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23" r:id="rId3"/>
    <p:sldId id="312" r:id="rId4"/>
    <p:sldId id="313" r:id="rId5"/>
    <p:sldId id="314" r:id="rId6"/>
    <p:sldId id="315" r:id="rId7"/>
    <p:sldId id="316" r:id="rId8"/>
    <p:sldId id="318" r:id="rId9"/>
    <p:sldId id="319" r:id="rId10"/>
    <p:sldId id="320" r:id="rId11"/>
    <p:sldId id="321" r:id="rId12"/>
    <p:sldId id="322" r:id="rId13"/>
    <p:sldId id="324" r:id="rId14"/>
    <p:sldId id="325" r:id="rId15"/>
    <p:sldId id="326" r:id="rId16"/>
    <p:sldId id="327" r:id="rId17"/>
    <p:sldId id="329" r:id="rId18"/>
    <p:sldId id="328" r:id="rId19"/>
    <p:sldId id="334" r:id="rId20"/>
    <p:sldId id="333" r:id="rId21"/>
  </p:sldIdLst>
  <p:sldSz cx="9144000" cy="6858000" type="screen4x3"/>
  <p:notesSz cx="6858000" cy="9144000"/>
  <p:custDataLst>
    <p:tags r:id="rId27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990099"/>
    <a:srgbClr val="009900"/>
    <a:srgbClr val="FFFFFF"/>
    <a:srgbClr val="CC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-103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349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8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2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audio" Target="../media/audio5.wav"/><Relationship Id="rId7" Type="http://schemas.openxmlformats.org/officeDocument/2006/relationships/audio" Target="../media/audio3.wav"/><Relationship Id="rId6" Type="http://schemas.openxmlformats.org/officeDocument/2006/relationships/audio" Target="../media/audio8.wav"/><Relationship Id="rId5" Type="http://schemas.openxmlformats.org/officeDocument/2006/relationships/audio" Target="../media/audio2.wav"/><Relationship Id="rId4" Type="http://schemas.openxmlformats.org/officeDocument/2006/relationships/audio" Target="../media/audio1.wav"/><Relationship Id="rId3" Type="http://schemas.openxmlformats.org/officeDocument/2006/relationships/image" Target="../media/image14.wmf"/><Relationship Id="rId2" Type="http://schemas.openxmlformats.org/officeDocument/2006/relationships/oleObject" Target="../embeddings/oleObject10.bin"/><Relationship Id="rId10" Type="http://schemas.openxmlformats.org/officeDocument/2006/relationships/vmlDrawing" Target="../drawings/vmlDrawing6.vml"/><Relationship Id="rId1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1.wav"/><Relationship Id="rId2" Type="http://schemas.openxmlformats.org/officeDocument/2006/relationships/image" Target="../media/image16.png"/><Relationship Id="rId1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7.xml"/><Relationship Id="rId4" Type="http://schemas.openxmlformats.org/officeDocument/2006/relationships/audio" Target="../media/audio2.wav"/><Relationship Id="rId3" Type="http://schemas.openxmlformats.org/officeDocument/2006/relationships/hyperlink" Target="https://pintia.cn/" TargetMode="Externa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audio" Target="../media/audio5.wav"/><Relationship Id="rId7" Type="http://schemas.openxmlformats.org/officeDocument/2006/relationships/audio" Target="../media/audio4.wav"/><Relationship Id="rId6" Type="http://schemas.openxmlformats.org/officeDocument/2006/relationships/audio" Target="../media/audio2.wav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7.xml"/><Relationship Id="rId6" Type="http://schemas.openxmlformats.org/officeDocument/2006/relationships/audio" Target="../media/audio5.wav"/><Relationship Id="rId5" Type="http://schemas.openxmlformats.org/officeDocument/2006/relationships/image" Target="../media/image5.png"/><Relationship Id="rId4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7.xml"/><Relationship Id="rId7" Type="http://schemas.openxmlformats.org/officeDocument/2006/relationships/audio" Target="../media/audio2.wav"/><Relationship Id="rId6" Type="http://schemas.openxmlformats.org/officeDocument/2006/relationships/audio" Target="../media/audio1.wav"/><Relationship Id="rId5" Type="http://schemas.openxmlformats.org/officeDocument/2006/relationships/image" Target="../media/image9.png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audio" Target="../media/audio7.wav"/><Relationship Id="rId8" Type="http://schemas.openxmlformats.org/officeDocument/2006/relationships/audio" Target="../media/audio6.wav"/><Relationship Id="rId7" Type="http://schemas.openxmlformats.org/officeDocument/2006/relationships/audio" Target="../media/audio1.wav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0.wmf"/><Relationship Id="rId11" Type="http://schemas.openxmlformats.org/officeDocument/2006/relationships/vmlDrawing" Target="../drawings/vmlDrawing4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9219" name="Text Box 2"/>
          <p:cNvSpPr txBox="1"/>
          <p:nvPr/>
        </p:nvSpPr>
        <p:spPr>
          <a:xfrm>
            <a:off x="755650" y="2227263"/>
            <a:ext cx="7704138" cy="914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Dynamic Programming</a:t>
            </a:r>
            <a:endParaRPr lang="en-US" altLang="zh-CN" sz="54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08547" name="Text Box 3"/>
          <p:cNvSpPr txBox="1"/>
          <p:nvPr/>
        </p:nvSpPr>
        <p:spPr>
          <a:xfrm>
            <a:off x="609600" y="228600"/>
            <a:ext cx="3962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4.  All-Pairs Shortest Path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08548" name="Text Box 4"/>
          <p:cNvSpPr txBox="1"/>
          <p:nvPr/>
        </p:nvSpPr>
        <p:spPr>
          <a:xfrm>
            <a:off x="1066800" y="762000"/>
            <a:ext cx="71628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For all pairs of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000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</a:rPr>
              <a:t> and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000" b="1" i="1" baseline="-25000" dirty="0">
                <a:latin typeface="Times New Roman" panose="02020603050405020304" pitchFamily="18" charset="0"/>
              </a:rPr>
              <a:t>j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 i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), find the shortest path between.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08549" name="Text Box 5"/>
          <p:cNvSpPr txBox="1"/>
          <p:nvPr/>
        </p:nvSpPr>
        <p:spPr>
          <a:xfrm>
            <a:off x="685800" y="1905000"/>
            <a:ext cx="7772400" cy="13112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</a:rPr>
              <a:t>Method 2  </a:t>
            </a:r>
            <a:r>
              <a:rPr lang="en-US" altLang="zh-CN" sz="2000" b="1" dirty="0">
                <a:latin typeface="Times New Roman" panose="02020603050405020304" pitchFamily="18" charset="0"/>
              </a:rPr>
              <a:t>Define  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000" b="1" i="1" baseline="30000" dirty="0">
                <a:latin typeface="Times New Roman" panose="02020603050405020304" pitchFamily="18" charset="0"/>
              </a:rPr>
              <a:t>k</a:t>
            </a:r>
            <a:r>
              <a:rPr lang="en-US" altLang="zh-CN" sz="2000" b="1" dirty="0">
                <a:latin typeface="Times New Roman" panose="02020603050405020304" pitchFamily="18" charset="0"/>
              </a:rPr>
              <a:t>[ i ] [ j ] = min{ length of path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 {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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} 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}  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and 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20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1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[ i ] [ j ] = Cost [ i ] [ j ].   Then the length of the shortest path from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to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is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8550" name="Rectangle 6"/>
          <p:cNvSpPr/>
          <p:nvPr/>
        </p:nvSpPr>
        <p:spPr>
          <a:xfrm>
            <a:off x="2133600" y="2743200"/>
            <a:ext cx="1752600" cy="533400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/>
          <a:p>
            <a:pPr algn="ctr"/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2000" b="1" i="1" baseline="30000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000" b="1" baseline="30000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1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 i ] [ j ]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8551" name="AutoShape 7" descr="白色大理石"/>
          <p:cNvSpPr>
            <a:spLocks noChangeArrowheads="1"/>
          </p:cNvSpPr>
          <p:nvPr/>
        </p:nvSpPr>
        <p:spPr bwMode="auto">
          <a:xfrm>
            <a:off x="762000" y="3352800"/>
            <a:ext cx="1676400" cy="533400"/>
          </a:xfrm>
          <a:prstGeom prst="bevel">
            <a:avLst>
              <a:gd name="adj" fmla="val 5060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25400">
            <a:solidFill>
              <a:srgbClr val="C0C0C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Algorithm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52" name="Text Box 8"/>
          <p:cNvSpPr txBox="1"/>
          <p:nvPr/>
        </p:nvSpPr>
        <p:spPr>
          <a:xfrm>
            <a:off x="2514600" y="3276600"/>
            <a:ext cx="5943600" cy="7016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Start from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20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1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and successively generate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20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20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...,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2000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0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1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.  If 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2000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0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1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is done, then either</a:t>
            </a:r>
            <a:endParaRPr lang="en-US" altLang="zh-CN" sz="2000" b="1" baseline="30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8553" name="Text Box 9"/>
          <p:cNvSpPr txBox="1"/>
          <p:nvPr/>
        </p:nvSpPr>
        <p:spPr>
          <a:xfrm>
            <a:off x="685800" y="4038600"/>
            <a:ext cx="69342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  </a:t>
            </a:r>
            <a:r>
              <a:rPr lang="en-US" altLang="zh-CN" sz="20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k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 the shortest path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 {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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} 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  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2000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2000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0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1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;  or</a:t>
            </a:r>
            <a:endParaRPr lang="en-US" altLang="zh-CN" sz="2000" b="1" baseline="30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8554" name="Text Box 10"/>
          <p:cNvSpPr txBox="1"/>
          <p:nvPr/>
        </p:nvSpPr>
        <p:spPr>
          <a:xfrm>
            <a:off x="685800" y="4419600"/>
            <a:ext cx="7162800" cy="10064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marL="389255" indent="-389255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  </a:t>
            </a:r>
            <a:r>
              <a:rPr lang="en-US" altLang="zh-CN" sz="20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k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 the shortest path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 {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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} 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389255" indent="-389255"/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= { the S.P. from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to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}  {the S.P. from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to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}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389255" indent="-389255"/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  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2000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[ i ] [ j ] =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2000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0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1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[ i ] [ k ] +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2000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0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1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[ k ] [ j ]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08555" name="Object 11"/>
          <p:cNvGraphicFramePr/>
          <p:nvPr/>
        </p:nvGraphicFramePr>
        <p:xfrm>
          <a:off x="762000" y="5486400"/>
          <a:ext cx="71120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2" imgW="3822700" imgH="228600" progId="Equation.3">
                  <p:embed/>
                </p:oleObj>
              </mc:Choice>
              <mc:Fallback>
                <p:oleObj name="" r:id="rId2" imgW="3822700" imgH="2286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5486400"/>
                        <a:ext cx="7112000" cy="423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6" name="Text Box 12"/>
          <p:cNvSpPr txBox="1"/>
          <p:nvPr/>
        </p:nvSpPr>
        <p:spPr>
          <a:xfrm>
            <a:off x="685800" y="1219200"/>
            <a:ext cx="66294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</a:rPr>
              <a:t>Method 1  </a:t>
            </a:r>
            <a:r>
              <a:rPr lang="en-US" altLang="zh-CN" sz="2000" b="1" dirty="0">
                <a:latin typeface="Times New Roman" panose="02020603050405020304" pitchFamily="18" charset="0"/>
              </a:rPr>
              <a:t>Use  </a:t>
            </a: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</a:rPr>
              <a:t>single-source algorithm</a:t>
            </a:r>
            <a:r>
              <a:rPr lang="en-US" altLang="zh-CN" sz="2000" b="1" dirty="0">
                <a:latin typeface="Arial" panose="020B0604020202020204" pitchFamily="34" charset="0"/>
              </a:rPr>
              <a:t>  </a:t>
            </a:r>
            <a:r>
              <a:rPr lang="en-US" altLang="zh-CN" sz="2000" b="1" dirty="0">
                <a:latin typeface="Times New Roman" panose="02020603050405020304" pitchFamily="18" charset="0"/>
              </a:rPr>
              <a:t>for |V| times.</a:t>
            </a:r>
            <a:endParaRPr lang="en-US" altLang="zh-CN" sz="20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08557" name="Text Box 13"/>
          <p:cNvSpPr txBox="1"/>
          <p:nvPr/>
        </p:nvSpPr>
        <p:spPr>
          <a:xfrm>
            <a:off x="1981200" y="1600200"/>
            <a:ext cx="48768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000" b="1" dirty="0">
                <a:latin typeface="Times New Roman" panose="02020603050405020304" pitchFamily="18" charset="0"/>
              </a:rPr>
              <a:t> = O( |V|</a:t>
            </a:r>
            <a:r>
              <a:rPr lang="en-US" altLang="zh-CN" sz="2000" b="1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sz="2000" b="1" dirty="0">
                <a:latin typeface="Times New Roman" panose="02020603050405020304" pitchFamily="18" charset="0"/>
              </a:rPr>
              <a:t> ) – works fast on sparse graph.</a:t>
            </a:r>
            <a:endParaRPr lang="en-US" altLang="zh-CN" sz="2000" b="1" i="1" dirty="0">
              <a:latin typeface="Times New Roman" panose="02020603050405020304" pitchFamily="18" charset="0"/>
            </a:endParaRPr>
          </a:p>
        </p:txBody>
      </p:sp>
      <p:sp>
        <p:nvSpPr>
          <p:cNvPr id="6158" name="Text Box 15"/>
          <p:cNvSpPr txBox="1"/>
          <p:nvPr/>
        </p:nvSpPr>
        <p:spPr>
          <a:xfrm>
            <a:off x="5943600" y="0"/>
            <a:ext cx="31940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Dynamic Programming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92955" y="295783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这里的</a:t>
            </a:r>
            <a:r>
              <a:rPr lang="en-US" altLang="zh-CN" sz="1800"/>
              <a:t>k</a:t>
            </a:r>
            <a:r>
              <a:rPr lang="zh-CN" altLang="en-US" sz="1800"/>
              <a:t>表示经过的边个数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85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85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/>
      <p:bldP spid="108548" grpId="0"/>
      <p:bldP spid="108549" grpId="0"/>
      <p:bldP spid="108550" grpId="0"/>
      <p:bldP spid="108551" grpId="0" animBg="1"/>
      <p:bldP spid="108552" grpId="0"/>
      <p:bldP spid="108553" grpId="0"/>
      <p:bldP spid="108554" grpId="0"/>
      <p:bldP spid="108556" grpId="0"/>
      <p:bldP spid="1085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09571" name="AutoShape 3"/>
          <p:cNvSpPr/>
          <p:nvPr/>
        </p:nvSpPr>
        <p:spPr>
          <a:xfrm>
            <a:off x="762000" y="381000"/>
            <a:ext cx="7696200" cy="5029200"/>
          </a:xfrm>
          <a:prstGeom prst="foldedCorner">
            <a:avLst>
              <a:gd name="adj" fmla="val 8764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  <a:tileRect/>
          </a:gra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62000" tIns="82800"/>
          <a:p>
            <a:r>
              <a:rPr lang="en-US" altLang="zh-CN" sz="1800" b="1" dirty="0">
                <a:solidFill>
                  <a:srgbClr val="009900"/>
                </a:solidFill>
                <a:latin typeface="Arial" panose="020B0604020202020204" pitchFamily="34" charset="0"/>
              </a:rPr>
              <a:t>/* A[ ] contains the adjacency matrix with A[ i ][ i ] = 0 */ </a:t>
            </a:r>
            <a:endParaRPr lang="en-US" altLang="zh-CN" sz="1800" b="1" dirty="0">
              <a:solidFill>
                <a:srgbClr val="009900"/>
              </a:solidFill>
              <a:latin typeface="Arial" panose="020B0604020202020204" pitchFamily="34" charset="0"/>
            </a:endParaRPr>
          </a:p>
          <a:p>
            <a:r>
              <a:rPr lang="en-US" altLang="zh-CN" sz="1800" b="1" dirty="0">
                <a:solidFill>
                  <a:srgbClr val="009900"/>
                </a:solidFill>
                <a:latin typeface="Arial" panose="020B0604020202020204" pitchFamily="34" charset="0"/>
              </a:rPr>
              <a:t>/* D[ ] contains the values of the shortest path */ </a:t>
            </a:r>
            <a:endParaRPr lang="en-US" altLang="zh-CN" sz="1800" b="1" dirty="0">
              <a:solidFill>
                <a:srgbClr val="009900"/>
              </a:solidFill>
              <a:latin typeface="Arial" panose="020B0604020202020204" pitchFamily="34" charset="0"/>
            </a:endParaRPr>
          </a:p>
          <a:p>
            <a:r>
              <a:rPr lang="en-US" altLang="zh-CN" sz="1800" b="1" dirty="0">
                <a:solidFill>
                  <a:srgbClr val="009900"/>
                </a:solidFill>
                <a:latin typeface="Arial" panose="020B0604020202020204" pitchFamily="34" charset="0"/>
              </a:rPr>
              <a:t>/* N is the number of vertices */ </a:t>
            </a:r>
            <a:endParaRPr lang="en-US" altLang="zh-CN" sz="1800" b="1" dirty="0">
              <a:solidFill>
                <a:srgbClr val="009900"/>
              </a:solidFill>
              <a:latin typeface="Arial" panose="020B0604020202020204" pitchFamily="34" charset="0"/>
            </a:endParaRPr>
          </a:p>
          <a:p>
            <a:r>
              <a:rPr lang="en-US" altLang="zh-CN" sz="1800" b="1" dirty="0">
                <a:solidFill>
                  <a:srgbClr val="009900"/>
                </a:solidFill>
                <a:latin typeface="Arial" panose="020B0604020202020204" pitchFamily="34" charset="0"/>
              </a:rPr>
              <a:t>/* A negative cycle exists iff D[ i ][ i ] &lt; 0 */ </a:t>
            </a:r>
            <a:endParaRPr lang="en-US" altLang="zh-CN" sz="1800" b="1" dirty="0">
              <a:solidFill>
                <a:srgbClr val="009900"/>
              </a:solidFill>
              <a:latin typeface="Arial" panose="020B0604020202020204" pitchFamily="34" charset="0"/>
            </a:endParaRPr>
          </a:p>
          <a:p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 b="1" dirty="0">
                <a:latin typeface="Arial" panose="020B0604020202020204" pitchFamily="34" charset="0"/>
              </a:rPr>
              <a:t> AllPairs( TwoDimArray A, TwoDimArray D, int N )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{   int  i, j, k;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for ( i = 0; i &lt; N; i++ )  </a:t>
            </a:r>
            <a:r>
              <a:rPr lang="en-US" altLang="zh-CN" sz="1800" b="1" dirty="0">
                <a:solidFill>
                  <a:srgbClr val="009900"/>
                </a:solidFill>
                <a:latin typeface="Arial" panose="020B0604020202020204" pitchFamily="34" charset="0"/>
              </a:rPr>
              <a:t>/* Initialize D */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    for( j = 0; j &lt; N; j++ )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	 D[ i ][ j ] = A[ i ][ j ];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for( k = 0; k &lt; N; k++ )  </a:t>
            </a:r>
            <a:r>
              <a:rPr lang="en-US" altLang="zh-CN" sz="1800" b="1" dirty="0">
                <a:solidFill>
                  <a:srgbClr val="009900"/>
                </a:solidFill>
                <a:latin typeface="Arial" panose="020B0604020202020204" pitchFamily="34" charset="0"/>
              </a:rPr>
              <a:t>/* add one vertex k into the path */</a:t>
            </a:r>
            <a:endParaRPr lang="en-US" altLang="zh-CN" sz="1800" b="1" dirty="0">
              <a:solidFill>
                <a:srgbClr val="009900"/>
              </a:solidFill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    for( i = 0; i &lt; N; i++ )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	 for( j = 0; j &lt; N; j++ )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	    if( D[ i ][ k ] + D[ k ][ j ] &lt; D[ i ][ j ] )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		</a:t>
            </a:r>
            <a:r>
              <a:rPr lang="en-US" altLang="zh-CN" sz="1800" b="1" dirty="0">
                <a:solidFill>
                  <a:srgbClr val="009900"/>
                </a:solidFill>
                <a:latin typeface="Arial" panose="020B0604020202020204" pitchFamily="34" charset="0"/>
              </a:rPr>
              <a:t>/* Update shortest path */ </a:t>
            </a:r>
            <a:endParaRPr lang="en-US" altLang="zh-CN" sz="1800" b="1" dirty="0">
              <a:solidFill>
                <a:srgbClr val="009900"/>
              </a:solidFill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		 D[ i ][ j ] = D[ i ][ k ] + D[ k ][ j ];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}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sp>
        <p:nvSpPr>
          <p:cNvPr id="109572" name="Rectangle 4"/>
          <p:cNvSpPr/>
          <p:nvPr/>
        </p:nvSpPr>
        <p:spPr>
          <a:xfrm>
            <a:off x="1295400" y="4800600"/>
            <a:ext cx="64008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i="1" dirty="0"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)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b="1" dirty="0">
                <a:latin typeface="Times New Roman" panose="02020603050405020304" pitchFamily="18" charset="0"/>
              </a:rPr>
              <a:t> O(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), but faster in a </a:t>
            </a:r>
            <a:r>
              <a:rPr lang="en-US" altLang="zh-CN" b="1" i="1" dirty="0">
                <a:latin typeface="Times New Roman" panose="02020603050405020304" pitchFamily="18" charset="0"/>
              </a:rPr>
              <a:t>dense</a:t>
            </a:r>
            <a:r>
              <a:rPr lang="en-US" altLang="zh-CN" b="1" dirty="0">
                <a:latin typeface="Times New Roman" panose="02020603050405020304" pitchFamily="18" charset="0"/>
              </a:rPr>
              <a:t> graph.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09573" name="AutoShape 5"/>
          <p:cNvSpPr/>
          <p:nvPr/>
        </p:nvSpPr>
        <p:spPr>
          <a:xfrm flipH="1">
            <a:off x="762000" y="5410200"/>
            <a:ext cx="7696200" cy="914400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rgbClr val="C0C0C0"/>
              </a:gs>
              <a:gs pos="50000">
                <a:srgbClr val="FFFFFF"/>
              </a:gs>
              <a:gs pos="100000">
                <a:srgbClr val="C0C0C0"/>
              </a:gs>
            </a:gsLst>
            <a:lin ang="0" scaled="1"/>
            <a:tileRect/>
          </a:gra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To record the paths please refer to Figure 10.53 on p.393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09574" name="AutoShape 6"/>
          <p:cNvSpPr/>
          <p:nvPr/>
        </p:nvSpPr>
        <p:spPr>
          <a:xfrm>
            <a:off x="2514600" y="5085080"/>
            <a:ext cx="5943600" cy="1295400"/>
          </a:xfrm>
          <a:prstGeom prst="wedgeEllipseCallout">
            <a:avLst>
              <a:gd name="adj1" fmla="val -36620"/>
              <a:gd name="adj2" fmla="val -119116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270000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r>
              <a:rPr lang="en-US" altLang="zh-CN" sz="2000" b="1" dirty="0">
                <a:highlight>
                  <a:srgbClr val="FFFF00"/>
                </a:highlight>
                <a:latin typeface="Times New Roman" panose="02020603050405020304" pitchFamily="18" charset="0"/>
              </a:rPr>
              <a:t>Works if there are negative edge costs, but no negative-cost cycles.</a:t>
            </a:r>
            <a:endParaRPr lang="en-US" altLang="zh-CN" sz="2000" b="1" dirty="0">
              <a:highlight>
                <a:srgbClr val="FFFF00"/>
              </a:highlight>
              <a:latin typeface="Times New Roman" panose="02020603050405020304" pitchFamily="18" charset="0"/>
            </a:endParaRPr>
          </a:p>
        </p:txBody>
      </p:sp>
      <p:sp>
        <p:nvSpPr>
          <p:cNvPr id="13319" name="Text Box 8"/>
          <p:cNvSpPr txBox="1"/>
          <p:nvPr/>
        </p:nvSpPr>
        <p:spPr>
          <a:xfrm>
            <a:off x="5943600" y="0"/>
            <a:ext cx="31940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Dynamic Programming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7945" y="1844675"/>
            <a:ext cx="3959860" cy="1071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animBg="1"/>
      <p:bldP spid="109572" grpId="0"/>
      <p:bldP spid="109573" grpId="0" animBg="1"/>
      <p:bldP spid="109574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4339" name="Text Box 4"/>
          <p:cNvSpPr txBox="1"/>
          <p:nvPr/>
        </p:nvSpPr>
        <p:spPr>
          <a:xfrm>
            <a:off x="5943600" y="0"/>
            <a:ext cx="31940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Dynamic Programming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14693" name="Text Box 5"/>
          <p:cNvSpPr txBox="1"/>
          <p:nvPr/>
        </p:nvSpPr>
        <p:spPr>
          <a:xfrm>
            <a:off x="611188" y="981075"/>
            <a:ext cx="4394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How to design a DP method?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14694" name="Rectangle 6"/>
          <p:cNvSpPr/>
          <p:nvPr/>
        </p:nvSpPr>
        <p:spPr>
          <a:xfrm>
            <a:off x="1331913" y="1557338"/>
            <a:ext cx="5184775" cy="519112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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Characterize an optimal solution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14695" name="Rectangle 7"/>
          <p:cNvSpPr/>
          <p:nvPr/>
        </p:nvSpPr>
        <p:spPr>
          <a:xfrm>
            <a:off x="1763713" y="2117725"/>
            <a:ext cx="7042785" cy="52197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p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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Recursively define the optimal values </a:t>
            </a:r>
            <a:r>
              <a:rPr lang="zh-CN" altLang="en-US" b="1" dirty="0">
                <a:latin typeface="Times New Roman" panose="02020603050405020304" pitchFamily="18" charset="0"/>
              </a:rPr>
              <a:t>使用分治法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14696" name="Rectangle 8"/>
          <p:cNvSpPr/>
          <p:nvPr/>
        </p:nvSpPr>
        <p:spPr>
          <a:xfrm>
            <a:off x="2159000" y="2693988"/>
            <a:ext cx="5040313" cy="519112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p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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Compute the values in some order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14697" name="Rectangle 9"/>
          <p:cNvSpPr/>
          <p:nvPr/>
        </p:nvSpPr>
        <p:spPr>
          <a:xfrm>
            <a:off x="2633663" y="3270250"/>
            <a:ext cx="4781550" cy="519113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p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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Reconstruct the solving strategy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3" grpId="0"/>
      <p:bldP spid="114694" grpId="0"/>
      <p:bldP spid="114695" grpId="0"/>
      <p:bldP spid="114696" grpId="0"/>
      <p:bldP spid="11469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5363" name="Text Box 4"/>
          <p:cNvSpPr txBox="1"/>
          <p:nvPr/>
        </p:nvSpPr>
        <p:spPr>
          <a:xfrm>
            <a:off x="5943600" y="0"/>
            <a:ext cx="31940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Dynamic Programming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15717" name="Text Box 5"/>
          <p:cNvSpPr txBox="1"/>
          <p:nvPr/>
        </p:nvSpPr>
        <p:spPr>
          <a:xfrm>
            <a:off x="539750" y="620713"/>
            <a:ext cx="3098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5. Product Assembly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15718" name="矩形 29"/>
          <p:cNvSpPr/>
          <p:nvPr/>
        </p:nvSpPr>
        <p:spPr>
          <a:xfrm>
            <a:off x="468313" y="3797300"/>
            <a:ext cx="863600" cy="820738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33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5719" name="内容占位符 2"/>
          <p:cNvSpPr/>
          <p:nvPr/>
        </p:nvSpPr>
        <p:spPr>
          <a:xfrm>
            <a:off x="879475" y="1196975"/>
            <a:ext cx="6284913" cy="19732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  <a:buChar char="•"/>
            </a:pPr>
            <a:r>
              <a:rPr lang="en-US" altLang="zh-CN" b="1" dirty="0">
                <a:latin typeface="Times New Roman" panose="02020603050405020304" pitchFamily="18" charset="0"/>
              </a:rPr>
              <a:t>Two assembly lines for the same car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har char="•"/>
            </a:pPr>
            <a:r>
              <a:rPr lang="en-US" altLang="zh-CN" b="1" dirty="0">
                <a:latin typeface="Times New Roman" panose="02020603050405020304" pitchFamily="18" charset="0"/>
              </a:rPr>
              <a:t>Different technology (time) for each stage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har char="•"/>
            </a:pPr>
            <a:r>
              <a:rPr lang="en-US" altLang="zh-CN" b="1" dirty="0">
                <a:latin typeface="Times New Roman" panose="02020603050405020304" pitchFamily="18" charset="0"/>
              </a:rPr>
              <a:t>One can change lines between stages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har char="•"/>
            </a:pPr>
            <a:r>
              <a:rPr lang="en-US" altLang="zh-CN" b="1" dirty="0">
                <a:latin typeface="Times New Roman" panose="02020603050405020304" pitchFamily="18" charset="0"/>
              </a:rPr>
              <a:t>Minimize the total assembly time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har char="•"/>
            </a:pP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908175" y="3294063"/>
            <a:ext cx="360363" cy="3603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132138" y="3294063"/>
            <a:ext cx="360363" cy="3603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284663" y="3294063"/>
            <a:ext cx="358775" cy="3603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019925" y="3294063"/>
            <a:ext cx="360363" cy="3603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15724" name="直接箭头连接符 8"/>
          <p:cNvCxnSpPr>
            <a:stCxn id="4" idx="6"/>
            <a:endCxn id="5" idx="2"/>
          </p:cNvCxnSpPr>
          <p:nvPr/>
        </p:nvCxnSpPr>
        <p:spPr>
          <a:xfrm>
            <a:off x="2268538" y="3473450"/>
            <a:ext cx="863600" cy="0"/>
          </a:xfrm>
          <a:prstGeom prst="straightConnector1">
            <a:avLst/>
          </a:prstGeom>
          <a:ln w="25400" cap="flat" cmpd="sng">
            <a:solidFill>
              <a:srgbClr val="3366FF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115725" name="直接箭头连接符 9"/>
          <p:cNvCxnSpPr>
            <a:stCxn id="5" idx="6"/>
            <a:endCxn id="6" idx="2"/>
          </p:cNvCxnSpPr>
          <p:nvPr/>
        </p:nvCxnSpPr>
        <p:spPr>
          <a:xfrm>
            <a:off x="3492500" y="3473450"/>
            <a:ext cx="792163" cy="0"/>
          </a:xfrm>
          <a:prstGeom prst="straightConnector1">
            <a:avLst/>
          </a:prstGeom>
          <a:ln w="25400" cap="flat" cmpd="sng">
            <a:solidFill>
              <a:srgbClr val="3366FF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115726" name="直接箭头连接符 13"/>
          <p:cNvCxnSpPr>
            <a:stCxn id="6" idx="6"/>
          </p:cNvCxnSpPr>
          <p:nvPr/>
        </p:nvCxnSpPr>
        <p:spPr>
          <a:xfrm>
            <a:off x="4643438" y="3475038"/>
            <a:ext cx="792162" cy="0"/>
          </a:xfrm>
          <a:prstGeom prst="straightConnector1">
            <a:avLst/>
          </a:prstGeom>
          <a:ln w="25400" cap="flat" cmpd="sng">
            <a:solidFill>
              <a:srgbClr val="3366FF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115727" name="直接箭头连接符 15"/>
          <p:cNvCxnSpPr>
            <a:endCxn id="7" idx="2"/>
          </p:cNvCxnSpPr>
          <p:nvPr/>
        </p:nvCxnSpPr>
        <p:spPr>
          <a:xfrm>
            <a:off x="6227763" y="3475038"/>
            <a:ext cx="792162" cy="0"/>
          </a:xfrm>
          <a:prstGeom prst="straightConnector1">
            <a:avLst/>
          </a:prstGeom>
          <a:ln w="25400" cap="flat" cmpd="sng">
            <a:solidFill>
              <a:srgbClr val="3366FF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18" name="椭圆 17"/>
          <p:cNvSpPr/>
          <p:nvPr/>
        </p:nvSpPr>
        <p:spPr>
          <a:xfrm>
            <a:off x="1908175" y="4833938"/>
            <a:ext cx="360363" cy="3603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132138" y="4833938"/>
            <a:ext cx="360363" cy="3603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284663" y="4833938"/>
            <a:ext cx="358775" cy="3603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019925" y="4833938"/>
            <a:ext cx="360363" cy="3603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15732" name="直接箭头连接符 21"/>
          <p:cNvCxnSpPr>
            <a:stCxn id="18" idx="6"/>
            <a:endCxn id="19" idx="2"/>
          </p:cNvCxnSpPr>
          <p:nvPr/>
        </p:nvCxnSpPr>
        <p:spPr>
          <a:xfrm>
            <a:off x="2268538" y="5014913"/>
            <a:ext cx="863600" cy="0"/>
          </a:xfrm>
          <a:prstGeom prst="straightConnector1">
            <a:avLst/>
          </a:prstGeom>
          <a:ln w="25400" cap="flat" cmpd="sng">
            <a:solidFill>
              <a:srgbClr val="3366FF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115733" name="直接箭头连接符 22"/>
          <p:cNvCxnSpPr>
            <a:stCxn id="19" idx="6"/>
            <a:endCxn id="20" idx="2"/>
          </p:cNvCxnSpPr>
          <p:nvPr/>
        </p:nvCxnSpPr>
        <p:spPr>
          <a:xfrm>
            <a:off x="3492500" y="5014913"/>
            <a:ext cx="792163" cy="0"/>
          </a:xfrm>
          <a:prstGeom prst="straightConnector1">
            <a:avLst/>
          </a:prstGeom>
          <a:ln w="25400" cap="flat" cmpd="sng">
            <a:solidFill>
              <a:srgbClr val="3366FF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115734" name="直接箭头连接符 23"/>
          <p:cNvCxnSpPr>
            <a:stCxn id="20" idx="6"/>
          </p:cNvCxnSpPr>
          <p:nvPr/>
        </p:nvCxnSpPr>
        <p:spPr>
          <a:xfrm>
            <a:off x="4643438" y="5014913"/>
            <a:ext cx="792162" cy="0"/>
          </a:xfrm>
          <a:prstGeom prst="straightConnector1">
            <a:avLst/>
          </a:prstGeom>
          <a:ln w="25400" cap="flat" cmpd="sng">
            <a:solidFill>
              <a:srgbClr val="3366FF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115735" name="直接箭头连接符 24"/>
          <p:cNvCxnSpPr>
            <a:endCxn id="21" idx="2"/>
          </p:cNvCxnSpPr>
          <p:nvPr/>
        </p:nvCxnSpPr>
        <p:spPr>
          <a:xfrm>
            <a:off x="6227763" y="5014913"/>
            <a:ext cx="792162" cy="0"/>
          </a:xfrm>
          <a:prstGeom prst="straightConnector1">
            <a:avLst/>
          </a:prstGeom>
          <a:ln w="25400" cap="flat" cmpd="sng">
            <a:solidFill>
              <a:srgbClr val="3366FF"/>
            </a:solidFill>
            <a:prstDash val="solid"/>
            <a:headEnd type="none" w="med" len="med"/>
            <a:tailEnd type="arrow" w="med" len="med"/>
          </a:ln>
        </p:spPr>
      </p:cxnSp>
      <p:grpSp>
        <p:nvGrpSpPr>
          <p:cNvPr id="2" name="组合 28"/>
          <p:cNvGrpSpPr/>
          <p:nvPr/>
        </p:nvGrpSpPr>
        <p:grpSpPr>
          <a:xfrm>
            <a:off x="611188" y="3897313"/>
            <a:ext cx="576262" cy="584200"/>
            <a:chOff x="611560" y="4581128"/>
            <a:chExt cx="576064" cy="584178"/>
          </a:xfrm>
        </p:grpSpPr>
        <p:sp>
          <p:nvSpPr>
            <p:cNvPr id="15416" name="矩形 25"/>
            <p:cNvSpPr/>
            <p:nvPr/>
          </p:nvSpPr>
          <p:spPr>
            <a:xfrm>
              <a:off x="611560" y="4725144"/>
              <a:ext cx="144016" cy="244016"/>
            </a:xfrm>
            <a:prstGeom prst="rect">
              <a:avLst/>
            </a:prstGeom>
            <a:solidFill>
              <a:srgbClr val="3366FF"/>
            </a:solidFill>
            <a:ln w="25400" cap="flat" cmpd="sng">
              <a:solidFill>
                <a:srgbClr val="385D8A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/>
            <a:p>
              <a:pPr algn="ctr"/>
              <a:endParaRPr lang="zh-CN" altLang="zh-CN" sz="18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5417" name="等腰三角形 26"/>
            <p:cNvSpPr/>
            <p:nvPr/>
          </p:nvSpPr>
          <p:spPr>
            <a:xfrm>
              <a:off x="755576" y="5021290"/>
              <a:ext cx="288032" cy="144016"/>
            </a:xfrm>
            <a:prstGeom prst="triangle">
              <a:avLst>
                <a:gd name="adj" fmla="val 50000"/>
              </a:avLst>
            </a:prstGeom>
            <a:solidFill>
              <a:srgbClr val="3366FF"/>
            </a:solidFill>
            <a:ln w="25400" cap="flat" cmpd="sng">
              <a:solidFill>
                <a:srgbClr val="385D8A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/>
            <a:p>
              <a:pPr algn="ctr"/>
              <a:endParaRPr lang="zh-CN" altLang="zh-CN" sz="18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5418" name="菱形 27"/>
            <p:cNvSpPr/>
            <p:nvPr/>
          </p:nvSpPr>
          <p:spPr>
            <a:xfrm>
              <a:off x="899592" y="4581128"/>
              <a:ext cx="288032" cy="288032"/>
            </a:xfrm>
            <a:prstGeom prst="diamond">
              <a:avLst/>
            </a:prstGeom>
            <a:solidFill>
              <a:srgbClr val="3366FF"/>
            </a:solidFill>
            <a:ln w="25400" cap="flat" cmpd="sng">
              <a:solidFill>
                <a:srgbClr val="385D8A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/>
            <a:p>
              <a:pPr algn="ctr"/>
              <a:endParaRPr lang="zh-CN" altLang="zh-CN" sz="18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522288" y="4608513"/>
            <a:ext cx="7556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Parts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115741" name="直接箭头连接符 31"/>
          <p:cNvCxnSpPr>
            <a:stCxn id="115718" idx="3"/>
            <a:endCxn id="4" idx="2"/>
          </p:cNvCxnSpPr>
          <p:nvPr/>
        </p:nvCxnSpPr>
        <p:spPr>
          <a:xfrm flipV="1">
            <a:off x="1331913" y="3473450"/>
            <a:ext cx="576262" cy="733425"/>
          </a:xfrm>
          <a:prstGeom prst="straightConnector1">
            <a:avLst/>
          </a:prstGeom>
          <a:ln w="25400" cap="flat" cmpd="sng">
            <a:solidFill>
              <a:srgbClr val="3366FF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115742" name="直接箭头连接符 34"/>
          <p:cNvCxnSpPr>
            <a:stCxn id="115718" idx="3"/>
            <a:endCxn id="18" idx="2"/>
          </p:cNvCxnSpPr>
          <p:nvPr/>
        </p:nvCxnSpPr>
        <p:spPr>
          <a:xfrm>
            <a:off x="1331913" y="4206875"/>
            <a:ext cx="576262" cy="808038"/>
          </a:xfrm>
          <a:prstGeom prst="straightConnector1">
            <a:avLst/>
          </a:prstGeom>
          <a:ln w="25400" cap="flat" cmpd="sng">
            <a:solidFill>
              <a:srgbClr val="3366FF"/>
            </a:solidFill>
            <a:prstDash val="solid"/>
            <a:headEnd type="none" w="med" len="med"/>
            <a:tailEnd type="arrow" w="med" len="med"/>
          </a:ln>
        </p:spPr>
      </p:cxnSp>
      <p:grpSp>
        <p:nvGrpSpPr>
          <p:cNvPr id="3" name="组合 51"/>
          <p:cNvGrpSpPr/>
          <p:nvPr/>
        </p:nvGrpSpPr>
        <p:grpSpPr>
          <a:xfrm>
            <a:off x="7885113" y="3825875"/>
            <a:ext cx="790575" cy="758825"/>
            <a:chOff x="7740352" y="4614014"/>
            <a:chExt cx="792088" cy="758290"/>
          </a:xfrm>
        </p:grpSpPr>
        <p:grpSp>
          <p:nvGrpSpPr>
            <p:cNvPr id="15405" name="组合 47"/>
            <p:cNvGrpSpPr/>
            <p:nvPr/>
          </p:nvGrpSpPr>
          <p:grpSpPr>
            <a:xfrm>
              <a:off x="7812360" y="5085184"/>
              <a:ext cx="144016" cy="287120"/>
              <a:chOff x="7812360" y="5157192"/>
              <a:chExt cx="144016" cy="287120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7811926" y="5157178"/>
                <a:ext cx="144739" cy="215747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415" name="椭圆 44"/>
              <p:cNvSpPr/>
              <p:nvPr/>
            </p:nvSpPr>
            <p:spPr>
              <a:xfrm>
                <a:off x="7812360" y="5300296"/>
                <a:ext cx="144016" cy="144016"/>
              </a:xfrm>
              <a:prstGeom prst="ellipse">
                <a:avLst/>
              </a:prstGeom>
              <a:solidFill>
                <a:srgbClr val="3366FF"/>
              </a:solidFill>
              <a:ln w="25400" cap="flat" cmpd="sng">
                <a:solidFill>
                  <a:srgbClr val="3366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/>
              <a:p>
                <a:pPr algn="ctr"/>
                <a:endParaRPr lang="zh-CN" altLang="zh-CN" sz="18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5406" name="组合 48"/>
            <p:cNvGrpSpPr/>
            <p:nvPr/>
          </p:nvGrpSpPr>
          <p:grpSpPr>
            <a:xfrm>
              <a:off x="8316416" y="5085184"/>
              <a:ext cx="144016" cy="287120"/>
              <a:chOff x="7812360" y="5157192"/>
              <a:chExt cx="144016" cy="287120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7812070" y="5157178"/>
                <a:ext cx="144738" cy="215747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413" name="椭圆 50"/>
              <p:cNvSpPr/>
              <p:nvPr/>
            </p:nvSpPr>
            <p:spPr>
              <a:xfrm>
                <a:off x="7812360" y="5300296"/>
                <a:ext cx="144016" cy="144016"/>
              </a:xfrm>
              <a:prstGeom prst="ellipse">
                <a:avLst/>
              </a:prstGeom>
              <a:solidFill>
                <a:srgbClr val="3366FF"/>
              </a:solidFill>
              <a:ln w="25400" cap="flat" cmpd="sng">
                <a:solidFill>
                  <a:srgbClr val="3366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/>
              <a:p>
                <a:pPr algn="ctr"/>
                <a:endParaRPr lang="zh-CN" altLang="zh-CN" sz="18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5407" name="梯形 37"/>
            <p:cNvSpPr/>
            <p:nvPr/>
          </p:nvSpPr>
          <p:spPr>
            <a:xfrm>
              <a:off x="7812360" y="4614014"/>
              <a:ext cx="648072" cy="243408"/>
            </a:xfrm>
            <a:custGeom>
              <a:avLst/>
              <a:gdLst>
                <a:gd name="txL" fmla="*/ 0 w 648072"/>
                <a:gd name="txT" fmla="*/ 0 h 243408"/>
                <a:gd name="txR" fmla="*/ 648072 w 648072"/>
                <a:gd name="txB" fmla="*/ 243408 h 243408"/>
              </a:gdLst>
              <a:ahLst/>
              <a:cxnLst>
                <a:cxn ang="0">
                  <a:pos x="0" y="243408"/>
                </a:cxn>
                <a:cxn ang="0">
                  <a:pos x="60852" y="0"/>
                </a:cxn>
                <a:cxn ang="0">
                  <a:pos x="587220" y="0"/>
                </a:cxn>
                <a:cxn ang="0">
                  <a:pos x="648072" y="243408"/>
                </a:cxn>
                <a:cxn ang="0">
                  <a:pos x="0" y="243408"/>
                </a:cxn>
              </a:cxnLst>
              <a:rect l="txL" t="txT" r="txR" b="txB"/>
              <a:pathLst>
                <a:path w="648072" h="243408">
                  <a:moveTo>
                    <a:pt x="0" y="243408"/>
                  </a:moveTo>
                  <a:lnTo>
                    <a:pt x="60852" y="0"/>
                  </a:lnTo>
                  <a:lnTo>
                    <a:pt x="587220" y="0"/>
                  </a:lnTo>
                  <a:lnTo>
                    <a:pt x="648072" y="243408"/>
                  </a:lnTo>
                  <a:lnTo>
                    <a:pt x="0" y="243408"/>
                  </a:lnTo>
                  <a:close/>
                </a:path>
              </a:pathLst>
            </a:custGeom>
            <a:solidFill>
              <a:srgbClr val="3366FF"/>
            </a:solidFill>
            <a:ln w="25400" cap="flat" cmpd="sng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408" name="同侧圆角矩形 39"/>
            <p:cNvSpPr/>
            <p:nvPr/>
          </p:nvSpPr>
          <p:spPr>
            <a:xfrm>
              <a:off x="7740352" y="4857422"/>
              <a:ext cx="792088" cy="371778"/>
            </a:xfrm>
            <a:custGeom>
              <a:avLst/>
              <a:gdLst>
                <a:gd name="txL" fmla="*/ 0 w 792088"/>
                <a:gd name="txT" fmla="*/ 0 h 371778"/>
                <a:gd name="txR" fmla="*/ 792088 w 792088"/>
                <a:gd name="txB" fmla="*/ 371778 h 371778"/>
              </a:gdLst>
              <a:ahLst/>
              <a:cxnLst>
                <a:cxn ang="0">
                  <a:pos x="61964" y="0"/>
                </a:cxn>
                <a:cxn ang="0">
                  <a:pos x="730124" y="0"/>
                </a:cxn>
                <a:cxn ang="0">
                  <a:pos x="792088" y="61964"/>
                </a:cxn>
                <a:cxn ang="0">
                  <a:pos x="792088" y="371778"/>
                </a:cxn>
                <a:cxn ang="0">
                  <a:pos x="792088" y="371778"/>
                </a:cxn>
                <a:cxn ang="0">
                  <a:pos x="0" y="371778"/>
                </a:cxn>
                <a:cxn ang="0">
                  <a:pos x="0" y="371778"/>
                </a:cxn>
                <a:cxn ang="0">
                  <a:pos x="0" y="61964"/>
                </a:cxn>
                <a:cxn ang="0">
                  <a:pos x="61964" y="0"/>
                </a:cxn>
              </a:cxnLst>
              <a:rect l="txL" t="txT" r="txR" b="txB"/>
              <a:pathLst>
                <a:path w="792088" h="371778">
                  <a:moveTo>
                    <a:pt x="61964" y="0"/>
                  </a:moveTo>
                  <a:lnTo>
                    <a:pt x="730124" y="0"/>
                  </a:lnTo>
                  <a:cubicBezTo>
                    <a:pt x="764346" y="0"/>
                    <a:pt x="792088" y="27742"/>
                    <a:pt x="792088" y="61964"/>
                  </a:cubicBezTo>
                  <a:lnTo>
                    <a:pt x="792088" y="371778"/>
                  </a:lnTo>
                  <a:lnTo>
                    <a:pt x="0" y="371778"/>
                  </a:lnTo>
                  <a:lnTo>
                    <a:pt x="0" y="61964"/>
                  </a:lnTo>
                  <a:cubicBezTo>
                    <a:pt x="0" y="27742"/>
                    <a:pt x="27742" y="0"/>
                    <a:pt x="61964" y="0"/>
                  </a:cubicBezTo>
                  <a:close/>
                </a:path>
              </a:pathLst>
            </a:custGeom>
            <a:solidFill>
              <a:srgbClr val="3366FF"/>
            </a:solidFill>
            <a:ln w="25400" cap="flat" cmpd="sng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409" name="梯形 40"/>
            <p:cNvSpPr/>
            <p:nvPr/>
          </p:nvSpPr>
          <p:spPr>
            <a:xfrm>
              <a:off x="7884368" y="4651312"/>
              <a:ext cx="504056" cy="206110"/>
            </a:xfrm>
            <a:custGeom>
              <a:avLst/>
              <a:gdLst>
                <a:gd name="txL" fmla="*/ 0 w 504056"/>
                <a:gd name="txT" fmla="*/ 0 h 206110"/>
                <a:gd name="txR" fmla="*/ 504056 w 504056"/>
                <a:gd name="txB" fmla="*/ 206110 h 206110"/>
              </a:gdLst>
              <a:ahLst/>
              <a:cxnLst>
                <a:cxn ang="0">
                  <a:pos x="0" y="206110"/>
                </a:cxn>
                <a:cxn ang="0">
                  <a:pos x="51528" y="0"/>
                </a:cxn>
                <a:cxn ang="0">
                  <a:pos x="452529" y="0"/>
                </a:cxn>
                <a:cxn ang="0">
                  <a:pos x="504056" y="206110"/>
                </a:cxn>
                <a:cxn ang="0">
                  <a:pos x="0" y="206110"/>
                </a:cxn>
              </a:cxnLst>
              <a:rect l="txL" t="txT" r="txR" b="txB"/>
              <a:pathLst>
                <a:path w="504056" h="206110">
                  <a:moveTo>
                    <a:pt x="0" y="206110"/>
                  </a:moveTo>
                  <a:lnTo>
                    <a:pt x="51528" y="0"/>
                  </a:lnTo>
                  <a:lnTo>
                    <a:pt x="452529" y="0"/>
                  </a:lnTo>
                  <a:lnTo>
                    <a:pt x="504056" y="206110"/>
                  </a:lnTo>
                  <a:lnTo>
                    <a:pt x="0" y="20611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410" name="椭圆 41"/>
            <p:cNvSpPr/>
            <p:nvPr/>
          </p:nvSpPr>
          <p:spPr>
            <a:xfrm>
              <a:off x="7812360" y="4962112"/>
              <a:ext cx="144016" cy="144016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rgbClr val="3366FF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/>
            <a:p>
              <a:pPr algn="ctr"/>
              <a:endParaRPr lang="zh-CN" altLang="zh-CN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5411" name="椭圆 42"/>
            <p:cNvSpPr/>
            <p:nvPr/>
          </p:nvSpPr>
          <p:spPr>
            <a:xfrm>
              <a:off x="8316416" y="4962112"/>
              <a:ext cx="144016" cy="144016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rgbClr val="3366FF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/>
            <a:p>
              <a:pPr algn="ctr"/>
              <a:endParaRPr lang="zh-CN" altLang="zh-CN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8013700" y="4611688"/>
            <a:ext cx="5651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Car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115756" name="直接箭头连接符 53"/>
          <p:cNvCxnSpPr>
            <a:stCxn id="7" idx="6"/>
          </p:cNvCxnSpPr>
          <p:nvPr/>
        </p:nvCxnSpPr>
        <p:spPr>
          <a:xfrm>
            <a:off x="7380288" y="3475038"/>
            <a:ext cx="431800" cy="493712"/>
          </a:xfrm>
          <a:prstGeom prst="straightConnector1">
            <a:avLst/>
          </a:prstGeom>
          <a:ln w="25400" cap="flat" cmpd="sng">
            <a:solidFill>
              <a:srgbClr val="3366FF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115757" name="直接箭头连接符 56"/>
          <p:cNvCxnSpPr>
            <a:stCxn id="21" idx="6"/>
          </p:cNvCxnSpPr>
          <p:nvPr/>
        </p:nvCxnSpPr>
        <p:spPr>
          <a:xfrm flipV="1">
            <a:off x="7380288" y="4584700"/>
            <a:ext cx="431800" cy="430213"/>
          </a:xfrm>
          <a:prstGeom prst="straightConnector1">
            <a:avLst/>
          </a:prstGeom>
          <a:ln w="25400" cap="flat" cmpd="sng">
            <a:solidFill>
              <a:srgbClr val="3366FF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63" name="矩形 62"/>
          <p:cNvSpPr/>
          <p:nvPr/>
        </p:nvSpPr>
        <p:spPr>
          <a:xfrm>
            <a:off x="5461000" y="3284538"/>
            <a:ext cx="6413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……</a:t>
            </a:r>
            <a:endParaRPr lang="en-US" altLang="zh-CN" sz="18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461000" y="4824413"/>
            <a:ext cx="6413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……</a:t>
            </a:r>
            <a:endParaRPr lang="en-US" altLang="zh-CN" sz="18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471738" y="3527425"/>
            <a:ext cx="458787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  <a:r>
              <a:rPr lang="en-US" altLang="zh-CN" sz="1800" baseline="-25000" dirty="0">
                <a:latin typeface="Arial" panose="020B0604020202020204" pitchFamily="34" charset="0"/>
                <a:ea typeface="黑体" panose="02010609060101010101" pitchFamily="49" charset="-122"/>
              </a:rPr>
              <a:t>0,0</a:t>
            </a:r>
            <a:endParaRPr lang="en-US" altLang="zh-CN" sz="1800" baseline="-250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471738" y="5122863"/>
            <a:ext cx="45720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  <a:r>
              <a:rPr lang="en-US" altLang="zh-CN" sz="1800" baseline="-25000" dirty="0">
                <a:latin typeface="Arial" panose="020B0604020202020204" pitchFamily="34" charset="0"/>
                <a:ea typeface="黑体" panose="02010609060101010101" pitchFamily="49" charset="-122"/>
              </a:rPr>
              <a:t>1,0</a:t>
            </a:r>
            <a:endParaRPr lang="en-US" altLang="zh-CN" sz="1800" baseline="-250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563938" y="3527425"/>
            <a:ext cx="458787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  <a:r>
              <a:rPr lang="en-US" altLang="zh-CN" sz="1800" baseline="-25000" dirty="0">
                <a:latin typeface="Arial" panose="020B0604020202020204" pitchFamily="34" charset="0"/>
                <a:ea typeface="黑体" panose="02010609060101010101" pitchFamily="49" charset="-122"/>
              </a:rPr>
              <a:t>0,1</a:t>
            </a:r>
            <a:endParaRPr lang="en-US" altLang="zh-CN" sz="1800" baseline="-250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563938" y="5122863"/>
            <a:ext cx="45720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  <a:r>
              <a:rPr lang="en-US" altLang="zh-CN" sz="1800" baseline="-25000" dirty="0">
                <a:latin typeface="Arial" panose="020B0604020202020204" pitchFamily="34" charset="0"/>
                <a:ea typeface="黑体" panose="02010609060101010101" pitchFamily="49" charset="-122"/>
              </a:rPr>
              <a:t>1,1</a:t>
            </a:r>
            <a:endParaRPr lang="en-US" altLang="zh-CN" sz="1800" baseline="-250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716463" y="3554413"/>
            <a:ext cx="45720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  <a:r>
              <a:rPr lang="en-US" altLang="zh-CN" sz="1800" baseline="-25000" dirty="0">
                <a:latin typeface="Arial" panose="020B0604020202020204" pitchFamily="34" charset="0"/>
                <a:ea typeface="黑体" panose="02010609060101010101" pitchFamily="49" charset="-122"/>
              </a:rPr>
              <a:t>0,2</a:t>
            </a:r>
            <a:endParaRPr lang="en-US" altLang="zh-CN" sz="1800" baseline="-250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716463" y="5148263"/>
            <a:ext cx="458787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  <a:r>
              <a:rPr lang="en-US" altLang="zh-CN" sz="1800" baseline="-25000" dirty="0">
                <a:latin typeface="Arial" panose="020B0604020202020204" pitchFamily="34" charset="0"/>
                <a:ea typeface="黑体" panose="02010609060101010101" pitchFamily="49" charset="-122"/>
              </a:rPr>
              <a:t>1,2</a:t>
            </a:r>
            <a:endParaRPr lang="en-US" altLang="zh-CN" sz="1800" baseline="-250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115766" name="直接箭头连接符 70"/>
          <p:cNvCxnSpPr>
            <a:stCxn id="4" idx="5"/>
            <a:endCxn id="19" idx="1"/>
          </p:cNvCxnSpPr>
          <p:nvPr/>
        </p:nvCxnSpPr>
        <p:spPr>
          <a:xfrm>
            <a:off x="2214563" y="3600450"/>
            <a:ext cx="969962" cy="1285875"/>
          </a:xfrm>
          <a:prstGeom prst="straightConnector1">
            <a:avLst/>
          </a:prstGeom>
          <a:ln w="25400" cap="flat" cmpd="sng">
            <a:solidFill>
              <a:srgbClr val="3366FF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74" name="矩形 73"/>
          <p:cNvSpPr/>
          <p:nvPr/>
        </p:nvSpPr>
        <p:spPr>
          <a:xfrm rot="3273040">
            <a:off x="1908175" y="3786188"/>
            <a:ext cx="682625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  <a:r>
              <a:rPr lang="en-US" altLang="zh-CN" sz="1800" baseline="-25000" dirty="0">
                <a:latin typeface="Arial" panose="020B0604020202020204" pitchFamily="34" charset="0"/>
                <a:ea typeface="黑体" panose="02010609060101010101" pitchFamily="49" charset="-122"/>
              </a:rPr>
              <a:t>0-&gt;1,0</a:t>
            </a:r>
            <a:endParaRPr lang="en-US" altLang="zh-CN" sz="1800" baseline="-250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115768" name="直接箭头连接符 74"/>
          <p:cNvCxnSpPr>
            <a:stCxn id="18" idx="7"/>
            <a:endCxn id="5" idx="3"/>
          </p:cNvCxnSpPr>
          <p:nvPr/>
        </p:nvCxnSpPr>
        <p:spPr>
          <a:xfrm flipV="1">
            <a:off x="2214563" y="3600450"/>
            <a:ext cx="969962" cy="1285875"/>
          </a:xfrm>
          <a:prstGeom prst="straightConnector1">
            <a:avLst/>
          </a:prstGeom>
          <a:ln w="25400" cap="flat" cmpd="sng">
            <a:solidFill>
              <a:srgbClr val="3366FF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78" name="矩形 77"/>
          <p:cNvSpPr/>
          <p:nvPr/>
        </p:nvSpPr>
        <p:spPr>
          <a:xfrm rot="-3260207">
            <a:off x="2170113" y="4537075"/>
            <a:ext cx="682625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  <a:r>
              <a:rPr lang="en-US" altLang="zh-CN" sz="1800" baseline="-25000" dirty="0">
                <a:latin typeface="Arial" panose="020B0604020202020204" pitchFamily="34" charset="0"/>
                <a:ea typeface="黑体" panose="02010609060101010101" pitchFamily="49" charset="-122"/>
              </a:rPr>
              <a:t>1-&gt;0,0</a:t>
            </a:r>
            <a:endParaRPr lang="en-US" altLang="zh-CN" sz="1800" baseline="-250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567113" y="4022725"/>
            <a:ext cx="6413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……</a:t>
            </a:r>
            <a:endParaRPr lang="en-US" altLang="zh-CN" sz="18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5824" name="Text Box 112"/>
          <p:cNvSpPr txBox="1"/>
          <p:nvPr/>
        </p:nvSpPr>
        <p:spPr>
          <a:xfrm>
            <a:off x="1042988" y="5635625"/>
            <a:ext cx="69850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Exhaustive search gives O( 2</a:t>
            </a:r>
            <a:r>
              <a:rPr lang="en-US" altLang="zh-CN" b="1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 ) time + O( 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 ) space</a:t>
            </a:r>
            <a:endParaRPr lang="en-US" altLang="zh-CN" b="1" i="1" dirty="0">
              <a:latin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72030" y="6273800"/>
            <a:ext cx="4934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这里</a:t>
            </a:r>
            <a:r>
              <a:rPr lang="en-US" altLang="zh-CN" sz="2000"/>
              <a:t>2</a:t>
            </a:r>
            <a:r>
              <a:rPr lang="en-US" altLang="zh-CN" sz="2000" baseline="30000"/>
              <a:t>N</a:t>
            </a:r>
            <a:r>
              <a:rPr lang="zh-CN" altLang="en-US" sz="2000"/>
              <a:t>因为每次考虑是否跳到另一条路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>
                                            <p:txEl>
                                              <p:charRg st="36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>
                                            <p:txEl>
                                              <p:charRg st="79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>
                                            <p:txEl>
                                              <p:charRg st="115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15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/>
      <p:bldP spid="115718" grpId="0" animBg="1"/>
      <p:bldP spid="115719" grpId="0" build="p"/>
      <p:bldP spid="4" grpId="0" animBg="1"/>
      <p:bldP spid="5" grpId="0" animBg="1"/>
      <p:bldP spid="6" grpId="0" animBg="1"/>
      <p:bldP spid="7" grpId="0" animBg="1"/>
      <p:bldP spid="18" grpId="0" animBg="1"/>
      <p:bldP spid="19" grpId="0" animBg="1"/>
      <p:bldP spid="20" grpId="0" animBg="1"/>
      <p:bldP spid="21" grpId="0" animBg="1"/>
      <p:bldP spid="31" grpId="0"/>
      <p:bldP spid="53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4" grpId="0"/>
      <p:bldP spid="78" grpId="0"/>
      <p:bldP spid="83" grpId="0"/>
      <p:bldP spid="1158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6387" name="Text Box 4"/>
          <p:cNvSpPr txBox="1"/>
          <p:nvPr/>
        </p:nvSpPr>
        <p:spPr>
          <a:xfrm>
            <a:off x="5943600" y="0"/>
            <a:ext cx="31940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Dynamic Programming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16741" name="Rectangle 5"/>
          <p:cNvSpPr/>
          <p:nvPr/>
        </p:nvSpPr>
        <p:spPr>
          <a:xfrm>
            <a:off x="755650" y="549275"/>
            <a:ext cx="5184775" cy="51911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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Characterize an optimal solution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59"/>
          <p:cNvGrpSpPr/>
          <p:nvPr/>
        </p:nvGrpSpPr>
        <p:grpSpPr>
          <a:xfrm>
            <a:off x="684213" y="1604963"/>
            <a:ext cx="7775575" cy="2544762"/>
            <a:chOff x="431" y="845"/>
            <a:chExt cx="4898" cy="1603"/>
          </a:xfrm>
        </p:grpSpPr>
        <p:sp>
          <p:nvSpPr>
            <p:cNvPr id="16403" name="矩形 29"/>
            <p:cNvSpPr/>
            <p:nvPr/>
          </p:nvSpPr>
          <p:spPr>
            <a:xfrm>
              <a:off x="431" y="1162"/>
              <a:ext cx="544" cy="517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rgbClr val="3366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/>
            <a:p>
              <a:pPr algn="ctr"/>
              <a:endParaRPr lang="zh-CN" altLang="zh-CN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338" y="845"/>
              <a:ext cx="227" cy="22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835" y="845"/>
              <a:ext cx="226" cy="22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287" y="845"/>
              <a:ext cx="227" cy="22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6407" name="直接箭头连接符 13"/>
            <p:cNvCxnSpPr>
              <a:stCxn id="6" idx="6"/>
            </p:cNvCxnSpPr>
            <p:nvPr/>
          </p:nvCxnSpPr>
          <p:spPr>
            <a:xfrm>
              <a:off x="3061" y="959"/>
              <a:ext cx="499" cy="0"/>
            </a:xfrm>
            <a:prstGeom prst="straightConnector1">
              <a:avLst/>
            </a:prstGeom>
            <a:ln w="25400" cap="flat" cmpd="sng">
              <a:solidFill>
                <a:srgbClr val="3366FF"/>
              </a:solidFill>
              <a:prstDash val="solid"/>
              <a:headEnd type="none" w="med" len="med"/>
              <a:tailEnd type="arrow" w="med" len="med"/>
            </a:ln>
          </p:spPr>
        </p:cxnSp>
        <p:sp>
          <p:nvSpPr>
            <p:cNvPr id="19" name="椭圆 18"/>
            <p:cNvSpPr/>
            <p:nvPr/>
          </p:nvSpPr>
          <p:spPr>
            <a:xfrm>
              <a:off x="2109" y="1815"/>
              <a:ext cx="227" cy="22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561" y="845"/>
              <a:ext cx="226" cy="22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6410" name="直接箭头连接符 22"/>
            <p:cNvCxnSpPr>
              <a:stCxn id="19" idx="7"/>
              <a:endCxn id="6" idx="3"/>
            </p:cNvCxnSpPr>
            <p:nvPr/>
          </p:nvCxnSpPr>
          <p:spPr>
            <a:xfrm flipV="1">
              <a:off x="2303" y="1039"/>
              <a:ext cx="565" cy="809"/>
            </a:xfrm>
            <a:prstGeom prst="straightConnector1">
              <a:avLst/>
            </a:prstGeom>
            <a:ln w="25400" cap="flat" cmpd="sng">
              <a:solidFill>
                <a:srgbClr val="3366FF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16411" name="直接箭头连接符 23"/>
            <p:cNvCxnSpPr>
              <a:stCxn id="20" idx="6"/>
            </p:cNvCxnSpPr>
            <p:nvPr/>
          </p:nvCxnSpPr>
          <p:spPr>
            <a:xfrm>
              <a:off x="3787" y="959"/>
              <a:ext cx="499" cy="0"/>
            </a:xfrm>
            <a:prstGeom prst="straightConnector1">
              <a:avLst/>
            </a:prstGeom>
            <a:ln w="25400" cap="flat" cmpd="sng">
              <a:solidFill>
                <a:srgbClr val="3366FF"/>
              </a:solidFill>
              <a:prstDash val="solid"/>
              <a:headEnd type="none" w="med" len="med"/>
              <a:tailEnd type="arrow" w="med" len="med"/>
            </a:ln>
          </p:spPr>
        </p:cxnSp>
        <p:grpSp>
          <p:nvGrpSpPr>
            <p:cNvPr id="16412" name="组合 28"/>
            <p:cNvGrpSpPr/>
            <p:nvPr/>
          </p:nvGrpSpPr>
          <p:grpSpPr>
            <a:xfrm>
              <a:off x="521" y="1225"/>
              <a:ext cx="363" cy="368"/>
              <a:chOff x="611560" y="4581128"/>
              <a:chExt cx="576064" cy="584178"/>
            </a:xfrm>
          </p:grpSpPr>
          <p:sp>
            <p:nvSpPr>
              <p:cNvPr id="16431" name="矩形 25"/>
              <p:cNvSpPr/>
              <p:nvPr/>
            </p:nvSpPr>
            <p:spPr>
              <a:xfrm>
                <a:off x="611560" y="4725144"/>
                <a:ext cx="144016" cy="244016"/>
              </a:xfrm>
              <a:prstGeom prst="rect">
                <a:avLst/>
              </a:prstGeom>
              <a:solidFill>
                <a:srgbClr val="3366FF"/>
              </a:solidFill>
              <a:ln w="25400" cap="flat" cmpd="sng">
                <a:solidFill>
                  <a:srgbClr val="385D8A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 anchorCtr="0"/>
              <a:p>
                <a:pPr algn="ctr"/>
                <a:endParaRPr lang="zh-CN" altLang="zh-CN" sz="1800" dirty="0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6432" name="等腰三角形 26"/>
              <p:cNvSpPr/>
              <p:nvPr/>
            </p:nvSpPr>
            <p:spPr>
              <a:xfrm>
                <a:off x="755576" y="5021290"/>
                <a:ext cx="288032" cy="144016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25400" cap="flat" cmpd="sng">
                <a:solidFill>
                  <a:srgbClr val="385D8A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 anchorCtr="0"/>
              <a:p>
                <a:pPr algn="ctr"/>
                <a:endParaRPr lang="zh-CN" altLang="zh-CN" sz="1800" dirty="0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6433" name="菱形 27"/>
              <p:cNvSpPr/>
              <p:nvPr/>
            </p:nvSpPr>
            <p:spPr>
              <a:xfrm>
                <a:off x="899592" y="4581128"/>
                <a:ext cx="288032" cy="288032"/>
              </a:xfrm>
              <a:prstGeom prst="diamond">
                <a:avLst/>
              </a:prstGeom>
              <a:solidFill>
                <a:srgbClr val="3366FF"/>
              </a:solidFill>
              <a:ln w="25400" cap="flat" cmpd="sng">
                <a:solidFill>
                  <a:srgbClr val="385D8A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 anchorCtr="0"/>
              <a:p>
                <a:pPr algn="ctr"/>
                <a:endParaRPr lang="zh-CN" altLang="zh-CN" sz="1800" dirty="0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6413" name="矩形 30"/>
            <p:cNvSpPr/>
            <p:nvPr/>
          </p:nvSpPr>
          <p:spPr>
            <a:xfrm>
              <a:off x="465" y="1673"/>
              <a:ext cx="47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1800" b="1" dirty="0">
                  <a:latin typeface="Arial" panose="020B0604020202020204" pitchFamily="34" charset="0"/>
                  <a:ea typeface="黑体" panose="02010609060101010101" pitchFamily="49" charset="-122"/>
                </a:rPr>
                <a:t>Parts</a:t>
              </a:r>
              <a:endPara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16414" name="直接箭头连接符 31"/>
            <p:cNvCxnSpPr>
              <a:stCxn id="16403" idx="3"/>
              <a:endCxn id="4" idx="2"/>
            </p:cNvCxnSpPr>
            <p:nvPr/>
          </p:nvCxnSpPr>
          <p:spPr>
            <a:xfrm flipV="1">
              <a:off x="975" y="958"/>
              <a:ext cx="363" cy="462"/>
            </a:xfrm>
            <a:prstGeom prst="straightConnector1">
              <a:avLst/>
            </a:prstGeom>
            <a:ln w="25400" cap="flat" cmpd="sng">
              <a:solidFill>
                <a:srgbClr val="3366FF"/>
              </a:solidFill>
              <a:prstDash val="solid"/>
              <a:headEnd type="none" w="med" len="med"/>
              <a:tailEnd type="arrow" w="med" len="med"/>
            </a:ln>
          </p:spPr>
        </p:cxnSp>
        <p:grpSp>
          <p:nvGrpSpPr>
            <p:cNvPr id="16415" name="组合 51"/>
            <p:cNvGrpSpPr/>
            <p:nvPr/>
          </p:nvGrpSpPr>
          <p:grpSpPr>
            <a:xfrm>
              <a:off x="4831" y="1180"/>
              <a:ext cx="498" cy="478"/>
              <a:chOff x="7740352" y="4614014"/>
              <a:chExt cx="792088" cy="758290"/>
            </a:xfrm>
          </p:grpSpPr>
          <p:grpSp>
            <p:nvGrpSpPr>
              <p:cNvPr id="16420" name="组合 47"/>
              <p:cNvGrpSpPr/>
              <p:nvPr/>
            </p:nvGrpSpPr>
            <p:grpSpPr>
              <a:xfrm>
                <a:off x="7812360" y="5085184"/>
                <a:ext cx="144016" cy="287120"/>
                <a:chOff x="7812360" y="5157192"/>
                <a:chExt cx="144016" cy="287120"/>
              </a:xfrm>
            </p:grpSpPr>
            <p:sp>
              <p:nvSpPr>
                <p:cNvPr id="3" name="矩形 43"/>
                <p:cNvSpPr/>
                <p:nvPr/>
              </p:nvSpPr>
              <p:spPr>
                <a:xfrm>
                  <a:off x="7811926" y="5157178"/>
                  <a:ext cx="144739" cy="215747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dk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6430" name="椭圆 44"/>
                <p:cNvSpPr/>
                <p:nvPr/>
              </p:nvSpPr>
              <p:spPr>
                <a:xfrm>
                  <a:off x="7812360" y="5300296"/>
                  <a:ext cx="144016" cy="144016"/>
                </a:xfrm>
                <a:prstGeom prst="ellipse">
                  <a:avLst/>
                </a:prstGeom>
                <a:solidFill>
                  <a:srgbClr val="3366FF"/>
                </a:solidFill>
                <a:ln w="25400" cap="flat" cmpd="sng">
                  <a:solidFill>
                    <a:srgbClr val="3366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anchor="ctr" anchorCtr="0"/>
                <a:p>
                  <a:pPr algn="ctr"/>
                  <a:endParaRPr lang="zh-CN" altLang="zh-CN" sz="1800" dirty="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6421" name="组合 48"/>
              <p:cNvGrpSpPr/>
              <p:nvPr/>
            </p:nvGrpSpPr>
            <p:grpSpPr>
              <a:xfrm>
                <a:off x="8316416" y="5085184"/>
                <a:ext cx="144016" cy="287120"/>
                <a:chOff x="7812360" y="5157192"/>
                <a:chExt cx="144016" cy="287120"/>
              </a:xfrm>
            </p:grpSpPr>
            <p:sp>
              <p:nvSpPr>
                <p:cNvPr id="50" name="矩形 49"/>
                <p:cNvSpPr/>
                <p:nvPr/>
              </p:nvSpPr>
              <p:spPr>
                <a:xfrm>
                  <a:off x="7812070" y="5157178"/>
                  <a:ext cx="144738" cy="215747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dk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6428" name="椭圆 50"/>
                <p:cNvSpPr/>
                <p:nvPr/>
              </p:nvSpPr>
              <p:spPr>
                <a:xfrm>
                  <a:off x="7812360" y="5300296"/>
                  <a:ext cx="144016" cy="144016"/>
                </a:xfrm>
                <a:prstGeom prst="ellipse">
                  <a:avLst/>
                </a:prstGeom>
                <a:solidFill>
                  <a:srgbClr val="3366FF"/>
                </a:solidFill>
                <a:ln w="25400" cap="flat" cmpd="sng">
                  <a:solidFill>
                    <a:srgbClr val="3366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anchor="ctr" anchorCtr="0"/>
                <a:p>
                  <a:pPr algn="ctr"/>
                  <a:endParaRPr lang="zh-CN" altLang="zh-CN" sz="1800" dirty="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16422" name="梯形 37"/>
              <p:cNvSpPr/>
              <p:nvPr/>
            </p:nvSpPr>
            <p:spPr>
              <a:xfrm>
                <a:off x="7812360" y="4614014"/>
                <a:ext cx="648072" cy="243408"/>
              </a:xfrm>
              <a:custGeom>
                <a:avLst/>
                <a:gdLst>
                  <a:gd name="txL" fmla="*/ 0 w 648072"/>
                  <a:gd name="txT" fmla="*/ 0 h 243408"/>
                  <a:gd name="txR" fmla="*/ 648072 w 648072"/>
                  <a:gd name="txB" fmla="*/ 243408 h 243408"/>
                </a:gdLst>
                <a:ahLst/>
                <a:cxnLst>
                  <a:cxn ang="0">
                    <a:pos x="0" y="243408"/>
                  </a:cxn>
                  <a:cxn ang="0">
                    <a:pos x="60852" y="0"/>
                  </a:cxn>
                  <a:cxn ang="0">
                    <a:pos x="587220" y="0"/>
                  </a:cxn>
                  <a:cxn ang="0">
                    <a:pos x="648072" y="243408"/>
                  </a:cxn>
                  <a:cxn ang="0">
                    <a:pos x="0" y="243408"/>
                  </a:cxn>
                </a:cxnLst>
                <a:rect l="txL" t="txT" r="txR" b="txB"/>
                <a:pathLst>
                  <a:path w="648072" h="243408">
                    <a:moveTo>
                      <a:pt x="0" y="243408"/>
                    </a:moveTo>
                    <a:lnTo>
                      <a:pt x="60852" y="0"/>
                    </a:lnTo>
                    <a:lnTo>
                      <a:pt x="587220" y="0"/>
                    </a:lnTo>
                    <a:lnTo>
                      <a:pt x="648072" y="243408"/>
                    </a:lnTo>
                    <a:lnTo>
                      <a:pt x="0" y="243408"/>
                    </a:lnTo>
                    <a:close/>
                  </a:path>
                </a:pathLst>
              </a:custGeom>
              <a:solidFill>
                <a:srgbClr val="3366FF"/>
              </a:solidFill>
              <a:ln w="25400" cap="flat" cmpd="sng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23" name="同侧圆角矩形 39"/>
              <p:cNvSpPr/>
              <p:nvPr/>
            </p:nvSpPr>
            <p:spPr>
              <a:xfrm>
                <a:off x="7740352" y="4857422"/>
                <a:ext cx="792088" cy="371778"/>
              </a:xfrm>
              <a:custGeom>
                <a:avLst/>
                <a:gdLst>
                  <a:gd name="txL" fmla="*/ 0 w 792088"/>
                  <a:gd name="txT" fmla="*/ 0 h 371778"/>
                  <a:gd name="txR" fmla="*/ 792088 w 792088"/>
                  <a:gd name="txB" fmla="*/ 371778 h 371778"/>
                </a:gdLst>
                <a:ahLst/>
                <a:cxnLst>
                  <a:cxn ang="0">
                    <a:pos x="61964" y="0"/>
                  </a:cxn>
                  <a:cxn ang="0">
                    <a:pos x="730124" y="0"/>
                  </a:cxn>
                  <a:cxn ang="0">
                    <a:pos x="792088" y="61964"/>
                  </a:cxn>
                  <a:cxn ang="0">
                    <a:pos x="792088" y="371778"/>
                  </a:cxn>
                  <a:cxn ang="0">
                    <a:pos x="792088" y="371778"/>
                  </a:cxn>
                  <a:cxn ang="0">
                    <a:pos x="0" y="371778"/>
                  </a:cxn>
                  <a:cxn ang="0">
                    <a:pos x="0" y="371778"/>
                  </a:cxn>
                  <a:cxn ang="0">
                    <a:pos x="0" y="61964"/>
                  </a:cxn>
                  <a:cxn ang="0">
                    <a:pos x="61964" y="0"/>
                  </a:cxn>
                </a:cxnLst>
                <a:rect l="txL" t="txT" r="txR" b="txB"/>
                <a:pathLst>
                  <a:path w="792088" h="371778">
                    <a:moveTo>
                      <a:pt x="61964" y="0"/>
                    </a:moveTo>
                    <a:lnTo>
                      <a:pt x="730124" y="0"/>
                    </a:lnTo>
                    <a:cubicBezTo>
                      <a:pt x="764346" y="0"/>
                      <a:pt x="792088" y="27742"/>
                      <a:pt x="792088" y="61964"/>
                    </a:cubicBezTo>
                    <a:lnTo>
                      <a:pt x="792088" y="371778"/>
                    </a:lnTo>
                    <a:lnTo>
                      <a:pt x="0" y="371778"/>
                    </a:lnTo>
                    <a:lnTo>
                      <a:pt x="0" y="61964"/>
                    </a:lnTo>
                    <a:cubicBezTo>
                      <a:pt x="0" y="27742"/>
                      <a:pt x="27742" y="0"/>
                      <a:pt x="61964" y="0"/>
                    </a:cubicBezTo>
                    <a:close/>
                  </a:path>
                </a:pathLst>
              </a:custGeom>
              <a:solidFill>
                <a:srgbClr val="3366FF"/>
              </a:solidFill>
              <a:ln w="25400" cap="flat" cmpd="sng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24" name="梯形 40"/>
              <p:cNvSpPr/>
              <p:nvPr/>
            </p:nvSpPr>
            <p:spPr>
              <a:xfrm>
                <a:off x="7884368" y="4651312"/>
                <a:ext cx="504056" cy="206110"/>
              </a:xfrm>
              <a:custGeom>
                <a:avLst/>
                <a:gdLst>
                  <a:gd name="txL" fmla="*/ 0 w 504056"/>
                  <a:gd name="txT" fmla="*/ 0 h 206110"/>
                  <a:gd name="txR" fmla="*/ 504056 w 504056"/>
                  <a:gd name="txB" fmla="*/ 206110 h 206110"/>
                </a:gdLst>
                <a:ahLst/>
                <a:cxnLst>
                  <a:cxn ang="0">
                    <a:pos x="0" y="206110"/>
                  </a:cxn>
                  <a:cxn ang="0">
                    <a:pos x="51528" y="0"/>
                  </a:cxn>
                  <a:cxn ang="0">
                    <a:pos x="452529" y="0"/>
                  </a:cxn>
                  <a:cxn ang="0">
                    <a:pos x="504056" y="206110"/>
                  </a:cxn>
                  <a:cxn ang="0">
                    <a:pos x="0" y="206110"/>
                  </a:cxn>
                </a:cxnLst>
                <a:rect l="txL" t="txT" r="txR" b="txB"/>
                <a:pathLst>
                  <a:path w="504056" h="206110">
                    <a:moveTo>
                      <a:pt x="0" y="206110"/>
                    </a:moveTo>
                    <a:lnTo>
                      <a:pt x="51528" y="0"/>
                    </a:lnTo>
                    <a:lnTo>
                      <a:pt x="452529" y="0"/>
                    </a:lnTo>
                    <a:lnTo>
                      <a:pt x="504056" y="206110"/>
                    </a:lnTo>
                    <a:lnTo>
                      <a:pt x="0" y="206110"/>
                    </a:lnTo>
                    <a:close/>
                  </a:path>
                </a:pathLst>
              </a:custGeom>
              <a:solidFill>
                <a:schemeClr val="bg1"/>
              </a:solidFill>
              <a:ln w="25400" cap="flat" cmpd="sng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25" name="椭圆 41"/>
              <p:cNvSpPr/>
              <p:nvPr/>
            </p:nvSpPr>
            <p:spPr>
              <a:xfrm>
                <a:off x="7812360" y="496211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 w="25400" cap="flat" cmpd="sng">
                <a:solidFill>
                  <a:srgbClr val="3366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/>
              <a:p>
                <a:pPr algn="ctr"/>
                <a:endParaRPr lang="zh-CN" altLang="zh-CN" sz="18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6426" name="椭圆 42"/>
              <p:cNvSpPr/>
              <p:nvPr/>
            </p:nvSpPr>
            <p:spPr>
              <a:xfrm>
                <a:off x="8316416" y="496211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 w="25400" cap="flat" cmpd="sng">
                <a:solidFill>
                  <a:srgbClr val="3366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/>
              <a:p>
                <a:pPr algn="ctr"/>
                <a:endParaRPr lang="zh-CN" altLang="zh-CN" sz="18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6416" name="矩形 52"/>
            <p:cNvSpPr/>
            <p:nvPr/>
          </p:nvSpPr>
          <p:spPr>
            <a:xfrm>
              <a:off x="4912" y="1675"/>
              <a:ext cx="35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1800" b="1" dirty="0">
                  <a:latin typeface="Arial" panose="020B0604020202020204" pitchFamily="34" charset="0"/>
                  <a:ea typeface="黑体" panose="02010609060101010101" pitchFamily="49" charset="-122"/>
                </a:rPr>
                <a:t>Car</a:t>
              </a:r>
              <a:endPara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16417" name="直接箭头连接符 53"/>
            <p:cNvCxnSpPr>
              <a:stCxn id="7" idx="6"/>
            </p:cNvCxnSpPr>
            <p:nvPr/>
          </p:nvCxnSpPr>
          <p:spPr>
            <a:xfrm>
              <a:off x="4514" y="959"/>
              <a:ext cx="272" cy="311"/>
            </a:xfrm>
            <a:prstGeom prst="straightConnector1">
              <a:avLst/>
            </a:prstGeom>
            <a:ln w="25400" cap="flat" cmpd="sng">
              <a:solidFill>
                <a:srgbClr val="3366FF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16418" name="直接箭头连接符 70"/>
            <p:cNvCxnSpPr>
              <a:stCxn id="4" idx="5"/>
              <a:endCxn id="19" idx="1"/>
            </p:cNvCxnSpPr>
            <p:nvPr/>
          </p:nvCxnSpPr>
          <p:spPr>
            <a:xfrm>
              <a:off x="1531" y="1038"/>
              <a:ext cx="611" cy="810"/>
            </a:xfrm>
            <a:prstGeom prst="straightConnector1">
              <a:avLst/>
            </a:prstGeom>
            <a:ln w="25400" cap="flat" cmpd="sng">
              <a:solidFill>
                <a:srgbClr val="3366FF"/>
              </a:solidFill>
              <a:prstDash val="solid"/>
              <a:headEnd type="none" w="med" len="med"/>
              <a:tailEnd type="arrow" w="med" len="med"/>
            </a:ln>
          </p:spPr>
        </p:cxnSp>
        <p:sp>
          <p:nvSpPr>
            <p:cNvPr id="16419" name="Rectangle 58"/>
            <p:cNvSpPr/>
            <p:nvPr/>
          </p:nvSpPr>
          <p:spPr>
            <a:xfrm>
              <a:off x="1837" y="2160"/>
              <a:ext cx="1497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r>
                <a:rPr lang="en-US" altLang="zh-CN" b="1" dirty="0">
                  <a:latin typeface="Times New Roman" panose="02020603050405020304" pitchFamily="18" charset="0"/>
                </a:rPr>
                <a:t>Optimal solution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" name="Group 70"/>
          <p:cNvGrpSpPr/>
          <p:nvPr/>
        </p:nvGrpSpPr>
        <p:grpSpPr>
          <a:xfrm>
            <a:off x="1535113" y="1676400"/>
            <a:ext cx="4219575" cy="1881188"/>
            <a:chOff x="967" y="890"/>
            <a:chExt cx="2658" cy="1185"/>
          </a:xfrm>
        </p:grpSpPr>
        <p:sp>
          <p:nvSpPr>
            <p:cNvPr id="42" name="椭圆 41"/>
            <p:cNvSpPr/>
            <p:nvPr/>
          </p:nvSpPr>
          <p:spPr>
            <a:xfrm>
              <a:off x="1321" y="1848"/>
              <a:ext cx="216" cy="227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2056" y="890"/>
              <a:ext cx="216" cy="227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2748" y="1848"/>
              <a:ext cx="216" cy="227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46" name="直接箭头连接符 45"/>
            <p:cNvCxnSpPr>
              <a:stCxn id="4" idx="3"/>
              <a:endCxn id="42" idx="2"/>
            </p:cNvCxnSpPr>
            <p:nvPr/>
          </p:nvCxnSpPr>
          <p:spPr>
            <a:xfrm>
              <a:off x="967" y="1453"/>
              <a:ext cx="346" cy="50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6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42" idx="6"/>
              <a:endCxn id="43" idx="2"/>
            </p:cNvCxnSpPr>
            <p:nvPr/>
          </p:nvCxnSpPr>
          <p:spPr>
            <a:xfrm flipV="1">
              <a:off x="1537" y="1003"/>
              <a:ext cx="519" cy="95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6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43" idx="6"/>
              <a:endCxn id="44" idx="2"/>
            </p:cNvCxnSpPr>
            <p:nvPr/>
          </p:nvCxnSpPr>
          <p:spPr>
            <a:xfrm>
              <a:off x="2272" y="1003"/>
              <a:ext cx="476" cy="95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6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45" idx="6"/>
              <a:endCxn id="8" idx="3"/>
            </p:cNvCxnSpPr>
            <p:nvPr/>
          </p:nvCxnSpPr>
          <p:spPr>
            <a:xfrm flipV="1">
              <a:off x="3016" y="1071"/>
              <a:ext cx="609" cy="895"/>
            </a:xfrm>
            <a:prstGeom prst="curvedConnector2">
              <a:avLst/>
            </a:prstGeom>
            <a:ln>
              <a:solidFill>
                <a:schemeClr val="accent6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74"/>
          <p:cNvGrpSpPr/>
          <p:nvPr/>
        </p:nvGrpSpPr>
        <p:grpSpPr>
          <a:xfrm>
            <a:off x="5435600" y="2900363"/>
            <a:ext cx="2362200" cy="757237"/>
            <a:chOff x="3424" y="1661"/>
            <a:chExt cx="1488" cy="477"/>
          </a:xfrm>
        </p:grpSpPr>
        <p:sp>
          <p:nvSpPr>
            <p:cNvPr id="16394" name="Line 71"/>
            <p:cNvSpPr/>
            <p:nvPr/>
          </p:nvSpPr>
          <p:spPr>
            <a:xfrm flipH="1" flipV="1">
              <a:off x="3424" y="1661"/>
              <a:ext cx="272" cy="27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395" name="Rectangle 72"/>
            <p:cNvSpPr/>
            <p:nvPr/>
          </p:nvSpPr>
          <p:spPr>
            <a:xfrm>
              <a:off x="3424" y="1888"/>
              <a:ext cx="1488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Slower path to </a:t>
              </a:r>
              <a:r>
                <a:rPr lang="en-US" altLang="zh-CN" sz="2000" b="1" i="1" dirty="0">
                  <a:latin typeface="Times New Roman" panose="02020603050405020304" pitchFamily="18" charset="0"/>
                </a:rPr>
                <a:t>stage</a:t>
              </a:r>
              <a:endParaRPr lang="en-US" altLang="zh-CN" sz="2000" b="1" i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16809" name="Rectangle 73"/>
          <p:cNvSpPr/>
          <p:nvPr/>
        </p:nvSpPr>
        <p:spPr>
          <a:xfrm>
            <a:off x="5489575" y="1244600"/>
            <a:ext cx="666750" cy="366713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p>
            <a:r>
              <a:rPr lang="en-US" altLang="zh-CN" sz="1800" b="1" i="1" dirty="0">
                <a:solidFill>
                  <a:srgbClr val="3366FF"/>
                </a:solidFill>
                <a:latin typeface="Times New Roman" panose="02020603050405020304" pitchFamily="18" charset="0"/>
              </a:rPr>
              <a:t>stage</a:t>
            </a:r>
            <a:endParaRPr lang="en-US" altLang="zh-CN" sz="1800" b="1" i="1" dirty="0">
              <a:solidFill>
                <a:srgbClr val="33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6811" name="Rectangle 75"/>
          <p:cNvSpPr/>
          <p:nvPr/>
        </p:nvSpPr>
        <p:spPr>
          <a:xfrm>
            <a:off x="684213" y="4292600"/>
            <a:ext cx="7343775" cy="94456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3200" b="1" dirty="0">
                <a:solidFill>
                  <a:srgbClr val="0099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 </a:t>
            </a:r>
            <a:r>
              <a:rPr lang="en-US" altLang="zh-CN" b="1" dirty="0">
                <a:latin typeface="Times New Roman" panose="02020603050405020304" pitchFamily="18" charset="0"/>
              </a:rPr>
              <a:t>An optimal solution contains an optimal solution of a sub-problem!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1" grpId="0"/>
      <p:bldP spid="116809" grpId="0"/>
      <p:bldP spid="1168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7411" name="Text Box 4"/>
          <p:cNvSpPr txBox="1"/>
          <p:nvPr/>
        </p:nvSpPr>
        <p:spPr>
          <a:xfrm>
            <a:off x="5943600" y="0"/>
            <a:ext cx="31940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Dynamic Programming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17765" name="Rectangle 5"/>
          <p:cNvSpPr/>
          <p:nvPr/>
        </p:nvSpPr>
        <p:spPr>
          <a:xfrm>
            <a:off x="684213" y="404813"/>
            <a:ext cx="5435600" cy="519112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p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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Recursively define the optimal values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17766" name="Rectangle 6"/>
          <p:cNvSpPr/>
          <p:nvPr/>
        </p:nvSpPr>
        <p:spPr>
          <a:xfrm>
            <a:off x="1187450" y="981075"/>
            <a:ext cx="7129463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</a:rPr>
              <a:t>An optimal path to </a:t>
            </a:r>
            <a:r>
              <a:rPr lang="en-US" altLang="zh-CN" sz="2000" b="1" i="1" dirty="0">
                <a:solidFill>
                  <a:srgbClr val="3366FF"/>
                </a:solidFill>
                <a:latin typeface="Times New Roman" panose="02020603050405020304" pitchFamily="18" charset="0"/>
              </a:rPr>
              <a:t>stage</a:t>
            </a:r>
            <a:r>
              <a:rPr lang="en-US" altLang="zh-CN" sz="2000" b="1" dirty="0">
                <a:latin typeface="Times New Roman" panose="02020603050405020304" pitchFamily="18" charset="0"/>
              </a:rPr>
              <a:t> is based on an optimal path to </a:t>
            </a:r>
            <a:r>
              <a:rPr lang="en-US" altLang="zh-CN" sz="2000" b="1" i="1" dirty="0">
                <a:solidFill>
                  <a:srgbClr val="3366FF"/>
                </a:solidFill>
                <a:latin typeface="Times New Roman" panose="02020603050405020304" pitchFamily="18" charset="0"/>
              </a:rPr>
              <a:t>stage</a:t>
            </a:r>
            <a:r>
              <a:rPr lang="en-US" altLang="zh-CN" sz="20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–1</a:t>
            </a:r>
            <a:endParaRPr lang="en-US" altLang="zh-CN" sz="2000" b="1" dirty="0">
              <a:solidFill>
                <a:srgbClr val="33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436688" y="4529138"/>
            <a:ext cx="6807200" cy="9159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f[line][stage] = min(</a:t>
            </a:r>
            <a:endParaRPr lang="en-US" altLang="zh-CN" sz="18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    f[  line][stage-1] + t_process[  line][stage-1],</a:t>
            </a:r>
            <a:endParaRPr lang="en-US" altLang="zh-CN" sz="18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    f[1-line][stage-1] + t_transit[1-line][stage-1]);</a:t>
            </a:r>
            <a:endParaRPr lang="en-US" altLang="zh-CN" sz="18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grpSp>
        <p:nvGrpSpPr>
          <p:cNvPr id="2" name="Group 16"/>
          <p:cNvGrpSpPr/>
          <p:nvPr/>
        </p:nvGrpSpPr>
        <p:grpSpPr>
          <a:xfrm>
            <a:off x="1331913" y="1917700"/>
            <a:ext cx="2592387" cy="1400175"/>
            <a:chOff x="1651" y="1569"/>
            <a:chExt cx="1609" cy="882"/>
          </a:xfrm>
        </p:grpSpPr>
        <p:sp>
          <p:nvSpPr>
            <p:cNvPr id="14" name="椭圆 13"/>
            <p:cNvSpPr/>
            <p:nvPr/>
          </p:nvSpPr>
          <p:spPr>
            <a:xfrm>
              <a:off x="2323" y="2224"/>
              <a:ext cx="227" cy="22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+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7438" name="直接箭头连接符 53"/>
            <p:cNvCxnSpPr>
              <a:stCxn id="14" idx="7"/>
              <a:endCxn id="7" idx="2"/>
            </p:cNvCxnSpPr>
            <p:nvPr/>
          </p:nvCxnSpPr>
          <p:spPr>
            <a:xfrm flipV="1">
              <a:off x="2517" y="1569"/>
              <a:ext cx="743" cy="688"/>
            </a:xfrm>
            <a:prstGeom prst="straightConnector1">
              <a:avLst/>
            </a:prstGeom>
            <a:ln w="25400" cap="flat" cmpd="sng">
              <a:solidFill>
                <a:srgbClr val="3366FF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17439" name="直接箭头连接符 59"/>
            <p:cNvCxnSpPr>
              <a:endCxn id="14" idx="2"/>
            </p:cNvCxnSpPr>
            <p:nvPr/>
          </p:nvCxnSpPr>
          <p:spPr>
            <a:xfrm>
              <a:off x="1651" y="2338"/>
              <a:ext cx="672" cy="0"/>
            </a:xfrm>
            <a:prstGeom prst="straightConnector1">
              <a:avLst/>
            </a:prstGeom>
            <a:ln w="25400" cap="flat" cmpd="sng">
              <a:solidFill>
                <a:srgbClr val="3366FF"/>
              </a:solidFill>
              <a:prstDash val="dash"/>
              <a:headEnd type="none" w="med" len="med"/>
              <a:tailEnd type="arrow" w="med" len="med"/>
            </a:ln>
          </p:spPr>
        </p:cxnSp>
      </p:grpSp>
      <p:grpSp>
        <p:nvGrpSpPr>
          <p:cNvPr id="3" name="Group 18"/>
          <p:cNvGrpSpPr/>
          <p:nvPr/>
        </p:nvGrpSpPr>
        <p:grpSpPr>
          <a:xfrm>
            <a:off x="1403350" y="1384300"/>
            <a:ext cx="3529013" cy="622300"/>
            <a:chOff x="1655" y="1189"/>
            <a:chExt cx="2223" cy="392"/>
          </a:xfrm>
        </p:grpSpPr>
        <p:grpSp>
          <p:nvGrpSpPr>
            <p:cNvPr id="17431" name="Group 15"/>
            <p:cNvGrpSpPr/>
            <p:nvPr/>
          </p:nvGrpSpPr>
          <p:grpSpPr>
            <a:xfrm>
              <a:off x="1655" y="1189"/>
              <a:ext cx="1815" cy="392"/>
              <a:chOff x="1655" y="1189"/>
              <a:chExt cx="1755" cy="392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2323" y="1254"/>
                <a:ext cx="227" cy="22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noFill/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+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3049" y="1209"/>
                <a:ext cx="317" cy="31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noFill/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min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cxnSp>
            <p:nvCxnSpPr>
              <p:cNvPr id="17435" name="直接箭头连接符 9"/>
              <p:cNvCxnSpPr/>
              <p:nvPr/>
            </p:nvCxnSpPr>
            <p:spPr>
              <a:xfrm>
                <a:off x="2550" y="1367"/>
                <a:ext cx="499" cy="0"/>
              </a:xfrm>
              <a:prstGeom prst="straightConnector1">
                <a:avLst/>
              </a:prstGeom>
              <a:ln w="25400" cap="flat" cmpd="sng">
                <a:solidFill>
                  <a:srgbClr val="3366FF"/>
                </a:solidFill>
                <a:prstDash val="solid"/>
                <a:headEnd type="none" w="med" len="med"/>
                <a:tailEnd type="arrow" w="med" len="med"/>
              </a:ln>
            </p:spPr>
          </p:cxnSp>
          <p:cxnSp>
            <p:nvCxnSpPr>
              <p:cNvPr id="17436" name="直接箭头连接符 56"/>
              <p:cNvCxnSpPr/>
              <p:nvPr/>
            </p:nvCxnSpPr>
            <p:spPr>
              <a:xfrm>
                <a:off x="1655" y="1389"/>
                <a:ext cx="664" cy="0"/>
              </a:xfrm>
              <a:prstGeom prst="straightConnector1">
                <a:avLst/>
              </a:prstGeom>
              <a:ln w="25400" cap="flat" cmpd="sng">
                <a:solidFill>
                  <a:srgbClr val="3366FF"/>
                </a:solidFill>
                <a:prstDash val="dash"/>
                <a:headEnd type="none" w="med" len="med"/>
                <a:tailEnd type="arrow" w="med" len="med"/>
              </a:ln>
            </p:spPr>
          </p:cxnSp>
        </p:grpSp>
        <p:sp>
          <p:nvSpPr>
            <p:cNvPr id="17432" name="Rectangle 17"/>
            <p:cNvSpPr/>
            <p:nvPr/>
          </p:nvSpPr>
          <p:spPr>
            <a:xfrm>
              <a:off x="3425" y="1207"/>
              <a:ext cx="453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r>
                <a:rPr lang="en-US" altLang="zh-CN" sz="2000" b="1" i="1" dirty="0">
                  <a:solidFill>
                    <a:srgbClr val="3366FF"/>
                  </a:solidFill>
                  <a:latin typeface="Times New Roman" panose="02020603050405020304" pitchFamily="18" charset="0"/>
                </a:rPr>
                <a:t>stage</a:t>
              </a:r>
              <a:endParaRPr lang="en-US" altLang="zh-CN" sz="2000" b="1" i="1" dirty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17779" name="Rectangle 19"/>
          <p:cNvSpPr/>
          <p:nvPr/>
        </p:nvSpPr>
        <p:spPr>
          <a:xfrm>
            <a:off x="2012950" y="5157788"/>
            <a:ext cx="5903913" cy="28733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5" name="Group 22"/>
          <p:cNvGrpSpPr/>
          <p:nvPr/>
        </p:nvGrpSpPr>
        <p:grpSpPr>
          <a:xfrm>
            <a:off x="3308350" y="4581525"/>
            <a:ext cx="4897438" cy="863600"/>
            <a:chOff x="1882" y="2886"/>
            <a:chExt cx="3085" cy="544"/>
          </a:xfrm>
        </p:grpSpPr>
        <p:sp>
          <p:nvSpPr>
            <p:cNvPr id="17429" name="Rectangle 20"/>
            <p:cNvSpPr/>
            <p:nvPr/>
          </p:nvSpPr>
          <p:spPr>
            <a:xfrm>
              <a:off x="1882" y="2886"/>
              <a:ext cx="544" cy="181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7430" name="Rectangle 21"/>
            <p:cNvSpPr/>
            <p:nvPr/>
          </p:nvSpPr>
          <p:spPr>
            <a:xfrm>
              <a:off x="4785" y="3067"/>
              <a:ext cx="182" cy="363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27"/>
          <p:cNvGrpSpPr/>
          <p:nvPr/>
        </p:nvGrpSpPr>
        <p:grpSpPr>
          <a:xfrm>
            <a:off x="931863" y="3933825"/>
            <a:ext cx="4322762" cy="2100263"/>
            <a:chOff x="385" y="2478"/>
            <a:chExt cx="2723" cy="1323"/>
          </a:xfrm>
        </p:grpSpPr>
        <p:sp>
          <p:nvSpPr>
            <p:cNvPr id="17427" name="Rectangle 23"/>
            <p:cNvSpPr/>
            <p:nvPr/>
          </p:nvSpPr>
          <p:spPr>
            <a:xfrm>
              <a:off x="385" y="2478"/>
              <a:ext cx="2723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r>
                <a:rPr lang="en-US" altLang="zh-CN" sz="1800" b="1" dirty="0">
                  <a:solidFill>
                    <a:schemeClr val="hlink"/>
                  </a:solidFill>
                  <a:latin typeface="Consolas" panose="020B0609020204030204" pitchFamily="49" charset="0"/>
                  <a:ea typeface="黑体" panose="02010609060101010101" pitchFamily="49" charset="-122"/>
                </a:rPr>
                <a:t>for</a:t>
              </a:r>
              <a:r>
                <a:rPr lang="en-US" altLang="zh-CN" sz="1800" b="1" dirty="0">
                  <a:latin typeface="Consolas" panose="020B0609020204030204" pitchFamily="49" charset="0"/>
                  <a:ea typeface="黑体" panose="02010609060101010101" pitchFamily="49" charset="-122"/>
                </a:rPr>
                <a:t> (stage=1; stage&lt;=n; stage++){</a:t>
              </a:r>
              <a:endParaRPr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endParaRPr>
            </a:p>
          </p:txBody>
        </p:sp>
        <p:sp>
          <p:nvSpPr>
            <p:cNvPr id="17428" name="Rectangle 24"/>
            <p:cNvSpPr/>
            <p:nvPr/>
          </p:nvSpPr>
          <p:spPr>
            <a:xfrm>
              <a:off x="385" y="3570"/>
              <a:ext cx="195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r>
                <a:rPr lang="en-US" altLang="zh-CN" sz="1800" b="1" dirty="0">
                  <a:latin typeface="Consolas" panose="020B0609020204030204" pitchFamily="49" charset="0"/>
                  <a:ea typeface="黑体" panose="02010609060101010101" pitchFamily="49" charset="-122"/>
                </a:rPr>
                <a:t>}</a:t>
              </a:r>
              <a:endParaRPr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9" name="Group 28"/>
          <p:cNvGrpSpPr/>
          <p:nvPr/>
        </p:nvGrpSpPr>
        <p:grpSpPr>
          <a:xfrm>
            <a:off x="1147763" y="4221163"/>
            <a:ext cx="3983037" cy="1519237"/>
            <a:chOff x="521" y="2659"/>
            <a:chExt cx="2509" cy="957"/>
          </a:xfrm>
        </p:grpSpPr>
        <p:sp>
          <p:nvSpPr>
            <p:cNvPr id="17425" name="Rectangle 25"/>
            <p:cNvSpPr/>
            <p:nvPr/>
          </p:nvSpPr>
          <p:spPr>
            <a:xfrm>
              <a:off x="521" y="3385"/>
              <a:ext cx="195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r>
                <a:rPr lang="en-US" altLang="zh-CN" sz="1800" b="1" dirty="0">
                  <a:latin typeface="Consolas" panose="020B0609020204030204" pitchFamily="49" charset="0"/>
                  <a:ea typeface="黑体" panose="02010609060101010101" pitchFamily="49" charset="-122"/>
                </a:rPr>
                <a:t>}</a:t>
              </a:r>
              <a:endParaRPr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endParaRPr>
            </a:p>
          </p:txBody>
        </p:sp>
        <p:sp>
          <p:nvSpPr>
            <p:cNvPr id="17426" name="Rectangle 26"/>
            <p:cNvSpPr/>
            <p:nvPr/>
          </p:nvSpPr>
          <p:spPr>
            <a:xfrm>
              <a:off x="521" y="2659"/>
              <a:ext cx="2509" cy="23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r>
                <a:rPr lang="en-US" altLang="zh-CN" sz="1800" b="1" dirty="0">
                  <a:solidFill>
                    <a:schemeClr val="hlink"/>
                  </a:solidFill>
                  <a:latin typeface="Consolas" panose="020B0609020204030204" pitchFamily="49" charset="0"/>
                  <a:ea typeface="黑体" panose="02010609060101010101" pitchFamily="49" charset="-122"/>
                </a:rPr>
                <a:t>for</a:t>
              </a:r>
              <a:r>
                <a:rPr lang="en-US" altLang="zh-CN" sz="1800" b="1" dirty="0">
                  <a:latin typeface="Consolas" panose="020B0609020204030204" pitchFamily="49" charset="0"/>
                  <a:ea typeface="黑体" panose="02010609060101010101" pitchFamily="49" charset="-122"/>
                </a:rPr>
                <a:t> (line=0; line&lt;=1; line++){</a:t>
              </a:r>
              <a:endParaRPr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17789" name="Rectangle 29"/>
          <p:cNvSpPr/>
          <p:nvPr/>
        </p:nvSpPr>
        <p:spPr>
          <a:xfrm>
            <a:off x="931863" y="3644900"/>
            <a:ext cx="3313112" cy="36671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f[0][0]=0;  f[1][0]=0;</a:t>
            </a:r>
            <a:endParaRPr lang="en-US" altLang="zh-CN" sz="18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17790" name="Rectangle 30"/>
          <p:cNvSpPr/>
          <p:nvPr/>
        </p:nvSpPr>
        <p:spPr>
          <a:xfrm>
            <a:off x="931863" y="5949950"/>
            <a:ext cx="4197350" cy="366713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p>
            <a:r>
              <a:rPr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Solution = min(f[0][n],f[1][n]);</a:t>
            </a:r>
            <a:endParaRPr lang="en-US" altLang="zh-CN" sz="18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17791" name="Text Box 31"/>
          <p:cNvSpPr txBox="1"/>
          <p:nvPr/>
        </p:nvSpPr>
        <p:spPr>
          <a:xfrm>
            <a:off x="5508625" y="3357563"/>
            <a:ext cx="3095625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O(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</a:rPr>
              <a:t> ) time + O(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</a:rPr>
              <a:t> ) space</a:t>
            </a:r>
            <a:endParaRPr lang="en-US" altLang="zh-CN" sz="2000" b="1" i="1" dirty="0">
              <a:latin typeface="Times New Roman" panose="02020603050405020304" pitchFamily="18" charset="0"/>
            </a:endParaRPr>
          </a:p>
        </p:txBody>
      </p:sp>
      <p:sp>
        <p:nvSpPr>
          <p:cNvPr id="117792" name="Rectangle 32"/>
          <p:cNvSpPr/>
          <p:nvPr/>
        </p:nvSpPr>
        <p:spPr>
          <a:xfrm>
            <a:off x="3563938" y="2781300"/>
            <a:ext cx="5040312" cy="519113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p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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Compute the values in some order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177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7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5" grpId="0"/>
      <p:bldP spid="117766" grpId="0"/>
      <p:bldP spid="69" grpId="0"/>
      <p:bldP spid="117779" grpId="0" animBg="1"/>
      <p:bldP spid="117789" grpId="0"/>
      <p:bldP spid="117790" grpId="0"/>
      <p:bldP spid="117791" grpId="0"/>
      <p:bldP spid="11779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8435" name="Text Box 4"/>
          <p:cNvSpPr txBox="1"/>
          <p:nvPr/>
        </p:nvSpPr>
        <p:spPr>
          <a:xfrm>
            <a:off x="5943600" y="0"/>
            <a:ext cx="31940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Dynamic Programming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19813" name="Rectangle 5"/>
          <p:cNvSpPr/>
          <p:nvPr/>
        </p:nvSpPr>
        <p:spPr>
          <a:xfrm>
            <a:off x="684213" y="549275"/>
            <a:ext cx="4781550" cy="519113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p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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Reconstruct the solving strategy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466725" y="1268413"/>
            <a:ext cx="8137525" cy="4968875"/>
            <a:chOff x="249" y="799"/>
            <a:chExt cx="5353" cy="3130"/>
          </a:xfrm>
        </p:grpSpPr>
        <p:sp>
          <p:nvSpPr>
            <p:cNvPr id="18442" name="AutoShape 7"/>
            <p:cNvSpPr/>
            <p:nvPr/>
          </p:nvSpPr>
          <p:spPr>
            <a:xfrm>
              <a:off x="249" y="799"/>
              <a:ext cx="5353" cy="3130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43" name="TextBox 5"/>
            <p:cNvSpPr txBox="1"/>
            <p:nvPr/>
          </p:nvSpPr>
          <p:spPr>
            <a:xfrm>
              <a:off x="249" y="890"/>
              <a:ext cx="5353" cy="284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1800" b="1" dirty="0">
                  <a:latin typeface="Consolas" panose="020B0609020204030204" pitchFamily="49" charset="0"/>
                  <a:ea typeface="黑体" panose="02010609060101010101" pitchFamily="49" charset="-122"/>
                </a:rPr>
                <a:t>f[0][0]=0; </a:t>
              </a:r>
              <a:r>
                <a:rPr lang="en-US" altLang="zh-CN" sz="1800" b="1" dirty="0">
                  <a:solidFill>
                    <a:srgbClr val="FF0000"/>
                  </a:solidFill>
                  <a:latin typeface="Consolas" panose="020B0609020204030204" pitchFamily="49" charset="0"/>
                  <a:ea typeface="黑体" panose="02010609060101010101" pitchFamily="49" charset="-122"/>
                </a:rPr>
                <a:t>L[0][0]=0;</a:t>
              </a:r>
              <a:endParaRPr lang="en-US" altLang="zh-CN" sz="18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endParaRPr>
            </a:p>
            <a:p>
              <a:r>
                <a:rPr lang="en-US" altLang="zh-CN" sz="1800" b="1" dirty="0">
                  <a:latin typeface="Consolas" panose="020B0609020204030204" pitchFamily="49" charset="0"/>
                  <a:ea typeface="黑体" panose="02010609060101010101" pitchFamily="49" charset="-122"/>
                </a:rPr>
                <a:t>f[1][0]=0; </a:t>
              </a:r>
              <a:r>
                <a:rPr lang="en-US" altLang="zh-CN" sz="1800" b="1" dirty="0">
                  <a:solidFill>
                    <a:srgbClr val="FF0000"/>
                  </a:solidFill>
                  <a:latin typeface="Consolas" panose="020B0609020204030204" pitchFamily="49" charset="0"/>
                  <a:ea typeface="黑体" panose="02010609060101010101" pitchFamily="49" charset="-122"/>
                </a:rPr>
                <a:t>L[1][0]=0;</a:t>
              </a:r>
              <a:endParaRPr lang="en-US" altLang="zh-CN" sz="18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endParaRPr>
            </a:p>
            <a:p>
              <a:r>
                <a:rPr lang="en-US" altLang="zh-CN" sz="1800" b="1" dirty="0">
                  <a:solidFill>
                    <a:schemeClr val="hlink"/>
                  </a:solidFill>
                  <a:latin typeface="Consolas" panose="020B0609020204030204" pitchFamily="49" charset="0"/>
                  <a:ea typeface="黑体" panose="02010609060101010101" pitchFamily="49" charset="-122"/>
                </a:rPr>
                <a:t>for</a:t>
              </a:r>
              <a:r>
                <a:rPr lang="en-US" altLang="zh-CN" sz="1800" b="1" dirty="0">
                  <a:latin typeface="Consolas" panose="020B0609020204030204" pitchFamily="49" charset="0"/>
                  <a:ea typeface="黑体" panose="02010609060101010101" pitchFamily="49" charset="-122"/>
                </a:rPr>
                <a:t>(stage=1; stage&lt;=n; stage++){</a:t>
              </a:r>
              <a:endParaRPr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endParaRPr>
            </a:p>
            <a:p>
              <a:r>
                <a:rPr lang="en-US" altLang="zh-CN" sz="1800" b="1" dirty="0">
                  <a:latin typeface="Consolas" panose="020B0609020204030204" pitchFamily="49" charset="0"/>
                  <a:ea typeface="黑体" panose="02010609060101010101" pitchFamily="49" charset="-122"/>
                </a:rPr>
                <a:t>  </a:t>
              </a:r>
              <a:r>
                <a:rPr lang="en-US" altLang="zh-CN" sz="1800" b="1" dirty="0">
                  <a:solidFill>
                    <a:schemeClr val="hlink"/>
                  </a:solidFill>
                  <a:latin typeface="Consolas" panose="020B0609020204030204" pitchFamily="49" charset="0"/>
                  <a:ea typeface="黑体" panose="02010609060101010101" pitchFamily="49" charset="-122"/>
                </a:rPr>
                <a:t>for</a:t>
              </a:r>
              <a:r>
                <a:rPr lang="en-US" altLang="zh-CN" sz="1800" b="1" dirty="0">
                  <a:latin typeface="Consolas" panose="020B0609020204030204" pitchFamily="49" charset="0"/>
                  <a:ea typeface="黑体" panose="02010609060101010101" pitchFamily="49" charset="-122"/>
                </a:rPr>
                <a:t>(line=0; line&lt;=1; line++){</a:t>
              </a:r>
              <a:endParaRPr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endParaRPr>
            </a:p>
            <a:p>
              <a:r>
                <a:rPr lang="en-US" altLang="zh-CN" sz="1800" b="1" dirty="0">
                  <a:latin typeface="Consolas" panose="020B0609020204030204" pitchFamily="49" charset="0"/>
                  <a:ea typeface="黑体" panose="02010609060101010101" pitchFamily="49" charset="-122"/>
                </a:rPr>
                <a:t>    f_stay = f[  line][stage-1] + t_process[  line][stage-1];</a:t>
              </a:r>
              <a:endParaRPr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endParaRPr>
            </a:p>
            <a:p>
              <a:r>
                <a:rPr lang="en-US" altLang="zh-CN" sz="1800" b="1" dirty="0">
                  <a:latin typeface="Consolas" panose="020B0609020204030204" pitchFamily="49" charset="0"/>
                  <a:ea typeface="黑体" panose="02010609060101010101" pitchFamily="49" charset="-122"/>
                </a:rPr>
                <a:t>    f_move = f[1-line][stage-1] + t_transit[1-line][stage-1];</a:t>
              </a:r>
              <a:endParaRPr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endParaRPr>
            </a:p>
            <a:p>
              <a:r>
                <a:rPr lang="en-US" altLang="zh-CN" sz="1800" b="1" dirty="0">
                  <a:latin typeface="Consolas" panose="020B0609020204030204" pitchFamily="49" charset="0"/>
                  <a:ea typeface="黑体" panose="02010609060101010101" pitchFamily="49" charset="-122"/>
                </a:rPr>
                <a:t>    </a:t>
              </a:r>
              <a:r>
                <a:rPr lang="en-US" altLang="zh-CN" sz="1800" b="1" dirty="0">
                  <a:solidFill>
                    <a:schemeClr val="hlink"/>
                  </a:solidFill>
                  <a:latin typeface="Consolas" panose="020B0609020204030204" pitchFamily="49" charset="0"/>
                  <a:ea typeface="黑体" panose="02010609060101010101" pitchFamily="49" charset="-122"/>
                </a:rPr>
                <a:t>if</a:t>
              </a:r>
              <a:r>
                <a:rPr lang="en-US" altLang="zh-CN" sz="1800" b="1" dirty="0">
                  <a:latin typeface="Consolas" panose="020B0609020204030204" pitchFamily="49" charset="0"/>
                  <a:ea typeface="黑体" panose="02010609060101010101" pitchFamily="49" charset="-122"/>
                </a:rPr>
                <a:t> (f_stay&lt;f_move){</a:t>
              </a:r>
              <a:endParaRPr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endParaRPr>
            </a:p>
            <a:p>
              <a:r>
                <a:rPr lang="en-US" altLang="zh-CN" sz="1800" b="1" dirty="0">
                  <a:latin typeface="Consolas" panose="020B0609020204030204" pitchFamily="49" charset="0"/>
                  <a:ea typeface="黑体" panose="02010609060101010101" pitchFamily="49" charset="-122"/>
                </a:rPr>
                <a:t>      f[line][stage] = f_stay;</a:t>
              </a:r>
              <a:endParaRPr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endParaRPr>
            </a:p>
            <a:p>
              <a:r>
                <a:rPr lang="en-US" altLang="zh-CN" sz="1800" b="1" dirty="0">
                  <a:latin typeface="Consolas" panose="020B0609020204030204" pitchFamily="49" charset="0"/>
                  <a:ea typeface="黑体" panose="02010609060101010101" pitchFamily="49" charset="-122"/>
                </a:rPr>
                <a:t>      </a:t>
              </a:r>
              <a:r>
                <a:rPr lang="en-US" altLang="zh-CN" sz="1800" b="1" dirty="0">
                  <a:solidFill>
                    <a:srgbClr val="FF0000"/>
                  </a:solidFill>
                  <a:latin typeface="Consolas" panose="020B0609020204030204" pitchFamily="49" charset="0"/>
                  <a:ea typeface="黑体" panose="02010609060101010101" pitchFamily="49" charset="-122"/>
                </a:rPr>
                <a:t>L[line][stage] = line;</a:t>
              </a:r>
              <a:endParaRPr lang="en-US" altLang="zh-CN" sz="18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endParaRPr>
            </a:p>
            <a:p>
              <a:r>
                <a:rPr lang="en-US" altLang="zh-CN" sz="1800" b="1" dirty="0">
                  <a:latin typeface="Consolas" panose="020B0609020204030204" pitchFamily="49" charset="0"/>
                  <a:ea typeface="黑体" panose="02010609060101010101" pitchFamily="49" charset="-122"/>
                </a:rPr>
                <a:t>    }</a:t>
              </a:r>
              <a:endParaRPr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endParaRPr>
            </a:p>
            <a:p>
              <a:r>
                <a:rPr lang="en-US" altLang="zh-CN" sz="1800" b="1" dirty="0">
                  <a:latin typeface="Consolas" panose="020B0609020204030204" pitchFamily="49" charset="0"/>
                  <a:ea typeface="黑体" panose="02010609060101010101" pitchFamily="49" charset="-122"/>
                </a:rPr>
                <a:t>    </a:t>
              </a:r>
              <a:r>
                <a:rPr lang="en-US" altLang="zh-CN" sz="1800" b="1" dirty="0">
                  <a:solidFill>
                    <a:schemeClr val="hlink"/>
                  </a:solidFill>
                  <a:latin typeface="Consolas" panose="020B0609020204030204" pitchFamily="49" charset="0"/>
                  <a:ea typeface="黑体" panose="02010609060101010101" pitchFamily="49" charset="-122"/>
                </a:rPr>
                <a:t>else</a:t>
              </a:r>
              <a:r>
                <a:rPr lang="en-US" altLang="zh-CN" sz="1800" b="1" dirty="0">
                  <a:latin typeface="Consolas" panose="020B0609020204030204" pitchFamily="49" charset="0"/>
                  <a:ea typeface="黑体" panose="02010609060101010101" pitchFamily="49" charset="-122"/>
                </a:rPr>
                <a:t> {</a:t>
              </a:r>
              <a:endParaRPr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endParaRPr>
            </a:p>
            <a:p>
              <a:r>
                <a:rPr lang="en-US" altLang="zh-CN" sz="1800" b="1" dirty="0">
                  <a:latin typeface="Consolas" panose="020B0609020204030204" pitchFamily="49" charset="0"/>
                  <a:ea typeface="黑体" panose="02010609060101010101" pitchFamily="49" charset="-122"/>
                </a:rPr>
                <a:t>      f[line][stage] = f_move;</a:t>
              </a:r>
              <a:endParaRPr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endParaRPr>
            </a:p>
            <a:p>
              <a:r>
                <a:rPr lang="en-US" altLang="zh-CN" sz="1800" b="1" dirty="0">
                  <a:latin typeface="Consolas" panose="020B0609020204030204" pitchFamily="49" charset="0"/>
                  <a:ea typeface="黑体" panose="02010609060101010101" pitchFamily="49" charset="-122"/>
                </a:rPr>
                <a:t>      </a:t>
              </a:r>
              <a:r>
                <a:rPr lang="en-US" altLang="zh-CN" sz="1800" b="1" dirty="0">
                  <a:solidFill>
                    <a:srgbClr val="FF0000"/>
                  </a:solidFill>
                  <a:latin typeface="Consolas" panose="020B0609020204030204" pitchFamily="49" charset="0"/>
                  <a:ea typeface="黑体" panose="02010609060101010101" pitchFamily="49" charset="-122"/>
                </a:rPr>
                <a:t>L[line][stage] = 1-line;</a:t>
              </a:r>
              <a:endParaRPr lang="en-US" altLang="zh-CN" sz="18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endParaRPr>
            </a:p>
            <a:p>
              <a:r>
                <a:rPr lang="en-US" altLang="zh-CN" sz="1800" b="1" dirty="0">
                  <a:latin typeface="Consolas" panose="020B0609020204030204" pitchFamily="49" charset="0"/>
                  <a:ea typeface="黑体" panose="02010609060101010101" pitchFamily="49" charset="-122"/>
                </a:rPr>
                <a:t>    }</a:t>
              </a:r>
              <a:endParaRPr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endParaRPr>
            </a:p>
            <a:p>
              <a:r>
                <a:rPr lang="en-US" altLang="zh-CN" sz="1800" b="1" dirty="0">
                  <a:latin typeface="Consolas" panose="020B0609020204030204" pitchFamily="49" charset="0"/>
                  <a:ea typeface="黑体" panose="02010609060101010101" pitchFamily="49" charset="-122"/>
                </a:rPr>
                <a:t>  }</a:t>
              </a:r>
              <a:endParaRPr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endParaRPr>
            </a:p>
            <a:p>
              <a:r>
                <a:rPr lang="en-US" altLang="zh-CN" sz="1800" b="1" dirty="0">
                  <a:latin typeface="Consolas" panose="020B0609020204030204" pitchFamily="49" charset="0"/>
                  <a:ea typeface="黑体" panose="02010609060101010101" pitchFamily="49" charset="-122"/>
                </a:rPr>
                <a:t>}</a:t>
              </a:r>
              <a:endParaRPr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19817" name="Rectangle 9"/>
          <p:cNvSpPr/>
          <p:nvPr/>
        </p:nvSpPr>
        <p:spPr>
          <a:xfrm>
            <a:off x="1908175" y="1484313"/>
            <a:ext cx="1295400" cy="504825"/>
          </a:xfrm>
          <a:prstGeom prst="rect">
            <a:avLst/>
          </a:prstGeom>
          <a:solidFill>
            <a:srgbClr val="FFFFFF">
              <a:alpha val="98822"/>
            </a:srgbClr>
          </a:solidFill>
          <a:ln w="254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9820" name="AutoShape 12"/>
          <p:cNvSpPr/>
          <p:nvPr/>
        </p:nvSpPr>
        <p:spPr>
          <a:xfrm>
            <a:off x="4500563" y="3500438"/>
            <a:ext cx="4032250" cy="1944687"/>
          </a:xfrm>
          <a:prstGeom prst="foldedCorner">
            <a:avLst>
              <a:gd name="adj" fmla="val 12500"/>
            </a:avLst>
          </a:prstGeom>
          <a:gradFill rotWithShape="1">
            <a:gsLst>
              <a:gs pos="0">
                <a:schemeClr val="bg1"/>
              </a:gs>
              <a:gs pos="100000">
                <a:srgbClr val="CCFFCC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line = f[0][n]&lt;f[1][n]?0:1;</a:t>
            </a:r>
            <a:endParaRPr lang="en-US" altLang="zh-CN" sz="18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lang="en-US" altLang="zh-CN" sz="1800" b="1" dirty="0">
                <a:solidFill>
                  <a:schemeClr val="hlink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for</a:t>
            </a:r>
            <a:r>
              <a:rPr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(stage=n; stage&gt;0; stage--){</a:t>
            </a:r>
            <a:endParaRPr lang="en-US" altLang="zh-CN" sz="18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  plan[stage] = line;</a:t>
            </a:r>
            <a:endParaRPr lang="en-US" altLang="zh-CN" sz="18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  line = L[line][stage];</a:t>
            </a:r>
            <a:endParaRPr lang="en-US" altLang="zh-CN" sz="18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  <a:endParaRPr lang="en-US" altLang="zh-CN" sz="18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3305" y="5516880"/>
            <a:ext cx="66008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如果想要找到借的情况，需要额外增加一个结构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L[line][stage]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记录每一个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stage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选择的是哪一条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line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，最后倒序找到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plan</a:t>
            </a:r>
            <a:endParaRPr lang="en-US" altLang="zh-CN" sz="1600" dirty="0">
              <a:solidFill>
                <a:schemeClr val="tx1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98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/>
      <p:bldP spid="119817" grpId="0" animBg="1"/>
      <p:bldP spid="1198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9459" name="Text Box 4"/>
          <p:cNvSpPr txBox="1"/>
          <p:nvPr/>
        </p:nvSpPr>
        <p:spPr>
          <a:xfrm>
            <a:off x="5943600" y="0"/>
            <a:ext cx="31940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Dynamic Programming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18789" name="Text Box 5"/>
          <p:cNvSpPr txBox="1"/>
          <p:nvPr/>
        </p:nvSpPr>
        <p:spPr>
          <a:xfrm>
            <a:off x="790575" y="549275"/>
            <a:ext cx="25923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Elements of DP: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18790" name="Rectangle 6"/>
          <p:cNvSpPr/>
          <p:nvPr/>
        </p:nvSpPr>
        <p:spPr>
          <a:xfrm>
            <a:off x="1295400" y="981075"/>
            <a:ext cx="45720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rgbClr val="0099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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Optimal substructure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18791" name="Rectangle 7"/>
          <p:cNvSpPr/>
          <p:nvPr/>
        </p:nvSpPr>
        <p:spPr>
          <a:xfrm>
            <a:off x="1727200" y="1485900"/>
            <a:ext cx="4044950" cy="4572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p>
            <a:r>
              <a:rPr lang="en-US" altLang="zh-CN" b="1" dirty="0">
                <a:solidFill>
                  <a:srgbClr val="0099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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Overlapping sub-problems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18792" name="AutoShape 8" descr="画布"/>
          <p:cNvSpPr>
            <a:spLocks noChangeArrowheads="1"/>
          </p:cNvSpPr>
          <p:nvPr/>
        </p:nvSpPr>
        <p:spPr bwMode="auto">
          <a:xfrm>
            <a:off x="1619250" y="2420938"/>
            <a:ext cx="4537075" cy="1584325"/>
          </a:xfrm>
          <a:prstGeom prst="plus">
            <a:avLst>
              <a:gd name="adj" fmla="val 9319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25400">
            <a:solidFill>
              <a:schemeClr val="accent2"/>
            </a:solidFill>
            <a:miter lim="800000"/>
          </a:ln>
          <a:effectLst/>
        </p:spPr>
        <p:txBody>
          <a:bodyPr lIns="108000" tIns="46800" rIns="36000" bIns="4680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Discussion  11: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When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can’t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we apply dynamic programming?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4004945"/>
            <a:ext cx="8990965" cy="2780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9" grpId="0"/>
      <p:bldP spid="118790" grpId="0"/>
      <p:bldP spid="118791" grpId="0"/>
      <p:bldP spid="11879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pSp>
        <p:nvGrpSpPr>
          <p:cNvPr id="2" name="Group 2"/>
          <p:cNvGrpSpPr/>
          <p:nvPr/>
        </p:nvGrpSpPr>
        <p:grpSpPr>
          <a:xfrm>
            <a:off x="1295400" y="714375"/>
            <a:ext cx="6096000" cy="996950"/>
            <a:chOff x="816" y="240"/>
            <a:chExt cx="3840" cy="628"/>
          </a:xfrm>
        </p:grpSpPr>
        <p:sp>
          <p:nvSpPr>
            <p:cNvPr id="7174" name="Text Box 3"/>
            <p:cNvSpPr txBox="1"/>
            <p:nvPr/>
          </p:nvSpPr>
          <p:spPr>
            <a:xfrm>
              <a:off x="1008" y="336"/>
              <a:ext cx="3648" cy="52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20000"/>
                </a:spcBef>
              </a:pPr>
              <a:r>
                <a:rPr lang="en-US" altLang="zh-CN" b="1" dirty="0">
                  <a:latin typeface="Arial" panose="020B0604020202020204" pitchFamily="34" charset="0"/>
                </a:rPr>
                <a:t>Research Project 3</a:t>
              </a:r>
              <a:endParaRPr lang="en-US" altLang="zh-CN" b="1" dirty="0">
                <a:latin typeface="Arial" panose="020B0604020202020204" pitchFamily="34" charset="0"/>
              </a:endParaRPr>
            </a:p>
            <a:p>
              <a:pPr algn="ctr">
                <a:spcBef>
                  <a:spcPct val="20000"/>
                </a:spcBef>
              </a:pPr>
              <a:r>
                <a:rPr lang="en-US" altLang="zh-CN" sz="2000" b="1" dirty="0">
                  <a:latin typeface="Georgia" panose="02040502050405020303" pitchFamily="18" charset="0"/>
                </a:rPr>
                <a:t>Beautiful Subsequence (26)</a:t>
              </a:r>
              <a:endParaRPr lang="en-US" altLang="zh-CN" sz="2000" b="1" dirty="0">
                <a:latin typeface="Georgia" panose="02040502050405020303" pitchFamily="18" charset="0"/>
              </a:endParaRPr>
            </a:p>
          </p:txBody>
        </p:sp>
        <p:graphicFrame>
          <p:nvGraphicFramePr>
            <p:cNvPr id="7170" name="Object 2"/>
            <p:cNvGraphicFramePr/>
            <p:nvPr/>
          </p:nvGraphicFramePr>
          <p:xfrm>
            <a:off x="816" y="240"/>
            <a:ext cx="816" cy="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1" imgW="4178935" imgH="3215640" progId="MS_ClipArt_Gallery.2">
                    <p:embed/>
                  </p:oleObj>
                </mc:Choice>
                <mc:Fallback>
                  <p:oleObj name="" r:id="rId1" imgW="4178935" imgH="3215640" progId="MS_ClipArt_Gallery.2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816" y="240"/>
                          <a:ext cx="816" cy="6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1861" name="Text Box 5"/>
          <p:cNvSpPr txBox="1"/>
          <p:nvPr/>
        </p:nvSpPr>
        <p:spPr>
          <a:xfrm>
            <a:off x="755650" y="1989138"/>
            <a:ext cx="7632700" cy="30464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 Given an integer 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</a:rPr>
              <a:t>, we consider a sequence (with at least 2 elements) as </a:t>
            </a:r>
            <a:r>
              <a:rPr lang="en-US" altLang="zh-CN" b="1" i="1" dirty="0">
                <a:latin typeface="Times New Roman" panose="02020603050405020304" pitchFamily="18" charset="0"/>
              </a:rPr>
              <a:t>beautiful</a:t>
            </a:r>
            <a:r>
              <a:rPr lang="en-US" altLang="zh-CN" b="1" dirty="0">
                <a:latin typeface="Times New Roman" panose="02020603050405020304" pitchFamily="18" charset="0"/>
              </a:rPr>
              <a:t> if it contains 2 neighbors with difference no larger than 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</a:rPr>
              <a:t>. Given an integer sequence with 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 elements, your job is to calculate the number of beautiful subsequences in it.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       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        Detailed requirements can be downloaded from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hlinkClick r:id="rId3"/>
              </a:rPr>
              <a:t>https://pintia.cn/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" name="矩形 2"/>
          <p:cNvSpPr/>
          <p:nvPr/>
        </p:nvSpPr>
        <p:spPr>
          <a:xfrm>
            <a:off x="827088" y="1125538"/>
            <a:ext cx="7631113" cy="50895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Reference:</a:t>
            </a:r>
            <a:endParaRPr kumimoji="1" lang="zh-CN" altLang="zh-CN" sz="32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Introduction to Algorithms, 3rd Edition: </a:t>
            </a: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Ch.15, p. 359-413</a:t>
            </a:r>
            <a:r>
              <a:rPr kumimoji="1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；</a:t>
            </a: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Thomas H. </a:t>
            </a:r>
            <a:r>
              <a:rPr kumimoji="1" lang="en-US" altLang="zh-CN" sz="2400" b="1" i="1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Cormen</a:t>
            </a:r>
            <a:r>
              <a:rPr kumimoji="1" lang="en-US" altLang="zh-CN" sz="2400" b="1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, Charles E. </a:t>
            </a:r>
            <a:r>
              <a:rPr kumimoji="1" lang="en-US" altLang="zh-CN" sz="2400" b="1" i="1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Leiserson</a:t>
            </a:r>
            <a:r>
              <a:rPr kumimoji="1" lang="en-US" altLang="zh-CN" sz="2400" b="1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, Ronald L. </a:t>
            </a:r>
            <a:r>
              <a:rPr kumimoji="1" lang="en-US" altLang="zh-CN" sz="2400" b="1" i="1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Rivest</a:t>
            </a:r>
            <a:r>
              <a:rPr kumimoji="1" lang="en-US" altLang="zh-CN" sz="2400" b="1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and Clifford Stein. The MIT Press. 2009</a:t>
            </a:r>
            <a:endParaRPr kumimoji="1" lang="en-US" altLang="zh-CN" sz="2400" b="1" i="1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pSp>
        <p:nvGrpSpPr>
          <p:cNvPr id="2" name="Group 3"/>
          <p:cNvGrpSpPr/>
          <p:nvPr/>
        </p:nvGrpSpPr>
        <p:grpSpPr>
          <a:xfrm>
            <a:off x="685800" y="1143000"/>
            <a:ext cx="5181600" cy="457200"/>
            <a:chOff x="432" y="720"/>
            <a:chExt cx="3264" cy="288"/>
          </a:xfrm>
        </p:grpSpPr>
        <p:grpSp>
          <p:nvGrpSpPr>
            <p:cNvPr id="10251" name="Group 4"/>
            <p:cNvGrpSpPr/>
            <p:nvPr/>
          </p:nvGrpSpPr>
          <p:grpSpPr>
            <a:xfrm rot="-5400000">
              <a:off x="538" y="614"/>
              <a:ext cx="268" cy="480"/>
              <a:chOff x="2439" y="2303"/>
              <a:chExt cx="364" cy="694"/>
            </a:xfrm>
          </p:grpSpPr>
          <p:sp>
            <p:nvSpPr>
              <p:cNvPr id="10253" name="Freeform 5"/>
              <p:cNvSpPr/>
              <p:nvPr/>
            </p:nvSpPr>
            <p:spPr>
              <a:xfrm>
                <a:off x="2439" y="2303"/>
                <a:ext cx="355" cy="689"/>
              </a:xfrm>
              <a:custGeom>
                <a:avLst/>
                <a:gdLst>
                  <a:gd name="txL" fmla="*/ 0 w 1066"/>
                  <a:gd name="txT" fmla="*/ 0 h 2069"/>
                  <a:gd name="txR" fmla="*/ 1066 w 1066"/>
                  <a:gd name="txB" fmla="*/ 2069 h 2069"/>
                </a:gdLst>
                <a:ahLst/>
                <a:cxnLst>
                  <a:cxn ang="0">
                    <a:pos x="5" y="0"/>
                  </a:cxn>
                  <a:cxn ang="0">
                    <a:pos x="9" y="0"/>
                  </a:cxn>
                  <a:cxn ang="0">
                    <a:pos x="8" y="1"/>
                  </a:cxn>
                  <a:cxn ang="0">
                    <a:pos x="6" y="1"/>
                  </a:cxn>
                  <a:cxn ang="0">
                    <a:pos x="5" y="3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9" y="0"/>
                  </a:cxn>
                  <a:cxn ang="0">
                    <a:pos x="10" y="2"/>
                  </a:cxn>
                  <a:cxn ang="0">
                    <a:pos x="11" y="2"/>
                  </a:cxn>
                  <a:cxn ang="0">
                    <a:pos x="11" y="3"/>
                  </a:cxn>
                  <a:cxn ang="0">
                    <a:pos x="12" y="3"/>
                  </a:cxn>
                  <a:cxn ang="0">
                    <a:pos x="12" y="4"/>
                  </a:cxn>
                  <a:cxn ang="0">
                    <a:pos x="13" y="4"/>
                  </a:cxn>
                  <a:cxn ang="0">
                    <a:pos x="13" y="4"/>
                  </a:cxn>
                  <a:cxn ang="0">
                    <a:pos x="13" y="7"/>
                  </a:cxn>
                  <a:cxn ang="0">
                    <a:pos x="12" y="7"/>
                  </a:cxn>
                  <a:cxn ang="0">
                    <a:pos x="12" y="8"/>
                  </a:cxn>
                  <a:cxn ang="0">
                    <a:pos x="11" y="8"/>
                  </a:cxn>
                  <a:cxn ang="0">
                    <a:pos x="11" y="9"/>
                  </a:cxn>
                  <a:cxn ang="0">
                    <a:pos x="10" y="9"/>
                  </a:cxn>
                  <a:cxn ang="0">
                    <a:pos x="10" y="11"/>
                  </a:cxn>
                  <a:cxn ang="0">
                    <a:pos x="10" y="11"/>
                  </a:cxn>
                  <a:cxn ang="0">
                    <a:pos x="10" y="11"/>
                  </a:cxn>
                  <a:cxn ang="0">
                    <a:pos x="10" y="13"/>
                  </a:cxn>
                  <a:cxn ang="0">
                    <a:pos x="9" y="13"/>
                  </a:cxn>
                  <a:cxn ang="0">
                    <a:pos x="9" y="24"/>
                  </a:cxn>
                  <a:cxn ang="0">
                    <a:pos x="7" y="25"/>
                  </a:cxn>
                  <a:cxn ang="0">
                    <a:pos x="5" y="24"/>
                  </a:cxn>
                  <a:cxn ang="0">
                    <a:pos x="6" y="23"/>
                  </a:cxn>
                  <a:cxn ang="0">
                    <a:pos x="6" y="22"/>
                  </a:cxn>
                  <a:cxn ang="0">
                    <a:pos x="5" y="22"/>
                  </a:cxn>
                  <a:cxn ang="0">
                    <a:pos x="6" y="21"/>
                  </a:cxn>
                  <a:cxn ang="0">
                    <a:pos x="6" y="21"/>
                  </a:cxn>
                  <a:cxn ang="0">
                    <a:pos x="5" y="21"/>
                  </a:cxn>
                  <a:cxn ang="0">
                    <a:pos x="5" y="19"/>
                  </a:cxn>
                  <a:cxn ang="0">
                    <a:pos x="5" y="19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5" y="17"/>
                  </a:cxn>
                  <a:cxn ang="0">
                    <a:pos x="6" y="16"/>
                  </a:cxn>
                  <a:cxn ang="0">
                    <a:pos x="6" y="15"/>
                  </a:cxn>
                  <a:cxn ang="0">
                    <a:pos x="5" y="14"/>
                  </a:cxn>
                  <a:cxn ang="0">
                    <a:pos x="5" y="13"/>
                  </a:cxn>
                  <a:cxn ang="0">
                    <a:pos x="4" y="13"/>
                  </a:cxn>
                  <a:cxn ang="0">
                    <a:pos x="4" y="11"/>
                  </a:cxn>
                  <a:cxn ang="0">
                    <a:pos x="3" y="11"/>
                  </a:cxn>
                  <a:cxn ang="0">
                    <a:pos x="3" y="9"/>
                  </a:cxn>
                  <a:cxn ang="0">
                    <a:pos x="3" y="9"/>
                  </a:cxn>
                  <a:cxn ang="0">
                    <a:pos x="2" y="8"/>
                  </a:cxn>
                  <a:cxn ang="0">
                    <a:pos x="1" y="8"/>
                  </a:cxn>
                  <a:cxn ang="0">
                    <a:pos x="1" y="7"/>
                  </a:cxn>
                  <a:cxn ang="0">
                    <a:pos x="0" y="7"/>
                  </a:cxn>
                  <a:cxn ang="0">
                    <a:pos x="0" y="4"/>
                  </a:cxn>
                  <a:cxn ang="0">
                    <a:pos x="1" y="4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5" y="0"/>
                  </a:cxn>
                </a:cxnLst>
                <a:rect l="txL" t="txT" r="txR" b="txB"/>
                <a:pathLst>
                  <a:path w="1066" h="2069">
                    <a:moveTo>
                      <a:pt x="383" y="0"/>
                    </a:moveTo>
                    <a:lnTo>
                      <a:pt x="705" y="0"/>
                    </a:lnTo>
                    <a:lnTo>
                      <a:pt x="644" y="80"/>
                    </a:lnTo>
                    <a:lnTo>
                      <a:pt x="456" y="80"/>
                    </a:lnTo>
                    <a:lnTo>
                      <a:pt x="385" y="206"/>
                    </a:lnTo>
                    <a:lnTo>
                      <a:pt x="708" y="206"/>
                    </a:lnTo>
                    <a:lnTo>
                      <a:pt x="643" y="81"/>
                    </a:lnTo>
                    <a:lnTo>
                      <a:pt x="705" y="2"/>
                    </a:lnTo>
                    <a:lnTo>
                      <a:pt x="818" y="198"/>
                    </a:lnTo>
                    <a:lnTo>
                      <a:pt x="879" y="199"/>
                    </a:lnTo>
                    <a:lnTo>
                      <a:pt x="900" y="266"/>
                    </a:lnTo>
                    <a:lnTo>
                      <a:pt x="995" y="266"/>
                    </a:lnTo>
                    <a:lnTo>
                      <a:pt x="997" y="313"/>
                    </a:lnTo>
                    <a:lnTo>
                      <a:pt x="1033" y="314"/>
                    </a:lnTo>
                    <a:lnTo>
                      <a:pt x="1066" y="314"/>
                    </a:lnTo>
                    <a:lnTo>
                      <a:pt x="1066" y="603"/>
                    </a:lnTo>
                    <a:lnTo>
                      <a:pt x="995" y="605"/>
                    </a:lnTo>
                    <a:lnTo>
                      <a:pt x="994" y="666"/>
                    </a:lnTo>
                    <a:lnTo>
                      <a:pt x="903" y="666"/>
                    </a:lnTo>
                    <a:lnTo>
                      <a:pt x="877" y="738"/>
                    </a:lnTo>
                    <a:lnTo>
                      <a:pt x="828" y="739"/>
                    </a:lnTo>
                    <a:lnTo>
                      <a:pt x="824" y="885"/>
                    </a:lnTo>
                    <a:lnTo>
                      <a:pt x="790" y="885"/>
                    </a:lnTo>
                    <a:lnTo>
                      <a:pt x="779" y="908"/>
                    </a:lnTo>
                    <a:lnTo>
                      <a:pt x="779" y="1054"/>
                    </a:lnTo>
                    <a:lnTo>
                      <a:pt x="720" y="1055"/>
                    </a:lnTo>
                    <a:lnTo>
                      <a:pt x="723" y="1937"/>
                    </a:lnTo>
                    <a:lnTo>
                      <a:pt x="582" y="2069"/>
                    </a:lnTo>
                    <a:lnTo>
                      <a:pt x="400" y="1917"/>
                    </a:lnTo>
                    <a:lnTo>
                      <a:pt x="465" y="1873"/>
                    </a:lnTo>
                    <a:lnTo>
                      <a:pt x="465" y="1822"/>
                    </a:lnTo>
                    <a:lnTo>
                      <a:pt x="400" y="1776"/>
                    </a:lnTo>
                    <a:lnTo>
                      <a:pt x="465" y="1737"/>
                    </a:lnTo>
                    <a:lnTo>
                      <a:pt x="455" y="1721"/>
                    </a:lnTo>
                    <a:lnTo>
                      <a:pt x="399" y="1685"/>
                    </a:lnTo>
                    <a:lnTo>
                      <a:pt x="389" y="1570"/>
                    </a:lnTo>
                    <a:lnTo>
                      <a:pt x="382" y="1559"/>
                    </a:lnTo>
                    <a:lnTo>
                      <a:pt x="466" y="1493"/>
                    </a:lnTo>
                    <a:lnTo>
                      <a:pt x="466" y="1436"/>
                    </a:lnTo>
                    <a:lnTo>
                      <a:pt x="399" y="1369"/>
                    </a:lnTo>
                    <a:lnTo>
                      <a:pt x="465" y="1310"/>
                    </a:lnTo>
                    <a:lnTo>
                      <a:pt x="465" y="1250"/>
                    </a:lnTo>
                    <a:lnTo>
                      <a:pt x="400" y="1173"/>
                    </a:lnTo>
                    <a:lnTo>
                      <a:pt x="388" y="1048"/>
                    </a:lnTo>
                    <a:lnTo>
                      <a:pt x="310" y="1048"/>
                    </a:lnTo>
                    <a:lnTo>
                      <a:pt x="310" y="879"/>
                    </a:lnTo>
                    <a:lnTo>
                      <a:pt x="262" y="879"/>
                    </a:lnTo>
                    <a:lnTo>
                      <a:pt x="262" y="731"/>
                    </a:lnTo>
                    <a:lnTo>
                      <a:pt x="210" y="731"/>
                    </a:lnTo>
                    <a:lnTo>
                      <a:pt x="187" y="661"/>
                    </a:lnTo>
                    <a:lnTo>
                      <a:pt x="81" y="661"/>
                    </a:lnTo>
                    <a:lnTo>
                      <a:pt x="81" y="599"/>
                    </a:lnTo>
                    <a:lnTo>
                      <a:pt x="0" y="599"/>
                    </a:lnTo>
                    <a:lnTo>
                      <a:pt x="0" y="307"/>
                    </a:lnTo>
                    <a:lnTo>
                      <a:pt x="80" y="307"/>
                    </a:lnTo>
                    <a:lnTo>
                      <a:pt x="80" y="265"/>
                    </a:lnTo>
                    <a:lnTo>
                      <a:pt x="169" y="265"/>
                    </a:lnTo>
                    <a:lnTo>
                      <a:pt x="190" y="246"/>
                    </a:lnTo>
                    <a:lnTo>
                      <a:pt x="211" y="199"/>
                    </a:lnTo>
                    <a:lnTo>
                      <a:pt x="262" y="199"/>
                    </a:lnTo>
                    <a:lnTo>
                      <a:pt x="383" y="0"/>
                    </a:lnTo>
                    <a:close/>
                  </a:path>
                </a:pathLst>
              </a:custGeom>
              <a:solidFill>
                <a:srgbClr val="FF9F00"/>
              </a:solidFill>
              <a:ln w="9525">
                <a:noFill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54" name="Freeform 6"/>
              <p:cNvSpPr/>
              <p:nvPr/>
            </p:nvSpPr>
            <p:spPr>
              <a:xfrm>
                <a:off x="2447" y="2306"/>
                <a:ext cx="356" cy="691"/>
              </a:xfrm>
              <a:custGeom>
                <a:avLst/>
                <a:gdLst>
                  <a:gd name="txL" fmla="*/ 0 w 1068"/>
                  <a:gd name="txT" fmla="*/ 0 h 2071"/>
                  <a:gd name="txR" fmla="*/ 1068 w 1068"/>
                  <a:gd name="txB" fmla="*/ 2071 h 2071"/>
                </a:gdLst>
                <a:ahLst/>
                <a:cxnLst>
                  <a:cxn ang="0">
                    <a:pos x="5" y="0"/>
                  </a:cxn>
                  <a:cxn ang="0">
                    <a:pos x="9" y="0"/>
                  </a:cxn>
                  <a:cxn ang="0">
                    <a:pos x="8" y="1"/>
                  </a:cxn>
                  <a:cxn ang="0">
                    <a:pos x="6" y="1"/>
                  </a:cxn>
                  <a:cxn ang="0">
                    <a:pos x="5" y="3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9" y="0"/>
                  </a:cxn>
                  <a:cxn ang="0">
                    <a:pos x="10" y="2"/>
                  </a:cxn>
                  <a:cxn ang="0">
                    <a:pos x="11" y="2"/>
                  </a:cxn>
                  <a:cxn ang="0">
                    <a:pos x="11" y="3"/>
                  </a:cxn>
                  <a:cxn ang="0">
                    <a:pos x="12" y="3"/>
                  </a:cxn>
                  <a:cxn ang="0">
                    <a:pos x="12" y="4"/>
                  </a:cxn>
                  <a:cxn ang="0">
                    <a:pos x="13" y="4"/>
                  </a:cxn>
                  <a:cxn ang="0">
                    <a:pos x="13" y="4"/>
                  </a:cxn>
                  <a:cxn ang="0">
                    <a:pos x="13" y="7"/>
                  </a:cxn>
                  <a:cxn ang="0">
                    <a:pos x="12" y="7"/>
                  </a:cxn>
                  <a:cxn ang="0">
                    <a:pos x="12" y="8"/>
                  </a:cxn>
                  <a:cxn ang="0">
                    <a:pos x="11" y="8"/>
                  </a:cxn>
                  <a:cxn ang="0">
                    <a:pos x="11" y="9"/>
                  </a:cxn>
                  <a:cxn ang="0">
                    <a:pos x="10" y="9"/>
                  </a:cxn>
                  <a:cxn ang="0">
                    <a:pos x="10" y="11"/>
                  </a:cxn>
                  <a:cxn ang="0">
                    <a:pos x="10" y="11"/>
                  </a:cxn>
                  <a:cxn ang="0">
                    <a:pos x="10" y="11"/>
                  </a:cxn>
                  <a:cxn ang="0">
                    <a:pos x="10" y="13"/>
                  </a:cxn>
                  <a:cxn ang="0">
                    <a:pos x="9" y="13"/>
                  </a:cxn>
                  <a:cxn ang="0">
                    <a:pos x="9" y="24"/>
                  </a:cxn>
                  <a:cxn ang="0">
                    <a:pos x="7" y="26"/>
                  </a:cxn>
                  <a:cxn ang="0">
                    <a:pos x="5" y="24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5" y="22"/>
                  </a:cxn>
                  <a:cxn ang="0">
                    <a:pos x="6" y="22"/>
                  </a:cxn>
                  <a:cxn ang="0">
                    <a:pos x="6" y="21"/>
                  </a:cxn>
                  <a:cxn ang="0">
                    <a:pos x="5" y="21"/>
                  </a:cxn>
                  <a:cxn ang="0">
                    <a:pos x="5" y="19"/>
                  </a:cxn>
                  <a:cxn ang="0">
                    <a:pos x="5" y="19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5" y="17"/>
                  </a:cxn>
                  <a:cxn ang="0">
                    <a:pos x="6" y="16"/>
                  </a:cxn>
                  <a:cxn ang="0">
                    <a:pos x="6" y="15"/>
                  </a:cxn>
                  <a:cxn ang="0">
                    <a:pos x="5" y="14"/>
                  </a:cxn>
                  <a:cxn ang="0">
                    <a:pos x="5" y="13"/>
                  </a:cxn>
                  <a:cxn ang="0">
                    <a:pos x="4" y="13"/>
                  </a:cxn>
                  <a:cxn ang="0">
                    <a:pos x="4" y="11"/>
                  </a:cxn>
                  <a:cxn ang="0">
                    <a:pos x="3" y="11"/>
                  </a:cxn>
                  <a:cxn ang="0">
                    <a:pos x="3" y="9"/>
                  </a:cxn>
                  <a:cxn ang="0">
                    <a:pos x="3" y="9"/>
                  </a:cxn>
                  <a:cxn ang="0">
                    <a:pos x="2" y="8"/>
                  </a:cxn>
                  <a:cxn ang="0">
                    <a:pos x="1" y="8"/>
                  </a:cxn>
                  <a:cxn ang="0">
                    <a:pos x="1" y="7"/>
                  </a:cxn>
                  <a:cxn ang="0">
                    <a:pos x="0" y="7"/>
                  </a:cxn>
                  <a:cxn ang="0">
                    <a:pos x="0" y="4"/>
                  </a:cxn>
                  <a:cxn ang="0">
                    <a:pos x="1" y="4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5" y="0"/>
                  </a:cxn>
                </a:cxnLst>
                <a:rect l="txL" t="txT" r="txR" b="txB"/>
                <a:pathLst>
                  <a:path w="1068" h="2071">
                    <a:moveTo>
                      <a:pt x="383" y="0"/>
                    </a:moveTo>
                    <a:lnTo>
                      <a:pt x="705" y="0"/>
                    </a:lnTo>
                    <a:lnTo>
                      <a:pt x="644" y="80"/>
                    </a:lnTo>
                    <a:lnTo>
                      <a:pt x="456" y="80"/>
                    </a:lnTo>
                    <a:lnTo>
                      <a:pt x="385" y="206"/>
                    </a:lnTo>
                    <a:lnTo>
                      <a:pt x="708" y="206"/>
                    </a:lnTo>
                    <a:lnTo>
                      <a:pt x="643" y="81"/>
                    </a:lnTo>
                    <a:lnTo>
                      <a:pt x="705" y="2"/>
                    </a:lnTo>
                    <a:lnTo>
                      <a:pt x="819" y="198"/>
                    </a:lnTo>
                    <a:lnTo>
                      <a:pt x="879" y="199"/>
                    </a:lnTo>
                    <a:lnTo>
                      <a:pt x="900" y="266"/>
                    </a:lnTo>
                    <a:lnTo>
                      <a:pt x="995" y="266"/>
                    </a:lnTo>
                    <a:lnTo>
                      <a:pt x="997" y="313"/>
                    </a:lnTo>
                    <a:lnTo>
                      <a:pt x="1033" y="314"/>
                    </a:lnTo>
                    <a:lnTo>
                      <a:pt x="1068" y="314"/>
                    </a:lnTo>
                    <a:lnTo>
                      <a:pt x="1068" y="604"/>
                    </a:lnTo>
                    <a:lnTo>
                      <a:pt x="995" y="605"/>
                    </a:lnTo>
                    <a:lnTo>
                      <a:pt x="994" y="666"/>
                    </a:lnTo>
                    <a:lnTo>
                      <a:pt x="904" y="666"/>
                    </a:lnTo>
                    <a:lnTo>
                      <a:pt x="877" y="738"/>
                    </a:lnTo>
                    <a:lnTo>
                      <a:pt x="828" y="739"/>
                    </a:lnTo>
                    <a:lnTo>
                      <a:pt x="824" y="885"/>
                    </a:lnTo>
                    <a:lnTo>
                      <a:pt x="790" y="885"/>
                    </a:lnTo>
                    <a:lnTo>
                      <a:pt x="782" y="898"/>
                    </a:lnTo>
                    <a:lnTo>
                      <a:pt x="782" y="1055"/>
                    </a:lnTo>
                    <a:lnTo>
                      <a:pt x="720" y="1055"/>
                    </a:lnTo>
                    <a:lnTo>
                      <a:pt x="723" y="1937"/>
                    </a:lnTo>
                    <a:lnTo>
                      <a:pt x="582" y="2071"/>
                    </a:lnTo>
                    <a:lnTo>
                      <a:pt x="400" y="1917"/>
                    </a:lnTo>
                    <a:lnTo>
                      <a:pt x="465" y="1873"/>
                    </a:lnTo>
                    <a:lnTo>
                      <a:pt x="465" y="1823"/>
                    </a:lnTo>
                    <a:lnTo>
                      <a:pt x="400" y="1777"/>
                    </a:lnTo>
                    <a:lnTo>
                      <a:pt x="465" y="1737"/>
                    </a:lnTo>
                    <a:lnTo>
                      <a:pt x="455" y="1721"/>
                    </a:lnTo>
                    <a:lnTo>
                      <a:pt x="399" y="1685"/>
                    </a:lnTo>
                    <a:lnTo>
                      <a:pt x="389" y="1571"/>
                    </a:lnTo>
                    <a:lnTo>
                      <a:pt x="382" y="1561"/>
                    </a:lnTo>
                    <a:lnTo>
                      <a:pt x="466" y="1494"/>
                    </a:lnTo>
                    <a:lnTo>
                      <a:pt x="466" y="1437"/>
                    </a:lnTo>
                    <a:lnTo>
                      <a:pt x="399" y="1369"/>
                    </a:lnTo>
                    <a:lnTo>
                      <a:pt x="465" y="1310"/>
                    </a:lnTo>
                    <a:lnTo>
                      <a:pt x="465" y="1250"/>
                    </a:lnTo>
                    <a:lnTo>
                      <a:pt x="400" y="1173"/>
                    </a:lnTo>
                    <a:lnTo>
                      <a:pt x="388" y="1048"/>
                    </a:lnTo>
                    <a:lnTo>
                      <a:pt x="310" y="1048"/>
                    </a:lnTo>
                    <a:lnTo>
                      <a:pt x="310" y="879"/>
                    </a:lnTo>
                    <a:lnTo>
                      <a:pt x="264" y="879"/>
                    </a:lnTo>
                    <a:lnTo>
                      <a:pt x="264" y="732"/>
                    </a:lnTo>
                    <a:lnTo>
                      <a:pt x="210" y="732"/>
                    </a:lnTo>
                    <a:lnTo>
                      <a:pt x="187" y="661"/>
                    </a:lnTo>
                    <a:lnTo>
                      <a:pt x="81" y="661"/>
                    </a:lnTo>
                    <a:lnTo>
                      <a:pt x="81" y="599"/>
                    </a:lnTo>
                    <a:lnTo>
                      <a:pt x="0" y="599"/>
                    </a:lnTo>
                    <a:lnTo>
                      <a:pt x="0" y="307"/>
                    </a:lnTo>
                    <a:lnTo>
                      <a:pt x="80" y="307"/>
                    </a:lnTo>
                    <a:lnTo>
                      <a:pt x="80" y="265"/>
                    </a:lnTo>
                    <a:lnTo>
                      <a:pt x="169" y="265"/>
                    </a:lnTo>
                    <a:lnTo>
                      <a:pt x="190" y="246"/>
                    </a:lnTo>
                    <a:lnTo>
                      <a:pt x="212" y="199"/>
                    </a:lnTo>
                    <a:lnTo>
                      <a:pt x="264" y="199"/>
                    </a:lnTo>
                    <a:lnTo>
                      <a:pt x="383" y="0"/>
                    </a:lnTo>
                    <a:close/>
                  </a:path>
                </a:pathLst>
              </a:custGeom>
              <a:solidFill>
                <a:srgbClr val="BF7F00"/>
              </a:solidFill>
              <a:ln w="9525">
                <a:noFill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0255" name="Group 7"/>
              <p:cNvGrpSpPr/>
              <p:nvPr/>
            </p:nvGrpSpPr>
            <p:grpSpPr>
              <a:xfrm>
                <a:off x="2497" y="2417"/>
                <a:ext cx="271" cy="79"/>
                <a:chOff x="2497" y="2417"/>
                <a:chExt cx="271" cy="79"/>
              </a:xfrm>
            </p:grpSpPr>
            <p:sp>
              <p:nvSpPr>
                <p:cNvPr id="10267" name="Freeform 8"/>
                <p:cNvSpPr/>
                <p:nvPr/>
              </p:nvSpPr>
              <p:spPr>
                <a:xfrm>
                  <a:off x="2497" y="2417"/>
                  <a:ext cx="252" cy="79"/>
                </a:xfrm>
                <a:custGeom>
                  <a:avLst/>
                  <a:gdLst>
                    <a:gd name="txL" fmla="*/ 0 w 755"/>
                    <a:gd name="txT" fmla="*/ 0 h 237"/>
                    <a:gd name="txR" fmla="*/ 755 w 755"/>
                    <a:gd name="txB" fmla="*/ 237 h 237"/>
                  </a:gdLst>
                  <a:ahLst/>
                  <a:cxnLst>
                    <a:cxn ang="0">
                      <a:pos x="0" y="2"/>
                    </a:cxn>
                    <a:cxn ang="0">
                      <a:pos x="1" y="0"/>
                    </a:cxn>
                    <a:cxn ang="0">
                      <a:pos x="9" y="0"/>
                    </a:cxn>
                    <a:cxn ang="0">
                      <a:pos x="9" y="0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0" y="2"/>
                    </a:cxn>
                  </a:cxnLst>
                  <a:rect l="txL" t="txT" r="txR" b="txB"/>
                  <a:pathLst>
                    <a:path w="755" h="237">
                      <a:moveTo>
                        <a:pt x="0" y="123"/>
                      </a:moveTo>
                      <a:lnTo>
                        <a:pt x="66" y="0"/>
                      </a:lnTo>
                      <a:lnTo>
                        <a:pt x="755" y="0"/>
                      </a:lnTo>
                      <a:lnTo>
                        <a:pt x="748" y="9"/>
                      </a:lnTo>
                      <a:lnTo>
                        <a:pt x="74" y="9"/>
                      </a:lnTo>
                      <a:lnTo>
                        <a:pt x="13" y="123"/>
                      </a:lnTo>
                      <a:lnTo>
                        <a:pt x="72" y="230"/>
                      </a:lnTo>
                      <a:lnTo>
                        <a:pt x="61" y="237"/>
                      </a:lnTo>
                      <a:lnTo>
                        <a:pt x="0" y="123"/>
                      </a:lnTo>
                      <a:close/>
                    </a:path>
                  </a:pathLst>
                </a:custGeom>
                <a:solidFill>
                  <a:srgbClr val="BF7F3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268" name="Freeform 9"/>
                <p:cNvSpPr/>
                <p:nvPr/>
              </p:nvSpPr>
              <p:spPr>
                <a:xfrm>
                  <a:off x="2517" y="2417"/>
                  <a:ext cx="251" cy="79"/>
                </a:xfrm>
                <a:custGeom>
                  <a:avLst/>
                  <a:gdLst>
                    <a:gd name="txL" fmla="*/ 0 w 754"/>
                    <a:gd name="txT" fmla="*/ 0 h 237"/>
                    <a:gd name="txR" fmla="*/ 754 w 754"/>
                    <a:gd name="txB" fmla="*/ 237 h 237"/>
                  </a:gdLst>
                  <a:ahLst/>
                  <a:cxnLst>
                    <a:cxn ang="0">
                      <a:pos x="9" y="1"/>
                    </a:cxn>
                    <a:cxn ang="0">
                      <a:pos x="8" y="3"/>
                    </a:cxn>
                    <a:cxn ang="0">
                      <a:pos x="0" y="3"/>
                    </a:cxn>
                    <a:cxn ang="0">
                      <a:pos x="0" y="3"/>
                    </a:cxn>
                    <a:cxn ang="0">
                      <a:pos x="8" y="3"/>
                    </a:cxn>
                    <a:cxn ang="0">
                      <a:pos x="9" y="1"/>
                    </a:cxn>
                    <a:cxn ang="0">
                      <a:pos x="8" y="0"/>
                    </a:cxn>
                    <a:cxn ang="0">
                      <a:pos x="9" y="0"/>
                    </a:cxn>
                    <a:cxn ang="0">
                      <a:pos x="9" y="1"/>
                    </a:cxn>
                  </a:cxnLst>
                  <a:rect l="txL" t="txT" r="txR" b="txB"/>
                  <a:pathLst>
                    <a:path w="754" h="237">
                      <a:moveTo>
                        <a:pt x="754" y="113"/>
                      </a:moveTo>
                      <a:lnTo>
                        <a:pt x="688" y="237"/>
                      </a:lnTo>
                      <a:lnTo>
                        <a:pt x="0" y="237"/>
                      </a:lnTo>
                      <a:lnTo>
                        <a:pt x="6" y="228"/>
                      </a:lnTo>
                      <a:lnTo>
                        <a:pt x="681" y="228"/>
                      </a:lnTo>
                      <a:lnTo>
                        <a:pt x="742" y="113"/>
                      </a:lnTo>
                      <a:lnTo>
                        <a:pt x="682" y="7"/>
                      </a:lnTo>
                      <a:lnTo>
                        <a:pt x="693" y="0"/>
                      </a:lnTo>
                      <a:lnTo>
                        <a:pt x="754" y="113"/>
                      </a:lnTo>
                      <a:close/>
                    </a:path>
                  </a:pathLst>
                </a:custGeom>
                <a:solidFill>
                  <a:srgbClr val="FF9F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256" name="Rectangle 10"/>
              <p:cNvSpPr/>
              <p:nvPr/>
            </p:nvSpPr>
            <p:spPr>
              <a:xfrm>
                <a:off x="2476" y="2405"/>
                <a:ext cx="301" cy="4"/>
              </a:xfrm>
              <a:prstGeom prst="rect">
                <a:avLst/>
              </a:prstGeom>
              <a:solidFill>
                <a:srgbClr val="FF9F00"/>
              </a:solidFill>
              <a:ln w="9525">
                <a:noFill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57" name="Rectangle 11"/>
              <p:cNvSpPr/>
              <p:nvPr/>
            </p:nvSpPr>
            <p:spPr>
              <a:xfrm>
                <a:off x="2505" y="2390"/>
                <a:ext cx="236" cy="4"/>
              </a:xfrm>
              <a:prstGeom prst="rect">
                <a:avLst/>
              </a:prstGeom>
              <a:solidFill>
                <a:srgbClr val="FF9F00"/>
              </a:solidFill>
              <a:ln w="9525">
                <a:noFill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0258" name="Group 12"/>
              <p:cNvGrpSpPr/>
              <p:nvPr/>
            </p:nvGrpSpPr>
            <p:grpSpPr>
              <a:xfrm>
                <a:off x="2475" y="2507"/>
                <a:ext cx="304" cy="489"/>
                <a:chOff x="2475" y="2507"/>
                <a:chExt cx="304" cy="489"/>
              </a:xfrm>
            </p:grpSpPr>
            <p:sp>
              <p:nvSpPr>
                <p:cNvPr id="10259" name="Freeform 13"/>
                <p:cNvSpPr/>
                <p:nvPr/>
              </p:nvSpPr>
              <p:spPr>
                <a:xfrm>
                  <a:off x="2614" y="2602"/>
                  <a:ext cx="7" cy="377"/>
                </a:xfrm>
                <a:custGeom>
                  <a:avLst/>
                  <a:gdLst>
                    <a:gd name="txL" fmla="*/ 0 w 23"/>
                    <a:gd name="txT" fmla="*/ 0 h 1131"/>
                    <a:gd name="txR" fmla="*/ 23 w 23"/>
                    <a:gd name="txB" fmla="*/ 1131 h 1131"/>
                  </a:gdLst>
                  <a:ahLst/>
                  <a:cxnLst>
                    <a:cxn ang="0">
                      <a:pos x="0" y="0"/>
                    </a:cxn>
                    <a:cxn ang="0">
                      <a:pos x="0" y="14"/>
                    </a:cxn>
                    <a:cxn ang="0">
                      <a:pos x="0" y="14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3" h="1131">
                      <a:moveTo>
                        <a:pt x="23" y="0"/>
                      </a:moveTo>
                      <a:lnTo>
                        <a:pt x="22" y="1131"/>
                      </a:lnTo>
                      <a:lnTo>
                        <a:pt x="2" y="1113"/>
                      </a:lnTo>
                      <a:lnTo>
                        <a:pt x="0" y="35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FF9F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260" name="Freeform 14"/>
                <p:cNvSpPr/>
                <p:nvPr/>
              </p:nvSpPr>
              <p:spPr>
                <a:xfrm>
                  <a:off x="2657" y="2612"/>
                  <a:ext cx="7" cy="368"/>
                </a:xfrm>
                <a:custGeom>
                  <a:avLst/>
                  <a:gdLst>
                    <a:gd name="txL" fmla="*/ 0 w 21"/>
                    <a:gd name="txT" fmla="*/ 0 h 1103"/>
                    <a:gd name="txR" fmla="*/ 21 w 21"/>
                    <a:gd name="txB" fmla="*/ 1103 h 1103"/>
                  </a:gdLst>
                  <a:ahLst/>
                  <a:cxnLst>
                    <a:cxn ang="0">
                      <a:pos x="0" y="0"/>
                    </a:cxn>
                    <a:cxn ang="0">
                      <a:pos x="0" y="13"/>
                    </a:cxn>
                    <a:cxn ang="0">
                      <a:pos x="0" y="14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1" h="1103">
                      <a:moveTo>
                        <a:pt x="17" y="0"/>
                      </a:moveTo>
                      <a:lnTo>
                        <a:pt x="21" y="1084"/>
                      </a:lnTo>
                      <a:lnTo>
                        <a:pt x="2" y="1103"/>
                      </a:lnTo>
                      <a:lnTo>
                        <a:pt x="0" y="89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9F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10261" name="Group 15"/>
                <p:cNvGrpSpPr/>
                <p:nvPr/>
              </p:nvGrpSpPr>
              <p:grpSpPr>
                <a:xfrm>
                  <a:off x="2475" y="2507"/>
                  <a:ext cx="304" cy="489"/>
                  <a:chOff x="2475" y="2507"/>
                  <a:chExt cx="304" cy="489"/>
                </a:xfrm>
              </p:grpSpPr>
              <p:sp>
                <p:nvSpPr>
                  <p:cNvPr id="10262" name="Rectangle 16"/>
                  <p:cNvSpPr/>
                  <p:nvPr/>
                </p:nvSpPr>
                <p:spPr>
                  <a:xfrm>
                    <a:off x="2475" y="2507"/>
                    <a:ext cx="304" cy="9"/>
                  </a:xfrm>
                  <a:prstGeom prst="rect">
                    <a:avLst/>
                  </a:prstGeom>
                  <a:solidFill>
                    <a:srgbClr val="BF7F3F"/>
                  </a:solidFill>
                  <a:ln w="9525">
                    <a:noFill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263" name="Rectangle 17"/>
                  <p:cNvSpPr/>
                  <p:nvPr/>
                </p:nvSpPr>
                <p:spPr>
                  <a:xfrm>
                    <a:off x="2537" y="2552"/>
                    <a:ext cx="186" cy="9"/>
                  </a:xfrm>
                  <a:prstGeom prst="rect">
                    <a:avLst/>
                  </a:prstGeom>
                  <a:solidFill>
                    <a:srgbClr val="BF7F3F"/>
                  </a:solidFill>
                  <a:ln w="9525">
                    <a:noFill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264" name="Freeform 18"/>
                  <p:cNvSpPr/>
                  <p:nvPr/>
                </p:nvSpPr>
                <p:spPr>
                  <a:xfrm>
                    <a:off x="2640" y="2613"/>
                    <a:ext cx="23" cy="383"/>
                  </a:xfrm>
                  <a:custGeom>
                    <a:avLst/>
                    <a:gdLst>
                      <a:gd name="txL" fmla="*/ 0 w 69"/>
                      <a:gd name="txT" fmla="*/ 0 h 1148"/>
                      <a:gd name="txR" fmla="*/ 69 w 69"/>
                      <a:gd name="txB" fmla="*/ 1148 h 1148"/>
                    </a:gdLst>
                    <a:ahLst/>
                    <a:cxnLst>
                      <a:cxn ang="0">
                        <a:pos x="1" y="0"/>
                      </a:cxn>
                      <a:cxn ang="0">
                        <a:pos x="1" y="1"/>
                      </a:cxn>
                      <a:cxn ang="0">
                        <a:pos x="0" y="2"/>
                      </a:cxn>
                      <a:cxn ang="0">
                        <a:pos x="0" y="14"/>
                      </a:cxn>
                      <a:cxn ang="0">
                        <a:pos x="0" y="14"/>
                      </a:cxn>
                      <a:cxn ang="0">
                        <a:pos x="0" y="1"/>
                      </a:cxn>
                      <a:cxn ang="0">
                        <a:pos x="1" y="0"/>
                      </a:cxn>
                    </a:cxnLst>
                    <a:rect l="txL" t="txT" r="txR" b="txB"/>
                    <a:pathLst>
                      <a:path w="69" h="1148">
                        <a:moveTo>
                          <a:pt x="69" y="0"/>
                        </a:moveTo>
                        <a:lnTo>
                          <a:pt x="53" y="75"/>
                        </a:lnTo>
                        <a:lnTo>
                          <a:pt x="26" y="139"/>
                        </a:lnTo>
                        <a:lnTo>
                          <a:pt x="26" y="1127"/>
                        </a:lnTo>
                        <a:lnTo>
                          <a:pt x="5" y="1148"/>
                        </a:lnTo>
                        <a:lnTo>
                          <a:pt x="0" y="121"/>
                        </a:lnTo>
                        <a:lnTo>
                          <a:pt x="69" y="0"/>
                        </a:lnTo>
                        <a:close/>
                      </a:path>
                    </a:pathLst>
                  </a:custGeom>
                  <a:solidFill>
                    <a:srgbClr val="BF7F3F"/>
                  </a:solidFill>
                  <a:ln w="9525">
                    <a:noFill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265" name="Freeform 19"/>
                  <p:cNvSpPr/>
                  <p:nvPr/>
                </p:nvSpPr>
                <p:spPr>
                  <a:xfrm>
                    <a:off x="2551" y="2599"/>
                    <a:ext cx="161" cy="57"/>
                  </a:xfrm>
                  <a:custGeom>
                    <a:avLst/>
                    <a:gdLst>
                      <a:gd name="txL" fmla="*/ 0 w 485"/>
                      <a:gd name="txT" fmla="*/ 0 h 172"/>
                      <a:gd name="txR" fmla="*/ 485 w 485"/>
                      <a:gd name="txB" fmla="*/ 172 h 172"/>
                    </a:gdLst>
                    <a:ahLst/>
                    <a:cxnLst>
                      <a:cxn ang="0">
                        <a:pos x="1" y="2"/>
                      </a:cxn>
                      <a:cxn ang="0">
                        <a:pos x="1" y="2"/>
                      </a:cxn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6" y="0"/>
                      </a:cxn>
                      <a:cxn ang="0">
                        <a:pos x="6" y="0"/>
                      </a:cxn>
                      <a:cxn ang="0">
                        <a:pos x="3" y="0"/>
                      </a:cxn>
                      <a:cxn ang="0">
                        <a:pos x="2" y="1"/>
                      </a:cxn>
                      <a:cxn ang="0">
                        <a:pos x="1" y="1"/>
                      </a:cxn>
                      <a:cxn ang="0">
                        <a:pos x="1" y="2"/>
                      </a:cxn>
                    </a:cxnLst>
                    <a:rect l="txL" t="txT" r="txR" b="txB"/>
                    <a:pathLst>
                      <a:path w="485" h="172">
                        <a:moveTo>
                          <a:pt x="82" y="172"/>
                        </a:moveTo>
                        <a:lnTo>
                          <a:pt x="49" y="134"/>
                        </a:lnTo>
                        <a:lnTo>
                          <a:pt x="49" y="20"/>
                        </a:lnTo>
                        <a:lnTo>
                          <a:pt x="0" y="20"/>
                        </a:lnTo>
                        <a:lnTo>
                          <a:pt x="0" y="0"/>
                        </a:lnTo>
                        <a:lnTo>
                          <a:pt x="485" y="0"/>
                        </a:lnTo>
                        <a:lnTo>
                          <a:pt x="473" y="20"/>
                        </a:lnTo>
                        <a:lnTo>
                          <a:pt x="211" y="20"/>
                        </a:lnTo>
                        <a:lnTo>
                          <a:pt x="189" y="52"/>
                        </a:lnTo>
                        <a:lnTo>
                          <a:pt x="92" y="52"/>
                        </a:lnTo>
                        <a:lnTo>
                          <a:pt x="82" y="172"/>
                        </a:lnTo>
                        <a:close/>
                      </a:path>
                    </a:pathLst>
                  </a:custGeom>
                  <a:solidFill>
                    <a:srgbClr val="BF7F3F"/>
                  </a:solidFill>
                  <a:ln w="9525">
                    <a:noFill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266" name="Freeform 20"/>
                  <p:cNvSpPr/>
                  <p:nvPr/>
                </p:nvSpPr>
                <p:spPr>
                  <a:xfrm>
                    <a:off x="2510" y="2526"/>
                    <a:ext cx="239" cy="8"/>
                  </a:xfrm>
                  <a:custGeom>
                    <a:avLst/>
                    <a:gdLst>
                      <a:gd name="txL" fmla="*/ 0 w 718"/>
                      <a:gd name="txT" fmla="*/ 0 h 24"/>
                      <a:gd name="txR" fmla="*/ 718 w 718"/>
                      <a:gd name="txB" fmla="*/ 24 h 24"/>
                    </a:gdLst>
                    <a:ahLst/>
                    <a:cxnLst>
                      <a:cxn ang="0">
                        <a:pos x="0" y="0"/>
                      </a:cxn>
                      <a:cxn ang="0">
                        <a:pos x="9" y="0"/>
                      </a:cxn>
                      <a:cxn ang="0">
                        <a:pos x="9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txL" t="txT" r="txR" b="txB"/>
                    <a:pathLst>
                      <a:path w="718" h="24">
                        <a:moveTo>
                          <a:pt x="0" y="2"/>
                        </a:moveTo>
                        <a:lnTo>
                          <a:pt x="718" y="0"/>
                        </a:lnTo>
                        <a:lnTo>
                          <a:pt x="711" y="23"/>
                        </a:lnTo>
                        <a:lnTo>
                          <a:pt x="6" y="24"/>
                        </a:lnTo>
                        <a:lnTo>
                          <a:pt x="0" y="2"/>
                        </a:lnTo>
                        <a:close/>
                      </a:path>
                    </a:pathLst>
                  </a:custGeom>
                  <a:solidFill>
                    <a:srgbClr val="BF7F3F"/>
                  </a:solidFill>
                  <a:ln w="9525">
                    <a:noFill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</p:grpSp>
        <p:sp>
          <p:nvSpPr>
            <p:cNvPr id="10252" name="Text Box 21"/>
            <p:cNvSpPr txBox="1"/>
            <p:nvPr/>
          </p:nvSpPr>
          <p:spPr>
            <a:xfrm>
              <a:off x="960" y="720"/>
              <a:ext cx="27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Use a </a:t>
              </a:r>
              <a:r>
                <a:rPr lang="en-US" altLang="zh-CN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table</a:t>
              </a:r>
              <a:r>
                <a:rPr lang="en-US" altLang="zh-CN" b="1" dirty="0">
                  <a:latin typeface="Times New Roman" panose="02020603050405020304" pitchFamily="18" charset="0"/>
                </a:rPr>
                <a:t> instead of </a:t>
              </a:r>
              <a:r>
                <a:rPr lang="en-US" altLang="zh-CN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recursion</a:t>
              </a:r>
              <a:endPara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9350" name="Text Box 22"/>
          <p:cNvSpPr txBox="1"/>
          <p:nvPr/>
        </p:nvSpPr>
        <p:spPr>
          <a:xfrm>
            <a:off x="685800" y="1752600"/>
            <a:ext cx="6477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1.  Fibonacci Numbers: 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</a:rPr>
              <a:t>) =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</a:rPr>
              <a:t> – 1) +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</a:rPr>
              <a:t> – 2) 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99351" name="AutoShape 23"/>
          <p:cNvSpPr/>
          <p:nvPr/>
        </p:nvSpPr>
        <p:spPr>
          <a:xfrm>
            <a:off x="1676400" y="2362200"/>
            <a:ext cx="4495800" cy="2514600"/>
          </a:xfrm>
          <a:prstGeom prst="foldedCorner">
            <a:avLst>
              <a:gd name="adj" fmla="val 8764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  <a:tileRect/>
          </a:gra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62000" tIns="154800"/>
          <a:p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 dirty="0">
                <a:latin typeface="Arial" panose="020B0604020202020204" pitchFamily="34" charset="0"/>
              </a:rPr>
              <a:t>  Fib(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 dirty="0">
                <a:latin typeface="Arial" panose="020B0604020202020204" pitchFamily="34" charset="0"/>
              </a:rPr>
              <a:t> N )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{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 dirty="0">
                <a:latin typeface="Arial" panose="020B0604020202020204" pitchFamily="34" charset="0"/>
              </a:rPr>
              <a:t> ( N &lt;= 1 )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800" b="1" dirty="0">
                <a:latin typeface="Arial" panose="020B0604020202020204" pitchFamily="34" charset="0"/>
              </a:rPr>
              <a:t>  1;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else </a:t>
            </a:r>
            <a:endParaRPr lang="en-US" altLang="zh-CN" sz="1800" b="1" dirty="0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        return</a:t>
            </a:r>
            <a:r>
              <a:rPr lang="en-US" altLang="zh-CN" sz="1800" b="1" dirty="0">
                <a:latin typeface="Arial" panose="020B0604020202020204" pitchFamily="34" charset="0"/>
              </a:rPr>
              <a:t>  Fib( N - 1 ) + Fib( N - 2 );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}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grpSp>
        <p:nvGrpSpPr>
          <p:cNvPr id="7" name="Group 24"/>
          <p:cNvGrpSpPr/>
          <p:nvPr/>
        </p:nvGrpSpPr>
        <p:grpSpPr>
          <a:xfrm>
            <a:off x="2133600" y="4953000"/>
            <a:ext cx="3276600" cy="854075"/>
            <a:chOff x="1344" y="3120"/>
            <a:chExt cx="2064" cy="538"/>
          </a:xfrm>
        </p:grpSpPr>
        <p:sp>
          <p:nvSpPr>
            <p:cNvPr id="10249" name="Rectangle 25"/>
            <p:cNvSpPr/>
            <p:nvPr/>
          </p:nvSpPr>
          <p:spPr>
            <a:xfrm>
              <a:off x="1344" y="3120"/>
              <a:ext cx="2064" cy="53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) </a:t>
              </a:r>
              <a:r>
                <a:rPr lang="en-US" altLang="zh-CN" sz="20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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000" b="1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 – 1) + </a:t>
              </a:r>
              <a:r>
                <a:rPr lang="en-US" altLang="zh-CN" sz="2000" b="1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 – 2) 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             </a:t>
              </a:r>
              <a:r>
                <a:rPr lang="en-US" altLang="zh-CN" sz="2000" b="1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) </a:t>
              </a:r>
              <a:r>
                <a:rPr lang="en-US" altLang="zh-CN" sz="20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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000" b="1" i="1" dirty="0">
                  <a:latin typeface="Times New Roman" panose="02020603050405020304" pitchFamily="18" charset="0"/>
                </a:rPr>
                <a:t>F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)</a:t>
              </a:r>
              <a:endParaRPr lang="en-US" altLang="zh-CN" sz="20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0250" name="AutoShape 26"/>
            <p:cNvSpPr/>
            <p:nvPr/>
          </p:nvSpPr>
          <p:spPr>
            <a:xfrm>
              <a:off x="1488" y="3504"/>
              <a:ext cx="288" cy="96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chemeClr val="hlink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247" name="Text Box 28"/>
          <p:cNvSpPr txBox="1"/>
          <p:nvPr/>
        </p:nvSpPr>
        <p:spPr>
          <a:xfrm>
            <a:off x="5943600" y="0"/>
            <a:ext cx="31940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Dynamic Programming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0248" name="Rectangle 29"/>
          <p:cNvSpPr/>
          <p:nvPr/>
        </p:nvSpPr>
        <p:spPr>
          <a:xfrm>
            <a:off x="611188" y="595313"/>
            <a:ext cx="7704137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Solve sub-problems just once and save answers in a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table</a:t>
            </a:r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93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99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50" grpId="0"/>
      <p:bldP spid="9935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1267" name="Text Box 2"/>
          <p:cNvSpPr txBox="1"/>
          <p:nvPr/>
        </p:nvSpPr>
        <p:spPr>
          <a:xfrm>
            <a:off x="5943600" y="0"/>
            <a:ext cx="31940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Dynamic Programming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>
          <a:xfrm>
            <a:off x="1066800" y="0"/>
            <a:ext cx="6035675" cy="2081213"/>
            <a:chOff x="480" y="1296"/>
            <a:chExt cx="4224" cy="1457"/>
          </a:xfrm>
        </p:grpSpPr>
        <p:sp>
          <p:nvSpPr>
            <p:cNvPr id="11273" name="Text Box 4"/>
            <p:cNvSpPr txBox="1">
              <a:spLocks noChangeAspect="1"/>
            </p:cNvSpPr>
            <p:nvPr/>
          </p:nvSpPr>
          <p:spPr>
            <a:xfrm>
              <a:off x="2832" y="1296"/>
              <a:ext cx="384" cy="257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F6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1274" name="Group 5"/>
            <p:cNvGrpSpPr>
              <a:grpSpLocks noChangeAspect="1"/>
            </p:cNvGrpSpPr>
            <p:nvPr/>
          </p:nvGrpSpPr>
          <p:grpSpPr>
            <a:xfrm>
              <a:off x="480" y="2256"/>
              <a:ext cx="768" cy="497"/>
              <a:chOff x="1680" y="2208"/>
              <a:chExt cx="768" cy="497"/>
            </a:xfrm>
          </p:grpSpPr>
          <p:sp>
            <p:nvSpPr>
              <p:cNvPr id="11322" name="Text Box 6"/>
              <p:cNvSpPr txBox="1">
                <a:spLocks noChangeAspect="1"/>
              </p:cNvSpPr>
              <p:nvPr/>
            </p:nvSpPr>
            <p:spPr>
              <a:xfrm>
                <a:off x="1872" y="2208"/>
                <a:ext cx="383" cy="25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1800" b="1" dirty="0">
                    <a:latin typeface="Times New Roman" panose="02020603050405020304" pitchFamily="18" charset="0"/>
                  </a:rPr>
                  <a:t>F2</a:t>
                </a:r>
                <a:endParaRPr lang="en-US" altLang="zh-CN" sz="1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23" name="Text Box 7"/>
              <p:cNvSpPr txBox="1">
                <a:spLocks noChangeAspect="1"/>
              </p:cNvSpPr>
              <p:nvPr/>
            </p:nvSpPr>
            <p:spPr>
              <a:xfrm>
                <a:off x="1680" y="2448"/>
                <a:ext cx="384" cy="25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1800" b="1" dirty="0">
                    <a:latin typeface="Times New Roman" panose="02020603050405020304" pitchFamily="18" charset="0"/>
                  </a:rPr>
                  <a:t>F1</a:t>
                </a:r>
                <a:endParaRPr lang="en-US" altLang="zh-CN" sz="1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24" name="Text Box 8"/>
              <p:cNvSpPr txBox="1">
                <a:spLocks noChangeAspect="1"/>
              </p:cNvSpPr>
              <p:nvPr/>
            </p:nvSpPr>
            <p:spPr>
              <a:xfrm>
                <a:off x="2064" y="2448"/>
                <a:ext cx="384" cy="25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1800" b="1" dirty="0">
                    <a:latin typeface="Times New Roman" panose="02020603050405020304" pitchFamily="18" charset="0"/>
                  </a:rPr>
                  <a:t>F0</a:t>
                </a:r>
                <a:endParaRPr lang="en-US" altLang="zh-CN" sz="1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25" name="Line 9"/>
              <p:cNvSpPr>
                <a:spLocks noChangeAspect="1"/>
              </p:cNvSpPr>
              <p:nvPr/>
            </p:nvSpPr>
            <p:spPr>
              <a:xfrm flipH="1">
                <a:off x="1872" y="2400"/>
                <a:ext cx="96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26" name="Line 10"/>
              <p:cNvSpPr>
                <a:spLocks noChangeAspect="1"/>
              </p:cNvSpPr>
              <p:nvPr/>
            </p:nvSpPr>
            <p:spPr>
              <a:xfrm>
                <a:off x="2160" y="2400"/>
                <a:ext cx="96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1275" name="Text Box 11"/>
            <p:cNvSpPr txBox="1">
              <a:spLocks noChangeAspect="1"/>
            </p:cNvSpPr>
            <p:nvPr/>
          </p:nvSpPr>
          <p:spPr>
            <a:xfrm>
              <a:off x="864" y="2016"/>
              <a:ext cx="384" cy="257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F3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276" name="Text Box 12"/>
            <p:cNvSpPr txBox="1">
              <a:spLocks noChangeAspect="1"/>
            </p:cNvSpPr>
            <p:nvPr/>
          </p:nvSpPr>
          <p:spPr>
            <a:xfrm>
              <a:off x="1055" y="2256"/>
              <a:ext cx="385" cy="257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F1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277" name="Line 13"/>
            <p:cNvSpPr>
              <a:spLocks noChangeAspect="1"/>
            </p:cNvSpPr>
            <p:nvPr/>
          </p:nvSpPr>
          <p:spPr>
            <a:xfrm flipH="1">
              <a:off x="864" y="2208"/>
              <a:ext cx="96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78" name="Line 14"/>
            <p:cNvSpPr>
              <a:spLocks noChangeAspect="1"/>
            </p:cNvSpPr>
            <p:nvPr/>
          </p:nvSpPr>
          <p:spPr>
            <a:xfrm>
              <a:off x="1152" y="2208"/>
              <a:ext cx="96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1279" name="Group 15"/>
            <p:cNvGrpSpPr>
              <a:grpSpLocks noChangeAspect="1"/>
            </p:cNvGrpSpPr>
            <p:nvPr/>
          </p:nvGrpSpPr>
          <p:grpSpPr>
            <a:xfrm>
              <a:off x="1392" y="2016"/>
              <a:ext cx="768" cy="497"/>
              <a:chOff x="1680" y="2208"/>
              <a:chExt cx="768" cy="497"/>
            </a:xfrm>
          </p:grpSpPr>
          <p:sp>
            <p:nvSpPr>
              <p:cNvPr id="11317" name="Text Box 16"/>
              <p:cNvSpPr txBox="1">
                <a:spLocks noChangeAspect="1"/>
              </p:cNvSpPr>
              <p:nvPr/>
            </p:nvSpPr>
            <p:spPr>
              <a:xfrm>
                <a:off x="1872" y="2208"/>
                <a:ext cx="384" cy="25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1800" b="1" dirty="0">
                    <a:latin typeface="Times New Roman" panose="02020603050405020304" pitchFamily="18" charset="0"/>
                  </a:rPr>
                  <a:t>F2</a:t>
                </a:r>
                <a:endParaRPr lang="en-US" altLang="zh-CN" sz="1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18" name="Text Box 17"/>
              <p:cNvSpPr txBox="1">
                <a:spLocks noChangeAspect="1"/>
              </p:cNvSpPr>
              <p:nvPr/>
            </p:nvSpPr>
            <p:spPr>
              <a:xfrm>
                <a:off x="1680" y="2448"/>
                <a:ext cx="385" cy="25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1800" b="1" dirty="0">
                    <a:latin typeface="Times New Roman" panose="02020603050405020304" pitchFamily="18" charset="0"/>
                  </a:rPr>
                  <a:t>F1</a:t>
                </a:r>
                <a:endParaRPr lang="en-US" altLang="zh-CN" sz="1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19" name="Text Box 18"/>
              <p:cNvSpPr txBox="1">
                <a:spLocks noChangeAspect="1"/>
              </p:cNvSpPr>
              <p:nvPr/>
            </p:nvSpPr>
            <p:spPr>
              <a:xfrm>
                <a:off x="2065" y="2448"/>
                <a:ext cx="383" cy="25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1800" b="1" dirty="0">
                    <a:latin typeface="Times New Roman" panose="02020603050405020304" pitchFamily="18" charset="0"/>
                  </a:rPr>
                  <a:t>F0</a:t>
                </a:r>
                <a:endParaRPr lang="en-US" altLang="zh-CN" sz="1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20" name="Line 19"/>
              <p:cNvSpPr>
                <a:spLocks noChangeAspect="1"/>
              </p:cNvSpPr>
              <p:nvPr/>
            </p:nvSpPr>
            <p:spPr>
              <a:xfrm flipH="1">
                <a:off x="1872" y="2400"/>
                <a:ext cx="96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21" name="Line 20"/>
              <p:cNvSpPr>
                <a:spLocks noChangeAspect="1"/>
              </p:cNvSpPr>
              <p:nvPr/>
            </p:nvSpPr>
            <p:spPr>
              <a:xfrm>
                <a:off x="2160" y="2400"/>
                <a:ext cx="96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1280" name="Group 21"/>
            <p:cNvGrpSpPr>
              <a:grpSpLocks noChangeAspect="1"/>
            </p:cNvGrpSpPr>
            <p:nvPr/>
          </p:nvGrpSpPr>
          <p:grpSpPr>
            <a:xfrm>
              <a:off x="2112" y="2016"/>
              <a:ext cx="768" cy="497"/>
              <a:chOff x="1680" y="2208"/>
              <a:chExt cx="768" cy="497"/>
            </a:xfrm>
          </p:grpSpPr>
          <p:sp>
            <p:nvSpPr>
              <p:cNvPr id="11312" name="Text Box 22"/>
              <p:cNvSpPr txBox="1">
                <a:spLocks noChangeAspect="1"/>
              </p:cNvSpPr>
              <p:nvPr/>
            </p:nvSpPr>
            <p:spPr>
              <a:xfrm>
                <a:off x="1872" y="2208"/>
                <a:ext cx="384" cy="25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1800" b="1" dirty="0">
                    <a:latin typeface="Times New Roman" panose="02020603050405020304" pitchFamily="18" charset="0"/>
                  </a:rPr>
                  <a:t>F2</a:t>
                </a:r>
                <a:endParaRPr lang="en-US" altLang="zh-CN" sz="1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13" name="Text Box 23"/>
              <p:cNvSpPr txBox="1">
                <a:spLocks noChangeAspect="1"/>
              </p:cNvSpPr>
              <p:nvPr/>
            </p:nvSpPr>
            <p:spPr>
              <a:xfrm>
                <a:off x="1680" y="2448"/>
                <a:ext cx="384" cy="25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1800" b="1" dirty="0">
                    <a:latin typeface="Times New Roman" panose="02020603050405020304" pitchFamily="18" charset="0"/>
                  </a:rPr>
                  <a:t>F1</a:t>
                </a:r>
                <a:endParaRPr lang="en-US" altLang="zh-CN" sz="1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14" name="Text Box 24"/>
              <p:cNvSpPr txBox="1">
                <a:spLocks noChangeAspect="1"/>
              </p:cNvSpPr>
              <p:nvPr/>
            </p:nvSpPr>
            <p:spPr>
              <a:xfrm>
                <a:off x="2064" y="2448"/>
                <a:ext cx="384" cy="25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1800" b="1" dirty="0">
                    <a:latin typeface="Times New Roman" panose="02020603050405020304" pitchFamily="18" charset="0"/>
                  </a:rPr>
                  <a:t>F0</a:t>
                </a:r>
                <a:endParaRPr lang="en-US" altLang="zh-CN" sz="1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15" name="Line 25"/>
              <p:cNvSpPr>
                <a:spLocks noChangeAspect="1"/>
              </p:cNvSpPr>
              <p:nvPr/>
            </p:nvSpPr>
            <p:spPr>
              <a:xfrm flipH="1">
                <a:off x="1872" y="2400"/>
                <a:ext cx="96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16" name="Line 26"/>
              <p:cNvSpPr>
                <a:spLocks noChangeAspect="1"/>
              </p:cNvSpPr>
              <p:nvPr/>
            </p:nvSpPr>
            <p:spPr>
              <a:xfrm>
                <a:off x="2160" y="2400"/>
                <a:ext cx="96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1281" name="Text Box 27"/>
            <p:cNvSpPr txBox="1">
              <a:spLocks noChangeAspect="1"/>
            </p:cNvSpPr>
            <p:nvPr/>
          </p:nvSpPr>
          <p:spPr>
            <a:xfrm>
              <a:off x="2496" y="1776"/>
              <a:ext cx="384" cy="257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F3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282" name="Text Box 28"/>
            <p:cNvSpPr txBox="1">
              <a:spLocks noChangeAspect="1"/>
            </p:cNvSpPr>
            <p:nvPr/>
          </p:nvSpPr>
          <p:spPr>
            <a:xfrm>
              <a:off x="2688" y="2016"/>
              <a:ext cx="384" cy="257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F1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283" name="Line 29"/>
            <p:cNvSpPr>
              <a:spLocks noChangeAspect="1"/>
            </p:cNvSpPr>
            <p:nvPr/>
          </p:nvSpPr>
          <p:spPr>
            <a:xfrm flipH="1">
              <a:off x="2496" y="1968"/>
              <a:ext cx="96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84" name="Line 30"/>
            <p:cNvSpPr>
              <a:spLocks noChangeAspect="1"/>
            </p:cNvSpPr>
            <p:nvPr/>
          </p:nvSpPr>
          <p:spPr>
            <a:xfrm>
              <a:off x="2784" y="1968"/>
              <a:ext cx="96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1285" name="Group 31"/>
            <p:cNvGrpSpPr>
              <a:grpSpLocks noChangeAspect="1"/>
            </p:cNvGrpSpPr>
            <p:nvPr/>
          </p:nvGrpSpPr>
          <p:grpSpPr>
            <a:xfrm>
              <a:off x="3024" y="2016"/>
              <a:ext cx="768" cy="497"/>
              <a:chOff x="1680" y="2208"/>
              <a:chExt cx="768" cy="497"/>
            </a:xfrm>
          </p:grpSpPr>
          <p:sp>
            <p:nvSpPr>
              <p:cNvPr id="11307" name="Text Box 32"/>
              <p:cNvSpPr txBox="1">
                <a:spLocks noChangeAspect="1"/>
              </p:cNvSpPr>
              <p:nvPr/>
            </p:nvSpPr>
            <p:spPr>
              <a:xfrm>
                <a:off x="1872" y="2208"/>
                <a:ext cx="384" cy="25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1800" b="1" dirty="0">
                    <a:latin typeface="Times New Roman" panose="02020603050405020304" pitchFamily="18" charset="0"/>
                  </a:rPr>
                  <a:t>F2</a:t>
                </a:r>
                <a:endParaRPr lang="en-US" altLang="zh-CN" sz="1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08" name="Text Box 33"/>
              <p:cNvSpPr txBox="1">
                <a:spLocks noChangeAspect="1"/>
              </p:cNvSpPr>
              <p:nvPr/>
            </p:nvSpPr>
            <p:spPr>
              <a:xfrm>
                <a:off x="1680" y="2448"/>
                <a:ext cx="385" cy="25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1800" b="1" dirty="0">
                    <a:latin typeface="Times New Roman" panose="02020603050405020304" pitchFamily="18" charset="0"/>
                  </a:rPr>
                  <a:t>F1</a:t>
                </a:r>
                <a:endParaRPr lang="en-US" altLang="zh-CN" sz="1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09" name="Text Box 34"/>
              <p:cNvSpPr txBox="1">
                <a:spLocks noChangeAspect="1"/>
              </p:cNvSpPr>
              <p:nvPr/>
            </p:nvSpPr>
            <p:spPr>
              <a:xfrm>
                <a:off x="2065" y="2448"/>
                <a:ext cx="383" cy="25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1800" b="1" dirty="0">
                    <a:latin typeface="Times New Roman" panose="02020603050405020304" pitchFamily="18" charset="0"/>
                  </a:rPr>
                  <a:t>F0</a:t>
                </a:r>
                <a:endParaRPr lang="en-US" altLang="zh-CN" sz="1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10" name="Line 35"/>
              <p:cNvSpPr>
                <a:spLocks noChangeAspect="1"/>
              </p:cNvSpPr>
              <p:nvPr/>
            </p:nvSpPr>
            <p:spPr>
              <a:xfrm flipH="1">
                <a:off x="1872" y="2400"/>
                <a:ext cx="96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11" name="Line 36"/>
              <p:cNvSpPr>
                <a:spLocks noChangeAspect="1"/>
              </p:cNvSpPr>
              <p:nvPr/>
            </p:nvSpPr>
            <p:spPr>
              <a:xfrm>
                <a:off x="2160" y="2400"/>
                <a:ext cx="96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1286" name="Text Box 37"/>
            <p:cNvSpPr txBox="1">
              <a:spLocks noChangeAspect="1"/>
            </p:cNvSpPr>
            <p:nvPr/>
          </p:nvSpPr>
          <p:spPr>
            <a:xfrm>
              <a:off x="3407" y="1776"/>
              <a:ext cx="385" cy="257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F3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287" name="Text Box 38"/>
            <p:cNvSpPr txBox="1">
              <a:spLocks noChangeAspect="1"/>
            </p:cNvSpPr>
            <p:nvPr/>
          </p:nvSpPr>
          <p:spPr>
            <a:xfrm>
              <a:off x="3600" y="2016"/>
              <a:ext cx="384" cy="257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F1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288" name="Line 39"/>
            <p:cNvSpPr>
              <a:spLocks noChangeAspect="1"/>
            </p:cNvSpPr>
            <p:nvPr/>
          </p:nvSpPr>
          <p:spPr>
            <a:xfrm flipH="1">
              <a:off x="3408" y="1968"/>
              <a:ext cx="96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89" name="Line 40"/>
            <p:cNvSpPr>
              <a:spLocks noChangeAspect="1"/>
            </p:cNvSpPr>
            <p:nvPr/>
          </p:nvSpPr>
          <p:spPr>
            <a:xfrm>
              <a:off x="3696" y="1968"/>
              <a:ext cx="96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1290" name="Group 41"/>
            <p:cNvGrpSpPr>
              <a:grpSpLocks noChangeAspect="1"/>
            </p:cNvGrpSpPr>
            <p:nvPr/>
          </p:nvGrpSpPr>
          <p:grpSpPr>
            <a:xfrm>
              <a:off x="3936" y="1776"/>
              <a:ext cx="768" cy="497"/>
              <a:chOff x="1680" y="2208"/>
              <a:chExt cx="768" cy="497"/>
            </a:xfrm>
          </p:grpSpPr>
          <p:sp>
            <p:nvSpPr>
              <p:cNvPr id="11302" name="Text Box 42"/>
              <p:cNvSpPr txBox="1">
                <a:spLocks noChangeAspect="1"/>
              </p:cNvSpPr>
              <p:nvPr/>
            </p:nvSpPr>
            <p:spPr>
              <a:xfrm>
                <a:off x="1873" y="2208"/>
                <a:ext cx="383" cy="25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1800" b="1" dirty="0">
                    <a:latin typeface="Times New Roman" panose="02020603050405020304" pitchFamily="18" charset="0"/>
                  </a:rPr>
                  <a:t>F2</a:t>
                </a:r>
                <a:endParaRPr lang="en-US" altLang="zh-CN" sz="1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03" name="Text Box 43"/>
              <p:cNvSpPr txBox="1">
                <a:spLocks noChangeAspect="1"/>
              </p:cNvSpPr>
              <p:nvPr/>
            </p:nvSpPr>
            <p:spPr>
              <a:xfrm>
                <a:off x="1680" y="2448"/>
                <a:ext cx="385" cy="25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1800" b="1" dirty="0">
                    <a:latin typeface="Times New Roman" panose="02020603050405020304" pitchFamily="18" charset="0"/>
                  </a:rPr>
                  <a:t>F1</a:t>
                </a:r>
                <a:endParaRPr lang="en-US" altLang="zh-CN" sz="1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04" name="Text Box 44"/>
              <p:cNvSpPr txBox="1">
                <a:spLocks noChangeAspect="1"/>
              </p:cNvSpPr>
              <p:nvPr/>
            </p:nvSpPr>
            <p:spPr>
              <a:xfrm>
                <a:off x="2065" y="2448"/>
                <a:ext cx="383" cy="25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1800" b="1" dirty="0">
                    <a:latin typeface="Times New Roman" panose="02020603050405020304" pitchFamily="18" charset="0"/>
                  </a:rPr>
                  <a:t>F0</a:t>
                </a:r>
                <a:endParaRPr lang="en-US" altLang="zh-CN" sz="1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05" name="Line 45"/>
              <p:cNvSpPr>
                <a:spLocks noChangeAspect="1"/>
              </p:cNvSpPr>
              <p:nvPr/>
            </p:nvSpPr>
            <p:spPr>
              <a:xfrm flipH="1">
                <a:off x="1872" y="2400"/>
                <a:ext cx="96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06" name="Line 46"/>
              <p:cNvSpPr>
                <a:spLocks noChangeAspect="1"/>
              </p:cNvSpPr>
              <p:nvPr/>
            </p:nvSpPr>
            <p:spPr>
              <a:xfrm>
                <a:off x="2160" y="2400"/>
                <a:ext cx="96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1291" name="Text Box 47"/>
            <p:cNvSpPr txBox="1">
              <a:spLocks noChangeAspect="1"/>
            </p:cNvSpPr>
            <p:nvPr/>
          </p:nvSpPr>
          <p:spPr>
            <a:xfrm>
              <a:off x="1200" y="1766"/>
              <a:ext cx="384" cy="257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F4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292" name="Line 48"/>
            <p:cNvSpPr>
              <a:spLocks noChangeAspect="1"/>
            </p:cNvSpPr>
            <p:nvPr/>
          </p:nvSpPr>
          <p:spPr>
            <a:xfrm flipH="1">
              <a:off x="1104" y="1958"/>
              <a:ext cx="192" cy="10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93" name="Line 49"/>
            <p:cNvSpPr>
              <a:spLocks noChangeAspect="1"/>
            </p:cNvSpPr>
            <p:nvPr/>
          </p:nvSpPr>
          <p:spPr>
            <a:xfrm>
              <a:off x="1488" y="1958"/>
              <a:ext cx="192" cy="10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94" name="Text Box 50"/>
            <p:cNvSpPr txBox="1">
              <a:spLocks noChangeAspect="1"/>
            </p:cNvSpPr>
            <p:nvPr/>
          </p:nvSpPr>
          <p:spPr>
            <a:xfrm>
              <a:off x="3744" y="1536"/>
              <a:ext cx="385" cy="257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F4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295" name="Line 51"/>
            <p:cNvSpPr>
              <a:spLocks noChangeAspect="1"/>
            </p:cNvSpPr>
            <p:nvPr/>
          </p:nvSpPr>
          <p:spPr>
            <a:xfrm flipH="1">
              <a:off x="3648" y="1728"/>
              <a:ext cx="192" cy="10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96" name="Line 52"/>
            <p:cNvSpPr>
              <a:spLocks noChangeAspect="1"/>
            </p:cNvSpPr>
            <p:nvPr/>
          </p:nvSpPr>
          <p:spPr>
            <a:xfrm>
              <a:off x="4032" y="1728"/>
              <a:ext cx="192" cy="10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97" name="Text Box 53"/>
            <p:cNvSpPr txBox="1">
              <a:spLocks noChangeAspect="1"/>
            </p:cNvSpPr>
            <p:nvPr/>
          </p:nvSpPr>
          <p:spPr>
            <a:xfrm>
              <a:off x="1872" y="1536"/>
              <a:ext cx="384" cy="257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F5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298" name="Line 54"/>
            <p:cNvSpPr>
              <a:spLocks noChangeAspect="1"/>
            </p:cNvSpPr>
            <p:nvPr/>
          </p:nvSpPr>
          <p:spPr>
            <a:xfrm flipH="1">
              <a:off x="1488" y="1728"/>
              <a:ext cx="480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99" name="Line 55"/>
            <p:cNvSpPr>
              <a:spLocks noChangeAspect="1"/>
            </p:cNvSpPr>
            <p:nvPr/>
          </p:nvSpPr>
          <p:spPr>
            <a:xfrm>
              <a:off x="2112" y="1728"/>
              <a:ext cx="480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00" name="Line 56"/>
            <p:cNvSpPr>
              <a:spLocks noChangeAspect="1"/>
            </p:cNvSpPr>
            <p:nvPr/>
          </p:nvSpPr>
          <p:spPr>
            <a:xfrm flipH="1">
              <a:off x="2208" y="1488"/>
              <a:ext cx="672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01" name="Line 57"/>
            <p:cNvSpPr>
              <a:spLocks noChangeAspect="1"/>
            </p:cNvSpPr>
            <p:nvPr/>
          </p:nvSpPr>
          <p:spPr>
            <a:xfrm>
              <a:off x="3120" y="1488"/>
              <a:ext cx="672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00410" name="Text Box 58"/>
          <p:cNvSpPr txBox="1"/>
          <p:nvPr/>
        </p:nvSpPr>
        <p:spPr>
          <a:xfrm>
            <a:off x="609600" y="2057400"/>
            <a:ext cx="77724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Trouble-maker</a:t>
            </a:r>
            <a:r>
              <a:rPr lang="en-US" altLang="zh-CN" sz="2000" b="1" dirty="0">
                <a:latin typeface="Times New Roman" panose="02020603050405020304" pitchFamily="18" charset="0"/>
              </a:rPr>
              <a:t>:  The growth of redundant calculations is explosive.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00411" name="Text Box 59"/>
          <p:cNvSpPr txBox="1"/>
          <p:nvPr/>
        </p:nvSpPr>
        <p:spPr>
          <a:xfrm>
            <a:off x="609600" y="2362200"/>
            <a:ext cx="7696200" cy="7016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marL="1243330" indent="-1243330">
              <a:spcBef>
                <a:spcPct val="50000"/>
              </a:spcBef>
            </a:pP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</a:rPr>
              <a:t>Solution</a:t>
            </a:r>
            <a:r>
              <a:rPr lang="en-US" altLang="zh-CN" sz="2000" b="1" dirty="0">
                <a:latin typeface="Times New Roman" panose="02020603050405020304" pitchFamily="18" charset="0"/>
              </a:rPr>
              <a:t>:  Record the two most recently computed values to avoid recursive calls.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00412" name="AutoShape 60"/>
          <p:cNvSpPr/>
          <p:nvPr/>
        </p:nvSpPr>
        <p:spPr>
          <a:xfrm>
            <a:off x="762000" y="3124200"/>
            <a:ext cx="7696200" cy="3124200"/>
          </a:xfrm>
          <a:prstGeom prst="foldedCorner">
            <a:avLst>
              <a:gd name="adj" fmla="val 8764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  <a:tileRect/>
          </a:gra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62000" tIns="154800"/>
          <a:p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 dirty="0">
                <a:latin typeface="Arial" panose="020B0604020202020204" pitchFamily="34" charset="0"/>
              </a:rPr>
              <a:t>  Fibonacci (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 dirty="0">
                <a:latin typeface="Arial" panose="020B0604020202020204" pitchFamily="34" charset="0"/>
              </a:rPr>
              <a:t> N )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{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 dirty="0">
                <a:latin typeface="Arial" panose="020B0604020202020204" pitchFamily="34" charset="0"/>
              </a:rPr>
              <a:t>  i, Last, NextToLast, Answer;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 dirty="0">
                <a:latin typeface="Arial" panose="020B0604020202020204" pitchFamily="34" charset="0"/>
              </a:rPr>
              <a:t> ( N &lt;= 1 )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800" b="1" dirty="0">
                <a:latin typeface="Arial" panose="020B0604020202020204" pitchFamily="34" charset="0"/>
              </a:rPr>
              <a:t>  1;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Last = NextToLast = 1;    </a:t>
            </a:r>
            <a:r>
              <a:rPr lang="en-US" altLang="zh-CN" sz="1800" b="1" dirty="0">
                <a:solidFill>
                  <a:srgbClr val="009900"/>
                </a:solidFill>
                <a:latin typeface="Arial" panose="020B0604020202020204" pitchFamily="34" charset="0"/>
              </a:rPr>
              <a:t>/* F(0) = F(1) = 1 */</a:t>
            </a:r>
            <a:endParaRPr lang="en-US" altLang="zh-CN" sz="1800" b="1" dirty="0">
              <a:solidFill>
                <a:srgbClr val="009900"/>
              </a:solidFill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 dirty="0">
                <a:latin typeface="Arial" panose="020B0604020202020204" pitchFamily="34" charset="0"/>
              </a:rPr>
              <a:t> ( i = 2; i &lt;= N; i++ ) {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   Answer = Last + NextToLast;   </a:t>
            </a:r>
            <a:r>
              <a:rPr lang="en-US" altLang="zh-CN" sz="1800" b="1" dirty="0">
                <a:solidFill>
                  <a:srgbClr val="009900"/>
                </a:solidFill>
                <a:latin typeface="Arial" panose="020B0604020202020204" pitchFamily="34" charset="0"/>
              </a:rPr>
              <a:t>/* F(i) = F(i-1) + F(i-2) */</a:t>
            </a:r>
            <a:endParaRPr lang="en-US" altLang="zh-CN" sz="1800" b="1" dirty="0">
              <a:solidFill>
                <a:srgbClr val="009900"/>
              </a:solidFill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   NextToLast = Last; Last = Answer;  </a:t>
            </a:r>
            <a:r>
              <a:rPr lang="en-US" altLang="zh-CN" sz="1800" b="1" dirty="0">
                <a:solidFill>
                  <a:srgbClr val="009900"/>
                </a:solidFill>
                <a:latin typeface="Arial" panose="020B0604020202020204" pitchFamily="34" charset="0"/>
              </a:rPr>
              <a:t>/* update F(i-1) and F(i-2) */</a:t>
            </a:r>
            <a:endParaRPr lang="en-US" altLang="zh-CN" sz="1800" b="1" dirty="0">
              <a:solidFill>
                <a:srgbClr val="009900"/>
              </a:solidFill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}  </a:t>
            </a:r>
            <a:r>
              <a:rPr lang="en-US" altLang="zh-CN" sz="1800" b="1" dirty="0">
                <a:solidFill>
                  <a:srgbClr val="009900"/>
                </a:solidFill>
                <a:latin typeface="Arial" panose="020B0604020202020204" pitchFamily="34" charset="0"/>
              </a:rPr>
              <a:t>/* end-for */</a:t>
            </a:r>
            <a:endParaRPr lang="en-US" altLang="zh-CN" sz="1800" b="1" dirty="0">
              <a:solidFill>
                <a:srgbClr val="009900"/>
              </a:solidFill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return  </a:t>
            </a:r>
            <a:r>
              <a:rPr lang="en-US" altLang="zh-CN" sz="1800" b="1" dirty="0">
                <a:latin typeface="Arial" panose="020B0604020202020204" pitchFamily="34" charset="0"/>
              </a:rPr>
              <a:t>Answer;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}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sp>
        <p:nvSpPr>
          <p:cNvPr id="100413" name="Rectangle 61"/>
          <p:cNvSpPr/>
          <p:nvPr/>
        </p:nvSpPr>
        <p:spPr>
          <a:xfrm>
            <a:off x="3581400" y="5638800"/>
            <a:ext cx="19812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i="1" dirty="0"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)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b="1" dirty="0">
                <a:latin typeface="Times New Roman" panose="02020603050405020304" pitchFamily="18" charset="0"/>
              </a:rPr>
              <a:t> O(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0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0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10" grpId="0"/>
      <p:bldP spid="100411" grpId="0"/>
      <p:bldP spid="100412" grpId="0" animBg="1"/>
      <p:bldP spid="1004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01379" name="Text Box 3"/>
          <p:cNvSpPr txBox="1"/>
          <p:nvPr/>
        </p:nvSpPr>
        <p:spPr>
          <a:xfrm>
            <a:off x="609600" y="381000"/>
            <a:ext cx="5029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2.  Ordering Matrix Multiplications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01380" name="Text Box 4"/>
          <p:cNvSpPr txBox="1"/>
          <p:nvPr/>
        </p:nvSpPr>
        <p:spPr>
          <a:xfrm>
            <a:off x="609600" y="990600"/>
            <a:ext cx="72390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92100" indent="-292100"/>
            <a:r>
              <a:rPr lang="en-US" altLang="zh-CN" b="1" dirty="0">
                <a:latin typeface="Times New Roman" panose="02020603050405020304" pitchFamily="18" charset="0"/>
                <a:ea typeface="MS Hei"/>
              </a:rPr>
              <a:t>〖</a:t>
            </a:r>
            <a:r>
              <a:rPr lang="en-US" altLang="zh-CN" b="1" dirty="0">
                <a:latin typeface="Times New Roman" panose="02020603050405020304" pitchFamily="18" charset="0"/>
              </a:rPr>
              <a:t>Example</a:t>
            </a:r>
            <a:r>
              <a:rPr lang="en-US" altLang="zh-CN" b="1" dirty="0">
                <a:latin typeface="Times New Roman" panose="02020603050405020304" pitchFamily="18" charset="0"/>
                <a:ea typeface="MS Hei"/>
              </a:rPr>
              <a:t>〗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Suppose we are to multiply 4 matrices</a:t>
            </a:r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292100" indent="-292100" algn="ctr"/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 [ 10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20 ]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  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 [ 20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50 ]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  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3 [ 50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1 ]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  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4 [ 1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100 ]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.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1381" name="Text Box 5"/>
          <p:cNvSpPr txBox="1"/>
          <p:nvPr/>
        </p:nvSpPr>
        <p:spPr>
          <a:xfrm>
            <a:off x="685800" y="1981200"/>
            <a:ext cx="7848600" cy="1431925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If we multiply in the order  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 [ 10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20 ]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  ( 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 [ 20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50 ]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  ( 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3 [ 50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1 ]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  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4 [ 1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100 ]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) )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Then the computing time is 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50  1  100 + 20  50  100 + 10  20  100 =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125,000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1382" name="Text Box 6"/>
          <p:cNvSpPr txBox="1"/>
          <p:nvPr/>
        </p:nvSpPr>
        <p:spPr>
          <a:xfrm>
            <a:off x="685800" y="3581400"/>
            <a:ext cx="7848600" cy="1431925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If we multiply in the order  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( 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 [ 10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20 ]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  ( 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 [ 20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50 ]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   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3 [ 50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1 ]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) )   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4 [ 1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100 ]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Then the computing time is 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20  50  1 + 10  20  1 + 10  1  100 =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2,200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1383" name="Text Box 7"/>
          <p:cNvSpPr txBox="1"/>
          <p:nvPr/>
        </p:nvSpPr>
        <p:spPr>
          <a:xfrm>
            <a:off x="685800" y="5105400"/>
            <a:ext cx="8077200" cy="762000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>
            <a:spAutoFit/>
          </a:bodyPr>
          <a:p>
            <a:pPr marL="1341755" indent="-1341755">
              <a:spcBef>
                <a:spcPct val="50000"/>
              </a:spcBef>
            </a:pP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Problem:</a:t>
            </a:r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r>
              <a:rPr lang="en-US" altLang="zh-CN" sz="2000" b="1" dirty="0">
                <a:latin typeface="Times New Roman" panose="02020603050405020304" pitchFamily="18" charset="0"/>
              </a:rPr>
              <a:t>In which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order</a:t>
            </a:r>
            <a:r>
              <a:rPr lang="en-US" altLang="zh-CN" sz="2000" b="1" dirty="0">
                <a:latin typeface="Times New Roman" panose="02020603050405020304" pitchFamily="18" charset="0"/>
              </a:rPr>
              <a:t> can we compute the product of n matrices with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minimal computing time</a:t>
            </a:r>
            <a:r>
              <a:rPr lang="en-US" altLang="zh-CN" sz="2000" b="1" dirty="0">
                <a:latin typeface="Times New Roman" panose="02020603050405020304" pitchFamily="18" charset="0"/>
              </a:rPr>
              <a:t>?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2296" name="Text Box 9"/>
          <p:cNvSpPr txBox="1"/>
          <p:nvPr/>
        </p:nvSpPr>
        <p:spPr>
          <a:xfrm>
            <a:off x="5943600" y="0"/>
            <a:ext cx="31940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Dynamic Programming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/>
      <p:bldP spid="101380" grpId="0"/>
      <p:bldP spid="101381" grpId="0"/>
      <p:bldP spid="101382" grpId="0"/>
      <p:bldP spid="10138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02403" name="Text Box 3"/>
          <p:cNvSpPr txBox="1"/>
          <p:nvPr/>
        </p:nvSpPr>
        <p:spPr>
          <a:xfrm>
            <a:off x="533400" y="361950"/>
            <a:ext cx="8229600" cy="7620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Let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b="1" i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</a:rPr>
              <a:t> = number of different ways to compute</a:t>
            </a:r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 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    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.  </a:t>
            </a:r>
            <a:r>
              <a:rPr lang="en-US" altLang="zh-CN" sz="2000" b="1" dirty="0">
                <a:latin typeface="Times New Roman" panose="02020603050405020304" pitchFamily="18" charset="0"/>
              </a:rPr>
              <a:t>Then we have 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b="1" dirty="0">
                <a:latin typeface="Times New Roman" panose="02020603050405020304" pitchFamily="18" charset="0"/>
              </a:rPr>
              <a:t> = 1,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000" b="1" dirty="0">
                <a:latin typeface="Times New Roman" panose="02020603050405020304" pitchFamily="18" charset="0"/>
              </a:rPr>
              <a:t> = 2,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sz="2000" b="1" dirty="0">
                <a:latin typeface="Times New Roman" panose="02020603050405020304" pitchFamily="18" charset="0"/>
              </a:rPr>
              <a:t> = 5,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   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2404" name="Text Box 4"/>
          <p:cNvSpPr txBox="1"/>
          <p:nvPr/>
        </p:nvSpPr>
        <p:spPr>
          <a:xfrm>
            <a:off x="533400" y="1200150"/>
            <a:ext cx="82296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Let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b="1" i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ij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b="1" i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   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b="1" i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j </a:t>
            </a:r>
            <a:r>
              <a:rPr lang="en-US" altLang="zh-CN" b="1" dirty="0">
                <a:latin typeface="Times New Roman" panose="02020603050405020304" pitchFamily="18" charset="0"/>
              </a:rPr>
              <a:t>.  </a:t>
            </a:r>
            <a:r>
              <a:rPr lang="en-US" altLang="zh-CN" sz="2000" b="1" dirty="0">
                <a:latin typeface="Times New Roman" panose="02020603050405020304" pitchFamily="18" charset="0"/>
              </a:rPr>
              <a:t>Then</a:t>
            </a:r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b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 i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b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   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b="1" i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b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 i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i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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b="1" i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i+</a:t>
            </a:r>
            <a:r>
              <a:rPr lang="en-US" altLang="zh-CN" b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 i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 n</a:t>
            </a:r>
            <a:endParaRPr lang="en-US" altLang="zh-CN" b="1" i="1" baseline="-25000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3733800" y="1733550"/>
            <a:ext cx="3657600" cy="838200"/>
            <a:chOff x="2400" y="1344"/>
            <a:chExt cx="2304" cy="528"/>
          </a:xfrm>
        </p:grpSpPr>
        <p:grpSp>
          <p:nvGrpSpPr>
            <p:cNvPr id="1054" name="Group 6"/>
            <p:cNvGrpSpPr/>
            <p:nvPr/>
          </p:nvGrpSpPr>
          <p:grpSpPr>
            <a:xfrm>
              <a:off x="2400" y="1344"/>
              <a:ext cx="384" cy="528"/>
              <a:chOff x="2400" y="1392"/>
              <a:chExt cx="384" cy="528"/>
            </a:xfrm>
          </p:grpSpPr>
          <p:cxnSp>
            <p:nvCxnSpPr>
              <p:cNvPr id="1061" name="AutoShape 7"/>
              <p:cNvCxnSpPr/>
              <p:nvPr/>
            </p:nvCxnSpPr>
            <p:spPr>
              <a:xfrm rot="-5400000">
                <a:off x="2520" y="1416"/>
                <a:ext cx="288" cy="240"/>
              </a:xfrm>
              <a:prstGeom prst="curvedConnector3">
                <a:avLst>
                  <a:gd name="adj1" fmla="val 50000"/>
                </a:avLst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1062" name="Rectangle 8"/>
              <p:cNvSpPr/>
              <p:nvPr/>
            </p:nvSpPr>
            <p:spPr>
              <a:xfrm>
                <a:off x="2400" y="1680"/>
                <a:ext cx="288" cy="24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anchor="ctr" anchorCtr="0"/>
              <a:p>
                <a:pPr algn="ctr"/>
                <a:r>
                  <a:rPr lang="en-US" altLang="zh-CN" b="1" i="1" dirty="0">
                    <a:latin typeface="Times New Roman" panose="02020603050405020304" pitchFamily="18" charset="0"/>
                  </a:rPr>
                  <a:t>b</a:t>
                </a:r>
                <a:r>
                  <a:rPr lang="en-US" altLang="zh-CN" b="1" i="1" baseline="-25000" dirty="0">
                    <a:latin typeface="Times New Roman" panose="02020603050405020304" pitchFamily="18" charset="0"/>
                  </a:rPr>
                  <a:t>n</a:t>
                </a:r>
                <a:endParaRPr lang="en-US" altLang="zh-CN" b="1" i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055" name="Group 9"/>
            <p:cNvGrpSpPr/>
            <p:nvPr/>
          </p:nvGrpSpPr>
          <p:grpSpPr>
            <a:xfrm>
              <a:off x="3936" y="1344"/>
              <a:ext cx="384" cy="528"/>
              <a:chOff x="2400" y="1392"/>
              <a:chExt cx="384" cy="528"/>
            </a:xfrm>
          </p:grpSpPr>
          <p:cxnSp>
            <p:nvCxnSpPr>
              <p:cNvPr id="1059" name="AutoShape 10"/>
              <p:cNvCxnSpPr/>
              <p:nvPr/>
            </p:nvCxnSpPr>
            <p:spPr>
              <a:xfrm rot="-5400000">
                <a:off x="2520" y="1416"/>
                <a:ext cx="288" cy="240"/>
              </a:xfrm>
              <a:prstGeom prst="curvedConnector3">
                <a:avLst>
                  <a:gd name="adj1" fmla="val 50000"/>
                </a:avLst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1060" name="Rectangle 11"/>
              <p:cNvSpPr/>
              <p:nvPr/>
            </p:nvSpPr>
            <p:spPr>
              <a:xfrm>
                <a:off x="2400" y="1680"/>
                <a:ext cx="288" cy="24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anchor="ctr" anchorCtr="0"/>
              <a:p>
                <a:pPr algn="ctr"/>
                <a:r>
                  <a:rPr lang="en-US" altLang="zh-CN" b="1" i="1" dirty="0">
                    <a:latin typeface="Times New Roman" panose="02020603050405020304" pitchFamily="18" charset="0"/>
                  </a:rPr>
                  <a:t>b</a:t>
                </a:r>
                <a:r>
                  <a:rPr lang="en-US" altLang="zh-CN" b="1" i="1" baseline="-25000" dirty="0">
                    <a:latin typeface="Times New Roman" panose="02020603050405020304" pitchFamily="18" charset="0"/>
                  </a:rPr>
                  <a:t>i</a:t>
                </a:r>
                <a:endParaRPr lang="en-US" altLang="zh-CN" b="1" i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056" name="Group 12"/>
            <p:cNvGrpSpPr/>
            <p:nvPr/>
          </p:nvGrpSpPr>
          <p:grpSpPr>
            <a:xfrm>
              <a:off x="4320" y="1344"/>
              <a:ext cx="384" cy="528"/>
              <a:chOff x="2400" y="1392"/>
              <a:chExt cx="384" cy="528"/>
            </a:xfrm>
          </p:grpSpPr>
          <p:cxnSp>
            <p:nvCxnSpPr>
              <p:cNvPr id="1057" name="AutoShape 13"/>
              <p:cNvCxnSpPr/>
              <p:nvPr/>
            </p:nvCxnSpPr>
            <p:spPr>
              <a:xfrm rot="-5400000">
                <a:off x="2520" y="1416"/>
                <a:ext cx="288" cy="240"/>
              </a:xfrm>
              <a:prstGeom prst="curvedConnector3">
                <a:avLst>
                  <a:gd name="adj1" fmla="val 50000"/>
                </a:avLst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1058" name="Rectangle 14"/>
              <p:cNvSpPr/>
              <p:nvPr/>
            </p:nvSpPr>
            <p:spPr>
              <a:xfrm>
                <a:off x="2400" y="1680"/>
                <a:ext cx="288" cy="24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anchor="ctr" anchorCtr="0"/>
              <a:p>
                <a:pPr algn="ctr"/>
                <a:r>
                  <a:rPr lang="en-US" altLang="zh-CN" b="1" i="1" dirty="0">
                    <a:latin typeface="Times New Roman" panose="02020603050405020304" pitchFamily="18" charset="0"/>
                  </a:rPr>
                  <a:t>b</a:t>
                </a:r>
                <a:r>
                  <a:rPr lang="en-US" altLang="zh-CN" b="1" i="1" baseline="-25000" dirty="0">
                    <a:latin typeface="Times New Roman" panose="02020603050405020304" pitchFamily="18" charset="0"/>
                  </a:rPr>
                  <a:t>n</a:t>
                </a:r>
                <a:r>
                  <a:rPr lang="en-US" altLang="zh-CN" b="1" i="1" baseline="-250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i</a:t>
                </a:r>
                <a:endParaRPr lang="en-US" altLang="zh-CN" b="1" i="1" dirty="0">
                  <a:latin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102415" name="Object 15"/>
          <p:cNvGraphicFramePr/>
          <p:nvPr/>
        </p:nvGraphicFramePr>
        <p:xfrm>
          <a:off x="1447800" y="1752600"/>
          <a:ext cx="56388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2755900" imgH="419100" progId="Equation.3">
                  <p:embed/>
                </p:oleObj>
              </mc:Choice>
              <mc:Fallback>
                <p:oleObj name="" r:id="rId1" imgW="2755900" imgH="4191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7800" y="1752600"/>
                        <a:ext cx="5638800" cy="857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6"/>
          <p:cNvGrpSpPr/>
          <p:nvPr/>
        </p:nvGrpSpPr>
        <p:grpSpPr>
          <a:xfrm>
            <a:off x="1676400" y="2743200"/>
            <a:ext cx="5334000" cy="914400"/>
            <a:chOff x="1200" y="1776"/>
            <a:chExt cx="3360" cy="576"/>
          </a:xfrm>
        </p:grpSpPr>
        <p:sp>
          <p:nvSpPr>
            <p:cNvPr id="1037" name="AutoShape 17" descr="棕色大理石"/>
            <p:cNvSpPr/>
            <p:nvPr/>
          </p:nvSpPr>
          <p:spPr>
            <a:xfrm>
              <a:off x="1200" y="1776"/>
              <a:ext cx="3360" cy="576"/>
            </a:xfrm>
            <a:prstGeom prst="bevel">
              <a:avLst>
                <a:gd name="adj" fmla="val 5208"/>
              </a:avLst>
            </a:prstGeom>
            <a:blipFill rotWithShape="0">
              <a:blip r:embed="rId3"/>
            </a:blipFill>
            <a:ln w="25400">
              <a:noFill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38" name="Line 18"/>
            <p:cNvSpPr/>
            <p:nvPr/>
          </p:nvSpPr>
          <p:spPr>
            <a:xfrm flipV="1">
              <a:off x="2340" y="2192"/>
              <a:ext cx="20" cy="10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39" name="Line 19"/>
            <p:cNvSpPr/>
            <p:nvPr/>
          </p:nvSpPr>
          <p:spPr>
            <a:xfrm>
              <a:off x="2360" y="2195"/>
              <a:ext cx="28" cy="52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40" name="Line 20"/>
            <p:cNvSpPr/>
            <p:nvPr/>
          </p:nvSpPr>
          <p:spPr>
            <a:xfrm flipV="1">
              <a:off x="2391" y="2091"/>
              <a:ext cx="37" cy="156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41" name="Line 21"/>
            <p:cNvSpPr/>
            <p:nvPr/>
          </p:nvSpPr>
          <p:spPr>
            <a:xfrm>
              <a:off x="2428" y="2091"/>
              <a:ext cx="109" cy="1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42" name="Line 22"/>
            <p:cNvSpPr/>
            <p:nvPr/>
          </p:nvSpPr>
          <p:spPr>
            <a:xfrm>
              <a:off x="2219" y="2064"/>
              <a:ext cx="339" cy="1"/>
            </a:xfrm>
            <a:prstGeom prst="line">
              <a:avLst/>
            </a:prstGeom>
            <a:ln w="27051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43" name="Rectangle 23"/>
            <p:cNvSpPr/>
            <p:nvPr/>
          </p:nvSpPr>
          <p:spPr>
            <a:xfrm>
              <a:off x="2575" y="1896"/>
              <a:ext cx="88" cy="31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33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4" name="Rectangle 24"/>
            <p:cNvSpPr/>
            <p:nvPr/>
          </p:nvSpPr>
          <p:spPr>
            <a:xfrm>
              <a:off x="2118" y="1896"/>
              <a:ext cx="88" cy="31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33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" name="Rectangle 25"/>
            <p:cNvSpPr/>
            <p:nvPr/>
          </p:nvSpPr>
          <p:spPr>
            <a:xfrm>
              <a:off x="2309" y="1900"/>
              <a:ext cx="76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19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6" name="Rectangle 26"/>
            <p:cNvSpPr/>
            <p:nvPr/>
          </p:nvSpPr>
          <p:spPr>
            <a:xfrm>
              <a:off x="2448" y="2064"/>
              <a:ext cx="85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1900" b="1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7" name="Rectangle 27"/>
            <p:cNvSpPr/>
            <p:nvPr/>
          </p:nvSpPr>
          <p:spPr>
            <a:xfrm>
              <a:off x="2256" y="2064"/>
              <a:ext cx="85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1900" b="1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8" name="Rectangle 28"/>
            <p:cNvSpPr/>
            <p:nvPr/>
          </p:nvSpPr>
          <p:spPr>
            <a:xfrm>
              <a:off x="1551" y="2058"/>
              <a:ext cx="85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1900" b="1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9" name="Rectangle 29"/>
            <p:cNvSpPr/>
            <p:nvPr/>
          </p:nvSpPr>
          <p:spPr>
            <a:xfrm>
              <a:off x="2392" y="1873"/>
              <a:ext cx="62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1400" b="1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50" name="Rectangle 30"/>
            <p:cNvSpPr/>
            <p:nvPr/>
          </p:nvSpPr>
          <p:spPr>
            <a:xfrm>
              <a:off x="1922" y="1896"/>
              <a:ext cx="191" cy="31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3300" b="1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51" name="Rectangle 31"/>
            <p:cNvSpPr/>
            <p:nvPr/>
          </p:nvSpPr>
          <p:spPr>
            <a:xfrm>
              <a:off x="1427" y="1896"/>
              <a:ext cx="132" cy="31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3300" b="1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52" name="Rectangle 32"/>
            <p:cNvSpPr/>
            <p:nvPr/>
          </p:nvSpPr>
          <p:spPr>
            <a:xfrm>
              <a:off x="1723" y="1866"/>
              <a:ext cx="145" cy="31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33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=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53" name="Text Box 33"/>
            <p:cNvSpPr txBox="1"/>
            <p:nvPr/>
          </p:nvSpPr>
          <p:spPr>
            <a:xfrm>
              <a:off x="2736" y="1920"/>
              <a:ext cx="1680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CCFFCC"/>
                  </a:solidFill>
                  <a:latin typeface="Arial" panose="020B0604020202020204" pitchFamily="34" charset="0"/>
                </a:rPr>
                <a:t>/* Catalan number */</a:t>
              </a:r>
              <a:endParaRPr lang="en-US" altLang="zh-CN" sz="2000" b="1" dirty="0">
                <a:solidFill>
                  <a:srgbClr val="CCFFCC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2434" name="Text Box 34"/>
          <p:cNvSpPr txBox="1"/>
          <p:nvPr/>
        </p:nvSpPr>
        <p:spPr>
          <a:xfrm>
            <a:off x="609600" y="3733800"/>
            <a:ext cx="7924800" cy="1492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Suppose we are to multiply 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n </a:t>
            </a:r>
            <a:r>
              <a:rPr lang="en-US" altLang="zh-CN" sz="2000" b="1" dirty="0">
                <a:latin typeface="Times New Roman" panose="02020603050405020304" pitchFamily="18" charset="0"/>
              </a:rPr>
              <a:t> matrices</a:t>
            </a:r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      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r>
              <a:rPr lang="en-US" altLang="zh-CN" sz="2000" b="1" dirty="0">
                <a:latin typeface="Times New Roman" panose="02020603050405020304" pitchFamily="18" charset="0"/>
              </a:rPr>
              <a:t>where</a:t>
            </a:r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 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is an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1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matrix.  Let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ij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be the cost of the optimal way to compute</a:t>
            </a:r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      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j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.  Then we have the recurrence equations: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2435" name="Object 35"/>
          <p:cNvGraphicFramePr/>
          <p:nvPr/>
        </p:nvGraphicFramePr>
        <p:xfrm>
          <a:off x="1981200" y="4889500"/>
          <a:ext cx="5486400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4" imgW="2743200" imgH="609600" progId="Equation.3">
                  <p:embed/>
                </p:oleObj>
              </mc:Choice>
              <mc:Fallback>
                <p:oleObj name="" r:id="rId4" imgW="2743200" imgH="6096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4889500"/>
                        <a:ext cx="5486400" cy="1216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6" name="AutoShape 36"/>
          <p:cNvSpPr/>
          <p:nvPr/>
        </p:nvSpPr>
        <p:spPr>
          <a:xfrm>
            <a:off x="3810000" y="1828800"/>
            <a:ext cx="4114800" cy="1676400"/>
          </a:xfrm>
          <a:prstGeom prst="wedgeEllipseCallout">
            <a:avLst>
              <a:gd name="adj1" fmla="val -22185"/>
              <a:gd name="adj2" fmla="val 96875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</a:rPr>
              <a:t>There are only O(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000" b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) values of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b="1" i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ij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02437" name="AutoShape 37"/>
          <p:cNvSpPr/>
          <p:nvPr/>
        </p:nvSpPr>
        <p:spPr>
          <a:xfrm>
            <a:off x="3962400" y="1828800"/>
            <a:ext cx="4114800" cy="1828800"/>
          </a:xfrm>
          <a:prstGeom prst="wedgeEllipseCallout">
            <a:avLst>
              <a:gd name="adj1" fmla="val -44407"/>
              <a:gd name="adj2" fmla="val 157380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tIns="118800" anchor="ctr" anchorCtr="0"/>
          <a:p>
            <a:pPr algn="ctr">
              <a:lnSpc>
                <a:spcPct val="85000"/>
              </a:lnSpc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</a:rPr>
              <a:t>If 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j – i </a:t>
            </a:r>
            <a:r>
              <a:rPr lang="en-US" altLang="zh-CN" sz="2000" b="1" dirty="0">
                <a:latin typeface="Times New Roman" panose="02020603050405020304" pitchFamily="18" charset="0"/>
              </a:rPr>
              <a:t>=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k</a:t>
            </a:r>
            <a:r>
              <a:rPr lang="en-US" altLang="zh-CN" sz="2000" b="1" dirty="0">
                <a:latin typeface="Times New Roman" panose="02020603050405020304" pitchFamily="18" charset="0"/>
              </a:rPr>
              <a:t> , then the only values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b="1" i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xy </a:t>
            </a:r>
            <a:r>
              <a:rPr lang="en-US" altLang="zh-CN" sz="2000" b="1" dirty="0">
                <a:latin typeface="Times New Roman" panose="02020603050405020304" pitchFamily="18" charset="0"/>
              </a:rPr>
              <a:t>required to compute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b="1" i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ij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satisfy 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algn="ctr">
              <a:lnSpc>
                <a:spcPct val="85000"/>
              </a:lnSpc>
              <a:buFont typeface="Wingdings" panose="05000000000000000000" pitchFamily="2" charset="2"/>
            </a:pP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y – x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&lt;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.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036" name="Text Box 39"/>
          <p:cNvSpPr txBox="1"/>
          <p:nvPr/>
        </p:nvSpPr>
        <p:spPr>
          <a:xfrm>
            <a:off x="5943600" y="0"/>
            <a:ext cx="31940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Dynamic Programming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024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024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1024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1024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/>
      <p:bldP spid="102404" grpId="0"/>
      <p:bldP spid="102434" grpId="0"/>
      <p:bldP spid="102436" grpId="0" animBg="1"/>
      <p:bldP spid="1024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03427" name="AutoShape 3"/>
          <p:cNvSpPr/>
          <p:nvPr/>
        </p:nvSpPr>
        <p:spPr>
          <a:xfrm>
            <a:off x="468313" y="381000"/>
            <a:ext cx="8280400" cy="5257800"/>
          </a:xfrm>
          <a:prstGeom prst="foldedCorner">
            <a:avLst>
              <a:gd name="adj" fmla="val 8764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  <a:tileRect/>
          </a:gra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62000" tIns="82800"/>
          <a:p>
            <a:r>
              <a:rPr lang="en-US" altLang="zh-CN" sz="1800" b="1" dirty="0">
                <a:solidFill>
                  <a:srgbClr val="009900"/>
                </a:solidFill>
                <a:latin typeface="Arial" panose="020B0604020202020204" pitchFamily="34" charset="0"/>
              </a:rPr>
              <a:t>/* r contains number of columns for each of the N matrices */ </a:t>
            </a:r>
            <a:endParaRPr lang="en-US" altLang="zh-CN" sz="1800" b="1" dirty="0">
              <a:solidFill>
                <a:srgbClr val="009900"/>
              </a:solidFill>
              <a:latin typeface="Arial" panose="020B0604020202020204" pitchFamily="34" charset="0"/>
            </a:endParaRPr>
          </a:p>
          <a:p>
            <a:r>
              <a:rPr lang="en-US" altLang="zh-CN" sz="1800" b="1" dirty="0">
                <a:solidFill>
                  <a:srgbClr val="009900"/>
                </a:solidFill>
                <a:latin typeface="Arial" panose="020B0604020202020204" pitchFamily="34" charset="0"/>
              </a:rPr>
              <a:t>/* r[ 0 ] is the number of rows in matrix 1 */ </a:t>
            </a:r>
            <a:endParaRPr lang="en-US" altLang="zh-CN" sz="1800" b="1" dirty="0">
              <a:solidFill>
                <a:srgbClr val="009900"/>
              </a:solidFill>
              <a:latin typeface="Arial" panose="020B0604020202020204" pitchFamily="34" charset="0"/>
            </a:endParaRPr>
          </a:p>
          <a:p>
            <a:r>
              <a:rPr lang="en-US" altLang="zh-CN" sz="1800" b="1" dirty="0">
                <a:solidFill>
                  <a:srgbClr val="009900"/>
                </a:solidFill>
                <a:latin typeface="Arial" panose="020B0604020202020204" pitchFamily="34" charset="0"/>
              </a:rPr>
              <a:t>/* Minimum number of multiplications is left in M[ 1 ][ N ] */ </a:t>
            </a:r>
            <a:endParaRPr lang="en-US" altLang="zh-CN" sz="1800" b="1" dirty="0">
              <a:solidFill>
                <a:srgbClr val="009900"/>
              </a:solidFill>
              <a:latin typeface="Arial" panose="020B0604020202020204" pitchFamily="34" charset="0"/>
            </a:endParaRPr>
          </a:p>
          <a:p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 b="1" dirty="0">
                <a:latin typeface="Arial" panose="020B0604020202020204" pitchFamily="34" charset="0"/>
              </a:rPr>
              <a:t> OptMatrix(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const long</a:t>
            </a:r>
            <a:r>
              <a:rPr lang="en-US" altLang="zh-CN" sz="1800" b="1" dirty="0">
                <a:latin typeface="Arial" panose="020B0604020202020204" pitchFamily="34" charset="0"/>
              </a:rPr>
              <a:t> r[ ],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 dirty="0">
                <a:latin typeface="Arial" panose="020B0604020202020204" pitchFamily="34" charset="0"/>
              </a:rPr>
              <a:t> N, TwoDimArray M )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{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 dirty="0">
                <a:latin typeface="Arial" panose="020B0604020202020204" pitchFamily="34" charset="0"/>
              </a:rPr>
              <a:t>  i, j, k, L;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long</a:t>
            </a:r>
            <a:r>
              <a:rPr lang="en-US" altLang="zh-CN" sz="1800" b="1" dirty="0">
                <a:latin typeface="Arial" panose="020B0604020202020204" pitchFamily="34" charset="0"/>
              </a:rPr>
              <a:t>  ThisM;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 dirty="0">
                <a:latin typeface="Arial" panose="020B0604020202020204" pitchFamily="34" charset="0"/>
              </a:rPr>
              <a:t>( i = 1; i &lt;= N; i++ )   M[ i ][ i ] = 0;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 dirty="0">
                <a:latin typeface="Arial" panose="020B0604020202020204" pitchFamily="34" charset="0"/>
              </a:rPr>
              <a:t>( k = 1; k &lt; N; k++ ) </a:t>
            </a:r>
            <a:r>
              <a:rPr lang="en-US" altLang="zh-CN" sz="1800" b="1" dirty="0">
                <a:solidFill>
                  <a:srgbClr val="009900"/>
                </a:solidFill>
                <a:latin typeface="Arial" panose="020B0604020202020204" pitchFamily="34" charset="0"/>
              </a:rPr>
              <a:t>/* k = j - i */ </a:t>
            </a:r>
            <a:endParaRPr lang="en-US" altLang="zh-CN" sz="1800" b="1" dirty="0">
              <a:solidFill>
                <a:srgbClr val="009900"/>
              </a:solidFill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 dirty="0">
                <a:latin typeface="Arial" panose="020B0604020202020204" pitchFamily="34" charset="0"/>
              </a:rPr>
              <a:t>( i = 1; i &lt;= N - k; i++ ) { </a:t>
            </a:r>
            <a:r>
              <a:rPr lang="en-US" altLang="zh-CN" sz="1800" b="1" dirty="0">
                <a:solidFill>
                  <a:srgbClr val="009900"/>
                </a:solidFill>
                <a:latin typeface="Arial" panose="020B0604020202020204" pitchFamily="34" charset="0"/>
              </a:rPr>
              <a:t>/* For each position */ </a:t>
            </a:r>
            <a:endParaRPr lang="en-US" altLang="zh-CN" sz="1800" b="1" dirty="0">
              <a:solidFill>
                <a:srgbClr val="009900"/>
              </a:solidFill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	j = i + k;    M[ i ][ j ] = Infinity;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	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 dirty="0">
                <a:latin typeface="Arial" panose="020B0604020202020204" pitchFamily="34" charset="0"/>
              </a:rPr>
              <a:t>( L = i; L &lt; j; L++ ) {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	    ThisM = M[ i ][ L ] + M[ L + 1 ][ j ]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		    + r[ i - 1 ] * r[ L ] * r[ j ];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	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 dirty="0">
                <a:latin typeface="Arial" panose="020B0604020202020204" pitchFamily="34" charset="0"/>
              </a:rPr>
              <a:t> ( ThisM &lt; M[ i ][ j ] )  </a:t>
            </a:r>
            <a:r>
              <a:rPr lang="en-US" altLang="zh-CN" sz="1800" b="1" dirty="0">
                <a:solidFill>
                  <a:srgbClr val="009900"/>
                </a:solidFill>
                <a:latin typeface="Arial" panose="020B0604020202020204" pitchFamily="34" charset="0"/>
              </a:rPr>
              <a:t>/* Update min */ </a:t>
            </a:r>
            <a:endParaRPr lang="en-US" altLang="zh-CN" sz="1800" b="1" dirty="0">
              <a:solidFill>
                <a:srgbClr val="009900"/>
              </a:solidFill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		M[ i ][ j ] = ThisM;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	}  </a:t>
            </a:r>
            <a:r>
              <a:rPr lang="en-US" altLang="zh-CN" sz="1800" b="1" dirty="0">
                <a:solidFill>
                  <a:srgbClr val="009900"/>
                </a:solidFill>
                <a:latin typeface="Arial" panose="020B0604020202020204" pitchFamily="34" charset="0"/>
              </a:rPr>
              <a:t>/* end for-L */</a:t>
            </a:r>
            <a:endParaRPr lang="en-US" altLang="zh-CN" sz="1800" b="1" dirty="0">
              <a:solidFill>
                <a:srgbClr val="009900"/>
              </a:solidFill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   }  </a:t>
            </a:r>
            <a:r>
              <a:rPr lang="en-US" altLang="zh-CN" sz="1800" b="1" dirty="0">
                <a:solidFill>
                  <a:srgbClr val="009900"/>
                </a:solidFill>
                <a:latin typeface="Arial" panose="020B0604020202020204" pitchFamily="34" charset="0"/>
              </a:rPr>
              <a:t>/* end for-Left */</a:t>
            </a:r>
            <a:endParaRPr lang="en-US" altLang="zh-CN" sz="1800" b="1" dirty="0">
              <a:solidFill>
                <a:srgbClr val="009900"/>
              </a:solidFill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}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sp>
        <p:nvSpPr>
          <p:cNvPr id="103428" name="Rectangle 4"/>
          <p:cNvSpPr/>
          <p:nvPr/>
        </p:nvSpPr>
        <p:spPr>
          <a:xfrm>
            <a:off x="3851910" y="4653280"/>
            <a:ext cx="19812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i="1" dirty="0"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)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b="1" dirty="0">
                <a:latin typeface="Times New Roman" panose="02020603050405020304" pitchFamily="18" charset="0"/>
              </a:rPr>
              <a:t> O(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03429" name="AutoShape 5"/>
          <p:cNvSpPr/>
          <p:nvPr/>
        </p:nvSpPr>
        <p:spPr>
          <a:xfrm flipH="1">
            <a:off x="684213" y="5516563"/>
            <a:ext cx="7772400" cy="914400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rgbClr val="C0C0C0"/>
              </a:gs>
              <a:gs pos="50000">
                <a:srgbClr val="FFFFFF"/>
              </a:gs>
              <a:gs pos="100000">
                <a:srgbClr val="C0C0C0"/>
              </a:gs>
            </a:gsLst>
            <a:lin ang="0" scaled="1"/>
            <a:tileRect/>
          </a:gra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To record the ordering please refer to Figure 10.46 on p.388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3431" name="Object 7"/>
          <p:cNvGraphicFramePr/>
          <p:nvPr/>
        </p:nvGraphicFramePr>
        <p:xfrm>
          <a:off x="1908175" y="5734050"/>
          <a:ext cx="4319588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2743200" imgH="609600" progId="Equation.3">
                  <p:embed/>
                </p:oleObj>
              </mc:Choice>
              <mc:Fallback>
                <p:oleObj name="" r:id="rId1" imgW="2743200" imgH="6096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8175" y="5734050"/>
                        <a:ext cx="4319588" cy="957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2" name="Object 8"/>
          <p:cNvGraphicFramePr/>
          <p:nvPr/>
        </p:nvGraphicFramePr>
        <p:xfrm>
          <a:off x="6121083" y="3140552"/>
          <a:ext cx="2495550" cy="1325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2145665" imgH="1143000" progId="Equation.3">
                  <p:embed/>
                </p:oleObj>
              </mc:Choice>
              <mc:Fallback>
                <p:oleObj name="" r:id="rId3" imgW="2145665" imgH="11430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21083" y="3140552"/>
                        <a:ext cx="2495550" cy="13258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Text Box 9"/>
          <p:cNvSpPr txBox="1"/>
          <p:nvPr/>
        </p:nvSpPr>
        <p:spPr>
          <a:xfrm>
            <a:off x="5943600" y="0"/>
            <a:ext cx="31940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Dynamic Programming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3620" y="5110480"/>
            <a:ext cx="5053330" cy="5530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12180" y="4526915"/>
            <a:ext cx="27044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上面的矩阵最底下是</a:t>
            </a:r>
            <a:r>
              <a:rPr lang="en-US" altLang="zh-CN" sz="1600"/>
              <a:t>base0</a:t>
            </a:r>
            <a:r>
              <a:rPr lang="zh-CN" altLang="en-US" sz="1600"/>
              <a:t>，倒数第二行是</a:t>
            </a:r>
            <a:r>
              <a:rPr lang="en-US" altLang="zh-CN" sz="1600"/>
              <a:t>base1...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animBg="1"/>
      <p:bldP spid="103428" grpId="0"/>
      <p:bldP spid="1034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05474" name="AutoShape 2" descr="画布"/>
          <p:cNvSpPr>
            <a:spLocks noChangeArrowheads="1"/>
          </p:cNvSpPr>
          <p:nvPr/>
        </p:nvSpPr>
        <p:spPr bwMode="auto">
          <a:xfrm>
            <a:off x="828675" y="3716338"/>
            <a:ext cx="4967288" cy="2592388"/>
          </a:xfrm>
          <a:prstGeom prst="plus">
            <a:avLst>
              <a:gd name="adj" fmla="val 10347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25400">
            <a:solidFill>
              <a:schemeClr val="accent2"/>
            </a:solidFill>
            <a:miter lim="800000"/>
          </a:ln>
          <a:effectLst/>
        </p:spPr>
        <p:txBody>
          <a:bodyPr lIns="36000" tIns="46800" rIns="36000" bIns="4680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Discussion  10: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Please draw the trees obtained by greedy methods and by AVL rotations.  What are their expected total access times?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476" name="Text Box 4"/>
          <p:cNvSpPr txBox="1"/>
          <p:nvPr/>
        </p:nvSpPr>
        <p:spPr>
          <a:xfrm>
            <a:off x="609600" y="76200"/>
            <a:ext cx="80772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3.  Optimal Binary Search Tree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      —— </a:t>
            </a:r>
            <a:r>
              <a:rPr lang="en-US" altLang="zh-CN" sz="2000" b="1" dirty="0">
                <a:latin typeface="Times New Roman" panose="02020603050405020304" pitchFamily="18" charset="0"/>
              </a:rPr>
              <a:t>The best for static searching (without insertion and deletion)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5477" name="Object 5"/>
          <p:cNvGraphicFramePr/>
          <p:nvPr/>
        </p:nvGraphicFramePr>
        <p:xfrm>
          <a:off x="4038600" y="1752600"/>
          <a:ext cx="2222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2" imgW="1396365" imgH="431800" progId="Equation.3">
                  <p:embed/>
                </p:oleObj>
              </mc:Choice>
              <mc:Fallback>
                <p:oleObj name="" r:id="rId2" imgW="1396365" imgH="431800" progId="Equation.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38600" y="1752600"/>
                        <a:ext cx="22225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/>
          <p:nvPr/>
        </p:nvGrpSpPr>
        <p:grpSpPr>
          <a:xfrm>
            <a:off x="762000" y="838200"/>
            <a:ext cx="7620000" cy="1463675"/>
            <a:chOff x="432" y="864"/>
            <a:chExt cx="4800" cy="922"/>
          </a:xfrm>
        </p:grpSpPr>
        <p:sp>
          <p:nvSpPr>
            <p:cNvPr id="3098" name="Text Box 7"/>
            <p:cNvSpPr txBox="1"/>
            <p:nvPr/>
          </p:nvSpPr>
          <p:spPr>
            <a:xfrm>
              <a:off x="1248" y="864"/>
              <a:ext cx="3984" cy="92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Given  </a:t>
              </a: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000" b="1" i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 words  </a:t>
              </a: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w</a:t>
              </a:r>
              <a:r>
                <a:rPr lang="en-US" altLang="zh-CN" sz="2000" b="1" baseline="-2500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0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 &lt;</a:t>
              </a: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 w</a:t>
              </a:r>
              <a:r>
                <a:rPr lang="en-US" altLang="zh-CN" sz="2000" b="1" baseline="-2500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0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 &lt; …… &lt; </a:t>
              </a: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w</a:t>
              </a:r>
              <a:r>
                <a:rPr lang="en-US" altLang="zh-CN" sz="2000" b="1" i="1" baseline="-2500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, and the probability of searching for each  </a:t>
              </a: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w</a:t>
              </a:r>
              <a:r>
                <a:rPr lang="en-US" altLang="zh-CN" sz="2000" b="1" i="1" baseline="-2500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000" b="1" i="1" baseline="-25000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 is  </a:t>
              </a:r>
              <a:r>
                <a:rPr lang="en-US" altLang="zh-CN" sz="2000" b="1" i="1" dirty="0">
                  <a:solidFill>
                    <a:srgbClr val="339933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sz="2000" b="1" i="1" baseline="-25000" dirty="0">
                  <a:solidFill>
                    <a:srgbClr val="339933"/>
                  </a:solidFill>
                  <a:latin typeface="Times New Roman" panose="02020603050405020304" pitchFamily="18" charset="0"/>
                </a:rPr>
                <a:t>i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.  Arrange these words in a binary search tree in a way that minimize the expected 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total access time.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pic>
          <p:nvPicPr>
            <p:cNvPr id="3099" name="Picture 8" descr="DARTS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2" y="912"/>
              <a:ext cx="720" cy="72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05481" name="Text Box 9"/>
          <p:cNvSpPr txBox="1"/>
          <p:nvPr/>
        </p:nvSpPr>
        <p:spPr>
          <a:xfrm>
            <a:off x="533400" y="2362200"/>
            <a:ext cx="6629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92100" indent="-292100"/>
            <a:r>
              <a:rPr lang="en-US" altLang="zh-CN" b="1" dirty="0">
                <a:latin typeface="Times New Roman" panose="02020603050405020304" pitchFamily="18" charset="0"/>
                <a:ea typeface="MS Hei"/>
              </a:rPr>
              <a:t>〖</a:t>
            </a:r>
            <a:r>
              <a:rPr lang="en-US" altLang="zh-CN" b="1" dirty="0">
                <a:latin typeface="Times New Roman" panose="02020603050405020304" pitchFamily="18" charset="0"/>
              </a:rPr>
              <a:t>Example</a:t>
            </a:r>
            <a:r>
              <a:rPr lang="en-US" altLang="zh-CN" b="1" dirty="0">
                <a:latin typeface="Times New Roman" panose="02020603050405020304" pitchFamily="18" charset="0"/>
                <a:ea typeface="MS Hei"/>
              </a:rPr>
              <a:t>〗</a:t>
            </a:r>
            <a:r>
              <a:rPr lang="en-US" altLang="zh-CN" sz="2000" b="1" dirty="0">
                <a:latin typeface="Times New Roman" panose="02020603050405020304" pitchFamily="18" charset="0"/>
                <a:ea typeface="MS Hei"/>
              </a:rPr>
              <a:t>Given the following table of probabilities: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3" name="Group 10"/>
          <p:cNvGrpSpPr/>
          <p:nvPr/>
        </p:nvGrpSpPr>
        <p:grpSpPr>
          <a:xfrm>
            <a:off x="1219200" y="2895600"/>
            <a:ext cx="7010400" cy="609600"/>
            <a:chOff x="1008" y="2400"/>
            <a:chExt cx="4416" cy="384"/>
          </a:xfrm>
        </p:grpSpPr>
        <p:sp>
          <p:nvSpPr>
            <p:cNvPr id="3082" name="Rectangle 11"/>
            <p:cNvSpPr/>
            <p:nvPr/>
          </p:nvSpPr>
          <p:spPr>
            <a:xfrm>
              <a:off x="1008" y="2400"/>
              <a:ext cx="720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word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83" name="Rectangle 12"/>
            <p:cNvSpPr/>
            <p:nvPr/>
          </p:nvSpPr>
          <p:spPr>
            <a:xfrm>
              <a:off x="1008" y="2592"/>
              <a:ext cx="720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rgbClr val="009900"/>
                  </a:solidFill>
                  <a:latin typeface="Times New Roman" panose="02020603050405020304" pitchFamily="18" charset="0"/>
                </a:rPr>
                <a:t>probability</a:t>
              </a:r>
              <a:endParaRPr lang="en-US" altLang="zh-CN" sz="1600" b="1" dirty="0">
                <a:solidFill>
                  <a:srgbClr val="0099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84" name="Rectangle 13"/>
            <p:cNvSpPr/>
            <p:nvPr/>
          </p:nvSpPr>
          <p:spPr>
            <a:xfrm>
              <a:off x="1728" y="2400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break</a:t>
              </a:r>
              <a:endPara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85" name="Rectangle 14"/>
            <p:cNvSpPr/>
            <p:nvPr/>
          </p:nvSpPr>
          <p:spPr>
            <a:xfrm>
              <a:off x="2256" y="2400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case</a:t>
              </a:r>
              <a:endPara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86" name="Rectangle 15"/>
            <p:cNvSpPr/>
            <p:nvPr/>
          </p:nvSpPr>
          <p:spPr>
            <a:xfrm>
              <a:off x="3840" y="2400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return</a:t>
              </a:r>
              <a:endPara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87" name="Rectangle 16"/>
            <p:cNvSpPr/>
            <p:nvPr/>
          </p:nvSpPr>
          <p:spPr>
            <a:xfrm>
              <a:off x="4368" y="2400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switch</a:t>
              </a:r>
              <a:endPara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88" name="Rectangle 17"/>
            <p:cNvSpPr/>
            <p:nvPr/>
          </p:nvSpPr>
          <p:spPr>
            <a:xfrm>
              <a:off x="2784" y="2400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char</a:t>
              </a:r>
              <a:endPara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89" name="Rectangle 18"/>
            <p:cNvSpPr/>
            <p:nvPr/>
          </p:nvSpPr>
          <p:spPr>
            <a:xfrm>
              <a:off x="3312" y="2400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do</a:t>
              </a:r>
              <a:endPara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90" name="Rectangle 19"/>
            <p:cNvSpPr/>
            <p:nvPr/>
          </p:nvSpPr>
          <p:spPr>
            <a:xfrm>
              <a:off x="4896" y="2400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void</a:t>
              </a:r>
              <a:endPara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91" name="Rectangle 20"/>
            <p:cNvSpPr/>
            <p:nvPr/>
          </p:nvSpPr>
          <p:spPr>
            <a:xfrm>
              <a:off x="1728" y="2592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rgbClr val="009900"/>
                  </a:solidFill>
                  <a:latin typeface="Times New Roman" panose="02020603050405020304" pitchFamily="18" charset="0"/>
                </a:rPr>
                <a:t>0.22</a:t>
              </a:r>
              <a:endParaRPr lang="en-US" altLang="zh-CN" sz="1800" b="1" dirty="0">
                <a:solidFill>
                  <a:srgbClr val="0099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92" name="Rectangle 21"/>
            <p:cNvSpPr/>
            <p:nvPr/>
          </p:nvSpPr>
          <p:spPr>
            <a:xfrm>
              <a:off x="2256" y="2592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rgbClr val="009900"/>
                  </a:solidFill>
                  <a:latin typeface="Times New Roman" panose="02020603050405020304" pitchFamily="18" charset="0"/>
                </a:rPr>
                <a:t>0.18</a:t>
              </a:r>
              <a:endParaRPr lang="en-US" altLang="zh-CN" sz="1800" b="1" dirty="0">
                <a:solidFill>
                  <a:srgbClr val="0099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93" name="Rectangle 22"/>
            <p:cNvSpPr/>
            <p:nvPr/>
          </p:nvSpPr>
          <p:spPr>
            <a:xfrm>
              <a:off x="3840" y="2592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rgbClr val="009900"/>
                  </a:solidFill>
                  <a:latin typeface="Times New Roman" panose="02020603050405020304" pitchFamily="18" charset="0"/>
                </a:rPr>
                <a:t>0.25</a:t>
              </a:r>
              <a:endParaRPr lang="en-US" altLang="zh-CN" sz="1800" b="1" dirty="0">
                <a:solidFill>
                  <a:srgbClr val="0099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94" name="Rectangle 23"/>
            <p:cNvSpPr/>
            <p:nvPr/>
          </p:nvSpPr>
          <p:spPr>
            <a:xfrm>
              <a:off x="4368" y="2592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rgbClr val="009900"/>
                  </a:solidFill>
                  <a:latin typeface="Times New Roman" panose="02020603050405020304" pitchFamily="18" charset="0"/>
                </a:rPr>
                <a:t>0.02</a:t>
              </a:r>
              <a:endParaRPr lang="en-US" altLang="zh-CN" sz="1800" b="1" dirty="0">
                <a:solidFill>
                  <a:srgbClr val="0099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95" name="Rectangle 24"/>
            <p:cNvSpPr/>
            <p:nvPr/>
          </p:nvSpPr>
          <p:spPr>
            <a:xfrm>
              <a:off x="2784" y="2592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rgbClr val="009900"/>
                  </a:solidFill>
                  <a:latin typeface="Times New Roman" panose="02020603050405020304" pitchFamily="18" charset="0"/>
                </a:rPr>
                <a:t>0.20</a:t>
              </a:r>
              <a:endParaRPr lang="en-US" altLang="zh-CN" sz="1800" b="1" dirty="0">
                <a:solidFill>
                  <a:srgbClr val="0099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96" name="Rectangle 25"/>
            <p:cNvSpPr/>
            <p:nvPr/>
          </p:nvSpPr>
          <p:spPr>
            <a:xfrm>
              <a:off x="3312" y="2592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rgbClr val="009900"/>
                  </a:solidFill>
                  <a:latin typeface="Times New Roman" panose="02020603050405020304" pitchFamily="18" charset="0"/>
                </a:rPr>
                <a:t>0.05</a:t>
              </a:r>
              <a:endParaRPr lang="en-US" altLang="zh-CN" sz="1800" b="1" dirty="0">
                <a:solidFill>
                  <a:srgbClr val="0099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97" name="Rectangle 26"/>
            <p:cNvSpPr/>
            <p:nvPr/>
          </p:nvSpPr>
          <p:spPr>
            <a:xfrm>
              <a:off x="4896" y="2592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rgbClr val="009900"/>
                  </a:solidFill>
                  <a:latin typeface="Times New Roman" panose="02020603050405020304" pitchFamily="18" charset="0"/>
                </a:rPr>
                <a:t>0.08</a:t>
              </a:r>
              <a:endParaRPr lang="en-US" altLang="zh-CN" sz="1800" b="1" dirty="0">
                <a:solidFill>
                  <a:srgbClr val="0099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081" name="Text Box 76"/>
          <p:cNvSpPr txBox="1"/>
          <p:nvPr/>
        </p:nvSpPr>
        <p:spPr>
          <a:xfrm>
            <a:off x="5943600" y="0"/>
            <a:ext cx="31940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Dynamic Programming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60" y="3757930"/>
            <a:ext cx="9027795" cy="2889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054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2" dur="20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animBg="1"/>
      <p:bldP spid="105474" grpId="1" animBg="1"/>
      <p:bldP spid="105476" grpId="0"/>
      <p:bldP spid="1054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06499" name="Text Box 3"/>
          <p:cNvSpPr txBox="1"/>
          <p:nvPr/>
        </p:nvSpPr>
        <p:spPr>
          <a:xfrm>
            <a:off x="685800" y="217488"/>
            <a:ext cx="556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="1" i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i j</a:t>
            </a:r>
            <a:r>
              <a:rPr lang="en-US" altLang="zh-CN" b="1" dirty="0">
                <a:latin typeface="Times New Roman" panose="02020603050405020304" pitchFamily="18" charset="0"/>
              </a:rPr>
              <a:t> ::= OBST for  </a:t>
            </a:r>
            <a:r>
              <a:rPr lang="en-US" altLang="zh-CN" b="1" i="1" dirty="0">
                <a:latin typeface="Times New Roman" panose="02020603050405020304" pitchFamily="18" charset="0"/>
              </a:rPr>
              <a:t>w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 , ……, </a:t>
            </a:r>
            <a:r>
              <a:rPr lang="en-US" altLang="zh-CN" b="1" i="1" dirty="0">
                <a:latin typeface="Times New Roman" panose="02020603050405020304" pitchFamily="18" charset="0"/>
              </a:rPr>
              <a:t>w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j</a:t>
            </a:r>
            <a:r>
              <a:rPr lang="en-US" altLang="zh-CN" b="1" dirty="0">
                <a:latin typeface="Times New Roman" panose="02020603050405020304" pitchFamily="18" charset="0"/>
              </a:rPr>
              <a:t>  ( </a:t>
            </a:r>
            <a:r>
              <a:rPr lang="en-US" altLang="zh-CN" b="1" i="1" dirty="0">
                <a:latin typeface="Times New Roman" panose="02020603050405020304" pitchFamily="18" charset="0"/>
              </a:rPr>
              <a:t>i </a:t>
            </a:r>
            <a:r>
              <a:rPr lang="en-US" altLang="zh-CN" b="1" dirty="0">
                <a:latin typeface="Times New Roman" panose="02020603050405020304" pitchFamily="18" charset="0"/>
              </a:rPr>
              <a:t>&lt; </a:t>
            </a:r>
            <a:r>
              <a:rPr lang="en-US" altLang="zh-CN" b="1" i="1" dirty="0">
                <a:latin typeface="Times New Roman" panose="02020603050405020304" pitchFamily="18" charset="0"/>
              </a:rPr>
              <a:t>j</a:t>
            </a:r>
            <a:r>
              <a:rPr lang="en-US" altLang="zh-CN" b="1" dirty="0">
                <a:latin typeface="Times New Roman" panose="02020603050405020304" pitchFamily="18" charset="0"/>
              </a:rPr>
              <a:t> )</a:t>
            </a:r>
            <a:endParaRPr lang="en-US" altLang="zh-CN" b="1" i="1" dirty="0">
              <a:latin typeface="Times New Roman" panose="02020603050405020304" pitchFamily="18" charset="0"/>
            </a:endParaRPr>
          </a:p>
        </p:txBody>
      </p:sp>
      <p:sp>
        <p:nvSpPr>
          <p:cNvPr id="106500" name="Text Box 4"/>
          <p:cNvSpPr txBox="1"/>
          <p:nvPr/>
        </p:nvSpPr>
        <p:spPr>
          <a:xfrm>
            <a:off x="685800" y="750888"/>
            <a:ext cx="403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="1" i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i j</a:t>
            </a:r>
            <a:r>
              <a:rPr lang="en-US" altLang="zh-CN" b="1" dirty="0">
                <a:latin typeface="Times New Roman" panose="02020603050405020304" pitchFamily="18" charset="0"/>
              </a:rPr>
              <a:t> ::= cost of </a:t>
            </a:r>
            <a:r>
              <a:rPr lang="en-US" altLang="zh-CN" b="1" i="1" dirty="0">
                <a:latin typeface="Times New Roman" panose="02020603050405020304" pitchFamily="18" charset="0"/>
              </a:rPr>
              <a:t>T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 j</a:t>
            </a:r>
            <a:r>
              <a:rPr lang="en-US" altLang="zh-CN" b="1" dirty="0">
                <a:latin typeface="Times New Roman" panose="02020603050405020304" pitchFamily="18" charset="0"/>
              </a:rPr>
              <a:t>  (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="1" i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i i</a:t>
            </a:r>
            <a:r>
              <a:rPr lang="en-US" altLang="zh-CN" b="1" dirty="0">
                <a:latin typeface="Times New Roman" panose="02020603050405020304" pitchFamily="18" charset="0"/>
              </a:rPr>
              <a:t> = 0 )</a:t>
            </a:r>
            <a:endParaRPr lang="en-US" altLang="zh-CN" b="1" i="1" dirty="0">
              <a:latin typeface="Times New Roman" panose="02020603050405020304" pitchFamily="18" charset="0"/>
            </a:endParaRPr>
          </a:p>
        </p:txBody>
      </p:sp>
      <p:sp>
        <p:nvSpPr>
          <p:cNvPr id="106501" name="Text Box 5"/>
          <p:cNvSpPr txBox="1"/>
          <p:nvPr/>
        </p:nvSpPr>
        <p:spPr>
          <a:xfrm>
            <a:off x="685800" y="1284288"/>
            <a:ext cx="403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i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i j</a:t>
            </a:r>
            <a:r>
              <a:rPr lang="en-US" altLang="zh-CN" b="1" dirty="0">
                <a:latin typeface="Times New Roman" panose="02020603050405020304" pitchFamily="18" charset="0"/>
              </a:rPr>
              <a:t> ::= root of </a:t>
            </a:r>
            <a:r>
              <a:rPr lang="en-US" altLang="zh-CN" b="1" i="1" dirty="0">
                <a:latin typeface="Times New Roman" panose="02020603050405020304" pitchFamily="18" charset="0"/>
              </a:rPr>
              <a:t>T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 j</a:t>
            </a:r>
            <a:endParaRPr lang="en-US" altLang="zh-CN" b="1" i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685800" y="1665288"/>
            <a:ext cx="5486400" cy="741362"/>
            <a:chOff x="432" y="1200"/>
            <a:chExt cx="3456" cy="467"/>
          </a:xfrm>
        </p:grpSpPr>
        <p:sp>
          <p:nvSpPr>
            <p:cNvPr id="4125" name="Text Box 7"/>
            <p:cNvSpPr txBox="1"/>
            <p:nvPr/>
          </p:nvSpPr>
          <p:spPr>
            <a:xfrm>
              <a:off x="432" y="1296"/>
              <a:ext cx="34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w</a:t>
              </a:r>
              <a:r>
                <a:rPr lang="en-US" altLang="zh-CN" b="1" i="1" baseline="-2500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i j</a:t>
              </a:r>
              <a:r>
                <a:rPr lang="en-US" altLang="zh-CN" b="1" dirty="0">
                  <a:latin typeface="Times New Roman" panose="02020603050405020304" pitchFamily="18" charset="0"/>
                </a:rPr>
                <a:t> ::= weight of 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b="1" i="1" baseline="-25000" dirty="0">
                  <a:latin typeface="Times New Roman" panose="02020603050405020304" pitchFamily="18" charset="0"/>
                </a:rPr>
                <a:t>i j</a:t>
              </a:r>
              <a:r>
                <a:rPr lang="en-US" altLang="zh-CN" b="1" dirty="0">
                  <a:latin typeface="Times New Roman" panose="02020603050405020304" pitchFamily="18" charset="0"/>
                </a:rPr>
                <a:t>  =           ( </a:t>
              </a:r>
              <a:r>
                <a:rPr lang="en-US" altLang="zh-CN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w</a:t>
              </a:r>
              <a:r>
                <a:rPr lang="en-US" altLang="zh-CN" b="1" i="1" baseline="-2500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i i</a:t>
              </a:r>
              <a:r>
                <a:rPr lang="en-US" altLang="zh-CN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 = </a:t>
              </a:r>
              <a:r>
                <a:rPr lang="en-US" altLang="zh-CN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b="1" i="1" baseline="-2500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b="1" dirty="0">
                  <a:latin typeface="Times New Roman" panose="02020603050405020304" pitchFamily="18" charset="0"/>
                </a:rPr>
                <a:t> )</a:t>
              </a:r>
              <a:endParaRPr lang="en-US" altLang="zh-CN" b="1" i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100" name="Object 8"/>
            <p:cNvGraphicFramePr/>
            <p:nvPr/>
          </p:nvGraphicFramePr>
          <p:xfrm>
            <a:off x="2304" y="1200"/>
            <a:ext cx="415" cy="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1" imgW="393700" imgH="444500" progId="Equation.3">
                    <p:embed/>
                  </p:oleObj>
                </mc:Choice>
                <mc:Fallback>
                  <p:oleObj name="" r:id="rId1" imgW="393700" imgH="4445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304" y="1200"/>
                          <a:ext cx="415" cy="4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6505" name="Object 9"/>
          <p:cNvGraphicFramePr/>
          <p:nvPr/>
        </p:nvGraphicFramePr>
        <p:xfrm>
          <a:off x="5029200" y="4560888"/>
          <a:ext cx="3581400" cy="162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2286635" imgH="1036320" progId="MS_ClipArt_Gallery.2">
                  <p:embed/>
                </p:oleObj>
              </mc:Choice>
              <mc:Fallback>
                <p:oleObj name="" r:id="rId3" imgW="2286635" imgH="1036320" progId="MS_ClipArt_Gallery.2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29200" y="4560888"/>
                        <a:ext cx="3581400" cy="1620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6" name="AutoShape 10"/>
          <p:cNvSpPr/>
          <p:nvPr/>
        </p:nvSpPr>
        <p:spPr>
          <a:xfrm>
            <a:off x="4648200" y="2274888"/>
            <a:ext cx="3276600" cy="1752600"/>
          </a:xfrm>
          <a:prstGeom prst="wedgeEllipseCallout">
            <a:avLst>
              <a:gd name="adj1" fmla="val 39824"/>
              <a:gd name="adj2" fmla="val 118750"/>
            </a:avLst>
          </a:prstGeom>
          <a:gradFill rotWithShape="0">
            <a:gsLst>
              <a:gs pos="0">
                <a:srgbClr val="FFFFFF"/>
              </a:gs>
              <a:gs pos="100000">
                <a:srgbClr val="FF6600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 anchorCtr="0"/>
          <a:p>
            <a:pPr algn="ctr"/>
            <a:r>
              <a:rPr lang="en-US" altLang="zh-CN" b="1" i="1" dirty="0">
                <a:latin typeface="Times New Roman" panose="02020603050405020304" pitchFamily="18" charset="0"/>
              </a:rPr>
              <a:t>T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  with root 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weight </a:t>
            </a:r>
            <a:r>
              <a:rPr lang="en-US" altLang="zh-CN" b="1" i="1" dirty="0">
                <a:latin typeface="Times New Roman" panose="02020603050405020304" pitchFamily="18" charset="0"/>
              </a:rPr>
              <a:t>w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, and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cost </a:t>
            </a:r>
            <a:r>
              <a:rPr lang="en-US" altLang="zh-CN" b="1" i="1" dirty="0">
                <a:latin typeface="Times New Roman" panose="02020603050405020304" pitchFamily="18" charset="0"/>
              </a:rPr>
              <a:t>c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 .</a:t>
            </a:r>
            <a:endParaRPr lang="en-US" altLang="zh-CN" b="1" i="1" baseline="-25000" dirty="0">
              <a:latin typeface="Times New Roman" panose="02020603050405020304" pitchFamily="18" charset="0"/>
            </a:endParaRPr>
          </a:p>
        </p:txBody>
      </p:sp>
      <p:sp>
        <p:nvSpPr>
          <p:cNvPr id="106507" name="Rectangle 11"/>
          <p:cNvSpPr/>
          <p:nvPr/>
        </p:nvSpPr>
        <p:spPr>
          <a:xfrm>
            <a:off x="4953000" y="4484688"/>
            <a:ext cx="3733800" cy="17526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2133600" y="2655888"/>
            <a:ext cx="4343400" cy="1295400"/>
            <a:chOff x="1344" y="1824"/>
            <a:chExt cx="2736" cy="816"/>
          </a:xfrm>
        </p:grpSpPr>
        <p:sp>
          <p:nvSpPr>
            <p:cNvPr id="4120" name="Oval 13"/>
            <p:cNvSpPr/>
            <p:nvPr/>
          </p:nvSpPr>
          <p:spPr>
            <a:xfrm>
              <a:off x="2496" y="1824"/>
              <a:ext cx="432" cy="28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tIns="0" bIns="82800" anchor="ctr" anchorCtr="0"/>
            <a:p>
              <a:pPr algn="ctr"/>
              <a:r>
                <a:rPr lang="en-US" altLang="zh-CN" b="1" i="1" dirty="0">
                  <a:latin typeface="Times New Roman" panose="02020603050405020304" pitchFamily="18" charset="0"/>
                </a:rPr>
                <a:t>w</a:t>
              </a:r>
              <a:r>
                <a:rPr lang="en-US" altLang="zh-CN" b="1" i="1" baseline="-25000" dirty="0">
                  <a:latin typeface="Times New Roman" panose="02020603050405020304" pitchFamily="18" charset="0"/>
                </a:rPr>
                <a:t>k</a:t>
              </a:r>
              <a:endParaRPr lang="en-US" altLang="zh-CN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4121" name="Oval 14"/>
            <p:cNvSpPr/>
            <p:nvPr/>
          </p:nvSpPr>
          <p:spPr>
            <a:xfrm>
              <a:off x="1344" y="2256"/>
              <a:ext cx="1248" cy="384"/>
            </a:xfrm>
            <a:prstGeom prst="ellipse">
              <a:avLst/>
            </a:prstGeom>
            <a:noFill/>
            <a:ln w="254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tIns="46800" bIns="82800" anchor="ctr" anchorCtr="0"/>
            <a:p>
              <a:pPr algn="ctr">
                <a:lnSpc>
                  <a:spcPct val="55000"/>
                </a:lnSpc>
              </a:pPr>
              <a:r>
                <a:rPr lang="en-US" altLang="zh-CN" b="1" i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b="1" i="1" dirty="0">
                <a:latin typeface="Times New Roman" panose="02020603050405020304" pitchFamily="18" charset="0"/>
              </a:endParaRPr>
            </a:p>
            <a:p>
              <a:pPr algn="ctr">
                <a:lnSpc>
                  <a:spcPct val="55000"/>
                </a:lnSpc>
              </a:pPr>
              <a:r>
                <a:rPr lang="en-US" altLang="zh-CN" b="1" i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w</a:t>
              </a:r>
              <a:r>
                <a:rPr lang="en-US" altLang="zh-CN" b="1" i="1" baseline="-25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…</a:t>
              </a:r>
              <a:r>
                <a:rPr lang="en-US" altLang="zh-CN" b="1" i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w</a:t>
              </a:r>
              <a:r>
                <a:rPr lang="en-US" altLang="zh-CN" b="1" i="1" baseline="-25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b="1" baseline="-25000" dirty="0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1</a:t>
              </a:r>
              <a:endParaRPr lang="en-US" altLang="zh-CN" b="1" i="1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22" name="Oval 15"/>
            <p:cNvSpPr/>
            <p:nvPr/>
          </p:nvSpPr>
          <p:spPr>
            <a:xfrm>
              <a:off x="2832" y="2256"/>
              <a:ext cx="1248" cy="384"/>
            </a:xfrm>
            <a:prstGeom prst="ellipse">
              <a:avLst/>
            </a:prstGeom>
            <a:noFill/>
            <a:ln w="254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tIns="46800" bIns="82800" anchor="ctr" anchorCtr="0"/>
            <a:p>
              <a:pPr algn="ctr">
                <a:lnSpc>
                  <a:spcPct val="55000"/>
                </a:lnSpc>
              </a:pPr>
              <a:r>
                <a:rPr lang="en-US" altLang="zh-CN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55000"/>
                </a:lnSpc>
              </a:pPr>
              <a:r>
                <a:rPr lang="en-US" altLang="zh-CN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w</a:t>
              </a:r>
              <a:r>
                <a:rPr lang="en-US" altLang="zh-CN" b="1" i="1" baseline="-2500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b="1" baseline="-2500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+1</a:t>
              </a:r>
              <a:r>
                <a:rPr lang="en-US" altLang="zh-CN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…</a:t>
              </a:r>
              <a:r>
                <a:rPr lang="en-US" altLang="zh-CN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w</a:t>
              </a:r>
              <a:r>
                <a:rPr lang="en-US" altLang="zh-CN" b="1" i="1" baseline="-2500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23" name="Line 16"/>
            <p:cNvSpPr/>
            <p:nvPr/>
          </p:nvSpPr>
          <p:spPr>
            <a:xfrm flipH="1">
              <a:off x="2160" y="2112"/>
              <a:ext cx="480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24" name="Line 17"/>
            <p:cNvSpPr/>
            <p:nvPr/>
          </p:nvSpPr>
          <p:spPr>
            <a:xfrm>
              <a:off x="2784" y="2112"/>
              <a:ext cx="528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06514" name="Text Box 18"/>
          <p:cNvSpPr txBox="1"/>
          <p:nvPr/>
        </p:nvSpPr>
        <p:spPr>
          <a:xfrm>
            <a:off x="1295400" y="2579688"/>
            <a:ext cx="10668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2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3200" b="1" i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i j</a:t>
            </a:r>
            <a:endParaRPr lang="en-US" altLang="zh-CN" sz="3200" b="1" i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6515" name="Text Box 19"/>
          <p:cNvSpPr txBox="1"/>
          <p:nvPr/>
        </p:nvSpPr>
        <p:spPr>
          <a:xfrm>
            <a:off x="684213" y="4179888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i="1" dirty="0">
                <a:latin typeface="Times New Roman" panose="02020603050405020304" pitchFamily="18" charset="0"/>
              </a:rPr>
              <a:t>c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 j </a:t>
            </a:r>
            <a:r>
              <a:rPr lang="en-US" altLang="zh-CN" b="1" dirty="0">
                <a:latin typeface="Times New Roman" panose="02020603050405020304" pitchFamily="18" charset="0"/>
              </a:rPr>
              <a:t> =    ?</a:t>
            </a:r>
            <a:endParaRPr lang="en-US" altLang="zh-CN" b="1" i="1" dirty="0">
              <a:latin typeface="Times New Roman" panose="02020603050405020304" pitchFamily="18" charset="0"/>
            </a:endParaRPr>
          </a:p>
        </p:txBody>
      </p:sp>
      <p:sp>
        <p:nvSpPr>
          <p:cNvPr id="106516" name="Text Box 20"/>
          <p:cNvSpPr txBox="1"/>
          <p:nvPr/>
        </p:nvSpPr>
        <p:spPr>
          <a:xfrm>
            <a:off x="1446213" y="4179888"/>
            <a:ext cx="3429000" cy="45720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i="1" dirty="0">
                <a:latin typeface="Times New Roman" panose="02020603050405020304" pitchFamily="18" charset="0"/>
              </a:rPr>
              <a:t>p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</a:rPr>
              <a:t> + cost( </a:t>
            </a:r>
            <a:r>
              <a:rPr lang="en-US" altLang="zh-CN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b="1" dirty="0">
                <a:latin typeface="Times New Roman" panose="02020603050405020304" pitchFamily="18" charset="0"/>
              </a:rPr>
              <a:t> ) + cost(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 )</a:t>
            </a:r>
            <a:endParaRPr lang="en-US" altLang="zh-CN" b="1" i="1" dirty="0">
              <a:latin typeface="Times New Roman" panose="02020603050405020304" pitchFamily="18" charset="0"/>
            </a:endParaRPr>
          </a:p>
        </p:txBody>
      </p:sp>
      <p:sp>
        <p:nvSpPr>
          <p:cNvPr id="106517" name="Text Box 21"/>
          <p:cNvSpPr txBox="1"/>
          <p:nvPr/>
        </p:nvSpPr>
        <p:spPr>
          <a:xfrm>
            <a:off x="4570413" y="4179888"/>
            <a:ext cx="3733800" cy="45720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+ weight( </a:t>
            </a:r>
            <a:r>
              <a:rPr lang="en-US" altLang="zh-CN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b="1" dirty="0">
                <a:latin typeface="Times New Roman" panose="02020603050405020304" pitchFamily="18" charset="0"/>
              </a:rPr>
              <a:t> ) + weight(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 )</a:t>
            </a:r>
            <a:endParaRPr lang="en-US" altLang="zh-CN" b="1" i="1" dirty="0">
              <a:latin typeface="Times New Roman" panose="02020603050405020304" pitchFamily="18" charset="0"/>
            </a:endParaRPr>
          </a:p>
        </p:txBody>
      </p:sp>
      <p:sp>
        <p:nvSpPr>
          <p:cNvPr id="106518" name="Text Box 22"/>
          <p:cNvSpPr txBox="1"/>
          <p:nvPr/>
        </p:nvSpPr>
        <p:spPr>
          <a:xfrm>
            <a:off x="1066800" y="4637088"/>
            <a:ext cx="7543800" cy="45720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i="1" dirty="0">
                <a:latin typeface="Times New Roman" panose="02020603050405020304" pitchFamily="18" charset="0"/>
              </a:rPr>
              <a:t>= p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</a:rPr>
              <a:t> + </a:t>
            </a:r>
            <a:r>
              <a:rPr lang="en-US" altLang="zh-CN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="1" i="1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b="1" baseline="-25000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1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 i="1" baseline="-25000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b="1" baseline="-25000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+1,</a:t>
            </a:r>
            <a:r>
              <a:rPr lang="en-US" altLang="zh-CN" b="1" i="1" baseline="-25000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j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zh-CN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b="1" i="1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b="1" baseline="-25000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1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b="1" i="1" baseline="-25000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en-US" altLang="zh-CN" b="1" baseline="-25000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+1,</a:t>
            </a:r>
            <a:r>
              <a:rPr lang="en-US" altLang="zh-CN" b="1" i="1" baseline="-25000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j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=  </a:t>
            </a:r>
            <a:r>
              <a:rPr lang="en-US" altLang="zh-CN" b="1" i="1" dirty="0">
                <a:latin typeface="Times New Roman" panose="02020603050405020304" pitchFamily="18" charset="0"/>
              </a:rPr>
              <a:t>w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 j</a:t>
            </a:r>
            <a:r>
              <a:rPr lang="en-US" altLang="zh-CN" b="1" dirty="0">
                <a:latin typeface="Times New Roman" panose="02020603050405020304" pitchFamily="18" charset="0"/>
              </a:rPr>
              <a:t> + </a:t>
            </a:r>
            <a:r>
              <a:rPr lang="en-US" altLang="zh-CN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="1" i="1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b="1" baseline="-25000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1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 i="1" baseline="-25000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en-US" altLang="zh-CN" b="1" baseline="-25000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+1,</a:t>
            </a:r>
            <a:r>
              <a:rPr lang="en-US" altLang="zh-CN" b="1" i="1" baseline="-25000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j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6519" name="Oval 23"/>
          <p:cNvSpPr/>
          <p:nvPr/>
        </p:nvSpPr>
        <p:spPr>
          <a:xfrm>
            <a:off x="608013" y="4256088"/>
            <a:ext cx="687387" cy="457200"/>
          </a:xfrm>
          <a:prstGeom prst="ellipse">
            <a:avLst/>
          </a:prstGeom>
          <a:noFill/>
          <a:ln w="25400" cap="flat" cmpd="sng">
            <a:solidFill>
              <a:srgbClr val="339933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6520" name="Oval 24"/>
          <p:cNvSpPr/>
          <p:nvPr/>
        </p:nvSpPr>
        <p:spPr>
          <a:xfrm>
            <a:off x="5943600" y="4637088"/>
            <a:ext cx="2590800" cy="609600"/>
          </a:xfrm>
          <a:prstGeom prst="ellipse">
            <a:avLst/>
          </a:prstGeom>
          <a:noFill/>
          <a:ln w="25400" cap="flat" cmpd="sng">
            <a:solidFill>
              <a:srgbClr val="339933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4" name="Group 25"/>
          <p:cNvGrpSpPr/>
          <p:nvPr/>
        </p:nvGrpSpPr>
        <p:grpSpPr>
          <a:xfrm>
            <a:off x="685800" y="5322888"/>
            <a:ext cx="7696200" cy="592137"/>
            <a:chOff x="432" y="3312"/>
            <a:chExt cx="4848" cy="373"/>
          </a:xfrm>
        </p:grpSpPr>
        <p:sp>
          <p:nvSpPr>
            <p:cNvPr id="4119" name="Text Box 26"/>
            <p:cNvSpPr txBox="1"/>
            <p:nvPr/>
          </p:nvSpPr>
          <p:spPr>
            <a:xfrm>
              <a:off x="432" y="3312"/>
              <a:ext cx="29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b="1" i="1" baseline="-25000" dirty="0">
                  <a:latin typeface="Times New Roman" panose="02020603050405020304" pitchFamily="18" charset="0"/>
                </a:rPr>
                <a:t>i j</a:t>
              </a:r>
              <a:r>
                <a:rPr lang="en-US" altLang="zh-CN" b="1" dirty="0">
                  <a:latin typeface="Times New Roman" panose="02020603050405020304" pitchFamily="18" charset="0"/>
                </a:rPr>
                <a:t> 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is optimal</a:t>
              </a:r>
              <a:r>
                <a:rPr lang="en-US" altLang="zh-CN" b="1" dirty="0">
                  <a:latin typeface="Times New Roman" panose="02020603050405020304" pitchFamily="18" charset="0"/>
                </a:rPr>
                <a:t>  </a:t>
              </a:r>
              <a:r>
                <a:rPr lang="en-US" altLang="zh-CN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  </a:t>
              </a:r>
              <a:r>
                <a:rPr lang="en-US" altLang="zh-CN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r</a:t>
              </a:r>
              <a:r>
                <a:rPr lang="en-US" altLang="zh-CN" b="1" i="1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i j</a:t>
              </a:r>
              <a:r>
                <a:rPr lang="en-US" altLang="zh-CN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= </a:t>
              </a:r>
              <a:r>
                <a:rPr lang="en-US" altLang="zh-CN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k</a:t>
              </a:r>
              <a:r>
                <a:rPr lang="en-US" altLang="zh-CN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 </a:t>
              </a:r>
              <a:r>
                <a:rPr lang="en-US" altLang="zh-CN" sz="20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is such that</a:t>
              </a:r>
              <a:r>
                <a:rPr lang="en-US" altLang="zh-CN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endParaRPr lang="en-US" altLang="zh-CN" b="1" i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099" name="Object 27"/>
            <p:cNvGraphicFramePr/>
            <p:nvPr/>
          </p:nvGraphicFramePr>
          <p:xfrm>
            <a:off x="3264" y="3360"/>
            <a:ext cx="2016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5" imgW="1802765" imgH="292100" progId="Equation.3">
                    <p:embed/>
                  </p:oleObj>
                </mc:Choice>
                <mc:Fallback>
                  <p:oleObj name="" r:id="rId5" imgW="1802765" imgH="2921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264" y="3360"/>
                          <a:ext cx="2016" cy="3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6524" name="Line 28"/>
          <p:cNvSpPr/>
          <p:nvPr/>
        </p:nvSpPr>
        <p:spPr>
          <a:xfrm>
            <a:off x="7010400" y="5856288"/>
            <a:ext cx="1143000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18" name="Text Box 30"/>
          <p:cNvSpPr txBox="1"/>
          <p:nvPr/>
        </p:nvSpPr>
        <p:spPr>
          <a:xfrm>
            <a:off x="5943600" y="0"/>
            <a:ext cx="31940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Dynamic Programming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3450" y="6125845"/>
            <a:ext cx="421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这里有个问题</a:t>
            </a:r>
            <a:r>
              <a:rPr lang="en-US" altLang="zh-CN"/>
              <a:t>l&lt;j</a:t>
            </a:r>
            <a:r>
              <a:rPr lang="zh-CN" altLang="en-US"/>
              <a:t>不能取等号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39790" y="1234440"/>
            <a:ext cx="3048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这里加上了</a:t>
            </a:r>
            <a:r>
              <a:rPr lang="en-US" altLang="zh-CN" sz="1800"/>
              <a:t>weightL</a:t>
            </a:r>
            <a:r>
              <a:rPr lang="zh-CN" altLang="en-US" sz="1800"/>
              <a:t>和</a:t>
            </a:r>
            <a:r>
              <a:rPr lang="en-US" altLang="zh-CN" sz="1800"/>
              <a:t>R</a:t>
            </a:r>
            <a:r>
              <a:rPr lang="zh-CN" altLang="en-US" sz="1800"/>
              <a:t>是因为分了两部分后</a:t>
            </a:r>
            <a:r>
              <a:rPr lang="en-US" altLang="zh-CN" sz="1800"/>
              <a:t>L</a:t>
            </a:r>
            <a:r>
              <a:rPr lang="zh-CN" altLang="en-US" sz="1800"/>
              <a:t>和</a:t>
            </a:r>
            <a:r>
              <a:rPr lang="en-US" altLang="zh-CN" sz="1800"/>
              <a:t>R</a:t>
            </a:r>
            <a:r>
              <a:rPr lang="zh-CN" altLang="en-US" sz="1800"/>
              <a:t>的深度加了一所以加上一次频率</a:t>
            </a:r>
            <a:r>
              <a:rPr lang="en-US" altLang="zh-CN" sz="1800"/>
              <a:t>p</a:t>
            </a:r>
            <a:r>
              <a:rPr lang="en-US" altLang="zh-CN" sz="1800" baseline="-25000"/>
              <a:t>k</a:t>
            </a:r>
            <a:endParaRPr lang="en-US" altLang="zh-CN" sz="1800" baseline="-2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1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6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6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65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65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65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65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6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6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6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6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6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/>
      <p:bldP spid="106500" grpId="0"/>
      <p:bldP spid="106501" grpId="0"/>
      <p:bldP spid="106506" grpId="0" animBg="1"/>
      <p:bldP spid="106507" grpId="0" animBg="1"/>
      <p:bldP spid="106514" grpId="0"/>
      <p:bldP spid="106515" grpId="0"/>
      <p:bldP spid="106516" grpId="0" animBg="1"/>
      <p:bldP spid="106517" grpId="0" animBg="1"/>
      <p:bldP spid="106518" grpId="0" animBg="1"/>
      <p:bldP spid="106519" grpId="0" animBg="1"/>
      <p:bldP spid="1065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pSp>
        <p:nvGrpSpPr>
          <p:cNvPr id="2" name="Group 3"/>
          <p:cNvGrpSpPr/>
          <p:nvPr/>
        </p:nvGrpSpPr>
        <p:grpSpPr>
          <a:xfrm>
            <a:off x="990600" y="533400"/>
            <a:ext cx="7010400" cy="609600"/>
            <a:chOff x="1008" y="2400"/>
            <a:chExt cx="4416" cy="384"/>
          </a:xfrm>
        </p:grpSpPr>
        <p:sp>
          <p:nvSpPr>
            <p:cNvPr id="5258" name="Rectangle 4"/>
            <p:cNvSpPr/>
            <p:nvPr/>
          </p:nvSpPr>
          <p:spPr>
            <a:xfrm>
              <a:off x="1008" y="2400"/>
              <a:ext cx="720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word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59" name="Rectangle 5"/>
            <p:cNvSpPr/>
            <p:nvPr/>
          </p:nvSpPr>
          <p:spPr>
            <a:xfrm>
              <a:off x="1008" y="2592"/>
              <a:ext cx="720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rgbClr val="009900"/>
                  </a:solidFill>
                  <a:latin typeface="Times New Roman" panose="02020603050405020304" pitchFamily="18" charset="0"/>
                </a:rPr>
                <a:t>probability</a:t>
              </a:r>
              <a:endParaRPr lang="en-US" altLang="zh-CN" sz="1600" b="1" dirty="0">
                <a:solidFill>
                  <a:srgbClr val="0099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60" name="Rectangle 6"/>
            <p:cNvSpPr/>
            <p:nvPr/>
          </p:nvSpPr>
          <p:spPr>
            <a:xfrm>
              <a:off x="1728" y="2400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break</a:t>
              </a:r>
              <a:endPara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61" name="Rectangle 7"/>
            <p:cNvSpPr/>
            <p:nvPr/>
          </p:nvSpPr>
          <p:spPr>
            <a:xfrm>
              <a:off x="2256" y="2400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case</a:t>
              </a:r>
              <a:endPara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62" name="Rectangle 8"/>
            <p:cNvSpPr/>
            <p:nvPr/>
          </p:nvSpPr>
          <p:spPr>
            <a:xfrm>
              <a:off x="3840" y="2400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return</a:t>
              </a:r>
              <a:endPara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63" name="Rectangle 9"/>
            <p:cNvSpPr/>
            <p:nvPr/>
          </p:nvSpPr>
          <p:spPr>
            <a:xfrm>
              <a:off x="4368" y="2400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switch</a:t>
              </a:r>
              <a:endPara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64" name="Rectangle 10"/>
            <p:cNvSpPr/>
            <p:nvPr/>
          </p:nvSpPr>
          <p:spPr>
            <a:xfrm>
              <a:off x="2784" y="2400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char</a:t>
              </a:r>
              <a:endPara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65" name="Rectangle 11"/>
            <p:cNvSpPr/>
            <p:nvPr/>
          </p:nvSpPr>
          <p:spPr>
            <a:xfrm>
              <a:off x="3312" y="2400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do</a:t>
              </a:r>
              <a:endPara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66" name="Rectangle 12"/>
            <p:cNvSpPr/>
            <p:nvPr/>
          </p:nvSpPr>
          <p:spPr>
            <a:xfrm>
              <a:off x="4896" y="2400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void</a:t>
              </a:r>
              <a:endPara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67" name="Rectangle 13"/>
            <p:cNvSpPr/>
            <p:nvPr/>
          </p:nvSpPr>
          <p:spPr>
            <a:xfrm>
              <a:off x="1728" y="2592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rgbClr val="009900"/>
                  </a:solidFill>
                  <a:latin typeface="Times New Roman" panose="02020603050405020304" pitchFamily="18" charset="0"/>
                </a:rPr>
                <a:t>0.22</a:t>
              </a:r>
              <a:endParaRPr lang="en-US" altLang="zh-CN" sz="1800" b="1" dirty="0">
                <a:solidFill>
                  <a:srgbClr val="0099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68" name="Rectangle 14"/>
            <p:cNvSpPr/>
            <p:nvPr/>
          </p:nvSpPr>
          <p:spPr>
            <a:xfrm>
              <a:off x="2256" y="2592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rgbClr val="009900"/>
                  </a:solidFill>
                  <a:latin typeface="Times New Roman" panose="02020603050405020304" pitchFamily="18" charset="0"/>
                </a:rPr>
                <a:t>0.18</a:t>
              </a:r>
              <a:endParaRPr lang="en-US" altLang="zh-CN" sz="1800" b="1" dirty="0">
                <a:solidFill>
                  <a:srgbClr val="0099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69" name="Rectangle 15"/>
            <p:cNvSpPr/>
            <p:nvPr/>
          </p:nvSpPr>
          <p:spPr>
            <a:xfrm>
              <a:off x="3840" y="2592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rgbClr val="009900"/>
                  </a:solidFill>
                  <a:latin typeface="Times New Roman" panose="02020603050405020304" pitchFamily="18" charset="0"/>
                </a:rPr>
                <a:t>0.25</a:t>
              </a:r>
              <a:endParaRPr lang="en-US" altLang="zh-CN" sz="1800" b="1" dirty="0">
                <a:solidFill>
                  <a:srgbClr val="0099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70" name="Rectangle 16"/>
            <p:cNvSpPr/>
            <p:nvPr/>
          </p:nvSpPr>
          <p:spPr>
            <a:xfrm>
              <a:off x="4368" y="2592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rgbClr val="009900"/>
                  </a:solidFill>
                  <a:latin typeface="Times New Roman" panose="02020603050405020304" pitchFamily="18" charset="0"/>
                </a:rPr>
                <a:t>0.02</a:t>
              </a:r>
              <a:endParaRPr lang="en-US" altLang="zh-CN" sz="1800" b="1" dirty="0">
                <a:solidFill>
                  <a:srgbClr val="0099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71" name="Rectangle 17"/>
            <p:cNvSpPr/>
            <p:nvPr/>
          </p:nvSpPr>
          <p:spPr>
            <a:xfrm>
              <a:off x="2784" y="2592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rgbClr val="009900"/>
                  </a:solidFill>
                  <a:latin typeface="Times New Roman" panose="02020603050405020304" pitchFamily="18" charset="0"/>
                </a:rPr>
                <a:t>0.20</a:t>
              </a:r>
              <a:endParaRPr lang="en-US" altLang="zh-CN" sz="1800" b="1" dirty="0">
                <a:solidFill>
                  <a:srgbClr val="0099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72" name="Rectangle 18"/>
            <p:cNvSpPr/>
            <p:nvPr/>
          </p:nvSpPr>
          <p:spPr>
            <a:xfrm>
              <a:off x="3312" y="2592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rgbClr val="009900"/>
                  </a:solidFill>
                  <a:latin typeface="Times New Roman" panose="02020603050405020304" pitchFamily="18" charset="0"/>
                </a:rPr>
                <a:t>0.05</a:t>
              </a:r>
              <a:endParaRPr lang="en-US" altLang="zh-CN" sz="1800" b="1" dirty="0">
                <a:solidFill>
                  <a:srgbClr val="0099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73" name="Rectangle 19"/>
            <p:cNvSpPr/>
            <p:nvPr/>
          </p:nvSpPr>
          <p:spPr>
            <a:xfrm>
              <a:off x="4896" y="2592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rgbClr val="009900"/>
                  </a:solidFill>
                  <a:latin typeface="Times New Roman" panose="02020603050405020304" pitchFamily="18" charset="0"/>
                </a:rPr>
                <a:t>0.08</a:t>
              </a:r>
              <a:endParaRPr lang="en-US" altLang="zh-CN" sz="1800" b="1" dirty="0">
                <a:solidFill>
                  <a:srgbClr val="009900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5122" name="Object 20"/>
          <p:cNvGraphicFramePr/>
          <p:nvPr/>
        </p:nvGraphicFramePr>
        <p:xfrm>
          <a:off x="152400" y="0"/>
          <a:ext cx="29718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802765" imgH="292100" progId="Equation.3">
                  <p:embed/>
                </p:oleObj>
              </mc:Choice>
              <mc:Fallback>
                <p:oleObj name="" r:id="rId1" imgW="1802765" imgH="2921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" y="0"/>
                        <a:ext cx="2971800" cy="479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1"/>
          <p:cNvGrpSpPr/>
          <p:nvPr/>
        </p:nvGrpSpPr>
        <p:grpSpPr>
          <a:xfrm>
            <a:off x="228600" y="1371600"/>
            <a:ext cx="8686800" cy="609600"/>
            <a:chOff x="144" y="864"/>
            <a:chExt cx="5472" cy="384"/>
          </a:xfrm>
        </p:grpSpPr>
        <p:sp>
          <p:nvSpPr>
            <p:cNvPr id="5237" name="Rectangle 22"/>
            <p:cNvSpPr/>
            <p:nvPr/>
          </p:nvSpPr>
          <p:spPr>
            <a:xfrm>
              <a:off x="144" y="864"/>
              <a:ext cx="864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break.. break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38" name="Rectangle 23"/>
            <p:cNvSpPr/>
            <p:nvPr/>
          </p:nvSpPr>
          <p:spPr>
            <a:xfrm>
              <a:off x="4848" y="864"/>
              <a:ext cx="76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void.. void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39" name="Rectangle 24"/>
            <p:cNvSpPr/>
            <p:nvPr/>
          </p:nvSpPr>
          <p:spPr>
            <a:xfrm>
              <a:off x="4080" y="864"/>
              <a:ext cx="76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switch..switch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40" name="Rectangle 25"/>
            <p:cNvSpPr/>
            <p:nvPr/>
          </p:nvSpPr>
          <p:spPr>
            <a:xfrm>
              <a:off x="3312" y="864"/>
              <a:ext cx="76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return..return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41" name="Rectangle 26"/>
            <p:cNvSpPr/>
            <p:nvPr/>
          </p:nvSpPr>
          <p:spPr>
            <a:xfrm>
              <a:off x="1776" y="864"/>
              <a:ext cx="76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char.. char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42" name="Rectangle 27"/>
            <p:cNvSpPr/>
            <p:nvPr/>
          </p:nvSpPr>
          <p:spPr>
            <a:xfrm>
              <a:off x="2544" y="864"/>
              <a:ext cx="76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do..do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43" name="Rectangle 28"/>
            <p:cNvSpPr/>
            <p:nvPr/>
          </p:nvSpPr>
          <p:spPr>
            <a:xfrm>
              <a:off x="1008" y="864"/>
              <a:ext cx="76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case..case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44" name="Rectangle 29"/>
            <p:cNvSpPr/>
            <p:nvPr/>
          </p:nvSpPr>
          <p:spPr>
            <a:xfrm>
              <a:off x="144" y="1056"/>
              <a:ext cx="432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0.22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45" name="Rectangle 30"/>
            <p:cNvSpPr/>
            <p:nvPr/>
          </p:nvSpPr>
          <p:spPr>
            <a:xfrm>
              <a:off x="576" y="1056"/>
              <a:ext cx="432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break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46" name="Rectangle 31"/>
            <p:cNvSpPr/>
            <p:nvPr/>
          </p:nvSpPr>
          <p:spPr>
            <a:xfrm>
              <a:off x="1008" y="1056"/>
              <a:ext cx="384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0.18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47" name="Rectangle 32"/>
            <p:cNvSpPr/>
            <p:nvPr/>
          </p:nvSpPr>
          <p:spPr>
            <a:xfrm>
              <a:off x="1392" y="1056"/>
              <a:ext cx="384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case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48" name="Rectangle 33"/>
            <p:cNvSpPr/>
            <p:nvPr/>
          </p:nvSpPr>
          <p:spPr>
            <a:xfrm>
              <a:off x="1776" y="1056"/>
              <a:ext cx="384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0.20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49" name="Rectangle 34"/>
            <p:cNvSpPr/>
            <p:nvPr/>
          </p:nvSpPr>
          <p:spPr>
            <a:xfrm>
              <a:off x="2160" y="1056"/>
              <a:ext cx="384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char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50" name="Rectangle 35"/>
            <p:cNvSpPr/>
            <p:nvPr/>
          </p:nvSpPr>
          <p:spPr>
            <a:xfrm>
              <a:off x="2544" y="1056"/>
              <a:ext cx="384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0.05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51" name="Rectangle 36"/>
            <p:cNvSpPr/>
            <p:nvPr/>
          </p:nvSpPr>
          <p:spPr>
            <a:xfrm>
              <a:off x="2928" y="1056"/>
              <a:ext cx="384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do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52" name="Rectangle 37"/>
            <p:cNvSpPr/>
            <p:nvPr/>
          </p:nvSpPr>
          <p:spPr>
            <a:xfrm>
              <a:off x="3312" y="1056"/>
              <a:ext cx="384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0.25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53" name="Rectangle 38"/>
            <p:cNvSpPr/>
            <p:nvPr/>
          </p:nvSpPr>
          <p:spPr>
            <a:xfrm>
              <a:off x="3696" y="1056"/>
              <a:ext cx="384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return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54" name="Rectangle 39"/>
            <p:cNvSpPr/>
            <p:nvPr/>
          </p:nvSpPr>
          <p:spPr>
            <a:xfrm>
              <a:off x="4080" y="1056"/>
              <a:ext cx="384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0.02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55" name="Rectangle 40"/>
            <p:cNvSpPr/>
            <p:nvPr/>
          </p:nvSpPr>
          <p:spPr>
            <a:xfrm>
              <a:off x="4464" y="1056"/>
              <a:ext cx="384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switch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56" name="Rectangle 41"/>
            <p:cNvSpPr/>
            <p:nvPr/>
          </p:nvSpPr>
          <p:spPr>
            <a:xfrm>
              <a:off x="4848" y="1056"/>
              <a:ext cx="384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0.08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57" name="Rectangle 42"/>
            <p:cNvSpPr/>
            <p:nvPr/>
          </p:nvSpPr>
          <p:spPr>
            <a:xfrm>
              <a:off x="5232" y="1056"/>
              <a:ext cx="384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void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43"/>
          <p:cNvGrpSpPr/>
          <p:nvPr/>
        </p:nvGrpSpPr>
        <p:grpSpPr>
          <a:xfrm>
            <a:off x="228600" y="1981200"/>
            <a:ext cx="1371600" cy="609600"/>
            <a:chOff x="144" y="1248"/>
            <a:chExt cx="864" cy="384"/>
          </a:xfrm>
        </p:grpSpPr>
        <p:sp>
          <p:nvSpPr>
            <p:cNvPr id="5234" name="Rectangle 44"/>
            <p:cNvSpPr/>
            <p:nvPr/>
          </p:nvSpPr>
          <p:spPr>
            <a:xfrm>
              <a:off x="144" y="1248"/>
              <a:ext cx="864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break.. case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35" name="Rectangle 45"/>
            <p:cNvSpPr/>
            <p:nvPr/>
          </p:nvSpPr>
          <p:spPr>
            <a:xfrm>
              <a:off x="144" y="1440"/>
              <a:ext cx="432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0.58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36" name="Rectangle 46"/>
            <p:cNvSpPr/>
            <p:nvPr/>
          </p:nvSpPr>
          <p:spPr>
            <a:xfrm>
              <a:off x="576" y="1440"/>
              <a:ext cx="432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break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47"/>
          <p:cNvGrpSpPr/>
          <p:nvPr/>
        </p:nvGrpSpPr>
        <p:grpSpPr>
          <a:xfrm>
            <a:off x="1600200" y="1981200"/>
            <a:ext cx="1219200" cy="609600"/>
            <a:chOff x="4032" y="3696"/>
            <a:chExt cx="768" cy="384"/>
          </a:xfrm>
        </p:grpSpPr>
        <p:sp>
          <p:nvSpPr>
            <p:cNvPr id="5231" name="Rectangle 48"/>
            <p:cNvSpPr/>
            <p:nvPr/>
          </p:nvSpPr>
          <p:spPr>
            <a:xfrm>
              <a:off x="4032" y="3696"/>
              <a:ext cx="76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case.. char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32" name="Rectangle 49"/>
            <p:cNvSpPr/>
            <p:nvPr/>
          </p:nvSpPr>
          <p:spPr>
            <a:xfrm>
              <a:off x="4032" y="3888"/>
              <a:ext cx="384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0.56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33" name="Rectangle 50"/>
            <p:cNvSpPr/>
            <p:nvPr/>
          </p:nvSpPr>
          <p:spPr>
            <a:xfrm>
              <a:off x="4416" y="3888"/>
              <a:ext cx="384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char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6" name="Group 51"/>
          <p:cNvGrpSpPr/>
          <p:nvPr/>
        </p:nvGrpSpPr>
        <p:grpSpPr>
          <a:xfrm>
            <a:off x="2819400" y="1981200"/>
            <a:ext cx="1219200" cy="609600"/>
            <a:chOff x="4032" y="3696"/>
            <a:chExt cx="768" cy="384"/>
          </a:xfrm>
        </p:grpSpPr>
        <p:sp>
          <p:nvSpPr>
            <p:cNvPr id="5228" name="Rectangle 52"/>
            <p:cNvSpPr/>
            <p:nvPr/>
          </p:nvSpPr>
          <p:spPr>
            <a:xfrm>
              <a:off x="4032" y="3696"/>
              <a:ext cx="76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char..do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29" name="Rectangle 53"/>
            <p:cNvSpPr/>
            <p:nvPr/>
          </p:nvSpPr>
          <p:spPr>
            <a:xfrm>
              <a:off x="4032" y="3888"/>
              <a:ext cx="384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0.30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30" name="Rectangle 54"/>
            <p:cNvSpPr/>
            <p:nvPr/>
          </p:nvSpPr>
          <p:spPr>
            <a:xfrm>
              <a:off x="4416" y="3888"/>
              <a:ext cx="384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char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7" name="Group 55"/>
          <p:cNvGrpSpPr/>
          <p:nvPr/>
        </p:nvGrpSpPr>
        <p:grpSpPr>
          <a:xfrm>
            <a:off x="4038600" y="1981200"/>
            <a:ext cx="1219200" cy="609600"/>
            <a:chOff x="3936" y="3600"/>
            <a:chExt cx="768" cy="384"/>
          </a:xfrm>
        </p:grpSpPr>
        <p:sp>
          <p:nvSpPr>
            <p:cNvPr id="5225" name="Rectangle 56"/>
            <p:cNvSpPr/>
            <p:nvPr/>
          </p:nvSpPr>
          <p:spPr>
            <a:xfrm>
              <a:off x="3936" y="3600"/>
              <a:ext cx="76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do.. return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26" name="Rectangle 57"/>
            <p:cNvSpPr/>
            <p:nvPr/>
          </p:nvSpPr>
          <p:spPr>
            <a:xfrm>
              <a:off x="3936" y="3792"/>
              <a:ext cx="384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0.35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27" name="Rectangle 58"/>
            <p:cNvSpPr/>
            <p:nvPr/>
          </p:nvSpPr>
          <p:spPr>
            <a:xfrm>
              <a:off x="4320" y="3792"/>
              <a:ext cx="384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return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59"/>
          <p:cNvGrpSpPr/>
          <p:nvPr/>
        </p:nvGrpSpPr>
        <p:grpSpPr>
          <a:xfrm>
            <a:off x="5257800" y="1981200"/>
            <a:ext cx="1219200" cy="609600"/>
            <a:chOff x="3936" y="3600"/>
            <a:chExt cx="768" cy="384"/>
          </a:xfrm>
        </p:grpSpPr>
        <p:sp>
          <p:nvSpPr>
            <p:cNvPr id="5222" name="Rectangle 60"/>
            <p:cNvSpPr/>
            <p:nvPr/>
          </p:nvSpPr>
          <p:spPr>
            <a:xfrm>
              <a:off x="3936" y="3600"/>
              <a:ext cx="76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return..switch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23" name="Rectangle 61"/>
            <p:cNvSpPr/>
            <p:nvPr/>
          </p:nvSpPr>
          <p:spPr>
            <a:xfrm>
              <a:off x="3936" y="3792"/>
              <a:ext cx="384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0.29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24" name="Rectangle 62"/>
            <p:cNvSpPr/>
            <p:nvPr/>
          </p:nvSpPr>
          <p:spPr>
            <a:xfrm>
              <a:off x="4320" y="3792"/>
              <a:ext cx="384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return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9" name="Group 63"/>
          <p:cNvGrpSpPr/>
          <p:nvPr/>
        </p:nvGrpSpPr>
        <p:grpSpPr>
          <a:xfrm>
            <a:off x="6477000" y="1981200"/>
            <a:ext cx="1219200" cy="609600"/>
            <a:chOff x="3936" y="3600"/>
            <a:chExt cx="768" cy="384"/>
          </a:xfrm>
        </p:grpSpPr>
        <p:sp>
          <p:nvSpPr>
            <p:cNvPr id="5219" name="Rectangle 64"/>
            <p:cNvSpPr/>
            <p:nvPr/>
          </p:nvSpPr>
          <p:spPr>
            <a:xfrm>
              <a:off x="3936" y="3600"/>
              <a:ext cx="76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switch.. void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20" name="Rectangle 65"/>
            <p:cNvSpPr/>
            <p:nvPr/>
          </p:nvSpPr>
          <p:spPr>
            <a:xfrm>
              <a:off x="3936" y="3792"/>
              <a:ext cx="384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0.12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21" name="Rectangle 66"/>
            <p:cNvSpPr/>
            <p:nvPr/>
          </p:nvSpPr>
          <p:spPr>
            <a:xfrm>
              <a:off x="4320" y="3792"/>
              <a:ext cx="384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void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0" name="Group 67"/>
          <p:cNvGrpSpPr/>
          <p:nvPr/>
        </p:nvGrpSpPr>
        <p:grpSpPr>
          <a:xfrm>
            <a:off x="228600" y="2590800"/>
            <a:ext cx="1371600" cy="609600"/>
            <a:chOff x="3072" y="3600"/>
            <a:chExt cx="864" cy="384"/>
          </a:xfrm>
        </p:grpSpPr>
        <p:sp>
          <p:nvSpPr>
            <p:cNvPr id="5216" name="Rectangle 68"/>
            <p:cNvSpPr/>
            <p:nvPr/>
          </p:nvSpPr>
          <p:spPr>
            <a:xfrm>
              <a:off x="3072" y="3600"/>
              <a:ext cx="864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break.. char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17" name="Rectangle 69"/>
            <p:cNvSpPr/>
            <p:nvPr/>
          </p:nvSpPr>
          <p:spPr>
            <a:xfrm>
              <a:off x="3072" y="3792"/>
              <a:ext cx="432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1.02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18" name="Rectangle 70"/>
            <p:cNvSpPr/>
            <p:nvPr/>
          </p:nvSpPr>
          <p:spPr>
            <a:xfrm>
              <a:off x="3504" y="3792"/>
              <a:ext cx="432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case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Group 71"/>
          <p:cNvGrpSpPr/>
          <p:nvPr/>
        </p:nvGrpSpPr>
        <p:grpSpPr>
          <a:xfrm>
            <a:off x="1600200" y="2590800"/>
            <a:ext cx="1219200" cy="609600"/>
            <a:chOff x="3936" y="3600"/>
            <a:chExt cx="768" cy="384"/>
          </a:xfrm>
        </p:grpSpPr>
        <p:sp>
          <p:nvSpPr>
            <p:cNvPr id="5213" name="Rectangle 72"/>
            <p:cNvSpPr/>
            <p:nvPr/>
          </p:nvSpPr>
          <p:spPr>
            <a:xfrm>
              <a:off x="3936" y="3600"/>
              <a:ext cx="76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case..do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14" name="Rectangle 73"/>
            <p:cNvSpPr/>
            <p:nvPr/>
          </p:nvSpPr>
          <p:spPr>
            <a:xfrm>
              <a:off x="3936" y="3792"/>
              <a:ext cx="384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0.66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15" name="Rectangle 74"/>
            <p:cNvSpPr/>
            <p:nvPr/>
          </p:nvSpPr>
          <p:spPr>
            <a:xfrm>
              <a:off x="4320" y="3792"/>
              <a:ext cx="384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char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2" name="Group 75"/>
          <p:cNvGrpSpPr/>
          <p:nvPr/>
        </p:nvGrpSpPr>
        <p:grpSpPr>
          <a:xfrm>
            <a:off x="2819400" y="2590800"/>
            <a:ext cx="1219200" cy="609600"/>
            <a:chOff x="3936" y="3600"/>
            <a:chExt cx="768" cy="384"/>
          </a:xfrm>
        </p:grpSpPr>
        <p:sp>
          <p:nvSpPr>
            <p:cNvPr id="5210" name="Rectangle 76"/>
            <p:cNvSpPr/>
            <p:nvPr/>
          </p:nvSpPr>
          <p:spPr>
            <a:xfrm>
              <a:off x="3936" y="3600"/>
              <a:ext cx="76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char.. return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11" name="Rectangle 77"/>
            <p:cNvSpPr/>
            <p:nvPr/>
          </p:nvSpPr>
          <p:spPr>
            <a:xfrm>
              <a:off x="3936" y="3792"/>
              <a:ext cx="384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0.80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12" name="Rectangle 78"/>
            <p:cNvSpPr/>
            <p:nvPr/>
          </p:nvSpPr>
          <p:spPr>
            <a:xfrm>
              <a:off x="4320" y="3792"/>
              <a:ext cx="384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return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3" name="Group 79"/>
          <p:cNvGrpSpPr/>
          <p:nvPr/>
        </p:nvGrpSpPr>
        <p:grpSpPr>
          <a:xfrm>
            <a:off x="4038600" y="2590800"/>
            <a:ext cx="1219200" cy="609600"/>
            <a:chOff x="3936" y="3600"/>
            <a:chExt cx="768" cy="384"/>
          </a:xfrm>
        </p:grpSpPr>
        <p:sp>
          <p:nvSpPr>
            <p:cNvPr id="5207" name="Rectangle 80"/>
            <p:cNvSpPr/>
            <p:nvPr/>
          </p:nvSpPr>
          <p:spPr>
            <a:xfrm>
              <a:off x="3936" y="3600"/>
              <a:ext cx="76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do.. switch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08" name="Rectangle 81"/>
            <p:cNvSpPr/>
            <p:nvPr/>
          </p:nvSpPr>
          <p:spPr>
            <a:xfrm>
              <a:off x="3936" y="3792"/>
              <a:ext cx="384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0.39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09" name="Rectangle 82"/>
            <p:cNvSpPr/>
            <p:nvPr/>
          </p:nvSpPr>
          <p:spPr>
            <a:xfrm>
              <a:off x="4320" y="3792"/>
              <a:ext cx="384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return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4" name="Group 83"/>
          <p:cNvGrpSpPr/>
          <p:nvPr/>
        </p:nvGrpSpPr>
        <p:grpSpPr>
          <a:xfrm>
            <a:off x="5257800" y="2590800"/>
            <a:ext cx="1219200" cy="609600"/>
            <a:chOff x="3936" y="3600"/>
            <a:chExt cx="768" cy="384"/>
          </a:xfrm>
        </p:grpSpPr>
        <p:sp>
          <p:nvSpPr>
            <p:cNvPr id="5204" name="Rectangle 84"/>
            <p:cNvSpPr/>
            <p:nvPr/>
          </p:nvSpPr>
          <p:spPr>
            <a:xfrm>
              <a:off x="3936" y="3600"/>
              <a:ext cx="76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return.. void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05" name="Rectangle 85"/>
            <p:cNvSpPr/>
            <p:nvPr/>
          </p:nvSpPr>
          <p:spPr>
            <a:xfrm>
              <a:off x="3936" y="3792"/>
              <a:ext cx="384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0.47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06" name="Rectangle 86"/>
            <p:cNvSpPr/>
            <p:nvPr/>
          </p:nvSpPr>
          <p:spPr>
            <a:xfrm>
              <a:off x="4320" y="3792"/>
              <a:ext cx="384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return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5" name="Group 87"/>
          <p:cNvGrpSpPr/>
          <p:nvPr/>
        </p:nvGrpSpPr>
        <p:grpSpPr>
          <a:xfrm>
            <a:off x="228600" y="3200400"/>
            <a:ext cx="1371600" cy="609600"/>
            <a:chOff x="3072" y="3600"/>
            <a:chExt cx="864" cy="384"/>
          </a:xfrm>
        </p:grpSpPr>
        <p:sp>
          <p:nvSpPr>
            <p:cNvPr id="5201" name="Rectangle 88"/>
            <p:cNvSpPr/>
            <p:nvPr/>
          </p:nvSpPr>
          <p:spPr>
            <a:xfrm>
              <a:off x="3072" y="3600"/>
              <a:ext cx="864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break..do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02" name="Rectangle 89"/>
            <p:cNvSpPr/>
            <p:nvPr/>
          </p:nvSpPr>
          <p:spPr>
            <a:xfrm>
              <a:off x="3072" y="3792"/>
              <a:ext cx="432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1.17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03" name="Rectangle 90"/>
            <p:cNvSpPr/>
            <p:nvPr/>
          </p:nvSpPr>
          <p:spPr>
            <a:xfrm>
              <a:off x="3504" y="3792"/>
              <a:ext cx="432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case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6" name="Group 91"/>
          <p:cNvGrpSpPr/>
          <p:nvPr/>
        </p:nvGrpSpPr>
        <p:grpSpPr>
          <a:xfrm>
            <a:off x="1600200" y="3200400"/>
            <a:ext cx="1219200" cy="609600"/>
            <a:chOff x="3936" y="3600"/>
            <a:chExt cx="768" cy="384"/>
          </a:xfrm>
        </p:grpSpPr>
        <p:sp>
          <p:nvSpPr>
            <p:cNvPr id="5198" name="Rectangle 92"/>
            <p:cNvSpPr/>
            <p:nvPr/>
          </p:nvSpPr>
          <p:spPr>
            <a:xfrm>
              <a:off x="3936" y="3600"/>
              <a:ext cx="76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case.. return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199" name="Rectangle 93"/>
            <p:cNvSpPr/>
            <p:nvPr/>
          </p:nvSpPr>
          <p:spPr>
            <a:xfrm>
              <a:off x="3936" y="3792"/>
              <a:ext cx="384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1.21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00" name="Rectangle 94"/>
            <p:cNvSpPr/>
            <p:nvPr/>
          </p:nvSpPr>
          <p:spPr>
            <a:xfrm>
              <a:off x="4320" y="3792"/>
              <a:ext cx="384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char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7" name="Group 95"/>
          <p:cNvGrpSpPr/>
          <p:nvPr/>
        </p:nvGrpSpPr>
        <p:grpSpPr>
          <a:xfrm>
            <a:off x="2819400" y="3200400"/>
            <a:ext cx="1219200" cy="609600"/>
            <a:chOff x="3936" y="3600"/>
            <a:chExt cx="768" cy="384"/>
          </a:xfrm>
        </p:grpSpPr>
        <p:sp>
          <p:nvSpPr>
            <p:cNvPr id="5195" name="Rectangle 96"/>
            <p:cNvSpPr/>
            <p:nvPr/>
          </p:nvSpPr>
          <p:spPr>
            <a:xfrm>
              <a:off x="3936" y="3600"/>
              <a:ext cx="76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char.. switch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196" name="Rectangle 97"/>
            <p:cNvSpPr/>
            <p:nvPr/>
          </p:nvSpPr>
          <p:spPr>
            <a:xfrm>
              <a:off x="3936" y="3792"/>
              <a:ext cx="384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0.84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197" name="Rectangle 98"/>
            <p:cNvSpPr/>
            <p:nvPr/>
          </p:nvSpPr>
          <p:spPr>
            <a:xfrm>
              <a:off x="4320" y="3792"/>
              <a:ext cx="384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return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Group 99"/>
          <p:cNvGrpSpPr/>
          <p:nvPr/>
        </p:nvGrpSpPr>
        <p:grpSpPr>
          <a:xfrm>
            <a:off x="4038600" y="3200400"/>
            <a:ext cx="1219200" cy="609600"/>
            <a:chOff x="3936" y="3600"/>
            <a:chExt cx="768" cy="384"/>
          </a:xfrm>
        </p:grpSpPr>
        <p:sp>
          <p:nvSpPr>
            <p:cNvPr id="5192" name="Rectangle 100"/>
            <p:cNvSpPr/>
            <p:nvPr/>
          </p:nvSpPr>
          <p:spPr>
            <a:xfrm>
              <a:off x="3936" y="3600"/>
              <a:ext cx="76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do.. void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193" name="Rectangle 101"/>
            <p:cNvSpPr/>
            <p:nvPr/>
          </p:nvSpPr>
          <p:spPr>
            <a:xfrm>
              <a:off x="3936" y="3792"/>
              <a:ext cx="384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0.57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194" name="Rectangle 102"/>
            <p:cNvSpPr/>
            <p:nvPr/>
          </p:nvSpPr>
          <p:spPr>
            <a:xfrm>
              <a:off x="4320" y="3792"/>
              <a:ext cx="384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return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9" name="Group 103"/>
          <p:cNvGrpSpPr/>
          <p:nvPr/>
        </p:nvGrpSpPr>
        <p:grpSpPr>
          <a:xfrm>
            <a:off x="228600" y="3810000"/>
            <a:ext cx="1371600" cy="609600"/>
            <a:chOff x="3072" y="3600"/>
            <a:chExt cx="864" cy="384"/>
          </a:xfrm>
        </p:grpSpPr>
        <p:sp>
          <p:nvSpPr>
            <p:cNvPr id="5189" name="Rectangle 104"/>
            <p:cNvSpPr/>
            <p:nvPr/>
          </p:nvSpPr>
          <p:spPr>
            <a:xfrm>
              <a:off x="3072" y="3600"/>
              <a:ext cx="864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break.. return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190" name="Rectangle 105"/>
            <p:cNvSpPr/>
            <p:nvPr/>
          </p:nvSpPr>
          <p:spPr>
            <a:xfrm>
              <a:off x="3072" y="3792"/>
              <a:ext cx="432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1.83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191" name="Rectangle 106"/>
            <p:cNvSpPr/>
            <p:nvPr/>
          </p:nvSpPr>
          <p:spPr>
            <a:xfrm>
              <a:off x="3504" y="3792"/>
              <a:ext cx="432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char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0" name="Group 107"/>
          <p:cNvGrpSpPr/>
          <p:nvPr/>
        </p:nvGrpSpPr>
        <p:grpSpPr>
          <a:xfrm>
            <a:off x="1600200" y="3810000"/>
            <a:ext cx="1219200" cy="609600"/>
            <a:chOff x="3936" y="3600"/>
            <a:chExt cx="768" cy="384"/>
          </a:xfrm>
        </p:grpSpPr>
        <p:sp>
          <p:nvSpPr>
            <p:cNvPr id="5186" name="Rectangle 108"/>
            <p:cNvSpPr/>
            <p:nvPr/>
          </p:nvSpPr>
          <p:spPr>
            <a:xfrm>
              <a:off x="3936" y="3600"/>
              <a:ext cx="76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case.. switch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187" name="Rectangle 109"/>
            <p:cNvSpPr/>
            <p:nvPr/>
          </p:nvSpPr>
          <p:spPr>
            <a:xfrm>
              <a:off x="3936" y="3792"/>
              <a:ext cx="384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1.27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188" name="Rectangle 110"/>
            <p:cNvSpPr/>
            <p:nvPr/>
          </p:nvSpPr>
          <p:spPr>
            <a:xfrm>
              <a:off x="4320" y="3792"/>
              <a:ext cx="384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char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1" name="Group 111"/>
          <p:cNvGrpSpPr/>
          <p:nvPr/>
        </p:nvGrpSpPr>
        <p:grpSpPr>
          <a:xfrm>
            <a:off x="2819400" y="3810000"/>
            <a:ext cx="1219200" cy="609600"/>
            <a:chOff x="3936" y="3600"/>
            <a:chExt cx="768" cy="384"/>
          </a:xfrm>
        </p:grpSpPr>
        <p:sp>
          <p:nvSpPr>
            <p:cNvPr id="5183" name="Rectangle 112"/>
            <p:cNvSpPr/>
            <p:nvPr/>
          </p:nvSpPr>
          <p:spPr>
            <a:xfrm>
              <a:off x="3936" y="3600"/>
              <a:ext cx="76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char.. void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184" name="Rectangle 113"/>
            <p:cNvSpPr/>
            <p:nvPr/>
          </p:nvSpPr>
          <p:spPr>
            <a:xfrm>
              <a:off x="3936" y="3792"/>
              <a:ext cx="384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1.02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185" name="Rectangle 114"/>
            <p:cNvSpPr/>
            <p:nvPr/>
          </p:nvSpPr>
          <p:spPr>
            <a:xfrm>
              <a:off x="4320" y="3792"/>
              <a:ext cx="384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return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2" name="Group 115"/>
          <p:cNvGrpSpPr/>
          <p:nvPr/>
        </p:nvGrpSpPr>
        <p:grpSpPr>
          <a:xfrm>
            <a:off x="228600" y="4419600"/>
            <a:ext cx="1371600" cy="609600"/>
            <a:chOff x="3072" y="3600"/>
            <a:chExt cx="864" cy="384"/>
          </a:xfrm>
        </p:grpSpPr>
        <p:sp>
          <p:nvSpPr>
            <p:cNvPr id="5180" name="Rectangle 116"/>
            <p:cNvSpPr/>
            <p:nvPr/>
          </p:nvSpPr>
          <p:spPr>
            <a:xfrm>
              <a:off x="3072" y="3600"/>
              <a:ext cx="864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break.. switch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181" name="Rectangle 117"/>
            <p:cNvSpPr/>
            <p:nvPr/>
          </p:nvSpPr>
          <p:spPr>
            <a:xfrm>
              <a:off x="3072" y="3792"/>
              <a:ext cx="432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1.89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182" name="Rectangle 118"/>
            <p:cNvSpPr/>
            <p:nvPr/>
          </p:nvSpPr>
          <p:spPr>
            <a:xfrm>
              <a:off x="3504" y="3792"/>
              <a:ext cx="432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char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3" name="Group 119"/>
          <p:cNvGrpSpPr/>
          <p:nvPr/>
        </p:nvGrpSpPr>
        <p:grpSpPr>
          <a:xfrm>
            <a:off x="1600200" y="4419600"/>
            <a:ext cx="1219200" cy="609600"/>
            <a:chOff x="3936" y="3600"/>
            <a:chExt cx="768" cy="384"/>
          </a:xfrm>
        </p:grpSpPr>
        <p:sp>
          <p:nvSpPr>
            <p:cNvPr id="5177" name="Rectangle 120"/>
            <p:cNvSpPr/>
            <p:nvPr/>
          </p:nvSpPr>
          <p:spPr>
            <a:xfrm>
              <a:off x="3936" y="3600"/>
              <a:ext cx="76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case.. void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178" name="Rectangle 121"/>
            <p:cNvSpPr/>
            <p:nvPr/>
          </p:nvSpPr>
          <p:spPr>
            <a:xfrm>
              <a:off x="3936" y="3792"/>
              <a:ext cx="384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1.53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179" name="Rectangle 122"/>
            <p:cNvSpPr/>
            <p:nvPr/>
          </p:nvSpPr>
          <p:spPr>
            <a:xfrm>
              <a:off x="4320" y="3792"/>
              <a:ext cx="384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char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4" name="Group 123"/>
          <p:cNvGrpSpPr/>
          <p:nvPr/>
        </p:nvGrpSpPr>
        <p:grpSpPr>
          <a:xfrm>
            <a:off x="228600" y="5029200"/>
            <a:ext cx="1371600" cy="609600"/>
            <a:chOff x="3072" y="3600"/>
            <a:chExt cx="864" cy="384"/>
          </a:xfrm>
        </p:grpSpPr>
        <p:sp>
          <p:nvSpPr>
            <p:cNvPr id="5174" name="Rectangle 124"/>
            <p:cNvSpPr/>
            <p:nvPr/>
          </p:nvSpPr>
          <p:spPr>
            <a:xfrm>
              <a:off x="3072" y="3600"/>
              <a:ext cx="864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break.. void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175" name="Rectangle 125"/>
            <p:cNvSpPr/>
            <p:nvPr/>
          </p:nvSpPr>
          <p:spPr>
            <a:xfrm>
              <a:off x="3072" y="3792"/>
              <a:ext cx="432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2.15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176" name="Rectangle 126"/>
            <p:cNvSpPr/>
            <p:nvPr/>
          </p:nvSpPr>
          <p:spPr>
            <a:xfrm>
              <a:off x="3504" y="3792"/>
              <a:ext cx="432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Arial" panose="020B0604020202020204" pitchFamily="34" charset="0"/>
                </a:rPr>
                <a:t>char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5" name="Group 127"/>
          <p:cNvGrpSpPr/>
          <p:nvPr/>
        </p:nvGrpSpPr>
        <p:grpSpPr>
          <a:xfrm>
            <a:off x="6096000" y="3429000"/>
            <a:ext cx="1371600" cy="457200"/>
            <a:chOff x="3696" y="2208"/>
            <a:chExt cx="864" cy="288"/>
          </a:xfrm>
        </p:grpSpPr>
        <p:sp>
          <p:nvSpPr>
            <p:cNvPr id="5171" name="Oval 128"/>
            <p:cNvSpPr/>
            <p:nvPr/>
          </p:nvSpPr>
          <p:spPr>
            <a:xfrm>
              <a:off x="3840" y="2208"/>
              <a:ext cx="528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char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72" name="Line 129"/>
            <p:cNvSpPr/>
            <p:nvPr/>
          </p:nvSpPr>
          <p:spPr>
            <a:xfrm flipH="1">
              <a:off x="3696" y="2400"/>
              <a:ext cx="336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73" name="Line 130"/>
            <p:cNvSpPr/>
            <p:nvPr/>
          </p:nvSpPr>
          <p:spPr>
            <a:xfrm>
              <a:off x="4176" y="2400"/>
              <a:ext cx="384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07651" name="Oval 131"/>
          <p:cNvSpPr/>
          <p:nvPr/>
        </p:nvSpPr>
        <p:spPr>
          <a:xfrm>
            <a:off x="5638800" y="3886200"/>
            <a:ext cx="838200" cy="3048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break</a:t>
            </a:r>
            <a:endParaRPr lang="en-US" altLang="zh-CN" sz="16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6" name="Group 132"/>
          <p:cNvGrpSpPr/>
          <p:nvPr/>
        </p:nvGrpSpPr>
        <p:grpSpPr>
          <a:xfrm>
            <a:off x="6172200" y="4191000"/>
            <a:ext cx="609600" cy="457200"/>
            <a:chOff x="3744" y="2688"/>
            <a:chExt cx="384" cy="288"/>
          </a:xfrm>
        </p:grpSpPr>
        <p:sp>
          <p:nvSpPr>
            <p:cNvPr id="5169" name="Oval 133"/>
            <p:cNvSpPr/>
            <p:nvPr/>
          </p:nvSpPr>
          <p:spPr>
            <a:xfrm>
              <a:off x="3744" y="2784"/>
              <a:ext cx="384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case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70" name="Line 134"/>
            <p:cNvSpPr/>
            <p:nvPr/>
          </p:nvSpPr>
          <p:spPr>
            <a:xfrm>
              <a:off x="3744" y="2688"/>
              <a:ext cx="192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07655" name="Oval 135"/>
          <p:cNvSpPr/>
          <p:nvPr/>
        </p:nvSpPr>
        <p:spPr>
          <a:xfrm>
            <a:off x="6858000" y="4343400"/>
            <a:ext cx="533400" cy="3048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do</a:t>
            </a:r>
            <a:endParaRPr lang="en-US" altLang="zh-CN" sz="16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7656" name="Oval 136"/>
          <p:cNvSpPr/>
          <p:nvPr/>
        </p:nvSpPr>
        <p:spPr>
          <a:xfrm>
            <a:off x="7467600" y="4343400"/>
            <a:ext cx="838200" cy="3048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void</a:t>
            </a:r>
            <a:endParaRPr lang="en-US" altLang="zh-CN" sz="16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7" name="Group 137"/>
          <p:cNvGrpSpPr/>
          <p:nvPr/>
        </p:nvGrpSpPr>
        <p:grpSpPr>
          <a:xfrm>
            <a:off x="7086600" y="3886200"/>
            <a:ext cx="838200" cy="457200"/>
            <a:chOff x="4320" y="2496"/>
            <a:chExt cx="528" cy="288"/>
          </a:xfrm>
        </p:grpSpPr>
        <p:sp>
          <p:nvSpPr>
            <p:cNvPr id="5166" name="Oval 138"/>
            <p:cNvSpPr/>
            <p:nvPr/>
          </p:nvSpPr>
          <p:spPr>
            <a:xfrm>
              <a:off x="4320" y="2496"/>
              <a:ext cx="528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return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67" name="Line 139"/>
            <p:cNvSpPr/>
            <p:nvPr/>
          </p:nvSpPr>
          <p:spPr>
            <a:xfrm flipH="1">
              <a:off x="4320" y="2688"/>
              <a:ext cx="192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68" name="Line 140"/>
            <p:cNvSpPr/>
            <p:nvPr/>
          </p:nvSpPr>
          <p:spPr>
            <a:xfrm>
              <a:off x="4656" y="2688"/>
              <a:ext cx="192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8" name="Group 141"/>
          <p:cNvGrpSpPr/>
          <p:nvPr/>
        </p:nvGrpSpPr>
        <p:grpSpPr>
          <a:xfrm>
            <a:off x="7086600" y="4648200"/>
            <a:ext cx="838200" cy="457200"/>
            <a:chOff x="4320" y="2976"/>
            <a:chExt cx="528" cy="288"/>
          </a:xfrm>
        </p:grpSpPr>
        <p:sp>
          <p:nvSpPr>
            <p:cNvPr id="5164" name="Oval 142"/>
            <p:cNvSpPr/>
            <p:nvPr/>
          </p:nvSpPr>
          <p:spPr>
            <a:xfrm>
              <a:off x="4320" y="3072"/>
              <a:ext cx="528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switch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65" name="Line 143"/>
            <p:cNvSpPr/>
            <p:nvPr/>
          </p:nvSpPr>
          <p:spPr>
            <a:xfrm flipH="1">
              <a:off x="4608" y="2976"/>
              <a:ext cx="192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07664" name="Rectangle 144"/>
          <p:cNvSpPr/>
          <p:nvPr/>
        </p:nvSpPr>
        <p:spPr>
          <a:xfrm>
            <a:off x="900113" y="5356225"/>
            <a:ext cx="685800" cy="304800"/>
          </a:xfrm>
          <a:prstGeom prst="rect">
            <a:avLst/>
          </a:prstGeom>
          <a:solidFill>
            <a:srgbClr val="FF0000">
              <a:alpha val="50195"/>
            </a:srgbClr>
          </a:solidFill>
          <a:ln w="25400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7665" name="Rectangle 145"/>
          <p:cNvSpPr/>
          <p:nvPr/>
        </p:nvSpPr>
        <p:spPr>
          <a:xfrm>
            <a:off x="900113" y="2276475"/>
            <a:ext cx="685800" cy="304800"/>
          </a:xfrm>
          <a:prstGeom prst="rect">
            <a:avLst/>
          </a:prstGeom>
          <a:solidFill>
            <a:srgbClr val="FF0000">
              <a:alpha val="50195"/>
            </a:srgbClr>
          </a:solidFill>
          <a:ln w="25400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7666" name="Rectangle 146"/>
          <p:cNvSpPr/>
          <p:nvPr/>
        </p:nvSpPr>
        <p:spPr>
          <a:xfrm>
            <a:off x="4643438" y="3500438"/>
            <a:ext cx="609600" cy="304800"/>
          </a:xfrm>
          <a:prstGeom prst="rect">
            <a:avLst/>
          </a:prstGeom>
          <a:solidFill>
            <a:srgbClr val="FF0000">
              <a:alpha val="50195"/>
            </a:srgbClr>
          </a:solidFill>
          <a:ln w="25400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7667" name="Rectangle 147"/>
          <p:cNvSpPr/>
          <p:nvPr/>
        </p:nvSpPr>
        <p:spPr>
          <a:xfrm>
            <a:off x="2195513" y="1700213"/>
            <a:ext cx="609600" cy="304800"/>
          </a:xfrm>
          <a:prstGeom prst="rect">
            <a:avLst/>
          </a:prstGeom>
          <a:solidFill>
            <a:srgbClr val="FF0000">
              <a:alpha val="50195"/>
            </a:srgbClr>
          </a:solidFill>
          <a:ln w="25400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7668" name="Rectangle 148"/>
          <p:cNvSpPr/>
          <p:nvPr/>
        </p:nvSpPr>
        <p:spPr>
          <a:xfrm>
            <a:off x="4643438" y="1700213"/>
            <a:ext cx="609600" cy="304800"/>
          </a:xfrm>
          <a:prstGeom prst="rect">
            <a:avLst/>
          </a:prstGeom>
          <a:solidFill>
            <a:srgbClr val="FF0000">
              <a:alpha val="50195"/>
            </a:srgbClr>
          </a:solidFill>
          <a:ln w="25400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7669" name="Rectangle 149"/>
          <p:cNvSpPr/>
          <p:nvPr/>
        </p:nvSpPr>
        <p:spPr>
          <a:xfrm>
            <a:off x="7092950" y="2276475"/>
            <a:ext cx="609600" cy="304800"/>
          </a:xfrm>
          <a:prstGeom prst="rect">
            <a:avLst/>
          </a:prstGeom>
          <a:solidFill>
            <a:srgbClr val="FF0000">
              <a:alpha val="50195"/>
            </a:srgbClr>
          </a:solidFill>
          <a:ln w="25400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7670" name="Rectangle 150"/>
          <p:cNvSpPr/>
          <p:nvPr/>
        </p:nvSpPr>
        <p:spPr>
          <a:xfrm>
            <a:off x="7092950" y="1700213"/>
            <a:ext cx="609600" cy="304800"/>
          </a:xfrm>
          <a:prstGeom prst="rect">
            <a:avLst/>
          </a:prstGeom>
          <a:solidFill>
            <a:srgbClr val="FF0000">
              <a:alpha val="50195"/>
            </a:srgbClr>
          </a:solidFill>
          <a:ln w="25400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7671" name="Rectangle 151"/>
          <p:cNvSpPr/>
          <p:nvPr/>
        </p:nvSpPr>
        <p:spPr>
          <a:xfrm>
            <a:off x="3505200" y="4724400"/>
            <a:ext cx="19812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i="1" dirty="0"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)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b="1" dirty="0">
                <a:latin typeface="Times New Roman" panose="02020603050405020304" pitchFamily="18" charset="0"/>
              </a:rPr>
              <a:t> O(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07672" name="AutoShape 152"/>
          <p:cNvSpPr/>
          <p:nvPr/>
        </p:nvSpPr>
        <p:spPr>
          <a:xfrm flipH="1">
            <a:off x="1981200" y="5181600"/>
            <a:ext cx="6400800" cy="914400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rgbClr val="C0C0C0"/>
              </a:gs>
              <a:gs pos="50000">
                <a:srgbClr val="FFFFFF"/>
              </a:gs>
              <a:gs pos="100000">
                <a:srgbClr val="C0C0C0"/>
              </a:gs>
            </a:gsLst>
            <a:lin ang="0" scaled="1"/>
            <a:tileRect/>
          </a:gra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Please read 10.33 on p.419 for an O(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000" b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) algorithm.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5163" name="Text Box 155"/>
          <p:cNvSpPr txBox="1"/>
          <p:nvPr/>
        </p:nvSpPr>
        <p:spPr>
          <a:xfrm>
            <a:off x="5943600" y="0"/>
            <a:ext cx="31940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Dynamic Programming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28600" y="6096000"/>
            <a:ext cx="86842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右下角是考虑了局部最优的根结点，第一层就一个，第二层考虑两个节点，依次合并第一层的两个。例如计算</a:t>
            </a:r>
            <a:r>
              <a:rPr lang="en-US" altLang="zh-CN" sz="2000"/>
              <a:t>C13</a:t>
            </a:r>
            <a:r>
              <a:rPr lang="zh-CN" altLang="en-US" sz="2000"/>
              <a:t>需要找</a:t>
            </a:r>
            <a:r>
              <a:rPr lang="en-US" altLang="zh-CN" sz="2000"/>
              <a:t>l=2(3</a:t>
            </a:r>
            <a:r>
              <a:rPr lang="zh-CN" altLang="en-US" sz="2000"/>
              <a:t>个</a:t>
            </a:r>
            <a:r>
              <a:rPr lang="en-US" altLang="zh-CN" sz="2000"/>
              <a:t>possibility</a:t>
            </a:r>
            <a:r>
              <a:rPr lang="zh-CN" altLang="en-US" sz="2000"/>
              <a:t>相加</a:t>
            </a:r>
            <a:r>
              <a:rPr lang="en-US" altLang="zh-CN" sz="2000"/>
              <a:t>+c11+c33)</a:t>
            </a:r>
            <a:endParaRPr lang="zh-CN" altLang="en-US" sz="2000"/>
          </a:p>
        </p:txBody>
      </p:sp>
      <p:sp>
        <p:nvSpPr>
          <p:cNvPr id="30" name="矩形 29"/>
          <p:cNvSpPr/>
          <p:nvPr/>
        </p:nvSpPr>
        <p:spPr>
          <a:xfrm>
            <a:off x="2621280" y="1286510"/>
            <a:ext cx="1539875" cy="77406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31" name="直接箭头连接符 30"/>
          <p:cNvCxnSpPr>
            <a:stCxn id="33" idx="3"/>
          </p:cNvCxnSpPr>
          <p:nvPr/>
        </p:nvCxnSpPr>
        <p:spPr>
          <a:xfrm>
            <a:off x="4141470" y="2879725"/>
            <a:ext cx="1308735" cy="40513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2" name="文本框 31"/>
          <p:cNvSpPr txBox="1"/>
          <p:nvPr/>
        </p:nvSpPr>
        <p:spPr>
          <a:xfrm>
            <a:off x="3779520" y="-2730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C33</a:t>
            </a:r>
            <a:endParaRPr lang="en-US" altLang="zh-CN"/>
          </a:p>
        </p:txBody>
      </p:sp>
      <p:sp>
        <p:nvSpPr>
          <p:cNvPr id="33" name="矩形 32"/>
          <p:cNvSpPr/>
          <p:nvPr/>
        </p:nvSpPr>
        <p:spPr>
          <a:xfrm>
            <a:off x="2659380" y="2492375"/>
            <a:ext cx="1482090" cy="77406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486400" y="314071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C35</a:t>
            </a:r>
            <a:endParaRPr lang="en-US" altLang="zh-CN"/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3810000" y="404495"/>
            <a:ext cx="257810" cy="86423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6" name="文本框 35"/>
          <p:cNvSpPr txBox="1"/>
          <p:nvPr/>
        </p:nvSpPr>
        <p:spPr>
          <a:xfrm>
            <a:off x="6965950" y="2756535"/>
            <a:ext cx="1949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按照字母序排好了，也是一颗搜索树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10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10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0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1" dur="500"/>
                                        <p:tgtEl>
                                          <p:spTgt spid="10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1" dur="500"/>
                                        <p:tgtEl>
                                          <p:spTgt spid="10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1" dur="500"/>
                                        <p:tgtEl>
                                          <p:spTgt spid="10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10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1" dur="500"/>
                                        <p:tgtEl>
                                          <p:spTgt spid="10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10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1" dur="500"/>
                                        <p:tgtEl>
                                          <p:spTgt spid="10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1" dur="500"/>
                                        <p:tgtEl>
                                          <p:spTgt spid="10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0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651" grpId="0" animBg="1"/>
      <p:bldP spid="107655" grpId="0" animBg="1"/>
      <p:bldP spid="107656" grpId="0" animBg="1"/>
      <p:bldP spid="107664" grpId="0" animBg="1"/>
      <p:bldP spid="107665" grpId="0" animBg="1"/>
      <p:bldP spid="107666" grpId="0" animBg="1"/>
      <p:bldP spid="107667" grpId="0" animBg="1"/>
      <p:bldP spid="107668" grpId="0" animBg="1"/>
      <p:bldP spid="107669" grpId="0" animBg="1"/>
      <p:bldP spid="107670" grpId="0" animBg="1"/>
      <p:bldP spid="107671" grpId="0"/>
      <p:bldP spid="107672" grpId="0" animBg="1"/>
    </p:bldLst>
  </p:timing>
</p:sld>
</file>

<file path=ppt/tags/tag1.xml><?xml version="1.0" encoding="utf-8"?>
<p:tagLst xmlns:p="http://schemas.openxmlformats.org/presentationml/2006/main">
  <p:tag name="commondata" val="eyJoZGlkIjoiYjgyOGQyODI3NTAyMDJjYmRjZmFkZWE1NDI5Y2Q4NDIifQ=="/>
</p:tagLst>
</file>

<file path=ppt/theme/theme1.xml><?xml version="1.0" encoding="utf-8"?>
<a:theme xmlns:a="http://schemas.openxmlformats.org/drawingml/2006/main" name="默认设计模板">
  <a:themeElements>
    <a:clrScheme name="默认设计模板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8801</Words>
  <Application>WPS 演示</Application>
  <PresentationFormat>全屏显示(4:3)</PresentationFormat>
  <Paragraphs>732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19</vt:i4>
      </vt:variant>
    </vt:vector>
  </HeadingPairs>
  <TitlesOfParts>
    <vt:vector size="46" baseType="lpstr">
      <vt:lpstr>Arial</vt:lpstr>
      <vt:lpstr>宋体</vt:lpstr>
      <vt:lpstr>Wingdings</vt:lpstr>
      <vt:lpstr>Times New Roman</vt:lpstr>
      <vt:lpstr>Webdings</vt:lpstr>
      <vt:lpstr>Symbol</vt:lpstr>
      <vt:lpstr>MS Hei</vt:lpstr>
      <vt:lpstr>Segoe Print</vt:lpstr>
      <vt:lpstr>Impact</vt:lpstr>
      <vt:lpstr>黑体</vt:lpstr>
      <vt:lpstr>Consolas</vt:lpstr>
      <vt:lpstr>Georgia</vt:lpstr>
      <vt:lpstr>微软雅黑</vt:lpstr>
      <vt:lpstr>Arial Unicode MS</vt:lpstr>
      <vt:lpstr>MingLiU-ExtB</vt:lpstr>
      <vt:lpstr>默认设计模板</vt:lpstr>
      <vt:lpstr>Equation.3</vt:lpstr>
      <vt:lpstr>Equation.3</vt:lpstr>
      <vt:lpstr>MS_ClipArt_Gallery.2</vt:lpstr>
      <vt:lpstr>Equation.3</vt:lpstr>
      <vt:lpstr>Equation.3</vt:lpstr>
      <vt:lpstr>Equation.3</vt:lpstr>
      <vt:lpstr>Equation.3</vt:lpstr>
      <vt:lpstr>Equation.3</vt:lpstr>
      <vt:lpstr>MS_ClipArt_Gallery.2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rz</dc:creator>
  <cp:lastModifiedBy>YnicoleY</cp:lastModifiedBy>
  <cp:revision>432</cp:revision>
  <dcterms:created xsi:type="dcterms:W3CDTF">2000-07-24T11:13:00Z</dcterms:created>
  <dcterms:modified xsi:type="dcterms:W3CDTF">2024-06-22T02:10:19Z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734AEDA72C70484791EAC7D0D26D9056_12</vt:lpwstr>
  </property>
  <property fmtid="{D5CDD505-2E9C-101B-9397-08002B2CF9AE}" pid="3" name="KSOProductBuildVer">
    <vt:lpwstr>2052-12.1.0.16929</vt:lpwstr>
  </property>
</Properties>
</file>