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1"/>
  </p:handoutMasterIdLst>
  <p:sldIdLst>
    <p:sldId id="312" r:id="rId3"/>
    <p:sldId id="256" r:id="rId4"/>
    <p:sldId id="295" r:id="rId5"/>
    <p:sldId id="313" r:id="rId6"/>
    <p:sldId id="314" r:id="rId7"/>
    <p:sldId id="315" r:id="rId9"/>
    <p:sldId id="316" r:id="rId10"/>
    <p:sldId id="320" r:id="rId11"/>
    <p:sldId id="317" r:id="rId12"/>
    <p:sldId id="301" r:id="rId13"/>
    <p:sldId id="306" r:id="rId14"/>
    <p:sldId id="303" r:id="rId15"/>
    <p:sldId id="304" r:id="rId16"/>
    <p:sldId id="318" r:id="rId17"/>
    <p:sldId id="319" r:id="rId18"/>
    <p:sldId id="322" r:id="rId19"/>
    <p:sldId id="321" r:id="rId20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01"/>
  </p:normalViewPr>
  <p:slideViewPr>
    <p:cSldViewPr showGuides="1">
      <p:cViewPr varScale="1">
        <p:scale>
          <a:sx n="79" d="100"/>
          <a:sy n="79" d="100"/>
        </p:scale>
        <p:origin x="-1218" y="-78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34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注意：</a:t>
            </a:r>
            <a:r>
              <a:rPr lang="en-US" altLang="zh-CN" dirty="0"/>
              <a:t>Sij</a:t>
            </a:r>
            <a:r>
              <a:rPr lang="zh-CN" altLang="en-US" dirty="0"/>
              <a:t>是开区间，</a:t>
            </a:r>
            <a:r>
              <a:rPr lang="en-US" altLang="zh-CN" dirty="0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不包括。</a:t>
            </a: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留个问题：</a:t>
            </a:r>
            <a:r>
              <a:rPr lang="en-US" altLang="zh-CN" dirty="0"/>
              <a:t>how about collecting the activity that starts the latest?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答案：</a:t>
            </a:r>
            <a:r>
              <a:rPr lang="en-US" altLang="zh-CN" dirty="0"/>
              <a:t>Yes.</a:t>
            </a:r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A1: Yes; A2: No.</a:t>
            </a:r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355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Cumbersome</a:t>
            </a:r>
            <a:r>
              <a:rPr lang="zh-CN" altLang="en-US" dirty="0"/>
              <a:t>：笨重的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6" Type="http://schemas.openxmlformats.org/officeDocument/2006/relationships/audio" Target="../media/audio4.wav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3" Type="http://schemas.openxmlformats.org/officeDocument/2006/relationships/image" Target="../media/image1.jpeg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5" Type="http://schemas.openxmlformats.org/officeDocument/2006/relationships/audio" Target="../media/audio2.wav"/><Relationship Id="rId4" Type="http://schemas.openxmlformats.org/officeDocument/2006/relationships/image" Target="../media/image3.jpeg"/><Relationship Id="rId3" Type="http://schemas.openxmlformats.org/officeDocument/2006/relationships/image" Target="../media/image2.wmf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1.wav"/><Relationship Id="rId3" Type="http://schemas.openxmlformats.org/officeDocument/2006/relationships/hyperlink" Target="https://pintia.cn/" TargetMode="Externa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1" name="Text Box 2"/>
          <p:cNvSpPr txBox="1"/>
          <p:nvPr/>
        </p:nvSpPr>
        <p:spPr>
          <a:xfrm>
            <a:off x="755650" y="2227263"/>
            <a:ext cx="7704138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Greedy Algorithms</a:t>
            </a:r>
            <a:endParaRPr lang="en-US" altLang="zh-CN" sz="54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9091" name="Text Box 3"/>
          <p:cNvSpPr txBox="1"/>
          <p:nvPr/>
        </p:nvSpPr>
        <p:spPr>
          <a:xfrm>
            <a:off x="533400" y="228600"/>
            <a:ext cx="5410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ym typeface="+mn-ea"/>
              </a:rPr>
              <a:t>Huffman</a:t>
            </a:r>
            <a:r>
              <a:rPr lang="en-US" altLang="zh-CN" b="1" dirty="0">
                <a:latin typeface="Times New Roman" panose="02020603050405020304" pitchFamily="18" charset="0"/>
              </a:rPr>
              <a:t> Codes </a:t>
            </a:r>
            <a:r>
              <a:rPr lang="en-US" altLang="zh-CN" sz="2000" b="1" dirty="0">
                <a:latin typeface="Times New Roman" panose="02020603050405020304" pitchFamily="18" charset="0"/>
              </a:rPr>
              <a:t>– for file compression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89092" name="Text Box 4"/>
          <p:cNvSpPr txBox="1"/>
          <p:nvPr/>
        </p:nvSpPr>
        <p:spPr>
          <a:xfrm>
            <a:off x="457200" y="762000"/>
            <a:ext cx="7543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b="1" dirty="0">
                <a:latin typeface="Times New Roman" panose="02020603050405020304" pitchFamily="18" charset="0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〗 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Suppose our text is a string of length 1000 that comprises the characters 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MS Hei" pitchFamily="49" charset="-122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, </a:t>
            </a:r>
            <a:r>
              <a:rPr lang="en-US" altLang="zh-CN" sz="2000" b="1" i="1" dirty="0">
                <a:solidFill>
                  <a:srgbClr val="FF3300"/>
                </a:solidFill>
                <a:latin typeface="Times New Roman" panose="02020603050405020304" pitchFamily="18" charset="0"/>
                <a:ea typeface="MS Hei" pitchFamily="49" charset="-122"/>
              </a:rPr>
              <a:t>u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, 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  <a:ea typeface="MS Hei" pitchFamily="49" charset="-12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, and </a:t>
            </a:r>
            <a:r>
              <a:rPr lang="en-US" altLang="zh-CN" sz="2000" b="1" i="1" dirty="0">
                <a:solidFill>
                  <a:srgbClr val="990099"/>
                </a:solidFill>
                <a:latin typeface="Times New Roman" panose="02020603050405020304" pitchFamily="18" charset="0"/>
                <a:ea typeface="MS Hei" pitchFamily="49" charset="-122"/>
              </a:rPr>
              <a:t>z</a:t>
            </a:r>
            <a:r>
              <a:rPr lang="en-US" altLang="zh-CN" sz="2000" b="1" dirty="0">
                <a:latin typeface="Times New Roman" panose="02020603050405020304" pitchFamily="18" charset="0"/>
                <a:ea typeface="MS Hei" pitchFamily="49" charset="-122"/>
              </a:rPr>
              <a:t>.  Then it will take   ?       bits to store the string as 1000 one-byte characters.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89093" name="Text Box 5"/>
          <p:cNvSpPr txBox="1"/>
          <p:nvPr/>
        </p:nvSpPr>
        <p:spPr>
          <a:xfrm>
            <a:off x="7010400" y="1177925"/>
            <a:ext cx="762000" cy="3048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tIns="0" bIns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8000</a:t>
            </a:r>
            <a:endParaRPr lang="en-US" altLang="zh-CN" sz="2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9094" name="Object 6"/>
          <p:cNvGraphicFramePr/>
          <p:nvPr/>
        </p:nvGraphicFramePr>
        <p:xfrm>
          <a:off x="381000" y="5057775"/>
          <a:ext cx="14478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287270" imgH="2155825" progId="MS_ClipArt_Gallery.2">
                  <p:embed/>
                </p:oleObj>
              </mc:Choice>
              <mc:Fallback>
                <p:oleObj name="" r:id="rId1" imgW="2287270" imgH="2155825" progId="MS_ClipArt_Gallery.2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5057775"/>
                        <a:ext cx="1447800" cy="1365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AutoShape 7"/>
          <p:cNvSpPr/>
          <p:nvPr/>
        </p:nvSpPr>
        <p:spPr>
          <a:xfrm>
            <a:off x="1676400" y="1905000"/>
            <a:ext cx="5638800" cy="2057400"/>
          </a:xfrm>
          <a:prstGeom prst="cloudCallout">
            <a:avLst>
              <a:gd name="adj1" fmla="val -61093"/>
              <a:gd name="adj2" fmla="val 110801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  <a:tileRect/>
          </a:gradFill>
          <a:ln w="9525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                Notice that we have only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</a:rPr>
              <a:t> distinct characters in that string.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  Hence we need only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 bits to identify them.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89096" name="Rectangle 8"/>
          <p:cNvSpPr/>
          <p:nvPr/>
        </p:nvSpPr>
        <p:spPr>
          <a:xfrm>
            <a:off x="304800" y="4953000"/>
            <a:ext cx="1600200" cy="14827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9097" name="Text Box 9"/>
          <p:cNvSpPr txBox="1"/>
          <p:nvPr/>
        </p:nvSpPr>
        <p:spPr>
          <a:xfrm>
            <a:off x="762000" y="1828800"/>
            <a:ext cx="7620000" cy="1585913"/>
          </a:xfrm>
          <a:prstGeom prst="rect">
            <a:avLst/>
          </a:prstGeom>
          <a:noFill/>
          <a:ln w="9525">
            <a:noFill/>
          </a:ln>
        </p:spPr>
        <p:txBody>
          <a:bodyPr rIns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We may encode the symbols as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00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= 01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= 10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990099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000" b="1" dirty="0">
                <a:solidFill>
                  <a:srgbClr val="990099"/>
                </a:solidFill>
                <a:latin typeface="Times New Roman" panose="02020603050405020304" pitchFamily="18" charset="0"/>
              </a:rPr>
              <a:t> = 11</a:t>
            </a:r>
            <a:r>
              <a:rPr lang="en-US" altLang="zh-CN" sz="2000" b="1" dirty="0">
                <a:latin typeface="Times New Roman" panose="02020603050405020304" pitchFamily="18" charset="0"/>
              </a:rPr>
              <a:t>.   For example,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aaa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i="1" dirty="0">
                <a:solidFill>
                  <a:srgbClr val="9900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encoded as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000000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000" b="1" dirty="0">
                <a:solidFill>
                  <a:srgbClr val="990099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000" b="1" dirty="0">
                <a:latin typeface="Times New Roman" panose="02020603050405020304" pitchFamily="18" charset="0"/>
              </a:rPr>
              <a:t>.  Then the space taken by the string with length 1000 will be  2000 bits + space for code table.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</a:t>
            </a:r>
            <a:r>
              <a: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log </a:t>
            </a:r>
            <a:r>
              <a:rPr lang="en-US" altLang="zh-CN" sz="2000" b="1" i="1" dirty="0">
                <a:solidFill>
                  <a:srgbClr val="00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 bits are needed in a standard encoding where </a:t>
            </a:r>
            <a:r>
              <a:rPr lang="en-US" altLang="zh-CN" sz="2000" b="1" i="1" dirty="0">
                <a:solidFill>
                  <a:srgbClr val="00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is the size of the character set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9098" name="Text Box 10"/>
          <p:cNvSpPr txBox="1"/>
          <p:nvPr/>
        </p:nvSpPr>
        <p:spPr>
          <a:xfrm>
            <a:off x="762000" y="3505200"/>
            <a:ext cx="6172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  frequency ::=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number of occurrences of a symbol.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89099" name="Text Box 11"/>
          <p:cNvSpPr txBox="1"/>
          <p:nvPr/>
        </p:nvSpPr>
        <p:spPr>
          <a:xfrm>
            <a:off x="762000" y="3886200"/>
            <a:ext cx="6705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In string 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aaa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i="1" dirty="0">
                <a:solidFill>
                  <a:srgbClr val="9900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 b="1" dirty="0">
                <a:latin typeface="Times New Roman" panose="02020603050405020304" pitchFamily="18" charset="0"/>
              </a:rPr>
              <a:t> , 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</a:rPr>
              <a:t>) = 4,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="1" dirty="0">
                <a:latin typeface="Times New Roman" panose="02020603050405020304" pitchFamily="18" charset="0"/>
              </a:rPr>
              <a:t>) = 1,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) = 2,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9900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 b="1" dirty="0">
                <a:latin typeface="Times New Roman" panose="02020603050405020304" pitchFamily="18" charset="0"/>
              </a:rPr>
              <a:t>) = 1.</a:t>
            </a:r>
            <a:endParaRPr lang="en-US" altLang="zh-CN" sz="2000" b="1" i="1" dirty="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100" name="Text Box 12"/>
          <p:cNvSpPr txBox="1"/>
          <p:nvPr/>
        </p:nvSpPr>
        <p:spPr>
          <a:xfrm>
            <a:off x="762000" y="4343400"/>
            <a:ext cx="7467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The size of the coded string can be reduced using variable-length codes, for example,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0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= 110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= 10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990099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000" b="1" dirty="0">
                <a:solidFill>
                  <a:srgbClr val="990099"/>
                </a:solidFill>
                <a:latin typeface="Times New Roman" panose="02020603050405020304" pitchFamily="18" charset="0"/>
              </a:rPr>
              <a:t> = 111</a:t>
            </a:r>
            <a:r>
              <a:rPr lang="en-US" altLang="zh-CN" sz="2000" b="1" dirty="0">
                <a:latin typeface="Times New Roman" panose="02020603050405020304" pitchFamily="18" charset="0"/>
              </a:rPr>
              <a:t>.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6400800" y="4611688"/>
            <a:ext cx="2438400" cy="457200"/>
            <a:chOff x="4080" y="3001"/>
            <a:chExt cx="1536" cy="288"/>
          </a:xfrm>
        </p:grpSpPr>
        <p:sp>
          <p:nvSpPr>
            <p:cNvPr id="3088" name="Rectangle 14"/>
            <p:cNvSpPr/>
            <p:nvPr/>
          </p:nvSpPr>
          <p:spPr>
            <a:xfrm>
              <a:off x="4368" y="3001"/>
              <a:ext cx="1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000</a:t>
              </a:r>
              <a:r>
                <a:rPr lang="en-US" altLang="zh-CN" sz="20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110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2000" b="1" dirty="0">
                  <a:solidFill>
                    <a:srgbClr val="990099"/>
                  </a:solidFill>
                  <a:latin typeface="Times New Roman" panose="02020603050405020304" pitchFamily="18" charset="0"/>
                </a:rPr>
                <a:t>111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89" name="AutoShape 15"/>
            <p:cNvSpPr/>
            <p:nvPr/>
          </p:nvSpPr>
          <p:spPr>
            <a:xfrm>
              <a:off x="4080" y="3072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9107" name="AutoShape 19" descr="再生纸"/>
          <p:cNvSpPr>
            <a:spLocks noChangeArrowheads="1"/>
          </p:cNvSpPr>
          <p:nvPr/>
        </p:nvSpPr>
        <p:spPr bwMode="auto">
          <a:xfrm>
            <a:off x="827088" y="5157788"/>
            <a:ext cx="7489825" cy="1152525"/>
          </a:xfrm>
          <a:prstGeom prst="roundRect">
            <a:avLst>
              <a:gd name="adj" fmla="val 956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662305" marR="0" lvl="0" indent="-6623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If all the characters occur with the same frequency, then there are not likely to be any savings.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7" name="Text Box 20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Greedy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  <p:bldP spid="89093" grpId="0" animBg="1"/>
      <p:bldP spid="89095" grpId="0" animBg="1"/>
      <p:bldP spid="89096" grpId="0" animBg="1"/>
      <p:bldP spid="89097" grpId="0"/>
      <p:bldP spid="89098" grpId="0"/>
      <p:bldP spid="89099" grpId="0"/>
      <p:bldP spid="89100" grpId="0"/>
      <p:bldP spid="891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" name="Group 3"/>
          <p:cNvGrpSpPr/>
          <p:nvPr/>
        </p:nvGrpSpPr>
        <p:grpSpPr>
          <a:xfrm>
            <a:off x="762000" y="2362200"/>
            <a:ext cx="2209800" cy="381000"/>
            <a:chOff x="864" y="1104"/>
            <a:chExt cx="1392" cy="240"/>
          </a:xfrm>
        </p:grpSpPr>
        <p:sp>
          <p:nvSpPr>
            <p:cNvPr id="4157" name="Oval 4"/>
            <p:cNvSpPr/>
            <p:nvPr/>
          </p:nvSpPr>
          <p:spPr>
            <a:xfrm>
              <a:off x="864" y="1104"/>
              <a:ext cx="240" cy="240"/>
            </a:xfrm>
            <a:prstGeom prst="ellipse">
              <a:avLst/>
            </a:prstGeom>
            <a:solidFill>
              <a:schemeClr val="hlink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bIns="82800" anchor="ctr" anchorCtr="0"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8" name="Oval 5"/>
            <p:cNvSpPr/>
            <p:nvPr/>
          </p:nvSpPr>
          <p:spPr>
            <a:xfrm>
              <a:off x="1632" y="1104"/>
              <a:ext cx="240" cy="240"/>
            </a:xfrm>
            <a:prstGeom prst="ellipse">
              <a:avLst/>
            </a:prstGeom>
            <a:solidFill>
              <a:srgbClr val="0099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bIns="82800" anchor="ctr" anchorCtr="0"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9" name="Oval 6"/>
            <p:cNvSpPr/>
            <p:nvPr/>
          </p:nvSpPr>
          <p:spPr>
            <a:xfrm>
              <a:off x="1248" y="1104"/>
              <a:ext cx="240" cy="240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bIns="82800" anchor="ctr" anchorCtr="0"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60" name="Oval 7"/>
            <p:cNvSpPr/>
            <p:nvPr/>
          </p:nvSpPr>
          <p:spPr>
            <a:xfrm>
              <a:off x="2016" y="1104"/>
              <a:ext cx="240" cy="240"/>
            </a:xfrm>
            <a:prstGeom prst="ellipse">
              <a:avLst/>
            </a:prstGeom>
            <a:solidFill>
              <a:srgbClr val="990099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bIns="82800" anchor="ctr" anchorCtr="0"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990600" y="1752600"/>
            <a:ext cx="1752600" cy="609600"/>
            <a:chOff x="1008" y="720"/>
            <a:chExt cx="1104" cy="384"/>
          </a:xfrm>
        </p:grpSpPr>
        <p:sp>
          <p:nvSpPr>
            <p:cNvPr id="4151" name="Oval 9"/>
            <p:cNvSpPr/>
            <p:nvPr/>
          </p:nvSpPr>
          <p:spPr>
            <a:xfrm>
              <a:off x="1056" y="720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bIns="82800" anchor="ctr" anchorCtr="0"/>
            <a:p>
              <a:pPr algn="ctr"/>
              <a:endParaRPr lang="zh-CN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2" name="Line 10"/>
            <p:cNvSpPr/>
            <p:nvPr/>
          </p:nvSpPr>
          <p:spPr>
            <a:xfrm flipH="1">
              <a:off x="1008" y="960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3" name="Line 11"/>
            <p:cNvSpPr/>
            <p:nvPr/>
          </p:nvSpPr>
          <p:spPr>
            <a:xfrm>
              <a:off x="1200" y="960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4" name="Oval 12"/>
            <p:cNvSpPr/>
            <p:nvPr/>
          </p:nvSpPr>
          <p:spPr>
            <a:xfrm>
              <a:off x="1824" y="720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bIns="82800" anchor="ctr" anchorCtr="0"/>
            <a:p>
              <a:pPr algn="ctr"/>
              <a:endParaRPr lang="zh-CN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55" name="Line 13"/>
            <p:cNvSpPr/>
            <p:nvPr/>
          </p:nvSpPr>
          <p:spPr>
            <a:xfrm flipH="1">
              <a:off x="1776" y="960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6" name="Line 14"/>
            <p:cNvSpPr/>
            <p:nvPr/>
          </p:nvSpPr>
          <p:spPr>
            <a:xfrm>
              <a:off x="1968" y="960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15"/>
          <p:cNvGrpSpPr/>
          <p:nvPr/>
        </p:nvGrpSpPr>
        <p:grpSpPr>
          <a:xfrm>
            <a:off x="1371600" y="1143000"/>
            <a:ext cx="990600" cy="685800"/>
            <a:chOff x="1248" y="336"/>
            <a:chExt cx="624" cy="432"/>
          </a:xfrm>
        </p:grpSpPr>
        <p:sp>
          <p:nvSpPr>
            <p:cNvPr id="4148" name="Oval 16"/>
            <p:cNvSpPr/>
            <p:nvPr/>
          </p:nvSpPr>
          <p:spPr>
            <a:xfrm>
              <a:off x="1440" y="336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bIns="82800" anchor="ctr" anchorCtr="0"/>
            <a:p>
              <a:pPr algn="ctr"/>
              <a:endParaRPr lang="zh-CN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9" name="Line 17"/>
            <p:cNvSpPr/>
            <p:nvPr/>
          </p:nvSpPr>
          <p:spPr>
            <a:xfrm flipH="1">
              <a:off x="1248" y="576"/>
              <a:ext cx="288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0" name="Line 18"/>
            <p:cNvSpPr/>
            <p:nvPr/>
          </p:nvSpPr>
          <p:spPr>
            <a:xfrm>
              <a:off x="1584" y="576"/>
              <a:ext cx="288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4227" name="Text Box 19"/>
          <p:cNvSpPr txBox="1"/>
          <p:nvPr/>
        </p:nvSpPr>
        <p:spPr>
          <a:xfrm>
            <a:off x="228600" y="365125"/>
            <a:ext cx="3810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Representation of the original code in a binary tree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trie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20"/>
          <p:cNvGrpSpPr/>
          <p:nvPr/>
        </p:nvGrpSpPr>
        <p:grpSpPr>
          <a:xfrm>
            <a:off x="838200" y="1371600"/>
            <a:ext cx="1600200" cy="1006475"/>
            <a:chOff x="528" y="576"/>
            <a:chExt cx="1008" cy="634"/>
          </a:xfrm>
        </p:grpSpPr>
        <p:sp>
          <p:nvSpPr>
            <p:cNvPr id="4145" name="Text Box 21"/>
            <p:cNvSpPr txBox="1"/>
            <p:nvPr/>
          </p:nvSpPr>
          <p:spPr>
            <a:xfrm>
              <a:off x="864" y="576"/>
              <a:ext cx="24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6" name="Text Box 22"/>
            <p:cNvSpPr txBox="1"/>
            <p:nvPr/>
          </p:nvSpPr>
          <p:spPr>
            <a:xfrm>
              <a:off x="528" y="960"/>
              <a:ext cx="24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7" name="Text Box 23"/>
            <p:cNvSpPr txBox="1"/>
            <p:nvPr/>
          </p:nvSpPr>
          <p:spPr>
            <a:xfrm>
              <a:off x="1296" y="960"/>
              <a:ext cx="24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1371600" y="1371600"/>
            <a:ext cx="1600200" cy="1006475"/>
            <a:chOff x="864" y="576"/>
            <a:chExt cx="1008" cy="634"/>
          </a:xfrm>
        </p:grpSpPr>
        <p:sp>
          <p:nvSpPr>
            <p:cNvPr id="4142" name="Text Box 25"/>
            <p:cNvSpPr txBox="1"/>
            <p:nvPr/>
          </p:nvSpPr>
          <p:spPr>
            <a:xfrm>
              <a:off x="1296" y="576"/>
              <a:ext cx="24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3" name="Text Box 26"/>
            <p:cNvSpPr txBox="1"/>
            <p:nvPr/>
          </p:nvSpPr>
          <p:spPr>
            <a:xfrm>
              <a:off x="1632" y="960"/>
              <a:ext cx="24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4" name="Text Box 27"/>
            <p:cNvSpPr txBox="1"/>
            <p:nvPr/>
          </p:nvSpPr>
          <p:spPr>
            <a:xfrm>
              <a:off x="864" y="960"/>
              <a:ext cx="240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4236" name="Text Box 28"/>
          <p:cNvSpPr txBox="1"/>
          <p:nvPr/>
        </p:nvSpPr>
        <p:spPr>
          <a:xfrm>
            <a:off x="4114800" y="381000"/>
            <a:ext cx="42672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0830" indent="-290830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</a:t>
            </a:r>
            <a:r>
              <a:rPr lang="en-US" altLang="zh-CN" sz="2000" b="1" dirty="0">
                <a:latin typeface="Times New Roman" panose="02020603050405020304" pitchFamily="18" charset="0"/>
              </a:rPr>
              <a:t>  If character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at depth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and occurs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times, then the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cost</a:t>
            </a:r>
            <a:r>
              <a:rPr lang="en-US" altLang="zh-CN" sz="2000" b="1" dirty="0">
                <a:latin typeface="Times New Roman" panose="02020603050405020304" pitchFamily="18" charset="0"/>
              </a:rPr>
              <a:t> of the code 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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4237" name="Rectangle 29"/>
          <p:cNvSpPr/>
          <p:nvPr/>
        </p:nvSpPr>
        <p:spPr>
          <a:xfrm>
            <a:off x="4114800" y="1371600"/>
            <a:ext cx="4481513" cy="7016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</a:rPr>
              <a:t>Cost 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aaa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i="1" dirty="0">
                <a:solidFill>
                  <a:srgbClr val="9900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000000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000" b="1" dirty="0">
                <a:solidFill>
                  <a:srgbClr val="990099"/>
                </a:solidFill>
                <a:latin typeface="Times New Roman" panose="02020603050405020304" pitchFamily="18" charset="0"/>
              </a:rPr>
              <a:t>11 </a:t>
            </a:r>
            <a:r>
              <a:rPr lang="en-US" altLang="zh-CN" sz="2000" b="1" dirty="0">
                <a:latin typeface="Times New Roman" panose="02020603050405020304" pitchFamily="18" charset="0"/>
              </a:rPr>
              <a:t>)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4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2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99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16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4238" name="Text Box 30"/>
          <p:cNvSpPr txBox="1"/>
          <p:nvPr/>
        </p:nvSpPr>
        <p:spPr>
          <a:xfrm>
            <a:off x="4495800" y="2133600"/>
            <a:ext cx="3810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Representation of the optimal code in a binary tree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Group 31"/>
          <p:cNvGrpSpPr/>
          <p:nvPr/>
        </p:nvGrpSpPr>
        <p:grpSpPr>
          <a:xfrm>
            <a:off x="5638800" y="4724400"/>
            <a:ext cx="2209800" cy="381000"/>
            <a:chOff x="3168" y="3216"/>
            <a:chExt cx="1392" cy="240"/>
          </a:xfrm>
        </p:grpSpPr>
        <p:sp>
          <p:nvSpPr>
            <p:cNvPr id="4138" name="Oval 32"/>
            <p:cNvSpPr/>
            <p:nvPr/>
          </p:nvSpPr>
          <p:spPr>
            <a:xfrm>
              <a:off x="3168" y="3216"/>
              <a:ext cx="240" cy="240"/>
            </a:xfrm>
            <a:prstGeom prst="ellipse">
              <a:avLst/>
            </a:prstGeom>
            <a:solidFill>
              <a:schemeClr val="hlink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bIns="82800" anchor="ctr" anchorCtr="0"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9" name="Oval 33"/>
            <p:cNvSpPr/>
            <p:nvPr/>
          </p:nvSpPr>
          <p:spPr>
            <a:xfrm>
              <a:off x="3936" y="3216"/>
              <a:ext cx="240" cy="240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bIns="82800" anchor="ctr" anchorCtr="0"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0" name="Oval 34"/>
            <p:cNvSpPr/>
            <p:nvPr/>
          </p:nvSpPr>
          <p:spPr>
            <a:xfrm>
              <a:off x="3552" y="3216"/>
              <a:ext cx="240" cy="240"/>
            </a:xfrm>
            <a:prstGeom prst="ellipse">
              <a:avLst/>
            </a:prstGeom>
            <a:solidFill>
              <a:srgbClr val="00990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bIns="82800" anchor="ctr" anchorCtr="0"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41" name="Oval 35"/>
            <p:cNvSpPr/>
            <p:nvPr/>
          </p:nvSpPr>
          <p:spPr>
            <a:xfrm>
              <a:off x="4320" y="3216"/>
              <a:ext cx="240" cy="240"/>
            </a:xfrm>
            <a:prstGeom prst="ellipse">
              <a:avLst/>
            </a:prstGeom>
            <a:solidFill>
              <a:srgbClr val="990099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bIns="82800" anchor="ctr" anchorCtr="0"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36"/>
          <p:cNvGrpSpPr/>
          <p:nvPr/>
        </p:nvGrpSpPr>
        <p:grpSpPr>
          <a:xfrm>
            <a:off x="5867400" y="2971800"/>
            <a:ext cx="1911350" cy="1768475"/>
            <a:chOff x="3312" y="2112"/>
            <a:chExt cx="1204" cy="1114"/>
          </a:xfrm>
        </p:grpSpPr>
        <p:sp>
          <p:nvSpPr>
            <p:cNvPr id="4123" name="Oval 37"/>
            <p:cNvSpPr/>
            <p:nvPr/>
          </p:nvSpPr>
          <p:spPr>
            <a:xfrm>
              <a:off x="3888" y="2496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bIns="82800" anchor="ctr" anchorCtr="0"/>
            <a:p>
              <a:pPr algn="ctr"/>
              <a:endParaRPr lang="zh-CN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4" name="Line 38"/>
            <p:cNvSpPr/>
            <p:nvPr/>
          </p:nvSpPr>
          <p:spPr>
            <a:xfrm flipH="1">
              <a:off x="3744" y="2736"/>
              <a:ext cx="240" cy="48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5" name="Line 39"/>
            <p:cNvSpPr/>
            <p:nvPr/>
          </p:nvSpPr>
          <p:spPr>
            <a:xfrm>
              <a:off x="4032" y="2736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6" name="Oval 40"/>
            <p:cNvSpPr/>
            <p:nvPr/>
          </p:nvSpPr>
          <p:spPr>
            <a:xfrm>
              <a:off x="4128" y="283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bIns="82800" anchor="ctr" anchorCtr="0"/>
            <a:p>
              <a:pPr algn="ctr"/>
              <a:endParaRPr lang="zh-CN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7" name="Line 41"/>
            <p:cNvSpPr/>
            <p:nvPr/>
          </p:nvSpPr>
          <p:spPr>
            <a:xfrm flipH="1">
              <a:off x="4080" y="307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8" name="Line 42"/>
            <p:cNvSpPr/>
            <p:nvPr/>
          </p:nvSpPr>
          <p:spPr>
            <a:xfrm>
              <a:off x="4272" y="307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9" name="Oval 43"/>
            <p:cNvSpPr/>
            <p:nvPr/>
          </p:nvSpPr>
          <p:spPr>
            <a:xfrm>
              <a:off x="3696" y="2112"/>
              <a:ext cx="240" cy="24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bIns="82800" anchor="ctr" anchorCtr="0"/>
            <a:p>
              <a:pPr algn="ctr"/>
              <a:endParaRPr lang="zh-CN" altLang="zh-CN" sz="2000" b="1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0" name="Line 44"/>
            <p:cNvSpPr/>
            <p:nvPr/>
          </p:nvSpPr>
          <p:spPr>
            <a:xfrm flipH="1">
              <a:off x="3312" y="2352"/>
              <a:ext cx="480" cy="8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1" name="Line 45"/>
            <p:cNvSpPr/>
            <p:nvPr/>
          </p:nvSpPr>
          <p:spPr>
            <a:xfrm>
              <a:off x="3840" y="235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2" name="Rectangle 46"/>
            <p:cNvSpPr/>
            <p:nvPr/>
          </p:nvSpPr>
          <p:spPr>
            <a:xfrm>
              <a:off x="3360" y="2640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3" name="Rectangle 47"/>
            <p:cNvSpPr/>
            <p:nvPr/>
          </p:nvSpPr>
          <p:spPr>
            <a:xfrm>
              <a:off x="3696" y="2832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4" name="Rectangle 48"/>
            <p:cNvSpPr/>
            <p:nvPr/>
          </p:nvSpPr>
          <p:spPr>
            <a:xfrm>
              <a:off x="3984" y="2976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5" name="Rectangle 49"/>
            <p:cNvSpPr/>
            <p:nvPr/>
          </p:nvSpPr>
          <p:spPr>
            <a:xfrm>
              <a:off x="3884" y="2256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6" name="Rectangle 50"/>
            <p:cNvSpPr/>
            <p:nvPr/>
          </p:nvSpPr>
          <p:spPr>
            <a:xfrm>
              <a:off x="4076" y="2630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7" name="Rectangle 51"/>
            <p:cNvSpPr/>
            <p:nvPr/>
          </p:nvSpPr>
          <p:spPr>
            <a:xfrm>
              <a:off x="4320" y="2976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4260" name="Rectangle 52"/>
          <p:cNvSpPr/>
          <p:nvPr/>
        </p:nvSpPr>
        <p:spPr>
          <a:xfrm>
            <a:off x="496888" y="2971800"/>
            <a:ext cx="4227512" cy="7016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</a:rPr>
              <a:t>Cost 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aaa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i="1" dirty="0">
                <a:solidFill>
                  <a:srgbClr val="9900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000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110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000" b="1" dirty="0">
                <a:solidFill>
                  <a:srgbClr val="990099"/>
                </a:solidFill>
                <a:latin typeface="Times New Roman" panose="02020603050405020304" pitchFamily="18" charset="0"/>
              </a:rPr>
              <a:t>111 </a:t>
            </a:r>
            <a:r>
              <a:rPr lang="en-US" altLang="zh-CN" sz="2000" b="1" dirty="0">
                <a:latin typeface="Times New Roman" panose="02020603050405020304" pitchFamily="18" charset="0"/>
              </a:rPr>
              <a:t>)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4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2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990099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14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94261" name="Object 53"/>
          <p:cNvGraphicFramePr/>
          <p:nvPr/>
        </p:nvGraphicFramePr>
        <p:xfrm>
          <a:off x="304800" y="5316538"/>
          <a:ext cx="1295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287270" imgH="2155825" progId="MS_ClipArt_Gallery.2">
                  <p:embed/>
                </p:oleObj>
              </mc:Choice>
              <mc:Fallback>
                <p:oleObj name="" r:id="rId1" imgW="2287270" imgH="2155825" progId="MS_ClipArt_Gallery.2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5316538"/>
                        <a:ext cx="1295400" cy="122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62" name="AutoShape 54"/>
          <p:cNvSpPr/>
          <p:nvPr/>
        </p:nvSpPr>
        <p:spPr>
          <a:xfrm>
            <a:off x="609600" y="2438400"/>
            <a:ext cx="5562600" cy="2057400"/>
          </a:xfrm>
          <a:prstGeom prst="cloudCallout">
            <a:avLst>
              <a:gd name="adj1" fmla="val -44380"/>
              <a:gd name="adj2" fmla="val 89352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  <a:tileRect/>
          </a:gradFill>
          <a:ln w="9525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              The answer is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aaa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i="1" dirty="0">
                <a:solidFill>
                  <a:srgbClr val="990099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000" b="1" dirty="0">
                <a:latin typeface="Times New Roman" panose="02020603050405020304" pitchFamily="18" charset="0"/>
              </a:rPr>
              <a:t>(with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0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= 110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= 10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990099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000" b="1" dirty="0">
                <a:solidFill>
                  <a:srgbClr val="990099"/>
                </a:solidFill>
                <a:latin typeface="Times New Roman" panose="02020603050405020304" pitchFamily="18" charset="0"/>
              </a:rPr>
              <a:t> = 111</a:t>
            </a:r>
            <a:r>
              <a:rPr lang="en-US" altLang="zh-CN" sz="2000" b="1" dirty="0">
                <a:latin typeface="Times New Roman" panose="02020603050405020304" pitchFamily="18" charset="0"/>
              </a:rPr>
              <a:t>).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      What makes this decoding method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work?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4263" name="AutoShape 55"/>
          <p:cNvSpPr/>
          <p:nvPr/>
        </p:nvSpPr>
        <p:spPr>
          <a:xfrm>
            <a:off x="762000" y="2743200"/>
            <a:ext cx="5562600" cy="1371600"/>
          </a:xfrm>
          <a:prstGeom prst="cloudCallout">
            <a:avLst>
              <a:gd name="adj1" fmla="val -46347"/>
              <a:gd name="adj2" fmla="val 139005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  <a:tileRect/>
          </a:gradFill>
          <a:ln w="9525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The trick is: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No code is a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prefix</a:t>
            </a:r>
            <a:r>
              <a:rPr lang="en-US" altLang="zh-CN" sz="2000" b="1" dirty="0">
                <a:latin typeface="Times New Roman" panose="02020603050405020304" pitchFamily="18" charset="0"/>
              </a:rPr>
              <a:t> of another.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4264" name="Rectangle 56"/>
          <p:cNvSpPr/>
          <p:nvPr/>
        </p:nvSpPr>
        <p:spPr>
          <a:xfrm>
            <a:off x="228600" y="5257800"/>
            <a:ext cx="1447800" cy="1295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4265" name="AutoShape 57"/>
          <p:cNvSpPr/>
          <p:nvPr/>
        </p:nvSpPr>
        <p:spPr>
          <a:xfrm>
            <a:off x="533400" y="1143000"/>
            <a:ext cx="7924800" cy="4191000"/>
          </a:xfrm>
          <a:prstGeom prst="cloudCallout">
            <a:avLst>
              <a:gd name="adj1" fmla="val -44972"/>
              <a:gd name="adj2" fmla="val 49847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  <a:tileRect/>
          </a:gradFill>
          <a:ln w="9525" cap="flat" cmpd="sng">
            <a:solidFill>
              <a:srgbClr val="CCFF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800" b="1" dirty="0">
                <a:latin typeface="Times New Roman" panose="02020603050405020304" pitchFamily="18" charset="0"/>
              </a:rPr>
              <a:t>                  Now, with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= 0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= 110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= 10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990099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</a:rPr>
              <a:t> = 111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</a:rPr>
              <a:t>   and the string 00010110010111,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</a:rPr>
              <a:t>can you decode it?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4266" name="Text Box 58"/>
          <p:cNvSpPr txBox="1"/>
          <p:nvPr/>
        </p:nvSpPr>
        <p:spPr>
          <a:xfrm>
            <a:off x="457200" y="3733800"/>
            <a:ext cx="4876800" cy="1433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</a:t>
            </a:r>
            <a:r>
              <a:rPr lang="en-US" altLang="zh-CN" sz="2000" b="1" dirty="0">
                <a:latin typeface="Times New Roman" panose="02020603050405020304" pitchFamily="18" charset="0"/>
              </a:rPr>
              <a:t>  Any sequence of bits can always be decoded unambiguously if the characters are placed only at the leaves of a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full tree</a:t>
            </a:r>
            <a:r>
              <a:rPr lang="en-US" altLang="zh-CN" sz="2000" b="1" dirty="0">
                <a:latin typeface="Times New Roman" panose="02020603050405020304" pitchFamily="18" charset="0"/>
              </a:rPr>
              <a:t> – such kind of code is called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prefix code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9" name="Group 59"/>
          <p:cNvGrpSpPr/>
          <p:nvPr/>
        </p:nvGrpSpPr>
        <p:grpSpPr>
          <a:xfrm>
            <a:off x="533400" y="5257800"/>
            <a:ext cx="7010400" cy="701675"/>
            <a:chOff x="480" y="3120"/>
            <a:chExt cx="4416" cy="442"/>
          </a:xfrm>
        </p:grpSpPr>
        <p:pic>
          <p:nvPicPr>
            <p:cNvPr id="4121" name="Picture 60" descr="DART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" y="3168"/>
              <a:ext cx="336" cy="3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22" name="Text Box 61"/>
            <p:cNvSpPr txBox="1"/>
            <p:nvPr/>
          </p:nvSpPr>
          <p:spPr>
            <a:xfrm>
              <a:off x="864" y="3120"/>
              <a:ext cx="4032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Find the full binary tree of minimum total cost where all characters are contained in the leaves.</a:t>
              </a:r>
              <a:endParaRPr lang="en-US" altLang="zh-CN" sz="1800" b="1" i="1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4270" name="AutoShape 62"/>
          <p:cNvSpPr/>
          <p:nvPr/>
        </p:nvSpPr>
        <p:spPr>
          <a:xfrm>
            <a:off x="3429000" y="3276600"/>
            <a:ext cx="4343400" cy="1066800"/>
          </a:xfrm>
          <a:prstGeom prst="wedgeEllipseCallout">
            <a:avLst>
              <a:gd name="adj1" fmla="val -23282"/>
              <a:gd name="adj2" fmla="val 7157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All nodes either are leaves or have two children.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4272" name="AutoShape 64" descr="画布"/>
          <p:cNvSpPr>
            <a:spLocks noChangeArrowheads="1"/>
          </p:cNvSpPr>
          <p:nvPr/>
        </p:nvSpPr>
        <p:spPr bwMode="auto">
          <a:xfrm>
            <a:off x="900113" y="5229225"/>
            <a:ext cx="7416800" cy="1079500"/>
          </a:xfrm>
          <a:prstGeom prst="plus">
            <a:avLst>
              <a:gd name="adj" fmla="val 6806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108000" tIns="46800" rIns="108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Discussion  13: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What must the tree look like if we are to decode unambiguously?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20" name="Text Box 65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Greedy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94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94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94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1" dur="2000"/>
                                        <p:tgtEl>
                                          <p:spTgt spid="9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4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4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7" grpId="0"/>
      <p:bldP spid="94236" grpId="0"/>
      <p:bldP spid="94237" grpId="0"/>
      <p:bldP spid="94238" grpId="0"/>
      <p:bldP spid="94260" grpId="0"/>
      <p:bldP spid="94262" grpId="0" animBg="1"/>
      <p:bldP spid="94263" grpId="0" animBg="1"/>
      <p:bldP spid="94264" grpId="0" animBg="1"/>
      <p:bldP spid="94265" grpId="0" animBg="1"/>
      <p:bldP spid="94266" grpId="0"/>
      <p:bldP spid="94270" grpId="0" animBg="1"/>
      <p:bldP spid="94272" grpId="0" animBg="1"/>
      <p:bldP spid="9427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1139" name="Text Box 3"/>
          <p:cNvSpPr txBox="1"/>
          <p:nvPr/>
        </p:nvSpPr>
        <p:spPr>
          <a:xfrm>
            <a:off x="457200" y="381000"/>
            <a:ext cx="464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</a:t>
            </a:r>
            <a:r>
              <a:rPr lang="en-US" altLang="zh-CN" b="1" dirty="0">
                <a:latin typeface="Times New Roman" panose="02020603050405020304" pitchFamily="18" charset="0"/>
              </a:rPr>
              <a:t>  Huffman’s Algorithm (1952)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1140" name="AutoShape 4"/>
          <p:cNvSpPr/>
          <p:nvPr/>
        </p:nvSpPr>
        <p:spPr>
          <a:xfrm>
            <a:off x="609600" y="914400"/>
            <a:ext cx="7772400" cy="4114800"/>
          </a:xfrm>
          <a:prstGeom prst="foldedCorner">
            <a:avLst>
              <a:gd name="adj" fmla="val 8764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62000" tIns="154800"/>
          <a:p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 dirty="0">
                <a:latin typeface="Arial" panose="020B0604020202020204" pitchFamily="34" charset="0"/>
              </a:rPr>
              <a:t> Huffman ( PriorityQueue  heap[ ],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  C 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{   consider the C characters as C single node binary trees,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and initialize them into a min heap;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 ( i = 1; i &lt; C; i++ ) 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create a new node;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be greedy here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delete root from min heap and attach it to left_child of node;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delete root from min heap and attach it to right_child of node;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weight of node = sum of weights of its children;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weight of a tree = sum of the frequencies of its leaves */</a:t>
            </a:r>
            <a:endParaRPr lang="en-US" altLang="zh-CN" sz="1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     insert node into min heap;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   }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91141" name="Text Box 5"/>
          <p:cNvSpPr txBox="1"/>
          <p:nvPr/>
        </p:nvSpPr>
        <p:spPr>
          <a:xfrm>
            <a:off x="2438400" y="518160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 = O(         ?          )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91142" name="Text Box 6"/>
          <p:cNvSpPr txBox="1"/>
          <p:nvPr/>
        </p:nvSpPr>
        <p:spPr>
          <a:xfrm>
            <a:off x="3733800" y="5181600"/>
            <a:ext cx="1524000" cy="519113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 log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4343" name="Text Box 8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Greedy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40" grpId="0" animBg="1"/>
      <p:bldP spid="91141" grpId="0"/>
      <p:bldP spid="911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" name="Group 3"/>
          <p:cNvGrpSpPr/>
          <p:nvPr/>
        </p:nvGrpSpPr>
        <p:grpSpPr>
          <a:xfrm>
            <a:off x="457200" y="457200"/>
            <a:ext cx="7138988" cy="762000"/>
            <a:chOff x="288" y="288"/>
            <a:chExt cx="4320" cy="480"/>
          </a:xfrm>
        </p:grpSpPr>
        <p:sp>
          <p:nvSpPr>
            <p:cNvPr id="15516" name="Text Box 4"/>
            <p:cNvSpPr txBox="1"/>
            <p:nvPr/>
          </p:nvSpPr>
          <p:spPr>
            <a:xfrm>
              <a:off x="288" y="384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292100" indent="-292100"/>
              <a:r>
                <a:rPr lang="en-US" altLang="zh-CN" b="1" dirty="0">
                  <a:latin typeface="Times New Roman" panose="02020603050405020304" pitchFamily="18" charset="0"/>
                  <a:ea typeface="MS Hei" pitchFamily="49" charset="-122"/>
                </a:rPr>
                <a:t>〖</a:t>
              </a:r>
              <a:r>
                <a:rPr lang="en-US" altLang="zh-CN" b="1" dirty="0">
                  <a:latin typeface="Times New Roman" panose="02020603050405020304" pitchFamily="18" charset="0"/>
                </a:rPr>
                <a:t>Example</a:t>
              </a:r>
              <a:r>
                <a:rPr lang="en-US" altLang="zh-CN" b="1" dirty="0">
                  <a:latin typeface="Times New Roman" panose="02020603050405020304" pitchFamily="18" charset="0"/>
                  <a:ea typeface="MS Hei" pitchFamily="49" charset="-122"/>
                </a:rPr>
                <a:t>〗</a:t>
              </a:r>
              <a:endParaRPr lang="en-US" altLang="zh-CN" b="1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5517" name="Rectangle 5"/>
            <p:cNvSpPr/>
            <p:nvPr/>
          </p:nvSpPr>
          <p:spPr>
            <a:xfrm>
              <a:off x="1536" y="28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i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18" name="Rectangle 6"/>
            <p:cNvSpPr/>
            <p:nvPr/>
          </p:nvSpPr>
          <p:spPr>
            <a:xfrm>
              <a:off x="1536" y="52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19" name="Rectangle 7"/>
            <p:cNvSpPr/>
            <p:nvPr/>
          </p:nvSpPr>
          <p:spPr>
            <a:xfrm>
              <a:off x="1920" y="28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20" name="Rectangle 8"/>
            <p:cNvSpPr/>
            <p:nvPr/>
          </p:nvSpPr>
          <p:spPr>
            <a:xfrm>
              <a:off x="2304" y="28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21" name="Rectangle 9"/>
            <p:cNvSpPr/>
            <p:nvPr/>
          </p:nvSpPr>
          <p:spPr>
            <a:xfrm>
              <a:off x="2688" y="28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22" name="Rectangle 10"/>
            <p:cNvSpPr/>
            <p:nvPr/>
          </p:nvSpPr>
          <p:spPr>
            <a:xfrm>
              <a:off x="3072" y="28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23" name="Rectangle 11"/>
            <p:cNvSpPr/>
            <p:nvPr/>
          </p:nvSpPr>
          <p:spPr>
            <a:xfrm>
              <a:off x="1920" y="52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24" name="Rectangle 12"/>
            <p:cNvSpPr/>
            <p:nvPr/>
          </p:nvSpPr>
          <p:spPr>
            <a:xfrm>
              <a:off x="2304" y="52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25" name="Rectangle 13"/>
            <p:cNvSpPr/>
            <p:nvPr/>
          </p:nvSpPr>
          <p:spPr>
            <a:xfrm>
              <a:off x="2688" y="52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26" name="Rectangle 14"/>
            <p:cNvSpPr/>
            <p:nvPr/>
          </p:nvSpPr>
          <p:spPr>
            <a:xfrm>
              <a:off x="3072" y="52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27" name="Rectangle 15"/>
            <p:cNvSpPr/>
            <p:nvPr/>
          </p:nvSpPr>
          <p:spPr>
            <a:xfrm>
              <a:off x="3456" y="28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28" name="Rectangle 16"/>
            <p:cNvSpPr/>
            <p:nvPr/>
          </p:nvSpPr>
          <p:spPr>
            <a:xfrm>
              <a:off x="3840" y="28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sp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29" name="Rectangle 17"/>
            <p:cNvSpPr/>
            <p:nvPr/>
          </p:nvSpPr>
          <p:spPr>
            <a:xfrm>
              <a:off x="4224" y="28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nl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30" name="Rectangle 18"/>
            <p:cNvSpPr/>
            <p:nvPr/>
          </p:nvSpPr>
          <p:spPr>
            <a:xfrm>
              <a:off x="3456" y="52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31" name="Rectangle 19"/>
            <p:cNvSpPr/>
            <p:nvPr/>
          </p:nvSpPr>
          <p:spPr>
            <a:xfrm>
              <a:off x="3840" y="52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32" name="Rectangle 20"/>
            <p:cNvSpPr/>
            <p:nvPr/>
          </p:nvSpPr>
          <p:spPr>
            <a:xfrm>
              <a:off x="4224" y="528"/>
              <a:ext cx="384" cy="2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676400" y="1752600"/>
            <a:ext cx="5105400" cy="533400"/>
            <a:chOff x="864" y="1104"/>
            <a:chExt cx="3216" cy="336"/>
          </a:xfrm>
        </p:grpSpPr>
        <p:sp>
          <p:nvSpPr>
            <p:cNvPr id="15509" name="Oval 22"/>
            <p:cNvSpPr/>
            <p:nvPr/>
          </p:nvSpPr>
          <p:spPr>
            <a:xfrm>
              <a:off x="864" y="110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10" name="Oval 23"/>
            <p:cNvSpPr/>
            <p:nvPr/>
          </p:nvSpPr>
          <p:spPr>
            <a:xfrm>
              <a:off x="1344" y="110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11" name="Oval 24"/>
            <p:cNvSpPr/>
            <p:nvPr/>
          </p:nvSpPr>
          <p:spPr>
            <a:xfrm>
              <a:off x="1824" y="110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12" name="Oval 25"/>
            <p:cNvSpPr/>
            <p:nvPr/>
          </p:nvSpPr>
          <p:spPr>
            <a:xfrm>
              <a:off x="2304" y="110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13" name="Oval 26"/>
            <p:cNvSpPr/>
            <p:nvPr/>
          </p:nvSpPr>
          <p:spPr>
            <a:xfrm>
              <a:off x="2784" y="110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14" name="Oval 27"/>
            <p:cNvSpPr/>
            <p:nvPr/>
          </p:nvSpPr>
          <p:spPr>
            <a:xfrm>
              <a:off x="3264" y="110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sp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15" name="Oval 28"/>
            <p:cNvSpPr/>
            <p:nvPr/>
          </p:nvSpPr>
          <p:spPr>
            <a:xfrm>
              <a:off x="3744" y="1104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nl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189" name="Rectangle 29"/>
          <p:cNvSpPr/>
          <p:nvPr/>
        </p:nvSpPr>
        <p:spPr>
          <a:xfrm>
            <a:off x="1676400" y="1752600"/>
            <a:ext cx="5105400" cy="533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" name="Group 30"/>
          <p:cNvGrpSpPr/>
          <p:nvPr/>
        </p:nvGrpSpPr>
        <p:grpSpPr>
          <a:xfrm>
            <a:off x="1676400" y="1752600"/>
            <a:ext cx="5105400" cy="533400"/>
            <a:chOff x="1104" y="1728"/>
            <a:chExt cx="3216" cy="336"/>
          </a:xfrm>
        </p:grpSpPr>
        <p:sp>
          <p:nvSpPr>
            <p:cNvPr id="15502" name="Oval 31"/>
            <p:cNvSpPr/>
            <p:nvPr/>
          </p:nvSpPr>
          <p:spPr>
            <a:xfrm>
              <a:off x="2064" y="172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03" name="Oval 32"/>
            <p:cNvSpPr/>
            <p:nvPr/>
          </p:nvSpPr>
          <p:spPr>
            <a:xfrm>
              <a:off x="2544" y="172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04" name="Oval 33"/>
            <p:cNvSpPr/>
            <p:nvPr/>
          </p:nvSpPr>
          <p:spPr>
            <a:xfrm>
              <a:off x="3984" y="172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05" name="Oval 34"/>
            <p:cNvSpPr/>
            <p:nvPr/>
          </p:nvSpPr>
          <p:spPr>
            <a:xfrm>
              <a:off x="1584" y="172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06" name="Oval 35"/>
            <p:cNvSpPr/>
            <p:nvPr/>
          </p:nvSpPr>
          <p:spPr>
            <a:xfrm>
              <a:off x="3024" y="172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07" name="Oval 36"/>
            <p:cNvSpPr/>
            <p:nvPr/>
          </p:nvSpPr>
          <p:spPr>
            <a:xfrm>
              <a:off x="3504" y="172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sp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08" name="Oval 37"/>
            <p:cNvSpPr/>
            <p:nvPr/>
          </p:nvSpPr>
          <p:spPr>
            <a:xfrm>
              <a:off x="1104" y="172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nl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198" name="Rectangle 38"/>
          <p:cNvSpPr/>
          <p:nvPr/>
        </p:nvSpPr>
        <p:spPr>
          <a:xfrm>
            <a:off x="1676400" y="1752600"/>
            <a:ext cx="5105400" cy="533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" name="Group 39"/>
          <p:cNvGrpSpPr/>
          <p:nvPr/>
        </p:nvGrpSpPr>
        <p:grpSpPr>
          <a:xfrm>
            <a:off x="1676400" y="1600200"/>
            <a:ext cx="5029200" cy="1295400"/>
            <a:chOff x="1056" y="1200"/>
            <a:chExt cx="3168" cy="816"/>
          </a:xfrm>
        </p:grpSpPr>
        <p:sp>
          <p:nvSpPr>
            <p:cNvPr id="15492" name="Oval 40"/>
            <p:cNvSpPr/>
            <p:nvPr/>
          </p:nvSpPr>
          <p:spPr>
            <a:xfrm>
              <a:off x="1872" y="168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nl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93" name="Oval 41"/>
            <p:cNvSpPr/>
            <p:nvPr/>
          </p:nvSpPr>
          <p:spPr>
            <a:xfrm>
              <a:off x="2448" y="168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94" name="Oval 42"/>
            <p:cNvSpPr/>
            <p:nvPr/>
          </p:nvSpPr>
          <p:spPr>
            <a:xfrm>
              <a:off x="1056" y="120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95" name="Oval 43"/>
            <p:cNvSpPr/>
            <p:nvPr/>
          </p:nvSpPr>
          <p:spPr>
            <a:xfrm>
              <a:off x="2160" y="120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96" name="Line 44"/>
            <p:cNvSpPr/>
            <p:nvPr/>
          </p:nvSpPr>
          <p:spPr>
            <a:xfrm flipH="1">
              <a:off x="2064" y="148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97" name="Line 45"/>
            <p:cNvSpPr/>
            <p:nvPr/>
          </p:nvSpPr>
          <p:spPr>
            <a:xfrm>
              <a:off x="2448" y="148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98" name="Oval 46"/>
            <p:cNvSpPr/>
            <p:nvPr/>
          </p:nvSpPr>
          <p:spPr>
            <a:xfrm>
              <a:off x="1584" y="120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99" name="Oval 47"/>
            <p:cNvSpPr/>
            <p:nvPr/>
          </p:nvSpPr>
          <p:spPr>
            <a:xfrm>
              <a:off x="2736" y="120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00" name="Oval 48"/>
            <p:cNvSpPr/>
            <p:nvPr/>
          </p:nvSpPr>
          <p:spPr>
            <a:xfrm>
              <a:off x="3312" y="120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sp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01" name="Oval 49"/>
            <p:cNvSpPr/>
            <p:nvPr/>
          </p:nvSpPr>
          <p:spPr>
            <a:xfrm>
              <a:off x="3888" y="120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210" name="Rectangle 50"/>
          <p:cNvSpPr/>
          <p:nvPr/>
        </p:nvSpPr>
        <p:spPr>
          <a:xfrm>
            <a:off x="1600200" y="1524000"/>
            <a:ext cx="5105400" cy="14478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6" name="Group 51"/>
          <p:cNvGrpSpPr/>
          <p:nvPr/>
        </p:nvGrpSpPr>
        <p:grpSpPr>
          <a:xfrm>
            <a:off x="1600200" y="1676400"/>
            <a:ext cx="4648200" cy="2057400"/>
            <a:chOff x="1248" y="1536"/>
            <a:chExt cx="2928" cy="1296"/>
          </a:xfrm>
        </p:grpSpPr>
        <p:sp>
          <p:nvSpPr>
            <p:cNvPr id="15479" name="Oval 52"/>
            <p:cNvSpPr/>
            <p:nvPr/>
          </p:nvSpPr>
          <p:spPr>
            <a:xfrm>
              <a:off x="1536" y="249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nl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80" name="Oval 53"/>
            <p:cNvSpPr/>
            <p:nvPr/>
          </p:nvSpPr>
          <p:spPr>
            <a:xfrm>
              <a:off x="2112" y="249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81" name="Oval 54"/>
            <p:cNvSpPr/>
            <p:nvPr/>
          </p:nvSpPr>
          <p:spPr>
            <a:xfrm>
              <a:off x="1248" y="201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82" name="Oval 55"/>
            <p:cNvSpPr/>
            <p:nvPr/>
          </p:nvSpPr>
          <p:spPr>
            <a:xfrm>
              <a:off x="1824" y="201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83" name="Line 56"/>
            <p:cNvSpPr/>
            <p:nvPr/>
          </p:nvSpPr>
          <p:spPr>
            <a:xfrm flipH="1">
              <a:off x="1728" y="2304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84" name="Line 57"/>
            <p:cNvSpPr/>
            <p:nvPr/>
          </p:nvSpPr>
          <p:spPr>
            <a:xfrm>
              <a:off x="2112" y="2304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85" name="Oval 58"/>
            <p:cNvSpPr/>
            <p:nvPr/>
          </p:nvSpPr>
          <p:spPr>
            <a:xfrm>
              <a:off x="3840" y="153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86" name="Oval 59"/>
            <p:cNvSpPr/>
            <p:nvPr/>
          </p:nvSpPr>
          <p:spPr>
            <a:xfrm>
              <a:off x="3264" y="153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87" name="Oval 60"/>
            <p:cNvSpPr/>
            <p:nvPr/>
          </p:nvSpPr>
          <p:spPr>
            <a:xfrm>
              <a:off x="2688" y="153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sp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88" name="Oval 61"/>
            <p:cNvSpPr/>
            <p:nvPr/>
          </p:nvSpPr>
          <p:spPr>
            <a:xfrm>
              <a:off x="2112" y="153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89" name="Oval 62"/>
            <p:cNvSpPr/>
            <p:nvPr/>
          </p:nvSpPr>
          <p:spPr>
            <a:xfrm>
              <a:off x="1536" y="1536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90" name="Line 63"/>
            <p:cNvSpPr/>
            <p:nvPr/>
          </p:nvSpPr>
          <p:spPr>
            <a:xfrm flipH="1">
              <a:off x="1440" y="1824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91" name="Line 64"/>
            <p:cNvSpPr/>
            <p:nvPr/>
          </p:nvSpPr>
          <p:spPr>
            <a:xfrm>
              <a:off x="1824" y="1824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2225" name="Rectangle 65"/>
          <p:cNvSpPr/>
          <p:nvPr/>
        </p:nvSpPr>
        <p:spPr>
          <a:xfrm>
            <a:off x="1447800" y="1600200"/>
            <a:ext cx="4953000" cy="22098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7" name="Group 66"/>
          <p:cNvGrpSpPr/>
          <p:nvPr/>
        </p:nvGrpSpPr>
        <p:grpSpPr>
          <a:xfrm>
            <a:off x="2514600" y="1752600"/>
            <a:ext cx="3733800" cy="2819400"/>
            <a:chOff x="672" y="2448"/>
            <a:chExt cx="2352" cy="1776"/>
          </a:xfrm>
        </p:grpSpPr>
        <p:sp>
          <p:nvSpPr>
            <p:cNvPr id="15463" name="Oval 67"/>
            <p:cNvSpPr/>
            <p:nvPr/>
          </p:nvSpPr>
          <p:spPr>
            <a:xfrm>
              <a:off x="2112" y="388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nl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64" name="Oval 68"/>
            <p:cNvSpPr/>
            <p:nvPr/>
          </p:nvSpPr>
          <p:spPr>
            <a:xfrm>
              <a:off x="2688" y="388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65" name="Oval 69"/>
            <p:cNvSpPr/>
            <p:nvPr/>
          </p:nvSpPr>
          <p:spPr>
            <a:xfrm>
              <a:off x="1824" y="340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66" name="Oval 70"/>
            <p:cNvSpPr/>
            <p:nvPr/>
          </p:nvSpPr>
          <p:spPr>
            <a:xfrm>
              <a:off x="2400" y="340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67" name="Line 71"/>
            <p:cNvSpPr/>
            <p:nvPr/>
          </p:nvSpPr>
          <p:spPr>
            <a:xfrm flipH="1">
              <a:off x="2304" y="3696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8" name="Line 72"/>
            <p:cNvSpPr/>
            <p:nvPr/>
          </p:nvSpPr>
          <p:spPr>
            <a:xfrm>
              <a:off x="2688" y="3696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9" name="Oval 73"/>
            <p:cNvSpPr/>
            <p:nvPr/>
          </p:nvSpPr>
          <p:spPr>
            <a:xfrm>
              <a:off x="672" y="244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70" name="Oval 74"/>
            <p:cNvSpPr/>
            <p:nvPr/>
          </p:nvSpPr>
          <p:spPr>
            <a:xfrm>
              <a:off x="1248" y="244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71" name="Oval 75"/>
            <p:cNvSpPr/>
            <p:nvPr/>
          </p:nvSpPr>
          <p:spPr>
            <a:xfrm>
              <a:off x="1824" y="244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sp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72" name="Oval 76"/>
            <p:cNvSpPr/>
            <p:nvPr/>
          </p:nvSpPr>
          <p:spPr>
            <a:xfrm>
              <a:off x="2688" y="292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73" name="Oval 77"/>
            <p:cNvSpPr/>
            <p:nvPr/>
          </p:nvSpPr>
          <p:spPr>
            <a:xfrm>
              <a:off x="2112" y="292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74" name="Line 78"/>
            <p:cNvSpPr/>
            <p:nvPr/>
          </p:nvSpPr>
          <p:spPr>
            <a:xfrm flipH="1">
              <a:off x="2016" y="3216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75" name="Line 79"/>
            <p:cNvSpPr/>
            <p:nvPr/>
          </p:nvSpPr>
          <p:spPr>
            <a:xfrm>
              <a:off x="2400" y="3216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76" name="Oval 80"/>
            <p:cNvSpPr/>
            <p:nvPr/>
          </p:nvSpPr>
          <p:spPr>
            <a:xfrm>
              <a:off x="2400" y="2448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77" name="Line 81"/>
            <p:cNvSpPr/>
            <p:nvPr/>
          </p:nvSpPr>
          <p:spPr>
            <a:xfrm flipH="1">
              <a:off x="2304" y="2736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78" name="Line 82"/>
            <p:cNvSpPr/>
            <p:nvPr/>
          </p:nvSpPr>
          <p:spPr>
            <a:xfrm>
              <a:off x="2688" y="2736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2243" name="Rectangle 83"/>
          <p:cNvSpPr/>
          <p:nvPr/>
        </p:nvSpPr>
        <p:spPr>
          <a:xfrm>
            <a:off x="2438400" y="1676400"/>
            <a:ext cx="3886200" cy="29718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8" name="Group 84"/>
          <p:cNvGrpSpPr/>
          <p:nvPr/>
        </p:nvGrpSpPr>
        <p:grpSpPr>
          <a:xfrm>
            <a:off x="2438400" y="1676400"/>
            <a:ext cx="3733800" cy="2819400"/>
            <a:chOff x="2352" y="1440"/>
            <a:chExt cx="2352" cy="1776"/>
          </a:xfrm>
        </p:grpSpPr>
        <p:sp>
          <p:nvSpPr>
            <p:cNvPr id="15444" name="Oval 85"/>
            <p:cNvSpPr/>
            <p:nvPr/>
          </p:nvSpPr>
          <p:spPr>
            <a:xfrm>
              <a:off x="2832" y="288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nl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45" name="Oval 86"/>
            <p:cNvSpPr/>
            <p:nvPr/>
          </p:nvSpPr>
          <p:spPr>
            <a:xfrm>
              <a:off x="3408" y="288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46" name="Oval 87"/>
            <p:cNvSpPr/>
            <p:nvPr/>
          </p:nvSpPr>
          <p:spPr>
            <a:xfrm>
              <a:off x="2544" y="240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47" name="Oval 88"/>
            <p:cNvSpPr/>
            <p:nvPr/>
          </p:nvSpPr>
          <p:spPr>
            <a:xfrm>
              <a:off x="3120" y="240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48" name="Line 89"/>
            <p:cNvSpPr/>
            <p:nvPr/>
          </p:nvSpPr>
          <p:spPr>
            <a:xfrm flipH="1">
              <a:off x="3024" y="268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49" name="Line 90"/>
            <p:cNvSpPr/>
            <p:nvPr/>
          </p:nvSpPr>
          <p:spPr>
            <a:xfrm>
              <a:off x="3408" y="268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50" name="Oval 91"/>
            <p:cNvSpPr/>
            <p:nvPr/>
          </p:nvSpPr>
          <p:spPr>
            <a:xfrm>
              <a:off x="3792" y="192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51" name="Oval 92"/>
            <p:cNvSpPr/>
            <p:nvPr/>
          </p:nvSpPr>
          <p:spPr>
            <a:xfrm>
              <a:off x="2352" y="144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52" name="Oval 93"/>
            <p:cNvSpPr/>
            <p:nvPr/>
          </p:nvSpPr>
          <p:spPr>
            <a:xfrm>
              <a:off x="4368" y="192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sp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53" name="Oval 94"/>
            <p:cNvSpPr/>
            <p:nvPr/>
          </p:nvSpPr>
          <p:spPr>
            <a:xfrm>
              <a:off x="3408" y="192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54" name="Oval 95"/>
            <p:cNvSpPr/>
            <p:nvPr/>
          </p:nvSpPr>
          <p:spPr>
            <a:xfrm>
              <a:off x="2832" y="192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55" name="Line 96"/>
            <p:cNvSpPr/>
            <p:nvPr/>
          </p:nvSpPr>
          <p:spPr>
            <a:xfrm flipH="1">
              <a:off x="2736" y="220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56" name="Line 97"/>
            <p:cNvSpPr/>
            <p:nvPr/>
          </p:nvSpPr>
          <p:spPr>
            <a:xfrm>
              <a:off x="3120" y="220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57" name="Oval 98"/>
            <p:cNvSpPr/>
            <p:nvPr/>
          </p:nvSpPr>
          <p:spPr>
            <a:xfrm>
              <a:off x="3120" y="144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58" name="Line 99"/>
            <p:cNvSpPr/>
            <p:nvPr/>
          </p:nvSpPr>
          <p:spPr>
            <a:xfrm flipH="1">
              <a:off x="3024" y="172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59" name="Line 100"/>
            <p:cNvSpPr/>
            <p:nvPr/>
          </p:nvSpPr>
          <p:spPr>
            <a:xfrm>
              <a:off x="3408" y="172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0" name="Oval 101"/>
            <p:cNvSpPr/>
            <p:nvPr/>
          </p:nvSpPr>
          <p:spPr>
            <a:xfrm>
              <a:off x="4080" y="144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61" name="Line 102"/>
            <p:cNvSpPr/>
            <p:nvPr/>
          </p:nvSpPr>
          <p:spPr>
            <a:xfrm flipH="1">
              <a:off x="3984" y="172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2" name="Line 103"/>
            <p:cNvSpPr/>
            <p:nvPr/>
          </p:nvSpPr>
          <p:spPr>
            <a:xfrm>
              <a:off x="4368" y="172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2264" name="Rectangle 104"/>
          <p:cNvSpPr/>
          <p:nvPr/>
        </p:nvSpPr>
        <p:spPr>
          <a:xfrm>
            <a:off x="2362200" y="1600200"/>
            <a:ext cx="3886200" cy="29718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9" name="Group 105"/>
          <p:cNvGrpSpPr/>
          <p:nvPr/>
        </p:nvGrpSpPr>
        <p:grpSpPr>
          <a:xfrm>
            <a:off x="2514600" y="1752600"/>
            <a:ext cx="3581400" cy="3581400"/>
            <a:chOff x="1488" y="960"/>
            <a:chExt cx="2256" cy="2256"/>
          </a:xfrm>
        </p:grpSpPr>
        <p:sp>
          <p:nvSpPr>
            <p:cNvPr id="15422" name="Oval 106"/>
            <p:cNvSpPr/>
            <p:nvPr/>
          </p:nvSpPr>
          <p:spPr>
            <a:xfrm>
              <a:off x="2832" y="288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nl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23" name="Oval 107"/>
            <p:cNvSpPr/>
            <p:nvPr/>
          </p:nvSpPr>
          <p:spPr>
            <a:xfrm>
              <a:off x="3408" y="288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24" name="Oval 108"/>
            <p:cNvSpPr/>
            <p:nvPr/>
          </p:nvSpPr>
          <p:spPr>
            <a:xfrm>
              <a:off x="2544" y="240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25" name="Oval 109"/>
            <p:cNvSpPr/>
            <p:nvPr/>
          </p:nvSpPr>
          <p:spPr>
            <a:xfrm>
              <a:off x="3120" y="240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26" name="Line 110"/>
            <p:cNvSpPr/>
            <p:nvPr/>
          </p:nvSpPr>
          <p:spPr>
            <a:xfrm flipH="1">
              <a:off x="3024" y="268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27" name="Line 111"/>
            <p:cNvSpPr/>
            <p:nvPr/>
          </p:nvSpPr>
          <p:spPr>
            <a:xfrm>
              <a:off x="3408" y="268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28" name="Oval 112"/>
            <p:cNvSpPr/>
            <p:nvPr/>
          </p:nvSpPr>
          <p:spPr>
            <a:xfrm>
              <a:off x="1488" y="144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29" name="Oval 113"/>
            <p:cNvSpPr/>
            <p:nvPr/>
          </p:nvSpPr>
          <p:spPr>
            <a:xfrm>
              <a:off x="2544" y="144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30" name="Oval 114"/>
            <p:cNvSpPr/>
            <p:nvPr/>
          </p:nvSpPr>
          <p:spPr>
            <a:xfrm>
              <a:off x="2064" y="144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sp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31" name="Oval 115"/>
            <p:cNvSpPr/>
            <p:nvPr/>
          </p:nvSpPr>
          <p:spPr>
            <a:xfrm>
              <a:off x="3408" y="192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32" name="Oval 116"/>
            <p:cNvSpPr/>
            <p:nvPr/>
          </p:nvSpPr>
          <p:spPr>
            <a:xfrm>
              <a:off x="2832" y="192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33" name="Line 117"/>
            <p:cNvSpPr/>
            <p:nvPr/>
          </p:nvSpPr>
          <p:spPr>
            <a:xfrm flipH="1">
              <a:off x="2736" y="220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4" name="Line 118"/>
            <p:cNvSpPr/>
            <p:nvPr/>
          </p:nvSpPr>
          <p:spPr>
            <a:xfrm>
              <a:off x="3120" y="220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5" name="Oval 119"/>
            <p:cNvSpPr/>
            <p:nvPr/>
          </p:nvSpPr>
          <p:spPr>
            <a:xfrm>
              <a:off x="3120" y="144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36" name="Line 120"/>
            <p:cNvSpPr/>
            <p:nvPr/>
          </p:nvSpPr>
          <p:spPr>
            <a:xfrm flipH="1">
              <a:off x="3024" y="172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7" name="Line 121"/>
            <p:cNvSpPr/>
            <p:nvPr/>
          </p:nvSpPr>
          <p:spPr>
            <a:xfrm>
              <a:off x="3408" y="172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8" name="Oval 122"/>
            <p:cNvSpPr/>
            <p:nvPr/>
          </p:nvSpPr>
          <p:spPr>
            <a:xfrm>
              <a:off x="1776" y="96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39" name="Line 123"/>
            <p:cNvSpPr/>
            <p:nvPr/>
          </p:nvSpPr>
          <p:spPr>
            <a:xfrm flipH="1">
              <a:off x="1680" y="124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40" name="Line 124"/>
            <p:cNvSpPr/>
            <p:nvPr/>
          </p:nvSpPr>
          <p:spPr>
            <a:xfrm>
              <a:off x="2064" y="124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41" name="Oval 125"/>
            <p:cNvSpPr/>
            <p:nvPr/>
          </p:nvSpPr>
          <p:spPr>
            <a:xfrm>
              <a:off x="2832" y="96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42" name="Line 126"/>
            <p:cNvSpPr/>
            <p:nvPr/>
          </p:nvSpPr>
          <p:spPr>
            <a:xfrm flipH="1">
              <a:off x="2736" y="124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43" name="Line 127"/>
            <p:cNvSpPr/>
            <p:nvPr/>
          </p:nvSpPr>
          <p:spPr>
            <a:xfrm>
              <a:off x="3120" y="124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2288" name="Rectangle 128"/>
          <p:cNvSpPr/>
          <p:nvPr/>
        </p:nvSpPr>
        <p:spPr>
          <a:xfrm>
            <a:off x="2438400" y="1676400"/>
            <a:ext cx="3733800" cy="37338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0" name="Group 129"/>
          <p:cNvGrpSpPr/>
          <p:nvPr/>
        </p:nvGrpSpPr>
        <p:grpSpPr>
          <a:xfrm>
            <a:off x="1143000" y="1676400"/>
            <a:ext cx="3581400" cy="4419600"/>
            <a:chOff x="1488" y="432"/>
            <a:chExt cx="2256" cy="2784"/>
          </a:xfrm>
        </p:grpSpPr>
        <p:sp>
          <p:nvSpPr>
            <p:cNvPr id="15397" name="Oval 130"/>
            <p:cNvSpPr/>
            <p:nvPr/>
          </p:nvSpPr>
          <p:spPr>
            <a:xfrm>
              <a:off x="2832" y="288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nl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8" name="Oval 131"/>
            <p:cNvSpPr/>
            <p:nvPr/>
          </p:nvSpPr>
          <p:spPr>
            <a:xfrm>
              <a:off x="3408" y="288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9" name="Oval 132"/>
            <p:cNvSpPr/>
            <p:nvPr/>
          </p:nvSpPr>
          <p:spPr>
            <a:xfrm>
              <a:off x="2544" y="240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0" name="Oval 133"/>
            <p:cNvSpPr/>
            <p:nvPr/>
          </p:nvSpPr>
          <p:spPr>
            <a:xfrm>
              <a:off x="3120" y="240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1" name="Line 134"/>
            <p:cNvSpPr/>
            <p:nvPr/>
          </p:nvSpPr>
          <p:spPr>
            <a:xfrm flipH="1">
              <a:off x="3024" y="268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2" name="Line 135"/>
            <p:cNvSpPr/>
            <p:nvPr/>
          </p:nvSpPr>
          <p:spPr>
            <a:xfrm>
              <a:off x="3408" y="268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3" name="Oval 136"/>
            <p:cNvSpPr/>
            <p:nvPr/>
          </p:nvSpPr>
          <p:spPr>
            <a:xfrm>
              <a:off x="1488" y="144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4" name="Oval 137"/>
            <p:cNvSpPr/>
            <p:nvPr/>
          </p:nvSpPr>
          <p:spPr>
            <a:xfrm>
              <a:off x="2544" y="144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5" name="Oval 138"/>
            <p:cNvSpPr/>
            <p:nvPr/>
          </p:nvSpPr>
          <p:spPr>
            <a:xfrm>
              <a:off x="2064" y="144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sp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6" name="Oval 139"/>
            <p:cNvSpPr/>
            <p:nvPr/>
          </p:nvSpPr>
          <p:spPr>
            <a:xfrm>
              <a:off x="3408" y="192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7" name="Oval 140"/>
            <p:cNvSpPr/>
            <p:nvPr/>
          </p:nvSpPr>
          <p:spPr>
            <a:xfrm>
              <a:off x="2832" y="192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8" name="Line 141"/>
            <p:cNvSpPr/>
            <p:nvPr/>
          </p:nvSpPr>
          <p:spPr>
            <a:xfrm flipH="1">
              <a:off x="2736" y="220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9" name="Line 142"/>
            <p:cNvSpPr/>
            <p:nvPr/>
          </p:nvSpPr>
          <p:spPr>
            <a:xfrm>
              <a:off x="3120" y="220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0" name="Oval 143"/>
            <p:cNvSpPr/>
            <p:nvPr/>
          </p:nvSpPr>
          <p:spPr>
            <a:xfrm>
              <a:off x="3120" y="144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11" name="Line 144"/>
            <p:cNvSpPr/>
            <p:nvPr/>
          </p:nvSpPr>
          <p:spPr>
            <a:xfrm flipH="1">
              <a:off x="3024" y="172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2" name="Line 145"/>
            <p:cNvSpPr/>
            <p:nvPr/>
          </p:nvSpPr>
          <p:spPr>
            <a:xfrm>
              <a:off x="3408" y="172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3" name="Oval 146"/>
            <p:cNvSpPr/>
            <p:nvPr/>
          </p:nvSpPr>
          <p:spPr>
            <a:xfrm>
              <a:off x="1776" y="96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14" name="Line 147"/>
            <p:cNvSpPr/>
            <p:nvPr/>
          </p:nvSpPr>
          <p:spPr>
            <a:xfrm flipH="1">
              <a:off x="1680" y="124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5" name="Line 148"/>
            <p:cNvSpPr/>
            <p:nvPr/>
          </p:nvSpPr>
          <p:spPr>
            <a:xfrm>
              <a:off x="2064" y="124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6" name="Oval 149"/>
            <p:cNvSpPr/>
            <p:nvPr/>
          </p:nvSpPr>
          <p:spPr>
            <a:xfrm>
              <a:off x="2832" y="960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17" name="Line 150"/>
            <p:cNvSpPr/>
            <p:nvPr/>
          </p:nvSpPr>
          <p:spPr>
            <a:xfrm flipH="1">
              <a:off x="2736" y="124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8" name="Line 151"/>
            <p:cNvSpPr/>
            <p:nvPr/>
          </p:nvSpPr>
          <p:spPr>
            <a:xfrm>
              <a:off x="3120" y="1248"/>
              <a:ext cx="144" cy="1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9" name="Oval 152"/>
            <p:cNvSpPr/>
            <p:nvPr/>
          </p:nvSpPr>
          <p:spPr>
            <a:xfrm>
              <a:off x="2256" y="432"/>
              <a:ext cx="336" cy="33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20" name="Line 153"/>
            <p:cNvSpPr/>
            <p:nvPr/>
          </p:nvSpPr>
          <p:spPr>
            <a:xfrm flipH="1">
              <a:off x="1968" y="720"/>
              <a:ext cx="336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21" name="Line 154"/>
            <p:cNvSpPr/>
            <p:nvPr/>
          </p:nvSpPr>
          <p:spPr>
            <a:xfrm>
              <a:off x="2544" y="720"/>
              <a:ext cx="432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" name="Group 155"/>
          <p:cNvGrpSpPr/>
          <p:nvPr/>
        </p:nvGrpSpPr>
        <p:grpSpPr>
          <a:xfrm>
            <a:off x="1295400" y="2057400"/>
            <a:ext cx="3282950" cy="3521075"/>
            <a:chOff x="1872" y="1296"/>
            <a:chExt cx="2068" cy="2218"/>
          </a:xfrm>
        </p:grpSpPr>
        <p:sp>
          <p:nvSpPr>
            <p:cNvPr id="15385" name="Text Box 156"/>
            <p:cNvSpPr txBox="1"/>
            <p:nvPr/>
          </p:nvSpPr>
          <p:spPr>
            <a:xfrm>
              <a:off x="2256" y="1296"/>
              <a:ext cx="192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86" name="Rectangle 157"/>
            <p:cNvSpPr/>
            <p:nvPr/>
          </p:nvSpPr>
          <p:spPr>
            <a:xfrm>
              <a:off x="1872" y="1776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87" name="Rectangle 158"/>
            <p:cNvSpPr/>
            <p:nvPr/>
          </p:nvSpPr>
          <p:spPr>
            <a:xfrm>
              <a:off x="2928" y="1824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88" name="Rectangle 159"/>
            <p:cNvSpPr/>
            <p:nvPr/>
          </p:nvSpPr>
          <p:spPr>
            <a:xfrm>
              <a:off x="3216" y="2304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89" name="Rectangle 160"/>
            <p:cNvSpPr/>
            <p:nvPr/>
          </p:nvSpPr>
          <p:spPr>
            <a:xfrm>
              <a:off x="2928" y="2736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90" name="Rectangle 161"/>
            <p:cNvSpPr/>
            <p:nvPr/>
          </p:nvSpPr>
          <p:spPr>
            <a:xfrm>
              <a:off x="3216" y="3264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91" name="Rectangle 162"/>
            <p:cNvSpPr/>
            <p:nvPr/>
          </p:nvSpPr>
          <p:spPr>
            <a:xfrm>
              <a:off x="3024" y="1296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92" name="Rectangle 163"/>
            <p:cNvSpPr/>
            <p:nvPr/>
          </p:nvSpPr>
          <p:spPr>
            <a:xfrm>
              <a:off x="2400" y="1776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93" name="Rectangle 164"/>
            <p:cNvSpPr/>
            <p:nvPr/>
          </p:nvSpPr>
          <p:spPr>
            <a:xfrm>
              <a:off x="3456" y="1824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94" name="Rectangle 165"/>
            <p:cNvSpPr/>
            <p:nvPr/>
          </p:nvSpPr>
          <p:spPr>
            <a:xfrm>
              <a:off x="3740" y="2304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95" name="Rectangle 166"/>
            <p:cNvSpPr/>
            <p:nvPr/>
          </p:nvSpPr>
          <p:spPr>
            <a:xfrm>
              <a:off x="3408" y="2736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96" name="Rectangle 167"/>
            <p:cNvSpPr/>
            <p:nvPr/>
          </p:nvSpPr>
          <p:spPr>
            <a:xfrm>
              <a:off x="3744" y="3254"/>
              <a:ext cx="19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168"/>
          <p:cNvGrpSpPr/>
          <p:nvPr/>
        </p:nvGrpSpPr>
        <p:grpSpPr>
          <a:xfrm>
            <a:off x="5486400" y="1447800"/>
            <a:ext cx="1828800" cy="2647950"/>
            <a:chOff x="3360" y="1056"/>
            <a:chExt cx="1152" cy="1668"/>
          </a:xfrm>
        </p:grpSpPr>
        <p:sp>
          <p:nvSpPr>
            <p:cNvPr id="15383" name="Text Box 169"/>
            <p:cNvSpPr txBox="1"/>
            <p:nvPr/>
          </p:nvSpPr>
          <p:spPr>
            <a:xfrm>
              <a:off x="3360" y="1056"/>
              <a:ext cx="384" cy="166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r"/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r"/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r"/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r"/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r"/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sp</a:t>
              </a:r>
              <a:endPara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r"/>
              <a:r>
                <a:rPr lang="en-US" altLang="zh-CN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nl</a:t>
              </a:r>
              <a:endPara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4" name="Text Box 170"/>
            <p:cNvSpPr txBox="1"/>
            <p:nvPr/>
          </p:nvSpPr>
          <p:spPr>
            <a:xfrm>
              <a:off x="3696" y="1056"/>
              <a:ext cx="816" cy="166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: 111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Times New Roman" panose="02020603050405020304" pitchFamily="18" charset="0"/>
                </a:rPr>
                <a:t>: 10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Times New Roman" panose="02020603050405020304" pitchFamily="18" charset="0"/>
                </a:rPr>
                <a:t>: 00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Times New Roman" panose="02020603050405020304" pitchFamily="18" charset="0"/>
                </a:rPr>
                <a:t>: 11011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Times New Roman" panose="02020603050405020304" pitchFamily="18" charset="0"/>
                </a:rPr>
                <a:t>: 1100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Times New Roman" panose="02020603050405020304" pitchFamily="18" charset="0"/>
                </a:rPr>
                <a:t>: 01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Times New Roman" panose="02020603050405020304" pitchFamily="18" charset="0"/>
                </a:rPr>
                <a:t>: 11010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331" name="Rectangle 171"/>
          <p:cNvSpPr/>
          <p:nvPr/>
        </p:nvSpPr>
        <p:spPr>
          <a:xfrm>
            <a:off x="5486400" y="4191000"/>
            <a:ext cx="3048000" cy="19177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Cost </a:t>
            </a:r>
            <a:r>
              <a:rPr lang="en-US" altLang="zh-CN" b="1" dirty="0">
                <a:latin typeface="Times New Roman" panose="02020603050405020304" pitchFamily="18" charset="0"/>
              </a:rPr>
              <a:t>= 3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+ 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+ 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13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+ </a:t>
            </a:r>
            <a:r>
              <a:rPr lang="en-US" altLang="zh-CN" b="1" dirty="0"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= 146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82" name="Text Box 173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Greedy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9" grpId="0" animBg="1"/>
      <p:bldP spid="92198" grpId="0" animBg="1"/>
      <p:bldP spid="92210" grpId="0" animBg="1"/>
      <p:bldP spid="92225" grpId="0" animBg="1"/>
      <p:bldP spid="92243" grpId="0" animBg="1"/>
      <p:bldP spid="92264" grpId="0" animBg="1"/>
      <p:bldP spid="92288" grpId="0" animBg="1"/>
      <p:bldP spid="923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7" name="Text Box 2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Greedy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09571" name="Text Box 3"/>
          <p:cNvSpPr txBox="1"/>
          <p:nvPr/>
        </p:nvSpPr>
        <p:spPr>
          <a:xfrm>
            <a:off x="539750" y="404813"/>
            <a:ext cx="7543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Correctness: </a:t>
            </a:r>
            <a:endParaRPr lang="en-US" altLang="zh-CN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292100" indent="-292100"/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 The greedy-choice property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9581" name="Rectangle 13"/>
          <p:cNvSpPr/>
          <p:nvPr/>
        </p:nvSpPr>
        <p:spPr>
          <a:xfrm>
            <a:off x="611188" y="1196975"/>
            <a:ext cx="7775575" cy="16160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宋体" panose="02010600030101010101" pitchFamily="2" charset="-122"/>
              </a:rPr>
              <a:t>【</a:t>
            </a:r>
            <a:r>
              <a:rPr lang="en-US" altLang="zh-CN" sz="2000" b="1" dirty="0">
                <a:latin typeface="Times New Roman" panose="02020603050405020304" pitchFamily="18" charset="0"/>
              </a:rPr>
              <a:t>Lemma</a:t>
            </a:r>
            <a:r>
              <a:rPr lang="en-US" altLang="zh-CN" sz="2000" b="1" dirty="0">
                <a:latin typeface="宋体" panose="02010600030101010101" pitchFamily="2" charset="-122"/>
              </a:rPr>
              <a:t>】 </a:t>
            </a:r>
            <a:r>
              <a:rPr lang="en-US" altLang="zh-CN" sz="2000" b="1" dirty="0">
                <a:latin typeface="Times New Roman" panose="02020603050405020304" pitchFamily="18" charset="0"/>
              </a:rPr>
              <a:t>Let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</a:rPr>
              <a:t> be an alphabet in which each character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</a:rPr>
              <a:t> has frequency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freq</a:t>
            </a:r>
            <a:r>
              <a:rPr lang="en-US" altLang="zh-CN" sz="2000" b="1" dirty="0">
                <a:latin typeface="Times New Roman" panose="02020603050405020304" pitchFamily="18" charset="0"/>
              </a:rPr>
              <a:t>.  Let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 and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</a:rPr>
              <a:t> be two characters in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</a:rPr>
              <a:t> having the lowest frequencies.  Then there exists an optimal prefix code for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</a:rPr>
              <a:t> in which the codewords for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 and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</a:rPr>
              <a:t> have the same length and differ only in the last bit.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8"/>
          <p:cNvGrpSpPr/>
          <p:nvPr/>
        </p:nvGrpSpPr>
        <p:grpSpPr>
          <a:xfrm>
            <a:off x="2124075" y="2852738"/>
            <a:ext cx="3743325" cy="1535112"/>
            <a:chOff x="930" y="1888"/>
            <a:chExt cx="2358" cy="967"/>
          </a:xfrm>
        </p:grpSpPr>
        <p:grpSp>
          <p:nvGrpSpPr>
            <p:cNvPr id="16392" name="Group 46"/>
            <p:cNvGrpSpPr/>
            <p:nvPr/>
          </p:nvGrpSpPr>
          <p:grpSpPr>
            <a:xfrm>
              <a:off x="930" y="1888"/>
              <a:ext cx="725" cy="967"/>
              <a:chOff x="930" y="1888"/>
              <a:chExt cx="725" cy="967"/>
            </a:xfrm>
          </p:grpSpPr>
          <p:sp>
            <p:nvSpPr>
              <p:cNvPr id="16409" name="Oval 16"/>
              <p:cNvSpPr/>
              <p:nvPr/>
            </p:nvSpPr>
            <p:spPr>
              <a:xfrm>
                <a:off x="1292" y="2069"/>
                <a:ext cx="137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0" name="Oval 17"/>
              <p:cNvSpPr/>
              <p:nvPr/>
            </p:nvSpPr>
            <p:spPr>
              <a:xfrm>
                <a:off x="1111" y="2251"/>
                <a:ext cx="137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1" name="Line 18"/>
              <p:cNvSpPr/>
              <p:nvPr/>
            </p:nvSpPr>
            <p:spPr>
              <a:xfrm flipH="1">
                <a:off x="1202" y="2160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2" name="Oval 19"/>
              <p:cNvSpPr/>
              <p:nvPr/>
            </p:nvSpPr>
            <p:spPr>
              <a:xfrm>
                <a:off x="1292" y="2432"/>
                <a:ext cx="137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3" name="Line 20"/>
              <p:cNvSpPr/>
              <p:nvPr/>
            </p:nvSpPr>
            <p:spPr>
              <a:xfrm>
                <a:off x="1202" y="2387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4" name="Line 21"/>
              <p:cNvSpPr/>
              <p:nvPr/>
            </p:nvSpPr>
            <p:spPr>
              <a:xfrm flipH="1">
                <a:off x="1066" y="2387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5" name="Line 22"/>
              <p:cNvSpPr/>
              <p:nvPr/>
            </p:nvSpPr>
            <p:spPr>
              <a:xfrm flipH="1">
                <a:off x="1247" y="2568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6" name="Line 23"/>
              <p:cNvSpPr/>
              <p:nvPr/>
            </p:nvSpPr>
            <p:spPr>
              <a:xfrm>
                <a:off x="1429" y="2160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7" name="Line 24"/>
              <p:cNvSpPr/>
              <p:nvPr/>
            </p:nvSpPr>
            <p:spPr>
              <a:xfrm>
                <a:off x="1384" y="2568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8" name="Text Box 26"/>
              <p:cNvSpPr txBox="1"/>
              <p:nvPr/>
            </p:nvSpPr>
            <p:spPr>
              <a:xfrm>
                <a:off x="930" y="2478"/>
                <a:ext cx="181" cy="19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y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9" name="Text Box 27"/>
              <p:cNvSpPr txBox="1"/>
              <p:nvPr/>
            </p:nvSpPr>
            <p:spPr>
              <a:xfrm>
                <a:off x="1474" y="2251"/>
                <a:ext cx="181" cy="19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x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0" name="Text Box 28"/>
              <p:cNvSpPr txBox="1"/>
              <p:nvPr/>
            </p:nvSpPr>
            <p:spPr>
              <a:xfrm>
                <a:off x="1157" y="2659"/>
                <a:ext cx="181" cy="19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1" name="Text Box 29"/>
              <p:cNvSpPr txBox="1"/>
              <p:nvPr/>
            </p:nvSpPr>
            <p:spPr>
              <a:xfrm>
                <a:off x="1383" y="2659"/>
                <a:ext cx="181" cy="19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2" name="Text Box 30"/>
              <p:cNvSpPr txBox="1"/>
              <p:nvPr/>
            </p:nvSpPr>
            <p:spPr>
              <a:xfrm>
                <a:off x="1247" y="1888"/>
                <a:ext cx="272" cy="1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T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393" name="Group 45"/>
            <p:cNvGrpSpPr/>
            <p:nvPr/>
          </p:nvGrpSpPr>
          <p:grpSpPr>
            <a:xfrm>
              <a:off x="2563" y="1888"/>
              <a:ext cx="725" cy="967"/>
              <a:chOff x="2563" y="1888"/>
              <a:chExt cx="725" cy="967"/>
            </a:xfrm>
          </p:grpSpPr>
          <p:sp>
            <p:nvSpPr>
              <p:cNvPr id="16395" name="Oval 31"/>
              <p:cNvSpPr/>
              <p:nvPr/>
            </p:nvSpPr>
            <p:spPr>
              <a:xfrm>
                <a:off x="2925" y="2069"/>
                <a:ext cx="137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6" name="Oval 32"/>
              <p:cNvSpPr/>
              <p:nvPr/>
            </p:nvSpPr>
            <p:spPr>
              <a:xfrm>
                <a:off x="2744" y="2251"/>
                <a:ext cx="137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7" name="Line 33"/>
              <p:cNvSpPr/>
              <p:nvPr/>
            </p:nvSpPr>
            <p:spPr>
              <a:xfrm flipH="1">
                <a:off x="2835" y="2160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398" name="Oval 34"/>
              <p:cNvSpPr/>
              <p:nvPr/>
            </p:nvSpPr>
            <p:spPr>
              <a:xfrm>
                <a:off x="2925" y="2432"/>
                <a:ext cx="137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9" name="Line 35"/>
              <p:cNvSpPr/>
              <p:nvPr/>
            </p:nvSpPr>
            <p:spPr>
              <a:xfrm>
                <a:off x="2835" y="2387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0" name="Line 36"/>
              <p:cNvSpPr/>
              <p:nvPr/>
            </p:nvSpPr>
            <p:spPr>
              <a:xfrm flipH="1">
                <a:off x="2699" y="2387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1" name="Line 37"/>
              <p:cNvSpPr/>
              <p:nvPr/>
            </p:nvSpPr>
            <p:spPr>
              <a:xfrm flipH="1">
                <a:off x="2880" y="2568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2" name="Line 38"/>
              <p:cNvSpPr/>
              <p:nvPr/>
            </p:nvSpPr>
            <p:spPr>
              <a:xfrm>
                <a:off x="3062" y="2160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3" name="Line 39"/>
              <p:cNvSpPr/>
              <p:nvPr/>
            </p:nvSpPr>
            <p:spPr>
              <a:xfrm>
                <a:off x="3017" y="2568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4" name="Text Box 40"/>
              <p:cNvSpPr txBox="1"/>
              <p:nvPr/>
            </p:nvSpPr>
            <p:spPr>
              <a:xfrm>
                <a:off x="2563" y="2478"/>
                <a:ext cx="181" cy="19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5" name="Text Box 41"/>
              <p:cNvSpPr txBox="1"/>
              <p:nvPr/>
            </p:nvSpPr>
            <p:spPr>
              <a:xfrm>
                <a:off x="3107" y="2251"/>
                <a:ext cx="181" cy="19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6" name="Text Box 42"/>
              <p:cNvSpPr txBox="1"/>
              <p:nvPr/>
            </p:nvSpPr>
            <p:spPr>
              <a:xfrm>
                <a:off x="2790" y="2659"/>
                <a:ext cx="181" cy="19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x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7" name="Text Box 43"/>
              <p:cNvSpPr txBox="1"/>
              <p:nvPr/>
            </p:nvSpPr>
            <p:spPr>
              <a:xfrm>
                <a:off x="3016" y="2659"/>
                <a:ext cx="181" cy="19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y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8" name="Text Box 44"/>
              <p:cNvSpPr txBox="1"/>
              <p:nvPr/>
            </p:nvSpPr>
            <p:spPr>
              <a:xfrm>
                <a:off x="2880" y="1888"/>
                <a:ext cx="272" cy="1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lang="en-US" altLang="zh-CN" sz="18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6394" name="AutoShape 47"/>
            <p:cNvSpPr/>
            <p:nvPr/>
          </p:nvSpPr>
          <p:spPr>
            <a:xfrm>
              <a:off x="1882" y="2251"/>
              <a:ext cx="544" cy="13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0000FF"/>
            </a:solidFill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9617" name="Text Box 49"/>
          <p:cNvSpPr txBox="1"/>
          <p:nvPr/>
        </p:nvSpPr>
        <p:spPr>
          <a:xfrm>
            <a:off x="2627313" y="4724400"/>
            <a:ext cx="31686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Cost(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b="1" dirty="0">
                <a:latin typeface="Times New Roman" panose="02020603050405020304" pitchFamily="18" charset="0"/>
              </a:rPr>
              <a:t> )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 </a:t>
            </a:r>
            <a:r>
              <a:rPr lang="en-US" altLang="zh-CN" b="1" dirty="0">
                <a:latin typeface="Times New Roman" panose="02020603050405020304" pitchFamily="18" charset="0"/>
              </a:rPr>
              <a:t>Cost( 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/>
      <p:bldP spid="109581" grpId="0"/>
      <p:bldP spid="1096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1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Greedy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10597" name="Rectangle 5"/>
          <p:cNvSpPr/>
          <p:nvPr/>
        </p:nvSpPr>
        <p:spPr>
          <a:xfrm>
            <a:off x="611188" y="476250"/>
            <a:ext cx="54737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 The </a:t>
            </a:r>
            <a:r>
              <a:rPr lang="en-US" altLang="zh-CN" b="1" dirty="0">
                <a:latin typeface="Times New Roman" panose="02020603050405020304" pitchFamily="18" charset="0"/>
              </a:rPr>
              <a:t>optimal substructure property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0598" name="Rectangle 6"/>
          <p:cNvSpPr/>
          <p:nvPr/>
        </p:nvSpPr>
        <p:spPr>
          <a:xfrm>
            <a:off x="684213" y="908050"/>
            <a:ext cx="7775575" cy="25908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宋体" panose="02010600030101010101" pitchFamily="2" charset="-122"/>
              </a:rPr>
              <a:t>【</a:t>
            </a:r>
            <a:r>
              <a:rPr lang="en-US" altLang="zh-CN" sz="2000" b="1" dirty="0">
                <a:latin typeface="Times New Roman" panose="02020603050405020304" pitchFamily="18" charset="0"/>
              </a:rPr>
              <a:t>Lemma</a:t>
            </a:r>
            <a:r>
              <a:rPr lang="en-US" altLang="zh-CN" sz="2000" b="1" dirty="0">
                <a:latin typeface="宋体" panose="02010600030101010101" pitchFamily="2" charset="-122"/>
              </a:rPr>
              <a:t>】 </a:t>
            </a:r>
            <a:r>
              <a:rPr lang="en-US" altLang="en-US" sz="2000" b="1" dirty="0">
                <a:latin typeface="Times New Roman" panose="02020603050405020304" pitchFamily="18" charset="0"/>
              </a:rPr>
              <a:t>Let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2000" b="1" dirty="0">
                <a:latin typeface="Times New Roman" panose="02020603050405020304" pitchFamily="18" charset="0"/>
              </a:rPr>
              <a:t> be a given alphabet with frequency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freq </a:t>
            </a:r>
            <a:r>
              <a:rPr lang="en-US" altLang="en-US" sz="2000" b="1" dirty="0">
                <a:latin typeface="Times New Roman" panose="02020603050405020304" pitchFamily="18" charset="0"/>
              </a:rPr>
              <a:t>defined for each character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2000" b="1" dirty="0">
                <a:latin typeface="Times New Roman" panose="02020603050405020304" pitchFamily="18" charset="0"/>
              </a:rPr>
              <a:t>.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en-US" sz="2000" b="1" dirty="0">
                <a:latin typeface="Times New Roman" panose="02020603050405020304" pitchFamily="18" charset="0"/>
              </a:rPr>
              <a:t>Let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000" b="1" dirty="0">
                <a:latin typeface="Times New Roman" panose="02020603050405020304" pitchFamily="18" charset="0"/>
              </a:rPr>
              <a:t> and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y</a:t>
            </a:r>
            <a:r>
              <a:rPr lang="en-US" altLang="en-US" sz="2000" b="1" dirty="0">
                <a:latin typeface="Times New Roman" panose="02020603050405020304" pitchFamily="18" charset="0"/>
              </a:rPr>
              <a:t> be two characters in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2000" b="1" dirty="0">
                <a:latin typeface="Times New Roman" panose="02020603050405020304" pitchFamily="18" charset="0"/>
              </a:rPr>
              <a:t> with minimum frequency. 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Let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be the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alphabet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2000" b="1" dirty="0">
                <a:latin typeface="Times New Roman" panose="02020603050405020304" pitchFamily="18" charset="0"/>
              </a:rPr>
              <a:t> with a new character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z </a:t>
            </a:r>
            <a:r>
              <a:rPr lang="en-US" altLang="zh-CN" sz="2000" b="1" dirty="0">
                <a:latin typeface="Times New Roman" panose="02020603050405020304" pitchFamily="18" charset="0"/>
              </a:rPr>
              <a:t>replacing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000" b="1" dirty="0">
                <a:latin typeface="Times New Roman" panose="02020603050405020304" pitchFamily="18" charset="0"/>
              </a:rPr>
              <a:t> and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y</a:t>
            </a:r>
            <a:r>
              <a:rPr lang="en-US" altLang="en-US" sz="20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latin typeface="Times New Roman" panose="02020603050405020304" pitchFamily="18" charset="0"/>
              </a:rPr>
              <a:t> and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z.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freq </a:t>
            </a:r>
            <a:r>
              <a:rPr lang="en-US" altLang="zh-CN" sz="2000" b="1" dirty="0">
                <a:latin typeface="Times New Roman" panose="02020603050405020304" pitchFamily="18" charset="0"/>
              </a:rPr>
              <a:t>=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freq </a:t>
            </a:r>
            <a:r>
              <a:rPr lang="en-US" altLang="zh-CN" sz="2000" b="1" dirty="0">
                <a:latin typeface="Times New Roman" panose="02020603050405020304" pitchFamily="18" charset="0"/>
              </a:rPr>
              <a:t>+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freq</a:t>
            </a:r>
            <a:r>
              <a:rPr lang="en-US" altLang="en-US" sz="2000" b="1" dirty="0">
                <a:latin typeface="Times New Roman" panose="02020603050405020304" pitchFamily="18" charset="0"/>
              </a:rPr>
              <a:t>. 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Let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000" b="1" dirty="0">
                <a:latin typeface="Times New Roman" panose="02020603050405020304" pitchFamily="18" charset="0"/>
              </a:rPr>
              <a:t> be any tree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representing an optimal prefix code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for the alphabet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000" b="1" dirty="0">
                <a:latin typeface="Times New Roman" panose="02020603050405020304" pitchFamily="18" charset="0"/>
              </a:rPr>
              <a:t>. 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Then the tree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b="1" dirty="0">
                <a:latin typeface="Times New Roman" panose="02020603050405020304" pitchFamily="18" charset="0"/>
              </a:rPr>
              <a:t>, obtained from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T'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by replacing the leaf node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for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z </a:t>
            </a:r>
            <a:r>
              <a:rPr lang="en-US" altLang="en-US" sz="2000" b="1" dirty="0">
                <a:latin typeface="Times New Roman" panose="02020603050405020304" pitchFamily="18" charset="0"/>
              </a:rPr>
              <a:t>with an internal node having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000" b="1" dirty="0">
                <a:latin typeface="Times New Roman" panose="02020603050405020304" pitchFamily="18" charset="0"/>
              </a:rPr>
              <a:t> and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y</a:t>
            </a:r>
            <a:r>
              <a:rPr lang="en-US" altLang="en-US" sz="2000" b="1" dirty="0">
                <a:latin typeface="Times New Roman" panose="02020603050405020304" pitchFamily="18" charset="0"/>
              </a:rPr>
              <a:t> as children, represents an optimal prefix</a:t>
            </a:r>
            <a:endParaRPr lang="en-US" altLang="en-US" sz="2000" b="1" dirty="0">
              <a:latin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</a:rPr>
              <a:t>code for the alphabet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2000" b="1" dirty="0">
                <a:latin typeface="Times New Roman" panose="02020603050405020304" pitchFamily="18" charset="0"/>
              </a:rPr>
              <a:t>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2"/>
          <p:cNvGrpSpPr/>
          <p:nvPr/>
        </p:nvGrpSpPr>
        <p:grpSpPr>
          <a:xfrm>
            <a:off x="2268538" y="3573463"/>
            <a:ext cx="3887787" cy="1981200"/>
            <a:chOff x="1383" y="2341"/>
            <a:chExt cx="2449" cy="1248"/>
          </a:xfrm>
        </p:grpSpPr>
        <p:grpSp>
          <p:nvGrpSpPr>
            <p:cNvPr id="17416" name="Group 39"/>
            <p:cNvGrpSpPr/>
            <p:nvPr/>
          </p:nvGrpSpPr>
          <p:grpSpPr>
            <a:xfrm>
              <a:off x="1383" y="2341"/>
              <a:ext cx="725" cy="786"/>
              <a:chOff x="1383" y="2341"/>
              <a:chExt cx="725" cy="786"/>
            </a:xfrm>
          </p:grpSpPr>
          <p:sp>
            <p:nvSpPr>
              <p:cNvPr id="17435" name="Oval 9"/>
              <p:cNvSpPr/>
              <p:nvPr/>
            </p:nvSpPr>
            <p:spPr>
              <a:xfrm>
                <a:off x="1745" y="2522"/>
                <a:ext cx="137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6" name="Oval 10"/>
              <p:cNvSpPr/>
              <p:nvPr/>
            </p:nvSpPr>
            <p:spPr>
              <a:xfrm>
                <a:off x="1564" y="2704"/>
                <a:ext cx="137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7" name="Line 11"/>
              <p:cNvSpPr/>
              <p:nvPr/>
            </p:nvSpPr>
            <p:spPr>
              <a:xfrm flipH="1">
                <a:off x="1655" y="2613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38" name="Line 13"/>
              <p:cNvSpPr/>
              <p:nvPr/>
            </p:nvSpPr>
            <p:spPr>
              <a:xfrm>
                <a:off x="1655" y="2840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39" name="Line 14"/>
              <p:cNvSpPr/>
              <p:nvPr/>
            </p:nvSpPr>
            <p:spPr>
              <a:xfrm flipH="1">
                <a:off x="1519" y="2840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40" name="Line 16"/>
              <p:cNvSpPr/>
              <p:nvPr/>
            </p:nvSpPr>
            <p:spPr>
              <a:xfrm>
                <a:off x="1882" y="2613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41" name="Text Box 18"/>
              <p:cNvSpPr txBox="1"/>
              <p:nvPr/>
            </p:nvSpPr>
            <p:spPr>
              <a:xfrm>
                <a:off x="1383" y="2931"/>
                <a:ext cx="181" cy="19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2" name="Text Box 19"/>
              <p:cNvSpPr txBox="1"/>
              <p:nvPr/>
            </p:nvSpPr>
            <p:spPr>
              <a:xfrm>
                <a:off x="1927" y="2704"/>
                <a:ext cx="181" cy="19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3" name="Text Box 21"/>
              <p:cNvSpPr txBox="1"/>
              <p:nvPr/>
            </p:nvSpPr>
            <p:spPr>
              <a:xfrm>
                <a:off x="1701" y="2931"/>
                <a:ext cx="181" cy="19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z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4" name="Text Box 22"/>
              <p:cNvSpPr txBox="1"/>
              <p:nvPr/>
            </p:nvSpPr>
            <p:spPr>
              <a:xfrm>
                <a:off x="1700" y="2341"/>
                <a:ext cx="272" cy="1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lang="en-US" altLang="zh-CN" sz="18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7417" name="Group 23"/>
            <p:cNvGrpSpPr/>
            <p:nvPr/>
          </p:nvGrpSpPr>
          <p:grpSpPr>
            <a:xfrm>
              <a:off x="3016" y="2341"/>
              <a:ext cx="725" cy="967"/>
              <a:chOff x="2563" y="1888"/>
              <a:chExt cx="725" cy="967"/>
            </a:xfrm>
          </p:grpSpPr>
          <p:sp>
            <p:nvSpPr>
              <p:cNvPr id="17421" name="Oval 24"/>
              <p:cNvSpPr/>
              <p:nvPr/>
            </p:nvSpPr>
            <p:spPr>
              <a:xfrm>
                <a:off x="2925" y="2069"/>
                <a:ext cx="137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2" name="Oval 25"/>
              <p:cNvSpPr/>
              <p:nvPr/>
            </p:nvSpPr>
            <p:spPr>
              <a:xfrm>
                <a:off x="2744" y="2251"/>
                <a:ext cx="137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3" name="Line 26"/>
              <p:cNvSpPr/>
              <p:nvPr/>
            </p:nvSpPr>
            <p:spPr>
              <a:xfrm flipH="1">
                <a:off x="2835" y="2160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24" name="Oval 27"/>
              <p:cNvSpPr/>
              <p:nvPr/>
            </p:nvSpPr>
            <p:spPr>
              <a:xfrm>
                <a:off x="2925" y="2432"/>
                <a:ext cx="137" cy="136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5" name="Line 28"/>
              <p:cNvSpPr/>
              <p:nvPr/>
            </p:nvSpPr>
            <p:spPr>
              <a:xfrm>
                <a:off x="2835" y="2387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26" name="Line 29"/>
              <p:cNvSpPr/>
              <p:nvPr/>
            </p:nvSpPr>
            <p:spPr>
              <a:xfrm flipH="1">
                <a:off x="2699" y="2387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27" name="Line 30"/>
              <p:cNvSpPr/>
              <p:nvPr/>
            </p:nvSpPr>
            <p:spPr>
              <a:xfrm flipH="1">
                <a:off x="2880" y="2568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28" name="Line 31"/>
              <p:cNvSpPr/>
              <p:nvPr/>
            </p:nvSpPr>
            <p:spPr>
              <a:xfrm>
                <a:off x="3062" y="2160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29" name="Line 32"/>
              <p:cNvSpPr/>
              <p:nvPr/>
            </p:nvSpPr>
            <p:spPr>
              <a:xfrm>
                <a:off x="3017" y="2568"/>
                <a:ext cx="90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30" name="Text Box 33"/>
              <p:cNvSpPr txBox="1"/>
              <p:nvPr/>
            </p:nvSpPr>
            <p:spPr>
              <a:xfrm>
                <a:off x="2563" y="2478"/>
                <a:ext cx="181" cy="19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1" name="Text Box 34"/>
              <p:cNvSpPr txBox="1"/>
              <p:nvPr/>
            </p:nvSpPr>
            <p:spPr>
              <a:xfrm>
                <a:off x="3107" y="2251"/>
                <a:ext cx="181" cy="19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2" name="Text Box 35"/>
              <p:cNvSpPr txBox="1"/>
              <p:nvPr/>
            </p:nvSpPr>
            <p:spPr>
              <a:xfrm>
                <a:off x="2790" y="2659"/>
                <a:ext cx="181" cy="19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x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3" name="Text Box 36"/>
              <p:cNvSpPr txBox="1"/>
              <p:nvPr/>
            </p:nvSpPr>
            <p:spPr>
              <a:xfrm>
                <a:off x="3016" y="2659"/>
                <a:ext cx="181" cy="19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y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4" name="Text Box 37"/>
              <p:cNvSpPr txBox="1"/>
              <p:nvPr/>
            </p:nvSpPr>
            <p:spPr>
              <a:xfrm>
                <a:off x="2880" y="1888"/>
                <a:ext cx="272" cy="1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8000" tIns="0" rIns="18000" bIns="10800">
                <a:spAutoFit/>
              </a:bodyPr>
              <a:p>
                <a:pPr algn="ctr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T</a:t>
                </a:r>
                <a:endParaRPr lang="en-US" altLang="zh-CN" sz="18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7418" name="AutoShape 38"/>
            <p:cNvSpPr/>
            <p:nvPr/>
          </p:nvSpPr>
          <p:spPr>
            <a:xfrm>
              <a:off x="2335" y="2704"/>
              <a:ext cx="544" cy="13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0000FF"/>
            </a:solidFill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19" name="Text Box 40"/>
            <p:cNvSpPr txBox="1"/>
            <p:nvPr/>
          </p:nvSpPr>
          <p:spPr>
            <a:xfrm>
              <a:off x="1383" y="3158"/>
              <a:ext cx="725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optimal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 Box 41"/>
            <p:cNvSpPr txBox="1"/>
            <p:nvPr/>
          </p:nvSpPr>
          <p:spPr>
            <a:xfrm>
              <a:off x="3107" y="3339"/>
              <a:ext cx="725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optimal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0635" name="Text Box 43"/>
          <p:cNvSpPr txBox="1"/>
          <p:nvPr/>
        </p:nvSpPr>
        <p:spPr>
          <a:xfrm>
            <a:off x="900113" y="5516563"/>
            <a:ext cx="31686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By contradiction.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0"/>
      <p:bldP spid="1106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" name="Group 2"/>
          <p:cNvGrpSpPr/>
          <p:nvPr/>
        </p:nvGrpSpPr>
        <p:grpSpPr>
          <a:xfrm>
            <a:off x="1295400" y="714375"/>
            <a:ext cx="6096000" cy="996950"/>
            <a:chOff x="816" y="240"/>
            <a:chExt cx="3840" cy="628"/>
          </a:xfrm>
        </p:grpSpPr>
        <p:sp>
          <p:nvSpPr>
            <p:cNvPr id="5126" name="Text Box 3"/>
            <p:cNvSpPr txBox="1"/>
            <p:nvPr/>
          </p:nvSpPr>
          <p:spPr>
            <a:xfrm>
              <a:off x="1008" y="336"/>
              <a:ext cx="3648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Research Project 4</a:t>
              </a:r>
              <a:endParaRPr lang="en-US" altLang="zh-CN" b="1" dirty="0">
                <a:latin typeface="Arial" panose="020B0604020202020204" pitchFamily="34" charset="0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 b="1" dirty="0">
                  <a:latin typeface="Georgia" panose="02040502050405020303" pitchFamily="18" charset="0"/>
                </a:rPr>
                <a:t>Huffman Codes (26)</a:t>
              </a:r>
              <a:endParaRPr lang="en-US" altLang="zh-CN" sz="2000" b="1" dirty="0">
                <a:latin typeface="Georgia" panose="02040502050405020303" pitchFamily="18" charset="0"/>
              </a:endParaRPr>
            </a:p>
          </p:txBody>
        </p:sp>
        <p:graphicFrame>
          <p:nvGraphicFramePr>
            <p:cNvPr id="5122" name="Object 4"/>
            <p:cNvGraphicFramePr/>
            <p:nvPr/>
          </p:nvGraphicFramePr>
          <p:xfrm>
            <a:off x="816" y="240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4178935" imgH="3215640" progId="MS_ClipArt_Gallery.2">
                    <p:embed/>
                  </p:oleObj>
                </mc:Choice>
                <mc:Fallback>
                  <p:oleObj name="" r:id="rId1" imgW="4178935" imgH="3215640" progId="MS_ClipArt_Gallery.2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16" y="240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861" name="Text Box 5"/>
          <p:cNvSpPr txBox="1"/>
          <p:nvPr/>
        </p:nvSpPr>
        <p:spPr>
          <a:xfrm>
            <a:off x="755650" y="1989138"/>
            <a:ext cx="7632700" cy="4154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 In 1953, David A. Huffman published his paper “</a:t>
            </a:r>
            <a:r>
              <a:rPr lang="en-US" altLang="zh-CN" b="1" i="1" dirty="0">
                <a:latin typeface="Times New Roman" panose="02020603050405020304" pitchFamily="18" charset="0"/>
              </a:rPr>
              <a:t>A Method for the Construction of Minimum-Redundancy Codes</a:t>
            </a:r>
            <a:r>
              <a:rPr lang="en-US" altLang="zh-CN" b="1" dirty="0">
                <a:latin typeface="Times New Roman" panose="02020603050405020304" pitchFamily="18" charset="0"/>
              </a:rPr>
              <a:t>”, and hence printed his name in the history of computer science.  As a professor who gives the final exam problem on Huffman codes, I am encountering a big problem: the Huffman codes are NOT unique.  The students are submitting all kinds of codes, and I need a computer program to help me determine which ones are correct and which ones are not.  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  Detailed requirements can be downloaded from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hlinkClick r:id="rId3"/>
              </a:rPr>
              <a:t>https://pintia.cn/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" name="矩形 2"/>
          <p:cNvSpPr/>
          <p:nvPr/>
        </p:nvSpPr>
        <p:spPr>
          <a:xfrm>
            <a:off x="827088" y="1125538"/>
            <a:ext cx="7631113" cy="50895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Reference:</a:t>
            </a:r>
            <a:endParaRPr kumimoji="1" lang="zh-CN" altLang="zh-CN" sz="3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Introduction to Algorithms, 3rd Edition: 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Ch.16, p. 415-437</a:t>
            </a: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Thomas H.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Cormen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Charles E.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Leiserson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, Ronald L. 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Rivest</a:t>
            </a: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and Clifford Stein. The MIT Press. 2009</a:t>
            </a:r>
            <a:endParaRPr kumimoji="1" lang="en-US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46" name="Text Box 98"/>
          <p:cNvSpPr txBox="1"/>
          <p:nvPr/>
        </p:nvSpPr>
        <p:spPr>
          <a:xfrm>
            <a:off x="533400" y="836613"/>
            <a:ext cx="8077200" cy="2419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Optimization Problems: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 Given a set of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constraints</a:t>
            </a:r>
            <a:r>
              <a:rPr lang="en-US" altLang="zh-CN" b="1" dirty="0">
                <a:latin typeface="Times New Roman" panose="02020603050405020304" pitchFamily="18" charset="0"/>
              </a:rPr>
              <a:t> and an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optimization function</a:t>
            </a:r>
            <a:r>
              <a:rPr lang="en-US" altLang="zh-CN" b="1" dirty="0">
                <a:latin typeface="Times New Roman" panose="02020603050405020304" pitchFamily="18" charset="0"/>
              </a:rPr>
              <a:t>.  Solutions that satisfy the constrains are called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feasible solutions</a:t>
            </a:r>
            <a:r>
              <a:rPr lang="en-US" altLang="zh-CN" b="1" dirty="0">
                <a:latin typeface="Times New Roman" panose="02020603050405020304" pitchFamily="18" charset="0"/>
              </a:rPr>
              <a:t>.  A feasible solution for which the optimization function has the best possible value is called an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optimal solution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147" name="Text Box 99"/>
          <p:cNvSpPr txBox="1"/>
          <p:nvPr/>
        </p:nvSpPr>
        <p:spPr>
          <a:xfrm>
            <a:off x="533400" y="3368675"/>
            <a:ext cx="8153400" cy="1662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 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Greedy Method: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 Make the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best</a:t>
            </a:r>
            <a:r>
              <a:rPr lang="en-US" altLang="zh-CN" b="1" dirty="0">
                <a:latin typeface="Times New Roman" panose="02020603050405020304" pitchFamily="18" charset="0"/>
              </a:rPr>
              <a:t> decision at each stage, under some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greedy criterion</a:t>
            </a:r>
            <a:r>
              <a:rPr lang="en-US" altLang="zh-CN" b="1" dirty="0">
                <a:latin typeface="Times New Roman" panose="02020603050405020304" pitchFamily="18" charset="0"/>
              </a:rPr>
              <a:t>.  A decision made in one stage is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not changed</a:t>
            </a:r>
            <a:r>
              <a:rPr lang="en-US" altLang="zh-CN" b="1" dirty="0">
                <a:latin typeface="Times New Roman" panose="02020603050405020304" pitchFamily="18" charset="0"/>
              </a:rPr>
              <a:t> in a later stage, so each decision should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assure feasibility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8197" name="Text Box 101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Greedy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6" grpId="0"/>
      <p:bldP spid="2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19" name="Text Box 2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Greedy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59406" name="AutoShape 14" descr="再生纸"/>
          <p:cNvSpPr>
            <a:spLocks noChangeArrowheads="1"/>
          </p:cNvSpPr>
          <p:nvPr/>
        </p:nvSpPr>
        <p:spPr bwMode="auto">
          <a:xfrm>
            <a:off x="755650" y="908050"/>
            <a:ext cx="7315200" cy="4537075"/>
          </a:xfrm>
          <a:prstGeom prst="roundRect">
            <a:avLst>
              <a:gd name="adj" fmla="val 9560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62000" rIns="162000" bIns="118800" anchor="ctr"/>
          <a:lstStyle/>
          <a:p>
            <a:pPr marL="384175" marR="0" lvl="0" indent="-384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84175" marR="0" lvl="0" indent="-384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Greedy algorithm works only if the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local optimum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is equal to the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global optimum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84175" marR="0" lvl="0" indent="-3841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Greedy algorithm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does not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guarantee optimal solutions.  However, it generally produces solutions that are very close in value (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heuristics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to the optimal, and hence is intuitively appealing when finding the optimal solution takes too much time.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3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Greedy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0244" name="Rectangle 5"/>
          <p:cNvSpPr/>
          <p:nvPr/>
        </p:nvSpPr>
        <p:spPr>
          <a:xfrm>
            <a:off x="684213" y="476250"/>
            <a:ext cx="3727450" cy="4572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Activity Selection Problem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3430" name="Text Box 6"/>
          <p:cNvSpPr txBox="1"/>
          <p:nvPr/>
        </p:nvSpPr>
        <p:spPr>
          <a:xfrm>
            <a:off x="827088" y="1125538"/>
            <a:ext cx="7777162" cy="1463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Given a set of activities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</a:rPr>
              <a:t> = {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 } that wish to use a resource (e.g. a classroom).  Each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takes place during a time interval [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).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Activities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and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</a:rPr>
              <a:t> are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compatible</a:t>
            </a:r>
            <a:r>
              <a:rPr lang="en-US" altLang="zh-CN" sz="2000" b="1" dirty="0">
                <a:latin typeface="Times New Roman" panose="02020603050405020304" pitchFamily="18" charset="0"/>
              </a:rPr>
              <a:t> if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</a:rPr>
              <a:t> or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(i.e. their time intervals do not overlap).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900113" y="2708275"/>
            <a:ext cx="7632700" cy="503238"/>
            <a:chOff x="567" y="1706"/>
            <a:chExt cx="4808" cy="317"/>
          </a:xfrm>
        </p:grpSpPr>
        <p:sp>
          <p:nvSpPr>
            <p:cNvPr id="10447" name="Text Box 8"/>
            <p:cNvSpPr txBox="1"/>
            <p:nvPr/>
          </p:nvSpPr>
          <p:spPr>
            <a:xfrm>
              <a:off x="930" y="1752"/>
              <a:ext cx="444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Select a maximum-size subset of mutually compatible activities.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pic>
          <p:nvPicPr>
            <p:cNvPr id="10448" name="Picture 9" descr="DART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7" y="1706"/>
              <a:ext cx="317" cy="31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3435" name="Text Box 11"/>
          <p:cNvSpPr txBox="1"/>
          <p:nvPr/>
        </p:nvSpPr>
        <p:spPr>
          <a:xfrm>
            <a:off x="1403350" y="3213100"/>
            <a:ext cx="403225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Assume: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 … 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0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–1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0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sz="2000" b="1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0248" name="表格 10247"/>
          <p:cNvGraphicFramePr/>
          <p:nvPr/>
        </p:nvGraphicFramePr>
        <p:xfrm>
          <a:off x="2411413" y="3860800"/>
          <a:ext cx="5400675" cy="1189038"/>
        </p:xfrm>
        <a:graphic>
          <a:graphicData uri="http://schemas.openxmlformats.org/drawingml/2006/table">
            <a:tbl>
              <a:tblPr/>
              <a:tblGrid>
                <a:gridCol w="450850"/>
                <a:gridCol w="449263"/>
                <a:gridCol w="450850"/>
                <a:gridCol w="449262"/>
                <a:gridCol w="450850"/>
                <a:gridCol w="449263"/>
                <a:gridCol w="450850"/>
                <a:gridCol w="449262"/>
                <a:gridCol w="450850"/>
                <a:gridCol w="449263"/>
                <a:gridCol w="450850"/>
                <a:gridCol w="449262"/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latin typeface="Times New Roman" panose="02020603050405020304" pitchFamily="18" charset="0"/>
                        </a:rPr>
                        <a:t>i</a:t>
                      </a:r>
                      <a:endParaRPr lang="en-US" altLang="zh-CN" sz="2000" b="1" i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4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5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6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7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8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9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10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11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latin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000" b="1" i="1" baseline="-25000" dirty="0">
                          <a:latin typeface="Times New Roman" panose="02020603050405020304" pitchFamily="18" charset="0"/>
                        </a:rPr>
                        <a:t>i</a:t>
                      </a:r>
                      <a:endParaRPr lang="en-US" altLang="zh-CN" sz="2000" b="1" i="1" baseline="-25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5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5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6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8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8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12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000" b="1" i="1" baseline="-25000" dirty="0">
                          <a:latin typeface="Times New Roman" panose="02020603050405020304" pitchFamily="18" charset="0"/>
                        </a:rPr>
                        <a:t>i</a:t>
                      </a:r>
                      <a:endParaRPr lang="en-US" altLang="zh-CN" sz="2000" b="1" i="1" baseline="-25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4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5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6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7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9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9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10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11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12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14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16</a:t>
                      </a:r>
                      <a:endParaRPr lang="en-US" altLang="zh-CN" sz="20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508"/>
          <p:cNvGrpSpPr/>
          <p:nvPr/>
        </p:nvGrpSpPr>
        <p:grpSpPr>
          <a:xfrm>
            <a:off x="755650" y="3789363"/>
            <a:ext cx="7056438" cy="1295400"/>
            <a:chOff x="476" y="2387"/>
            <a:chExt cx="4445" cy="816"/>
          </a:xfrm>
        </p:grpSpPr>
        <p:sp>
          <p:nvSpPr>
            <p:cNvPr id="10444" name="Rectangle 12"/>
            <p:cNvSpPr/>
            <p:nvPr/>
          </p:nvSpPr>
          <p:spPr>
            <a:xfrm>
              <a:off x="476" y="2387"/>
              <a:ext cx="1042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〖Example〗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445" name="Line 461"/>
            <p:cNvSpPr/>
            <p:nvPr/>
          </p:nvSpPr>
          <p:spPr>
            <a:xfrm>
              <a:off x="1519" y="2659"/>
              <a:ext cx="340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6" name="Line 462"/>
            <p:cNvSpPr/>
            <p:nvPr/>
          </p:nvSpPr>
          <p:spPr>
            <a:xfrm>
              <a:off x="1791" y="2432"/>
              <a:ext cx="0" cy="77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577"/>
          <p:cNvGrpSpPr/>
          <p:nvPr/>
        </p:nvGrpSpPr>
        <p:grpSpPr>
          <a:xfrm>
            <a:off x="3055938" y="6021388"/>
            <a:ext cx="4611687" cy="71437"/>
            <a:chOff x="793" y="3612"/>
            <a:chExt cx="2905" cy="45"/>
          </a:xfrm>
        </p:grpSpPr>
        <p:grpSp>
          <p:nvGrpSpPr>
            <p:cNvPr id="10380" name="Group 512"/>
            <p:cNvGrpSpPr/>
            <p:nvPr/>
          </p:nvGrpSpPr>
          <p:grpSpPr>
            <a:xfrm>
              <a:off x="793" y="3612"/>
              <a:ext cx="182" cy="45"/>
              <a:chOff x="793" y="3612"/>
              <a:chExt cx="182" cy="45"/>
            </a:xfrm>
          </p:grpSpPr>
          <p:sp>
            <p:nvSpPr>
              <p:cNvPr id="10441" name="Line 509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42" name="Line 510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43" name="Line 511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81" name="Group 513"/>
            <p:cNvGrpSpPr/>
            <p:nvPr/>
          </p:nvGrpSpPr>
          <p:grpSpPr>
            <a:xfrm>
              <a:off x="975" y="3612"/>
              <a:ext cx="182" cy="45"/>
              <a:chOff x="793" y="3612"/>
              <a:chExt cx="182" cy="45"/>
            </a:xfrm>
          </p:grpSpPr>
          <p:sp>
            <p:nvSpPr>
              <p:cNvPr id="10438" name="Line 514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39" name="Line 515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40" name="Line 516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82" name="Group 517"/>
            <p:cNvGrpSpPr/>
            <p:nvPr/>
          </p:nvGrpSpPr>
          <p:grpSpPr>
            <a:xfrm>
              <a:off x="1156" y="3612"/>
              <a:ext cx="182" cy="45"/>
              <a:chOff x="793" y="3612"/>
              <a:chExt cx="182" cy="45"/>
            </a:xfrm>
          </p:grpSpPr>
          <p:sp>
            <p:nvSpPr>
              <p:cNvPr id="10435" name="Line 518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36" name="Line 519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37" name="Line 520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83" name="Group 521"/>
            <p:cNvGrpSpPr/>
            <p:nvPr/>
          </p:nvGrpSpPr>
          <p:grpSpPr>
            <a:xfrm>
              <a:off x="1338" y="3612"/>
              <a:ext cx="182" cy="45"/>
              <a:chOff x="793" y="3612"/>
              <a:chExt cx="182" cy="45"/>
            </a:xfrm>
          </p:grpSpPr>
          <p:sp>
            <p:nvSpPr>
              <p:cNvPr id="10432" name="Line 522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33" name="Line 523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34" name="Line 524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84" name="Group 525"/>
            <p:cNvGrpSpPr/>
            <p:nvPr/>
          </p:nvGrpSpPr>
          <p:grpSpPr>
            <a:xfrm>
              <a:off x="1519" y="3612"/>
              <a:ext cx="182" cy="45"/>
              <a:chOff x="793" y="3612"/>
              <a:chExt cx="182" cy="45"/>
            </a:xfrm>
          </p:grpSpPr>
          <p:sp>
            <p:nvSpPr>
              <p:cNvPr id="10429" name="Line 526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30" name="Line 527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31" name="Line 528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85" name="Group 529"/>
            <p:cNvGrpSpPr/>
            <p:nvPr/>
          </p:nvGrpSpPr>
          <p:grpSpPr>
            <a:xfrm>
              <a:off x="1701" y="3612"/>
              <a:ext cx="182" cy="45"/>
              <a:chOff x="793" y="3612"/>
              <a:chExt cx="182" cy="45"/>
            </a:xfrm>
          </p:grpSpPr>
          <p:sp>
            <p:nvSpPr>
              <p:cNvPr id="10426" name="Line 530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27" name="Line 531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28" name="Line 532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86" name="Group 533"/>
            <p:cNvGrpSpPr/>
            <p:nvPr/>
          </p:nvGrpSpPr>
          <p:grpSpPr>
            <a:xfrm>
              <a:off x="1882" y="3612"/>
              <a:ext cx="182" cy="45"/>
              <a:chOff x="793" y="3612"/>
              <a:chExt cx="182" cy="45"/>
            </a:xfrm>
          </p:grpSpPr>
          <p:sp>
            <p:nvSpPr>
              <p:cNvPr id="10423" name="Line 534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24" name="Line 535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25" name="Line 536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87" name="Group 537"/>
            <p:cNvGrpSpPr/>
            <p:nvPr/>
          </p:nvGrpSpPr>
          <p:grpSpPr>
            <a:xfrm>
              <a:off x="2064" y="3612"/>
              <a:ext cx="182" cy="45"/>
              <a:chOff x="793" y="3612"/>
              <a:chExt cx="182" cy="45"/>
            </a:xfrm>
          </p:grpSpPr>
          <p:sp>
            <p:nvSpPr>
              <p:cNvPr id="10420" name="Line 538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21" name="Line 539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22" name="Line 540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88" name="Group 541"/>
            <p:cNvGrpSpPr/>
            <p:nvPr/>
          </p:nvGrpSpPr>
          <p:grpSpPr>
            <a:xfrm>
              <a:off x="2245" y="3612"/>
              <a:ext cx="182" cy="45"/>
              <a:chOff x="793" y="3612"/>
              <a:chExt cx="182" cy="45"/>
            </a:xfrm>
          </p:grpSpPr>
          <p:sp>
            <p:nvSpPr>
              <p:cNvPr id="10417" name="Line 542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18" name="Line 543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19" name="Line 544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89" name="Group 545"/>
            <p:cNvGrpSpPr/>
            <p:nvPr/>
          </p:nvGrpSpPr>
          <p:grpSpPr>
            <a:xfrm>
              <a:off x="2427" y="3612"/>
              <a:ext cx="182" cy="45"/>
              <a:chOff x="793" y="3612"/>
              <a:chExt cx="182" cy="45"/>
            </a:xfrm>
          </p:grpSpPr>
          <p:sp>
            <p:nvSpPr>
              <p:cNvPr id="10414" name="Line 546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15" name="Line 547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16" name="Line 548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90" name="Group 549"/>
            <p:cNvGrpSpPr/>
            <p:nvPr/>
          </p:nvGrpSpPr>
          <p:grpSpPr>
            <a:xfrm>
              <a:off x="2608" y="3612"/>
              <a:ext cx="182" cy="45"/>
              <a:chOff x="793" y="3612"/>
              <a:chExt cx="182" cy="45"/>
            </a:xfrm>
          </p:grpSpPr>
          <p:sp>
            <p:nvSpPr>
              <p:cNvPr id="10411" name="Line 550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12" name="Line 551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13" name="Line 552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91" name="Group 553"/>
            <p:cNvGrpSpPr/>
            <p:nvPr/>
          </p:nvGrpSpPr>
          <p:grpSpPr>
            <a:xfrm>
              <a:off x="2790" y="3612"/>
              <a:ext cx="182" cy="45"/>
              <a:chOff x="793" y="3612"/>
              <a:chExt cx="182" cy="45"/>
            </a:xfrm>
          </p:grpSpPr>
          <p:sp>
            <p:nvSpPr>
              <p:cNvPr id="10408" name="Line 554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09" name="Line 555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10" name="Line 556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92" name="Group 557"/>
            <p:cNvGrpSpPr/>
            <p:nvPr/>
          </p:nvGrpSpPr>
          <p:grpSpPr>
            <a:xfrm>
              <a:off x="2971" y="3612"/>
              <a:ext cx="182" cy="45"/>
              <a:chOff x="793" y="3612"/>
              <a:chExt cx="182" cy="45"/>
            </a:xfrm>
          </p:grpSpPr>
          <p:sp>
            <p:nvSpPr>
              <p:cNvPr id="10405" name="Line 558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06" name="Line 559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07" name="Line 560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93" name="Group 561"/>
            <p:cNvGrpSpPr/>
            <p:nvPr/>
          </p:nvGrpSpPr>
          <p:grpSpPr>
            <a:xfrm>
              <a:off x="3153" y="3612"/>
              <a:ext cx="182" cy="45"/>
              <a:chOff x="793" y="3612"/>
              <a:chExt cx="182" cy="45"/>
            </a:xfrm>
          </p:grpSpPr>
          <p:sp>
            <p:nvSpPr>
              <p:cNvPr id="10402" name="Line 562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03" name="Line 563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04" name="Line 564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94" name="Group 565"/>
            <p:cNvGrpSpPr/>
            <p:nvPr/>
          </p:nvGrpSpPr>
          <p:grpSpPr>
            <a:xfrm>
              <a:off x="3334" y="3612"/>
              <a:ext cx="182" cy="45"/>
              <a:chOff x="793" y="3612"/>
              <a:chExt cx="182" cy="45"/>
            </a:xfrm>
          </p:grpSpPr>
          <p:sp>
            <p:nvSpPr>
              <p:cNvPr id="10399" name="Line 566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00" name="Line 567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01" name="Line 568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95" name="Group 569"/>
            <p:cNvGrpSpPr/>
            <p:nvPr/>
          </p:nvGrpSpPr>
          <p:grpSpPr>
            <a:xfrm>
              <a:off x="3516" y="3612"/>
              <a:ext cx="182" cy="45"/>
              <a:chOff x="793" y="3612"/>
              <a:chExt cx="182" cy="45"/>
            </a:xfrm>
          </p:grpSpPr>
          <p:sp>
            <p:nvSpPr>
              <p:cNvPr id="10396" name="Line 570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97" name="Line 571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98" name="Line 572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1" name="Group 631"/>
          <p:cNvGrpSpPr/>
          <p:nvPr/>
        </p:nvGrpSpPr>
        <p:grpSpPr>
          <a:xfrm>
            <a:off x="3055938" y="5229225"/>
            <a:ext cx="4608512" cy="719138"/>
            <a:chOff x="1925" y="3294"/>
            <a:chExt cx="2903" cy="453"/>
          </a:xfrm>
        </p:grpSpPr>
        <p:grpSp>
          <p:nvGrpSpPr>
            <p:cNvPr id="10336" name="Group 573"/>
            <p:cNvGrpSpPr/>
            <p:nvPr/>
          </p:nvGrpSpPr>
          <p:grpSpPr>
            <a:xfrm>
              <a:off x="2107" y="3702"/>
              <a:ext cx="544" cy="45"/>
              <a:chOff x="793" y="3612"/>
              <a:chExt cx="182" cy="45"/>
            </a:xfrm>
          </p:grpSpPr>
          <p:sp>
            <p:nvSpPr>
              <p:cNvPr id="10377" name="Line 574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78" name="Line 575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79" name="Line 576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37" name="Group 578"/>
            <p:cNvGrpSpPr/>
            <p:nvPr/>
          </p:nvGrpSpPr>
          <p:grpSpPr>
            <a:xfrm>
              <a:off x="2470" y="3657"/>
              <a:ext cx="363" cy="45"/>
              <a:chOff x="793" y="3612"/>
              <a:chExt cx="182" cy="45"/>
            </a:xfrm>
          </p:grpSpPr>
          <p:sp>
            <p:nvSpPr>
              <p:cNvPr id="10374" name="Line 579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75" name="Line 580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76" name="Line 581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38" name="Group 582"/>
            <p:cNvGrpSpPr/>
            <p:nvPr/>
          </p:nvGrpSpPr>
          <p:grpSpPr>
            <a:xfrm>
              <a:off x="1925" y="3612"/>
              <a:ext cx="1089" cy="45"/>
              <a:chOff x="793" y="3612"/>
              <a:chExt cx="182" cy="45"/>
            </a:xfrm>
          </p:grpSpPr>
          <p:sp>
            <p:nvSpPr>
              <p:cNvPr id="10371" name="Line 583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72" name="Line 584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73" name="Line 585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39" name="Group 586"/>
            <p:cNvGrpSpPr/>
            <p:nvPr/>
          </p:nvGrpSpPr>
          <p:grpSpPr>
            <a:xfrm>
              <a:off x="2833" y="3657"/>
              <a:ext cx="363" cy="45"/>
              <a:chOff x="793" y="3612"/>
              <a:chExt cx="182" cy="45"/>
            </a:xfrm>
          </p:grpSpPr>
          <p:sp>
            <p:nvSpPr>
              <p:cNvPr id="10368" name="Line 587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69" name="Line 588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70" name="Line 589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40" name="Group 590"/>
            <p:cNvGrpSpPr/>
            <p:nvPr/>
          </p:nvGrpSpPr>
          <p:grpSpPr>
            <a:xfrm>
              <a:off x="2470" y="3566"/>
              <a:ext cx="1088" cy="45"/>
              <a:chOff x="793" y="3612"/>
              <a:chExt cx="182" cy="45"/>
            </a:xfrm>
          </p:grpSpPr>
          <p:sp>
            <p:nvSpPr>
              <p:cNvPr id="10365" name="Line 591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66" name="Line 592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67" name="Line 593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41" name="Group 594"/>
            <p:cNvGrpSpPr/>
            <p:nvPr/>
          </p:nvGrpSpPr>
          <p:grpSpPr>
            <a:xfrm>
              <a:off x="2833" y="3520"/>
              <a:ext cx="726" cy="45"/>
              <a:chOff x="793" y="3612"/>
              <a:chExt cx="182" cy="45"/>
            </a:xfrm>
          </p:grpSpPr>
          <p:sp>
            <p:nvSpPr>
              <p:cNvPr id="10362" name="Line 595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63" name="Line 596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64" name="Line 597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42" name="Group 598"/>
            <p:cNvGrpSpPr/>
            <p:nvPr/>
          </p:nvGrpSpPr>
          <p:grpSpPr>
            <a:xfrm>
              <a:off x="3014" y="3475"/>
              <a:ext cx="726" cy="45"/>
              <a:chOff x="793" y="3612"/>
              <a:chExt cx="182" cy="45"/>
            </a:xfrm>
          </p:grpSpPr>
          <p:sp>
            <p:nvSpPr>
              <p:cNvPr id="10359" name="Line 599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60" name="Line 600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61" name="Line 601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43" name="Group 602"/>
            <p:cNvGrpSpPr/>
            <p:nvPr/>
          </p:nvGrpSpPr>
          <p:grpSpPr>
            <a:xfrm>
              <a:off x="3377" y="3430"/>
              <a:ext cx="544" cy="45"/>
              <a:chOff x="793" y="3612"/>
              <a:chExt cx="182" cy="45"/>
            </a:xfrm>
          </p:grpSpPr>
          <p:sp>
            <p:nvSpPr>
              <p:cNvPr id="10356" name="Line 603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57" name="Line 604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58" name="Line 605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44" name="Group 606"/>
            <p:cNvGrpSpPr/>
            <p:nvPr/>
          </p:nvGrpSpPr>
          <p:grpSpPr>
            <a:xfrm>
              <a:off x="3377" y="3384"/>
              <a:ext cx="726" cy="46"/>
              <a:chOff x="793" y="3612"/>
              <a:chExt cx="182" cy="45"/>
            </a:xfrm>
          </p:grpSpPr>
          <p:sp>
            <p:nvSpPr>
              <p:cNvPr id="10353" name="Line 607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54" name="Line 608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55" name="Line 609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45" name="Group 610"/>
            <p:cNvGrpSpPr/>
            <p:nvPr/>
          </p:nvGrpSpPr>
          <p:grpSpPr>
            <a:xfrm>
              <a:off x="2288" y="3339"/>
              <a:ext cx="2178" cy="45"/>
              <a:chOff x="793" y="3612"/>
              <a:chExt cx="182" cy="45"/>
            </a:xfrm>
          </p:grpSpPr>
          <p:sp>
            <p:nvSpPr>
              <p:cNvPr id="10350" name="Line 611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51" name="Line 612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52" name="Line 613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46" name="Group 614"/>
            <p:cNvGrpSpPr/>
            <p:nvPr/>
          </p:nvGrpSpPr>
          <p:grpSpPr>
            <a:xfrm>
              <a:off x="4105" y="3294"/>
              <a:ext cx="723" cy="45"/>
              <a:chOff x="793" y="3612"/>
              <a:chExt cx="182" cy="45"/>
            </a:xfrm>
          </p:grpSpPr>
          <p:sp>
            <p:nvSpPr>
              <p:cNvPr id="10347" name="Line 615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48" name="Line 616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49" name="Line 617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309" name="Group 632"/>
          <p:cNvGrpSpPr/>
          <p:nvPr/>
        </p:nvGrpSpPr>
        <p:grpSpPr>
          <a:xfrm>
            <a:off x="3059113" y="5229225"/>
            <a:ext cx="4610100" cy="576263"/>
            <a:chOff x="1927" y="3294"/>
            <a:chExt cx="2904" cy="363"/>
          </a:xfrm>
        </p:grpSpPr>
        <p:grpSp>
          <p:nvGrpSpPr>
            <p:cNvPr id="10324" name="Group 618"/>
            <p:cNvGrpSpPr/>
            <p:nvPr/>
          </p:nvGrpSpPr>
          <p:grpSpPr>
            <a:xfrm>
              <a:off x="1927" y="3612"/>
              <a:ext cx="1089" cy="45"/>
              <a:chOff x="793" y="3612"/>
              <a:chExt cx="182" cy="45"/>
            </a:xfrm>
          </p:grpSpPr>
          <p:sp>
            <p:nvSpPr>
              <p:cNvPr id="10333" name="Line 619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34" name="Line 620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35" name="Line 621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25" name="Group 623"/>
            <p:cNvGrpSpPr/>
            <p:nvPr/>
          </p:nvGrpSpPr>
          <p:grpSpPr>
            <a:xfrm>
              <a:off x="4105" y="3294"/>
              <a:ext cx="726" cy="45"/>
              <a:chOff x="793" y="3612"/>
              <a:chExt cx="182" cy="45"/>
            </a:xfrm>
          </p:grpSpPr>
          <p:sp>
            <p:nvSpPr>
              <p:cNvPr id="10330" name="Line 624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31" name="Line 625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32" name="Line 626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26" name="Group 627"/>
            <p:cNvGrpSpPr/>
            <p:nvPr/>
          </p:nvGrpSpPr>
          <p:grpSpPr>
            <a:xfrm>
              <a:off x="3379" y="3385"/>
              <a:ext cx="726" cy="45"/>
              <a:chOff x="793" y="3612"/>
              <a:chExt cx="182" cy="45"/>
            </a:xfrm>
          </p:grpSpPr>
          <p:sp>
            <p:nvSpPr>
              <p:cNvPr id="10327" name="Line 628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8" name="Line 629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9" name="Line 630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" name="Group 649"/>
          <p:cNvGrpSpPr/>
          <p:nvPr/>
        </p:nvGrpSpPr>
        <p:grpSpPr>
          <a:xfrm>
            <a:off x="3348038" y="5229225"/>
            <a:ext cx="4319587" cy="720725"/>
            <a:chOff x="2109" y="3294"/>
            <a:chExt cx="2721" cy="454"/>
          </a:xfrm>
        </p:grpSpPr>
        <p:grpSp>
          <p:nvGrpSpPr>
            <p:cNvPr id="10308" name="Group 633"/>
            <p:cNvGrpSpPr/>
            <p:nvPr/>
          </p:nvGrpSpPr>
          <p:grpSpPr>
            <a:xfrm>
              <a:off x="2109" y="3702"/>
              <a:ext cx="544" cy="46"/>
              <a:chOff x="793" y="3612"/>
              <a:chExt cx="182" cy="45"/>
            </a:xfrm>
          </p:grpSpPr>
          <p:sp>
            <p:nvSpPr>
              <p:cNvPr id="10321" name="Line 634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2" name="Line 635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3" name="Line 636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" name="Group 637"/>
            <p:cNvGrpSpPr/>
            <p:nvPr/>
          </p:nvGrpSpPr>
          <p:grpSpPr>
            <a:xfrm>
              <a:off x="2835" y="3657"/>
              <a:ext cx="363" cy="45"/>
              <a:chOff x="793" y="3612"/>
              <a:chExt cx="182" cy="45"/>
            </a:xfrm>
          </p:grpSpPr>
          <p:sp>
            <p:nvSpPr>
              <p:cNvPr id="10318" name="Line 638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9" name="Line 639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20" name="Line 640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10" name="Group 641"/>
            <p:cNvGrpSpPr/>
            <p:nvPr/>
          </p:nvGrpSpPr>
          <p:grpSpPr>
            <a:xfrm>
              <a:off x="3379" y="3430"/>
              <a:ext cx="544" cy="45"/>
              <a:chOff x="793" y="3612"/>
              <a:chExt cx="182" cy="45"/>
            </a:xfrm>
          </p:grpSpPr>
          <p:sp>
            <p:nvSpPr>
              <p:cNvPr id="10315" name="Line 642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6" name="Line 643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7" name="Line 644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11" name="Group 645"/>
            <p:cNvGrpSpPr/>
            <p:nvPr/>
          </p:nvGrpSpPr>
          <p:grpSpPr>
            <a:xfrm>
              <a:off x="4105" y="3294"/>
              <a:ext cx="725" cy="45"/>
              <a:chOff x="793" y="3612"/>
              <a:chExt cx="182" cy="45"/>
            </a:xfrm>
          </p:grpSpPr>
          <p:sp>
            <p:nvSpPr>
              <p:cNvPr id="10312" name="Line 646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3" name="Line 647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4" name="Line 648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" name="Group 666"/>
          <p:cNvGrpSpPr/>
          <p:nvPr/>
        </p:nvGrpSpPr>
        <p:grpSpPr>
          <a:xfrm>
            <a:off x="3924300" y="5229225"/>
            <a:ext cx="3744913" cy="647700"/>
            <a:chOff x="2472" y="3294"/>
            <a:chExt cx="2359" cy="408"/>
          </a:xfrm>
        </p:grpSpPr>
        <p:grpSp>
          <p:nvGrpSpPr>
            <p:cNvPr id="10292" name="Group 650"/>
            <p:cNvGrpSpPr/>
            <p:nvPr/>
          </p:nvGrpSpPr>
          <p:grpSpPr>
            <a:xfrm>
              <a:off x="2835" y="3657"/>
              <a:ext cx="363" cy="45"/>
              <a:chOff x="793" y="3612"/>
              <a:chExt cx="182" cy="45"/>
            </a:xfrm>
          </p:grpSpPr>
          <p:sp>
            <p:nvSpPr>
              <p:cNvPr id="10305" name="Line 651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6" name="Line 652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7" name="Line 653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293" name="Group 654"/>
            <p:cNvGrpSpPr/>
            <p:nvPr/>
          </p:nvGrpSpPr>
          <p:grpSpPr>
            <a:xfrm>
              <a:off x="2472" y="3657"/>
              <a:ext cx="363" cy="45"/>
              <a:chOff x="793" y="3612"/>
              <a:chExt cx="182" cy="45"/>
            </a:xfrm>
          </p:grpSpPr>
          <p:sp>
            <p:nvSpPr>
              <p:cNvPr id="10302" name="Line 655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3" name="Line 656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4" name="Line 657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294" name="Group 658"/>
            <p:cNvGrpSpPr/>
            <p:nvPr/>
          </p:nvGrpSpPr>
          <p:grpSpPr>
            <a:xfrm>
              <a:off x="3379" y="3385"/>
              <a:ext cx="726" cy="45"/>
              <a:chOff x="793" y="3612"/>
              <a:chExt cx="182" cy="45"/>
            </a:xfrm>
          </p:grpSpPr>
          <p:sp>
            <p:nvSpPr>
              <p:cNvPr id="10299" name="Line 659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0" name="Line 660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01" name="Line 661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295" name="Group 662"/>
            <p:cNvGrpSpPr/>
            <p:nvPr/>
          </p:nvGrpSpPr>
          <p:grpSpPr>
            <a:xfrm>
              <a:off x="4105" y="3294"/>
              <a:ext cx="726" cy="45"/>
              <a:chOff x="793" y="3612"/>
              <a:chExt cx="182" cy="45"/>
            </a:xfrm>
          </p:grpSpPr>
          <p:sp>
            <p:nvSpPr>
              <p:cNvPr id="10296" name="Line 663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97" name="Line 664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98" name="Line 665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4091" name="AutoShape 667" descr="画布"/>
          <p:cNvSpPr>
            <a:spLocks noChangeArrowheads="1"/>
          </p:cNvSpPr>
          <p:nvPr/>
        </p:nvSpPr>
        <p:spPr bwMode="auto">
          <a:xfrm>
            <a:off x="251143" y="4734878"/>
            <a:ext cx="2232025" cy="1512888"/>
          </a:xfrm>
          <a:prstGeom prst="plus">
            <a:avLst>
              <a:gd name="adj" fmla="val 680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108000" tIns="46800" rIns="108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Discussion  12: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How can we be greedy?</a:t>
            </a:r>
            <a:endParaRPr kumimoji="1" lang="en-US" altLang="zh-CN" sz="2400" b="1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0" dur="2000"/>
                                        <p:tgtEl>
                                          <p:spTgt spid="10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/>
      <p:bldP spid="103435" grpId="0"/>
      <p:bldP spid="10409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8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Greedy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029" name="Rectangle 5"/>
          <p:cNvSpPr/>
          <p:nvPr/>
        </p:nvSpPr>
        <p:spPr>
          <a:xfrm>
            <a:off x="684213" y="476250"/>
            <a:ext cx="2951162" cy="457200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latin typeface="Times New Roman" panose="02020603050405020304" pitchFamily="18" charset="0"/>
              </a:rPr>
              <a:t>A DP Solution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4454" name="Text Box 6"/>
          <p:cNvSpPr txBox="1"/>
          <p:nvPr/>
        </p:nvSpPr>
        <p:spPr>
          <a:xfrm>
            <a:off x="3276600" y="476250"/>
            <a:ext cx="42481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  …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i="1" dirty="0">
                <a:latin typeface="Times New Roman" panose="02020603050405020304" pitchFamily="18" charset="0"/>
              </a:rPr>
              <a:t> 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="1" i="1" dirty="0"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i="1" dirty="0">
                <a:latin typeface="Times New Roman" panose="02020603050405020304" pitchFamily="18" charset="0"/>
              </a:rPr>
              <a:t> 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…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n</a:t>
            </a:r>
            <a:endParaRPr lang="en-US" altLang="zh-CN" b="1" i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4572000" y="908050"/>
            <a:ext cx="1584325" cy="530225"/>
            <a:chOff x="2880" y="572"/>
            <a:chExt cx="771" cy="334"/>
          </a:xfrm>
        </p:grpSpPr>
        <p:sp>
          <p:nvSpPr>
            <p:cNvPr id="1059" name="AutoShape 7"/>
            <p:cNvSpPr/>
            <p:nvPr/>
          </p:nvSpPr>
          <p:spPr>
            <a:xfrm rot="-5400000">
              <a:off x="3220" y="232"/>
              <a:ext cx="91" cy="771"/>
            </a:xfrm>
            <a:prstGeom prst="leftBrace">
              <a:avLst>
                <a:gd name="adj1" fmla="val 70604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60" name="Text Box 8"/>
            <p:cNvSpPr txBox="1"/>
            <p:nvPr/>
          </p:nvSpPr>
          <p:spPr>
            <a:xfrm>
              <a:off x="3107" y="618"/>
              <a:ext cx="363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b="1" i="1" baseline="-25000" dirty="0">
                  <a:latin typeface="Times New Roman" panose="02020603050405020304" pitchFamily="18" charset="0"/>
                </a:rPr>
                <a:t>ij</a:t>
              </a:r>
              <a:endParaRPr lang="en-US" altLang="zh-CN" b="1" i="1" baseline="-250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04458" name="Object 10"/>
          <p:cNvGraphicFramePr/>
          <p:nvPr/>
        </p:nvGraphicFramePr>
        <p:xfrm>
          <a:off x="1763713" y="1557338"/>
          <a:ext cx="467518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438400" imgH="558800" progId="Equation.3">
                  <p:embed/>
                </p:oleObj>
              </mc:Choice>
              <mc:Fallback>
                <p:oleObj name="" r:id="rId1" imgW="2438400" imgH="558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1557338"/>
                        <a:ext cx="4675187" cy="1071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2339975" y="1484313"/>
            <a:ext cx="4103688" cy="1152525"/>
            <a:chOff x="1474" y="935"/>
            <a:chExt cx="2585" cy="726"/>
          </a:xfrm>
        </p:grpSpPr>
        <p:sp>
          <p:nvSpPr>
            <p:cNvPr id="1057" name="Rectangle 11"/>
            <p:cNvSpPr/>
            <p:nvPr/>
          </p:nvSpPr>
          <p:spPr>
            <a:xfrm>
              <a:off x="1474" y="935"/>
              <a:ext cx="2585" cy="31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8" name="Rectangle 12"/>
            <p:cNvSpPr/>
            <p:nvPr/>
          </p:nvSpPr>
          <p:spPr>
            <a:xfrm>
              <a:off x="1474" y="1253"/>
              <a:ext cx="136" cy="40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2555875" y="1989138"/>
            <a:ext cx="2303463" cy="576262"/>
            <a:chOff x="1610" y="1253"/>
            <a:chExt cx="1451" cy="363"/>
          </a:xfrm>
        </p:grpSpPr>
        <p:sp>
          <p:nvSpPr>
            <p:cNvPr id="1055" name="Rectangle 14"/>
            <p:cNvSpPr/>
            <p:nvPr/>
          </p:nvSpPr>
          <p:spPr>
            <a:xfrm>
              <a:off x="1610" y="1298"/>
              <a:ext cx="454" cy="31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6" name="Rectangle 15"/>
            <p:cNvSpPr/>
            <p:nvPr/>
          </p:nvSpPr>
          <p:spPr>
            <a:xfrm>
              <a:off x="2925" y="1253"/>
              <a:ext cx="136" cy="27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4465" name="AutoShape 17"/>
          <p:cNvSpPr/>
          <p:nvPr/>
        </p:nvSpPr>
        <p:spPr>
          <a:xfrm>
            <a:off x="3203575" y="2781300"/>
            <a:ext cx="2663825" cy="576263"/>
          </a:xfrm>
          <a:prstGeom prst="wedgeEllipseCallout">
            <a:avLst>
              <a:gd name="adj1" fmla="val -52565"/>
              <a:gd name="adj2" fmla="val -123556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Can we be greedy?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04466" name="Rectangle 18"/>
          <p:cNvSpPr/>
          <p:nvPr/>
        </p:nvSpPr>
        <p:spPr>
          <a:xfrm>
            <a:off x="755650" y="3603625"/>
            <a:ext cx="7704138" cy="762000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</a:rPr>
              <a:t>Greedy Rule 1:</a:t>
            </a:r>
            <a:r>
              <a:rPr lang="en-US" altLang="zh-CN" b="1" dirty="0">
                <a:latin typeface="Times New Roman" panose="02020603050405020304" pitchFamily="18" charset="0"/>
              </a:rPr>
              <a:t> Select the interval which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starts earliest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(but not overlapping the already chosen intervals)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5" name="Group 36"/>
          <p:cNvGrpSpPr/>
          <p:nvPr/>
        </p:nvGrpSpPr>
        <p:grpSpPr>
          <a:xfrm>
            <a:off x="1619250" y="4724400"/>
            <a:ext cx="4968875" cy="360363"/>
            <a:chOff x="1020" y="2976"/>
            <a:chExt cx="3130" cy="227"/>
          </a:xfrm>
        </p:grpSpPr>
        <p:grpSp>
          <p:nvGrpSpPr>
            <p:cNvPr id="1039" name="Group 20"/>
            <p:cNvGrpSpPr/>
            <p:nvPr/>
          </p:nvGrpSpPr>
          <p:grpSpPr>
            <a:xfrm>
              <a:off x="1156" y="2976"/>
              <a:ext cx="1089" cy="45"/>
              <a:chOff x="793" y="3612"/>
              <a:chExt cx="182" cy="45"/>
            </a:xfrm>
          </p:grpSpPr>
          <p:sp>
            <p:nvSpPr>
              <p:cNvPr id="1052" name="Line 21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3" name="Line 22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4" name="Line 23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40" name="Group 24"/>
            <p:cNvGrpSpPr/>
            <p:nvPr/>
          </p:nvGrpSpPr>
          <p:grpSpPr>
            <a:xfrm>
              <a:off x="3334" y="2976"/>
              <a:ext cx="726" cy="45"/>
              <a:chOff x="793" y="3612"/>
              <a:chExt cx="182" cy="45"/>
            </a:xfrm>
          </p:grpSpPr>
          <p:sp>
            <p:nvSpPr>
              <p:cNvPr id="1049" name="Line 25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0" name="Line 26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1" name="Line 27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41" name="Group 28"/>
            <p:cNvGrpSpPr/>
            <p:nvPr/>
          </p:nvGrpSpPr>
          <p:grpSpPr>
            <a:xfrm>
              <a:off x="2472" y="2976"/>
              <a:ext cx="726" cy="45"/>
              <a:chOff x="793" y="3612"/>
              <a:chExt cx="182" cy="45"/>
            </a:xfrm>
          </p:grpSpPr>
          <p:sp>
            <p:nvSpPr>
              <p:cNvPr id="1046" name="Line 29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7" name="Line 30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8" name="Line 31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42" name="Group 32"/>
            <p:cNvGrpSpPr/>
            <p:nvPr/>
          </p:nvGrpSpPr>
          <p:grpSpPr>
            <a:xfrm>
              <a:off x="1020" y="3158"/>
              <a:ext cx="3130" cy="45"/>
              <a:chOff x="793" y="3612"/>
              <a:chExt cx="182" cy="45"/>
            </a:xfrm>
          </p:grpSpPr>
          <p:sp>
            <p:nvSpPr>
              <p:cNvPr id="1043" name="Line 33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4" name="Line 34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45" name="Line 35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4485" name="Text Box 37"/>
          <p:cNvSpPr txBox="1"/>
          <p:nvPr/>
        </p:nvSpPr>
        <p:spPr>
          <a:xfrm>
            <a:off x="6804025" y="4365625"/>
            <a:ext cx="1008063" cy="10064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6000" dirty="0"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zh-CN" sz="6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4486" name="Text Box 38"/>
          <p:cNvSpPr txBox="1"/>
          <p:nvPr/>
        </p:nvSpPr>
        <p:spPr>
          <a:xfrm>
            <a:off x="6804025" y="2492375"/>
            <a:ext cx="1223963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O(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 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/>
      <p:bldP spid="104466" grpId="0"/>
      <p:bldP spid="104485" grpId="0"/>
      <p:bldP spid="1044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7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Greedy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05477" name="Rectangle 5"/>
          <p:cNvSpPr/>
          <p:nvPr/>
        </p:nvSpPr>
        <p:spPr>
          <a:xfrm>
            <a:off x="611188" y="476250"/>
            <a:ext cx="7704137" cy="762000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</a:rPr>
              <a:t>Greedy Rule 2:</a:t>
            </a:r>
            <a:r>
              <a:rPr lang="en-US" altLang="zh-CN" b="1" dirty="0">
                <a:latin typeface="Times New Roman" panose="02020603050405020304" pitchFamily="18" charset="0"/>
              </a:rPr>
              <a:t> Select the interval which is the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shortest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(but not overlapping the already chosen intervals)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1619250" y="1484313"/>
            <a:ext cx="3241675" cy="360362"/>
            <a:chOff x="703" y="2251"/>
            <a:chExt cx="2042" cy="227"/>
          </a:xfrm>
        </p:grpSpPr>
        <p:grpSp>
          <p:nvGrpSpPr>
            <p:cNvPr id="11340" name="Group 7"/>
            <p:cNvGrpSpPr/>
            <p:nvPr/>
          </p:nvGrpSpPr>
          <p:grpSpPr>
            <a:xfrm>
              <a:off x="703" y="2251"/>
              <a:ext cx="1089" cy="45"/>
              <a:chOff x="793" y="3612"/>
              <a:chExt cx="182" cy="45"/>
            </a:xfrm>
          </p:grpSpPr>
          <p:sp>
            <p:nvSpPr>
              <p:cNvPr id="11349" name="Line 8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0" name="Line 9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1" name="Line 10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341" name="Group 15"/>
            <p:cNvGrpSpPr/>
            <p:nvPr/>
          </p:nvGrpSpPr>
          <p:grpSpPr>
            <a:xfrm>
              <a:off x="2019" y="2251"/>
              <a:ext cx="726" cy="45"/>
              <a:chOff x="793" y="3612"/>
              <a:chExt cx="182" cy="45"/>
            </a:xfrm>
          </p:grpSpPr>
          <p:sp>
            <p:nvSpPr>
              <p:cNvPr id="11346" name="Line 16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7" name="Line 17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8" name="Line 18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342" name="Group 19"/>
            <p:cNvGrpSpPr/>
            <p:nvPr/>
          </p:nvGrpSpPr>
          <p:grpSpPr>
            <a:xfrm>
              <a:off x="1610" y="2433"/>
              <a:ext cx="499" cy="45"/>
              <a:chOff x="793" y="3612"/>
              <a:chExt cx="182" cy="45"/>
            </a:xfrm>
          </p:grpSpPr>
          <p:sp>
            <p:nvSpPr>
              <p:cNvPr id="11343" name="Line 20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4" name="Line 21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5" name="Line 22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5495" name="Text Box 23"/>
          <p:cNvSpPr txBox="1"/>
          <p:nvPr/>
        </p:nvSpPr>
        <p:spPr>
          <a:xfrm>
            <a:off x="5219700" y="1125538"/>
            <a:ext cx="1008063" cy="10064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6000" dirty="0"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zh-CN" sz="6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5497" name="Rectangle 25"/>
          <p:cNvSpPr/>
          <p:nvPr/>
        </p:nvSpPr>
        <p:spPr>
          <a:xfrm>
            <a:off x="684213" y="2022475"/>
            <a:ext cx="7704137" cy="1127125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</a:rPr>
              <a:t>Greedy Rule 3:</a:t>
            </a:r>
            <a:r>
              <a:rPr lang="en-US" altLang="zh-CN" b="1" dirty="0">
                <a:latin typeface="Times New Roman" panose="02020603050405020304" pitchFamily="18" charset="0"/>
              </a:rPr>
              <a:t> Select the interval with the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fewest conflicts</a:t>
            </a:r>
            <a:r>
              <a:rPr lang="en-US" altLang="zh-CN" b="1" dirty="0">
                <a:latin typeface="Times New Roman" panose="02020603050405020304" pitchFamily="18" charset="0"/>
              </a:rPr>
              <a:t> with other remaining intervals </a:t>
            </a:r>
            <a:r>
              <a:rPr lang="en-US" altLang="zh-CN" sz="2000" b="1" dirty="0">
                <a:latin typeface="Times New Roman" panose="02020603050405020304" pitchFamily="18" charset="0"/>
              </a:rPr>
              <a:t>(but not overlapping the already chosen intervals)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05511" name="Text Box 39"/>
          <p:cNvSpPr txBox="1"/>
          <p:nvPr/>
        </p:nvSpPr>
        <p:spPr>
          <a:xfrm>
            <a:off x="6516688" y="3213100"/>
            <a:ext cx="1008062" cy="10064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6000" dirty="0"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zh-CN" sz="6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6" name="Group 72"/>
          <p:cNvGrpSpPr/>
          <p:nvPr/>
        </p:nvGrpSpPr>
        <p:grpSpPr>
          <a:xfrm>
            <a:off x="1331913" y="3355975"/>
            <a:ext cx="5040312" cy="720725"/>
            <a:chOff x="521" y="2114"/>
            <a:chExt cx="3175" cy="454"/>
          </a:xfrm>
        </p:grpSpPr>
        <p:grpSp>
          <p:nvGrpSpPr>
            <p:cNvPr id="11296" name="Group 27"/>
            <p:cNvGrpSpPr/>
            <p:nvPr/>
          </p:nvGrpSpPr>
          <p:grpSpPr>
            <a:xfrm>
              <a:off x="1429" y="2114"/>
              <a:ext cx="726" cy="46"/>
              <a:chOff x="793" y="3612"/>
              <a:chExt cx="182" cy="45"/>
            </a:xfrm>
          </p:grpSpPr>
          <p:sp>
            <p:nvSpPr>
              <p:cNvPr id="11337" name="Line 28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8" name="Line 29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9" name="Line 30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297" name="Group 31"/>
            <p:cNvGrpSpPr/>
            <p:nvPr/>
          </p:nvGrpSpPr>
          <p:grpSpPr>
            <a:xfrm>
              <a:off x="2245" y="2115"/>
              <a:ext cx="499" cy="45"/>
              <a:chOff x="793" y="3612"/>
              <a:chExt cx="182" cy="45"/>
            </a:xfrm>
          </p:grpSpPr>
          <p:sp>
            <p:nvSpPr>
              <p:cNvPr id="11334" name="Line 32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5" name="Line 33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6" name="Line 34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298" name="Group 35"/>
            <p:cNvGrpSpPr/>
            <p:nvPr/>
          </p:nvGrpSpPr>
          <p:grpSpPr>
            <a:xfrm>
              <a:off x="1111" y="2251"/>
              <a:ext cx="499" cy="45"/>
              <a:chOff x="793" y="3612"/>
              <a:chExt cx="182" cy="45"/>
            </a:xfrm>
          </p:grpSpPr>
          <p:sp>
            <p:nvSpPr>
              <p:cNvPr id="11331" name="Line 36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2" name="Line 37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3" name="Line 38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299" name="Group 40"/>
            <p:cNvGrpSpPr/>
            <p:nvPr/>
          </p:nvGrpSpPr>
          <p:grpSpPr>
            <a:xfrm>
              <a:off x="521" y="2115"/>
              <a:ext cx="817" cy="46"/>
              <a:chOff x="793" y="3612"/>
              <a:chExt cx="182" cy="45"/>
            </a:xfrm>
          </p:grpSpPr>
          <p:sp>
            <p:nvSpPr>
              <p:cNvPr id="11328" name="Line 41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9" name="Line 42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0" name="Line 43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300" name="Group 44"/>
            <p:cNvGrpSpPr/>
            <p:nvPr/>
          </p:nvGrpSpPr>
          <p:grpSpPr>
            <a:xfrm>
              <a:off x="2879" y="2114"/>
              <a:ext cx="817" cy="46"/>
              <a:chOff x="793" y="3612"/>
              <a:chExt cx="182" cy="45"/>
            </a:xfrm>
          </p:grpSpPr>
          <p:sp>
            <p:nvSpPr>
              <p:cNvPr id="11325" name="Line 45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6" name="Line 46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7" name="Line 47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301" name="Group 48"/>
            <p:cNvGrpSpPr/>
            <p:nvPr/>
          </p:nvGrpSpPr>
          <p:grpSpPr>
            <a:xfrm>
              <a:off x="1111" y="2387"/>
              <a:ext cx="499" cy="45"/>
              <a:chOff x="793" y="3612"/>
              <a:chExt cx="182" cy="45"/>
            </a:xfrm>
          </p:grpSpPr>
          <p:sp>
            <p:nvSpPr>
              <p:cNvPr id="11322" name="Line 49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3" name="Line 50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4" name="Line 51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302" name="Group 52"/>
            <p:cNvGrpSpPr/>
            <p:nvPr/>
          </p:nvGrpSpPr>
          <p:grpSpPr>
            <a:xfrm>
              <a:off x="1111" y="2523"/>
              <a:ext cx="499" cy="45"/>
              <a:chOff x="793" y="3612"/>
              <a:chExt cx="182" cy="45"/>
            </a:xfrm>
          </p:grpSpPr>
          <p:sp>
            <p:nvSpPr>
              <p:cNvPr id="11319" name="Line 53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0" name="Line 54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1" name="Line 55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303" name="Group 56"/>
            <p:cNvGrpSpPr/>
            <p:nvPr/>
          </p:nvGrpSpPr>
          <p:grpSpPr>
            <a:xfrm>
              <a:off x="1927" y="2251"/>
              <a:ext cx="499" cy="45"/>
              <a:chOff x="793" y="3612"/>
              <a:chExt cx="182" cy="45"/>
            </a:xfrm>
          </p:grpSpPr>
          <p:sp>
            <p:nvSpPr>
              <p:cNvPr id="11316" name="Line 57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7" name="Line 58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8" name="Line 59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304" name="Group 60"/>
            <p:cNvGrpSpPr/>
            <p:nvPr/>
          </p:nvGrpSpPr>
          <p:grpSpPr>
            <a:xfrm>
              <a:off x="2562" y="2251"/>
              <a:ext cx="499" cy="45"/>
              <a:chOff x="793" y="3612"/>
              <a:chExt cx="182" cy="45"/>
            </a:xfrm>
          </p:grpSpPr>
          <p:sp>
            <p:nvSpPr>
              <p:cNvPr id="11313" name="Line 61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4" name="Line 62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5" name="Line 63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305" name="Group 64"/>
            <p:cNvGrpSpPr/>
            <p:nvPr/>
          </p:nvGrpSpPr>
          <p:grpSpPr>
            <a:xfrm>
              <a:off x="2562" y="2387"/>
              <a:ext cx="499" cy="45"/>
              <a:chOff x="793" y="3612"/>
              <a:chExt cx="182" cy="45"/>
            </a:xfrm>
          </p:grpSpPr>
          <p:sp>
            <p:nvSpPr>
              <p:cNvPr id="11310" name="Line 65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1" name="Line 66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2" name="Line 67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306" name="Group 68"/>
            <p:cNvGrpSpPr/>
            <p:nvPr/>
          </p:nvGrpSpPr>
          <p:grpSpPr>
            <a:xfrm>
              <a:off x="2562" y="2523"/>
              <a:ext cx="499" cy="45"/>
              <a:chOff x="793" y="3612"/>
              <a:chExt cx="182" cy="45"/>
            </a:xfrm>
          </p:grpSpPr>
          <p:sp>
            <p:nvSpPr>
              <p:cNvPr id="11307" name="Line 69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8" name="Line 70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9" name="Line 71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5545" name="Rectangle 73"/>
          <p:cNvSpPr/>
          <p:nvPr/>
        </p:nvSpPr>
        <p:spPr>
          <a:xfrm>
            <a:off x="684213" y="4548188"/>
            <a:ext cx="7704137" cy="762000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</a:rPr>
              <a:t>Greedy Rule 4:</a:t>
            </a:r>
            <a:r>
              <a:rPr lang="en-US" altLang="zh-CN" b="1" dirty="0">
                <a:latin typeface="Times New Roman" panose="02020603050405020304" pitchFamily="18" charset="0"/>
              </a:rPr>
              <a:t> Select the interval which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ends first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(but not overlapping the already chosen intervals)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18" name="Group 74"/>
          <p:cNvGrpSpPr/>
          <p:nvPr/>
        </p:nvGrpSpPr>
        <p:grpSpPr>
          <a:xfrm>
            <a:off x="1619250" y="5805488"/>
            <a:ext cx="4968875" cy="360362"/>
            <a:chOff x="1020" y="2976"/>
            <a:chExt cx="3130" cy="227"/>
          </a:xfrm>
        </p:grpSpPr>
        <p:grpSp>
          <p:nvGrpSpPr>
            <p:cNvPr id="11280" name="Group 75"/>
            <p:cNvGrpSpPr/>
            <p:nvPr/>
          </p:nvGrpSpPr>
          <p:grpSpPr>
            <a:xfrm>
              <a:off x="1156" y="2976"/>
              <a:ext cx="1089" cy="45"/>
              <a:chOff x="793" y="3612"/>
              <a:chExt cx="182" cy="45"/>
            </a:xfrm>
          </p:grpSpPr>
          <p:sp>
            <p:nvSpPr>
              <p:cNvPr id="11293" name="Line 76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4" name="Line 77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5" name="Line 78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281" name="Group 79"/>
            <p:cNvGrpSpPr/>
            <p:nvPr/>
          </p:nvGrpSpPr>
          <p:grpSpPr>
            <a:xfrm>
              <a:off x="3334" y="2976"/>
              <a:ext cx="726" cy="45"/>
              <a:chOff x="793" y="3612"/>
              <a:chExt cx="182" cy="45"/>
            </a:xfrm>
          </p:grpSpPr>
          <p:sp>
            <p:nvSpPr>
              <p:cNvPr id="11290" name="Line 80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1" name="Line 81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2" name="Line 82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282" name="Group 83"/>
            <p:cNvGrpSpPr/>
            <p:nvPr/>
          </p:nvGrpSpPr>
          <p:grpSpPr>
            <a:xfrm>
              <a:off x="2472" y="2976"/>
              <a:ext cx="726" cy="45"/>
              <a:chOff x="793" y="3612"/>
              <a:chExt cx="182" cy="45"/>
            </a:xfrm>
          </p:grpSpPr>
          <p:sp>
            <p:nvSpPr>
              <p:cNvPr id="11287" name="Line 84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8" name="Line 85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9" name="Line 86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283" name="Group 87"/>
            <p:cNvGrpSpPr/>
            <p:nvPr/>
          </p:nvGrpSpPr>
          <p:grpSpPr>
            <a:xfrm>
              <a:off x="1020" y="3158"/>
              <a:ext cx="3130" cy="45"/>
              <a:chOff x="793" y="3612"/>
              <a:chExt cx="182" cy="45"/>
            </a:xfrm>
          </p:grpSpPr>
          <p:sp>
            <p:nvSpPr>
              <p:cNvPr id="11284" name="Line 88"/>
              <p:cNvSpPr/>
              <p:nvPr/>
            </p:nvSpPr>
            <p:spPr>
              <a:xfrm>
                <a:off x="793" y="3657"/>
                <a:ext cx="18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5" name="Line 89"/>
              <p:cNvSpPr/>
              <p:nvPr/>
            </p:nvSpPr>
            <p:spPr>
              <a:xfrm flipV="1">
                <a:off x="793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6" name="Line 90"/>
              <p:cNvSpPr/>
              <p:nvPr/>
            </p:nvSpPr>
            <p:spPr>
              <a:xfrm flipV="1">
                <a:off x="975" y="3612"/>
                <a:ext cx="0" cy="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5563" name="Text Box 91"/>
          <p:cNvSpPr txBox="1"/>
          <p:nvPr/>
        </p:nvSpPr>
        <p:spPr>
          <a:xfrm>
            <a:off x="6011863" y="1125538"/>
            <a:ext cx="1008062" cy="10064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6000" dirty="0">
                <a:latin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zh-CN" sz="6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5565" name="Text Box 93"/>
          <p:cNvSpPr txBox="1"/>
          <p:nvPr/>
        </p:nvSpPr>
        <p:spPr>
          <a:xfrm>
            <a:off x="7308850" y="3213100"/>
            <a:ext cx="1008063" cy="10064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6000" dirty="0">
                <a:latin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zh-CN" sz="6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5566" name="Text Box 94"/>
          <p:cNvSpPr txBox="1"/>
          <p:nvPr/>
        </p:nvSpPr>
        <p:spPr>
          <a:xfrm>
            <a:off x="6804025" y="5445125"/>
            <a:ext cx="1008063" cy="10064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6000" dirty="0">
                <a:latin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zh-CN" sz="6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5567" name="Rectangle 95"/>
          <p:cNvSpPr/>
          <p:nvPr/>
        </p:nvSpPr>
        <p:spPr>
          <a:xfrm>
            <a:off x="1835150" y="5229225"/>
            <a:ext cx="4510088" cy="396875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Resource become free as soon as possible</a:t>
            </a:r>
            <a:endParaRPr lang="en-US" altLang="zh-CN" sz="2000" b="1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5495" grpId="0"/>
      <p:bldP spid="105497" grpId="0"/>
      <p:bldP spid="105511" grpId="0"/>
      <p:bldP spid="105545" grpId="0"/>
      <p:bldP spid="105563" grpId="0"/>
      <p:bldP spid="105565" grpId="0"/>
      <p:bldP spid="105566" grpId="0"/>
      <p:bldP spid="1055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1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Greedy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06501" name="Text Box 5"/>
          <p:cNvSpPr txBox="1"/>
          <p:nvPr/>
        </p:nvSpPr>
        <p:spPr>
          <a:xfrm>
            <a:off x="539750" y="404813"/>
            <a:ext cx="75438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Correctness: </a:t>
            </a:r>
            <a:endParaRPr lang="en-US" altLang="zh-CN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292100" indent="-292100"/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 </a:t>
            </a:r>
            <a:r>
              <a:rPr lang="en-US" altLang="zh-CN" b="1" dirty="0">
                <a:latin typeface="Times New Roman" panose="02020603050405020304" pitchFamily="18" charset="0"/>
              </a:rPr>
              <a:t>Algorithm gives non-overlapping intervals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292100" indent="-292100"/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 The result is optimal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6502" name="Text Box 6"/>
          <p:cNvSpPr txBox="1"/>
          <p:nvPr/>
        </p:nvSpPr>
        <p:spPr>
          <a:xfrm>
            <a:off x="611188" y="1700213"/>
            <a:ext cx="7993062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b="1" dirty="0">
                <a:latin typeface="Times New Roman" panose="02020603050405020304" pitchFamily="18" charset="0"/>
              </a:rPr>
              <a:t>【Theorem】 Consider any nonempty subproblem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, and let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 be an activity in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 with the earliest finish time.  Then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 is included in some maximum-size subset of mutually compatible activities of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6503" name="Text Box 7"/>
          <p:cNvSpPr txBox="1"/>
          <p:nvPr/>
        </p:nvSpPr>
        <p:spPr>
          <a:xfrm>
            <a:off x="684213" y="3284538"/>
            <a:ext cx="1150937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Proof:</a:t>
            </a:r>
            <a:endParaRPr lang="en-US" altLang="zh-CN" sz="2000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04" name="Text Box 8"/>
          <p:cNvSpPr txBox="1"/>
          <p:nvPr/>
        </p:nvSpPr>
        <p:spPr>
          <a:xfrm>
            <a:off x="1476375" y="3284538"/>
            <a:ext cx="6913563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sz="2000" b="1" dirty="0">
                <a:latin typeface="Times New Roman" panose="02020603050405020304" pitchFamily="18" charset="0"/>
              </a:rPr>
              <a:t>Let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</a:rPr>
              <a:t> be the optimal solution set, and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ef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the activity in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</a:rPr>
              <a:t> with the earliest finish time.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06505" name="Text Box 9"/>
          <p:cNvSpPr txBox="1"/>
          <p:nvPr/>
        </p:nvSpPr>
        <p:spPr>
          <a:xfrm>
            <a:off x="1476375" y="3932238"/>
            <a:ext cx="69135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sz="2000" b="1" dirty="0">
                <a:latin typeface="Times New Roman" panose="02020603050405020304" pitchFamily="18" charset="0"/>
              </a:rPr>
              <a:t>If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 and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ef</a:t>
            </a:r>
            <a:r>
              <a:rPr lang="en-US" altLang="zh-CN" sz="2000" b="1" dirty="0">
                <a:latin typeface="Times New Roman" panose="02020603050405020304" pitchFamily="18" charset="0"/>
              </a:rPr>
              <a:t> are the same, we are done!  Else ……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06506" name="Text Box 10"/>
          <p:cNvSpPr txBox="1"/>
          <p:nvPr/>
        </p:nvSpPr>
        <p:spPr>
          <a:xfrm>
            <a:off x="1476375" y="4292600"/>
            <a:ext cx="33115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sz="2000" b="1" dirty="0">
                <a:latin typeface="Times New Roman" panose="02020603050405020304" pitchFamily="18" charset="0"/>
              </a:rPr>
              <a:t>replace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ef</a:t>
            </a:r>
            <a:r>
              <a:rPr lang="en-US" altLang="zh-CN" sz="2000" b="1" dirty="0">
                <a:latin typeface="Times New Roman" panose="02020603050405020304" pitchFamily="18" charset="0"/>
              </a:rPr>
              <a:t> by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 and get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’.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06507" name="Text Box 11"/>
          <p:cNvSpPr txBox="1"/>
          <p:nvPr/>
        </p:nvSpPr>
        <p:spPr>
          <a:xfrm>
            <a:off x="1476375" y="4652963"/>
            <a:ext cx="51831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2100" indent="-292100"/>
            <a:r>
              <a:rPr lang="en-US" altLang="zh-CN" sz="2000" b="1" dirty="0">
                <a:latin typeface="Times New Roman" panose="02020603050405020304" pitchFamily="18" charset="0"/>
              </a:rPr>
              <a:t>Since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ef</a:t>
            </a:r>
            <a:r>
              <a:rPr lang="en-US" altLang="zh-CN" sz="2000" b="1" dirty="0">
                <a:latin typeface="Times New Roman" panose="02020603050405020304" pitchFamily="18" charset="0"/>
              </a:rPr>
              <a:t> ,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A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’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another optimal solution.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06508" name="Rectangle 12"/>
          <p:cNvSpPr/>
          <p:nvPr/>
        </p:nvSpPr>
        <p:spPr>
          <a:xfrm>
            <a:off x="7019925" y="4868863"/>
            <a:ext cx="144463" cy="28733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6509" name="Rectangle 13"/>
          <p:cNvSpPr/>
          <p:nvPr/>
        </p:nvSpPr>
        <p:spPr>
          <a:xfrm>
            <a:off x="611188" y="5121275"/>
            <a:ext cx="7704137" cy="1187450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</a:rPr>
              <a:t>Implementation: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 </a:t>
            </a:r>
            <a:r>
              <a:rPr lang="en-US" altLang="zh-CN" b="1" dirty="0">
                <a:latin typeface="Times New Roman" panose="02020603050405020304" pitchFamily="18" charset="0"/>
              </a:rPr>
              <a:t>Select the first activity; Recursively solve for the rest.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 Remove tail recursion by iterations.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6510" name="Text Box 14"/>
          <p:cNvSpPr txBox="1"/>
          <p:nvPr/>
        </p:nvSpPr>
        <p:spPr>
          <a:xfrm>
            <a:off x="6084888" y="5876925"/>
            <a:ext cx="20161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O(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log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0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>
                                            <p:txEl>
                                              <p:charRg st="1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6509">
                                            <p:txEl>
                                              <p:charRg st="16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>
                                            <p:txEl>
                                              <p:charRg st="7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6509">
                                            <p:txEl>
                                              <p:charRg st="77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/>
      <p:bldP spid="106502" grpId="0"/>
      <p:bldP spid="106503" grpId="0"/>
      <p:bldP spid="106504" grpId="0"/>
      <p:bldP spid="106505" grpId="0"/>
      <p:bldP spid="106506" grpId="0"/>
      <p:bldP spid="106507" grpId="0"/>
      <p:bldP spid="106508" grpId="0" animBg="1"/>
      <p:bldP spid="1065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2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11618" name="Object 2"/>
          <p:cNvGraphicFramePr/>
          <p:nvPr/>
        </p:nvGraphicFramePr>
        <p:xfrm>
          <a:off x="1752600" y="1155700"/>
          <a:ext cx="46990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449830" imgH="546100" progId="Equation.3">
                  <p:embed/>
                </p:oleObj>
              </mc:Choice>
              <mc:Fallback>
                <p:oleObj name="" r:id="rId1" imgW="2449830" imgH="546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1155700"/>
                        <a:ext cx="4699000" cy="1046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5"/>
          <p:cNvSpPr/>
          <p:nvPr/>
        </p:nvSpPr>
        <p:spPr>
          <a:xfrm>
            <a:off x="684213" y="476250"/>
            <a:ext cx="7245350" cy="457200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latin typeface="Times New Roman" panose="02020603050405020304" pitchFamily="18" charset="0"/>
              </a:rPr>
              <a:t>Another Look at DP Solution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928688" y="2286635"/>
            <a:ext cx="7500937" cy="1198880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where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1,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 is the optimal solution for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to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 , </a:t>
            </a:r>
            <a:r>
              <a:rPr lang="en-US" altLang="zh-CN" b="1" u="sng" dirty="0">
                <a:latin typeface="Times New Roman" panose="02020603050405020304" pitchFamily="18" charset="0"/>
              </a:rPr>
              <a:t>and </a:t>
            </a:r>
            <a:r>
              <a:rPr lang="en-US" altLang="zh-CN" b="1" i="1" u="sng" dirty="0">
                <a:latin typeface="Times New Roman" panose="02020603050405020304" pitchFamily="18" charset="0"/>
              </a:rPr>
              <a:t>a</a:t>
            </a:r>
            <a:r>
              <a:rPr lang="en-US" altLang="zh-CN" b="1" i="1" u="sng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="1" u="sng" baseline="-25000" dirty="0">
                <a:latin typeface="Times New Roman" panose="02020603050405020304" pitchFamily="18" charset="0"/>
              </a:rPr>
              <a:t>(</a:t>
            </a:r>
            <a:r>
              <a:rPr lang="en-US" altLang="zh-CN" b="1" i="1" u="sng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b="1" u="sng" baseline="-25000" dirty="0">
                <a:latin typeface="Times New Roman" panose="02020603050405020304" pitchFamily="18" charset="0"/>
              </a:rPr>
              <a:t>)</a:t>
            </a:r>
            <a:r>
              <a:rPr lang="en-US" altLang="zh-CN" b="1" u="sng" dirty="0">
                <a:latin typeface="Times New Roman" panose="02020603050405020304" pitchFamily="18" charset="0"/>
              </a:rPr>
              <a:t> is the nearest compatible activity to </a:t>
            </a:r>
            <a:r>
              <a:rPr lang="en-US" altLang="zh-CN" b="1" i="1" u="sng" dirty="0">
                <a:latin typeface="Times New Roman" panose="02020603050405020304" pitchFamily="18" charset="0"/>
              </a:rPr>
              <a:t>a</a:t>
            </a:r>
            <a:r>
              <a:rPr lang="en-US" altLang="zh-CN" b="1" i="1" u="sng" baseline="-25000" dirty="0">
                <a:latin typeface="Times New Roman" panose="02020603050405020304" pitchFamily="18" charset="0"/>
              </a:rPr>
              <a:t>j </a:t>
            </a:r>
            <a:r>
              <a:rPr lang="en-US" altLang="zh-CN" b="1" i="1" u="sng" dirty="0">
                <a:latin typeface="Times New Roman" panose="02020603050405020304" pitchFamily="18" charset="0"/>
              </a:rPr>
              <a:t> </a:t>
            </a:r>
            <a:r>
              <a:rPr lang="en-US" altLang="zh-CN" b="1" u="sng" dirty="0">
                <a:latin typeface="Times New Roman" panose="02020603050405020304" pitchFamily="18" charset="0"/>
              </a:rPr>
              <a:t>that is finished before </a:t>
            </a:r>
            <a:r>
              <a:rPr lang="en-US" altLang="zh-CN" b="1" i="1" u="sng" dirty="0">
                <a:latin typeface="Times New Roman" panose="02020603050405020304" pitchFamily="18" charset="0"/>
              </a:rPr>
              <a:t>a</a:t>
            </a:r>
            <a:r>
              <a:rPr lang="en-US" altLang="zh-CN" b="1" i="1" u="sng" baseline="-25000" dirty="0">
                <a:latin typeface="Times New Roman" panose="02020603050405020304" pitchFamily="18" charset="0"/>
              </a:rPr>
              <a:t>j </a:t>
            </a:r>
            <a:r>
              <a:rPr lang="en-US" altLang="zh-CN" b="1" i="1" u="sng" dirty="0">
                <a:latin typeface="Times New Roman" panose="02020603050405020304" pitchFamily="18" charset="0"/>
              </a:rPr>
              <a:t>.</a:t>
            </a:r>
            <a:endParaRPr lang="en-US" altLang="zh-CN" b="1" u="sng" dirty="0">
              <a:latin typeface="Times New Roman" panose="02020603050405020304" pitchFamily="18" charset="0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971550" y="5732939"/>
            <a:ext cx="6858000" cy="829945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Q1: Is the DP solution still correct? yes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Q2: Is the Greedy solution still correct? no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928688" y="3500438"/>
            <a:ext cx="5357812" cy="457200"/>
          </a:xfrm>
          <a:prstGeom prst="rect">
            <a:avLst/>
          </a:prstGeom>
          <a:noFill/>
          <a:ln w="25400">
            <a:noFill/>
          </a:ln>
        </p:spPr>
        <p:txBody>
          <a:bodyPr anchor="ctr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If each activity has a weight …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958658" y="4155599"/>
            <a:ext cx="4385310" cy="1021715"/>
            <a:chOff x="1958658" y="4155599"/>
            <a:chExt cx="4385310" cy="1021715"/>
          </a:xfrm>
        </p:grpSpPr>
        <p:graphicFrame>
          <p:nvGraphicFramePr>
            <p:cNvPr id="2051" name="Object 4"/>
            <p:cNvGraphicFramePr/>
            <p:nvPr/>
          </p:nvGraphicFramePr>
          <p:xfrm>
            <a:off x="1958658" y="4155599"/>
            <a:ext cx="4385310" cy="1021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2286000" imgH="533400" progId="Equation.3">
                    <p:embed/>
                  </p:oleObj>
                </mc:Choice>
                <mc:Fallback>
                  <p:oleObj name="" r:id="rId3" imgW="2286000" imgH="5334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58658" y="4155599"/>
                          <a:ext cx="4385310" cy="10217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" name="椭圆 12"/>
            <p:cNvSpPr/>
            <p:nvPr/>
          </p:nvSpPr>
          <p:spPr>
            <a:xfrm>
              <a:off x="4643757" y="4652336"/>
              <a:ext cx="500066" cy="428628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椭圆 12"/>
          <p:cNvSpPr/>
          <p:nvPr/>
        </p:nvSpPr>
        <p:spPr>
          <a:xfrm>
            <a:off x="2699387" y="4214821"/>
            <a:ext cx="500066" cy="42862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970" y="5084445"/>
            <a:ext cx="80625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/>
              <a:t>因为 cj 是单调不减的，因此最近的一定是最好的。只需要考虑取 wj 和不取两种情况即可。这里将第一个下标去掉只是为了简化，本身并没有错误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5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Greedy Algorithms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13316" name="Rectangle 5"/>
          <p:cNvSpPr/>
          <p:nvPr/>
        </p:nvSpPr>
        <p:spPr>
          <a:xfrm>
            <a:off x="611188" y="476250"/>
            <a:ext cx="468153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Elements of the Greedy Strategy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317" name="Rectangle 6"/>
          <p:cNvSpPr/>
          <p:nvPr/>
        </p:nvSpPr>
        <p:spPr>
          <a:xfrm>
            <a:off x="682625" y="1125538"/>
            <a:ext cx="7777163" cy="33845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269875" indent="-269875">
              <a:spcAft>
                <a:spcPct val="40000"/>
              </a:spcAft>
            </a:pPr>
            <a:r>
              <a:rPr lang="en-US" altLang="zh-CN" sz="2000" b="1" dirty="0">
                <a:latin typeface="Times New Roman" panose="02020603050405020304" pitchFamily="18" charset="0"/>
              </a:rPr>
              <a:t>1. Cast the optimization problem as one in which we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make a choice</a:t>
            </a:r>
            <a:r>
              <a:rPr lang="en-US" altLang="zh-CN" sz="2000" b="1" dirty="0">
                <a:latin typeface="Times New Roman" panose="02020603050405020304" pitchFamily="18" charset="0"/>
              </a:rPr>
              <a:t> and are left with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one subproblem</a:t>
            </a:r>
            <a:r>
              <a:rPr lang="en-US" altLang="zh-CN" sz="2000" b="1" dirty="0">
                <a:latin typeface="Times New Roman" panose="02020603050405020304" pitchFamily="18" charset="0"/>
              </a:rPr>
              <a:t> to solve.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269875" indent="-269875">
              <a:spcAft>
                <a:spcPct val="40000"/>
              </a:spcAft>
            </a:pPr>
            <a:r>
              <a:rPr lang="en-US" altLang="zh-CN" sz="2000" b="1" dirty="0">
                <a:latin typeface="Times New Roman" panose="02020603050405020304" pitchFamily="18" charset="0"/>
              </a:rPr>
              <a:t>2. Prove that there is always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an optimal solution</a:t>
            </a:r>
            <a:r>
              <a:rPr lang="en-US" altLang="zh-CN" sz="2000" b="1" dirty="0">
                <a:latin typeface="Times New Roman" panose="02020603050405020304" pitchFamily="18" charset="0"/>
              </a:rPr>
              <a:t> to the original problem that makes the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greedy choice</a:t>
            </a:r>
            <a:r>
              <a:rPr lang="en-US" altLang="zh-CN" sz="2000" b="1" dirty="0">
                <a:latin typeface="Times New Roman" panose="02020603050405020304" pitchFamily="18" charset="0"/>
              </a:rPr>
              <a:t>, so that the greedy choice is always safe.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269875" indent="-269875">
              <a:spcAft>
                <a:spcPct val="40000"/>
              </a:spcAft>
            </a:pPr>
            <a:r>
              <a:rPr lang="en-US" altLang="zh-CN" sz="2000" b="1" dirty="0">
                <a:latin typeface="Times New Roman" panose="02020603050405020304" pitchFamily="18" charset="0"/>
              </a:rPr>
              <a:t>3. Demonstrate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optimal substructure</a:t>
            </a:r>
            <a:r>
              <a:rPr lang="en-US" altLang="zh-CN" sz="2000" b="1" dirty="0">
                <a:latin typeface="Times New Roman" panose="02020603050405020304" pitchFamily="18" charset="0"/>
              </a:rPr>
              <a:t> by showing that, having made the greedy choice, what remains is a subproblem with the property that if we combine an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optimal solution to the subproblem</a:t>
            </a:r>
            <a:r>
              <a:rPr lang="en-US" altLang="zh-CN" sz="2000" b="1" dirty="0">
                <a:latin typeface="Times New Roman" panose="02020603050405020304" pitchFamily="18" charset="0"/>
              </a:rPr>
              <a:t> with the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greedy choice</a:t>
            </a:r>
            <a:r>
              <a:rPr lang="en-US" altLang="zh-CN" sz="2000" b="1" dirty="0">
                <a:latin typeface="Times New Roman" panose="02020603050405020304" pitchFamily="18" charset="0"/>
              </a:rPr>
              <a:t> we have made, we arrive at an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optimal solution to the original problem</a:t>
            </a:r>
            <a:r>
              <a:rPr lang="en-US" altLang="zh-CN" sz="2000" b="1" dirty="0">
                <a:latin typeface="Times New Roman" panose="02020603050405020304" pitchFamily="18" charset="0"/>
              </a:rPr>
              <a:t>.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3318" name="Rectangle 7"/>
          <p:cNvSpPr/>
          <p:nvPr/>
        </p:nvSpPr>
        <p:spPr>
          <a:xfrm>
            <a:off x="900113" y="4652963"/>
            <a:ext cx="7488237" cy="7016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</a:rPr>
              <a:t>Beneath every greedy algorithm, there is almost always a more cumbersome dynamic-programming solution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gyOGQyODI3NTAyMDJjYmRjZmFkZWE1NDI5Y2Q4NDI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8478</Words>
  <Application>WPS 演示</Application>
  <PresentationFormat>全屏显示(4:3)</PresentationFormat>
  <Paragraphs>703</Paragraphs>
  <Slides>17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Webdings</vt:lpstr>
      <vt:lpstr>Symbol</vt:lpstr>
      <vt:lpstr>Impact</vt:lpstr>
      <vt:lpstr>MS Hei</vt:lpstr>
      <vt:lpstr>Georgia</vt:lpstr>
      <vt:lpstr>微软雅黑</vt:lpstr>
      <vt:lpstr>Arial Unicode MS</vt:lpstr>
      <vt:lpstr>默认设计模板</vt:lpstr>
      <vt:lpstr>Equation.3</vt:lpstr>
      <vt:lpstr>Equation.3</vt:lpstr>
      <vt:lpstr>Equation.3</vt:lpstr>
      <vt:lpstr>MS_ClipArt_Gallery.2</vt:lpstr>
      <vt:lpstr>MS_ClipArt_Gallery.2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YnicoleY</cp:lastModifiedBy>
  <cp:revision>427</cp:revision>
  <dcterms:created xsi:type="dcterms:W3CDTF">2000-07-24T11:13:00Z</dcterms:created>
  <dcterms:modified xsi:type="dcterms:W3CDTF">2024-06-23T14:17:54Z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AE2B8A906C104B75ABCE9341AC68E534_12</vt:lpwstr>
  </property>
  <property fmtid="{D5CDD505-2E9C-101B-9397-08002B2CF9AE}" pid="3" name="KSOProductBuildVer">
    <vt:lpwstr>2052-12.1.0.16929</vt:lpwstr>
  </property>
</Properties>
</file>