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57" r:id="rId3"/>
    <p:sldId id="333" r:id="rId4"/>
    <p:sldId id="334" r:id="rId5"/>
    <p:sldId id="350" r:id="rId6"/>
    <p:sldId id="351" r:id="rId7"/>
    <p:sldId id="353" r:id="rId8"/>
    <p:sldId id="354" r:id="rId9"/>
    <p:sldId id="355" r:id="rId10"/>
    <p:sldId id="358" r:id="rId12"/>
    <p:sldId id="356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0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CCFF"/>
    <a:srgbClr val="990099"/>
    <a:srgbClr val="DDDDDD"/>
    <a:srgbClr val="0080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42"/>
  </p:normalViewPr>
  <p:slideViewPr>
    <p:cSldViewPr showGuides="1">
      <p:cViewPr varScale="1">
        <p:scale>
          <a:sx n="75" d="100"/>
          <a:sy n="75" d="100"/>
        </p:scale>
        <p:origin x="-780" y="-96"/>
      </p:cViewPr>
      <p:guideLst>
        <p:guide orient="horz" pos="350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253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Decision problem is easier, since we only have to answer yes or no.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Optimization problem can be related to a decision problem.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Example: SHORTEST-PATH relates to PATH: given a directed graph G, vertices u and v, and an integer k, does a path exist from u to v consisting of at most k edges?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35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Any problem A can be reduced to HCP, then reduced to TSP.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5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oleObject" Target="../embeddings/oleObject14.bin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4.wav"/><Relationship Id="rId4" Type="http://schemas.openxmlformats.org/officeDocument/2006/relationships/audio" Target="../media/audio1.wav"/><Relationship Id="rId3" Type="http://schemas.openxmlformats.org/officeDocument/2006/relationships/audio" Target="../media/audio3.wav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audio" Target="../media/audio7.wav"/><Relationship Id="rId4" Type="http://schemas.openxmlformats.org/officeDocument/2006/relationships/audio" Target="../media/audio6.wav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audio" Target="../media/audio5.wav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7" name="Text Box 2"/>
          <p:cNvSpPr txBox="1"/>
          <p:nvPr/>
        </p:nvSpPr>
        <p:spPr>
          <a:xfrm>
            <a:off x="755650" y="2227263"/>
            <a:ext cx="7704138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54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1893" name="AutoShape 37"/>
          <p:cNvSpPr/>
          <p:nvPr/>
        </p:nvSpPr>
        <p:spPr>
          <a:xfrm flipH="1">
            <a:off x="684213" y="692150"/>
            <a:ext cx="7924800" cy="5041900"/>
          </a:xfrm>
          <a:prstGeom prst="horizontalScroll">
            <a:avLst>
              <a:gd name="adj" fmla="val 8255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pPr>
              <a:spcAft>
                <a:spcPct val="1000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The first problem that was proven to be NP-complete was the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Satisfiability</a:t>
            </a:r>
            <a:r>
              <a:rPr lang="en-US" altLang="zh-CN" b="1" dirty="0">
                <a:latin typeface="Times New Roman" panose="02020603050405020304" pitchFamily="18" charset="0"/>
              </a:rPr>
              <a:t> problem (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Circuit-SAT</a:t>
            </a:r>
            <a:r>
              <a:rPr lang="en-US" altLang="zh-CN" b="1" dirty="0">
                <a:latin typeface="Times New Roman" panose="02020603050405020304" pitchFamily="18" charset="0"/>
              </a:rPr>
              <a:t>): Input a boolean expression and ask if it has an assignment to the variables that gives the expression a value of 1.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40000"/>
              </a:spcBef>
              <a:spcAft>
                <a:spcPct val="10000"/>
              </a:spcAft>
            </a:pPr>
            <a:r>
              <a:rPr lang="en-US" altLang="zh-CN" b="1" dirty="0">
                <a:latin typeface="Times New Roman" panose="02020603050405020304" pitchFamily="18" charset="0"/>
              </a:rPr>
              <a:t>Cook showed in 1971 that all the problems in NP could be polynomially transformed to Satisfiability.  He proved it by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solving this problem on a nondeterministic Turing machine in polynomial time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4340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93" grpId="0" animBg="1"/>
      <p:bldP spid="12189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1077" name="Text Box 5"/>
          <p:cNvSpPr txBox="1"/>
          <p:nvPr/>
        </p:nvSpPr>
        <p:spPr>
          <a:xfrm>
            <a:off x="611188" y="476250"/>
            <a:ext cx="61928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A Formal-language Framework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1078" name="Text Box 6"/>
          <p:cNvSpPr txBox="1"/>
          <p:nvPr/>
        </p:nvSpPr>
        <p:spPr>
          <a:xfrm>
            <a:off x="684213" y="1052513"/>
            <a:ext cx="3095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latin typeface="Times New Roman" panose="02020603050405020304" pitchFamily="18" charset="0"/>
              </a:rPr>
              <a:t>Abstract Problem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1079" name="Rectangle 7"/>
          <p:cNvSpPr/>
          <p:nvPr/>
        </p:nvSpPr>
        <p:spPr>
          <a:xfrm>
            <a:off x="1042988" y="1557338"/>
            <a:ext cx="69850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an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abstract problem Q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a binary relation on a set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problem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instances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and a set 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problem 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solutions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.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131080" name="Text Box 8"/>
          <p:cNvSpPr txBox="1"/>
          <p:nvPr/>
        </p:nvSpPr>
        <p:spPr>
          <a:xfrm>
            <a:off x="755650" y="2276475"/>
            <a:ext cx="78486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sz="2000" b="1" dirty="0">
                <a:latin typeface="宋体" panose="02010600030101010101" pitchFamily="2" charset="-122"/>
              </a:rPr>
              <a:t>〖</a:t>
            </a:r>
            <a:r>
              <a:rPr lang="en-US" altLang="zh-CN" sz="2000" b="1" dirty="0">
                <a:latin typeface="Arial" panose="020B0604020202020204" pitchFamily="34" charset="0"/>
              </a:rPr>
              <a:t>Example</a:t>
            </a:r>
            <a:r>
              <a:rPr lang="en-US" altLang="zh-CN" sz="2000" b="1" dirty="0">
                <a:latin typeface="宋体" panose="02010600030101010101" pitchFamily="2" charset="-122"/>
              </a:rPr>
              <a:t>〗</a:t>
            </a:r>
            <a:r>
              <a:rPr lang="en-US" altLang="zh-CN" sz="2000" b="1" dirty="0">
                <a:latin typeface="Times New Roman" panose="02020603050405020304" pitchFamily="18" charset="0"/>
              </a:rPr>
              <a:t>For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SHORTEST-PATH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problem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284480" indent="-284480"/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= { &lt;G, u, v&gt;: G=(V, E) is an undirected graph; u, v </a:t>
            </a:r>
            <a:r>
              <a:rPr lang="el-GR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V };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284480" indent="-284480"/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= { &lt;u, w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, w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, …, w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, v&gt;: &lt;u, w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&gt;, …, &lt;w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, v&gt; </a:t>
            </a:r>
            <a:r>
              <a:rPr lang="el-GR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E }.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84480" indent="-284480"/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For every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l-GR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SHORTEST-PATH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s </a:t>
            </a:r>
            <a:r>
              <a:rPr lang="el-GR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1081" name="Text Box 9"/>
          <p:cNvSpPr txBox="1"/>
          <p:nvPr/>
        </p:nvSpPr>
        <p:spPr>
          <a:xfrm>
            <a:off x="755650" y="3644900"/>
            <a:ext cx="7848600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sz="2000" b="1" dirty="0">
                <a:latin typeface="Times New Roman" panose="02020603050405020304" pitchFamily="18" charset="0"/>
              </a:rPr>
              <a:t>For decision problem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PATH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284480" indent="-284480"/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= { &lt;G, u, v, k&gt;: G=(V, E) is an undirected graph; u, v </a:t>
            </a:r>
            <a:r>
              <a:rPr lang="el-GR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V; 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284480" indent="-284480"/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                        k </a:t>
            </a:r>
            <a:r>
              <a:rPr lang="en-US" altLang="zh-CN" sz="2000" b="1" dirty="0">
                <a:latin typeface="Times New Roman" panose="02020603050405020304" pitchFamily="18" charset="0"/>
              </a:rPr>
              <a:t>≥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0 is an integer };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284480" indent="-284480"/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= { 0, 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}.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84480" indent="-284480"/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For every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l-GR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PATH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= 1 or 0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1082" name="Text Box 10"/>
          <p:cNvSpPr txBox="1"/>
          <p:nvPr/>
        </p:nvSpPr>
        <p:spPr>
          <a:xfrm>
            <a:off x="755650" y="5373688"/>
            <a:ext cx="215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latin typeface="Times New Roman" panose="02020603050405020304" pitchFamily="18" charset="0"/>
              </a:rPr>
              <a:t>Encodings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1083" name="Text Box 11"/>
          <p:cNvSpPr txBox="1"/>
          <p:nvPr/>
        </p:nvSpPr>
        <p:spPr>
          <a:xfrm>
            <a:off x="1116013" y="5807075"/>
            <a:ext cx="72723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sz="2000" b="1" dirty="0">
                <a:latin typeface="Times New Roman" panose="02020603050405020304" pitchFamily="18" charset="0"/>
              </a:rPr>
              <a:t>Map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into a binary string { 0, 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}*     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is a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concrete problem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70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  <p:bldP spid="131078" grpId="0"/>
      <p:bldP spid="131079" grpId="0"/>
      <p:bldP spid="131080" grpId="0"/>
      <p:bldP spid="131081" grpId="0"/>
      <p:bldP spid="131082" grpId="0"/>
      <p:bldP spid="1310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2102" name="Text Box 6"/>
          <p:cNvSpPr txBox="1"/>
          <p:nvPr/>
        </p:nvSpPr>
        <p:spPr>
          <a:xfrm>
            <a:off x="684213" y="620713"/>
            <a:ext cx="4464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latin typeface="Times New Roman" panose="02020603050405020304" pitchFamily="18" charset="0"/>
              </a:rPr>
              <a:t>Formal-language Theory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2103" name="Rectangle 3"/>
          <p:cNvSpPr/>
          <p:nvPr/>
        </p:nvSpPr>
        <p:spPr>
          <a:xfrm>
            <a:off x="827088" y="1196975"/>
            <a:ext cx="7416800" cy="48244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An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alphabet</a:t>
            </a:r>
            <a:r>
              <a:rPr lang="en-US" altLang="zh-CN" sz="2000" b="1" dirty="0">
                <a:latin typeface="Times New Roman" panose="02020603050405020304" pitchFamily="18" charset="0"/>
              </a:rPr>
              <a:t> Σ is a finite set of symbols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language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over </a:t>
            </a:r>
            <a:r>
              <a:rPr lang="en-US" altLang="zh-CN" sz="2000" b="1" dirty="0">
                <a:latin typeface="Times New Roman" panose="02020603050405020304" pitchFamily="18" charset="0"/>
              </a:rPr>
              <a:t>Σ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is any set of strings made up of symbols from </a:t>
            </a:r>
            <a:r>
              <a:rPr lang="en-US" altLang="zh-CN" sz="2000" b="1" dirty="0">
                <a:latin typeface="Times New Roman" panose="02020603050405020304" pitchFamily="18" charset="0"/>
              </a:rPr>
              <a:t>Σ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Denote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string</a:t>
            </a:r>
            <a:r>
              <a:rPr lang="en-US" altLang="zh-CN" sz="2000" b="1" dirty="0">
                <a:latin typeface="Times New Roman" panose="02020603050405020304" pitchFamily="18" charset="0"/>
              </a:rPr>
              <a:t> by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ε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Denote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language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by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Ø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Language of all strings over </a:t>
            </a:r>
            <a:r>
              <a:rPr lang="en-US" altLang="zh-CN" sz="2000" b="1" dirty="0">
                <a:latin typeface="Times New Roman" panose="02020603050405020304" pitchFamily="18" charset="0"/>
              </a:rPr>
              <a:t>Σ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is denoted by </a:t>
            </a:r>
            <a:r>
              <a:rPr lang="en-US" altLang="zh-CN" sz="2000" b="1" dirty="0">
                <a:latin typeface="Times New Roman" panose="02020603050405020304" pitchFamily="18" charset="0"/>
              </a:rPr>
              <a:t>Σ*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 complement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denoted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by Σ*-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 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 concatenation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two languages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 and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the language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    L</a:t>
            </a:r>
            <a:r>
              <a:rPr lang="en-US" altLang="zh-CN" sz="2000" b="1" dirty="0">
                <a:latin typeface="Times New Roman" panose="02020603050405020304" pitchFamily="18" charset="0"/>
              </a:rPr>
              <a:t> = {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 :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 ∈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 and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 ∈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000" b="1" dirty="0">
                <a:latin typeface="Times New Roman" panose="02020603050405020304" pitchFamily="18" charset="0"/>
              </a:rPr>
              <a:t>}.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The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closure</a:t>
            </a:r>
            <a:r>
              <a:rPr lang="en-US" altLang="zh-CN" sz="2000" b="1" dirty="0">
                <a:latin typeface="Times New Roman" panose="02020603050405020304" pitchFamily="18" charset="0"/>
              </a:rPr>
              <a:t> or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Kleene star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a language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the language</a:t>
            </a: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*= {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ε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} ∪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∪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∪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∪ ···,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 where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the language obtained by concatenating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</a:rPr>
              <a:t> to itself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</a:rPr>
              <a:t> times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4" name="Text Box 8"/>
          <p:cNvSpPr txBox="1"/>
          <p:nvPr/>
        </p:nvSpPr>
        <p:spPr>
          <a:xfrm>
            <a:off x="4716463" y="692150"/>
            <a:ext cx="28797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— for decision problem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5" name="Text Box 9"/>
          <p:cNvSpPr txBox="1"/>
          <p:nvPr/>
        </p:nvSpPr>
        <p:spPr>
          <a:xfrm>
            <a:off x="5651500" y="1160463"/>
            <a:ext cx="100965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 0, 1 }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6" name="Rectangle 10"/>
          <p:cNvSpPr/>
          <p:nvPr/>
        </p:nvSpPr>
        <p:spPr>
          <a:xfrm>
            <a:off x="5172075" y="1844675"/>
            <a:ext cx="2855913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= {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∈ Σ*: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= 1 }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2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2" grpId="0"/>
      <p:bldP spid="132103" grpId="0"/>
      <p:bldP spid="132104" grpId="0"/>
      <p:bldP spid="132105" grpId="0"/>
      <p:bldP spid="132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25" name="Rectangle 5"/>
          <p:cNvSpPr/>
          <p:nvPr/>
        </p:nvSpPr>
        <p:spPr>
          <a:xfrm>
            <a:off x="539750" y="758825"/>
            <a:ext cx="7920038" cy="317023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176530" indent="-176530">
              <a:spcAft>
                <a:spcPct val="100000"/>
              </a:spcAft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Algorithm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accepts</a:t>
            </a:r>
            <a:r>
              <a:rPr lang="en-US" altLang="zh-CN" sz="2000" b="1" dirty="0">
                <a:latin typeface="Times New Roman" panose="02020603050405020304" pitchFamily="18" charset="0"/>
              </a:rPr>
              <a:t> a string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 ∈ {0, 1}* if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) = 1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176530" indent="-176530">
              <a:spcAft>
                <a:spcPct val="100000"/>
              </a:spcAft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Algorithm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rejects</a:t>
            </a:r>
            <a:r>
              <a:rPr lang="en-US" altLang="zh-CN" sz="2000" b="1" dirty="0">
                <a:latin typeface="Times New Roman" panose="02020603050405020304" pitchFamily="18" charset="0"/>
              </a:rPr>
              <a:t> a string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 if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) = 0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176530" indent="-176530">
              <a:spcAft>
                <a:spcPct val="100000"/>
              </a:spcAft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language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decided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by an algorithm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if every binary string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accepted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by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and every binary string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not in 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rejected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by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76530" indent="-176530">
              <a:spcAft>
                <a:spcPct val="100000"/>
              </a:spcAft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accept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a language, an algorithm need only worry about strings in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but to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decide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a language, it must correctly accept or reject every string in {0, 1}*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6" name="Rectangle 6"/>
          <p:cNvSpPr/>
          <p:nvPr/>
        </p:nvSpPr>
        <p:spPr>
          <a:xfrm>
            <a:off x="611188" y="4429125"/>
            <a:ext cx="7848600" cy="115252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= {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⊆ {0, 1}* : there exists an algorithm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that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decides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in polynomial time }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  <p:bldP spid="1331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4149" name="Rectangle 5"/>
          <p:cNvSpPr/>
          <p:nvPr/>
        </p:nvSpPr>
        <p:spPr>
          <a:xfrm>
            <a:off x="755650" y="476250"/>
            <a:ext cx="7777163" cy="24098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176530" indent="-176530">
              <a:spcAft>
                <a:spcPct val="30000"/>
              </a:spcAft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A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verification algorithm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a two-argument algorithm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, where one argument is an ordinary input string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 and the other is a binary string  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</a:rPr>
              <a:t> called a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certificate</a:t>
            </a:r>
            <a:r>
              <a:rPr lang="en-US" altLang="zh-CN" sz="2000" b="1" dirty="0">
                <a:latin typeface="Times New Roman" panose="02020603050405020304" pitchFamily="18" charset="0"/>
              </a:rPr>
              <a:t>.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176530" indent="-176530">
              <a:spcAft>
                <a:spcPct val="30000"/>
              </a:spcAft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A two-argument algorithm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verifies</a:t>
            </a:r>
            <a:r>
              <a:rPr lang="en-US" altLang="zh-CN" sz="2000" b="1" dirty="0">
                <a:latin typeface="Times New Roman" panose="02020603050405020304" pitchFamily="18" charset="0"/>
              </a:rPr>
              <a:t> an input string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 if there exists a certificate 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</a:rPr>
              <a:t> such that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</a:rPr>
              <a:t>) = 1.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176530" indent="-176530">
              <a:spcAft>
                <a:spcPct val="30000"/>
              </a:spcAft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The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language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verified by a verification algorithm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</a:rPr>
              <a:t> = {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 ∈ {0, 1}* : there exists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</a:rPr>
              <a:t> ∈ {0, 1}* such that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</a:rPr>
              <a:t>) = 1}.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684213" y="2997200"/>
            <a:ext cx="7704137" cy="1149350"/>
            <a:chOff x="431" y="1979"/>
            <a:chExt cx="4853" cy="724"/>
          </a:xfrm>
        </p:grpSpPr>
        <p:sp>
          <p:nvSpPr>
            <p:cNvPr id="2057" name="Rectangle 6"/>
            <p:cNvSpPr/>
            <p:nvPr/>
          </p:nvSpPr>
          <p:spPr>
            <a:xfrm>
              <a:off x="431" y="1979"/>
              <a:ext cx="1859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〖Example〗 For SAT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0" name="Object 9"/>
            <p:cNvGraphicFramePr/>
            <p:nvPr/>
          </p:nvGraphicFramePr>
          <p:xfrm>
            <a:off x="657" y="2200"/>
            <a:ext cx="462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4165600" imgH="228600" progId="Equation.3">
                    <p:embed/>
                  </p:oleObj>
                </mc:Choice>
                <mc:Fallback>
                  <p:oleObj name="" r:id="rId1" imgW="4165600" imgH="2286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57" y="2200"/>
                          <a:ext cx="4627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" name="Text Box 10"/>
            <p:cNvSpPr txBox="1"/>
            <p:nvPr/>
          </p:nvSpPr>
          <p:spPr>
            <a:xfrm>
              <a:off x="612" y="2432"/>
              <a:ext cx="99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Certificate: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1" name="Object 11"/>
            <p:cNvGraphicFramePr/>
            <p:nvPr/>
          </p:nvGraphicFramePr>
          <p:xfrm>
            <a:off x="1519" y="2432"/>
            <a:ext cx="258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2184400" imgH="228600" progId="Equation.3">
                    <p:embed/>
                  </p:oleObj>
                </mc:Choice>
                <mc:Fallback>
                  <p:oleObj name="" r:id="rId3" imgW="2184400" imgH="228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19" y="2432"/>
                          <a:ext cx="258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57" name="Rectangle 13"/>
          <p:cNvSpPr/>
          <p:nvPr/>
        </p:nvSpPr>
        <p:spPr>
          <a:xfrm>
            <a:off x="684213" y="4292600"/>
            <a:ext cx="7777162" cy="21605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6000" rIns="126000" anchor="ctr" anchorCtr="0"/>
          <a:p>
            <a:r>
              <a:rPr lang="en-US" altLang="zh-CN" b="1" dirty="0">
                <a:latin typeface="Times New Roman" panose="02020603050405020304" pitchFamily="18" charset="0"/>
              </a:rPr>
              <a:t>A language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</a:rPr>
              <a:t> belongs to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NP</a:t>
            </a:r>
            <a:r>
              <a:rPr lang="en-US" altLang="zh-CN" b="1" dirty="0">
                <a:latin typeface="Times New Roman" panose="02020603050405020304" pitchFamily="18" charset="0"/>
              </a:rPr>
              <a:t> iff there exist a two-input polynomial-time algorithm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and a constant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 such that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{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∈ {0, 1}* : there exists a certificate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with |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| =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(|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b="1" i="1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 such that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 = 1 }.</a:t>
            </a:r>
            <a:r>
              <a:rPr lang="en-US" altLang="zh-CN" b="1" dirty="0">
                <a:latin typeface="Times New Roman" panose="02020603050405020304" pitchFamily="18" charset="0"/>
              </a:rPr>
              <a:t>  We say that algorithm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verifies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language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in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 polynomial time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056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/>
      <p:bldP spid="1341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4" name="Group 11"/>
          <p:cNvGrpSpPr/>
          <p:nvPr/>
        </p:nvGrpSpPr>
        <p:grpSpPr>
          <a:xfrm>
            <a:off x="1474788" y="404813"/>
            <a:ext cx="5545137" cy="914400"/>
            <a:chOff x="657" y="436"/>
            <a:chExt cx="3493" cy="576"/>
          </a:xfrm>
        </p:grpSpPr>
        <p:graphicFrame>
          <p:nvGraphicFramePr>
            <p:cNvPr id="3075" name="Object 7"/>
            <p:cNvGraphicFramePr/>
            <p:nvPr/>
          </p:nvGraphicFramePr>
          <p:xfrm>
            <a:off x="657" y="572"/>
            <a:ext cx="1207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520065" imgH="165100" progId="Equation.3">
                    <p:embed/>
                  </p:oleObj>
                </mc:Choice>
                <mc:Fallback>
                  <p:oleObj name="" r:id="rId1" imgW="520065" imgH="1651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57" y="572"/>
                          <a:ext cx="1207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8"/>
            <p:cNvGraphicFramePr/>
            <p:nvPr/>
          </p:nvGraphicFramePr>
          <p:xfrm>
            <a:off x="2914" y="494"/>
            <a:ext cx="1236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533400" imgH="190500" progId="Equation.3">
                    <p:embed/>
                  </p:oleObj>
                </mc:Choice>
                <mc:Fallback>
                  <p:oleObj name="" r:id="rId3" imgW="533400" imgH="1905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14" y="494"/>
                          <a:ext cx="1236" cy="4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" name="AutoShape 9"/>
            <p:cNvSpPr/>
            <p:nvPr/>
          </p:nvSpPr>
          <p:spPr>
            <a:xfrm>
              <a:off x="2018" y="709"/>
              <a:ext cx="726" cy="136"/>
            </a:xfrm>
            <a:prstGeom prst="rightArrow">
              <a:avLst>
                <a:gd name="adj1" fmla="val 50000"/>
                <a:gd name="adj2" fmla="val 133455"/>
              </a:avLst>
            </a:prstGeom>
            <a:solidFill>
              <a:srgbClr val="0000FF"/>
            </a:solidFill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099" name="Text Box 10"/>
            <p:cNvSpPr txBox="1"/>
            <p:nvPr/>
          </p:nvSpPr>
          <p:spPr>
            <a:xfrm>
              <a:off x="1791" y="436"/>
              <a:ext cx="1043" cy="576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5400" dirty="0">
                  <a:solidFill>
                    <a:srgbClr val="FF0000"/>
                  </a:solidFill>
                  <a:latin typeface="Times New Roman" panose="02020603050405020304" pitchFamily="18" charset="0"/>
                  <a:sym typeface="Webdings" panose="05030102010509060703" pitchFamily="18" charset="2"/>
                </a:rPr>
                <a:t></a:t>
              </a:r>
              <a:endParaRPr lang="en-US" altLang="zh-CN" sz="5400" dirty="0">
                <a:solidFill>
                  <a:srgbClr val="FF0000"/>
                </a:solidFill>
                <a:latin typeface="Times New Roman" panose="02020603050405020304" pitchFamily="18" charset="0"/>
                <a:sym typeface="Webdings" panose="05030102010509060703" pitchFamily="18" charset="2"/>
              </a:endParaRPr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827088" y="1484313"/>
            <a:ext cx="7416800" cy="1152525"/>
            <a:chOff x="476" y="890"/>
            <a:chExt cx="4672" cy="726"/>
          </a:xfrm>
        </p:grpSpPr>
        <p:sp>
          <p:nvSpPr>
            <p:cNvPr id="3097" name="Rectangle 12"/>
            <p:cNvSpPr/>
            <p:nvPr/>
          </p:nvSpPr>
          <p:spPr>
            <a:xfrm>
              <a:off x="476" y="890"/>
              <a:ext cx="4672" cy="726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pPr>
                <a:spcBef>
                  <a:spcPct val="20000"/>
                </a:spcBef>
              </a:pP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complexity class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co-NP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dirty="0">
                  <a:latin typeface="Times New Roman" panose="02020603050405020304" pitchFamily="18" charset="0"/>
                </a:rPr>
                <a:t>the set of languages </a:t>
              </a:r>
              <a:r>
                <a:rPr lang="en-US" altLang="zh-CN" i="1" dirty="0">
                  <a:latin typeface="Times New Roman" panose="02020603050405020304" pitchFamily="18" charset="0"/>
                </a:rPr>
                <a:t>L</a:t>
              </a:r>
              <a:r>
                <a:rPr lang="en-US" altLang="zh-CN" dirty="0">
                  <a:latin typeface="Times New Roman" panose="02020603050405020304" pitchFamily="18" charset="0"/>
                </a:rPr>
                <a:t> such that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</a:pP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4" name="Object 14"/>
            <p:cNvGraphicFramePr/>
            <p:nvPr/>
          </p:nvGraphicFramePr>
          <p:xfrm>
            <a:off x="2562" y="1253"/>
            <a:ext cx="71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533400" imgH="190500" progId="Equation.3">
                    <p:embed/>
                  </p:oleObj>
                </mc:Choice>
                <mc:Fallback>
                  <p:oleObj name="" r:id="rId5" imgW="533400" imgH="1905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62" y="1253"/>
                          <a:ext cx="712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184" name="Text Box 16"/>
          <p:cNvSpPr txBox="1"/>
          <p:nvPr/>
        </p:nvSpPr>
        <p:spPr>
          <a:xfrm>
            <a:off x="755650" y="2852738"/>
            <a:ext cx="27368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Four possibilities: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5185" name="Oval 6"/>
          <p:cNvSpPr/>
          <p:nvPr/>
        </p:nvSpPr>
        <p:spPr>
          <a:xfrm>
            <a:off x="1331913" y="3429000"/>
            <a:ext cx="2303462" cy="1008063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Arial" panose="020B0604020202020204" pitchFamily="34" charset="0"/>
              </a:rPr>
              <a:t>P=NP=co-NP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grpSp>
        <p:nvGrpSpPr>
          <p:cNvPr id="6" name="Group 20"/>
          <p:cNvGrpSpPr/>
          <p:nvPr/>
        </p:nvGrpSpPr>
        <p:grpSpPr>
          <a:xfrm>
            <a:off x="1258888" y="4724400"/>
            <a:ext cx="2303462" cy="1081088"/>
            <a:chOff x="3243" y="2115"/>
            <a:chExt cx="1451" cy="681"/>
          </a:xfrm>
        </p:grpSpPr>
        <p:sp>
          <p:nvSpPr>
            <p:cNvPr id="3095" name="Oval 7"/>
            <p:cNvSpPr/>
            <p:nvPr/>
          </p:nvSpPr>
          <p:spPr>
            <a:xfrm>
              <a:off x="3243" y="2115"/>
              <a:ext cx="1451" cy="681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Arial" panose="020B0604020202020204" pitchFamily="34" charset="0"/>
                </a:rPr>
                <a:t>NP=co-NP</a:t>
              </a:r>
              <a:endParaRPr lang="en-US" altLang="zh-CN" sz="2000" b="1" dirty="0">
                <a:latin typeface="Arial" panose="020B0604020202020204" pitchFamily="34" charset="0"/>
              </a:endParaRPr>
            </a:p>
            <a:p>
              <a:pPr algn="ctr"/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3096" name="Oval 9"/>
            <p:cNvSpPr/>
            <p:nvPr/>
          </p:nvSpPr>
          <p:spPr>
            <a:xfrm>
              <a:off x="3787" y="2523"/>
              <a:ext cx="408" cy="182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P</a:t>
              </a:r>
              <a:endParaRPr lang="en-US" altLang="zh-CN" sz="1800" b="1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25"/>
          <p:cNvGrpSpPr/>
          <p:nvPr/>
        </p:nvGrpSpPr>
        <p:grpSpPr>
          <a:xfrm>
            <a:off x="4356100" y="3357563"/>
            <a:ext cx="3887788" cy="1152525"/>
            <a:chOff x="476" y="3067"/>
            <a:chExt cx="2449" cy="726"/>
          </a:xfrm>
        </p:grpSpPr>
        <p:sp>
          <p:nvSpPr>
            <p:cNvPr id="3091" name="Oval 10"/>
            <p:cNvSpPr/>
            <p:nvPr/>
          </p:nvSpPr>
          <p:spPr>
            <a:xfrm>
              <a:off x="476" y="3067"/>
              <a:ext cx="1860" cy="681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18000" anchor="ctr" anchorCtr="0"/>
            <a:p>
              <a:r>
                <a:rPr lang="en-US" altLang="zh-CN" sz="1800" b="1" dirty="0">
                  <a:latin typeface="Arial" panose="020B0604020202020204" pitchFamily="34" charset="0"/>
                </a:rPr>
                <a:t>co-NP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092" name="Oval 11"/>
            <p:cNvSpPr/>
            <p:nvPr/>
          </p:nvSpPr>
          <p:spPr>
            <a:xfrm>
              <a:off x="1247" y="3067"/>
              <a:ext cx="1678" cy="726"/>
            </a:xfrm>
            <a:prstGeom prst="ellipse">
              <a:avLst/>
            </a:prstGeom>
            <a:solidFill>
              <a:srgbClr val="00FFFF">
                <a:alpha val="21960"/>
              </a:srgb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3093" name="Rectangle 12"/>
            <p:cNvSpPr/>
            <p:nvPr/>
          </p:nvSpPr>
          <p:spPr>
            <a:xfrm>
              <a:off x="1292" y="3294"/>
              <a:ext cx="113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8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P=NP</a:t>
              </a:r>
              <a:r>
                <a:rPr lang="en-US" altLang="zh-CN" sz="1800" b="1" dirty="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∩</a:t>
              </a:r>
              <a:r>
                <a:rPr lang="en-US" altLang="zh-CN" sz="18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co-NP</a:t>
              </a:r>
              <a:endPara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94" name="Rectangle 13"/>
            <p:cNvSpPr/>
            <p:nvPr/>
          </p:nvSpPr>
          <p:spPr>
            <a:xfrm>
              <a:off x="2381" y="3294"/>
              <a:ext cx="3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latin typeface="Arial" panose="020B0604020202020204" pitchFamily="34" charset="0"/>
                </a:rPr>
                <a:t>NP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4356100" y="4724400"/>
            <a:ext cx="3887788" cy="1152525"/>
            <a:chOff x="2971" y="3067"/>
            <a:chExt cx="2449" cy="726"/>
          </a:xfrm>
        </p:grpSpPr>
        <p:sp>
          <p:nvSpPr>
            <p:cNvPr id="3086" name="Oval 10"/>
            <p:cNvSpPr/>
            <p:nvPr/>
          </p:nvSpPr>
          <p:spPr>
            <a:xfrm>
              <a:off x="2971" y="3067"/>
              <a:ext cx="1860" cy="681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18000" anchor="ctr" anchorCtr="0"/>
            <a:p>
              <a:r>
                <a:rPr lang="en-US" altLang="zh-CN" sz="1800" b="1" dirty="0">
                  <a:latin typeface="Arial" panose="020B0604020202020204" pitchFamily="34" charset="0"/>
                </a:rPr>
                <a:t>co-NP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087" name="Oval 11"/>
            <p:cNvSpPr/>
            <p:nvPr/>
          </p:nvSpPr>
          <p:spPr>
            <a:xfrm>
              <a:off x="3742" y="3067"/>
              <a:ext cx="1678" cy="726"/>
            </a:xfrm>
            <a:prstGeom prst="ellipse">
              <a:avLst/>
            </a:prstGeom>
            <a:solidFill>
              <a:srgbClr val="00FFFF">
                <a:alpha val="21960"/>
              </a:srgb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3088" name="Rectangle 12"/>
            <p:cNvSpPr/>
            <p:nvPr/>
          </p:nvSpPr>
          <p:spPr>
            <a:xfrm>
              <a:off x="3833" y="3203"/>
              <a:ext cx="90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8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NP</a:t>
              </a:r>
              <a:r>
                <a:rPr lang="en-US" altLang="zh-CN" sz="1800" b="1" dirty="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∩</a:t>
              </a:r>
              <a:r>
                <a:rPr lang="en-US" altLang="zh-CN" sz="18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co-NP</a:t>
              </a:r>
              <a:endPara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9" name="Rectangle 13"/>
            <p:cNvSpPr/>
            <p:nvPr/>
          </p:nvSpPr>
          <p:spPr>
            <a:xfrm>
              <a:off x="4876" y="3294"/>
              <a:ext cx="3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latin typeface="Arial" panose="020B0604020202020204" pitchFamily="34" charset="0"/>
                </a:rPr>
                <a:t>NP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3090" name="Oval 9"/>
            <p:cNvSpPr/>
            <p:nvPr/>
          </p:nvSpPr>
          <p:spPr>
            <a:xfrm>
              <a:off x="4014" y="3430"/>
              <a:ext cx="408" cy="182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P</a:t>
              </a:r>
              <a:endParaRPr lang="en-US" altLang="zh-CN" sz="1800" b="1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85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4" grpId="0"/>
      <p:bldP spid="1351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435" name="Rectangle 4"/>
          <p:cNvSpPr/>
          <p:nvPr/>
        </p:nvSpPr>
        <p:spPr>
          <a:xfrm>
            <a:off x="755650" y="1196975"/>
            <a:ext cx="7561263" cy="30130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A language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is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polynomial-time reducible</a:t>
            </a:r>
            <a:r>
              <a:rPr lang="en-US" altLang="zh-CN" b="1" dirty="0">
                <a:latin typeface="Times New Roman" panose="02020603050405020304" pitchFamily="18" charset="0"/>
              </a:rPr>
              <a:t> to a language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 (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 ) if there exists a </a:t>
            </a:r>
            <a:r>
              <a:rPr lang="en-US" altLang="zh-CN" b="1" i="1" dirty="0">
                <a:latin typeface="Times New Roman" panose="02020603050405020304" pitchFamily="18" charset="0"/>
              </a:rPr>
              <a:t>polynomial-time computable</a:t>
            </a:r>
            <a:r>
              <a:rPr lang="en-US" altLang="zh-CN" b="1" dirty="0">
                <a:latin typeface="Times New Roman" panose="02020603050405020304" pitchFamily="18" charset="0"/>
              </a:rPr>
              <a:t> function 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 : {0, 1}* → {0,1}* such that for all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{0</a:t>
            </a:r>
            <a:r>
              <a:rPr lang="en-US" altLang="zh-CN" b="1" i="1" dirty="0"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</a:rPr>
              <a:t> 1}*, 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 iff 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 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baseline="-25000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We call the function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 the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reduction function</a:t>
            </a:r>
            <a:r>
              <a:rPr lang="en-US" altLang="zh-CN" b="1" dirty="0">
                <a:latin typeface="Times New Roman" panose="02020603050405020304" pitchFamily="18" charset="0"/>
              </a:rPr>
              <a:t>, and a polynomial-time algorithm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 that computes 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  is called a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reduction algorithm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7223" name="AutoShape 7"/>
          <p:cNvSpPr/>
          <p:nvPr/>
        </p:nvSpPr>
        <p:spPr>
          <a:xfrm>
            <a:off x="1547813" y="404813"/>
            <a:ext cx="3095625" cy="647700"/>
          </a:xfrm>
          <a:prstGeom prst="wedgeEllipseCallout">
            <a:avLst>
              <a:gd name="adj1" fmla="val -35486"/>
              <a:gd name="adj2" fmla="val 150736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no harder than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7224" name="Rectangle 8"/>
          <p:cNvSpPr/>
          <p:nvPr/>
        </p:nvSpPr>
        <p:spPr>
          <a:xfrm>
            <a:off x="1476375" y="4437063"/>
            <a:ext cx="5761038" cy="16557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62000" rIns="162000" anchor="ctr" anchorCtr="0"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language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⊆ {0, 1}* is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NP-complete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if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∈ NP, and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’ ≤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for every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L’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∈ NP.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3" grpId="0" animBg="1"/>
      <p:bldP spid="1372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8245" name="Text Box 5"/>
          <p:cNvSpPr txBox="1"/>
          <p:nvPr/>
        </p:nvSpPr>
        <p:spPr>
          <a:xfrm>
            <a:off x="468313" y="549275"/>
            <a:ext cx="82296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sz="2000" b="1" dirty="0">
                <a:latin typeface="宋体" panose="02010600030101010101" pitchFamily="2" charset="-122"/>
              </a:rPr>
              <a:t>〖</a:t>
            </a:r>
            <a:r>
              <a:rPr lang="en-US" altLang="zh-CN" sz="2000" b="1" dirty="0">
                <a:latin typeface="Arial" panose="020B0604020202020204" pitchFamily="34" charset="0"/>
              </a:rPr>
              <a:t>Example</a:t>
            </a:r>
            <a:r>
              <a:rPr lang="en-US" altLang="zh-CN" sz="2000" b="1" dirty="0">
                <a:latin typeface="宋体" panose="02010600030101010101" pitchFamily="2" charset="-122"/>
              </a:rPr>
              <a:t>〗 </a:t>
            </a:r>
            <a:r>
              <a:rPr lang="en-US" altLang="zh-CN" sz="2000" b="1" dirty="0">
                <a:latin typeface="Times New Roman" panose="02020603050405020304" pitchFamily="18" charset="0"/>
              </a:rPr>
              <a:t>Suppose that we already know that the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clique problem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is NP-complete.  Prove that 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vertex cover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problem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is NP-complete as well.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38246" name="Text Box 6"/>
          <p:cNvSpPr txBox="1"/>
          <p:nvPr/>
        </p:nvSpPr>
        <p:spPr>
          <a:xfrm>
            <a:off x="684213" y="3141663"/>
            <a:ext cx="77724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Vertex cover problem: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Given an undirected graph G = (V, E) and an integer K, does G contain a subset V'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V such that |V'|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is (at most)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K and every edge in G has a vertex in V' (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vertex cover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?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8247" name="Text Box 7"/>
          <p:cNvSpPr txBox="1"/>
          <p:nvPr/>
        </p:nvSpPr>
        <p:spPr>
          <a:xfrm>
            <a:off x="684213" y="1628775"/>
            <a:ext cx="77724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Clique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problem: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Given an undirected graph G = (V, E) and an integer K, does G contain a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complete subgraph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clique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of (at least) K vertices?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38248" name="Rectangle 8"/>
          <p:cNvSpPr/>
          <p:nvPr/>
        </p:nvSpPr>
        <p:spPr>
          <a:xfrm>
            <a:off x="1028700" y="2636838"/>
            <a:ext cx="6638925" cy="36671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CLIQUE = { &lt;G, K&gt; : G is a graph with a clique of size K }.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38249" name="Rectangle 9"/>
          <p:cNvSpPr/>
          <p:nvPr/>
        </p:nvSpPr>
        <p:spPr>
          <a:xfrm>
            <a:off x="1035050" y="4149725"/>
            <a:ext cx="7137400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VERTEX-COVER = { &lt;G, K&gt; : G has a vertex cover of size K }.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38250" name="Rectangle 10"/>
          <p:cNvSpPr/>
          <p:nvPr/>
        </p:nvSpPr>
        <p:spPr>
          <a:xfrm>
            <a:off x="755650" y="4652963"/>
            <a:ext cx="4176713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854075" indent="-854075"/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Proof: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 </a:t>
            </a:r>
            <a:r>
              <a:rPr lang="en-US" altLang="zh-CN" sz="2000" b="1" dirty="0">
                <a:latin typeface="Times New Roman" panose="02020603050405020304" pitchFamily="18" charset="0"/>
              </a:rPr>
              <a:t>VERTEX-COVER ∈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NP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51" name="Text Box 11"/>
          <p:cNvSpPr txBox="1"/>
          <p:nvPr/>
        </p:nvSpPr>
        <p:spPr>
          <a:xfrm>
            <a:off x="1476375" y="5013325"/>
            <a:ext cx="6553200" cy="1098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Given any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 = &lt;G, K&gt;, take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V'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V as the certificate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Reduction algorithm: check if |V'|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K; check if for </a:t>
            </a:r>
            <a:r>
              <a:rPr lang="en-US" altLang="zh-CN" sz="2000" b="1" dirty="0">
                <a:latin typeface="Times New Roman" panose="02020603050405020304" pitchFamily="18" charset="0"/>
              </a:rPr>
              <a:t>each edge 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</a:rPr>
              <a:t>) ∈ E, that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="1" dirty="0">
                <a:latin typeface="Times New Roman" panose="02020603050405020304" pitchFamily="18" charset="0"/>
              </a:rPr>
              <a:t> ∈ V' or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</a:rPr>
              <a:t> ∈ V'.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38252" name="Text Box 12"/>
          <p:cNvSpPr txBox="1"/>
          <p:nvPr/>
        </p:nvSpPr>
        <p:spPr>
          <a:xfrm>
            <a:off x="6084888" y="5876925"/>
            <a:ext cx="1223962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O(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3 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9467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  <p:bldP spid="138246" grpId="0"/>
      <p:bldP spid="138247" grpId="0"/>
      <p:bldP spid="138248" grpId="0"/>
      <p:bldP spid="138249" grpId="0"/>
      <p:bldP spid="138250" grpId="0"/>
      <p:bldP spid="138251" grpId="0"/>
      <p:bldP spid="1382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9269" name="Rectangle 5"/>
          <p:cNvSpPr/>
          <p:nvPr/>
        </p:nvSpPr>
        <p:spPr>
          <a:xfrm>
            <a:off x="755650" y="549275"/>
            <a:ext cx="72009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854075" indent="-854075"/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Proof (con.):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en-US" altLang="zh-CN" sz="2000" b="1" dirty="0">
                <a:latin typeface="Times New Roman" panose="02020603050405020304" pitchFamily="18" charset="0"/>
              </a:rPr>
              <a:t>CLIQUE ≤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 VERTEX-COVER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6732588" y="692150"/>
            <a:ext cx="1485900" cy="1457325"/>
            <a:chOff x="4241" y="436"/>
            <a:chExt cx="936" cy="918"/>
          </a:xfrm>
        </p:grpSpPr>
        <p:grpSp>
          <p:nvGrpSpPr>
            <p:cNvPr id="4140" name="Group 32"/>
            <p:cNvGrpSpPr/>
            <p:nvPr/>
          </p:nvGrpSpPr>
          <p:grpSpPr>
            <a:xfrm>
              <a:off x="4241" y="436"/>
              <a:ext cx="936" cy="624"/>
              <a:chOff x="1156" y="1117"/>
              <a:chExt cx="936" cy="624"/>
            </a:xfrm>
          </p:grpSpPr>
          <p:sp>
            <p:nvSpPr>
              <p:cNvPr id="4141" name="Oval 18"/>
              <p:cNvSpPr/>
              <p:nvPr/>
            </p:nvSpPr>
            <p:spPr>
              <a:xfrm>
                <a:off x="1156" y="1368"/>
                <a:ext cx="144" cy="12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2" name="Oval 19"/>
              <p:cNvSpPr/>
              <p:nvPr/>
            </p:nvSpPr>
            <p:spPr>
              <a:xfrm>
                <a:off x="1444" y="1117"/>
                <a:ext cx="144" cy="12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3" name="Oval 20"/>
              <p:cNvSpPr/>
              <p:nvPr/>
            </p:nvSpPr>
            <p:spPr>
              <a:xfrm>
                <a:off x="1444" y="1616"/>
                <a:ext cx="144" cy="12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4" name="Line 22"/>
              <p:cNvSpPr/>
              <p:nvPr/>
            </p:nvSpPr>
            <p:spPr>
              <a:xfrm flipH="1">
                <a:off x="1228" y="1179"/>
                <a:ext cx="288" cy="25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45" name="Line 23"/>
              <p:cNvSpPr/>
              <p:nvPr/>
            </p:nvSpPr>
            <p:spPr>
              <a:xfrm flipH="1">
                <a:off x="1516" y="1429"/>
                <a:ext cx="504" cy="25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46" name="Line 24"/>
              <p:cNvSpPr/>
              <p:nvPr/>
            </p:nvSpPr>
            <p:spPr>
              <a:xfrm>
                <a:off x="1228" y="1429"/>
                <a:ext cx="288" cy="25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47" name="Line 25"/>
              <p:cNvSpPr/>
              <p:nvPr/>
            </p:nvSpPr>
            <p:spPr>
              <a:xfrm flipH="1">
                <a:off x="1516" y="1242"/>
                <a:ext cx="0" cy="374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48" name="Oval 21"/>
              <p:cNvSpPr/>
              <p:nvPr/>
            </p:nvSpPr>
            <p:spPr>
              <a:xfrm>
                <a:off x="1948" y="1367"/>
                <a:ext cx="144" cy="124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4104" name="Object 33"/>
            <p:cNvGraphicFramePr/>
            <p:nvPr/>
          </p:nvGraphicFramePr>
          <p:xfrm>
            <a:off x="4513" y="1117"/>
            <a:ext cx="22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165100" imgH="177800" progId="Equation.3">
                    <p:embed/>
                  </p:oleObj>
                </mc:Choice>
                <mc:Fallback>
                  <p:oleObj name="" r:id="rId1" imgW="165100" imgH="1778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13" y="1117"/>
                          <a:ext cx="220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5"/>
          <p:cNvGrpSpPr/>
          <p:nvPr/>
        </p:nvGrpSpPr>
        <p:grpSpPr>
          <a:xfrm>
            <a:off x="6804025" y="2349500"/>
            <a:ext cx="1485900" cy="1438275"/>
            <a:chOff x="2380" y="1117"/>
            <a:chExt cx="936" cy="906"/>
          </a:xfrm>
        </p:grpSpPr>
        <p:sp>
          <p:nvSpPr>
            <p:cNvPr id="4134" name="Oval 26"/>
            <p:cNvSpPr/>
            <p:nvPr/>
          </p:nvSpPr>
          <p:spPr>
            <a:xfrm>
              <a:off x="2380" y="1368"/>
              <a:ext cx="144" cy="12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35" name="Oval 27"/>
            <p:cNvSpPr/>
            <p:nvPr/>
          </p:nvSpPr>
          <p:spPr>
            <a:xfrm>
              <a:off x="2668" y="1117"/>
              <a:ext cx="144" cy="12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36" name="Oval 28"/>
            <p:cNvSpPr/>
            <p:nvPr/>
          </p:nvSpPr>
          <p:spPr>
            <a:xfrm>
              <a:off x="2668" y="1616"/>
              <a:ext cx="144" cy="12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37" name="Oval 29"/>
            <p:cNvSpPr/>
            <p:nvPr/>
          </p:nvSpPr>
          <p:spPr>
            <a:xfrm>
              <a:off x="3172" y="1368"/>
              <a:ext cx="144" cy="125"/>
            </a:xfrm>
            <a:prstGeom prst="ellipse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38" name="Line 30"/>
            <p:cNvSpPr/>
            <p:nvPr/>
          </p:nvSpPr>
          <p:spPr>
            <a:xfrm flipH="1">
              <a:off x="2524" y="1429"/>
              <a:ext cx="648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9" name="Line 31"/>
            <p:cNvSpPr/>
            <p:nvPr/>
          </p:nvSpPr>
          <p:spPr>
            <a:xfrm flipH="1" flipV="1">
              <a:off x="2812" y="1179"/>
              <a:ext cx="360" cy="25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103" name="Object 34"/>
            <p:cNvGraphicFramePr/>
            <p:nvPr/>
          </p:nvGraphicFramePr>
          <p:xfrm>
            <a:off x="2653" y="1752"/>
            <a:ext cx="23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" imgW="177800" imgH="202565" progId="Equation.3">
                    <p:embed/>
                  </p:oleObj>
                </mc:Choice>
                <mc:Fallback>
                  <p:oleObj name="" r:id="rId3" imgW="177800" imgH="202565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53" y="1752"/>
                          <a:ext cx="237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0"/>
          <p:cNvGrpSpPr/>
          <p:nvPr/>
        </p:nvGrpSpPr>
        <p:grpSpPr>
          <a:xfrm>
            <a:off x="2411413" y="981075"/>
            <a:ext cx="3881437" cy="720725"/>
            <a:chOff x="567" y="663"/>
            <a:chExt cx="2445" cy="454"/>
          </a:xfrm>
        </p:grpSpPr>
        <p:sp>
          <p:nvSpPr>
            <p:cNvPr id="4132" name="Rectangle 38"/>
            <p:cNvSpPr/>
            <p:nvPr/>
          </p:nvSpPr>
          <p:spPr>
            <a:xfrm>
              <a:off x="612" y="680"/>
              <a:ext cx="2132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ctr" anchorCtr="0">
              <a:spAutoFit/>
            </a:bodyPr>
            <a:p>
              <a:r>
                <a:rPr lang="en-US" altLang="zh-CN" sz="2000" b="1" i="1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has a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clique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of size K iff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2" name="Object 37"/>
            <p:cNvGraphicFramePr/>
            <p:nvPr/>
          </p:nvGraphicFramePr>
          <p:xfrm>
            <a:off x="2472" y="663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152400" imgH="203200" progId="Equation.3">
                    <p:embed/>
                  </p:oleObj>
                </mc:Choice>
                <mc:Fallback>
                  <p:oleObj name="" r:id="rId5" imgW="152400" imgH="2032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72" y="663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3" name="Rectangle 39"/>
            <p:cNvSpPr/>
            <p:nvPr/>
          </p:nvSpPr>
          <p:spPr>
            <a:xfrm>
              <a:off x="567" y="867"/>
              <a:ext cx="2445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 has a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vertex cover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of size |V|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K. </a:t>
              </a:r>
              <a:endParaRPr lang="en-US" altLang="zh-CN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39305" name="Rectangle 41"/>
          <p:cNvSpPr/>
          <p:nvPr/>
        </p:nvSpPr>
        <p:spPr>
          <a:xfrm>
            <a:off x="827088" y="1700213"/>
            <a:ext cx="4006850" cy="396875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000" b="1" dirty="0">
                <a:latin typeface="Times New Roman" panose="02020603050405020304" pitchFamily="18" charset="0"/>
              </a:rPr>
              <a:t> has a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clique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V'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V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of size K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39309" name="Rectangle 45"/>
          <p:cNvSpPr/>
          <p:nvPr/>
        </p:nvSpPr>
        <p:spPr>
          <a:xfrm>
            <a:off x="1258888" y="2492375"/>
            <a:ext cx="4968875" cy="396875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At least one of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dirty="0">
                <a:latin typeface="Times New Roman" panose="02020603050405020304" pitchFamily="18" charset="0"/>
              </a:rPr>
              <a:t> or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</a:rPr>
              <a:t> does not belong to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6" name="Group 47"/>
          <p:cNvGrpSpPr/>
          <p:nvPr/>
        </p:nvGrpSpPr>
        <p:grpSpPr>
          <a:xfrm>
            <a:off x="1258888" y="2087563"/>
            <a:ext cx="3529012" cy="396875"/>
            <a:chOff x="793" y="1315"/>
            <a:chExt cx="2223" cy="250"/>
          </a:xfrm>
        </p:grpSpPr>
        <p:grpSp>
          <p:nvGrpSpPr>
            <p:cNvPr id="4129" name="Group 44"/>
            <p:cNvGrpSpPr/>
            <p:nvPr/>
          </p:nvGrpSpPr>
          <p:grpSpPr>
            <a:xfrm>
              <a:off x="793" y="1315"/>
              <a:ext cx="1886" cy="250"/>
              <a:chOff x="793" y="1315"/>
              <a:chExt cx="1886" cy="250"/>
            </a:xfrm>
          </p:grpSpPr>
          <p:sp>
            <p:nvSpPr>
              <p:cNvPr id="4131" name="Rectangle 43"/>
              <p:cNvSpPr/>
              <p:nvPr/>
            </p:nvSpPr>
            <p:spPr>
              <a:xfrm>
                <a:off x="793" y="1315"/>
                <a:ext cx="1786" cy="25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ctr" anchorCtr="0"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Let </a:t>
                </a:r>
                <a:r>
                  <a:rPr lang="en-US" altLang="zh-CN" sz="20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b="1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0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altLang="zh-CN" sz="2000" b="1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 be any edge in 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101" name="Object 42"/>
              <p:cNvGraphicFramePr/>
              <p:nvPr/>
            </p:nvGraphicFramePr>
            <p:xfrm>
              <a:off x="2517" y="1344"/>
              <a:ext cx="162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7" imgW="165100" imgH="190500" progId="Equation.3">
                      <p:embed/>
                    </p:oleObj>
                  </mc:Choice>
                  <mc:Fallback>
                    <p:oleObj name="" r:id="rId7" imgW="165100" imgH="1905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517" y="1344"/>
                            <a:ext cx="162" cy="1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30" name="AutoShape 46"/>
            <p:cNvSpPr/>
            <p:nvPr/>
          </p:nvSpPr>
          <p:spPr>
            <a:xfrm>
              <a:off x="2789" y="1434"/>
              <a:ext cx="227" cy="91"/>
            </a:xfrm>
            <a:prstGeom prst="rightArrow">
              <a:avLst>
                <a:gd name="adj1" fmla="val 50000"/>
                <a:gd name="adj2" fmla="val 62362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9312" name="Rectangle 48"/>
          <p:cNvSpPr/>
          <p:nvPr/>
        </p:nvSpPr>
        <p:spPr>
          <a:xfrm>
            <a:off x="1258888" y="2852738"/>
            <a:ext cx="4968875" cy="396875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At least one of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dirty="0">
                <a:latin typeface="Times New Roman" panose="02020603050405020304" pitchFamily="18" charset="0"/>
              </a:rPr>
              <a:t> or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</a:rPr>
              <a:t> does belong to V-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8" name="Group 52"/>
          <p:cNvGrpSpPr/>
          <p:nvPr/>
        </p:nvGrpSpPr>
        <p:grpSpPr>
          <a:xfrm>
            <a:off x="1258888" y="3213100"/>
            <a:ext cx="5400675" cy="396875"/>
            <a:chOff x="793" y="2069"/>
            <a:chExt cx="3402" cy="250"/>
          </a:xfrm>
        </p:grpSpPr>
        <p:sp>
          <p:nvSpPr>
            <p:cNvPr id="4127" name="Rectangle 50"/>
            <p:cNvSpPr/>
            <p:nvPr/>
          </p:nvSpPr>
          <p:spPr>
            <a:xfrm>
              <a:off x="793" y="2069"/>
              <a:ext cx="1089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Every edge of 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0" name="Object 49"/>
            <p:cNvGraphicFramePr/>
            <p:nvPr/>
          </p:nvGraphicFramePr>
          <p:xfrm>
            <a:off x="1848" y="2069"/>
            <a:ext cx="17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9" imgW="165100" imgH="215900" progId="Equation.3">
                    <p:embed/>
                  </p:oleObj>
                </mc:Choice>
                <mc:Fallback>
                  <p:oleObj name="" r:id="rId9" imgW="165100" imgH="2159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48" y="2069"/>
                          <a:ext cx="170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8" name="Rectangle 51"/>
            <p:cNvSpPr/>
            <p:nvPr/>
          </p:nvSpPr>
          <p:spPr>
            <a:xfrm>
              <a:off x="1983" y="2069"/>
              <a:ext cx="2212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is covered by a vertex in V-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'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 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56"/>
          <p:cNvGrpSpPr/>
          <p:nvPr/>
        </p:nvGrpSpPr>
        <p:grpSpPr>
          <a:xfrm>
            <a:off x="1258888" y="3590925"/>
            <a:ext cx="5453062" cy="701675"/>
            <a:chOff x="793" y="2262"/>
            <a:chExt cx="3435" cy="442"/>
          </a:xfrm>
        </p:grpSpPr>
        <p:sp>
          <p:nvSpPr>
            <p:cNvPr id="4126" name="Rectangle 54"/>
            <p:cNvSpPr/>
            <p:nvPr/>
          </p:nvSpPr>
          <p:spPr>
            <a:xfrm>
              <a:off x="793" y="2262"/>
              <a:ext cx="3435" cy="44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Hence, the set V-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'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which has size |V| 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 forms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 vertex cover for </a:t>
              </a:r>
              <a:endParaRPr lang="en-US" altLang="zh-CN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099" name="Object 53"/>
            <p:cNvGraphicFramePr/>
            <p:nvPr/>
          </p:nvGraphicFramePr>
          <p:xfrm>
            <a:off x="2109" y="2477"/>
            <a:ext cx="17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1" imgW="152400" imgH="203200" progId="Equation.3">
                    <p:embed/>
                  </p:oleObj>
                </mc:Choice>
                <mc:Fallback>
                  <p:oleObj name="" r:id="rId11" imgW="152400" imgH="2032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09" y="2477"/>
                          <a:ext cx="173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2"/>
          <p:cNvGrpSpPr/>
          <p:nvPr/>
        </p:nvGrpSpPr>
        <p:grpSpPr>
          <a:xfrm>
            <a:off x="900113" y="4365625"/>
            <a:ext cx="5259387" cy="396875"/>
            <a:chOff x="567" y="2750"/>
            <a:chExt cx="3313" cy="250"/>
          </a:xfrm>
        </p:grpSpPr>
        <p:sp>
          <p:nvSpPr>
            <p:cNvPr id="4125" name="Rectangle 57"/>
            <p:cNvSpPr/>
            <p:nvPr/>
          </p:nvSpPr>
          <p:spPr>
            <a:xfrm>
              <a:off x="567" y="2750"/>
              <a:ext cx="3313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2000" b="1" dirty="0">
                  <a:solidFill>
                    <a:srgbClr val="008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    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has a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vertex cover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V'</a:t>
              </a:r>
              <a:r>
                <a:rPr lang="en-US" altLang="zh-CN" sz="20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</a:t>
              </a:r>
              <a:r>
                <a:rPr lang="en-US" altLang="zh-CN" sz="20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 V</a:t>
              </a:r>
              <a:r>
                <a:rPr lang="en-US" altLang="zh-CN" sz="20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of size |V| 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0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8" name="Object 60"/>
            <p:cNvGraphicFramePr/>
            <p:nvPr/>
          </p:nvGraphicFramePr>
          <p:xfrm>
            <a:off x="884" y="2750"/>
            <a:ext cx="17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2" imgW="152400" imgH="203200" progId="Equation.3">
                    <p:embed/>
                  </p:oleObj>
                </mc:Choice>
                <mc:Fallback>
                  <p:oleObj name="" r:id="rId12" imgW="152400" imgH="2032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4" y="2750"/>
                          <a:ext cx="173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328" name="Rectangle 64"/>
          <p:cNvSpPr/>
          <p:nvPr/>
        </p:nvSpPr>
        <p:spPr>
          <a:xfrm>
            <a:off x="1331913" y="4724400"/>
            <a:ext cx="6624637" cy="396875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For all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V, if 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E </a:t>
            </a:r>
            <a:r>
              <a:rPr lang="en-US" altLang="zh-CN" sz="2000" b="1" dirty="0">
                <a:latin typeface="Times New Roman" panose="02020603050405020304" pitchFamily="18" charset="0"/>
              </a:rPr>
              <a:t>, then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or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or both.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9330" name="Rectangle 66"/>
          <p:cNvSpPr/>
          <p:nvPr/>
        </p:nvSpPr>
        <p:spPr>
          <a:xfrm>
            <a:off x="1331913" y="5084763"/>
            <a:ext cx="6624637" cy="396875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For all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V, if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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</a:rPr>
              <a:t>then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E.</a:t>
            </a:r>
            <a:endParaRPr lang="en-US" altLang="zh-CN" sz="2000" b="1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9331" name="Rectangle 67"/>
          <p:cNvSpPr/>
          <p:nvPr/>
        </p:nvSpPr>
        <p:spPr>
          <a:xfrm>
            <a:off x="1343025" y="5475288"/>
            <a:ext cx="4876800" cy="396875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V-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is a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clique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and it has size |V|</a:t>
            </a:r>
            <a:r>
              <a:rPr lang="en-US" altLang="zh-CN" sz="2000" b="1" dirty="0">
                <a:latin typeface="Times New Roman" panose="02020603050405020304" pitchFamily="18" charset="0"/>
              </a:rPr>
              <a:t>|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= K.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9332" name="Rectangle 68"/>
          <p:cNvSpPr/>
          <p:nvPr/>
        </p:nvSpPr>
        <p:spPr>
          <a:xfrm>
            <a:off x="6877050" y="5661025"/>
            <a:ext cx="142875" cy="215900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1" name="Group 71"/>
          <p:cNvGrpSpPr/>
          <p:nvPr/>
        </p:nvGrpSpPr>
        <p:grpSpPr>
          <a:xfrm>
            <a:off x="7667625" y="1558925"/>
            <a:ext cx="1296988" cy="979488"/>
            <a:chOff x="4830" y="982"/>
            <a:chExt cx="817" cy="617"/>
          </a:xfrm>
        </p:grpSpPr>
        <p:sp>
          <p:nvSpPr>
            <p:cNvPr id="4123" name="Text Box 69"/>
            <p:cNvSpPr txBox="1"/>
            <p:nvPr/>
          </p:nvSpPr>
          <p:spPr>
            <a:xfrm>
              <a:off x="5057" y="1162"/>
              <a:ext cx="59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O(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)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24" name="Arc 70"/>
            <p:cNvSpPr/>
            <p:nvPr/>
          </p:nvSpPr>
          <p:spPr>
            <a:xfrm>
              <a:off x="4830" y="982"/>
              <a:ext cx="227" cy="617"/>
            </a:xfrm>
            <a:custGeom>
              <a:avLst/>
              <a:gdLst>
                <a:gd name="txL" fmla="*/ 0 w 21600"/>
                <a:gd name="txT" fmla="*/ 0 h 42064"/>
                <a:gd name="txR" fmla="*/ 21600 w 21600"/>
                <a:gd name="txB" fmla="*/ 42064 h 42064"/>
              </a:gdLst>
              <a:ahLst/>
              <a:cxnLst>
                <a:cxn ang="0">
                  <a:pos x="0" y="0"/>
                </a:cxn>
                <a:cxn ang="0">
                  <a:pos x="73" y="617"/>
                </a:cxn>
                <a:cxn ang="0">
                  <a:pos x="0" y="317"/>
                </a:cxn>
              </a:cxnLst>
              <a:rect l="txL" t="txT" r="txR" b="txB"/>
              <a:pathLst>
                <a:path w="21600" h="42064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864"/>
                    <a:pt x="15691" y="39098"/>
                    <a:pt x="6913" y="42063"/>
                  </a:cubicBezTo>
                </a:path>
                <a:path w="21600" h="42064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864"/>
                    <a:pt x="15691" y="39098"/>
                    <a:pt x="6913" y="4206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22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305" grpId="0"/>
      <p:bldP spid="139309" grpId="0"/>
      <p:bldP spid="139312" grpId="0"/>
      <p:bldP spid="139328" grpId="0"/>
      <p:bldP spid="139330" grpId="0"/>
      <p:bldP spid="139331" grpId="0"/>
      <p:bldP spid="1393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" name="矩形 2"/>
          <p:cNvSpPr/>
          <p:nvPr/>
        </p:nvSpPr>
        <p:spPr>
          <a:xfrm>
            <a:off x="827088" y="1125538"/>
            <a:ext cx="7631113" cy="50895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Reference:</a:t>
            </a:r>
            <a:endParaRPr kumimoji="1" lang="zh-CN" altLang="zh-CN" sz="3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Introduction to Algorithms, 3rd Edition: </a:t>
            </a:r>
            <a:r>
              <a:rPr kumimoji="1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Ch.34, 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p. </a:t>
            </a:r>
            <a:r>
              <a:rPr kumimoji="1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1048 - 1105</a:t>
            </a:r>
            <a:r>
              <a:rPr kumimoji="1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Thomas H.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Cormen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Charles E.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Leiserson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Ronald L.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Rivest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and Clifford Stein. The MIT Press. 2009</a:t>
            </a:r>
            <a:endParaRPr kumimoji="1" lang="en-US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8306" name="Text Box 2"/>
          <p:cNvSpPr txBox="1"/>
          <p:nvPr/>
        </p:nvSpPr>
        <p:spPr>
          <a:xfrm>
            <a:off x="614363" y="90805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98439" name="Rectangle 135"/>
          <p:cNvSpPr/>
          <p:nvPr/>
        </p:nvSpPr>
        <p:spPr>
          <a:xfrm>
            <a:off x="533400" y="1517650"/>
            <a:ext cx="1752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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Recall: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8440" name="Rectangle 136"/>
          <p:cNvSpPr/>
          <p:nvPr/>
        </p:nvSpPr>
        <p:spPr>
          <a:xfrm>
            <a:off x="914400" y="2051050"/>
            <a:ext cx="70866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2857500" indent="-2857500"/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Euler circuit problem: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Find a path that touches every edge exactly once.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8442" name="Rectangle 138"/>
          <p:cNvSpPr/>
          <p:nvPr/>
        </p:nvSpPr>
        <p:spPr>
          <a:xfrm>
            <a:off x="914400" y="2797175"/>
            <a:ext cx="70866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3044825" indent="-3044825"/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Hamilton cycle problem: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Find a single cycle that contains every vertex.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8444" name="Rectangle 140"/>
          <p:cNvSpPr/>
          <p:nvPr/>
        </p:nvSpPr>
        <p:spPr>
          <a:xfrm>
            <a:off x="2286000" y="3041650"/>
            <a:ext cx="441325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8445" name="Rectangle 141"/>
          <p:cNvSpPr/>
          <p:nvPr/>
        </p:nvSpPr>
        <p:spPr>
          <a:xfrm>
            <a:off x="2286000" y="2279650"/>
            <a:ext cx="441325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8446" name="Rectangle 142"/>
          <p:cNvSpPr/>
          <p:nvPr/>
        </p:nvSpPr>
        <p:spPr>
          <a:xfrm>
            <a:off x="914400" y="3559175"/>
            <a:ext cx="5943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2857500" indent="-2857500"/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Single-source unweighted shortest-path problem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8447" name="Rectangle 143"/>
          <p:cNvSpPr/>
          <p:nvPr/>
        </p:nvSpPr>
        <p:spPr>
          <a:xfrm>
            <a:off x="914400" y="4321175"/>
            <a:ext cx="5943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2857500" indent="-2857500"/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Single-source unweighted longest-path problem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8448" name="Rectangle 144"/>
          <p:cNvSpPr/>
          <p:nvPr/>
        </p:nvSpPr>
        <p:spPr>
          <a:xfrm>
            <a:off x="2286000" y="3803650"/>
            <a:ext cx="441325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8449" name="Rectangle 145"/>
          <p:cNvSpPr/>
          <p:nvPr/>
        </p:nvSpPr>
        <p:spPr>
          <a:xfrm>
            <a:off x="2286000" y="4565650"/>
            <a:ext cx="441325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8450" name="Rectangle 146"/>
          <p:cNvSpPr/>
          <p:nvPr/>
        </p:nvSpPr>
        <p:spPr>
          <a:xfrm>
            <a:off x="685800" y="4946650"/>
            <a:ext cx="7696200" cy="4619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382905" indent="-382905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No</a:t>
            </a:r>
            <a:r>
              <a:rPr lang="en-US" altLang="zh-CN" sz="2000" b="1" dirty="0">
                <a:latin typeface="Times New Roman" panose="02020603050405020304" pitchFamily="18" charset="0"/>
              </a:rPr>
              <a:t> known algorithms are guaranteed to run in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polynomial</a:t>
            </a:r>
            <a:r>
              <a:rPr lang="en-US" altLang="zh-CN" sz="2000" b="1" dirty="0">
                <a:latin typeface="Times New Roman" panose="02020603050405020304" pitchFamily="18" charset="0"/>
              </a:rPr>
              <a:t> time.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182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8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439" grpId="0"/>
      <p:bldP spid="98440" grpId="0"/>
      <p:bldP spid="98442" grpId="0"/>
      <p:bldP spid="98444" grpId="0"/>
      <p:bldP spid="98445" grpId="0"/>
      <p:bldP spid="98446" grpId="0"/>
      <p:bldP spid="98447" grpId="0"/>
      <p:bldP spid="98448" grpId="0"/>
      <p:bldP spid="98449" grpId="0"/>
      <p:bldP spid="984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9447" name="Rectangle 119"/>
          <p:cNvSpPr/>
          <p:nvPr/>
        </p:nvSpPr>
        <p:spPr>
          <a:xfrm>
            <a:off x="457200" y="304800"/>
            <a:ext cx="2590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Easy vs. Hard 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9448" name="Rectangle 120"/>
          <p:cNvSpPr/>
          <p:nvPr/>
        </p:nvSpPr>
        <p:spPr>
          <a:xfrm>
            <a:off x="762000" y="762000"/>
            <a:ext cx="3200400" cy="10064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The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easiest</a:t>
            </a:r>
            <a:r>
              <a:rPr lang="en-US" altLang="zh-CN" sz="2000" b="1" dirty="0">
                <a:latin typeface="Times New Roman" panose="02020603050405020304" pitchFamily="18" charset="0"/>
              </a:rPr>
              <a:t>:  O(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 </a:t>
            </a:r>
            <a:r>
              <a:rPr lang="en-US" altLang="zh-CN" sz="2000" b="1" dirty="0">
                <a:latin typeface="Times New Roman" panose="02020603050405020304" pitchFamily="18" charset="0"/>
              </a:rPr>
              <a:t>) – since we have to read inputs at least once.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449" name="Rectangle 121"/>
          <p:cNvSpPr/>
          <p:nvPr/>
        </p:nvSpPr>
        <p:spPr>
          <a:xfrm>
            <a:off x="4038600" y="762000"/>
            <a:ext cx="1905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The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hardest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pic>
        <p:nvPicPr>
          <p:cNvPr id="99450" name="Picture 122" descr="41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0" y="381000"/>
            <a:ext cx="1131888" cy="160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9451" name="Rectangle 123"/>
          <p:cNvSpPr/>
          <p:nvPr/>
        </p:nvSpPr>
        <p:spPr>
          <a:xfrm>
            <a:off x="6858000" y="762000"/>
            <a:ext cx="19050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– undecidable problems.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28"/>
          <p:cNvGrpSpPr/>
          <p:nvPr/>
        </p:nvGrpSpPr>
        <p:grpSpPr>
          <a:xfrm>
            <a:off x="762000" y="2209800"/>
            <a:ext cx="7772400" cy="2225675"/>
            <a:chOff x="480" y="1392"/>
            <a:chExt cx="4896" cy="1402"/>
          </a:xfrm>
        </p:grpSpPr>
        <p:sp>
          <p:nvSpPr>
            <p:cNvPr id="8205" name="Rectangle 124"/>
            <p:cNvSpPr/>
            <p:nvPr/>
          </p:nvSpPr>
          <p:spPr>
            <a:xfrm>
              <a:off x="1584" y="1392"/>
              <a:ext cx="3792" cy="140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The great mathematician </a:t>
              </a:r>
              <a:r>
                <a:rPr lang="en-US" altLang="zh-CN" sz="2000" b="1" dirty="0">
                  <a:solidFill>
                    <a:srgbClr val="990099"/>
                  </a:solidFill>
                  <a:latin typeface="Times New Roman" panose="02020603050405020304" pitchFamily="18" charset="0"/>
                </a:rPr>
                <a:t>David Hilbert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at the 1900 International Congress of Mathematicians outlined 23 research problems to be investigated in the coming century.  One of the problems is the question of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Decidability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—  Could there exist, at least in principle, any definite method or process by which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all mathematical questions could be decided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?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pic>
          <p:nvPicPr>
            <p:cNvPr id="8206" name="Picture 125" descr="Hilber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" y="1480"/>
              <a:ext cx="1033" cy="12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Group 129"/>
          <p:cNvGrpSpPr/>
          <p:nvPr/>
        </p:nvGrpSpPr>
        <p:grpSpPr>
          <a:xfrm>
            <a:off x="762000" y="4495800"/>
            <a:ext cx="7518400" cy="1773238"/>
            <a:chOff x="480" y="2832"/>
            <a:chExt cx="4736" cy="1117"/>
          </a:xfrm>
        </p:grpSpPr>
        <p:pic>
          <p:nvPicPr>
            <p:cNvPr id="8203" name="Picture 126" descr="godel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6" y="2832"/>
              <a:ext cx="800" cy="111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4" name="Rectangle 127"/>
            <p:cNvSpPr/>
            <p:nvPr/>
          </p:nvSpPr>
          <p:spPr>
            <a:xfrm>
              <a:off x="480" y="2966"/>
              <a:ext cx="3840" cy="826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solidFill>
                    <a:srgbClr val="990099"/>
                  </a:solidFill>
                  <a:latin typeface="Times New Roman" panose="02020603050405020304" pitchFamily="18" charset="0"/>
                </a:rPr>
                <a:t>Kurt G</a:t>
              </a:r>
              <a:r>
                <a:rPr lang="en-US" altLang="zh-CN" sz="2000" b="1" dirty="0">
                  <a:solidFill>
                    <a:srgbClr val="99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ö</a:t>
              </a:r>
              <a:r>
                <a:rPr lang="en-US" altLang="zh-CN" sz="2000" b="1" dirty="0">
                  <a:solidFill>
                    <a:srgbClr val="990099"/>
                  </a:solidFill>
                  <a:latin typeface="Times New Roman" panose="02020603050405020304" pitchFamily="18" charset="0"/>
                </a:rPr>
                <a:t>del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proved in 1931 that not all true statements that evolve from an axiomatic system can be proven –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we can never know everything nor prove everything we discover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.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202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47" grpId="0"/>
      <p:bldP spid="99448" grpId="0"/>
      <p:bldP spid="99449" grpId="0"/>
      <p:bldP spid="994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5715" name="Text Box 3"/>
          <p:cNvSpPr txBox="1"/>
          <p:nvPr/>
        </p:nvSpPr>
        <p:spPr>
          <a:xfrm>
            <a:off x="457200" y="533400"/>
            <a:ext cx="8229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522730" indent="-1522730"/>
            <a:r>
              <a:rPr lang="en-US" altLang="zh-CN" sz="2000" b="1" dirty="0">
                <a:latin typeface="Arial" panose="020B0604020202020204" pitchFamily="34" charset="0"/>
              </a:rPr>
              <a:t>【Example】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Halting problem</a:t>
            </a:r>
            <a:r>
              <a:rPr lang="en-US" altLang="zh-CN" sz="2000" b="1" dirty="0">
                <a:latin typeface="Arial" panose="020B0604020202020204" pitchFamily="34" charset="0"/>
              </a:rPr>
              <a:t>:  Is it possible to have your C compiler detect all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infinite loops</a:t>
            </a:r>
            <a:r>
              <a:rPr lang="en-US" altLang="zh-CN" sz="2000" b="1" dirty="0">
                <a:latin typeface="Arial" panose="020B0604020202020204" pitchFamily="34" charset="0"/>
              </a:rPr>
              <a:t>?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115716" name="Rectangle 4"/>
          <p:cNvSpPr/>
          <p:nvPr/>
        </p:nvSpPr>
        <p:spPr>
          <a:xfrm>
            <a:off x="685800" y="1447800"/>
            <a:ext cx="1447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Answer:</a:t>
            </a:r>
            <a:endParaRPr lang="en-US" altLang="zh-CN" sz="20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115717" name="Rectangle 5"/>
          <p:cNvSpPr/>
          <p:nvPr/>
        </p:nvSpPr>
        <p:spPr>
          <a:xfrm>
            <a:off x="1905000" y="1447800"/>
            <a:ext cx="593725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No.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5718" name="Rectangle 6"/>
          <p:cNvSpPr/>
          <p:nvPr/>
        </p:nvSpPr>
        <p:spPr>
          <a:xfrm>
            <a:off x="914400" y="2041525"/>
            <a:ext cx="73152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854075" indent="-854075"/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Proof: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If there exists an infinite loop-checking program, then surely it could be used to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check itself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5719" name="AutoShape 7"/>
          <p:cNvSpPr/>
          <p:nvPr/>
        </p:nvSpPr>
        <p:spPr>
          <a:xfrm>
            <a:off x="1828800" y="2819400"/>
            <a:ext cx="5257800" cy="19050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118800" rIns="36000" bIns="46800"/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Loop( P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{  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1 */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P(P) loops )	print (YES);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2 */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 dirty="0">
                <a:latin typeface="Arial" panose="020B0604020202020204" pitchFamily="34" charset="0"/>
              </a:rPr>
              <a:t> infinite_loop();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15720" name="Rectangle 8"/>
          <p:cNvSpPr/>
          <p:nvPr/>
        </p:nvSpPr>
        <p:spPr>
          <a:xfrm>
            <a:off x="1295400" y="4876800"/>
            <a:ext cx="4343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What will happen to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Loop( Loop )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?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5721" name="Rectangle 9"/>
          <p:cNvSpPr/>
          <p:nvPr/>
        </p:nvSpPr>
        <p:spPr>
          <a:xfrm>
            <a:off x="1295400" y="5334000"/>
            <a:ext cx="1905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en-US" altLang="zh-CN" sz="2000" b="1" dirty="0">
                <a:latin typeface="Times New Roman" panose="02020603050405020304" pitchFamily="18" charset="0"/>
              </a:rPr>
              <a:t> Terminates 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3124200" y="5334000"/>
            <a:ext cx="2209800" cy="396875"/>
            <a:chOff x="2304" y="3360"/>
            <a:chExt cx="1392" cy="250"/>
          </a:xfrm>
        </p:grpSpPr>
        <p:sp>
          <p:nvSpPr>
            <p:cNvPr id="9278" name="AutoShape 10"/>
            <p:cNvSpPr/>
            <p:nvPr/>
          </p:nvSpPr>
          <p:spPr>
            <a:xfrm>
              <a:off x="2304" y="3456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79" name="Rectangle 11"/>
            <p:cNvSpPr/>
            <p:nvPr/>
          </p:nvSpPr>
          <p:spPr>
            <a:xfrm>
              <a:off x="2640" y="3360"/>
              <a:ext cx="105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sz="18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/* 2 */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is true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5257800" y="5334000"/>
            <a:ext cx="1447800" cy="396875"/>
            <a:chOff x="3648" y="3360"/>
            <a:chExt cx="912" cy="250"/>
          </a:xfrm>
        </p:grpSpPr>
        <p:sp>
          <p:nvSpPr>
            <p:cNvPr id="9276" name="AutoShape 13"/>
            <p:cNvSpPr/>
            <p:nvPr/>
          </p:nvSpPr>
          <p:spPr>
            <a:xfrm>
              <a:off x="3648" y="3456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77" name="Rectangle 14"/>
            <p:cNvSpPr/>
            <p:nvPr/>
          </p:nvSpPr>
          <p:spPr>
            <a:xfrm>
              <a:off x="3936" y="3360"/>
              <a:ext cx="62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Loops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5728" name="Rectangle 16"/>
          <p:cNvSpPr/>
          <p:nvPr/>
        </p:nvSpPr>
        <p:spPr>
          <a:xfrm>
            <a:off x="1295400" y="5791200"/>
            <a:ext cx="1371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en-US" altLang="zh-CN" sz="2000" b="1" dirty="0">
                <a:latin typeface="Times New Roman" panose="02020603050405020304" pitchFamily="18" charset="0"/>
              </a:rPr>
              <a:t> Loops 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2590800" y="5791200"/>
            <a:ext cx="2209800" cy="396875"/>
            <a:chOff x="2304" y="3360"/>
            <a:chExt cx="1392" cy="250"/>
          </a:xfrm>
        </p:grpSpPr>
        <p:sp>
          <p:nvSpPr>
            <p:cNvPr id="9274" name="AutoShape 18"/>
            <p:cNvSpPr/>
            <p:nvPr/>
          </p:nvSpPr>
          <p:spPr>
            <a:xfrm>
              <a:off x="2304" y="3456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75" name="Rectangle 19"/>
            <p:cNvSpPr/>
            <p:nvPr/>
          </p:nvSpPr>
          <p:spPr>
            <a:xfrm>
              <a:off x="2640" y="3360"/>
              <a:ext cx="105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sz="18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/* 1 */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is true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4800600" y="5791200"/>
            <a:ext cx="1981200" cy="396875"/>
            <a:chOff x="3360" y="3648"/>
            <a:chExt cx="1248" cy="250"/>
          </a:xfrm>
        </p:grpSpPr>
        <p:sp>
          <p:nvSpPr>
            <p:cNvPr id="9272" name="AutoShape 21"/>
            <p:cNvSpPr/>
            <p:nvPr/>
          </p:nvSpPr>
          <p:spPr>
            <a:xfrm>
              <a:off x="3360" y="374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73" name="Rectangle 22"/>
            <p:cNvSpPr/>
            <p:nvPr/>
          </p:nvSpPr>
          <p:spPr>
            <a:xfrm>
              <a:off x="3648" y="3648"/>
              <a:ext cx="96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Terminates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99"/>
          <p:cNvGrpSpPr/>
          <p:nvPr/>
        </p:nvGrpSpPr>
        <p:grpSpPr>
          <a:xfrm>
            <a:off x="6705600" y="4800600"/>
            <a:ext cx="1393825" cy="1309688"/>
            <a:chOff x="192" y="2208"/>
            <a:chExt cx="878" cy="825"/>
          </a:xfrm>
        </p:grpSpPr>
        <p:grpSp>
          <p:nvGrpSpPr>
            <p:cNvPr id="9236" name="Group 98"/>
            <p:cNvGrpSpPr/>
            <p:nvPr/>
          </p:nvGrpSpPr>
          <p:grpSpPr>
            <a:xfrm>
              <a:off x="432" y="2448"/>
              <a:ext cx="427" cy="585"/>
              <a:chOff x="561" y="1166"/>
              <a:chExt cx="427" cy="585"/>
            </a:xfrm>
          </p:grpSpPr>
          <p:grpSp>
            <p:nvGrpSpPr>
              <p:cNvPr id="9247" name="Group 27"/>
              <p:cNvGrpSpPr/>
              <p:nvPr/>
            </p:nvGrpSpPr>
            <p:grpSpPr>
              <a:xfrm>
                <a:off x="561" y="1414"/>
                <a:ext cx="417" cy="107"/>
                <a:chOff x="561" y="1414"/>
                <a:chExt cx="417" cy="107"/>
              </a:xfrm>
            </p:grpSpPr>
            <p:sp>
              <p:nvSpPr>
                <p:cNvPr id="9270" name="Freeform 25"/>
                <p:cNvSpPr/>
                <p:nvPr/>
              </p:nvSpPr>
              <p:spPr>
                <a:xfrm>
                  <a:off x="941" y="1414"/>
                  <a:ext cx="37" cy="107"/>
                </a:xfrm>
                <a:custGeom>
                  <a:avLst/>
                  <a:gdLst>
                    <a:gd name="txL" fmla="*/ 0 w 37"/>
                    <a:gd name="txT" fmla="*/ 0 h 107"/>
                    <a:gd name="txR" fmla="*/ 37 w 37"/>
                    <a:gd name="txB" fmla="*/ 107 h 107"/>
                  </a:gdLst>
                  <a:ahLst/>
                  <a:cxnLst>
                    <a:cxn ang="0">
                      <a:pos x="1" y="7"/>
                    </a:cxn>
                    <a:cxn ang="0">
                      <a:pos x="15" y="1"/>
                    </a:cxn>
                    <a:cxn ang="0">
                      <a:pos x="22" y="0"/>
                    </a:cxn>
                    <a:cxn ang="0">
                      <a:pos x="27" y="0"/>
                    </a:cxn>
                    <a:cxn ang="0">
                      <a:pos x="30" y="1"/>
                    </a:cxn>
                    <a:cxn ang="0">
                      <a:pos x="33" y="3"/>
                    </a:cxn>
                    <a:cxn ang="0">
                      <a:pos x="36" y="9"/>
                    </a:cxn>
                    <a:cxn ang="0">
                      <a:pos x="37" y="15"/>
                    </a:cxn>
                    <a:cxn ang="0">
                      <a:pos x="36" y="23"/>
                    </a:cxn>
                    <a:cxn ang="0">
                      <a:pos x="35" y="29"/>
                    </a:cxn>
                    <a:cxn ang="0">
                      <a:pos x="31" y="36"/>
                    </a:cxn>
                    <a:cxn ang="0">
                      <a:pos x="28" y="41"/>
                    </a:cxn>
                    <a:cxn ang="0">
                      <a:pos x="24" y="46"/>
                    </a:cxn>
                    <a:cxn ang="0">
                      <a:pos x="22" y="53"/>
                    </a:cxn>
                    <a:cxn ang="0">
                      <a:pos x="22" y="58"/>
                    </a:cxn>
                    <a:cxn ang="0">
                      <a:pos x="22" y="68"/>
                    </a:cxn>
                    <a:cxn ang="0">
                      <a:pos x="22" y="76"/>
                    </a:cxn>
                    <a:cxn ang="0">
                      <a:pos x="23" y="83"/>
                    </a:cxn>
                    <a:cxn ang="0">
                      <a:pos x="22" y="89"/>
                    </a:cxn>
                    <a:cxn ang="0">
                      <a:pos x="19" y="96"/>
                    </a:cxn>
                    <a:cxn ang="0">
                      <a:pos x="15" y="100"/>
                    </a:cxn>
                    <a:cxn ang="0">
                      <a:pos x="9" y="104"/>
                    </a:cxn>
                    <a:cxn ang="0">
                      <a:pos x="0" y="107"/>
                    </a:cxn>
                    <a:cxn ang="0">
                      <a:pos x="1" y="7"/>
                    </a:cxn>
                  </a:cxnLst>
                  <a:rect l="txL" t="txT" r="txR" b="txB"/>
                  <a:pathLst>
                    <a:path w="37" h="107">
                      <a:moveTo>
                        <a:pt x="1" y="7"/>
                      </a:moveTo>
                      <a:lnTo>
                        <a:pt x="15" y="1"/>
                      </a:lnTo>
                      <a:lnTo>
                        <a:pt x="22" y="0"/>
                      </a:lnTo>
                      <a:lnTo>
                        <a:pt x="27" y="0"/>
                      </a:lnTo>
                      <a:lnTo>
                        <a:pt x="30" y="1"/>
                      </a:lnTo>
                      <a:lnTo>
                        <a:pt x="33" y="3"/>
                      </a:lnTo>
                      <a:lnTo>
                        <a:pt x="36" y="9"/>
                      </a:lnTo>
                      <a:lnTo>
                        <a:pt x="37" y="15"/>
                      </a:lnTo>
                      <a:lnTo>
                        <a:pt x="36" y="23"/>
                      </a:lnTo>
                      <a:lnTo>
                        <a:pt x="35" y="29"/>
                      </a:lnTo>
                      <a:lnTo>
                        <a:pt x="31" y="36"/>
                      </a:lnTo>
                      <a:lnTo>
                        <a:pt x="28" y="41"/>
                      </a:lnTo>
                      <a:lnTo>
                        <a:pt x="24" y="46"/>
                      </a:lnTo>
                      <a:lnTo>
                        <a:pt x="22" y="53"/>
                      </a:lnTo>
                      <a:lnTo>
                        <a:pt x="22" y="58"/>
                      </a:lnTo>
                      <a:lnTo>
                        <a:pt x="22" y="68"/>
                      </a:lnTo>
                      <a:lnTo>
                        <a:pt x="22" y="76"/>
                      </a:lnTo>
                      <a:lnTo>
                        <a:pt x="23" y="83"/>
                      </a:lnTo>
                      <a:lnTo>
                        <a:pt x="22" y="89"/>
                      </a:lnTo>
                      <a:lnTo>
                        <a:pt x="19" y="96"/>
                      </a:lnTo>
                      <a:lnTo>
                        <a:pt x="15" y="100"/>
                      </a:lnTo>
                      <a:lnTo>
                        <a:pt x="9" y="104"/>
                      </a:lnTo>
                      <a:lnTo>
                        <a:pt x="0" y="107"/>
                      </a:ln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71" name="Freeform 26"/>
                <p:cNvSpPr/>
                <p:nvPr/>
              </p:nvSpPr>
              <p:spPr>
                <a:xfrm>
                  <a:off x="561" y="1414"/>
                  <a:ext cx="36" cy="107"/>
                </a:xfrm>
                <a:custGeom>
                  <a:avLst/>
                  <a:gdLst>
                    <a:gd name="txL" fmla="*/ 0 w 36"/>
                    <a:gd name="txT" fmla="*/ 0 h 107"/>
                    <a:gd name="txR" fmla="*/ 36 w 36"/>
                    <a:gd name="txB" fmla="*/ 107 h 107"/>
                  </a:gdLst>
                  <a:ahLst/>
                  <a:cxnLst>
                    <a:cxn ang="0">
                      <a:pos x="36" y="7"/>
                    </a:cxn>
                    <a:cxn ang="0">
                      <a:pos x="21" y="1"/>
                    </a:cxn>
                    <a:cxn ang="0">
                      <a:pos x="15" y="0"/>
                    </a:cxn>
                    <a:cxn ang="0">
                      <a:pos x="9" y="0"/>
                    </a:cxn>
                    <a:cxn ang="0">
                      <a:pos x="6" y="1"/>
                    </a:cxn>
                    <a:cxn ang="0">
                      <a:pos x="3" y="3"/>
                    </a:cxn>
                    <a:cxn ang="0">
                      <a:pos x="1" y="9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" y="29"/>
                    </a:cxn>
                    <a:cxn ang="0">
                      <a:pos x="5" y="36"/>
                    </a:cxn>
                    <a:cxn ang="0">
                      <a:pos x="9" y="41"/>
                    </a:cxn>
                    <a:cxn ang="0">
                      <a:pos x="12" y="46"/>
                    </a:cxn>
                    <a:cxn ang="0">
                      <a:pos x="14" y="53"/>
                    </a:cxn>
                    <a:cxn ang="0">
                      <a:pos x="15" y="58"/>
                    </a:cxn>
                    <a:cxn ang="0">
                      <a:pos x="14" y="68"/>
                    </a:cxn>
                    <a:cxn ang="0">
                      <a:pos x="14" y="76"/>
                    </a:cxn>
                    <a:cxn ang="0">
                      <a:pos x="13" y="83"/>
                    </a:cxn>
                    <a:cxn ang="0">
                      <a:pos x="14" y="89"/>
                    </a:cxn>
                    <a:cxn ang="0">
                      <a:pos x="17" y="96"/>
                    </a:cxn>
                    <a:cxn ang="0">
                      <a:pos x="21" y="100"/>
                    </a:cxn>
                    <a:cxn ang="0">
                      <a:pos x="27" y="104"/>
                    </a:cxn>
                    <a:cxn ang="0">
                      <a:pos x="36" y="107"/>
                    </a:cxn>
                    <a:cxn ang="0">
                      <a:pos x="36" y="7"/>
                    </a:cxn>
                  </a:cxnLst>
                  <a:rect l="txL" t="txT" r="txR" b="txB"/>
                  <a:pathLst>
                    <a:path w="36" h="107">
                      <a:moveTo>
                        <a:pt x="36" y="7"/>
                      </a:moveTo>
                      <a:lnTo>
                        <a:pt x="21" y="1"/>
                      </a:lnTo>
                      <a:lnTo>
                        <a:pt x="15" y="0"/>
                      </a:lnTo>
                      <a:lnTo>
                        <a:pt x="9" y="0"/>
                      </a:lnTo>
                      <a:lnTo>
                        <a:pt x="6" y="1"/>
                      </a:lnTo>
                      <a:lnTo>
                        <a:pt x="3" y="3"/>
                      </a:lnTo>
                      <a:lnTo>
                        <a:pt x="1" y="9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" y="29"/>
                      </a:lnTo>
                      <a:lnTo>
                        <a:pt x="5" y="36"/>
                      </a:lnTo>
                      <a:lnTo>
                        <a:pt x="9" y="41"/>
                      </a:lnTo>
                      <a:lnTo>
                        <a:pt x="12" y="46"/>
                      </a:lnTo>
                      <a:lnTo>
                        <a:pt x="14" y="53"/>
                      </a:lnTo>
                      <a:lnTo>
                        <a:pt x="15" y="58"/>
                      </a:lnTo>
                      <a:lnTo>
                        <a:pt x="14" y="68"/>
                      </a:lnTo>
                      <a:lnTo>
                        <a:pt x="14" y="76"/>
                      </a:lnTo>
                      <a:lnTo>
                        <a:pt x="13" y="83"/>
                      </a:lnTo>
                      <a:lnTo>
                        <a:pt x="14" y="89"/>
                      </a:lnTo>
                      <a:lnTo>
                        <a:pt x="17" y="96"/>
                      </a:lnTo>
                      <a:lnTo>
                        <a:pt x="21" y="100"/>
                      </a:lnTo>
                      <a:lnTo>
                        <a:pt x="27" y="104"/>
                      </a:lnTo>
                      <a:lnTo>
                        <a:pt x="36" y="107"/>
                      </a:lnTo>
                      <a:lnTo>
                        <a:pt x="36" y="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248" name="Freeform 29"/>
              <p:cNvSpPr/>
              <p:nvPr/>
            </p:nvSpPr>
            <p:spPr>
              <a:xfrm>
                <a:off x="590" y="1216"/>
                <a:ext cx="364" cy="535"/>
              </a:xfrm>
              <a:custGeom>
                <a:avLst/>
                <a:gdLst>
                  <a:gd name="txL" fmla="*/ 0 w 364"/>
                  <a:gd name="txT" fmla="*/ 0 h 535"/>
                  <a:gd name="txR" fmla="*/ 364 w 364"/>
                  <a:gd name="txB" fmla="*/ 535 h 535"/>
                </a:gdLst>
                <a:ahLst/>
                <a:cxnLst>
                  <a:cxn ang="0">
                    <a:pos x="24" y="109"/>
                  </a:cxn>
                  <a:cxn ang="0">
                    <a:pos x="9" y="156"/>
                  </a:cxn>
                  <a:cxn ang="0">
                    <a:pos x="2" y="217"/>
                  </a:cxn>
                  <a:cxn ang="0">
                    <a:pos x="0" y="275"/>
                  </a:cxn>
                  <a:cxn ang="0">
                    <a:pos x="2" y="340"/>
                  </a:cxn>
                  <a:cxn ang="0">
                    <a:pos x="11" y="390"/>
                  </a:cxn>
                  <a:cxn ang="0">
                    <a:pos x="32" y="435"/>
                  </a:cxn>
                  <a:cxn ang="0">
                    <a:pos x="60" y="472"/>
                  </a:cxn>
                  <a:cxn ang="0">
                    <a:pos x="99" y="506"/>
                  </a:cxn>
                  <a:cxn ang="0">
                    <a:pos x="141" y="526"/>
                  </a:cxn>
                  <a:cxn ang="0">
                    <a:pos x="164" y="534"/>
                  </a:cxn>
                  <a:cxn ang="0">
                    <a:pos x="191" y="534"/>
                  </a:cxn>
                  <a:cxn ang="0">
                    <a:pos x="223" y="527"/>
                  </a:cxn>
                  <a:cxn ang="0">
                    <a:pos x="252" y="514"/>
                  </a:cxn>
                  <a:cxn ang="0">
                    <a:pos x="280" y="494"/>
                  </a:cxn>
                  <a:cxn ang="0">
                    <a:pos x="304" y="470"/>
                  </a:cxn>
                  <a:cxn ang="0">
                    <a:pos x="326" y="443"/>
                  </a:cxn>
                  <a:cxn ang="0">
                    <a:pos x="342" y="418"/>
                  </a:cxn>
                  <a:cxn ang="0">
                    <a:pos x="350" y="398"/>
                  </a:cxn>
                  <a:cxn ang="0">
                    <a:pos x="358" y="367"/>
                  </a:cxn>
                  <a:cxn ang="0">
                    <a:pos x="363" y="327"/>
                  </a:cxn>
                  <a:cxn ang="0">
                    <a:pos x="364" y="287"/>
                  </a:cxn>
                  <a:cxn ang="0">
                    <a:pos x="362" y="238"/>
                  </a:cxn>
                  <a:cxn ang="0">
                    <a:pos x="359" y="195"/>
                  </a:cxn>
                  <a:cxn ang="0">
                    <a:pos x="355" y="159"/>
                  </a:cxn>
                  <a:cxn ang="0">
                    <a:pos x="347" y="128"/>
                  </a:cxn>
                  <a:cxn ang="0">
                    <a:pos x="337" y="105"/>
                  </a:cxn>
                  <a:cxn ang="0">
                    <a:pos x="323" y="80"/>
                  </a:cxn>
                  <a:cxn ang="0">
                    <a:pos x="308" y="61"/>
                  </a:cxn>
                  <a:cxn ang="0">
                    <a:pos x="289" y="43"/>
                  </a:cxn>
                  <a:cxn ang="0">
                    <a:pos x="266" y="27"/>
                  </a:cxn>
                  <a:cxn ang="0">
                    <a:pos x="237" y="12"/>
                  </a:cxn>
                  <a:cxn ang="0">
                    <a:pos x="201" y="3"/>
                  </a:cxn>
                  <a:cxn ang="0">
                    <a:pos x="155" y="3"/>
                  </a:cxn>
                  <a:cxn ang="0">
                    <a:pos x="108" y="20"/>
                  </a:cxn>
                  <a:cxn ang="0">
                    <a:pos x="69" y="46"/>
                  </a:cxn>
                  <a:cxn ang="0">
                    <a:pos x="36" y="86"/>
                  </a:cxn>
                </a:cxnLst>
                <a:rect l="txL" t="txT" r="txR" b="txB"/>
                <a:pathLst>
                  <a:path w="364" h="535">
                    <a:moveTo>
                      <a:pt x="36" y="86"/>
                    </a:moveTo>
                    <a:lnTo>
                      <a:pt x="24" y="109"/>
                    </a:lnTo>
                    <a:lnTo>
                      <a:pt x="15" y="133"/>
                    </a:lnTo>
                    <a:lnTo>
                      <a:pt x="9" y="156"/>
                    </a:lnTo>
                    <a:lnTo>
                      <a:pt x="5" y="185"/>
                    </a:lnTo>
                    <a:lnTo>
                      <a:pt x="2" y="217"/>
                    </a:lnTo>
                    <a:lnTo>
                      <a:pt x="1" y="246"/>
                    </a:lnTo>
                    <a:lnTo>
                      <a:pt x="0" y="275"/>
                    </a:lnTo>
                    <a:lnTo>
                      <a:pt x="0" y="311"/>
                    </a:lnTo>
                    <a:lnTo>
                      <a:pt x="2" y="340"/>
                    </a:lnTo>
                    <a:lnTo>
                      <a:pt x="6" y="369"/>
                    </a:lnTo>
                    <a:lnTo>
                      <a:pt x="11" y="390"/>
                    </a:lnTo>
                    <a:lnTo>
                      <a:pt x="20" y="415"/>
                    </a:lnTo>
                    <a:lnTo>
                      <a:pt x="32" y="435"/>
                    </a:lnTo>
                    <a:lnTo>
                      <a:pt x="43" y="452"/>
                    </a:lnTo>
                    <a:lnTo>
                      <a:pt x="60" y="472"/>
                    </a:lnTo>
                    <a:lnTo>
                      <a:pt x="78" y="489"/>
                    </a:lnTo>
                    <a:lnTo>
                      <a:pt x="99" y="506"/>
                    </a:lnTo>
                    <a:lnTo>
                      <a:pt x="120" y="517"/>
                    </a:lnTo>
                    <a:lnTo>
                      <a:pt x="141" y="526"/>
                    </a:lnTo>
                    <a:lnTo>
                      <a:pt x="151" y="530"/>
                    </a:lnTo>
                    <a:lnTo>
                      <a:pt x="164" y="534"/>
                    </a:lnTo>
                    <a:lnTo>
                      <a:pt x="181" y="535"/>
                    </a:lnTo>
                    <a:lnTo>
                      <a:pt x="191" y="534"/>
                    </a:lnTo>
                    <a:lnTo>
                      <a:pt x="206" y="532"/>
                    </a:lnTo>
                    <a:lnTo>
                      <a:pt x="223" y="527"/>
                    </a:lnTo>
                    <a:lnTo>
                      <a:pt x="237" y="522"/>
                    </a:lnTo>
                    <a:lnTo>
                      <a:pt x="252" y="514"/>
                    </a:lnTo>
                    <a:lnTo>
                      <a:pt x="267" y="504"/>
                    </a:lnTo>
                    <a:lnTo>
                      <a:pt x="280" y="494"/>
                    </a:lnTo>
                    <a:lnTo>
                      <a:pt x="293" y="482"/>
                    </a:lnTo>
                    <a:lnTo>
                      <a:pt x="304" y="470"/>
                    </a:lnTo>
                    <a:lnTo>
                      <a:pt x="313" y="458"/>
                    </a:lnTo>
                    <a:lnTo>
                      <a:pt x="326" y="443"/>
                    </a:lnTo>
                    <a:lnTo>
                      <a:pt x="334" y="431"/>
                    </a:lnTo>
                    <a:lnTo>
                      <a:pt x="342" y="418"/>
                    </a:lnTo>
                    <a:lnTo>
                      <a:pt x="346" y="408"/>
                    </a:lnTo>
                    <a:lnTo>
                      <a:pt x="350" y="398"/>
                    </a:lnTo>
                    <a:lnTo>
                      <a:pt x="354" y="384"/>
                    </a:lnTo>
                    <a:lnTo>
                      <a:pt x="358" y="367"/>
                    </a:lnTo>
                    <a:lnTo>
                      <a:pt x="361" y="345"/>
                    </a:lnTo>
                    <a:lnTo>
                      <a:pt x="363" y="327"/>
                    </a:lnTo>
                    <a:lnTo>
                      <a:pt x="364" y="307"/>
                    </a:lnTo>
                    <a:lnTo>
                      <a:pt x="364" y="287"/>
                    </a:lnTo>
                    <a:lnTo>
                      <a:pt x="363" y="259"/>
                    </a:lnTo>
                    <a:lnTo>
                      <a:pt x="362" y="238"/>
                    </a:lnTo>
                    <a:lnTo>
                      <a:pt x="360" y="218"/>
                    </a:lnTo>
                    <a:lnTo>
                      <a:pt x="359" y="195"/>
                    </a:lnTo>
                    <a:lnTo>
                      <a:pt x="358" y="178"/>
                    </a:lnTo>
                    <a:lnTo>
                      <a:pt x="355" y="159"/>
                    </a:lnTo>
                    <a:lnTo>
                      <a:pt x="352" y="144"/>
                    </a:lnTo>
                    <a:lnTo>
                      <a:pt x="347" y="128"/>
                    </a:lnTo>
                    <a:lnTo>
                      <a:pt x="342" y="115"/>
                    </a:lnTo>
                    <a:lnTo>
                      <a:pt x="337" y="105"/>
                    </a:lnTo>
                    <a:lnTo>
                      <a:pt x="332" y="96"/>
                    </a:lnTo>
                    <a:lnTo>
                      <a:pt x="323" y="80"/>
                    </a:lnTo>
                    <a:lnTo>
                      <a:pt x="316" y="70"/>
                    </a:lnTo>
                    <a:lnTo>
                      <a:pt x="308" y="61"/>
                    </a:lnTo>
                    <a:lnTo>
                      <a:pt x="298" y="51"/>
                    </a:lnTo>
                    <a:lnTo>
                      <a:pt x="289" y="43"/>
                    </a:lnTo>
                    <a:lnTo>
                      <a:pt x="279" y="35"/>
                    </a:lnTo>
                    <a:lnTo>
                      <a:pt x="266" y="27"/>
                    </a:lnTo>
                    <a:lnTo>
                      <a:pt x="253" y="19"/>
                    </a:lnTo>
                    <a:lnTo>
                      <a:pt x="237" y="12"/>
                    </a:lnTo>
                    <a:lnTo>
                      <a:pt x="220" y="7"/>
                    </a:lnTo>
                    <a:lnTo>
                      <a:pt x="201" y="3"/>
                    </a:lnTo>
                    <a:lnTo>
                      <a:pt x="182" y="0"/>
                    </a:lnTo>
                    <a:lnTo>
                      <a:pt x="155" y="3"/>
                    </a:lnTo>
                    <a:lnTo>
                      <a:pt x="132" y="10"/>
                    </a:lnTo>
                    <a:lnTo>
                      <a:pt x="108" y="20"/>
                    </a:lnTo>
                    <a:lnTo>
                      <a:pt x="88" y="32"/>
                    </a:lnTo>
                    <a:lnTo>
                      <a:pt x="69" y="46"/>
                    </a:lnTo>
                    <a:lnTo>
                      <a:pt x="51" y="65"/>
                    </a:lnTo>
                    <a:lnTo>
                      <a:pt x="36" y="86"/>
                    </a:lnTo>
                    <a:close/>
                  </a:path>
                </a:pathLst>
              </a:custGeom>
              <a:solidFill>
                <a:srgbClr val="FFC08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49" name="Freeform 30"/>
              <p:cNvSpPr/>
              <p:nvPr/>
            </p:nvSpPr>
            <p:spPr>
              <a:xfrm>
                <a:off x="698" y="1620"/>
                <a:ext cx="148" cy="32"/>
              </a:xfrm>
              <a:custGeom>
                <a:avLst/>
                <a:gdLst>
                  <a:gd name="txL" fmla="*/ 0 w 148"/>
                  <a:gd name="txT" fmla="*/ 0 h 32"/>
                  <a:gd name="txR" fmla="*/ 148 w 148"/>
                  <a:gd name="txB" fmla="*/ 32 h 32"/>
                </a:gdLst>
                <a:ahLst/>
                <a:cxnLst>
                  <a:cxn ang="0">
                    <a:pos x="0" y="22"/>
                  </a:cxn>
                  <a:cxn ang="0">
                    <a:pos x="5" y="18"/>
                  </a:cxn>
                  <a:cxn ang="0">
                    <a:pos x="12" y="12"/>
                  </a:cxn>
                  <a:cxn ang="0">
                    <a:pos x="25" y="6"/>
                  </a:cxn>
                  <a:cxn ang="0">
                    <a:pos x="40" y="2"/>
                  </a:cxn>
                  <a:cxn ang="0">
                    <a:pos x="55" y="0"/>
                  </a:cxn>
                  <a:cxn ang="0">
                    <a:pos x="68" y="0"/>
                  </a:cxn>
                  <a:cxn ang="0">
                    <a:pos x="77" y="1"/>
                  </a:cxn>
                  <a:cxn ang="0">
                    <a:pos x="84" y="0"/>
                  </a:cxn>
                  <a:cxn ang="0">
                    <a:pos x="91" y="0"/>
                  </a:cxn>
                  <a:cxn ang="0">
                    <a:pos x="100" y="1"/>
                  </a:cxn>
                  <a:cxn ang="0">
                    <a:pos x="111" y="3"/>
                  </a:cxn>
                  <a:cxn ang="0">
                    <a:pos x="121" y="6"/>
                  </a:cxn>
                  <a:cxn ang="0">
                    <a:pos x="133" y="10"/>
                  </a:cxn>
                  <a:cxn ang="0">
                    <a:pos x="139" y="14"/>
                  </a:cxn>
                  <a:cxn ang="0">
                    <a:pos x="144" y="18"/>
                  </a:cxn>
                  <a:cxn ang="0">
                    <a:pos x="148" y="24"/>
                  </a:cxn>
                  <a:cxn ang="0">
                    <a:pos x="147" y="26"/>
                  </a:cxn>
                  <a:cxn ang="0">
                    <a:pos x="133" y="30"/>
                  </a:cxn>
                  <a:cxn ang="0">
                    <a:pos x="109" y="32"/>
                  </a:cxn>
                  <a:cxn ang="0">
                    <a:pos x="86" y="32"/>
                  </a:cxn>
                  <a:cxn ang="0">
                    <a:pos x="62" y="32"/>
                  </a:cxn>
                  <a:cxn ang="0">
                    <a:pos x="30" y="30"/>
                  </a:cxn>
                  <a:cxn ang="0">
                    <a:pos x="9" y="28"/>
                  </a:cxn>
                  <a:cxn ang="0">
                    <a:pos x="3" y="26"/>
                  </a:cxn>
                  <a:cxn ang="0">
                    <a:pos x="0" y="22"/>
                  </a:cxn>
                </a:cxnLst>
                <a:rect l="txL" t="txT" r="txR" b="txB"/>
                <a:pathLst>
                  <a:path w="148" h="32">
                    <a:moveTo>
                      <a:pt x="0" y="22"/>
                    </a:moveTo>
                    <a:lnTo>
                      <a:pt x="5" y="18"/>
                    </a:lnTo>
                    <a:lnTo>
                      <a:pt x="12" y="12"/>
                    </a:lnTo>
                    <a:lnTo>
                      <a:pt x="25" y="6"/>
                    </a:lnTo>
                    <a:lnTo>
                      <a:pt x="40" y="2"/>
                    </a:lnTo>
                    <a:lnTo>
                      <a:pt x="55" y="0"/>
                    </a:lnTo>
                    <a:lnTo>
                      <a:pt x="68" y="0"/>
                    </a:lnTo>
                    <a:lnTo>
                      <a:pt x="77" y="1"/>
                    </a:lnTo>
                    <a:lnTo>
                      <a:pt x="84" y="0"/>
                    </a:lnTo>
                    <a:lnTo>
                      <a:pt x="91" y="0"/>
                    </a:lnTo>
                    <a:lnTo>
                      <a:pt x="100" y="1"/>
                    </a:lnTo>
                    <a:lnTo>
                      <a:pt x="111" y="3"/>
                    </a:lnTo>
                    <a:lnTo>
                      <a:pt x="121" y="6"/>
                    </a:lnTo>
                    <a:lnTo>
                      <a:pt x="133" y="10"/>
                    </a:lnTo>
                    <a:lnTo>
                      <a:pt x="139" y="14"/>
                    </a:lnTo>
                    <a:lnTo>
                      <a:pt x="144" y="18"/>
                    </a:lnTo>
                    <a:lnTo>
                      <a:pt x="148" y="24"/>
                    </a:lnTo>
                    <a:lnTo>
                      <a:pt x="147" y="26"/>
                    </a:lnTo>
                    <a:lnTo>
                      <a:pt x="133" y="30"/>
                    </a:lnTo>
                    <a:lnTo>
                      <a:pt x="109" y="32"/>
                    </a:lnTo>
                    <a:lnTo>
                      <a:pt x="86" y="32"/>
                    </a:lnTo>
                    <a:lnTo>
                      <a:pt x="62" y="32"/>
                    </a:lnTo>
                    <a:lnTo>
                      <a:pt x="30" y="30"/>
                    </a:lnTo>
                    <a:lnTo>
                      <a:pt x="9" y="28"/>
                    </a:lnTo>
                    <a:lnTo>
                      <a:pt x="3" y="26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E0C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50" name="Freeform 31"/>
              <p:cNvSpPr/>
              <p:nvPr/>
            </p:nvSpPr>
            <p:spPr>
              <a:xfrm>
                <a:off x="567" y="1166"/>
                <a:ext cx="421" cy="288"/>
              </a:xfrm>
              <a:custGeom>
                <a:avLst/>
                <a:gdLst>
                  <a:gd name="txL" fmla="*/ 0 w 421"/>
                  <a:gd name="txT" fmla="*/ 0 h 288"/>
                  <a:gd name="txR" fmla="*/ 421 w 421"/>
                  <a:gd name="txB" fmla="*/ 288 h 288"/>
                </a:gdLst>
                <a:ahLst/>
                <a:cxnLst>
                  <a:cxn ang="0">
                    <a:pos x="13" y="274"/>
                  </a:cxn>
                  <a:cxn ang="0">
                    <a:pos x="11" y="253"/>
                  </a:cxn>
                  <a:cxn ang="0">
                    <a:pos x="15" y="238"/>
                  </a:cxn>
                  <a:cxn ang="0">
                    <a:pos x="12" y="218"/>
                  </a:cxn>
                  <a:cxn ang="0">
                    <a:pos x="11" y="202"/>
                  </a:cxn>
                  <a:cxn ang="0">
                    <a:pos x="10" y="191"/>
                  </a:cxn>
                  <a:cxn ang="0">
                    <a:pos x="19" y="181"/>
                  </a:cxn>
                  <a:cxn ang="0">
                    <a:pos x="12" y="154"/>
                  </a:cxn>
                  <a:cxn ang="0">
                    <a:pos x="21" y="150"/>
                  </a:cxn>
                  <a:cxn ang="0">
                    <a:pos x="32" y="142"/>
                  </a:cxn>
                  <a:cxn ang="0">
                    <a:pos x="30" y="127"/>
                  </a:cxn>
                  <a:cxn ang="0">
                    <a:pos x="39" y="120"/>
                  </a:cxn>
                  <a:cxn ang="0">
                    <a:pos x="36" y="101"/>
                  </a:cxn>
                  <a:cxn ang="0">
                    <a:pos x="38" y="89"/>
                  </a:cxn>
                  <a:cxn ang="0">
                    <a:pos x="47" y="70"/>
                  </a:cxn>
                  <a:cxn ang="0">
                    <a:pos x="52" y="55"/>
                  </a:cxn>
                  <a:cxn ang="0">
                    <a:pos x="73" y="63"/>
                  </a:cxn>
                  <a:cxn ang="0">
                    <a:pos x="80" y="37"/>
                  </a:cxn>
                  <a:cxn ang="0">
                    <a:pos x="93" y="52"/>
                  </a:cxn>
                  <a:cxn ang="0">
                    <a:pos x="111" y="31"/>
                  </a:cxn>
                  <a:cxn ang="0">
                    <a:pos x="141" y="14"/>
                  </a:cxn>
                  <a:cxn ang="0">
                    <a:pos x="195" y="2"/>
                  </a:cxn>
                  <a:cxn ang="0">
                    <a:pos x="233" y="0"/>
                  </a:cxn>
                  <a:cxn ang="0">
                    <a:pos x="245" y="11"/>
                  </a:cxn>
                  <a:cxn ang="0">
                    <a:pos x="265" y="18"/>
                  </a:cxn>
                  <a:cxn ang="0">
                    <a:pos x="297" y="14"/>
                  </a:cxn>
                  <a:cxn ang="0">
                    <a:pos x="294" y="26"/>
                  </a:cxn>
                  <a:cxn ang="0">
                    <a:pos x="323" y="27"/>
                  </a:cxn>
                  <a:cxn ang="0">
                    <a:pos x="321" y="37"/>
                  </a:cxn>
                  <a:cxn ang="0">
                    <a:pos x="338" y="44"/>
                  </a:cxn>
                  <a:cxn ang="0">
                    <a:pos x="367" y="55"/>
                  </a:cxn>
                  <a:cxn ang="0">
                    <a:pos x="366" y="68"/>
                  </a:cxn>
                  <a:cxn ang="0">
                    <a:pos x="367" y="78"/>
                  </a:cxn>
                  <a:cxn ang="0">
                    <a:pos x="395" y="88"/>
                  </a:cxn>
                  <a:cxn ang="0">
                    <a:pos x="395" y="107"/>
                  </a:cxn>
                  <a:cxn ang="0">
                    <a:pos x="404" y="134"/>
                  </a:cxn>
                  <a:cxn ang="0">
                    <a:pos x="400" y="162"/>
                  </a:cxn>
                  <a:cxn ang="0">
                    <a:pos x="400" y="194"/>
                  </a:cxn>
                  <a:cxn ang="0">
                    <a:pos x="400" y="228"/>
                  </a:cxn>
                  <a:cxn ang="0">
                    <a:pos x="381" y="286"/>
                  </a:cxn>
                  <a:cxn ang="0">
                    <a:pos x="345" y="141"/>
                  </a:cxn>
                  <a:cxn ang="0">
                    <a:pos x="277" y="118"/>
                  </a:cxn>
                  <a:cxn ang="0">
                    <a:pos x="194" y="98"/>
                  </a:cxn>
                  <a:cxn ang="0">
                    <a:pos x="111" y="100"/>
                  </a:cxn>
                  <a:cxn ang="0">
                    <a:pos x="89" y="111"/>
                  </a:cxn>
                  <a:cxn ang="0">
                    <a:pos x="67" y="140"/>
                  </a:cxn>
                  <a:cxn ang="0">
                    <a:pos x="53" y="184"/>
                  </a:cxn>
                  <a:cxn ang="0">
                    <a:pos x="36" y="218"/>
                  </a:cxn>
                </a:cxnLst>
                <a:rect l="txL" t="txT" r="txR" b="txB"/>
                <a:pathLst>
                  <a:path w="421" h="288">
                    <a:moveTo>
                      <a:pt x="25" y="288"/>
                    </a:moveTo>
                    <a:lnTo>
                      <a:pt x="21" y="283"/>
                    </a:lnTo>
                    <a:lnTo>
                      <a:pt x="13" y="274"/>
                    </a:lnTo>
                    <a:lnTo>
                      <a:pt x="21" y="270"/>
                    </a:lnTo>
                    <a:lnTo>
                      <a:pt x="16" y="262"/>
                    </a:lnTo>
                    <a:lnTo>
                      <a:pt x="11" y="253"/>
                    </a:lnTo>
                    <a:lnTo>
                      <a:pt x="7" y="247"/>
                    </a:lnTo>
                    <a:lnTo>
                      <a:pt x="18" y="247"/>
                    </a:lnTo>
                    <a:lnTo>
                      <a:pt x="15" y="238"/>
                    </a:lnTo>
                    <a:lnTo>
                      <a:pt x="9" y="228"/>
                    </a:lnTo>
                    <a:lnTo>
                      <a:pt x="0" y="219"/>
                    </a:lnTo>
                    <a:lnTo>
                      <a:pt x="12" y="218"/>
                    </a:lnTo>
                    <a:lnTo>
                      <a:pt x="9" y="210"/>
                    </a:lnTo>
                    <a:lnTo>
                      <a:pt x="4" y="200"/>
                    </a:lnTo>
                    <a:lnTo>
                      <a:pt x="11" y="202"/>
                    </a:lnTo>
                    <a:lnTo>
                      <a:pt x="17" y="204"/>
                    </a:lnTo>
                    <a:lnTo>
                      <a:pt x="15" y="198"/>
                    </a:lnTo>
                    <a:lnTo>
                      <a:pt x="10" y="191"/>
                    </a:lnTo>
                    <a:lnTo>
                      <a:pt x="16" y="191"/>
                    </a:lnTo>
                    <a:lnTo>
                      <a:pt x="13" y="180"/>
                    </a:lnTo>
                    <a:lnTo>
                      <a:pt x="19" y="181"/>
                    </a:lnTo>
                    <a:lnTo>
                      <a:pt x="19" y="173"/>
                    </a:lnTo>
                    <a:lnTo>
                      <a:pt x="17" y="166"/>
                    </a:lnTo>
                    <a:lnTo>
                      <a:pt x="12" y="154"/>
                    </a:lnTo>
                    <a:lnTo>
                      <a:pt x="19" y="156"/>
                    </a:lnTo>
                    <a:lnTo>
                      <a:pt x="26" y="158"/>
                    </a:lnTo>
                    <a:lnTo>
                      <a:pt x="21" y="150"/>
                    </a:lnTo>
                    <a:lnTo>
                      <a:pt x="31" y="151"/>
                    </a:lnTo>
                    <a:lnTo>
                      <a:pt x="39" y="152"/>
                    </a:lnTo>
                    <a:lnTo>
                      <a:pt x="32" y="142"/>
                    </a:lnTo>
                    <a:lnTo>
                      <a:pt x="28" y="136"/>
                    </a:lnTo>
                    <a:lnTo>
                      <a:pt x="22" y="128"/>
                    </a:lnTo>
                    <a:lnTo>
                      <a:pt x="30" y="127"/>
                    </a:lnTo>
                    <a:lnTo>
                      <a:pt x="38" y="127"/>
                    </a:lnTo>
                    <a:lnTo>
                      <a:pt x="45" y="126"/>
                    </a:lnTo>
                    <a:lnTo>
                      <a:pt x="39" y="120"/>
                    </a:lnTo>
                    <a:lnTo>
                      <a:pt x="32" y="114"/>
                    </a:lnTo>
                    <a:lnTo>
                      <a:pt x="40" y="111"/>
                    </a:lnTo>
                    <a:lnTo>
                      <a:pt x="36" y="101"/>
                    </a:lnTo>
                    <a:lnTo>
                      <a:pt x="32" y="94"/>
                    </a:lnTo>
                    <a:lnTo>
                      <a:pt x="29" y="88"/>
                    </a:lnTo>
                    <a:lnTo>
                      <a:pt x="38" y="89"/>
                    </a:lnTo>
                    <a:lnTo>
                      <a:pt x="46" y="91"/>
                    </a:lnTo>
                    <a:lnTo>
                      <a:pt x="48" y="81"/>
                    </a:lnTo>
                    <a:lnTo>
                      <a:pt x="47" y="70"/>
                    </a:lnTo>
                    <a:lnTo>
                      <a:pt x="45" y="60"/>
                    </a:lnTo>
                    <a:lnTo>
                      <a:pt x="38" y="48"/>
                    </a:lnTo>
                    <a:lnTo>
                      <a:pt x="52" y="55"/>
                    </a:lnTo>
                    <a:lnTo>
                      <a:pt x="58" y="58"/>
                    </a:lnTo>
                    <a:lnTo>
                      <a:pt x="65" y="63"/>
                    </a:lnTo>
                    <a:lnTo>
                      <a:pt x="73" y="63"/>
                    </a:lnTo>
                    <a:lnTo>
                      <a:pt x="73" y="55"/>
                    </a:lnTo>
                    <a:lnTo>
                      <a:pt x="75" y="47"/>
                    </a:lnTo>
                    <a:lnTo>
                      <a:pt x="80" y="37"/>
                    </a:lnTo>
                    <a:lnTo>
                      <a:pt x="84" y="44"/>
                    </a:lnTo>
                    <a:lnTo>
                      <a:pt x="87" y="48"/>
                    </a:lnTo>
                    <a:lnTo>
                      <a:pt x="93" y="52"/>
                    </a:lnTo>
                    <a:lnTo>
                      <a:pt x="97" y="45"/>
                    </a:lnTo>
                    <a:lnTo>
                      <a:pt x="102" y="38"/>
                    </a:lnTo>
                    <a:lnTo>
                      <a:pt x="111" y="31"/>
                    </a:lnTo>
                    <a:lnTo>
                      <a:pt x="119" y="23"/>
                    </a:lnTo>
                    <a:lnTo>
                      <a:pt x="129" y="17"/>
                    </a:lnTo>
                    <a:lnTo>
                      <a:pt x="141" y="14"/>
                    </a:lnTo>
                    <a:lnTo>
                      <a:pt x="157" y="11"/>
                    </a:lnTo>
                    <a:lnTo>
                      <a:pt x="180" y="5"/>
                    </a:lnTo>
                    <a:lnTo>
                      <a:pt x="195" y="2"/>
                    </a:lnTo>
                    <a:lnTo>
                      <a:pt x="208" y="1"/>
                    </a:lnTo>
                    <a:lnTo>
                      <a:pt x="218" y="0"/>
                    </a:lnTo>
                    <a:lnTo>
                      <a:pt x="233" y="0"/>
                    </a:lnTo>
                    <a:lnTo>
                      <a:pt x="261" y="1"/>
                    </a:lnTo>
                    <a:lnTo>
                      <a:pt x="251" y="5"/>
                    </a:lnTo>
                    <a:lnTo>
                      <a:pt x="245" y="11"/>
                    </a:lnTo>
                    <a:lnTo>
                      <a:pt x="243" y="14"/>
                    </a:lnTo>
                    <a:lnTo>
                      <a:pt x="253" y="17"/>
                    </a:lnTo>
                    <a:lnTo>
                      <a:pt x="265" y="18"/>
                    </a:lnTo>
                    <a:lnTo>
                      <a:pt x="277" y="17"/>
                    </a:lnTo>
                    <a:lnTo>
                      <a:pt x="288" y="16"/>
                    </a:lnTo>
                    <a:lnTo>
                      <a:pt x="297" y="14"/>
                    </a:lnTo>
                    <a:lnTo>
                      <a:pt x="314" y="15"/>
                    </a:lnTo>
                    <a:lnTo>
                      <a:pt x="303" y="19"/>
                    </a:lnTo>
                    <a:lnTo>
                      <a:pt x="294" y="26"/>
                    </a:lnTo>
                    <a:lnTo>
                      <a:pt x="303" y="27"/>
                    </a:lnTo>
                    <a:lnTo>
                      <a:pt x="311" y="26"/>
                    </a:lnTo>
                    <a:lnTo>
                      <a:pt x="323" y="27"/>
                    </a:lnTo>
                    <a:lnTo>
                      <a:pt x="342" y="33"/>
                    </a:lnTo>
                    <a:lnTo>
                      <a:pt x="331" y="35"/>
                    </a:lnTo>
                    <a:lnTo>
                      <a:pt x="321" y="37"/>
                    </a:lnTo>
                    <a:lnTo>
                      <a:pt x="315" y="40"/>
                    </a:lnTo>
                    <a:lnTo>
                      <a:pt x="328" y="42"/>
                    </a:lnTo>
                    <a:lnTo>
                      <a:pt x="338" y="44"/>
                    </a:lnTo>
                    <a:lnTo>
                      <a:pt x="345" y="45"/>
                    </a:lnTo>
                    <a:lnTo>
                      <a:pt x="355" y="49"/>
                    </a:lnTo>
                    <a:lnTo>
                      <a:pt x="367" y="55"/>
                    </a:lnTo>
                    <a:lnTo>
                      <a:pt x="385" y="61"/>
                    </a:lnTo>
                    <a:lnTo>
                      <a:pt x="374" y="64"/>
                    </a:lnTo>
                    <a:lnTo>
                      <a:pt x="366" y="68"/>
                    </a:lnTo>
                    <a:lnTo>
                      <a:pt x="360" y="72"/>
                    </a:lnTo>
                    <a:lnTo>
                      <a:pt x="359" y="77"/>
                    </a:lnTo>
                    <a:lnTo>
                      <a:pt x="367" y="78"/>
                    </a:lnTo>
                    <a:lnTo>
                      <a:pt x="375" y="81"/>
                    </a:lnTo>
                    <a:lnTo>
                      <a:pt x="383" y="85"/>
                    </a:lnTo>
                    <a:lnTo>
                      <a:pt x="395" y="88"/>
                    </a:lnTo>
                    <a:lnTo>
                      <a:pt x="404" y="87"/>
                    </a:lnTo>
                    <a:lnTo>
                      <a:pt x="397" y="95"/>
                    </a:lnTo>
                    <a:lnTo>
                      <a:pt x="395" y="107"/>
                    </a:lnTo>
                    <a:lnTo>
                      <a:pt x="399" y="117"/>
                    </a:lnTo>
                    <a:lnTo>
                      <a:pt x="402" y="126"/>
                    </a:lnTo>
                    <a:lnTo>
                      <a:pt x="404" y="134"/>
                    </a:lnTo>
                    <a:lnTo>
                      <a:pt x="397" y="149"/>
                    </a:lnTo>
                    <a:lnTo>
                      <a:pt x="421" y="148"/>
                    </a:lnTo>
                    <a:lnTo>
                      <a:pt x="400" y="162"/>
                    </a:lnTo>
                    <a:lnTo>
                      <a:pt x="393" y="171"/>
                    </a:lnTo>
                    <a:lnTo>
                      <a:pt x="390" y="187"/>
                    </a:lnTo>
                    <a:lnTo>
                      <a:pt x="400" y="194"/>
                    </a:lnTo>
                    <a:lnTo>
                      <a:pt x="396" y="204"/>
                    </a:lnTo>
                    <a:lnTo>
                      <a:pt x="393" y="217"/>
                    </a:lnTo>
                    <a:lnTo>
                      <a:pt x="400" y="228"/>
                    </a:lnTo>
                    <a:lnTo>
                      <a:pt x="390" y="244"/>
                    </a:lnTo>
                    <a:lnTo>
                      <a:pt x="386" y="254"/>
                    </a:lnTo>
                    <a:lnTo>
                      <a:pt x="381" y="286"/>
                    </a:lnTo>
                    <a:lnTo>
                      <a:pt x="373" y="211"/>
                    </a:lnTo>
                    <a:lnTo>
                      <a:pt x="364" y="183"/>
                    </a:lnTo>
                    <a:lnTo>
                      <a:pt x="345" y="141"/>
                    </a:lnTo>
                    <a:lnTo>
                      <a:pt x="329" y="127"/>
                    </a:lnTo>
                    <a:lnTo>
                      <a:pt x="304" y="120"/>
                    </a:lnTo>
                    <a:lnTo>
                      <a:pt x="277" y="118"/>
                    </a:lnTo>
                    <a:lnTo>
                      <a:pt x="248" y="111"/>
                    </a:lnTo>
                    <a:lnTo>
                      <a:pt x="223" y="105"/>
                    </a:lnTo>
                    <a:lnTo>
                      <a:pt x="194" y="98"/>
                    </a:lnTo>
                    <a:lnTo>
                      <a:pt x="167" y="96"/>
                    </a:lnTo>
                    <a:lnTo>
                      <a:pt x="117" y="94"/>
                    </a:lnTo>
                    <a:lnTo>
                      <a:pt x="111" y="100"/>
                    </a:lnTo>
                    <a:lnTo>
                      <a:pt x="103" y="106"/>
                    </a:lnTo>
                    <a:lnTo>
                      <a:pt x="95" y="111"/>
                    </a:lnTo>
                    <a:lnTo>
                      <a:pt x="89" y="111"/>
                    </a:lnTo>
                    <a:lnTo>
                      <a:pt x="82" y="114"/>
                    </a:lnTo>
                    <a:lnTo>
                      <a:pt x="75" y="127"/>
                    </a:lnTo>
                    <a:lnTo>
                      <a:pt x="67" y="140"/>
                    </a:lnTo>
                    <a:lnTo>
                      <a:pt x="65" y="158"/>
                    </a:lnTo>
                    <a:lnTo>
                      <a:pt x="59" y="170"/>
                    </a:lnTo>
                    <a:lnTo>
                      <a:pt x="53" y="184"/>
                    </a:lnTo>
                    <a:lnTo>
                      <a:pt x="46" y="194"/>
                    </a:lnTo>
                    <a:lnTo>
                      <a:pt x="40" y="205"/>
                    </a:lnTo>
                    <a:lnTo>
                      <a:pt x="36" y="218"/>
                    </a:lnTo>
                    <a:lnTo>
                      <a:pt x="33" y="233"/>
                    </a:lnTo>
                    <a:lnTo>
                      <a:pt x="25" y="288"/>
                    </a:lnTo>
                    <a:close/>
                  </a:path>
                </a:pathLst>
              </a:custGeom>
              <a:solidFill>
                <a:srgbClr val="201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251" name="Group 38"/>
              <p:cNvGrpSpPr/>
              <p:nvPr/>
            </p:nvGrpSpPr>
            <p:grpSpPr>
              <a:xfrm>
                <a:off x="678" y="1448"/>
                <a:ext cx="177" cy="29"/>
                <a:chOff x="678" y="1448"/>
                <a:chExt cx="177" cy="29"/>
              </a:xfrm>
            </p:grpSpPr>
            <p:grpSp>
              <p:nvGrpSpPr>
                <p:cNvPr id="9264" name="Group 34"/>
                <p:cNvGrpSpPr/>
                <p:nvPr/>
              </p:nvGrpSpPr>
              <p:grpSpPr>
                <a:xfrm>
                  <a:off x="678" y="1448"/>
                  <a:ext cx="29" cy="29"/>
                  <a:chOff x="678" y="1448"/>
                  <a:chExt cx="29" cy="29"/>
                </a:xfrm>
              </p:grpSpPr>
              <p:sp>
                <p:nvSpPr>
                  <p:cNvPr id="9268" name="Oval 32"/>
                  <p:cNvSpPr/>
                  <p:nvPr/>
                </p:nvSpPr>
                <p:spPr>
                  <a:xfrm>
                    <a:off x="678" y="1448"/>
                    <a:ext cx="29" cy="29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 cap="flat" cmpd="sng">
                    <a:solidFill>
                      <a:srgbClr val="00008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9" name="Oval 33"/>
                  <p:cNvSpPr/>
                  <p:nvPr/>
                </p:nvSpPr>
                <p:spPr>
                  <a:xfrm>
                    <a:off x="686" y="1452"/>
                    <a:ext cx="13" cy="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65" name="Group 37"/>
                <p:cNvGrpSpPr/>
                <p:nvPr/>
              </p:nvGrpSpPr>
              <p:grpSpPr>
                <a:xfrm>
                  <a:off x="826" y="1448"/>
                  <a:ext cx="29" cy="29"/>
                  <a:chOff x="826" y="1448"/>
                  <a:chExt cx="29" cy="29"/>
                </a:xfrm>
              </p:grpSpPr>
              <p:sp>
                <p:nvSpPr>
                  <p:cNvPr id="9266" name="Oval 35"/>
                  <p:cNvSpPr/>
                  <p:nvPr/>
                </p:nvSpPr>
                <p:spPr>
                  <a:xfrm>
                    <a:off x="826" y="1448"/>
                    <a:ext cx="29" cy="29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 cap="flat" cmpd="sng">
                    <a:solidFill>
                      <a:srgbClr val="00008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7" name="Oval 36"/>
                  <p:cNvSpPr/>
                  <p:nvPr/>
                </p:nvSpPr>
                <p:spPr>
                  <a:xfrm>
                    <a:off x="833" y="1452"/>
                    <a:ext cx="13" cy="1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252" name="Arc 39"/>
              <p:cNvSpPr/>
              <p:nvPr/>
            </p:nvSpPr>
            <p:spPr>
              <a:xfrm>
                <a:off x="729" y="1545"/>
                <a:ext cx="81" cy="41"/>
              </a:xfrm>
              <a:custGeom>
                <a:avLst/>
                <a:gdLst>
                  <a:gd name="txL" fmla="*/ 0 w 43200"/>
                  <a:gd name="txT" fmla="*/ 0 h 21600"/>
                  <a:gd name="txR" fmla="*/ 43200 w 43200"/>
                  <a:gd name="txB" fmla="*/ 21600 h 21600"/>
                </a:gdLst>
                <a:ahLst/>
                <a:cxnLst>
                  <a:cxn ang="0">
                    <a:pos x="81" y="0"/>
                  </a:cxn>
                  <a:cxn ang="0">
                    <a:pos x="0" y="0"/>
                  </a:cxn>
                  <a:cxn ang="0">
                    <a:pos x="41" y="0"/>
                  </a:cxn>
                </a:cxnLst>
                <a:rect l="txL" t="txT" r="txR" b="txB"/>
                <a:pathLst>
                  <a:path w="43200" h="21600" fill="none">
                    <a:moveTo>
                      <a:pt x="43200" y="0"/>
                    </a:moveTo>
                    <a:cubicBezTo>
                      <a:pt x="43200" y="11929"/>
                      <a:pt x="33529" y="21600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200" h="21600" stroke="0">
                    <a:moveTo>
                      <a:pt x="43200" y="0"/>
                    </a:moveTo>
                    <a:cubicBezTo>
                      <a:pt x="43200" y="11929"/>
                      <a:pt x="33529" y="21600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253" name="Group 42"/>
              <p:cNvGrpSpPr/>
              <p:nvPr/>
            </p:nvGrpSpPr>
            <p:grpSpPr>
              <a:xfrm>
                <a:off x="646" y="1352"/>
                <a:ext cx="255" cy="71"/>
                <a:chOff x="646" y="1352"/>
                <a:chExt cx="255" cy="71"/>
              </a:xfrm>
            </p:grpSpPr>
            <p:sp>
              <p:nvSpPr>
                <p:cNvPr id="9262" name="Freeform 40"/>
                <p:cNvSpPr/>
                <p:nvPr/>
              </p:nvSpPr>
              <p:spPr>
                <a:xfrm>
                  <a:off x="646" y="1352"/>
                  <a:ext cx="78" cy="66"/>
                </a:xfrm>
                <a:custGeom>
                  <a:avLst/>
                  <a:gdLst>
                    <a:gd name="txL" fmla="*/ 0 w 78"/>
                    <a:gd name="txT" fmla="*/ 0 h 66"/>
                    <a:gd name="txR" fmla="*/ 78 w 78"/>
                    <a:gd name="txB" fmla="*/ 66 h 66"/>
                  </a:gdLst>
                  <a:ahLst/>
                  <a:cxnLst>
                    <a:cxn ang="0">
                      <a:pos x="67" y="5"/>
                    </a:cxn>
                    <a:cxn ang="0">
                      <a:pos x="59" y="8"/>
                    </a:cxn>
                    <a:cxn ang="0">
                      <a:pos x="51" y="12"/>
                    </a:cxn>
                    <a:cxn ang="0">
                      <a:pos x="45" y="16"/>
                    </a:cxn>
                    <a:cxn ang="0">
                      <a:pos x="40" y="20"/>
                    </a:cxn>
                    <a:cxn ang="0">
                      <a:pos x="35" y="28"/>
                    </a:cxn>
                    <a:cxn ang="0">
                      <a:pos x="30" y="37"/>
                    </a:cxn>
                    <a:cxn ang="0">
                      <a:pos x="26" y="44"/>
                    </a:cxn>
                    <a:cxn ang="0">
                      <a:pos x="22" y="49"/>
                    </a:cxn>
                    <a:cxn ang="0">
                      <a:pos x="17" y="55"/>
                    </a:cxn>
                    <a:cxn ang="0">
                      <a:pos x="0" y="66"/>
                    </a:cxn>
                    <a:cxn ang="0">
                      <a:pos x="11" y="63"/>
                    </a:cxn>
                    <a:cxn ang="0">
                      <a:pos x="18" y="61"/>
                    </a:cxn>
                    <a:cxn ang="0">
                      <a:pos x="25" y="57"/>
                    </a:cxn>
                    <a:cxn ang="0">
                      <a:pos x="33" y="50"/>
                    </a:cxn>
                    <a:cxn ang="0">
                      <a:pos x="37" y="45"/>
                    </a:cxn>
                    <a:cxn ang="0">
                      <a:pos x="43" y="37"/>
                    </a:cxn>
                    <a:cxn ang="0">
                      <a:pos x="46" y="30"/>
                    </a:cxn>
                    <a:cxn ang="0">
                      <a:pos x="50" y="24"/>
                    </a:cxn>
                    <a:cxn ang="0">
                      <a:pos x="55" y="17"/>
                    </a:cxn>
                    <a:cxn ang="0">
                      <a:pos x="60" y="14"/>
                    </a:cxn>
                    <a:cxn ang="0">
                      <a:pos x="68" y="10"/>
                    </a:cxn>
                    <a:cxn ang="0">
                      <a:pos x="74" y="7"/>
                    </a:cxn>
                    <a:cxn ang="0">
                      <a:pos x="78" y="0"/>
                    </a:cxn>
                    <a:cxn ang="0">
                      <a:pos x="67" y="5"/>
                    </a:cxn>
                  </a:cxnLst>
                  <a:rect l="txL" t="txT" r="txR" b="txB"/>
                  <a:pathLst>
                    <a:path w="78" h="66">
                      <a:moveTo>
                        <a:pt x="67" y="5"/>
                      </a:moveTo>
                      <a:lnTo>
                        <a:pt x="59" y="8"/>
                      </a:lnTo>
                      <a:lnTo>
                        <a:pt x="51" y="12"/>
                      </a:lnTo>
                      <a:lnTo>
                        <a:pt x="45" y="16"/>
                      </a:lnTo>
                      <a:lnTo>
                        <a:pt x="40" y="20"/>
                      </a:lnTo>
                      <a:lnTo>
                        <a:pt x="35" y="28"/>
                      </a:lnTo>
                      <a:lnTo>
                        <a:pt x="30" y="37"/>
                      </a:lnTo>
                      <a:lnTo>
                        <a:pt x="26" y="44"/>
                      </a:lnTo>
                      <a:lnTo>
                        <a:pt x="22" y="49"/>
                      </a:lnTo>
                      <a:lnTo>
                        <a:pt x="17" y="55"/>
                      </a:lnTo>
                      <a:lnTo>
                        <a:pt x="0" y="66"/>
                      </a:lnTo>
                      <a:lnTo>
                        <a:pt x="11" y="63"/>
                      </a:lnTo>
                      <a:lnTo>
                        <a:pt x="18" y="61"/>
                      </a:lnTo>
                      <a:lnTo>
                        <a:pt x="25" y="57"/>
                      </a:lnTo>
                      <a:lnTo>
                        <a:pt x="33" y="50"/>
                      </a:lnTo>
                      <a:lnTo>
                        <a:pt x="37" y="45"/>
                      </a:lnTo>
                      <a:lnTo>
                        <a:pt x="43" y="37"/>
                      </a:lnTo>
                      <a:lnTo>
                        <a:pt x="46" y="30"/>
                      </a:lnTo>
                      <a:lnTo>
                        <a:pt x="50" y="24"/>
                      </a:lnTo>
                      <a:lnTo>
                        <a:pt x="55" y="17"/>
                      </a:lnTo>
                      <a:lnTo>
                        <a:pt x="60" y="14"/>
                      </a:lnTo>
                      <a:lnTo>
                        <a:pt x="68" y="10"/>
                      </a:lnTo>
                      <a:lnTo>
                        <a:pt x="74" y="7"/>
                      </a:lnTo>
                      <a:lnTo>
                        <a:pt x="78" y="0"/>
                      </a:lnTo>
                      <a:lnTo>
                        <a:pt x="67" y="5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63" name="Freeform 41"/>
                <p:cNvSpPr/>
                <p:nvPr/>
              </p:nvSpPr>
              <p:spPr>
                <a:xfrm>
                  <a:off x="823" y="1357"/>
                  <a:ext cx="78" cy="66"/>
                </a:xfrm>
                <a:custGeom>
                  <a:avLst/>
                  <a:gdLst>
                    <a:gd name="txL" fmla="*/ 0 w 78"/>
                    <a:gd name="txT" fmla="*/ 0 h 66"/>
                    <a:gd name="txR" fmla="*/ 78 w 78"/>
                    <a:gd name="txB" fmla="*/ 66 h 66"/>
                  </a:gdLst>
                  <a:ahLst/>
                  <a:cxnLst>
                    <a:cxn ang="0">
                      <a:pos x="11" y="5"/>
                    </a:cxn>
                    <a:cxn ang="0">
                      <a:pos x="20" y="8"/>
                    </a:cxn>
                    <a:cxn ang="0">
                      <a:pos x="27" y="11"/>
                    </a:cxn>
                    <a:cxn ang="0">
                      <a:pos x="33" y="15"/>
                    </a:cxn>
                    <a:cxn ang="0">
                      <a:pos x="38" y="20"/>
                    </a:cxn>
                    <a:cxn ang="0">
                      <a:pos x="43" y="28"/>
                    </a:cxn>
                    <a:cxn ang="0">
                      <a:pos x="48" y="37"/>
                    </a:cxn>
                    <a:cxn ang="0">
                      <a:pos x="52" y="44"/>
                    </a:cxn>
                    <a:cxn ang="0">
                      <a:pos x="56" y="49"/>
                    </a:cxn>
                    <a:cxn ang="0">
                      <a:pos x="61" y="55"/>
                    </a:cxn>
                    <a:cxn ang="0">
                      <a:pos x="78" y="66"/>
                    </a:cxn>
                    <a:cxn ang="0">
                      <a:pos x="67" y="63"/>
                    </a:cxn>
                    <a:cxn ang="0">
                      <a:pos x="60" y="60"/>
                    </a:cxn>
                    <a:cxn ang="0">
                      <a:pos x="53" y="56"/>
                    </a:cxn>
                    <a:cxn ang="0">
                      <a:pos x="45" y="50"/>
                    </a:cxn>
                    <a:cxn ang="0">
                      <a:pos x="41" y="45"/>
                    </a:cxn>
                    <a:cxn ang="0">
                      <a:pos x="35" y="36"/>
                    </a:cxn>
                    <a:cxn ang="0">
                      <a:pos x="32" y="30"/>
                    </a:cxn>
                    <a:cxn ang="0">
                      <a:pos x="28" y="24"/>
                    </a:cxn>
                    <a:cxn ang="0">
                      <a:pos x="23" y="17"/>
                    </a:cxn>
                    <a:cxn ang="0">
                      <a:pos x="18" y="14"/>
                    </a:cxn>
                    <a:cxn ang="0">
                      <a:pos x="10" y="1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11" y="5"/>
                    </a:cxn>
                  </a:cxnLst>
                  <a:rect l="txL" t="txT" r="txR" b="txB"/>
                  <a:pathLst>
                    <a:path w="78" h="66">
                      <a:moveTo>
                        <a:pt x="11" y="5"/>
                      </a:moveTo>
                      <a:lnTo>
                        <a:pt x="20" y="8"/>
                      </a:lnTo>
                      <a:lnTo>
                        <a:pt x="27" y="11"/>
                      </a:lnTo>
                      <a:lnTo>
                        <a:pt x="33" y="15"/>
                      </a:lnTo>
                      <a:lnTo>
                        <a:pt x="38" y="20"/>
                      </a:lnTo>
                      <a:lnTo>
                        <a:pt x="43" y="28"/>
                      </a:lnTo>
                      <a:lnTo>
                        <a:pt x="48" y="37"/>
                      </a:lnTo>
                      <a:lnTo>
                        <a:pt x="52" y="44"/>
                      </a:lnTo>
                      <a:lnTo>
                        <a:pt x="56" y="49"/>
                      </a:lnTo>
                      <a:lnTo>
                        <a:pt x="61" y="55"/>
                      </a:lnTo>
                      <a:lnTo>
                        <a:pt x="78" y="66"/>
                      </a:lnTo>
                      <a:lnTo>
                        <a:pt x="67" y="63"/>
                      </a:lnTo>
                      <a:lnTo>
                        <a:pt x="60" y="60"/>
                      </a:lnTo>
                      <a:lnTo>
                        <a:pt x="53" y="56"/>
                      </a:lnTo>
                      <a:lnTo>
                        <a:pt x="45" y="50"/>
                      </a:lnTo>
                      <a:lnTo>
                        <a:pt x="41" y="45"/>
                      </a:lnTo>
                      <a:lnTo>
                        <a:pt x="35" y="36"/>
                      </a:lnTo>
                      <a:lnTo>
                        <a:pt x="32" y="30"/>
                      </a:lnTo>
                      <a:lnTo>
                        <a:pt x="28" y="24"/>
                      </a:lnTo>
                      <a:lnTo>
                        <a:pt x="23" y="17"/>
                      </a:lnTo>
                      <a:lnTo>
                        <a:pt x="18" y="14"/>
                      </a:lnTo>
                      <a:lnTo>
                        <a:pt x="10" y="10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54" name="Group 49"/>
              <p:cNvGrpSpPr/>
              <p:nvPr/>
            </p:nvGrpSpPr>
            <p:grpSpPr>
              <a:xfrm>
                <a:off x="591" y="1412"/>
                <a:ext cx="371" cy="104"/>
                <a:chOff x="591" y="1412"/>
                <a:chExt cx="371" cy="104"/>
              </a:xfrm>
            </p:grpSpPr>
            <p:grpSp>
              <p:nvGrpSpPr>
                <p:cNvPr id="9256" name="Group 45"/>
                <p:cNvGrpSpPr/>
                <p:nvPr/>
              </p:nvGrpSpPr>
              <p:grpSpPr>
                <a:xfrm>
                  <a:off x="641" y="1412"/>
                  <a:ext cx="258" cy="104"/>
                  <a:chOff x="641" y="1412"/>
                  <a:chExt cx="258" cy="104"/>
                </a:xfrm>
              </p:grpSpPr>
              <p:sp>
                <p:nvSpPr>
                  <p:cNvPr id="9260" name="Oval 43"/>
                  <p:cNvSpPr/>
                  <p:nvPr/>
                </p:nvSpPr>
                <p:spPr>
                  <a:xfrm>
                    <a:off x="795" y="1412"/>
                    <a:ext cx="104" cy="104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1" name="Oval 44"/>
                  <p:cNvSpPr/>
                  <p:nvPr/>
                </p:nvSpPr>
                <p:spPr>
                  <a:xfrm>
                    <a:off x="641" y="1412"/>
                    <a:ext cx="104" cy="104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257" name="Arc 46"/>
                <p:cNvSpPr/>
                <p:nvPr/>
              </p:nvSpPr>
              <p:spPr>
                <a:xfrm>
                  <a:off x="746" y="1441"/>
                  <a:ext cx="46" cy="29"/>
                </a:xfrm>
                <a:custGeom>
                  <a:avLst/>
                  <a:gdLst>
                    <a:gd name="txL" fmla="*/ 0 w 34033"/>
                    <a:gd name="txT" fmla="*/ 0 h 21600"/>
                    <a:gd name="txR" fmla="*/ 34033 w 34033"/>
                    <a:gd name="txB" fmla="*/ 21600 h 21600"/>
                  </a:gdLst>
                  <a:ahLst/>
                  <a:cxnLst>
                    <a:cxn ang="0">
                      <a:pos x="0" y="14"/>
                    </a:cxn>
                    <a:cxn ang="0">
                      <a:pos x="46" y="9"/>
                    </a:cxn>
                    <a:cxn ang="0">
                      <a:pos x="25" y="29"/>
                    </a:cxn>
                  </a:cxnLst>
                  <a:rect l="txL" t="txT" r="txR" b="txB"/>
                  <a:pathLst>
                    <a:path w="34033" h="21600" fill="none">
                      <a:moveTo>
                        <a:pt x="0" y="10537"/>
                      </a:moveTo>
                      <a:cubicBezTo>
                        <a:pt x="3896" y="4002"/>
                        <a:pt x="10943" y="-1"/>
                        <a:pt x="18552" y="0"/>
                      </a:cubicBezTo>
                      <a:cubicBezTo>
                        <a:pt x="24383" y="0"/>
                        <a:pt x="29966" y="2357"/>
                        <a:pt x="34033" y="6536"/>
                      </a:cubicBezTo>
                    </a:path>
                    <a:path w="34033" h="21600" stroke="0">
                      <a:moveTo>
                        <a:pt x="0" y="10537"/>
                      </a:moveTo>
                      <a:cubicBezTo>
                        <a:pt x="3896" y="4002"/>
                        <a:pt x="10943" y="-1"/>
                        <a:pt x="18552" y="0"/>
                      </a:cubicBezTo>
                      <a:cubicBezTo>
                        <a:pt x="24383" y="0"/>
                        <a:pt x="29966" y="2357"/>
                        <a:pt x="34033" y="6536"/>
                      </a:cubicBezTo>
                      <a:lnTo>
                        <a:pt x="18552" y="2160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58" name="Line 47"/>
                <p:cNvSpPr/>
                <p:nvPr/>
              </p:nvSpPr>
              <p:spPr>
                <a:xfrm>
                  <a:off x="591" y="1439"/>
                  <a:ext cx="59" cy="1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59" name="Line 48"/>
                <p:cNvSpPr/>
                <p:nvPr/>
              </p:nvSpPr>
              <p:spPr>
                <a:xfrm flipV="1">
                  <a:off x="899" y="1423"/>
                  <a:ext cx="63" cy="22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255" name="Freeform 50"/>
              <p:cNvSpPr/>
              <p:nvPr/>
            </p:nvSpPr>
            <p:spPr>
              <a:xfrm>
                <a:off x="762" y="1678"/>
                <a:ext cx="21" cy="3"/>
              </a:xfrm>
              <a:custGeom>
                <a:avLst/>
                <a:gdLst>
                  <a:gd name="txL" fmla="*/ 0 w 21"/>
                  <a:gd name="txT" fmla="*/ 0 h 3"/>
                  <a:gd name="txR" fmla="*/ 21 w 21"/>
                  <a:gd name="txB" fmla="*/ 3 h 3"/>
                </a:gdLst>
                <a:ahLst/>
                <a:cxnLst>
                  <a:cxn ang="0">
                    <a:pos x="0" y="2"/>
                  </a:cxn>
                  <a:cxn ang="0">
                    <a:pos x="8" y="0"/>
                  </a:cxn>
                  <a:cxn ang="0">
                    <a:pos x="15" y="2"/>
                  </a:cxn>
                  <a:cxn ang="0">
                    <a:pos x="21" y="3"/>
                  </a:cxn>
                </a:cxnLst>
                <a:rect l="txL" t="txT" r="txR" b="txB"/>
                <a:pathLst>
                  <a:path w="21" h="3">
                    <a:moveTo>
                      <a:pt x="0" y="2"/>
                    </a:moveTo>
                    <a:lnTo>
                      <a:pt x="8" y="0"/>
                    </a:lnTo>
                    <a:lnTo>
                      <a:pt x="15" y="2"/>
                    </a:lnTo>
                    <a:lnTo>
                      <a:pt x="21" y="3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37" name="Group 97"/>
            <p:cNvGrpSpPr/>
            <p:nvPr/>
          </p:nvGrpSpPr>
          <p:grpSpPr>
            <a:xfrm>
              <a:off x="192" y="2208"/>
              <a:ext cx="878" cy="670"/>
              <a:chOff x="330" y="873"/>
              <a:chExt cx="878" cy="670"/>
            </a:xfrm>
          </p:grpSpPr>
          <p:sp>
            <p:nvSpPr>
              <p:cNvPr id="9238" name="Line 88"/>
              <p:cNvSpPr/>
              <p:nvPr/>
            </p:nvSpPr>
            <p:spPr>
              <a:xfrm>
                <a:off x="330" y="1303"/>
                <a:ext cx="95" cy="3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39" name="Line 89"/>
              <p:cNvSpPr/>
              <p:nvPr/>
            </p:nvSpPr>
            <p:spPr>
              <a:xfrm flipV="1">
                <a:off x="1119" y="1347"/>
                <a:ext cx="89" cy="1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0" name="Line 90"/>
              <p:cNvSpPr/>
              <p:nvPr/>
            </p:nvSpPr>
            <p:spPr>
              <a:xfrm>
                <a:off x="500" y="939"/>
                <a:ext cx="51" cy="6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1" name="Line 91"/>
              <p:cNvSpPr/>
              <p:nvPr/>
            </p:nvSpPr>
            <p:spPr>
              <a:xfrm flipH="1">
                <a:off x="1000" y="960"/>
                <a:ext cx="42" cy="5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2" name="Line 92"/>
              <p:cNvSpPr/>
              <p:nvPr/>
            </p:nvSpPr>
            <p:spPr>
              <a:xfrm>
                <a:off x="776" y="873"/>
                <a:ext cx="2" cy="8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3" name="Line 93"/>
              <p:cNvSpPr/>
              <p:nvPr/>
            </p:nvSpPr>
            <p:spPr>
              <a:xfrm>
                <a:off x="378" y="1122"/>
                <a:ext cx="70" cy="2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4" name="Line 94"/>
              <p:cNvSpPr/>
              <p:nvPr/>
            </p:nvSpPr>
            <p:spPr>
              <a:xfrm flipH="1">
                <a:off x="1131" y="1144"/>
                <a:ext cx="68" cy="1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5" name="Line 95"/>
              <p:cNvSpPr/>
              <p:nvPr/>
            </p:nvSpPr>
            <p:spPr>
              <a:xfrm flipH="1">
                <a:off x="387" y="1523"/>
                <a:ext cx="64" cy="2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6" name="Line 96"/>
              <p:cNvSpPr/>
              <p:nvPr/>
            </p:nvSpPr>
            <p:spPr>
              <a:xfrm>
                <a:off x="1111" y="1520"/>
                <a:ext cx="79" cy="2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6" name="Group 104"/>
          <p:cNvGrpSpPr/>
          <p:nvPr/>
        </p:nvGrpSpPr>
        <p:grpSpPr>
          <a:xfrm>
            <a:off x="2916238" y="2924175"/>
            <a:ext cx="3311525" cy="865188"/>
            <a:chOff x="1837" y="1842"/>
            <a:chExt cx="2086" cy="545"/>
          </a:xfrm>
        </p:grpSpPr>
        <p:sp>
          <p:nvSpPr>
            <p:cNvPr id="9234" name="Rectangle 102"/>
            <p:cNvSpPr/>
            <p:nvPr/>
          </p:nvSpPr>
          <p:spPr>
            <a:xfrm>
              <a:off x="1837" y="2205"/>
              <a:ext cx="771" cy="182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35" name="AutoShape 103"/>
            <p:cNvSpPr/>
            <p:nvPr/>
          </p:nvSpPr>
          <p:spPr>
            <a:xfrm>
              <a:off x="2018" y="1842"/>
              <a:ext cx="1905" cy="318"/>
            </a:xfrm>
            <a:prstGeom prst="wedgeEllipseCallout">
              <a:avLst>
                <a:gd name="adj1" fmla="val -44120"/>
                <a:gd name="adj2" fmla="val 6477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189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Impossible to tell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33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  <p:bldP spid="115716" grpId="0"/>
      <p:bldP spid="115717" grpId="0"/>
      <p:bldP spid="115718" grpId="0"/>
      <p:bldP spid="115719" grpId="0" animBg="1"/>
      <p:bldP spid="115720" grpId="0"/>
      <p:bldP spid="115721" grpId="0"/>
      <p:bldP spid="1157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6739" name="Rectangle 3"/>
          <p:cNvSpPr/>
          <p:nvPr/>
        </p:nvSpPr>
        <p:spPr>
          <a:xfrm>
            <a:off x="457200" y="304800"/>
            <a:ext cx="2590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The Class NP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16740" name="Text Box 4"/>
          <p:cNvSpPr txBox="1"/>
          <p:nvPr/>
        </p:nvSpPr>
        <p:spPr>
          <a:xfrm>
            <a:off x="609600" y="762000"/>
            <a:ext cx="2514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TURING MACHINE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85800" y="838200"/>
            <a:ext cx="7664450" cy="1809750"/>
            <a:chOff x="432" y="576"/>
            <a:chExt cx="4828" cy="1140"/>
          </a:xfrm>
        </p:grpSpPr>
        <p:pic>
          <p:nvPicPr>
            <p:cNvPr id="10252" name="Picture 5" descr="turingme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68" y="576"/>
              <a:ext cx="892" cy="11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53" name="Text Box 6"/>
            <p:cNvSpPr txBox="1"/>
            <p:nvPr/>
          </p:nvSpPr>
          <p:spPr>
            <a:xfrm>
              <a:off x="432" y="816"/>
              <a:ext cx="3840" cy="5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Alan Mathison Turing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(June 21, 1912 – June 7, 1954) 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Founder of Computer Science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.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46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642938" y="2214563"/>
            <a:ext cx="6357937" cy="381000"/>
          </a:xfrm>
          <a:prstGeom prst="rect">
            <a:avLst/>
          </a:prstGeom>
          <a:noFill/>
          <a:ln w="25400">
            <a:noFill/>
          </a:ln>
        </p:spPr>
        <p:txBody>
          <a:bodyPr wrap="none" lIns="90000" tIns="46800" rIns="90000" bIns="46800" anchor="ctr" anchorCtr="0"/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More details can be found at http:\\www.turing.org.uk .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638175" y="3260725"/>
            <a:ext cx="8077200" cy="2025650"/>
            <a:chOff x="240" y="336"/>
            <a:chExt cx="5088" cy="1276"/>
          </a:xfrm>
        </p:grpSpPr>
        <p:sp>
          <p:nvSpPr>
            <p:cNvPr id="10250" name="Text Box 6"/>
            <p:cNvSpPr txBox="1"/>
            <p:nvPr/>
          </p:nvSpPr>
          <p:spPr>
            <a:xfrm>
              <a:off x="1200" y="336"/>
              <a:ext cx="412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To simulate any kind of </a:t>
              </a: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computation</a:t>
              </a:r>
              <a:r>
                <a:rPr lang="en-US" altLang="zh-CN" b="1" dirty="0">
                  <a:latin typeface="Times New Roman" panose="02020603050405020304" pitchFamily="18" charset="0"/>
                </a:rPr>
                <a:t> which a mathematician can do by some </a:t>
              </a: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arithmetical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1" name="Text Box 7"/>
            <p:cNvSpPr txBox="1"/>
            <p:nvPr/>
          </p:nvSpPr>
          <p:spPr>
            <a:xfrm>
              <a:off x="240" y="864"/>
              <a:ext cx="5040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method</a:t>
              </a:r>
              <a:r>
                <a:rPr lang="en-US" altLang="zh-CN" b="1" dirty="0">
                  <a:latin typeface="Times New Roman" panose="02020603050405020304" pitchFamily="18" charset="0"/>
                </a:rPr>
                <a:t> (assuming that the mathematician has infinite time, energy, paper and pen, and is completely dedicated to the work).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" name="AutoShape 4" descr="花岗岩"/>
          <p:cNvSpPr>
            <a:spLocks noChangeArrowheads="1"/>
          </p:cNvSpPr>
          <p:nvPr/>
        </p:nvSpPr>
        <p:spPr bwMode="auto">
          <a:xfrm>
            <a:off x="785813" y="3214688"/>
            <a:ext cx="1295400" cy="762000"/>
          </a:xfrm>
          <a:prstGeom prst="cube">
            <a:avLst>
              <a:gd name="adj" fmla="val 958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C0C0C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Task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/>
      <p:bldP spid="116740" grpId="0"/>
      <p:bldP spid="15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4"/>
          <p:cNvSpPr txBox="1"/>
          <p:nvPr/>
        </p:nvSpPr>
        <p:spPr>
          <a:xfrm>
            <a:off x="609600" y="762000"/>
            <a:ext cx="2514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TURING MACHINE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8792" name="AutoShape 8" descr="花岗岩"/>
          <p:cNvSpPr>
            <a:spLocks noChangeArrowheads="1"/>
          </p:cNvSpPr>
          <p:nvPr/>
        </p:nvSpPr>
        <p:spPr bwMode="auto">
          <a:xfrm>
            <a:off x="457200" y="1571625"/>
            <a:ext cx="2590800" cy="762000"/>
          </a:xfrm>
          <a:prstGeom prst="cube">
            <a:avLst>
              <a:gd name="adj" fmla="val 958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rgbClr val="C0C0C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Components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93" name="AutoShape 9"/>
          <p:cNvSpPr/>
          <p:nvPr/>
        </p:nvSpPr>
        <p:spPr>
          <a:xfrm>
            <a:off x="3276600" y="1647825"/>
            <a:ext cx="2590800" cy="685800"/>
          </a:xfrm>
          <a:prstGeom prst="can">
            <a:avLst>
              <a:gd name="adj" fmla="val 19213"/>
            </a:avLst>
          </a:prstGeom>
          <a:gradFill rotWithShape="0">
            <a:gsLst>
              <a:gs pos="0">
                <a:srgbClr val="CFCFCF"/>
              </a:gs>
              <a:gs pos="50000">
                <a:srgbClr val="FFFFFF"/>
              </a:gs>
              <a:gs pos="100000">
                <a:srgbClr val="CFCFCF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Infinite Memory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8794" name="AutoShape 10"/>
          <p:cNvSpPr/>
          <p:nvPr/>
        </p:nvSpPr>
        <p:spPr>
          <a:xfrm>
            <a:off x="7010400" y="1647825"/>
            <a:ext cx="1752600" cy="688975"/>
          </a:xfrm>
          <a:prstGeom prst="cube">
            <a:avLst>
              <a:gd name="adj" fmla="val 15667"/>
            </a:avLst>
          </a:prstGeom>
          <a:gradFill rotWithShape="0">
            <a:gsLst>
              <a:gs pos="0">
                <a:srgbClr val="FFFFFF"/>
              </a:gs>
              <a:gs pos="100000">
                <a:srgbClr val="CFCFCF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Scanner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8795" name="Rectangle 11"/>
          <p:cNvSpPr/>
          <p:nvPr/>
        </p:nvSpPr>
        <p:spPr>
          <a:xfrm>
            <a:off x="5943600" y="1800225"/>
            <a:ext cx="914400" cy="381000"/>
          </a:xfrm>
          <a:prstGeom prst="rect">
            <a:avLst/>
          </a:prstGeom>
          <a:noFill/>
          <a:ln w="25400">
            <a:noFill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and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8796" name="AutoShape 12" descr="花岗岩"/>
          <p:cNvSpPr>
            <a:spLocks noChangeArrowheads="1"/>
          </p:cNvSpPr>
          <p:nvPr/>
        </p:nvSpPr>
        <p:spPr bwMode="auto">
          <a:xfrm>
            <a:off x="457200" y="2562225"/>
            <a:ext cx="2286000" cy="762000"/>
          </a:xfrm>
          <a:prstGeom prst="cube">
            <a:avLst>
              <a:gd name="adj" fmla="val 958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rgbClr val="C0C0C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Operations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97" name="Text Box 13"/>
          <p:cNvSpPr txBox="1"/>
          <p:nvPr/>
        </p:nvSpPr>
        <p:spPr>
          <a:xfrm>
            <a:off x="3200400" y="2638425"/>
            <a:ext cx="4572000" cy="45720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  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Change the finite control state.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18798" name="Text Box 14"/>
          <p:cNvSpPr txBox="1"/>
          <p:nvPr/>
        </p:nvSpPr>
        <p:spPr>
          <a:xfrm>
            <a:off x="3200400" y="3095625"/>
            <a:ext cx="5562600" cy="106680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 marL="485775" indent="-485775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  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Erase the symbol in the unit currently pointed by head, and write a new symbol in.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18799" name="Text Box 15"/>
          <p:cNvSpPr txBox="1"/>
          <p:nvPr/>
        </p:nvSpPr>
        <p:spPr>
          <a:xfrm>
            <a:off x="3200400" y="4162425"/>
            <a:ext cx="5715000" cy="106680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 marL="485775" indent="-485775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  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Head moves one unit to the left (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), or to the right (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), or stays at its current position (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).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18800" name="AutoShape 16"/>
          <p:cNvSpPr/>
          <p:nvPr/>
        </p:nvSpPr>
        <p:spPr>
          <a:xfrm>
            <a:off x="609600" y="3511550"/>
            <a:ext cx="1096963" cy="411163"/>
          </a:xfrm>
          <a:prstGeom prst="cube">
            <a:avLst>
              <a:gd name="adj" fmla="val 17264"/>
            </a:avLst>
          </a:prstGeom>
          <a:gradFill rotWithShape="0">
            <a:gsLst>
              <a:gs pos="0">
                <a:srgbClr val="FFFFFF"/>
              </a:gs>
              <a:gs pos="100000">
                <a:srgbClr val="C2C2C2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Scanner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609600" y="4314825"/>
            <a:ext cx="2514600" cy="1295400"/>
            <a:chOff x="384" y="3312"/>
            <a:chExt cx="1728" cy="816"/>
          </a:xfrm>
        </p:grpSpPr>
        <p:grpSp>
          <p:nvGrpSpPr>
            <p:cNvPr id="11296" name="Group 18"/>
            <p:cNvGrpSpPr/>
            <p:nvPr/>
          </p:nvGrpSpPr>
          <p:grpSpPr>
            <a:xfrm>
              <a:off x="384" y="3360"/>
              <a:ext cx="1728" cy="144"/>
              <a:chOff x="624" y="2256"/>
              <a:chExt cx="1728" cy="144"/>
            </a:xfrm>
          </p:grpSpPr>
          <p:sp>
            <p:nvSpPr>
              <p:cNvPr id="11313" name="Line 19"/>
              <p:cNvSpPr/>
              <p:nvPr/>
            </p:nvSpPr>
            <p:spPr>
              <a:xfrm>
                <a:off x="624" y="2256"/>
                <a:ext cx="0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4" name="Line 20"/>
              <p:cNvSpPr/>
              <p:nvPr/>
            </p:nvSpPr>
            <p:spPr>
              <a:xfrm>
                <a:off x="624" y="2256"/>
                <a:ext cx="17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5" name="Line 21"/>
              <p:cNvSpPr/>
              <p:nvPr/>
            </p:nvSpPr>
            <p:spPr>
              <a:xfrm>
                <a:off x="624" y="2400"/>
                <a:ext cx="17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6" name="Line 22"/>
              <p:cNvSpPr/>
              <p:nvPr/>
            </p:nvSpPr>
            <p:spPr>
              <a:xfrm>
                <a:off x="1248" y="2256"/>
                <a:ext cx="0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7" name="Line 23"/>
              <p:cNvSpPr/>
              <p:nvPr/>
            </p:nvSpPr>
            <p:spPr>
              <a:xfrm>
                <a:off x="1392" y="2256"/>
                <a:ext cx="0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297" name="Group 24"/>
            <p:cNvGrpSpPr/>
            <p:nvPr/>
          </p:nvGrpSpPr>
          <p:grpSpPr>
            <a:xfrm>
              <a:off x="384" y="3600"/>
              <a:ext cx="1728" cy="144"/>
              <a:chOff x="624" y="2496"/>
              <a:chExt cx="1728" cy="144"/>
            </a:xfrm>
          </p:grpSpPr>
          <p:sp>
            <p:nvSpPr>
              <p:cNvPr id="11308" name="Line 25"/>
              <p:cNvSpPr/>
              <p:nvPr/>
            </p:nvSpPr>
            <p:spPr>
              <a:xfrm>
                <a:off x="624" y="2496"/>
                <a:ext cx="0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9" name="Line 26"/>
              <p:cNvSpPr/>
              <p:nvPr/>
            </p:nvSpPr>
            <p:spPr>
              <a:xfrm>
                <a:off x="624" y="2496"/>
                <a:ext cx="17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0" name="Line 27"/>
              <p:cNvSpPr/>
              <p:nvPr/>
            </p:nvSpPr>
            <p:spPr>
              <a:xfrm>
                <a:off x="624" y="2640"/>
                <a:ext cx="17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1" name="Line 28"/>
              <p:cNvSpPr/>
              <p:nvPr/>
            </p:nvSpPr>
            <p:spPr>
              <a:xfrm>
                <a:off x="768" y="2496"/>
                <a:ext cx="0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2" name="Line 29"/>
              <p:cNvSpPr/>
              <p:nvPr/>
            </p:nvSpPr>
            <p:spPr>
              <a:xfrm>
                <a:off x="912" y="2496"/>
                <a:ext cx="0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298" name="Group 30"/>
            <p:cNvGrpSpPr/>
            <p:nvPr/>
          </p:nvGrpSpPr>
          <p:grpSpPr>
            <a:xfrm>
              <a:off x="384" y="3984"/>
              <a:ext cx="1728" cy="144"/>
              <a:chOff x="624" y="3120"/>
              <a:chExt cx="1728" cy="144"/>
            </a:xfrm>
          </p:grpSpPr>
          <p:sp>
            <p:nvSpPr>
              <p:cNvPr id="11303" name="Line 31"/>
              <p:cNvSpPr/>
              <p:nvPr/>
            </p:nvSpPr>
            <p:spPr>
              <a:xfrm>
                <a:off x="624" y="3120"/>
                <a:ext cx="0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4" name="Line 32"/>
              <p:cNvSpPr/>
              <p:nvPr/>
            </p:nvSpPr>
            <p:spPr>
              <a:xfrm>
                <a:off x="624" y="3120"/>
                <a:ext cx="17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5" name="Line 33"/>
              <p:cNvSpPr/>
              <p:nvPr/>
            </p:nvSpPr>
            <p:spPr>
              <a:xfrm>
                <a:off x="624" y="3264"/>
                <a:ext cx="17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6" name="Line 34"/>
              <p:cNvSpPr/>
              <p:nvPr/>
            </p:nvSpPr>
            <p:spPr>
              <a:xfrm>
                <a:off x="1920" y="3120"/>
                <a:ext cx="0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7" name="Line 35"/>
              <p:cNvSpPr/>
              <p:nvPr/>
            </p:nvSpPr>
            <p:spPr>
              <a:xfrm>
                <a:off x="2064" y="3120"/>
                <a:ext cx="0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299" name="Rectangle 36"/>
            <p:cNvSpPr/>
            <p:nvPr/>
          </p:nvSpPr>
          <p:spPr>
            <a:xfrm>
              <a:off x="384" y="3312"/>
              <a:ext cx="624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... ...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00" name="Rectangle 37"/>
            <p:cNvSpPr/>
            <p:nvPr/>
          </p:nvSpPr>
          <p:spPr>
            <a:xfrm>
              <a:off x="672" y="3552"/>
              <a:ext cx="1248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... ... ... ...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01" name="Rectangle 38"/>
            <p:cNvSpPr/>
            <p:nvPr/>
          </p:nvSpPr>
          <p:spPr>
            <a:xfrm>
              <a:off x="432" y="3936"/>
              <a:ext cx="1248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... ... ... ...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02" name="Text Box 39"/>
            <p:cNvSpPr txBox="1"/>
            <p:nvPr/>
          </p:nvSpPr>
          <p:spPr>
            <a:xfrm>
              <a:off x="416" y="3792"/>
              <a:ext cx="375" cy="202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eaVert" wrap="none" lIns="90000" tIns="46800" rIns="90000" bIns="4680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...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685800" y="3933825"/>
            <a:ext cx="914400" cy="457200"/>
            <a:chOff x="432" y="3072"/>
            <a:chExt cx="576" cy="288"/>
          </a:xfrm>
        </p:grpSpPr>
        <p:sp>
          <p:nvSpPr>
            <p:cNvPr id="11293" name="Line 41"/>
            <p:cNvSpPr/>
            <p:nvPr/>
          </p:nvSpPr>
          <p:spPr>
            <a:xfrm>
              <a:off x="432" y="3072"/>
              <a:ext cx="0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4" name="Line 42"/>
            <p:cNvSpPr/>
            <p:nvPr/>
          </p:nvSpPr>
          <p:spPr>
            <a:xfrm>
              <a:off x="432" y="3168"/>
              <a:ext cx="5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5" name="Line 43"/>
            <p:cNvSpPr/>
            <p:nvPr/>
          </p:nvSpPr>
          <p:spPr>
            <a:xfrm>
              <a:off x="1008" y="3168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" name="Group 44"/>
          <p:cNvGrpSpPr/>
          <p:nvPr/>
        </p:nvGrpSpPr>
        <p:grpSpPr>
          <a:xfrm>
            <a:off x="914400" y="3933825"/>
            <a:ext cx="76200" cy="838200"/>
            <a:chOff x="576" y="3072"/>
            <a:chExt cx="48" cy="528"/>
          </a:xfrm>
        </p:grpSpPr>
        <p:sp>
          <p:nvSpPr>
            <p:cNvPr id="11290" name="Line 45"/>
            <p:cNvSpPr/>
            <p:nvPr/>
          </p:nvSpPr>
          <p:spPr>
            <a:xfrm>
              <a:off x="576" y="3216"/>
              <a:ext cx="0" cy="38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91" name="Line 46"/>
            <p:cNvSpPr/>
            <p:nvPr/>
          </p:nvSpPr>
          <p:spPr>
            <a:xfrm>
              <a:off x="576" y="3072"/>
              <a:ext cx="0" cy="4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2" name="Arc 47"/>
            <p:cNvSpPr/>
            <p:nvPr/>
          </p:nvSpPr>
          <p:spPr>
            <a:xfrm>
              <a:off x="576" y="3120"/>
              <a:ext cx="48" cy="96"/>
            </a:xfrm>
            <a:custGeom>
              <a:avLst/>
              <a:gdLst>
                <a:gd name="txL" fmla="*/ 0 w 21600"/>
                <a:gd name="txT" fmla="*/ 0 h 43186"/>
                <a:gd name="txR" fmla="*/ 21600 w 21600"/>
                <a:gd name="txB" fmla="*/ 43186 h 43186"/>
              </a:gdLst>
              <a:ahLst/>
              <a:cxnLst>
                <a:cxn ang="0">
                  <a:pos x="0" y="0"/>
                </a:cxn>
                <a:cxn ang="0">
                  <a:pos x="2" y="96"/>
                </a:cxn>
                <a:cxn ang="0">
                  <a:pos x="0" y="48"/>
                </a:cxn>
              </a:cxnLst>
              <a:rect l="txL" t="txT" r="txR" b="txB"/>
              <a:pathLst>
                <a:path w="21600" h="43186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29"/>
                    <a:pt x="12392" y="42771"/>
                    <a:pt x="771" y="43186"/>
                  </a:cubicBezTo>
                </a:path>
                <a:path w="21600" h="43186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29"/>
                    <a:pt x="12392" y="42771"/>
                    <a:pt x="771" y="4318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48"/>
          <p:cNvGrpSpPr/>
          <p:nvPr/>
        </p:nvGrpSpPr>
        <p:grpSpPr>
          <a:xfrm>
            <a:off x="1524000" y="3933825"/>
            <a:ext cx="1066800" cy="1447800"/>
            <a:chOff x="960" y="3072"/>
            <a:chExt cx="672" cy="912"/>
          </a:xfrm>
        </p:grpSpPr>
        <p:sp>
          <p:nvSpPr>
            <p:cNvPr id="11287" name="Line 49"/>
            <p:cNvSpPr/>
            <p:nvPr/>
          </p:nvSpPr>
          <p:spPr>
            <a:xfrm>
              <a:off x="960" y="3072"/>
              <a:ext cx="0" cy="4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8" name="Line 50"/>
            <p:cNvSpPr/>
            <p:nvPr/>
          </p:nvSpPr>
          <p:spPr>
            <a:xfrm>
              <a:off x="960" y="3120"/>
              <a:ext cx="67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9" name="Line 51"/>
            <p:cNvSpPr/>
            <p:nvPr/>
          </p:nvSpPr>
          <p:spPr>
            <a:xfrm>
              <a:off x="1632" y="3120"/>
              <a:ext cx="0" cy="8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18836" name="Rectangle 52"/>
          <p:cNvSpPr/>
          <p:nvPr/>
        </p:nvSpPr>
        <p:spPr>
          <a:xfrm>
            <a:off x="914400" y="3857625"/>
            <a:ext cx="609600" cy="152400"/>
          </a:xfrm>
          <a:prstGeom prst="rect">
            <a:avLst/>
          </a:prstGeom>
          <a:noFill/>
          <a:ln w="25400">
            <a:noFill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...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8837" name="AutoShape 53"/>
          <p:cNvSpPr/>
          <p:nvPr/>
        </p:nvSpPr>
        <p:spPr>
          <a:xfrm>
            <a:off x="2071688" y="2571750"/>
            <a:ext cx="3962400" cy="1447800"/>
          </a:xfrm>
          <a:prstGeom prst="wedgeEllipseCallout">
            <a:avLst>
              <a:gd name="adj1" fmla="val 12981"/>
              <a:gd name="adj2" fmla="val -72259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Infinite 1-dimensional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tape(s) divided into units.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DATA storage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8838" name="AutoShape 54"/>
          <p:cNvSpPr/>
          <p:nvPr/>
        </p:nvSpPr>
        <p:spPr>
          <a:xfrm>
            <a:off x="3571875" y="2714625"/>
            <a:ext cx="5410200" cy="1981200"/>
          </a:xfrm>
          <a:prstGeom prst="wedgeEllipseCallout">
            <a:avLst>
              <a:gd name="adj1" fmla="val 28431"/>
              <a:gd name="adj2" fmla="val -75403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Finite state controller: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control head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movements</a:t>
            </a:r>
            <a:r>
              <a:rPr lang="en-US" altLang="zh-CN" sz="2000" b="1" dirty="0">
                <a:latin typeface="Times New Roman" panose="02020603050405020304" pitchFamily="18" charset="0"/>
              </a:rPr>
              <a:t> according to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current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state</a:t>
            </a:r>
            <a:r>
              <a:rPr lang="en-US" altLang="zh-CN" sz="2000" b="1" dirty="0">
                <a:latin typeface="Times New Roman" panose="02020603050405020304" pitchFamily="18" charset="0"/>
              </a:rPr>
              <a:t> and 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symbol</a:t>
            </a:r>
            <a:r>
              <a:rPr lang="en-US" altLang="zh-CN" sz="2000" b="1" dirty="0">
                <a:latin typeface="Times New Roman" panose="02020603050405020304" pitchFamily="18" charset="0"/>
              </a:rPr>
              <a:t> that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head is pointing to.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INSTRUCTION storage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8839" name="AutoShape 55"/>
          <p:cNvSpPr/>
          <p:nvPr/>
        </p:nvSpPr>
        <p:spPr>
          <a:xfrm>
            <a:off x="2971800" y="2562225"/>
            <a:ext cx="5410200" cy="1905000"/>
          </a:xfrm>
          <a:prstGeom prst="wedgeEllipseCallout">
            <a:avLst>
              <a:gd name="adj1" fmla="val -74764"/>
              <a:gd name="adj2" fmla="val 33833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One head can point to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one and only one unit at each state,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and it may move at most one unit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to the left or right.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285" name="Rectangle 3"/>
          <p:cNvSpPr/>
          <p:nvPr/>
        </p:nvSpPr>
        <p:spPr>
          <a:xfrm>
            <a:off x="457200" y="304800"/>
            <a:ext cx="2590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The Class NP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1286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11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8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1188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2" grpId="0" animBg="1"/>
      <p:bldP spid="118793" grpId="0" animBg="1"/>
      <p:bldP spid="118794" grpId="0" animBg="1"/>
      <p:bldP spid="118795" grpId="0"/>
      <p:bldP spid="118796" grpId="0" animBg="1"/>
      <p:bldP spid="118797" grpId="0"/>
      <p:bldP spid="118798" grpId="0"/>
      <p:bldP spid="118799" grpId="0"/>
      <p:bldP spid="118800" grpId="0" animBg="1"/>
      <p:bldP spid="118836" grpId="0"/>
      <p:bldP spid="118837" grpId="0" animBg="1"/>
      <p:bldP spid="118838" grpId="0" animBg="1"/>
      <p:bldP spid="1188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9811" name="Rectangle 3"/>
          <p:cNvSpPr/>
          <p:nvPr/>
        </p:nvSpPr>
        <p:spPr>
          <a:xfrm>
            <a:off x="605155" y="481013"/>
            <a:ext cx="8001000" cy="101473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A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Deterministic Turing Machine</a:t>
            </a:r>
            <a:r>
              <a:rPr lang="en-US" altLang="zh-CN" sz="2000" b="1" dirty="0">
                <a:latin typeface="Times New Roman" panose="02020603050405020304" pitchFamily="18" charset="0"/>
              </a:rPr>
              <a:t> executes one instruction at each point in time.  Then depending on the instruction, it goes to the next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unique</a:t>
            </a:r>
            <a:r>
              <a:rPr lang="en-US" altLang="zh-CN" sz="2000" b="1" dirty="0">
                <a:latin typeface="Times New Roman" panose="02020603050405020304" pitchFamily="18" charset="0"/>
              </a:rPr>
              <a:t> instruction. 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P</a:t>
            </a:r>
            <a:r>
              <a:rPr lang="zh-CN" altLang="en-US" sz="2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问题是确定性图灵机可以在多项式时间内解决的问题</a:t>
            </a:r>
            <a:endParaRPr lang="zh-CN" altLang="en-US" sz="2000" b="1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19813" name="Rectangle 5"/>
          <p:cNvSpPr/>
          <p:nvPr/>
        </p:nvSpPr>
        <p:spPr>
          <a:xfrm>
            <a:off x="609600" y="1524000"/>
            <a:ext cx="8001000" cy="10064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A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Nondeterministic Turing Machine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free to choose</a:t>
            </a:r>
            <a:r>
              <a:rPr lang="en-US" altLang="zh-CN" sz="2000" b="1" dirty="0">
                <a:latin typeface="Times New Roman" panose="02020603050405020304" pitchFamily="18" charset="0"/>
              </a:rPr>
              <a:t> its next step from a finite set.  And if one of these steps leads to a solution, it will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always choose the correct one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9815" name="AutoShape 7"/>
          <p:cNvSpPr/>
          <p:nvPr/>
        </p:nvSpPr>
        <p:spPr>
          <a:xfrm>
            <a:off x="3124200" y="3200400"/>
            <a:ext cx="3352800" cy="1905000"/>
          </a:xfrm>
          <a:prstGeom prst="wedgeEllipseCallout">
            <a:avLst>
              <a:gd name="adj1" fmla="val -73866"/>
              <a:gd name="adj2" fmla="val -88583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Undecidable problems are still undecidable.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9816" name="Rectangle 8"/>
          <p:cNvSpPr/>
          <p:nvPr/>
        </p:nvSpPr>
        <p:spPr>
          <a:xfrm>
            <a:off x="609600" y="2590800"/>
            <a:ext cx="8648065" cy="39878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NP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N</a:t>
            </a:r>
            <a:r>
              <a:rPr lang="en-US" altLang="zh-CN" sz="2000" b="1" i="1" dirty="0">
                <a:highlight>
                  <a:srgbClr val="FFFF00"/>
                </a:highlight>
                <a:latin typeface="Times New Roman" panose="02020603050405020304" pitchFamily="18" charset="0"/>
              </a:rPr>
              <a:t>ondeterministic </a:t>
            </a:r>
            <a:r>
              <a:rPr lang="en-US" altLang="zh-CN" sz="2000" b="1" i="1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p</a:t>
            </a:r>
            <a:r>
              <a:rPr lang="en-US" altLang="zh-CN" sz="2000" b="1" i="1" dirty="0">
                <a:highlight>
                  <a:srgbClr val="FFFF00"/>
                </a:highlight>
                <a:latin typeface="Times New Roman" panose="02020603050405020304" pitchFamily="18" charset="0"/>
              </a:rPr>
              <a:t>olynomial-time </a:t>
            </a:r>
            <a:r>
              <a:rPr lang="zh-CN" altLang="en-US" sz="2000" b="1" i="1" dirty="0">
                <a:highlight>
                  <a:srgbClr val="FFFF00"/>
                </a:highlight>
                <a:latin typeface="Times New Roman" panose="02020603050405020304" pitchFamily="18" charset="0"/>
              </a:rPr>
              <a:t>非确定性图灵机在多项式时间内解决</a:t>
            </a:r>
            <a:endParaRPr lang="zh-CN" altLang="en-US" sz="2000" b="1" i="1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19817" name="Rectangle 9"/>
          <p:cNvSpPr/>
          <p:nvPr/>
        </p:nvSpPr>
        <p:spPr>
          <a:xfrm>
            <a:off x="609600" y="3048000"/>
            <a:ext cx="7848600" cy="70675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The problem is </a:t>
            </a:r>
            <a:r>
              <a:rPr lang="en-US" altLang="zh-CN" sz="2000" b="1" dirty="0">
                <a:solidFill>
                  <a:schemeClr val="hlink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NP</a:t>
            </a:r>
            <a:r>
              <a:rPr lang="en-US" altLang="zh-CN" sz="2000" b="1" dirty="0">
                <a:latin typeface="Times New Roman" panose="02020603050405020304" pitchFamily="18" charset="0"/>
              </a:rPr>
              <a:t> if we can prove any solution is true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in polynomial time. </a:t>
            </a:r>
            <a:r>
              <a:rPr lang="zh-CN" altLang="en-US" sz="2000" b="1" i="1" dirty="0">
                <a:highlight>
                  <a:srgbClr val="FFFF00"/>
                </a:highlight>
                <a:latin typeface="Times New Roman" panose="02020603050405020304" pitchFamily="18" charset="0"/>
              </a:rPr>
              <a:t>确定性图灵机在多项式时间内可以验证的问题</a:t>
            </a:r>
            <a:endParaRPr lang="zh-CN" altLang="en-US" sz="2000" b="1" i="1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19818" name="Text Box 10"/>
          <p:cNvSpPr txBox="1"/>
          <p:nvPr/>
        </p:nvSpPr>
        <p:spPr>
          <a:xfrm>
            <a:off x="457200" y="3886200"/>
            <a:ext cx="8229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sz="2000" b="1" dirty="0">
                <a:latin typeface="Arial" panose="020B0604020202020204" pitchFamily="34" charset="0"/>
              </a:rPr>
              <a:t>〖Example〗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Hamilton cycle problem: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Find a single cycle that contains every vertex –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does this simple circuit include all the vertices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19819" name="Rectangle 11"/>
          <p:cNvSpPr/>
          <p:nvPr/>
        </p:nvSpPr>
        <p:spPr>
          <a:xfrm>
            <a:off x="7467600" y="4191000"/>
            <a:ext cx="538163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NP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19820" name="AutoShape 12" descr="再生纸"/>
          <p:cNvSpPr>
            <a:spLocks noChangeArrowheads="1"/>
          </p:cNvSpPr>
          <p:nvPr/>
        </p:nvSpPr>
        <p:spPr bwMode="auto">
          <a:xfrm>
            <a:off x="609600" y="4816475"/>
            <a:ext cx="7772400" cy="1371600"/>
          </a:xfrm>
          <a:prstGeom prst="roundRect">
            <a:avLst>
              <a:gd name="adj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765175" marR="0" lvl="0" indent="-765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 all decidable problems are in NP.  For example, consider the problem of determining whether a graph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does not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have a Hamiltonian cycle.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9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/>
      <p:bldP spid="119813" grpId="0"/>
      <p:bldP spid="119815" grpId="0" animBg="1"/>
      <p:bldP spid="119816" grpId="0"/>
      <p:bldP spid="119817" grpId="0"/>
      <p:bldP spid="119818" grpId="0"/>
      <p:bldP spid="119819" grpId="0"/>
      <p:bldP spid="1198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0835" name="Rectangle 3"/>
          <p:cNvSpPr/>
          <p:nvPr/>
        </p:nvSpPr>
        <p:spPr>
          <a:xfrm>
            <a:off x="457200" y="1136650"/>
            <a:ext cx="3505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NP-Complete Problems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20836" name="Rectangle 4"/>
          <p:cNvSpPr/>
          <p:nvPr/>
        </p:nvSpPr>
        <p:spPr>
          <a:xfrm>
            <a:off x="3733800" y="1136650"/>
            <a:ext cx="1905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-- the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hardest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7" name="Rectangle 5"/>
          <p:cNvSpPr/>
          <p:nvPr/>
        </p:nvSpPr>
        <p:spPr>
          <a:xfrm>
            <a:off x="533400" y="1557338"/>
            <a:ext cx="8001000" cy="70675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An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NP-complete problem</a:t>
            </a:r>
            <a:r>
              <a:rPr lang="en-US" altLang="zh-CN" sz="2000" b="1" dirty="0">
                <a:latin typeface="Times New Roman" panose="02020603050405020304" pitchFamily="18" charset="0"/>
              </a:rPr>
              <a:t> has the property that any problem in NP can be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polynomially reduced</a:t>
            </a:r>
            <a:r>
              <a:rPr lang="en-US" altLang="zh-CN" sz="2000" b="1" dirty="0">
                <a:latin typeface="Times New Roman" panose="02020603050405020304" pitchFamily="18" charset="0"/>
              </a:rPr>
              <a:t> to it.  	NPC</a:t>
            </a:r>
            <a:r>
              <a:rPr lang="zh-CN" altLang="en-US" sz="2000" b="1" dirty="0">
                <a:latin typeface="Times New Roman" panose="02020603050405020304" pitchFamily="18" charset="0"/>
              </a:rPr>
              <a:t>是</a:t>
            </a:r>
            <a:r>
              <a:rPr lang="en-US" altLang="zh-CN" sz="2000" b="1" dirty="0">
                <a:latin typeface="Times New Roman" panose="02020603050405020304" pitchFamily="18" charset="0"/>
              </a:rPr>
              <a:t>NP</a:t>
            </a:r>
            <a:r>
              <a:rPr lang="zh-CN" altLang="en-US" sz="2000" b="1" dirty="0">
                <a:latin typeface="Times New Roman" panose="02020603050405020304" pitchFamily="18" charset="0"/>
              </a:rPr>
              <a:t>问题中最难的问题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685800" y="2349500"/>
            <a:ext cx="7696200" cy="1039813"/>
            <a:chOff x="528" y="1046"/>
            <a:chExt cx="4848" cy="655"/>
          </a:xfrm>
        </p:grpSpPr>
        <p:sp>
          <p:nvSpPr>
            <p:cNvPr id="1055" name="Rectangle 6"/>
            <p:cNvSpPr/>
            <p:nvPr/>
          </p:nvSpPr>
          <p:spPr>
            <a:xfrm>
              <a:off x="912" y="1046"/>
              <a:ext cx="4464" cy="639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If we can solve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any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NP-complete problem in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polynomial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time, then we will be able to solve, in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polynomial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time,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all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the problems in NP!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所有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NP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问题规约到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NPC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问题那证明、、、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pic>
          <p:nvPicPr>
            <p:cNvPr id="1056" name="Picture 7" descr="KE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8" y="1104"/>
              <a:ext cx="313" cy="59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Group 17"/>
          <p:cNvGrpSpPr/>
          <p:nvPr/>
        </p:nvGrpSpPr>
        <p:grpSpPr>
          <a:xfrm>
            <a:off x="827088" y="260350"/>
            <a:ext cx="2087562" cy="823913"/>
            <a:chOff x="431" y="164"/>
            <a:chExt cx="1315" cy="519"/>
          </a:xfrm>
        </p:grpSpPr>
        <p:graphicFrame>
          <p:nvGraphicFramePr>
            <p:cNvPr id="1027" name="Object 14"/>
            <p:cNvGraphicFramePr/>
            <p:nvPr/>
          </p:nvGraphicFramePr>
          <p:xfrm>
            <a:off x="431" y="300"/>
            <a:ext cx="90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2" imgW="558800" imgH="190500" progId="Equation.3">
                    <p:embed/>
                  </p:oleObj>
                </mc:Choice>
                <mc:Fallback>
                  <p:oleObj name="" r:id="rId2" imgW="558800" imgH="1905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31" y="300"/>
                          <a:ext cx="907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" name="Text Box 15"/>
            <p:cNvSpPr txBox="1"/>
            <p:nvPr/>
          </p:nvSpPr>
          <p:spPr>
            <a:xfrm>
              <a:off x="1292" y="164"/>
              <a:ext cx="454" cy="519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4800" dirty="0">
                  <a:solidFill>
                    <a:srgbClr val="FF0000"/>
                  </a:solidFill>
                  <a:latin typeface="Times New Roman" panose="02020603050405020304" pitchFamily="18" charset="0"/>
                  <a:sym typeface="Webdings" panose="05030102010509060703" pitchFamily="18" charset="2"/>
                </a:rPr>
                <a:t></a:t>
              </a:r>
              <a:endPara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sym typeface="Webdings" panose="05030102010509060703" pitchFamily="18" charset="2"/>
              </a:endParaRPr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3563938" y="260350"/>
            <a:ext cx="2087562" cy="823913"/>
            <a:chOff x="431" y="164"/>
            <a:chExt cx="1315" cy="519"/>
          </a:xfrm>
        </p:grpSpPr>
        <p:graphicFrame>
          <p:nvGraphicFramePr>
            <p:cNvPr id="1026" name="Object 19"/>
            <p:cNvGraphicFramePr/>
            <p:nvPr/>
          </p:nvGraphicFramePr>
          <p:xfrm>
            <a:off x="431" y="320"/>
            <a:ext cx="90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4" imgW="558165" imgH="165100" progId="Equation.3">
                    <p:embed/>
                  </p:oleObj>
                </mc:Choice>
                <mc:Fallback>
                  <p:oleObj name="" r:id="rId4" imgW="558165" imgH="1651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1" y="320"/>
                          <a:ext cx="907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3" name="Text Box 20"/>
            <p:cNvSpPr txBox="1"/>
            <p:nvPr/>
          </p:nvSpPr>
          <p:spPr>
            <a:xfrm>
              <a:off x="1292" y="164"/>
              <a:ext cx="454" cy="519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4800" dirty="0">
                  <a:solidFill>
                    <a:srgbClr val="FF0000"/>
                  </a:solidFill>
                  <a:latin typeface="Times New Roman" panose="02020603050405020304" pitchFamily="18" charset="0"/>
                  <a:sym typeface="Webdings" panose="05030102010509060703" pitchFamily="18" charset="2"/>
                </a:rPr>
                <a:t></a:t>
              </a:r>
              <a:endPara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sym typeface="Webdings" panose="05030102010509060703" pitchFamily="18" charset="2"/>
              </a:endParaRPr>
            </a:p>
          </p:txBody>
        </p:sp>
      </p:grpSp>
      <p:sp>
        <p:nvSpPr>
          <p:cNvPr id="120853" name="Text Box 21"/>
          <p:cNvSpPr txBox="1"/>
          <p:nvPr/>
        </p:nvSpPr>
        <p:spPr>
          <a:xfrm>
            <a:off x="611188" y="3500438"/>
            <a:ext cx="7993062" cy="13112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Given any instance </a:t>
            </a:r>
            <a:r>
              <a:rPr lang="el-GR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l-G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Problem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if we can find a program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l-GR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l-GR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l-GR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Problem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with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= O(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), and another program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l-GR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to get an answer in time O(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).  And more, if the answer for </a:t>
            </a:r>
            <a:r>
              <a:rPr lang="el-GR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is the same as the answer for </a:t>
            </a:r>
            <a:r>
              <a:rPr lang="el-GR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.  Then</a:t>
            </a:r>
            <a:endParaRPr lang="el-GR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Group 24"/>
          <p:cNvGrpSpPr/>
          <p:nvPr/>
        </p:nvGrpSpPr>
        <p:grpSpPr>
          <a:xfrm>
            <a:off x="1008063" y="5157788"/>
            <a:ext cx="1223962" cy="366712"/>
            <a:chOff x="431" y="3294"/>
            <a:chExt cx="771" cy="231"/>
          </a:xfrm>
        </p:grpSpPr>
        <p:sp>
          <p:nvSpPr>
            <p:cNvPr id="1051" name="Rectangle 22"/>
            <p:cNvSpPr/>
            <p:nvPr/>
          </p:nvSpPr>
          <p:spPr>
            <a:xfrm>
              <a:off x="431" y="3294"/>
              <a:ext cx="617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l-GR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 </a:t>
              </a:r>
              <a:r>
                <a:rPr lang="el-GR" altLang="zh-CN" sz="1800" b="1" i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l-GR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1800" b="1" i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1800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52" name="Line 23"/>
            <p:cNvSpPr/>
            <p:nvPr/>
          </p:nvSpPr>
          <p:spPr>
            <a:xfrm>
              <a:off x="431" y="3521"/>
              <a:ext cx="77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20857" name="AutoShape 25"/>
          <p:cNvSpPr/>
          <p:nvPr/>
        </p:nvSpPr>
        <p:spPr>
          <a:xfrm>
            <a:off x="2232025" y="5229225"/>
            <a:ext cx="1223963" cy="504825"/>
          </a:xfrm>
          <a:prstGeom prst="cube">
            <a:avLst>
              <a:gd name="adj" fmla="val 12819"/>
            </a:avLst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l-GR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800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1800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l-GR" altLang="zh-CN" sz="1800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0858" name="Line 26"/>
          <p:cNvSpPr/>
          <p:nvPr/>
        </p:nvSpPr>
        <p:spPr>
          <a:xfrm>
            <a:off x="3455988" y="5518150"/>
            <a:ext cx="6477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0859" name="AutoShape 27"/>
          <p:cNvSpPr/>
          <p:nvPr/>
        </p:nvSpPr>
        <p:spPr>
          <a:xfrm>
            <a:off x="4103688" y="5229225"/>
            <a:ext cx="1223962" cy="504825"/>
          </a:xfrm>
          <a:prstGeom prst="cube">
            <a:avLst>
              <a:gd name="adj" fmla="val 12819"/>
            </a:avLst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l-GR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6" name="Group 30"/>
          <p:cNvGrpSpPr/>
          <p:nvPr/>
        </p:nvGrpSpPr>
        <p:grpSpPr>
          <a:xfrm>
            <a:off x="5327650" y="5308600"/>
            <a:ext cx="2268538" cy="641350"/>
            <a:chOff x="3356" y="3344"/>
            <a:chExt cx="1429" cy="404"/>
          </a:xfrm>
        </p:grpSpPr>
        <p:sp>
          <p:nvSpPr>
            <p:cNvPr id="1049" name="Line 28"/>
            <p:cNvSpPr/>
            <p:nvPr/>
          </p:nvSpPr>
          <p:spPr>
            <a:xfrm>
              <a:off x="3356" y="3476"/>
              <a:ext cx="4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50" name="Rectangle 29"/>
            <p:cNvSpPr/>
            <p:nvPr/>
          </p:nvSpPr>
          <p:spPr>
            <a:xfrm>
              <a:off x="3764" y="3344"/>
              <a:ext cx="1021" cy="4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answer for </a:t>
              </a:r>
              <a:r>
                <a:rPr lang="el-GR" altLang="zh-CN" sz="1800" b="1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= answer for </a:t>
              </a:r>
              <a:r>
                <a:rPr lang="el-GR" altLang="zh-CN" sz="1800" b="1" i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7" name="Group 33"/>
          <p:cNvGrpSpPr/>
          <p:nvPr/>
        </p:nvGrpSpPr>
        <p:grpSpPr>
          <a:xfrm>
            <a:off x="2411413" y="4868863"/>
            <a:ext cx="2705100" cy="366712"/>
            <a:chOff x="1519" y="3067"/>
            <a:chExt cx="1704" cy="231"/>
          </a:xfrm>
        </p:grpSpPr>
        <p:sp>
          <p:nvSpPr>
            <p:cNvPr id="1047" name="Rectangle 31"/>
            <p:cNvSpPr/>
            <p:nvPr/>
          </p:nvSpPr>
          <p:spPr>
            <a:xfrm>
              <a:off x="1519" y="3067"/>
              <a:ext cx="52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O(</a:t>
              </a:r>
              <a:r>
                <a:rPr lang="en-US" altLang="zh-CN" sz="1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1800" b="1" i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1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48" name="Rectangle 32"/>
            <p:cNvSpPr/>
            <p:nvPr/>
          </p:nvSpPr>
          <p:spPr>
            <a:xfrm>
              <a:off x="2699" y="3067"/>
              <a:ext cx="52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O(</a:t>
              </a:r>
              <a:r>
                <a:rPr lang="en-US" altLang="zh-CN" sz="1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1800" b="1" i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1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8" name="Group 36"/>
          <p:cNvGrpSpPr/>
          <p:nvPr/>
        </p:nvGrpSpPr>
        <p:grpSpPr>
          <a:xfrm>
            <a:off x="2051050" y="4797425"/>
            <a:ext cx="3457575" cy="1519238"/>
            <a:chOff x="1292" y="3022"/>
            <a:chExt cx="2178" cy="957"/>
          </a:xfrm>
        </p:grpSpPr>
        <p:sp>
          <p:nvSpPr>
            <p:cNvPr id="1045" name="Rectangle 34"/>
            <p:cNvSpPr/>
            <p:nvPr/>
          </p:nvSpPr>
          <p:spPr>
            <a:xfrm>
              <a:off x="1292" y="3022"/>
              <a:ext cx="2178" cy="726"/>
            </a:xfrm>
            <a:prstGeom prst="rect">
              <a:avLst/>
            </a:prstGeom>
            <a:noFill/>
            <a:ln w="19050" cap="flat" cmpd="sng">
              <a:solidFill>
                <a:srgbClr val="008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6" name="Rectangle 35"/>
            <p:cNvSpPr/>
            <p:nvPr/>
          </p:nvSpPr>
          <p:spPr>
            <a:xfrm>
              <a:off x="2064" y="3748"/>
              <a:ext cx="47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O(</a:t>
              </a:r>
              <a:r>
                <a:rPr lang="en-US" altLang="zh-CN" sz="1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1800" b="1" i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20869" name="AutoShape 37"/>
          <p:cNvSpPr/>
          <p:nvPr/>
        </p:nvSpPr>
        <p:spPr>
          <a:xfrm>
            <a:off x="5724525" y="4652963"/>
            <a:ext cx="3024188" cy="504825"/>
          </a:xfrm>
          <a:prstGeom prst="wedgeEllipseCallout">
            <a:avLst>
              <a:gd name="adj1" fmla="val -23491"/>
              <a:gd name="adj2" fmla="val 108806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0"/>
          <a:p>
            <a:pPr algn="ctr"/>
            <a:r>
              <a:rPr lang="en-US" altLang="zh-CN" sz="1800" b="1" dirty="0">
                <a:latin typeface="Times New Roman" panose="02020603050405020304" pitchFamily="18" charset="0"/>
              </a:rPr>
              <a:t>Decision problem is easier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1044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/>
      <p:bldP spid="120836" grpId="0"/>
      <p:bldP spid="120837" grpId="0"/>
      <p:bldP spid="120853" grpId="0"/>
      <p:bldP spid="120857" grpId="0" animBg="1"/>
      <p:bldP spid="120859" grpId="0" animBg="1"/>
      <p:bldP spid="1208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8008" name="Text Box 8"/>
          <p:cNvSpPr txBox="1"/>
          <p:nvPr/>
        </p:nvSpPr>
        <p:spPr>
          <a:xfrm>
            <a:off x="468313" y="549275"/>
            <a:ext cx="82296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sz="2000" b="1" dirty="0">
                <a:latin typeface="宋体" panose="02010600030101010101" pitchFamily="2" charset="-122"/>
              </a:rPr>
              <a:t>〖</a:t>
            </a:r>
            <a:r>
              <a:rPr lang="en-US" altLang="zh-CN" sz="2000" b="1" dirty="0">
                <a:latin typeface="Arial" panose="020B0604020202020204" pitchFamily="34" charset="0"/>
              </a:rPr>
              <a:t>Example</a:t>
            </a:r>
            <a:r>
              <a:rPr lang="en-US" altLang="zh-CN" sz="2000" b="1" dirty="0">
                <a:latin typeface="宋体" panose="02010600030101010101" pitchFamily="2" charset="-122"/>
              </a:rPr>
              <a:t>〗 </a:t>
            </a:r>
            <a:r>
              <a:rPr lang="en-US" altLang="zh-CN" sz="2000" b="1" dirty="0">
                <a:latin typeface="Times New Roman" panose="02020603050405020304" pitchFamily="18" charset="0"/>
              </a:rPr>
              <a:t>Suppose that we already know that the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Hamiltonian cycle problem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is NP-complete.  Prove that 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traveling salesman problem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is NP-complete as well.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8009" name="Text Box 9"/>
          <p:cNvSpPr txBox="1"/>
          <p:nvPr/>
        </p:nvSpPr>
        <p:spPr>
          <a:xfrm>
            <a:off x="684213" y="2422525"/>
            <a:ext cx="77724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Traveling salesman problem: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Given a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complete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graph G=(V, E), with edge costs, and an integer K, is there a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simple cycle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that visits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all vertices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and has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total cost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K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?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84480" indent="-284480"/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权重是原来图有点边是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，没有的边赋值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8017" name="Text Box 17"/>
          <p:cNvSpPr txBox="1"/>
          <p:nvPr/>
        </p:nvSpPr>
        <p:spPr>
          <a:xfrm>
            <a:off x="684213" y="1630363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Hamiltonian cycle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problem: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Given a graph G=(V, E), is there a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simple cycle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that visits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all vertices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8018" name="Rectangle 18"/>
          <p:cNvSpPr/>
          <p:nvPr/>
        </p:nvSpPr>
        <p:spPr>
          <a:xfrm>
            <a:off x="714375" y="3659505"/>
            <a:ext cx="8383588" cy="4000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854075" indent="-854075"/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Proof: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TSP is obviously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 NP,</a:t>
            </a:r>
            <a:r>
              <a:rPr lang="en-US" altLang="zh-CN" sz="2000" b="1" dirty="0">
                <a:latin typeface="Times New Roman" panose="02020603050405020304" pitchFamily="18" charset="0"/>
              </a:rPr>
              <a:t> as its answer can be verified polynomially.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1827213" y="4076700"/>
            <a:ext cx="2895600" cy="2209800"/>
            <a:chOff x="720" y="720"/>
            <a:chExt cx="1824" cy="1392"/>
          </a:xfrm>
        </p:grpSpPr>
        <p:sp>
          <p:nvSpPr>
            <p:cNvPr id="13340" name="Oval 20"/>
            <p:cNvSpPr/>
            <p:nvPr/>
          </p:nvSpPr>
          <p:spPr>
            <a:xfrm>
              <a:off x="1536" y="720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3341" name="Oval 21"/>
            <p:cNvSpPr/>
            <p:nvPr/>
          </p:nvSpPr>
          <p:spPr>
            <a:xfrm>
              <a:off x="720" y="1200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3342" name="Oval 22"/>
            <p:cNvSpPr/>
            <p:nvPr/>
          </p:nvSpPr>
          <p:spPr>
            <a:xfrm>
              <a:off x="2256" y="1152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0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3343" name="Oval 23"/>
            <p:cNvSpPr/>
            <p:nvPr/>
          </p:nvSpPr>
          <p:spPr>
            <a:xfrm>
              <a:off x="1104" y="1824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20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3344" name="Oval 24"/>
            <p:cNvSpPr/>
            <p:nvPr/>
          </p:nvSpPr>
          <p:spPr>
            <a:xfrm>
              <a:off x="1824" y="1824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5</a:t>
              </a:r>
              <a:endParaRPr lang="en-US" altLang="zh-CN" sz="20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3345" name="Line 25"/>
            <p:cNvSpPr/>
            <p:nvPr/>
          </p:nvSpPr>
          <p:spPr>
            <a:xfrm flipH="1">
              <a:off x="960" y="912"/>
              <a:ext cx="57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6" name="Line 26"/>
            <p:cNvSpPr/>
            <p:nvPr/>
          </p:nvSpPr>
          <p:spPr>
            <a:xfrm flipH="1">
              <a:off x="1344" y="1296"/>
              <a:ext cx="912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7" name="Line 27"/>
            <p:cNvSpPr/>
            <p:nvPr/>
          </p:nvSpPr>
          <p:spPr>
            <a:xfrm>
              <a:off x="1824" y="912"/>
              <a:ext cx="48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8" name="Line 28"/>
            <p:cNvSpPr/>
            <p:nvPr/>
          </p:nvSpPr>
          <p:spPr>
            <a:xfrm>
              <a:off x="960" y="1440"/>
              <a:ext cx="24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9" name="Line 29"/>
            <p:cNvSpPr/>
            <p:nvPr/>
          </p:nvSpPr>
          <p:spPr>
            <a:xfrm>
              <a:off x="1392" y="1920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0" name="Line 30"/>
            <p:cNvSpPr/>
            <p:nvPr/>
          </p:nvSpPr>
          <p:spPr>
            <a:xfrm>
              <a:off x="1680" y="1008"/>
              <a:ext cx="288" cy="81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31"/>
          <p:cNvGrpSpPr/>
          <p:nvPr/>
        </p:nvGrpSpPr>
        <p:grpSpPr>
          <a:xfrm>
            <a:off x="2132013" y="4305300"/>
            <a:ext cx="2057400" cy="1981200"/>
            <a:chOff x="1200" y="912"/>
            <a:chExt cx="1296" cy="1248"/>
          </a:xfrm>
        </p:grpSpPr>
        <p:sp>
          <p:nvSpPr>
            <p:cNvPr id="13334" name="Text Box 32"/>
            <p:cNvSpPr txBox="1"/>
            <p:nvPr/>
          </p:nvSpPr>
          <p:spPr>
            <a:xfrm>
              <a:off x="1200" y="1632"/>
              <a:ext cx="19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335" name="Text Box 33"/>
            <p:cNvSpPr txBox="1"/>
            <p:nvPr/>
          </p:nvSpPr>
          <p:spPr>
            <a:xfrm>
              <a:off x="1824" y="1929"/>
              <a:ext cx="19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336" name="Text Box 34"/>
            <p:cNvSpPr txBox="1"/>
            <p:nvPr/>
          </p:nvSpPr>
          <p:spPr>
            <a:xfrm>
              <a:off x="1776" y="1584"/>
              <a:ext cx="19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337" name="Text Box 35"/>
            <p:cNvSpPr txBox="1"/>
            <p:nvPr/>
          </p:nvSpPr>
          <p:spPr>
            <a:xfrm>
              <a:off x="1392" y="960"/>
              <a:ext cx="19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338" name="Text Box 36"/>
            <p:cNvSpPr txBox="1"/>
            <p:nvPr/>
          </p:nvSpPr>
          <p:spPr>
            <a:xfrm>
              <a:off x="2064" y="1248"/>
              <a:ext cx="19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339" name="Text Box 37"/>
            <p:cNvSpPr txBox="1"/>
            <p:nvPr/>
          </p:nvSpPr>
          <p:spPr>
            <a:xfrm>
              <a:off x="2304" y="912"/>
              <a:ext cx="19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8"/>
          <p:cNvGrpSpPr/>
          <p:nvPr/>
        </p:nvGrpSpPr>
        <p:grpSpPr>
          <a:xfrm>
            <a:off x="2284413" y="4533900"/>
            <a:ext cx="2209800" cy="1371600"/>
            <a:chOff x="1296" y="1056"/>
            <a:chExt cx="1392" cy="864"/>
          </a:xfrm>
        </p:grpSpPr>
        <p:sp>
          <p:nvSpPr>
            <p:cNvPr id="13326" name="Line 39"/>
            <p:cNvSpPr/>
            <p:nvPr/>
          </p:nvSpPr>
          <p:spPr>
            <a:xfrm flipH="1">
              <a:off x="1536" y="1056"/>
              <a:ext cx="384" cy="816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7" name="Line 40"/>
            <p:cNvSpPr/>
            <p:nvPr/>
          </p:nvSpPr>
          <p:spPr>
            <a:xfrm flipV="1">
              <a:off x="1296" y="1248"/>
              <a:ext cx="1296" cy="96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8" name="Line 41"/>
            <p:cNvSpPr/>
            <p:nvPr/>
          </p:nvSpPr>
          <p:spPr>
            <a:xfrm flipH="1">
              <a:off x="2352" y="1488"/>
              <a:ext cx="336" cy="43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9" name="Line 42"/>
            <p:cNvSpPr/>
            <p:nvPr/>
          </p:nvSpPr>
          <p:spPr>
            <a:xfrm>
              <a:off x="1296" y="1392"/>
              <a:ext cx="960" cy="48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0" name="Rectangle 43"/>
            <p:cNvSpPr/>
            <p:nvPr/>
          </p:nvSpPr>
          <p:spPr>
            <a:xfrm>
              <a:off x="2112" y="1065"/>
              <a:ext cx="18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1" name="Rectangle 44"/>
            <p:cNvSpPr/>
            <p:nvPr/>
          </p:nvSpPr>
          <p:spPr>
            <a:xfrm>
              <a:off x="2400" y="1536"/>
              <a:ext cx="18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2" name="Rectangle 45"/>
            <p:cNvSpPr/>
            <p:nvPr/>
          </p:nvSpPr>
          <p:spPr>
            <a:xfrm>
              <a:off x="1680" y="1344"/>
              <a:ext cx="18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3" name="Rectangle 46"/>
            <p:cNvSpPr/>
            <p:nvPr/>
          </p:nvSpPr>
          <p:spPr>
            <a:xfrm>
              <a:off x="1392" y="1392"/>
              <a:ext cx="18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8047" name="Rectangle 47"/>
          <p:cNvSpPr/>
          <p:nvPr/>
        </p:nvSpPr>
        <p:spPr>
          <a:xfrm>
            <a:off x="4722813" y="4121150"/>
            <a:ext cx="1776730" cy="39878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 = |V|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顶点数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8048" name="Rectangle 48"/>
          <p:cNvSpPr/>
          <p:nvPr/>
        </p:nvSpPr>
        <p:spPr>
          <a:xfrm>
            <a:off x="5103813" y="4610100"/>
            <a:ext cx="3124200" cy="13112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G has a Hamilton cycle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iff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G’</a:t>
            </a:r>
            <a:r>
              <a:rPr lang="en-US" altLang="zh-CN" sz="2000" b="1" dirty="0">
                <a:latin typeface="Times New Roman" panose="02020603050405020304" pitchFamily="18" charset="0"/>
              </a:rPr>
              <a:t> has a traveling salesman tour of total weight |V|.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28049" name="Text Box 49"/>
          <p:cNvSpPr txBox="1"/>
          <p:nvPr/>
        </p:nvSpPr>
        <p:spPr>
          <a:xfrm>
            <a:off x="6948488" y="5684838"/>
            <a:ext cx="609600" cy="57943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5" name="Text Box 149"/>
          <p:cNvSpPr txBox="1"/>
          <p:nvPr/>
        </p:nvSpPr>
        <p:spPr>
          <a:xfrm>
            <a:off x="6429375" y="0"/>
            <a:ext cx="27082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NP-Completeness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8" grpId="0"/>
      <p:bldP spid="128009" grpId="0"/>
      <p:bldP spid="128017" grpId="0"/>
      <p:bldP spid="128018" grpId="0"/>
      <p:bldP spid="128047" grpId="0"/>
      <p:bldP spid="128048" grpId="0"/>
      <p:bldP spid="128049" grpId="0"/>
    </p:bldLst>
  </p:timing>
</p:sld>
</file>

<file path=ppt/tags/tag1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9693</Words>
  <Application>WPS 演示</Application>
  <PresentationFormat>全屏显示(4:3)</PresentationFormat>
  <Paragraphs>443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19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Webdings</vt:lpstr>
      <vt:lpstr>Impact</vt:lpstr>
      <vt:lpstr>Symbol</vt:lpstr>
      <vt:lpstr>微软雅黑</vt:lpstr>
      <vt:lpstr>Arial Unicode MS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YnicoleY</cp:lastModifiedBy>
  <cp:revision>514</cp:revision>
  <dcterms:created xsi:type="dcterms:W3CDTF">2000-07-24T11:13:48Z</dcterms:created>
  <dcterms:modified xsi:type="dcterms:W3CDTF">2024-04-30T03:14:23Z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0E905212D1BD4E4287687ABC1B0B88B2_12</vt:lpwstr>
  </property>
  <property fmtid="{D5CDD505-2E9C-101B-9397-08002B2CF9AE}" pid="3" name="KSOProductBuildVer">
    <vt:lpwstr>2052-12.1.0.16729</vt:lpwstr>
  </property>
</Properties>
</file>