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9"/>
  </p:handoutMasterIdLst>
  <p:sldIdLst>
    <p:sldId id="323" r:id="rId3"/>
    <p:sldId id="324" r:id="rId4"/>
    <p:sldId id="325" r:id="rId6"/>
    <p:sldId id="306" r:id="rId7"/>
    <p:sldId id="308" r:id="rId8"/>
    <p:sldId id="326" r:id="rId9"/>
    <p:sldId id="309" r:id="rId10"/>
    <p:sldId id="310" r:id="rId11"/>
    <p:sldId id="307" r:id="rId12"/>
    <p:sldId id="311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40" r:id="rId26"/>
    <p:sldId id="339" r:id="rId27"/>
    <p:sldId id="341" r:id="rId28"/>
  </p:sldIdLst>
  <p:sldSz cx="9144000" cy="6858000" type="screen4x3"/>
  <p:notesSz cx="6858000" cy="9144000"/>
  <p:custDataLst>
    <p:tags r:id="rId3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990099"/>
    <a:srgbClr val="009900"/>
    <a:srgbClr val="FFFFFF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781"/>
  </p:normalViewPr>
  <p:slideViewPr>
    <p:cSldViewPr showGuides="1">
      <p:cViewPr varScale="1">
        <p:scale>
          <a:sx n="74" d="100"/>
          <a:sy n="74" d="100"/>
        </p:scale>
        <p:origin x="-13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3" Type="http://schemas.openxmlformats.org/officeDocument/2006/relationships/tags" Target="tags/tag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349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2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3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注意：</a:t>
            </a:r>
            <a:r>
              <a:rPr lang="en-US" altLang="zh-CN" dirty="0"/>
              <a:t>greedy</a:t>
            </a:r>
            <a:r>
              <a:rPr lang="zh-CN" altLang="en-US" dirty="0"/>
              <a:t>等</a:t>
            </a:r>
            <a:r>
              <a:rPr lang="en-US" altLang="zh-CN" dirty="0"/>
              <a:t>heuristics</a:t>
            </a:r>
            <a:r>
              <a:rPr lang="zh-CN" altLang="en-US" dirty="0"/>
              <a:t>不管效果，</a:t>
            </a:r>
            <a:r>
              <a:rPr lang="en-US" altLang="zh-CN" dirty="0"/>
              <a:t>approximation</a:t>
            </a:r>
            <a:r>
              <a:rPr lang="zh-CN" altLang="en-US" dirty="0"/>
              <a:t>有近似解的质量方面的讨论。</a:t>
            </a:r>
            <a:endParaRPr lang="zh-CN" altLang="en-US" dirty="0"/>
          </a:p>
        </p:txBody>
      </p:sp>
      <p:sp>
        <p:nvSpPr>
          <p:cNvPr id="286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969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注：</a:t>
            </a:r>
            <a:r>
              <a:rPr lang="en-US" altLang="zh-CN" dirty="0"/>
              <a:t>fully</a:t>
            </a:r>
            <a:r>
              <a:rPr lang="zh-CN" altLang="en-US" dirty="0"/>
              <a:t>的意思是关于</a:t>
            </a:r>
            <a:r>
              <a:rPr lang="en-US" altLang="zh-CN" dirty="0"/>
              <a:t>(1/epsilon)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都是多项式级的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/>
              <a:t>Decision problem: given K bins, can we pack N items? -- NPC</a:t>
            </a:r>
            <a:endParaRPr lang="zh-CN" altLang="en-US" dirty="0"/>
          </a:p>
        </p:txBody>
      </p:sp>
      <p:sp>
        <p:nvSpPr>
          <p:cNvPr id="307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还有</a:t>
            </a:r>
            <a:r>
              <a:rPr lang="en-US" altLang="zh-CN" dirty="0"/>
              <a:t>worst fit</a:t>
            </a:r>
            <a:r>
              <a:rPr lang="zh-CN" altLang="en-US" dirty="0"/>
              <a:t>（装最不满的）、</a:t>
            </a:r>
            <a:r>
              <a:rPr lang="en-US" altLang="zh-CN" dirty="0"/>
              <a:t>almost worst fit</a:t>
            </a:r>
            <a:r>
              <a:rPr lang="zh-CN" altLang="en-US" dirty="0"/>
              <a:t>、</a:t>
            </a:r>
            <a:r>
              <a:rPr lang="en-US" altLang="zh-CN" dirty="0"/>
              <a:t>any fit —— 1.7</a:t>
            </a:r>
            <a:r>
              <a:rPr lang="zh-CN" altLang="en-US" dirty="0"/>
              <a:t>倍</a:t>
            </a:r>
            <a:endParaRPr lang="zh-CN" altLang="en-US" dirty="0"/>
          </a:p>
        </p:txBody>
      </p:sp>
      <p:sp>
        <p:nvSpPr>
          <p:cNvPr id="317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注意：</a:t>
            </a:r>
            <a:r>
              <a:rPr lang="en-US" altLang="zh-CN" dirty="0"/>
              <a:t>input size</a:t>
            </a:r>
            <a:r>
              <a:rPr lang="zh-CN" altLang="en-US" dirty="0"/>
              <a:t>包括</a:t>
            </a:r>
            <a:r>
              <a:rPr lang="en-US" altLang="zh-CN" dirty="0"/>
              <a:t>Pmax</a:t>
            </a:r>
            <a:r>
              <a:rPr lang="zh-CN" altLang="en-US" dirty="0"/>
              <a:t>的二进制编码长度</a:t>
            </a:r>
            <a:r>
              <a:rPr lang="en-US" altLang="zh-CN" dirty="0"/>
              <a:t>d</a:t>
            </a:r>
            <a:r>
              <a:rPr lang="zh-CN" altLang="en-US" dirty="0"/>
              <a:t>，所以</a:t>
            </a:r>
            <a:r>
              <a:rPr lang="en-US" altLang="zh-CN" dirty="0"/>
              <a:t>Pmax=O(2^d)</a:t>
            </a:r>
            <a:r>
              <a:rPr lang="zh-CN" altLang="en-US" dirty="0"/>
              <a:t>是指数级的复杂度。</a:t>
            </a:r>
            <a:endParaRPr lang="zh-CN" altLang="en-US" dirty="0"/>
          </a:p>
        </p:txBody>
      </p:sp>
      <p:sp>
        <p:nvSpPr>
          <p:cNvPr id="327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379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注意：当</a:t>
            </a:r>
            <a:r>
              <a:rPr lang="en-US" altLang="zh-CN" dirty="0"/>
              <a:t>N=2</a:t>
            </a:r>
            <a:r>
              <a:rPr lang="zh-CN" altLang="en-US" dirty="0"/>
              <a:t>并且</a:t>
            </a:r>
            <a:r>
              <a:rPr lang="en-US" altLang="zh-CN" dirty="0"/>
              <a:t>K=2</a:t>
            </a:r>
            <a:r>
              <a:rPr lang="zh-CN" altLang="en-US" dirty="0"/>
              <a:t>时，其实最优解是把两个</a:t>
            </a:r>
            <a:r>
              <a:rPr lang="en-US" altLang="zh-CN" dirty="0"/>
              <a:t>sites</a:t>
            </a:r>
            <a:r>
              <a:rPr lang="zh-CN" altLang="en-US" dirty="0"/>
              <a:t>选为</a:t>
            </a:r>
            <a:r>
              <a:rPr lang="en-US" altLang="zh-CN" dirty="0"/>
              <a:t>centers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481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/>
              <a:t>If r is an integer, then T=O(log r) -- polynomial</a:t>
            </a:r>
            <a:endParaRPr lang="zh-CN" altLang="en-US" dirty="0"/>
          </a:p>
        </p:txBody>
      </p:sp>
      <p:sp>
        <p:nvSpPr>
          <p:cNvPr id="358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686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注：简要叙述证明，用反证法。若结果</a:t>
            </a:r>
            <a:r>
              <a:rPr lang="en-US" altLang="zh-CN" dirty="0"/>
              <a:t>r&gt;r*</a:t>
            </a:r>
            <a:r>
              <a:rPr lang="zh-CN" altLang="en-US" dirty="0"/>
              <a:t>，则每步添加的</a:t>
            </a:r>
            <a:r>
              <a:rPr lang="en-US" altLang="zh-CN" dirty="0"/>
              <a:t>s</a:t>
            </a:r>
            <a:r>
              <a:rPr lang="zh-CN" altLang="en-US" dirty="0"/>
              <a:t>距离都</a:t>
            </a:r>
            <a:r>
              <a:rPr lang="en-US" altLang="zh-CN" dirty="0"/>
              <a:t>&gt;2r*</a:t>
            </a:r>
            <a:r>
              <a:rPr lang="zh-CN" altLang="en-US" dirty="0"/>
              <a:t>。根据前一个算法的结论，</a:t>
            </a:r>
            <a:r>
              <a:rPr lang="en-US" altLang="zh-CN" dirty="0"/>
              <a:t>S’</a:t>
            </a:r>
            <a:r>
              <a:rPr lang="zh-CN" altLang="en-US" dirty="0"/>
              <a:t>在</a:t>
            </a:r>
            <a:r>
              <a:rPr lang="en-US" altLang="zh-CN" dirty="0"/>
              <a:t>K</a:t>
            </a:r>
            <a:r>
              <a:rPr lang="zh-CN" altLang="en-US" dirty="0"/>
              <a:t>步以内必然非空，推出</a:t>
            </a:r>
            <a:r>
              <a:rPr lang="en-US" altLang="zh-CN" dirty="0"/>
              <a:t>K-center</a:t>
            </a:r>
            <a:r>
              <a:rPr lang="zh-CN" altLang="en-US" dirty="0"/>
              <a:t>无解满足</a:t>
            </a:r>
            <a:r>
              <a:rPr lang="en-US" altLang="zh-CN" dirty="0"/>
              <a:t>r*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audio" Target="../media/audio3.wav"/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audio" Target="../media/audio3.wav"/><Relationship Id="rId8" Type="http://schemas.openxmlformats.org/officeDocument/2006/relationships/audio" Target="../media/audio5.wav"/><Relationship Id="rId7" Type="http://schemas.openxmlformats.org/officeDocument/2006/relationships/audio" Target="../media/audio2.wav"/><Relationship Id="rId6" Type="http://schemas.openxmlformats.org/officeDocument/2006/relationships/audio" Target="../media/audio1.wav"/><Relationship Id="rId5" Type="http://schemas.openxmlformats.org/officeDocument/2006/relationships/image" Target="../media/image6.jpeg"/><Relationship Id="rId4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0.wmf"/><Relationship Id="rId13" Type="http://schemas.openxmlformats.org/officeDocument/2006/relationships/vmlDrawing" Target="../drawings/vmlDrawing3.vml"/><Relationship Id="rId12" Type="http://schemas.openxmlformats.org/officeDocument/2006/relationships/slideLayout" Target="../slideLayouts/slideLayout7.xml"/><Relationship Id="rId11" Type="http://schemas.openxmlformats.org/officeDocument/2006/relationships/audio" Target="../media/audio7.wav"/><Relationship Id="rId10" Type="http://schemas.openxmlformats.org/officeDocument/2006/relationships/audio" Target="../media/audio6.wav"/><Relationship Id="rId1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7.wav"/><Relationship Id="rId2" Type="http://schemas.openxmlformats.org/officeDocument/2006/relationships/audio" Target="../media/audio1.wav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audio" Target="../media/audio1.wav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2.wmf"/><Relationship Id="rId12" Type="http://schemas.openxmlformats.org/officeDocument/2006/relationships/notesSlide" Target="../notesSlides/notesSlide5.xml"/><Relationship Id="rId11" Type="http://schemas.openxmlformats.org/officeDocument/2006/relationships/vmlDrawing" Target="../drawings/vmlDrawing4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audio" Target="../media/audio2.wav"/><Relationship Id="rId3" Type="http://schemas.openxmlformats.org/officeDocument/2006/relationships/hyperlink" Target="https://pintia.cn/" TargetMode="Externa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2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3.wav"/><Relationship Id="rId1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2.wav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7.xml"/><Relationship Id="rId6" Type="http://schemas.openxmlformats.org/officeDocument/2006/relationships/audio" Target="../media/audio3.wav"/><Relationship Id="rId5" Type="http://schemas.openxmlformats.org/officeDocument/2006/relationships/audio" Target="../media/audio4.wav"/><Relationship Id="rId4" Type="http://schemas.openxmlformats.org/officeDocument/2006/relationships/audio" Target="../media/audio2.wav"/><Relationship Id="rId3" Type="http://schemas.openxmlformats.org/officeDocument/2006/relationships/audio" Target="../media/audio1.wav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7171" name="Text Box 2"/>
          <p:cNvSpPr txBox="1"/>
          <p:nvPr/>
        </p:nvSpPr>
        <p:spPr>
          <a:xfrm>
            <a:off x="755650" y="2227263"/>
            <a:ext cx="7704138" cy="914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Approximation</a:t>
            </a:r>
            <a:endParaRPr lang="en-US" altLang="zh-CN" sz="54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77827" name="Text Box 3"/>
          <p:cNvSpPr txBox="1"/>
          <p:nvPr/>
        </p:nvSpPr>
        <p:spPr>
          <a:xfrm>
            <a:off x="457200" y="304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latin typeface="Times New Roman" panose="02020603050405020304" pitchFamily="18" charset="0"/>
              </a:rPr>
              <a:t>Off-line Algorithms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77828" name="Text Box 4"/>
          <p:cNvSpPr txBox="1"/>
          <p:nvPr/>
        </p:nvSpPr>
        <p:spPr>
          <a:xfrm>
            <a:off x="609600" y="762000"/>
            <a:ext cx="6705600" cy="396875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        View the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entire</a:t>
            </a:r>
            <a:r>
              <a:rPr lang="en-US" altLang="zh-CN" sz="2000" b="1" dirty="0">
                <a:latin typeface="Times New Roman" panose="02020603050405020304" pitchFamily="18" charset="0"/>
              </a:rPr>
              <a:t> item list before producing an answer.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77829" name="Text Box 5"/>
          <p:cNvSpPr txBox="1"/>
          <p:nvPr/>
        </p:nvSpPr>
        <p:spPr>
          <a:xfrm>
            <a:off x="762000" y="1219200"/>
            <a:ext cx="41148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Trouble-maker</a:t>
            </a:r>
            <a:r>
              <a:rPr lang="en-US" altLang="zh-CN" sz="2000" b="1" dirty="0">
                <a:latin typeface="Times New Roman" panose="02020603050405020304" pitchFamily="18" charset="0"/>
              </a:rPr>
              <a:t>:  The large items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77830" name="Text Box 6"/>
          <p:cNvSpPr txBox="1"/>
          <p:nvPr/>
        </p:nvSpPr>
        <p:spPr>
          <a:xfrm>
            <a:off x="762000" y="1600200"/>
            <a:ext cx="7696200" cy="7016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Solution</a:t>
            </a:r>
            <a:r>
              <a:rPr lang="en-US" altLang="zh-CN" sz="2000" b="1" dirty="0">
                <a:latin typeface="Times New Roman" panose="02020603050405020304" pitchFamily="18" charset="0"/>
              </a:rPr>
              <a:t>:  Sort the items into non-increasing sequence of sizes.  Then apply first (or best) fit –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first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(or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best</a:t>
            </a:r>
            <a:r>
              <a:rPr lang="en-US" altLang="zh-CN" sz="2000" b="1" dirty="0">
                <a:latin typeface="Times New Roman" panose="02020603050405020304" pitchFamily="18" charset="0"/>
              </a:rPr>
              <a:t>)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fit decreasing</a:t>
            </a:r>
            <a:r>
              <a:rPr lang="en-US" altLang="zh-CN" sz="2000" b="1" dirty="0">
                <a:latin typeface="Times New Roman" panose="02020603050405020304" pitchFamily="18" charset="0"/>
              </a:rPr>
              <a:t>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77831" name="Text Box 7"/>
          <p:cNvSpPr txBox="1"/>
          <p:nvPr/>
        </p:nvSpPr>
        <p:spPr>
          <a:xfrm>
            <a:off x="609600" y="2362200"/>
            <a:ext cx="5638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92100" indent="-292100"/>
            <a:r>
              <a:rPr lang="en-US" altLang="zh-CN" b="1" dirty="0">
                <a:latin typeface="Times New Roman" panose="02020603050405020304" pitchFamily="18" charset="0"/>
                <a:ea typeface="MS Hei" pitchFamily="49" charset="-122"/>
              </a:rPr>
              <a:t>〖</a:t>
            </a:r>
            <a:r>
              <a:rPr lang="en-US" altLang="zh-CN" b="1" dirty="0">
                <a:latin typeface="Times New Roman" panose="02020603050405020304" pitchFamily="18" charset="0"/>
              </a:rPr>
              <a:t>Example</a:t>
            </a:r>
            <a:r>
              <a:rPr lang="en-US" altLang="zh-CN" b="1" dirty="0">
                <a:latin typeface="Times New Roman" panose="02020603050405020304" pitchFamily="18" charset="0"/>
                <a:ea typeface="MS Hei" pitchFamily="49" charset="-122"/>
              </a:rPr>
              <a:t>〗</a:t>
            </a:r>
            <a:r>
              <a:rPr lang="en-US" altLang="zh-CN" sz="2000" b="1" i="1" dirty="0">
                <a:latin typeface="Times New Roman" panose="02020603050405020304" pitchFamily="18" charset="0"/>
                <a:ea typeface="MS Hei" pitchFamily="49" charset="-122"/>
              </a:rPr>
              <a:t>S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MS Hei" pitchFamily="49" charset="-12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</a:rPr>
              <a:t> = 0.2, 0.5, 0.4, 0.7, 0.1, 0.3, 0.8</a:t>
            </a:r>
            <a:endParaRPr lang="en-US" altLang="zh-CN" sz="2000" b="1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77832" name="Rectangle 8"/>
          <p:cNvSpPr/>
          <p:nvPr/>
        </p:nvSpPr>
        <p:spPr>
          <a:xfrm>
            <a:off x="2895600" y="2438400"/>
            <a:ext cx="3352800" cy="39687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MS Hei" pitchFamily="49" charset="-122"/>
              </a:rPr>
              <a:t>0.8, 0.7, 0.5, 0.4, 0.3, 0.2, 0.1</a:t>
            </a:r>
            <a:endParaRPr lang="en-US" altLang="zh-CN" sz="2000" b="1" dirty="0">
              <a:solidFill>
                <a:schemeClr val="hlink"/>
              </a:solidFill>
              <a:latin typeface="Times New Roman" panose="02020603050405020304" pitchFamily="18" charset="0"/>
              <a:ea typeface="MS Hei" pitchFamily="49" charset="-122"/>
            </a:endParaRPr>
          </a:p>
        </p:txBody>
      </p:sp>
      <p:sp>
        <p:nvSpPr>
          <p:cNvPr id="77861" name="Rectangle 37"/>
          <p:cNvSpPr/>
          <p:nvPr/>
        </p:nvSpPr>
        <p:spPr>
          <a:xfrm>
            <a:off x="990600" y="2895600"/>
            <a:ext cx="457200" cy="3810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0.2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63" name="Rectangle 39"/>
          <p:cNvSpPr/>
          <p:nvPr/>
        </p:nvSpPr>
        <p:spPr>
          <a:xfrm>
            <a:off x="2209800" y="3084513"/>
            <a:ext cx="457200" cy="7620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0.4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65" name="Rectangle 41"/>
          <p:cNvSpPr/>
          <p:nvPr/>
        </p:nvSpPr>
        <p:spPr>
          <a:xfrm>
            <a:off x="2209800" y="2895600"/>
            <a:ext cx="457200" cy="19367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0.1</a:t>
            </a:r>
            <a:endPara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66" name="Rectangle 42"/>
          <p:cNvSpPr/>
          <p:nvPr/>
        </p:nvSpPr>
        <p:spPr>
          <a:xfrm>
            <a:off x="1600200" y="2895600"/>
            <a:ext cx="457200" cy="5715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0.3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84"/>
          <p:cNvGrpSpPr/>
          <p:nvPr/>
        </p:nvGrpSpPr>
        <p:grpSpPr>
          <a:xfrm>
            <a:off x="1524000" y="2895600"/>
            <a:ext cx="609600" cy="1905000"/>
            <a:chOff x="1776" y="2330"/>
            <a:chExt cx="384" cy="1200"/>
          </a:xfrm>
        </p:grpSpPr>
        <p:sp>
          <p:nvSpPr>
            <p:cNvPr id="14365" name="Rectangle 40"/>
            <p:cNvSpPr/>
            <p:nvPr/>
          </p:nvSpPr>
          <p:spPr>
            <a:xfrm>
              <a:off x="1824" y="2688"/>
              <a:ext cx="288" cy="839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0.7</a:t>
              </a:r>
              <a:endPara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4366" name="Group 52"/>
            <p:cNvGrpSpPr/>
            <p:nvPr/>
          </p:nvGrpSpPr>
          <p:grpSpPr>
            <a:xfrm>
              <a:off x="1776" y="2330"/>
              <a:ext cx="384" cy="1200"/>
              <a:chOff x="432" y="1344"/>
              <a:chExt cx="384" cy="1200"/>
            </a:xfrm>
          </p:grpSpPr>
          <p:sp>
            <p:nvSpPr>
              <p:cNvPr id="14367" name="Line 53"/>
              <p:cNvSpPr/>
              <p:nvPr/>
            </p:nvSpPr>
            <p:spPr>
              <a:xfrm>
                <a:off x="480" y="1344"/>
                <a:ext cx="0" cy="1200"/>
              </a:xfrm>
              <a:prstGeom prst="line">
                <a:avLst/>
              </a:prstGeom>
              <a:ln w="5080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68" name="Line 54"/>
              <p:cNvSpPr/>
              <p:nvPr/>
            </p:nvSpPr>
            <p:spPr>
              <a:xfrm>
                <a:off x="768" y="1344"/>
                <a:ext cx="0" cy="1200"/>
              </a:xfrm>
              <a:prstGeom prst="line">
                <a:avLst/>
              </a:prstGeom>
              <a:ln w="5080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69" name="Line 55"/>
              <p:cNvSpPr/>
              <p:nvPr/>
            </p:nvSpPr>
            <p:spPr>
              <a:xfrm rot="-5400000">
                <a:off x="624" y="2352"/>
                <a:ext cx="0" cy="384"/>
              </a:xfrm>
              <a:prstGeom prst="line">
                <a:avLst/>
              </a:prstGeom>
              <a:ln w="5080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4" name="Group 83"/>
          <p:cNvGrpSpPr/>
          <p:nvPr/>
        </p:nvGrpSpPr>
        <p:grpSpPr>
          <a:xfrm>
            <a:off x="914400" y="2895600"/>
            <a:ext cx="609600" cy="1905000"/>
            <a:chOff x="576" y="2016"/>
            <a:chExt cx="384" cy="1200"/>
          </a:xfrm>
        </p:grpSpPr>
        <p:sp>
          <p:nvSpPr>
            <p:cNvPr id="14360" name="Rectangle 43"/>
            <p:cNvSpPr/>
            <p:nvPr/>
          </p:nvSpPr>
          <p:spPr>
            <a:xfrm>
              <a:off x="624" y="2256"/>
              <a:ext cx="288" cy="96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0.8</a:t>
              </a:r>
              <a:endPara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4361" name="Group 56"/>
            <p:cNvGrpSpPr/>
            <p:nvPr/>
          </p:nvGrpSpPr>
          <p:grpSpPr>
            <a:xfrm>
              <a:off x="576" y="2016"/>
              <a:ext cx="384" cy="1200"/>
              <a:chOff x="432" y="1344"/>
              <a:chExt cx="384" cy="1200"/>
            </a:xfrm>
          </p:grpSpPr>
          <p:sp>
            <p:nvSpPr>
              <p:cNvPr id="14362" name="Line 57"/>
              <p:cNvSpPr/>
              <p:nvPr/>
            </p:nvSpPr>
            <p:spPr>
              <a:xfrm>
                <a:off x="480" y="1344"/>
                <a:ext cx="0" cy="1200"/>
              </a:xfrm>
              <a:prstGeom prst="line">
                <a:avLst/>
              </a:prstGeom>
              <a:ln w="5080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63" name="Line 58"/>
              <p:cNvSpPr/>
              <p:nvPr/>
            </p:nvSpPr>
            <p:spPr>
              <a:xfrm>
                <a:off x="768" y="1344"/>
                <a:ext cx="0" cy="1200"/>
              </a:xfrm>
              <a:prstGeom prst="line">
                <a:avLst/>
              </a:prstGeom>
              <a:ln w="5080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64" name="Line 59"/>
              <p:cNvSpPr/>
              <p:nvPr/>
            </p:nvSpPr>
            <p:spPr>
              <a:xfrm rot="-5400000">
                <a:off x="624" y="2352"/>
                <a:ext cx="0" cy="384"/>
              </a:xfrm>
              <a:prstGeom prst="line">
                <a:avLst/>
              </a:prstGeom>
              <a:ln w="5080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6" name="Group 92"/>
          <p:cNvGrpSpPr/>
          <p:nvPr/>
        </p:nvGrpSpPr>
        <p:grpSpPr>
          <a:xfrm>
            <a:off x="2133600" y="2895600"/>
            <a:ext cx="609600" cy="1905000"/>
            <a:chOff x="1344" y="2016"/>
            <a:chExt cx="384" cy="1200"/>
          </a:xfrm>
        </p:grpSpPr>
        <p:sp>
          <p:nvSpPr>
            <p:cNvPr id="14355" name="Rectangle 86"/>
            <p:cNvSpPr/>
            <p:nvPr/>
          </p:nvSpPr>
          <p:spPr>
            <a:xfrm>
              <a:off x="1392" y="2613"/>
              <a:ext cx="288" cy="598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0.5</a:t>
              </a:r>
              <a:endPara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4356" name="Group 88"/>
            <p:cNvGrpSpPr/>
            <p:nvPr/>
          </p:nvGrpSpPr>
          <p:grpSpPr>
            <a:xfrm>
              <a:off x="1344" y="2016"/>
              <a:ext cx="384" cy="1200"/>
              <a:chOff x="432" y="1344"/>
              <a:chExt cx="384" cy="1200"/>
            </a:xfrm>
          </p:grpSpPr>
          <p:sp>
            <p:nvSpPr>
              <p:cNvPr id="14357" name="Line 89"/>
              <p:cNvSpPr/>
              <p:nvPr/>
            </p:nvSpPr>
            <p:spPr>
              <a:xfrm>
                <a:off x="480" y="1344"/>
                <a:ext cx="0" cy="1200"/>
              </a:xfrm>
              <a:prstGeom prst="line">
                <a:avLst/>
              </a:prstGeom>
              <a:ln w="5080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58" name="Line 90"/>
              <p:cNvSpPr/>
              <p:nvPr/>
            </p:nvSpPr>
            <p:spPr>
              <a:xfrm>
                <a:off x="768" y="1344"/>
                <a:ext cx="0" cy="1200"/>
              </a:xfrm>
              <a:prstGeom prst="line">
                <a:avLst/>
              </a:prstGeom>
              <a:ln w="5080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59" name="Line 91"/>
              <p:cNvSpPr/>
              <p:nvPr/>
            </p:nvSpPr>
            <p:spPr>
              <a:xfrm rot="-5400000">
                <a:off x="624" y="2352"/>
                <a:ext cx="0" cy="384"/>
              </a:xfrm>
              <a:prstGeom prst="line">
                <a:avLst/>
              </a:prstGeom>
              <a:ln w="5080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77918" name="Text Box 94"/>
          <p:cNvSpPr txBox="1"/>
          <p:nvPr/>
        </p:nvSpPr>
        <p:spPr>
          <a:xfrm>
            <a:off x="3124200" y="2971800"/>
            <a:ext cx="5410200" cy="2000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92100" indent="-292100"/>
            <a:r>
              <a:rPr lang="en-US" altLang="zh-CN" b="1" dirty="0">
                <a:latin typeface="Arial" panose="020B0604020202020204" pitchFamily="34" charset="0"/>
              </a:rPr>
              <a:t>【Theorem】</a:t>
            </a:r>
            <a:r>
              <a:rPr lang="en-US" altLang="zh-CN" sz="2000" b="1" dirty="0">
                <a:latin typeface="Times New Roman" panose="02020603050405020304" pitchFamily="18" charset="0"/>
              </a:rPr>
              <a:t>Let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Times New Roman" panose="02020603050405020304" pitchFamily="18" charset="0"/>
              </a:rPr>
              <a:t> be the optimal number of bins required to pack a list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 of items.  Then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first fit decreasing</a:t>
            </a:r>
            <a:r>
              <a:rPr lang="en-US" altLang="zh-CN" sz="2000" b="1" dirty="0">
                <a:latin typeface="Times New Roman" panose="02020603050405020304" pitchFamily="18" charset="0"/>
              </a:rPr>
              <a:t> never uses more than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/ 9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6/9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bins.  There exist sequences such that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first fit decreasing</a:t>
            </a:r>
            <a:r>
              <a:rPr lang="en-US" altLang="zh-CN" sz="2000" b="1" dirty="0">
                <a:latin typeface="Times New Roman" panose="02020603050405020304" pitchFamily="18" charset="0"/>
              </a:rPr>
              <a:t> uses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/ 9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+ 6/9 </a:t>
            </a:r>
            <a:r>
              <a:rPr lang="en-US" altLang="zh-CN" sz="2000" b="1" dirty="0">
                <a:latin typeface="Times New Roman" panose="02020603050405020304" pitchFamily="18" charset="0"/>
              </a:rPr>
              <a:t>bins.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77919" name="Oval 95" descr="再生纸"/>
          <p:cNvSpPr>
            <a:spLocks noChangeArrowheads="1"/>
          </p:cNvSpPr>
          <p:nvPr/>
        </p:nvSpPr>
        <p:spPr bwMode="auto">
          <a:xfrm>
            <a:off x="914400" y="5029200"/>
            <a:ext cx="7239000" cy="762000"/>
          </a:xfrm>
          <a:prstGeom prst="ellipse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noFill/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Simple greedy heuristics can give good results.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54" name="Text Box 97"/>
          <p:cNvSpPr txBox="1"/>
          <p:nvPr/>
        </p:nvSpPr>
        <p:spPr>
          <a:xfrm>
            <a:off x="7164388" y="0"/>
            <a:ext cx="19732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Approximation 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7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7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7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7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7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7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7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79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7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7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/>
      <p:bldP spid="77828" grpId="0"/>
      <p:bldP spid="77829" grpId="0"/>
      <p:bldP spid="77830" grpId="0"/>
      <p:bldP spid="77831" grpId="0"/>
      <p:bldP spid="77832" grpId="0" animBg="1"/>
      <p:bldP spid="77861" grpId="0" animBg="1"/>
      <p:bldP spid="77863" grpId="0" animBg="1"/>
      <p:bldP spid="77865" grpId="0" animBg="1"/>
      <p:bldP spid="77866" grpId="0" animBg="1"/>
      <p:bldP spid="77918" grpId="0"/>
      <p:bldP spid="779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16740" name="Text Box 4"/>
          <p:cNvSpPr txBox="1"/>
          <p:nvPr/>
        </p:nvSpPr>
        <p:spPr>
          <a:xfrm>
            <a:off x="611188" y="549275"/>
            <a:ext cx="61928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The Knapsack Problem — fractional version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16741" name="Text Box 5"/>
          <p:cNvSpPr txBox="1"/>
          <p:nvPr/>
        </p:nvSpPr>
        <p:spPr>
          <a:xfrm>
            <a:off x="762000" y="1143000"/>
            <a:ext cx="777240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    A knapsack with a capacity 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M </a:t>
            </a:r>
            <a:r>
              <a:rPr lang="en-US" altLang="zh-CN" sz="2000" b="1" dirty="0">
                <a:latin typeface="Times New Roman" panose="02020603050405020304" pitchFamily="18" charset="0"/>
              </a:rPr>
              <a:t> is to be packed.  Given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</a:rPr>
              <a:t> items.  Each item 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i </a:t>
            </a:r>
            <a:r>
              <a:rPr lang="en-US" altLang="zh-CN" sz="2000" b="1" dirty="0">
                <a:latin typeface="Times New Roman" panose="02020603050405020304" pitchFamily="18" charset="0"/>
              </a:rPr>
              <a:t> has a weight 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b="1" i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  and a profit 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b="1" i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 .  If 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 i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is the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percentage of the item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  being packed,  then the packed profit will be 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b="1" i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 x</a:t>
            </a:r>
            <a:r>
              <a:rPr lang="en-US" altLang="zh-CN" sz="2000" b="1" i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 .</a:t>
            </a:r>
            <a:endParaRPr lang="en-US" altLang="zh-CN" sz="2000" b="1" i="1" baseline="-2500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762000" y="2224088"/>
            <a:ext cx="7924800" cy="1781175"/>
            <a:chOff x="480" y="1401"/>
            <a:chExt cx="4992" cy="1122"/>
          </a:xfrm>
        </p:grpSpPr>
        <p:graphicFrame>
          <p:nvGraphicFramePr>
            <p:cNvPr id="3074" name="Object 7"/>
            <p:cNvGraphicFramePr/>
            <p:nvPr/>
          </p:nvGraphicFramePr>
          <p:xfrm>
            <a:off x="3936" y="1584"/>
            <a:ext cx="528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" imgW="508000" imgH="419100" progId="Equation.3">
                    <p:embed/>
                  </p:oleObj>
                </mc:Choice>
                <mc:Fallback>
                  <p:oleObj name="" r:id="rId1" imgW="508000" imgH="4191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936" y="1584"/>
                          <a:ext cx="528" cy="4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8"/>
            <p:cNvGraphicFramePr/>
            <p:nvPr/>
          </p:nvGraphicFramePr>
          <p:xfrm>
            <a:off x="1296" y="2064"/>
            <a:ext cx="2928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3" imgW="2679700" imgH="419100" progId="Equation.3">
                    <p:embed/>
                  </p:oleObj>
                </mc:Choice>
                <mc:Fallback>
                  <p:oleObj name="" r:id="rId3" imgW="2679700" imgH="419100" progId="Equation.3">
                    <p:embed/>
                    <p:pic>
                      <p:nvPicPr>
                        <p:cNvPr id="0" name="图片 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96" y="2064"/>
                          <a:ext cx="2928" cy="4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0" name="Text Box 9"/>
            <p:cNvSpPr txBox="1"/>
            <p:nvPr/>
          </p:nvSpPr>
          <p:spPr>
            <a:xfrm>
              <a:off x="480" y="1401"/>
              <a:ext cx="4992" cy="7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4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    An </a:t>
              </a:r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optimal packing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 is a feasible one with </a:t>
              </a:r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maximum profit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.  That is, 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>
                <a:spcBef>
                  <a:spcPct val="4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we are supposed to find the values of </a:t>
              </a:r>
              <a:r>
                <a:rPr lang="en-US" altLang="zh-CN" sz="2000" b="1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</a:rPr>
                <a:t>i  </a:t>
              </a:r>
              <a:r>
                <a:rPr lang="en-US" altLang="zh-CN" sz="20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such that                obtains its maximum under the constrains</a:t>
              </a:r>
              <a:endParaRPr lang="en-US" altLang="zh-CN" sz="2000" b="1" i="1" baseline="-250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16746" name="Text Box 10"/>
          <p:cNvSpPr txBox="1"/>
          <p:nvPr/>
        </p:nvSpPr>
        <p:spPr>
          <a:xfrm>
            <a:off x="609600" y="4098925"/>
            <a:ext cx="4343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Q:</a:t>
            </a:r>
            <a:r>
              <a:rPr lang="en-US" altLang="zh-CN" sz="2000" b="1" dirty="0">
                <a:latin typeface="Times New Roman" panose="02020603050405020304" pitchFamily="18" charset="0"/>
              </a:rPr>
              <a:t>  What must we do in each stage?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16747" name="Text Box 11"/>
          <p:cNvSpPr txBox="1"/>
          <p:nvPr/>
        </p:nvSpPr>
        <p:spPr>
          <a:xfrm>
            <a:off x="609600" y="4495800"/>
            <a:ext cx="4495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A:</a:t>
            </a:r>
            <a:r>
              <a:rPr lang="en-US" altLang="zh-CN" sz="2000" b="1" dirty="0">
                <a:latin typeface="Times New Roman" panose="02020603050405020304" pitchFamily="18" charset="0"/>
              </a:rPr>
              <a:t>  Pack one item into the knapsack.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16748" name="Text Box 12"/>
          <p:cNvSpPr txBox="1"/>
          <p:nvPr/>
        </p:nvSpPr>
        <p:spPr>
          <a:xfrm>
            <a:off x="609600" y="4876800"/>
            <a:ext cx="5029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Q:</a:t>
            </a:r>
            <a:r>
              <a:rPr lang="en-US" altLang="zh-CN" sz="2000" b="1" dirty="0">
                <a:latin typeface="Times New Roman" panose="02020603050405020304" pitchFamily="18" charset="0"/>
              </a:rPr>
              <a:t>  On which criterion shall we be greedy?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16749" name="Text Box 13"/>
          <p:cNvSpPr txBox="1"/>
          <p:nvPr/>
        </p:nvSpPr>
        <p:spPr>
          <a:xfrm>
            <a:off x="685800" y="5334000"/>
            <a:ext cx="3200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  maximum profit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16750" name="Text Box 14"/>
          <p:cNvSpPr txBox="1"/>
          <p:nvPr/>
        </p:nvSpPr>
        <p:spPr>
          <a:xfrm>
            <a:off x="3132138" y="5334000"/>
            <a:ext cx="2514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  minimum weight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16751" name="Text Box 15"/>
          <p:cNvSpPr txBox="1"/>
          <p:nvPr/>
        </p:nvSpPr>
        <p:spPr>
          <a:xfrm>
            <a:off x="685800" y="5715000"/>
            <a:ext cx="4191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  maximum profit density </a:t>
            </a:r>
            <a:r>
              <a:rPr lang="en-US" altLang="zh-CN" sz="20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en-US" altLang="zh-CN" sz="2000" b="1" i="1" baseline="-25000" dirty="0"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/ </a:t>
            </a:r>
            <a:r>
              <a:rPr lang="en-US" altLang="zh-CN" sz="20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lang="en-US" altLang="zh-CN" sz="2000" b="1" i="1" baseline="-25000" dirty="0"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16752" name="Freeform 16"/>
          <p:cNvSpPr/>
          <p:nvPr/>
        </p:nvSpPr>
        <p:spPr>
          <a:xfrm>
            <a:off x="722313" y="5486400"/>
            <a:ext cx="482600" cy="762000"/>
          </a:xfrm>
          <a:custGeom>
            <a:avLst/>
            <a:gdLst>
              <a:gd name="txL" fmla="*/ 0 w 1518"/>
              <a:gd name="txT" fmla="*/ 0 h 2402"/>
              <a:gd name="txR" fmla="*/ 1518 w 1518"/>
              <a:gd name="txB" fmla="*/ 2402 h 2402"/>
            </a:gdLst>
            <a:ahLst/>
            <a:cxnLst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518" h="2402">
                <a:moveTo>
                  <a:pt x="171" y="1120"/>
                </a:moveTo>
                <a:lnTo>
                  <a:pt x="0" y="1771"/>
                </a:lnTo>
                <a:lnTo>
                  <a:pt x="586" y="2402"/>
                </a:lnTo>
                <a:lnTo>
                  <a:pt x="1518" y="280"/>
                </a:lnTo>
                <a:lnTo>
                  <a:pt x="1518" y="0"/>
                </a:lnTo>
                <a:lnTo>
                  <a:pt x="478" y="1789"/>
                </a:lnTo>
                <a:lnTo>
                  <a:pt x="171" y="1120"/>
                </a:lnTo>
                <a:close/>
              </a:path>
            </a:pathLst>
          </a:custGeom>
          <a:solidFill>
            <a:srgbClr val="FF0000"/>
          </a:solidFill>
          <a:ln w="9525">
            <a:noFill/>
          </a:ln>
        </p:spPr>
        <p:txBody>
          <a:bodyPr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6754" name="AutoShape 18" descr="画布"/>
          <p:cNvSpPr>
            <a:spLocks noChangeArrowheads="1"/>
          </p:cNvSpPr>
          <p:nvPr/>
        </p:nvSpPr>
        <p:spPr bwMode="auto">
          <a:xfrm>
            <a:off x="5508625" y="3933825"/>
            <a:ext cx="3313113" cy="2376488"/>
          </a:xfrm>
          <a:prstGeom prst="plus">
            <a:avLst>
              <a:gd name="adj" fmla="val 6806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25400">
            <a:solidFill>
              <a:schemeClr val="accent2"/>
            </a:solidFill>
            <a:miter lim="800000"/>
          </a:ln>
          <a:effectLst/>
        </p:spPr>
        <p:txBody>
          <a:bodyPr lIns="36000" tIns="46800" rIns="36000" bIns="468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Example :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3,  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20,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1, 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2, 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3) = (25, 24, 15)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1, 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2, 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3)= (18, 15, 10)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Solution is...? 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6756" name="Text Box 20"/>
          <p:cNvSpPr txBox="1">
            <a:spLocks noChangeArrowheads="1"/>
          </p:cNvSpPr>
          <p:nvPr/>
        </p:nvSpPr>
        <p:spPr bwMode="auto">
          <a:xfrm>
            <a:off x="6084888" y="5680075"/>
            <a:ext cx="205740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( 0, 1, 1/2 )</a:t>
            </a:r>
            <a:endParaRPr kumimoji="1" lang="en-US" altLang="zh-CN" sz="20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 = 31.5</a:t>
            </a:r>
            <a:endParaRPr kumimoji="1" lang="en-US" altLang="zh-CN" sz="20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9" name="Text Box 21"/>
          <p:cNvSpPr txBox="1"/>
          <p:nvPr/>
        </p:nvSpPr>
        <p:spPr>
          <a:xfrm>
            <a:off x="7164388" y="0"/>
            <a:ext cx="19732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Approximation 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5" dur="20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/>
      <p:bldP spid="116741" grpId="0"/>
      <p:bldP spid="116746" grpId="0"/>
      <p:bldP spid="116747" grpId="0"/>
      <p:bldP spid="116748" grpId="0"/>
      <p:bldP spid="116749" grpId="0"/>
      <p:bldP spid="116750" grpId="0"/>
      <p:bldP spid="116751" grpId="0"/>
      <p:bldP spid="116752" grpId="0" animBg="1"/>
      <p:bldP spid="116754" grpId="0" animBg="1"/>
      <p:bldP spid="1167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5363" name="Text Box 4"/>
          <p:cNvSpPr txBox="1"/>
          <p:nvPr/>
        </p:nvSpPr>
        <p:spPr>
          <a:xfrm>
            <a:off x="7164388" y="0"/>
            <a:ext cx="19732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Approximation 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17765" name="Text Box 5"/>
          <p:cNvSpPr txBox="1"/>
          <p:nvPr/>
        </p:nvSpPr>
        <p:spPr>
          <a:xfrm>
            <a:off x="611188" y="549275"/>
            <a:ext cx="61928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The Knapsack Problem — 0-1 version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17767" name="AutoShape 7"/>
          <p:cNvSpPr/>
          <p:nvPr/>
        </p:nvSpPr>
        <p:spPr>
          <a:xfrm>
            <a:off x="6227763" y="476250"/>
            <a:ext cx="2374900" cy="503238"/>
          </a:xfrm>
          <a:prstGeom prst="wedgeEllipseCallout">
            <a:avLst>
              <a:gd name="adj1" fmla="val -76005"/>
              <a:gd name="adj2" fmla="val 29181"/>
            </a:avLst>
          </a:prstGeom>
          <a:gradFill rotWithShape="1">
            <a:gsLst>
              <a:gs pos="0">
                <a:srgbClr val="FFFFFF"/>
              </a:gs>
              <a:gs pos="100000">
                <a:srgbClr val="C0C0C0"/>
              </a:gs>
            </a:gsLst>
            <a:lin ang="189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 i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is either 1 or 0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117768" name="AutoShape 8" descr="画布"/>
          <p:cNvSpPr>
            <a:spLocks noChangeArrowheads="1"/>
          </p:cNvSpPr>
          <p:nvPr/>
        </p:nvSpPr>
        <p:spPr bwMode="auto">
          <a:xfrm>
            <a:off x="684213" y="1196975"/>
            <a:ext cx="7200900" cy="2376488"/>
          </a:xfrm>
          <a:prstGeom prst="plus">
            <a:avLst>
              <a:gd name="adj" fmla="val 6806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solidFill>
              <a:schemeClr val="accent2"/>
            </a:solidFill>
            <a:miter lim="800000"/>
          </a:ln>
          <a:effectLst/>
        </p:spPr>
        <p:txBody>
          <a:bodyPr lIns="36000" tIns="46800" rIns="36000" bIns="468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Example :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5,  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11,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 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 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 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= (1, 6, 18, 22, 28)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1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1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1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1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1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= (1, 2,   5,   6,   7)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Solution is...? 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2555875" y="2708275"/>
            <a:ext cx="205740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( 0, 0, 1, 1, 0 )</a:t>
            </a:r>
            <a:endParaRPr kumimoji="1" lang="en-US" altLang="zh-CN" sz="20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 = 40</a:t>
            </a:r>
            <a:endParaRPr kumimoji="1" lang="en-US" altLang="zh-CN" sz="20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770" name="Text Box 10"/>
          <p:cNvSpPr txBox="1">
            <a:spLocks noChangeArrowheads="1"/>
          </p:cNvSpPr>
          <p:nvPr/>
        </p:nvSpPr>
        <p:spPr bwMode="auto">
          <a:xfrm>
            <a:off x="5076825" y="2311400"/>
            <a:ext cx="2663825" cy="39687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The greedy solution is</a:t>
            </a:r>
            <a:endParaRPr kumimoji="1" lang="en-US" altLang="zh-CN" sz="2000" b="1" kern="1200" cap="none" spc="0" normalizeH="0" baseline="0" noProof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5219700" y="2727325"/>
            <a:ext cx="205740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( 1, 1, 0, 0, 1 )</a:t>
            </a:r>
            <a:endParaRPr kumimoji="1" lang="en-US" altLang="zh-CN" sz="20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 = 35</a:t>
            </a:r>
            <a:endParaRPr kumimoji="1" lang="en-US" altLang="zh-CN" sz="20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772" name="Text Box 12"/>
          <p:cNvSpPr txBox="1"/>
          <p:nvPr/>
        </p:nvSpPr>
        <p:spPr>
          <a:xfrm>
            <a:off x="684213" y="3644900"/>
            <a:ext cx="7632700" cy="82232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What if we are greedy on taking the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maximum profit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or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profit density</a:t>
            </a:r>
            <a:r>
              <a:rPr lang="en-US" altLang="zh-CN" b="1" dirty="0">
                <a:latin typeface="Times New Roman" panose="02020603050405020304" pitchFamily="18" charset="0"/>
              </a:rPr>
              <a:t>?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17773" name="Text Box 13"/>
          <p:cNvSpPr txBox="1"/>
          <p:nvPr/>
        </p:nvSpPr>
        <p:spPr>
          <a:xfrm>
            <a:off x="684213" y="4362450"/>
            <a:ext cx="4319587" cy="579438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The approximation ratio is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17774" name="Text Box 14"/>
          <p:cNvSpPr txBox="1"/>
          <p:nvPr/>
        </p:nvSpPr>
        <p:spPr>
          <a:xfrm>
            <a:off x="755650" y="4975225"/>
            <a:ext cx="1296988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Proof:</a:t>
            </a:r>
            <a:endParaRPr lang="en-US" altLang="zh-CN" sz="2000" b="1" dirty="0">
              <a:solidFill>
                <a:srgbClr val="00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7775" name="Text Box 15"/>
          <p:cNvSpPr txBox="1"/>
          <p:nvPr/>
        </p:nvSpPr>
        <p:spPr>
          <a:xfrm>
            <a:off x="1835150" y="4938713"/>
            <a:ext cx="2160588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max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 P</a:t>
            </a:r>
            <a:r>
              <a:rPr lang="en-US" altLang="zh-CN" sz="20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opt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 P</a:t>
            </a:r>
            <a:r>
              <a:rPr lang="en-US" altLang="zh-CN" sz="20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frac</a:t>
            </a:r>
            <a:endParaRPr lang="en-US" altLang="zh-CN" sz="2000" b="1" i="1" baseline="-25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7776" name="Text Box 16"/>
          <p:cNvSpPr txBox="1"/>
          <p:nvPr/>
        </p:nvSpPr>
        <p:spPr>
          <a:xfrm>
            <a:off x="1835150" y="5407025"/>
            <a:ext cx="1584325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max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 P</a:t>
            </a:r>
            <a:r>
              <a:rPr lang="en-US" altLang="zh-CN" sz="20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greedy</a:t>
            </a:r>
            <a:endParaRPr lang="en-US" altLang="zh-CN" sz="2000" b="1" i="1" baseline="-25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7777" name="Text Box 17"/>
          <p:cNvSpPr txBox="1"/>
          <p:nvPr/>
        </p:nvSpPr>
        <p:spPr>
          <a:xfrm>
            <a:off x="1835150" y="5911850"/>
            <a:ext cx="2232025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P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opt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 P</a:t>
            </a:r>
            <a:r>
              <a:rPr lang="en-US" altLang="zh-CN" sz="20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greedy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0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max</a:t>
            </a:r>
            <a:endParaRPr lang="en-US" altLang="zh-CN" sz="2000" b="1" i="1" baseline="-25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3995738" y="5407025"/>
            <a:ext cx="4176712" cy="396875"/>
            <a:chOff x="2699" y="3203"/>
            <a:chExt cx="2631" cy="250"/>
          </a:xfrm>
        </p:grpSpPr>
        <p:sp>
          <p:nvSpPr>
            <p:cNvPr id="15378" name="AutoShape 18"/>
            <p:cNvSpPr/>
            <p:nvPr/>
          </p:nvSpPr>
          <p:spPr>
            <a:xfrm>
              <a:off x="2699" y="3294"/>
              <a:ext cx="272" cy="91"/>
            </a:xfrm>
            <a:prstGeom prst="rightArrow">
              <a:avLst>
                <a:gd name="adj1" fmla="val 50000"/>
                <a:gd name="adj2" fmla="val 74725"/>
              </a:avLst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379" name="Text Box 19"/>
            <p:cNvSpPr txBox="1"/>
            <p:nvPr/>
          </p:nvSpPr>
          <p:spPr>
            <a:xfrm>
              <a:off x="2971" y="3203"/>
              <a:ext cx="2359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P</a:t>
              </a:r>
              <a:r>
                <a:rPr lang="en-US" altLang="zh-CN" sz="2000" b="1" baseline="-25000" dirty="0">
                  <a:latin typeface="Times New Roman" panose="02020603050405020304" pitchFamily="18" charset="0"/>
                </a:rPr>
                <a:t>opt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 / </a:t>
              </a:r>
              <a:r>
                <a:rPr lang="en-US" altLang="zh-CN" sz="20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P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greedy</a:t>
              </a:r>
              <a:r>
                <a:rPr lang="en-US" altLang="zh-CN" sz="2000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 1 + </a:t>
              </a:r>
              <a:r>
                <a:rPr lang="en-US" altLang="zh-CN" sz="20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p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max</a:t>
              </a:r>
              <a:r>
                <a:rPr lang="en-US" altLang="zh-CN" sz="20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/ P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greedy</a:t>
              </a:r>
              <a:r>
                <a:rPr lang="en-US" altLang="zh-CN" sz="20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 2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117781" name="AutoShape 21"/>
          <p:cNvSpPr/>
          <p:nvPr/>
        </p:nvSpPr>
        <p:spPr>
          <a:xfrm>
            <a:off x="6227763" y="476250"/>
            <a:ext cx="1916112" cy="503238"/>
          </a:xfrm>
          <a:prstGeom prst="wedgeEllipseCallout">
            <a:avLst>
              <a:gd name="adj1" fmla="val -76204"/>
              <a:gd name="adj2" fmla="val 25079"/>
            </a:avLst>
          </a:prstGeom>
          <a:gradFill rotWithShape="1">
            <a:gsLst>
              <a:gs pos="0">
                <a:srgbClr val="FFFFFF"/>
              </a:gs>
              <a:gs pos="100000">
                <a:srgbClr val="C0C0C0"/>
              </a:gs>
            </a:gsLst>
            <a:lin ang="189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2000" b="1" i="1" dirty="0">
                <a:latin typeface="Times New Roman" panose="02020603050405020304" pitchFamily="18" charset="0"/>
              </a:rPr>
              <a:t>NP-hard</a:t>
            </a:r>
            <a:endParaRPr lang="en-US" altLang="zh-CN" sz="2000" b="1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5" dur="2000"/>
                                        <p:tgtEl>
                                          <p:spTgt spid="11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1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1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1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5" grpId="0"/>
      <p:bldP spid="117767" grpId="0" animBg="1"/>
      <p:bldP spid="117767" grpId="1" animBg="1"/>
      <p:bldP spid="117768" grpId="0" animBg="1"/>
      <p:bldP spid="117769" grpId="0"/>
      <p:bldP spid="117770" grpId="0"/>
      <p:bldP spid="117771" grpId="0"/>
      <p:bldP spid="117772" grpId="0"/>
      <p:bldP spid="117773" grpId="0"/>
      <p:bldP spid="117774" grpId="0"/>
      <p:bldP spid="117775" grpId="0"/>
      <p:bldP spid="117776" grpId="0"/>
      <p:bldP spid="117777" grpId="0"/>
      <p:bldP spid="11778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103" name="Text Box 4"/>
          <p:cNvSpPr txBox="1"/>
          <p:nvPr/>
        </p:nvSpPr>
        <p:spPr>
          <a:xfrm>
            <a:off x="7164388" y="0"/>
            <a:ext cx="19732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Approximation 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18789" name="Text Box 5"/>
          <p:cNvSpPr txBox="1"/>
          <p:nvPr/>
        </p:nvSpPr>
        <p:spPr>
          <a:xfrm>
            <a:off x="611188" y="549275"/>
            <a:ext cx="61928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A Dynamic Programming Solution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18790" name="Text Box 6"/>
          <p:cNvSpPr txBox="1"/>
          <p:nvPr/>
        </p:nvSpPr>
        <p:spPr>
          <a:xfrm>
            <a:off x="684213" y="1125538"/>
            <a:ext cx="7775575" cy="7016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marL="713105" indent="-713105">
              <a:spcBef>
                <a:spcPct val="50000"/>
              </a:spcBef>
            </a:pP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b="1" i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000" b="1" i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b="1" dirty="0">
                <a:latin typeface="Times New Roman" panose="02020603050405020304" pitchFamily="18" charset="0"/>
              </a:rPr>
              <a:t> = the minimum weight of a collection from {1, …,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 } with total profit being  exactly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p</a:t>
            </a:r>
            <a:endParaRPr lang="en-US" altLang="zh-CN" sz="2000" b="1" i="1" dirty="0">
              <a:latin typeface="Times New Roman" panose="02020603050405020304" pitchFamily="18" charset="0"/>
            </a:endParaRPr>
          </a:p>
        </p:txBody>
      </p:sp>
      <p:sp>
        <p:nvSpPr>
          <p:cNvPr id="118791" name="Text Box 7"/>
          <p:cNvSpPr txBox="1"/>
          <p:nvPr/>
        </p:nvSpPr>
        <p:spPr>
          <a:xfrm>
            <a:off x="1403350" y="1989138"/>
            <a:ext cx="1439863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 take </a:t>
            </a:r>
            <a:r>
              <a:rPr lang="en-US" altLang="zh-CN" sz="20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:</a:t>
            </a:r>
            <a:endParaRPr lang="en-US" altLang="zh-CN" sz="20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aphicFrame>
        <p:nvGraphicFramePr>
          <p:cNvPr id="118792" name="Object 8"/>
          <p:cNvGraphicFramePr/>
          <p:nvPr/>
        </p:nvGraphicFramePr>
        <p:xfrm>
          <a:off x="2627313" y="2001838"/>
          <a:ext cx="22320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256665" imgH="241300" progId="Equation.3">
                  <p:embed/>
                </p:oleObj>
              </mc:Choice>
              <mc:Fallback>
                <p:oleObj name="" r:id="rId1" imgW="1256665" imgH="2413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27313" y="2001838"/>
                        <a:ext cx="223202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3" name="Text Box 9"/>
          <p:cNvSpPr txBox="1"/>
          <p:nvPr/>
        </p:nvSpPr>
        <p:spPr>
          <a:xfrm>
            <a:off x="1403350" y="2492375"/>
            <a:ext cx="1439863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 skip </a:t>
            </a:r>
            <a:r>
              <a:rPr lang="en-US" altLang="zh-CN" sz="20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:</a:t>
            </a:r>
            <a:endParaRPr lang="en-US" altLang="zh-CN" sz="20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aphicFrame>
        <p:nvGraphicFramePr>
          <p:cNvPr id="118794" name="Object 10"/>
          <p:cNvGraphicFramePr/>
          <p:nvPr/>
        </p:nvGraphicFramePr>
        <p:xfrm>
          <a:off x="2627313" y="2505075"/>
          <a:ext cx="14430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812165" imgH="241300" progId="Equation.3">
                  <p:embed/>
                </p:oleObj>
              </mc:Choice>
              <mc:Fallback>
                <p:oleObj name="" r:id="rId3" imgW="812165" imgH="2413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7313" y="2505075"/>
                        <a:ext cx="1443037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5" name="Text Box 11"/>
          <p:cNvSpPr txBox="1"/>
          <p:nvPr/>
        </p:nvSpPr>
        <p:spPr>
          <a:xfrm>
            <a:off x="1403350" y="2997200"/>
            <a:ext cx="273685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 impossible to get </a:t>
            </a:r>
            <a:r>
              <a:rPr lang="en-US" altLang="zh-CN" sz="20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:</a:t>
            </a:r>
            <a:endParaRPr lang="en-US" altLang="zh-CN" sz="20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aphicFrame>
        <p:nvGraphicFramePr>
          <p:cNvPr id="118796" name="Object 12"/>
          <p:cNvGraphicFramePr/>
          <p:nvPr/>
        </p:nvGraphicFramePr>
        <p:xfrm>
          <a:off x="4067175" y="2997200"/>
          <a:ext cx="10382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584200" imgH="241300" progId="Equation.3">
                  <p:embed/>
                </p:oleObj>
              </mc:Choice>
              <mc:Fallback>
                <p:oleObj name="" r:id="rId5" imgW="584200" imgH="2413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7175" y="2997200"/>
                        <a:ext cx="103822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7" name="Object 13"/>
          <p:cNvGraphicFramePr/>
          <p:nvPr/>
        </p:nvGraphicFramePr>
        <p:xfrm>
          <a:off x="900113" y="3500438"/>
          <a:ext cx="5208587" cy="133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7" imgW="2933700" imgH="749300" progId="Equation.3">
                  <p:embed/>
                </p:oleObj>
              </mc:Choice>
              <mc:Fallback>
                <p:oleObj name="" r:id="rId7" imgW="2933700" imgH="7493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0113" y="3500438"/>
                        <a:ext cx="5208587" cy="1331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8" name="Text Box 14"/>
          <p:cNvSpPr txBox="1"/>
          <p:nvPr/>
        </p:nvSpPr>
        <p:spPr>
          <a:xfrm>
            <a:off x="971550" y="5013325"/>
            <a:ext cx="295275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 = 1, …,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</a:rPr>
              <a:t>; 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000" b="1" dirty="0">
                <a:latin typeface="Times New Roman" panose="02020603050405020304" pitchFamily="18" charset="0"/>
              </a:rPr>
              <a:t> = 1, …,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?</a:t>
            </a:r>
            <a:endParaRPr lang="en-US" altLang="zh-CN" sz="2000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8799" name="Text Box 15"/>
          <p:cNvSpPr txBox="1"/>
          <p:nvPr/>
        </p:nvSpPr>
        <p:spPr>
          <a:xfrm>
            <a:off x="3419475" y="5013325"/>
            <a:ext cx="936625" cy="39687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max</a:t>
            </a:r>
            <a:endParaRPr lang="en-US" altLang="zh-CN" sz="2000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4356100" y="4941888"/>
            <a:ext cx="2951163" cy="579437"/>
            <a:chOff x="2744" y="3113"/>
            <a:chExt cx="1859" cy="365"/>
          </a:xfrm>
        </p:grpSpPr>
        <p:sp>
          <p:nvSpPr>
            <p:cNvPr id="4112" name="AutoShape 16"/>
            <p:cNvSpPr/>
            <p:nvPr/>
          </p:nvSpPr>
          <p:spPr>
            <a:xfrm>
              <a:off x="2744" y="3249"/>
              <a:ext cx="272" cy="91"/>
            </a:xfrm>
            <a:prstGeom prst="rightArrow">
              <a:avLst>
                <a:gd name="adj1" fmla="val 50000"/>
                <a:gd name="adj2" fmla="val 74725"/>
              </a:avLst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113" name="Text Box 17"/>
            <p:cNvSpPr txBox="1"/>
            <p:nvPr/>
          </p:nvSpPr>
          <p:spPr>
            <a:xfrm>
              <a:off x="3061" y="3113"/>
              <a:ext cx="1542" cy="365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</a:rPr>
                <a:t>O( </a:t>
              </a:r>
              <a:r>
                <a:rPr lang="en-US" altLang="zh-CN" sz="3200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3200" b="1" baseline="30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3200" b="1" i="1" dirty="0">
                  <a:latin typeface="Times New Roman" panose="02020603050405020304" pitchFamily="18" charset="0"/>
                </a:rPr>
                <a:t>p</a:t>
              </a:r>
              <a:r>
                <a:rPr lang="en-US" altLang="zh-CN" sz="3200" b="1" i="1" baseline="-25000" dirty="0">
                  <a:latin typeface="Times New Roman" panose="02020603050405020304" pitchFamily="18" charset="0"/>
                </a:rPr>
                <a:t>max</a:t>
              </a:r>
              <a:r>
                <a:rPr lang="en-US" altLang="zh-CN" sz="3200" b="1" i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)</a:t>
              </a:r>
              <a:endParaRPr lang="en-US" altLang="zh-CN" sz="3200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9" grpId="0"/>
      <p:bldP spid="118790" grpId="0"/>
      <p:bldP spid="118791" grpId="0"/>
      <p:bldP spid="118793" grpId="0"/>
      <p:bldP spid="118795" grpId="0"/>
      <p:bldP spid="118798" grpId="0"/>
      <p:bldP spid="11879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6387" name="Text Box 4"/>
          <p:cNvSpPr txBox="1"/>
          <p:nvPr/>
        </p:nvSpPr>
        <p:spPr>
          <a:xfrm>
            <a:off x="7164388" y="0"/>
            <a:ext cx="19732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Approximation 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19814" name="Text Box 6"/>
          <p:cNvSpPr txBox="1"/>
          <p:nvPr/>
        </p:nvSpPr>
        <p:spPr>
          <a:xfrm>
            <a:off x="611188" y="549275"/>
            <a:ext cx="61928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What if </a:t>
            </a:r>
            <a:r>
              <a:rPr lang="en-US" altLang="zh-CN" b="1" i="1" dirty="0">
                <a:latin typeface="Times New Roman" panose="02020603050405020304" pitchFamily="18" charset="0"/>
              </a:rPr>
              <a:t>p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max</a:t>
            </a:r>
            <a:r>
              <a:rPr lang="en-US" altLang="zh-CN" b="1" dirty="0">
                <a:latin typeface="Times New Roman" panose="02020603050405020304" pitchFamily="18" charset="0"/>
              </a:rPr>
              <a:t> is LARGE?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920750" y="1308100"/>
            <a:ext cx="3402013" cy="2801938"/>
            <a:chOff x="580" y="824"/>
            <a:chExt cx="2143" cy="1765"/>
          </a:xfrm>
        </p:grpSpPr>
        <p:sp>
          <p:nvSpPr>
            <p:cNvPr id="16413" name="Text Box 4"/>
            <p:cNvSpPr txBox="1"/>
            <p:nvPr/>
          </p:nvSpPr>
          <p:spPr>
            <a:xfrm>
              <a:off x="580" y="824"/>
              <a:ext cx="576" cy="202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>
              <a:spAutoFit/>
            </a:bodyPr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8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Item</a:t>
              </a:r>
              <a:endParaRPr lang="en-US" altLang="zh-CN" sz="18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14" name="Text Box 5"/>
            <p:cNvSpPr txBox="1"/>
            <p:nvPr/>
          </p:nvSpPr>
          <p:spPr>
            <a:xfrm>
              <a:off x="1156" y="824"/>
              <a:ext cx="960" cy="202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>
              <a:spAutoFit/>
            </a:bodyPr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8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Profit</a:t>
              </a:r>
              <a:endParaRPr lang="en-US" altLang="zh-CN" sz="18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15" name="Text Box 6"/>
            <p:cNvSpPr txBox="1"/>
            <p:nvPr/>
          </p:nvSpPr>
          <p:spPr>
            <a:xfrm>
              <a:off x="2116" y="824"/>
              <a:ext cx="607" cy="202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>
              <a:spAutoFit/>
            </a:bodyPr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8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Weight</a:t>
              </a:r>
              <a:endParaRPr lang="en-US" altLang="zh-CN" sz="18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16" name="Text Box 7"/>
            <p:cNvSpPr txBox="1"/>
            <p:nvPr/>
          </p:nvSpPr>
          <p:spPr>
            <a:xfrm>
              <a:off x="580" y="1064"/>
              <a:ext cx="576" cy="20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>
              <a:spAutoFit/>
            </a:bodyPr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800" b="1" dirty="0">
                  <a:latin typeface="Arial" panose="020B0604020202020204" pitchFamily="34" charset="0"/>
                </a:rPr>
                <a:t>1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16417" name="Text Box 8"/>
            <p:cNvSpPr txBox="1"/>
            <p:nvPr/>
          </p:nvSpPr>
          <p:spPr>
            <a:xfrm>
              <a:off x="1156" y="1064"/>
              <a:ext cx="960" cy="20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>
              <a:spAutoFit/>
            </a:bodyPr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800" b="1" dirty="0">
                  <a:latin typeface="Arial" panose="020B0604020202020204" pitchFamily="34" charset="0"/>
                </a:rPr>
                <a:t>134,221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16418" name="Text Box 9"/>
            <p:cNvSpPr txBox="1"/>
            <p:nvPr/>
          </p:nvSpPr>
          <p:spPr>
            <a:xfrm>
              <a:off x="2116" y="1064"/>
              <a:ext cx="607" cy="20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>
              <a:spAutoFit/>
            </a:bodyPr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800" b="1" dirty="0">
                  <a:latin typeface="Arial" panose="020B0604020202020204" pitchFamily="34" charset="0"/>
                </a:rPr>
                <a:t>1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16419" name="Text Box 10"/>
            <p:cNvSpPr txBox="1"/>
            <p:nvPr/>
          </p:nvSpPr>
          <p:spPr>
            <a:xfrm>
              <a:off x="580" y="1304"/>
              <a:ext cx="576" cy="20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>
              <a:spAutoFit/>
            </a:bodyPr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800" b="1" dirty="0">
                  <a:latin typeface="Arial" panose="020B0604020202020204" pitchFamily="34" charset="0"/>
                </a:rPr>
                <a:t>2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16420" name="Text Box 11"/>
            <p:cNvSpPr txBox="1"/>
            <p:nvPr/>
          </p:nvSpPr>
          <p:spPr>
            <a:xfrm>
              <a:off x="1156" y="1304"/>
              <a:ext cx="960" cy="20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>
              <a:spAutoFit/>
            </a:bodyPr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800" b="1" dirty="0">
                  <a:latin typeface="Arial" panose="020B0604020202020204" pitchFamily="34" charset="0"/>
                </a:rPr>
                <a:t>656,342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16421" name="Text Box 12"/>
            <p:cNvSpPr txBox="1"/>
            <p:nvPr/>
          </p:nvSpPr>
          <p:spPr>
            <a:xfrm>
              <a:off x="2116" y="1304"/>
              <a:ext cx="607" cy="20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>
              <a:spAutoFit/>
            </a:bodyPr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800" b="1" dirty="0">
                  <a:latin typeface="Arial" panose="020B0604020202020204" pitchFamily="34" charset="0"/>
                </a:rPr>
                <a:t>2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16422" name="Text Box 13"/>
            <p:cNvSpPr txBox="1"/>
            <p:nvPr/>
          </p:nvSpPr>
          <p:spPr>
            <a:xfrm>
              <a:off x="580" y="1544"/>
              <a:ext cx="576" cy="20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>
              <a:spAutoFit/>
            </a:bodyPr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800" b="1" dirty="0">
                  <a:latin typeface="Arial" panose="020B0604020202020204" pitchFamily="34" charset="0"/>
                </a:rPr>
                <a:t>3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16423" name="Text Box 14"/>
            <p:cNvSpPr txBox="1"/>
            <p:nvPr/>
          </p:nvSpPr>
          <p:spPr>
            <a:xfrm>
              <a:off x="1156" y="1544"/>
              <a:ext cx="960" cy="20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>
              <a:spAutoFit/>
            </a:bodyPr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800" b="1" dirty="0">
                  <a:latin typeface="Arial" panose="020B0604020202020204" pitchFamily="34" charset="0"/>
                </a:rPr>
                <a:t>1,810,013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16424" name="Text Box 15"/>
            <p:cNvSpPr txBox="1"/>
            <p:nvPr/>
          </p:nvSpPr>
          <p:spPr>
            <a:xfrm>
              <a:off x="2116" y="1544"/>
              <a:ext cx="607" cy="20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>
              <a:spAutoFit/>
            </a:bodyPr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800" b="1" dirty="0">
                  <a:latin typeface="Arial" panose="020B0604020202020204" pitchFamily="34" charset="0"/>
                </a:rPr>
                <a:t>5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16425" name="Text Box 16"/>
            <p:cNvSpPr txBox="1"/>
            <p:nvPr/>
          </p:nvSpPr>
          <p:spPr>
            <a:xfrm>
              <a:off x="580" y="1784"/>
              <a:ext cx="576" cy="20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>
              <a:spAutoFit/>
            </a:bodyPr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800" b="1" dirty="0">
                  <a:latin typeface="Arial" panose="020B0604020202020204" pitchFamily="34" charset="0"/>
                </a:rPr>
                <a:t>4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16426" name="Text Box 17"/>
            <p:cNvSpPr txBox="1"/>
            <p:nvPr/>
          </p:nvSpPr>
          <p:spPr>
            <a:xfrm>
              <a:off x="1156" y="1784"/>
              <a:ext cx="960" cy="20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>
              <a:spAutoFit/>
            </a:bodyPr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800" b="1" dirty="0">
                  <a:latin typeface="Arial" panose="020B0604020202020204" pitchFamily="34" charset="0"/>
                </a:rPr>
                <a:t>22,217,800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16427" name="Text Box 18"/>
            <p:cNvSpPr txBox="1"/>
            <p:nvPr/>
          </p:nvSpPr>
          <p:spPr>
            <a:xfrm>
              <a:off x="2116" y="1784"/>
              <a:ext cx="607" cy="20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>
              <a:spAutoFit/>
            </a:bodyPr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800" b="1" dirty="0">
                  <a:latin typeface="Arial" panose="020B0604020202020204" pitchFamily="34" charset="0"/>
                </a:rPr>
                <a:t>6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16428" name="Text Box 19"/>
            <p:cNvSpPr txBox="1"/>
            <p:nvPr/>
          </p:nvSpPr>
          <p:spPr>
            <a:xfrm>
              <a:off x="580" y="2024"/>
              <a:ext cx="576" cy="20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>
              <a:spAutoFit/>
            </a:bodyPr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800" b="1" dirty="0">
                  <a:latin typeface="Arial" panose="020B0604020202020204" pitchFamily="34" charset="0"/>
                </a:rPr>
                <a:t>5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16429" name="Text Box 20"/>
            <p:cNvSpPr txBox="1"/>
            <p:nvPr/>
          </p:nvSpPr>
          <p:spPr>
            <a:xfrm>
              <a:off x="1156" y="2024"/>
              <a:ext cx="960" cy="20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>
              <a:spAutoFit/>
            </a:bodyPr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800" b="1" dirty="0">
                  <a:latin typeface="Arial" panose="020B0604020202020204" pitchFamily="34" charset="0"/>
                </a:rPr>
                <a:t>28,343,199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16430" name="Text Box 21"/>
            <p:cNvSpPr txBox="1"/>
            <p:nvPr/>
          </p:nvSpPr>
          <p:spPr>
            <a:xfrm>
              <a:off x="2116" y="2024"/>
              <a:ext cx="607" cy="20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>
              <a:spAutoFit/>
            </a:bodyPr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800" b="1" dirty="0">
                  <a:latin typeface="Arial" panose="020B0604020202020204" pitchFamily="34" charset="0"/>
                </a:rPr>
                <a:t>7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16431" name="Text Box 22"/>
            <p:cNvSpPr txBox="1"/>
            <p:nvPr/>
          </p:nvSpPr>
          <p:spPr>
            <a:xfrm>
              <a:off x="1292" y="2387"/>
              <a:ext cx="622" cy="20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>
              <a:spAutoFit/>
            </a:bodyPr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800" b="1" dirty="0">
                  <a:latin typeface="Arial" panose="020B0604020202020204" pitchFamily="34" charset="0"/>
                </a:rPr>
                <a:t>M = 11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119834" name="Rectangle 26"/>
          <p:cNvSpPr/>
          <p:nvPr/>
        </p:nvSpPr>
        <p:spPr>
          <a:xfrm>
            <a:off x="755650" y="4221163"/>
            <a:ext cx="7273925" cy="579437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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Round all profit values up to lie in smaller range!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3" name="Group 47"/>
          <p:cNvGrpSpPr/>
          <p:nvPr/>
        </p:nvGrpSpPr>
        <p:grpSpPr>
          <a:xfrm>
            <a:off x="4932363" y="1308100"/>
            <a:ext cx="3024187" cy="2728913"/>
            <a:chOff x="3243" y="824"/>
            <a:chExt cx="1905" cy="1719"/>
          </a:xfrm>
        </p:grpSpPr>
        <p:sp>
          <p:nvSpPr>
            <p:cNvPr id="16394" name="Text Box 23"/>
            <p:cNvSpPr txBox="1"/>
            <p:nvPr/>
          </p:nvSpPr>
          <p:spPr>
            <a:xfrm>
              <a:off x="3243" y="824"/>
              <a:ext cx="576" cy="202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>
              <a:spAutoFit/>
            </a:bodyPr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8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Item</a:t>
              </a:r>
              <a:endParaRPr lang="en-US" altLang="zh-CN" sz="18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395" name="Text Box 24"/>
            <p:cNvSpPr txBox="1"/>
            <p:nvPr/>
          </p:nvSpPr>
          <p:spPr>
            <a:xfrm>
              <a:off x="3819" y="824"/>
              <a:ext cx="672" cy="202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>
              <a:spAutoFit/>
            </a:bodyPr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Profit</a:t>
              </a:r>
              <a:endPara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396" name="Text Box 25"/>
            <p:cNvSpPr txBox="1"/>
            <p:nvPr/>
          </p:nvSpPr>
          <p:spPr>
            <a:xfrm>
              <a:off x="4491" y="824"/>
              <a:ext cx="657" cy="202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>
              <a:spAutoFit/>
            </a:bodyPr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8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Weight</a:t>
              </a:r>
              <a:endParaRPr lang="en-US" altLang="zh-CN" sz="18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397" name="Text Box 26"/>
            <p:cNvSpPr txBox="1"/>
            <p:nvPr/>
          </p:nvSpPr>
          <p:spPr>
            <a:xfrm>
              <a:off x="3243" y="1064"/>
              <a:ext cx="576" cy="20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>
              <a:spAutoFit/>
            </a:bodyPr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800" b="1" dirty="0">
                  <a:latin typeface="Arial" panose="020B0604020202020204" pitchFamily="34" charset="0"/>
                </a:rPr>
                <a:t>1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16398" name="Text Box 27"/>
            <p:cNvSpPr txBox="1"/>
            <p:nvPr/>
          </p:nvSpPr>
          <p:spPr>
            <a:xfrm>
              <a:off x="3819" y="1064"/>
              <a:ext cx="672" cy="20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>
              <a:spAutoFit/>
            </a:bodyPr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endPara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399" name="Text Box 28"/>
            <p:cNvSpPr txBox="1"/>
            <p:nvPr/>
          </p:nvSpPr>
          <p:spPr>
            <a:xfrm>
              <a:off x="4491" y="1064"/>
              <a:ext cx="574" cy="20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>
              <a:spAutoFit/>
            </a:bodyPr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800" b="1" dirty="0">
                  <a:latin typeface="Arial" panose="020B0604020202020204" pitchFamily="34" charset="0"/>
                </a:rPr>
                <a:t>1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16400" name="Text Box 29"/>
            <p:cNvSpPr txBox="1"/>
            <p:nvPr/>
          </p:nvSpPr>
          <p:spPr>
            <a:xfrm>
              <a:off x="3243" y="1304"/>
              <a:ext cx="576" cy="20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>
              <a:spAutoFit/>
            </a:bodyPr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800" b="1" dirty="0">
                  <a:latin typeface="Arial" panose="020B0604020202020204" pitchFamily="34" charset="0"/>
                </a:rPr>
                <a:t>2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16401" name="Text Box 30"/>
            <p:cNvSpPr txBox="1"/>
            <p:nvPr/>
          </p:nvSpPr>
          <p:spPr>
            <a:xfrm>
              <a:off x="3819" y="1304"/>
              <a:ext cx="672" cy="20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>
              <a:spAutoFit/>
            </a:bodyPr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7</a:t>
              </a:r>
              <a:endPara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02" name="Text Box 31"/>
            <p:cNvSpPr txBox="1"/>
            <p:nvPr/>
          </p:nvSpPr>
          <p:spPr>
            <a:xfrm>
              <a:off x="4491" y="1304"/>
              <a:ext cx="574" cy="20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>
              <a:spAutoFit/>
            </a:bodyPr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800" b="1" dirty="0">
                  <a:latin typeface="Arial" panose="020B0604020202020204" pitchFamily="34" charset="0"/>
                </a:rPr>
                <a:t>2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16403" name="Text Box 32"/>
            <p:cNvSpPr txBox="1"/>
            <p:nvPr/>
          </p:nvSpPr>
          <p:spPr>
            <a:xfrm>
              <a:off x="3243" y="1544"/>
              <a:ext cx="576" cy="20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>
              <a:spAutoFit/>
            </a:bodyPr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800" b="1" dirty="0">
                  <a:latin typeface="Arial" panose="020B0604020202020204" pitchFamily="34" charset="0"/>
                </a:rPr>
                <a:t>3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16404" name="Text Box 33"/>
            <p:cNvSpPr txBox="1"/>
            <p:nvPr/>
          </p:nvSpPr>
          <p:spPr>
            <a:xfrm>
              <a:off x="3819" y="1544"/>
              <a:ext cx="672" cy="20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>
              <a:spAutoFit/>
            </a:bodyPr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19</a:t>
              </a:r>
              <a:endPara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05" name="Text Box 34"/>
            <p:cNvSpPr txBox="1"/>
            <p:nvPr/>
          </p:nvSpPr>
          <p:spPr>
            <a:xfrm>
              <a:off x="4491" y="1544"/>
              <a:ext cx="574" cy="20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>
              <a:spAutoFit/>
            </a:bodyPr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800" b="1" dirty="0">
                  <a:latin typeface="Arial" panose="020B0604020202020204" pitchFamily="34" charset="0"/>
                </a:rPr>
                <a:t>5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16406" name="Text Box 35"/>
            <p:cNvSpPr txBox="1"/>
            <p:nvPr/>
          </p:nvSpPr>
          <p:spPr>
            <a:xfrm>
              <a:off x="3243" y="1784"/>
              <a:ext cx="576" cy="20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>
              <a:spAutoFit/>
            </a:bodyPr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800" b="1" dirty="0">
                  <a:latin typeface="Arial" panose="020B0604020202020204" pitchFamily="34" charset="0"/>
                </a:rPr>
                <a:t>4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16407" name="Text Box 36"/>
            <p:cNvSpPr txBox="1"/>
            <p:nvPr/>
          </p:nvSpPr>
          <p:spPr>
            <a:xfrm>
              <a:off x="3819" y="1784"/>
              <a:ext cx="672" cy="20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>
              <a:spAutoFit/>
            </a:bodyPr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223</a:t>
              </a:r>
              <a:endPara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08" name="Text Box 37"/>
            <p:cNvSpPr txBox="1"/>
            <p:nvPr/>
          </p:nvSpPr>
          <p:spPr>
            <a:xfrm>
              <a:off x="4491" y="1784"/>
              <a:ext cx="574" cy="20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>
              <a:spAutoFit/>
            </a:bodyPr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800" b="1" dirty="0">
                  <a:latin typeface="Arial" panose="020B0604020202020204" pitchFamily="34" charset="0"/>
                </a:rPr>
                <a:t>6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16409" name="Text Box 38"/>
            <p:cNvSpPr txBox="1"/>
            <p:nvPr/>
          </p:nvSpPr>
          <p:spPr>
            <a:xfrm>
              <a:off x="3243" y="2024"/>
              <a:ext cx="576" cy="20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>
              <a:spAutoFit/>
            </a:bodyPr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800" b="1" dirty="0">
                  <a:latin typeface="Arial" panose="020B0604020202020204" pitchFamily="34" charset="0"/>
                </a:rPr>
                <a:t>5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16410" name="Text Box 39"/>
            <p:cNvSpPr txBox="1"/>
            <p:nvPr/>
          </p:nvSpPr>
          <p:spPr>
            <a:xfrm>
              <a:off x="3819" y="2024"/>
              <a:ext cx="672" cy="20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>
              <a:spAutoFit/>
            </a:bodyPr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284</a:t>
              </a:r>
              <a:endPara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11" name="Text Box 40"/>
            <p:cNvSpPr txBox="1"/>
            <p:nvPr/>
          </p:nvSpPr>
          <p:spPr>
            <a:xfrm>
              <a:off x="4491" y="2024"/>
              <a:ext cx="574" cy="20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>
              <a:spAutoFit/>
            </a:bodyPr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800" b="1" dirty="0">
                  <a:latin typeface="Arial" panose="020B0604020202020204" pitchFamily="34" charset="0"/>
                </a:rPr>
                <a:t>7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16412" name="Text Box 44"/>
            <p:cNvSpPr txBox="1"/>
            <p:nvPr/>
          </p:nvSpPr>
          <p:spPr>
            <a:xfrm>
              <a:off x="3878" y="2341"/>
              <a:ext cx="588" cy="20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>
              <a:spAutoFit/>
            </a:bodyPr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800" b="1" dirty="0">
                  <a:latin typeface="Arial" panose="020B0604020202020204" pitchFamily="34" charset="0"/>
                </a:rPr>
                <a:t>M = 11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119856" name="Text Box 48"/>
          <p:cNvSpPr txBox="1"/>
          <p:nvPr/>
        </p:nvSpPr>
        <p:spPr>
          <a:xfrm>
            <a:off x="1331913" y="4941888"/>
            <a:ext cx="6119812" cy="579437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</a:rPr>
              <a:t>(1+</a:t>
            </a:r>
            <a:r>
              <a:rPr lang="en-US" altLang="zh-CN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P</a:t>
            </a:r>
            <a:r>
              <a:rPr lang="en-US" altLang="zh-CN" sz="32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alg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 P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for any feasible solution P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9857" name="AutoShape 49"/>
          <p:cNvSpPr/>
          <p:nvPr/>
        </p:nvSpPr>
        <p:spPr>
          <a:xfrm>
            <a:off x="2268538" y="5805488"/>
            <a:ext cx="3024187" cy="576262"/>
          </a:xfrm>
          <a:prstGeom prst="wedgeEllipseCallout">
            <a:avLst>
              <a:gd name="adj1" fmla="val -56037"/>
              <a:gd name="adj2" fmla="val -127685"/>
            </a:avLst>
          </a:prstGeom>
          <a:gradFill rotWithShape="1">
            <a:gsLst>
              <a:gs pos="0">
                <a:srgbClr val="FFFFFF"/>
              </a:gs>
              <a:gs pos="100000">
                <a:srgbClr val="C0C0C0"/>
              </a:gs>
            </a:gsLst>
            <a:lin ang="27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precision parameter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9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9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4" grpId="0"/>
      <p:bldP spid="119834" grpId="0"/>
      <p:bldP spid="119856" grpId="0"/>
      <p:bldP spid="1198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7411" name="Text Box 4"/>
          <p:cNvSpPr txBox="1"/>
          <p:nvPr/>
        </p:nvSpPr>
        <p:spPr>
          <a:xfrm>
            <a:off x="7164388" y="0"/>
            <a:ext cx="19732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Approximation 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21861" name="Text Box 5"/>
          <p:cNvSpPr txBox="1"/>
          <p:nvPr/>
        </p:nvSpPr>
        <p:spPr>
          <a:xfrm>
            <a:off x="611188" y="404813"/>
            <a:ext cx="35290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The 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</a:rPr>
              <a:t>-center Problem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56"/>
          <p:cNvGrpSpPr/>
          <p:nvPr/>
        </p:nvGrpSpPr>
        <p:grpSpPr>
          <a:xfrm>
            <a:off x="1116013" y="981075"/>
            <a:ext cx="6581775" cy="3886200"/>
            <a:chOff x="703" y="799"/>
            <a:chExt cx="4146" cy="2448"/>
          </a:xfrm>
        </p:grpSpPr>
        <p:sp>
          <p:nvSpPr>
            <p:cNvPr id="17416" name="Rectangle 4"/>
            <p:cNvSpPr/>
            <p:nvPr/>
          </p:nvSpPr>
          <p:spPr>
            <a:xfrm>
              <a:off x="703" y="799"/>
              <a:ext cx="4146" cy="2448"/>
            </a:xfrm>
            <a:prstGeom prst="rect">
              <a:avLst/>
            </a:prstGeom>
            <a:solidFill>
              <a:srgbClr val="C0C0C0"/>
            </a:solidFill>
            <a:ln w="9525">
              <a:noFill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zh-CN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17417" name="Group 51"/>
            <p:cNvGrpSpPr/>
            <p:nvPr/>
          </p:nvGrpSpPr>
          <p:grpSpPr>
            <a:xfrm>
              <a:off x="1009" y="948"/>
              <a:ext cx="3560" cy="2147"/>
              <a:chOff x="1122" y="1781"/>
              <a:chExt cx="3560" cy="2147"/>
            </a:xfrm>
          </p:grpSpPr>
          <p:sp>
            <p:nvSpPr>
              <p:cNvPr id="17442" name="Oval 6"/>
              <p:cNvSpPr/>
              <p:nvPr/>
            </p:nvSpPr>
            <p:spPr>
              <a:xfrm>
                <a:off x="1239" y="1781"/>
                <a:ext cx="1000" cy="1000"/>
              </a:xfrm>
              <a:prstGeom prst="ellipse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sm" len="sm"/>
              </a:ln>
            </p:spPr>
            <p:txBody>
              <a:bodyPr wrap="none" lIns="92075" tIns="46038" rIns="92075" bIns="46038" anchor="ctr" anchorCtr="0"/>
              <a:p>
                <a:pPr eaLnBrk="0" hangingPunct="0"/>
                <a:endParaRPr lang="zh-CN" altLang="zh-CN" sz="1800" dirty="0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7443" name="Oval 13"/>
              <p:cNvSpPr/>
              <p:nvPr/>
            </p:nvSpPr>
            <p:spPr>
              <a:xfrm>
                <a:off x="3378" y="2033"/>
                <a:ext cx="1000" cy="1000"/>
              </a:xfrm>
              <a:prstGeom prst="ellipse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sm" len="sm"/>
              </a:ln>
            </p:spPr>
            <p:txBody>
              <a:bodyPr wrap="none" lIns="92075" tIns="46038" rIns="92075" bIns="46038" anchor="ctr" anchorCtr="0"/>
              <a:p>
                <a:pPr eaLnBrk="0" hangingPunct="0"/>
                <a:endParaRPr lang="zh-CN" altLang="zh-CN" sz="1800" dirty="0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17444" name="Group 50"/>
              <p:cNvGrpSpPr/>
              <p:nvPr/>
            </p:nvGrpSpPr>
            <p:grpSpPr>
              <a:xfrm>
                <a:off x="1122" y="1781"/>
                <a:ext cx="3560" cy="2147"/>
                <a:chOff x="1122" y="1781"/>
                <a:chExt cx="3560" cy="2147"/>
              </a:xfrm>
            </p:grpSpPr>
            <p:sp>
              <p:nvSpPr>
                <p:cNvPr id="17445" name="Oval 8"/>
                <p:cNvSpPr/>
                <p:nvPr/>
              </p:nvSpPr>
              <p:spPr>
                <a:xfrm>
                  <a:off x="1693" y="2243"/>
                  <a:ext cx="87" cy="87"/>
                </a:xfrm>
                <a:prstGeom prst="ellipse">
                  <a:avLst/>
                </a:prstGeom>
                <a:solidFill>
                  <a:srgbClr val="003399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sm" len="sm"/>
                </a:ln>
              </p:spPr>
              <p:txBody>
                <a:bodyPr wrap="none" lIns="92075" tIns="46038" rIns="92075" bIns="46038" anchor="ctr" anchorCtr="0"/>
                <a:p>
                  <a:pPr eaLnBrk="0" hangingPunct="0"/>
                  <a:endParaRPr lang="zh-CN" altLang="en-US" sz="1800" dirty="0">
                    <a:solidFill>
                      <a:srgbClr val="000000"/>
                    </a:solidFill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17446" name="Oval 10"/>
                <p:cNvSpPr/>
                <p:nvPr/>
              </p:nvSpPr>
              <p:spPr>
                <a:xfrm>
                  <a:off x="1122" y="3480"/>
                  <a:ext cx="87" cy="87"/>
                </a:xfrm>
                <a:prstGeom prst="ellipse">
                  <a:avLst/>
                </a:prstGeom>
                <a:solidFill>
                  <a:srgbClr val="003399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sm" len="sm"/>
                </a:ln>
              </p:spPr>
              <p:txBody>
                <a:bodyPr wrap="none" lIns="92075" tIns="46038" rIns="92075" bIns="46038" anchor="ctr" anchorCtr="0"/>
                <a:p>
                  <a:pPr eaLnBrk="0" hangingPunct="0"/>
                  <a:endParaRPr lang="zh-CN" altLang="en-US" sz="1800" dirty="0">
                    <a:solidFill>
                      <a:srgbClr val="000000"/>
                    </a:solidFill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17447" name="Rectangle 11"/>
                <p:cNvSpPr/>
                <p:nvPr/>
              </p:nvSpPr>
              <p:spPr>
                <a:xfrm>
                  <a:off x="1237" y="3388"/>
                  <a:ext cx="451" cy="21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2075" tIns="46038" rIns="92075" bIns="46038">
                  <a:spAutoFit/>
                </a:bodyPr>
                <a:p>
                  <a:pPr eaLnBrk="0" hangingPunct="0"/>
                  <a:r>
                    <a:rPr lang="en-US" altLang="zh-CN" sz="1600" b="1" dirty="0">
                      <a:solidFill>
                        <a:srgbClr val="000000"/>
                      </a:solidFill>
                      <a:latin typeface="Garamond" panose="02020404030301010803" pitchFamily="18" charset="0"/>
                    </a:rPr>
                    <a:t>center</a:t>
                  </a:r>
                  <a:endParaRPr lang="en-US" altLang="zh-CN" sz="1600" b="1" dirty="0">
                    <a:solidFill>
                      <a:srgbClr val="000000"/>
                    </a:solidFill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17448" name="Oval 15"/>
                <p:cNvSpPr/>
                <p:nvPr/>
              </p:nvSpPr>
              <p:spPr>
                <a:xfrm>
                  <a:off x="3832" y="2495"/>
                  <a:ext cx="87" cy="87"/>
                </a:xfrm>
                <a:prstGeom prst="ellipse">
                  <a:avLst/>
                </a:prstGeom>
                <a:solidFill>
                  <a:srgbClr val="003399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sm" len="sm"/>
                </a:ln>
              </p:spPr>
              <p:txBody>
                <a:bodyPr wrap="none" lIns="92075" tIns="46038" rIns="92075" bIns="46038" anchor="ctr" anchorCtr="0"/>
                <a:p>
                  <a:pPr eaLnBrk="0" hangingPunct="0"/>
                  <a:endParaRPr lang="zh-CN" altLang="en-US" sz="1800" dirty="0">
                    <a:solidFill>
                      <a:srgbClr val="000000"/>
                    </a:solidFill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17449" name="Oval 17"/>
                <p:cNvSpPr/>
                <p:nvPr/>
              </p:nvSpPr>
              <p:spPr>
                <a:xfrm>
                  <a:off x="3682" y="2724"/>
                  <a:ext cx="1000" cy="1000"/>
                </a:xfrm>
                <a:prstGeom prst="ellipse">
                  <a:avLst/>
                </a:prstGeom>
                <a:solidFill>
                  <a:srgbClr val="CCFFFF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sm" len="sm"/>
                </a:ln>
              </p:spPr>
              <p:txBody>
                <a:bodyPr wrap="none" lIns="92075" tIns="46038" rIns="92075" bIns="46038" anchor="ctr" anchorCtr="0"/>
                <a:p>
                  <a:pPr eaLnBrk="0" hangingPunct="0"/>
                  <a:endParaRPr lang="zh-CN" altLang="zh-CN" sz="1800" dirty="0">
                    <a:solidFill>
                      <a:srgbClr val="000000"/>
                    </a:solidFill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17450" name="Oval 19"/>
                <p:cNvSpPr/>
                <p:nvPr/>
              </p:nvSpPr>
              <p:spPr>
                <a:xfrm>
                  <a:off x="4136" y="3186"/>
                  <a:ext cx="87" cy="87"/>
                </a:xfrm>
                <a:prstGeom prst="ellipse">
                  <a:avLst/>
                </a:prstGeom>
                <a:solidFill>
                  <a:srgbClr val="003399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sm" len="sm"/>
                </a:ln>
              </p:spPr>
              <p:txBody>
                <a:bodyPr wrap="none" lIns="92075" tIns="46038" rIns="92075" bIns="46038" anchor="ctr" anchorCtr="0"/>
                <a:p>
                  <a:pPr eaLnBrk="0" hangingPunct="0"/>
                  <a:endParaRPr lang="zh-CN" altLang="en-US" sz="1800" dirty="0">
                    <a:solidFill>
                      <a:srgbClr val="000000"/>
                    </a:solidFill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17451" name="Oval 40"/>
                <p:cNvSpPr/>
                <p:nvPr/>
              </p:nvSpPr>
              <p:spPr>
                <a:xfrm>
                  <a:off x="2201" y="2928"/>
                  <a:ext cx="1000" cy="1000"/>
                </a:xfrm>
                <a:prstGeom prst="ellipse">
                  <a:avLst/>
                </a:prstGeom>
                <a:solidFill>
                  <a:srgbClr val="CCFFFF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sm" len="sm"/>
                </a:ln>
              </p:spPr>
              <p:txBody>
                <a:bodyPr wrap="none" lIns="92075" tIns="46038" rIns="92075" bIns="46038" anchor="ctr" anchorCtr="0"/>
                <a:p>
                  <a:pPr eaLnBrk="0" hangingPunct="0"/>
                  <a:endParaRPr lang="zh-CN" altLang="zh-CN" sz="1800" dirty="0">
                    <a:solidFill>
                      <a:srgbClr val="000000"/>
                    </a:solidFill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17452" name="Oval 42"/>
                <p:cNvSpPr/>
                <p:nvPr/>
              </p:nvSpPr>
              <p:spPr>
                <a:xfrm>
                  <a:off x="2655" y="3390"/>
                  <a:ext cx="87" cy="87"/>
                </a:xfrm>
                <a:prstGeom prst="ellipse">
                  <a:avLst/>
                </a:prstGeom>
                <a:solidFill>
                  <a:srgbClr val="003399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sm" len="sm"/>
                </a:ln>
              </p:spPr>
              <p:txBody>
                <a:bodyPr wrap="none" lIns="92075" tIns="46038" rIns="92075" bIns="46038" anchor="ctr" anchorCtr="0"/>
                <a:p>
                  <a:pPr eaLnBrk="0" hangingPunct="0"/>
                  <a:endParaRPr lang="zh-CN" altLang="en-US" sz="1800" dirty="0">
                    <a:solidFill>
                      <a:srgbClr val="000000"/>
                    </a:solidFill>
                    <a:latin typeface="Comic Sans MS" panose="030F0702030302020204" pitchFamily="66" charset="0"/>
                  </a:endParaRPr>
                </a:p>
              </p:txBody>
            </p:sp>
            <p:cxnSp>
              <p:nvCxnSpPr>
                <p:cNvPr id="17453" name="AutoShape 7"/>
                <p:cNvCxnSpPr>
                  <a:endCxn id="17442" idx="6"/>
                </p:cNvCxnSpPr>
                <p:nvPr/>
              </p:nvCxnSpPr>
              <p:spPr>
                <a:xfrm>
                  <a:off x="1782" y="2281"/>
                  <a:ext cx="457" cy="0"/>
                </a:xfrm>
                <a:prstGeom prst="straightConnector1">
                  <a:avLst/>
                </a:prstGeom>
                <a:ln w="9525" cap="flat" cmpd="sng">
                  <a:solidFill>
                    <a:schemeClr val="hlink"/>
                  </a:solidFill>
                  <a:prstDash val="solid"/>
                  <a:headEnd type="none" w="med" len="med"/>
                  <a:tailEnd type="none" w="sm" len="sm"/>
                </a:ln>
              </p:spPr>
            </p:cxnSp>
            <p:cxnSp>
              <p:nvCxnSpPr>
                <p:cNvPr id="17454" name="AutoShape 9"/>
                <p:cNvCxnSpPr>
                  <a:stCxn id="17445" idx="0"/>
                  <a:endCxn id="17442" idx="0"/>
                </p:cNvCxnSpPr>
                <p:nvPr/>
              </p:nvCxnSpPr>
              <p:spPr>
                <a:xfrm flipV="1">
                  <a:off x="1737" y="1781"/>
                  <a:ext cx="2" cy="462"/>
                </a:xfrm>
                <a:prstGeom prst="straightConnector1">
                  <a:avLst/>
                </a:prstGeom>
                <a:ln w="9525" cap="flat" cmpd="sng">
                  <a:solidFill>
                    <a:schemeClr val="hlink"/>
                  </a:solidFill>
                  <a:prstDash val="solid"/>
                  <a:headEnd type="none" w="med" len="med"/>
                  <a:tailEnd type="none" w="sm" len="sm"/>
                </a:ln>
              </p:spPr>
            </p:cxnSp>
            <p:cxnSp>
              <p:nvCxnSpPr>
                <p:cNvPr id="17455" name="AutoShape 14"/>
                <p:cNvCxnSpPr>
                  <a:endCxn id="17443" idx="6"/>
                </p:cNvCxnSpPr>
                <p:nvPr/>
              </p:nvCxnSpPr>
              <p:spPr>
                <a:xfrm>
                  <a:off x="3921" y="2533"/>
                  <a:ext cx="457" cy="0"/>
                </a:xfrm>
                <a:prstGeom prst="straightConnector1">
                  <a:avLst/>
                </a:prstGeom>
                <a:ln w="9525" cap="flat" cmpd="sng">
                  <a:solidFill>
                    <a:schemeClr val="hlink"/>
                  </a:solidFill>
                  <a:prstDash val="solid"/>
                  <a:headEnd type="none" w="med" len="med"/>
                  <a:tailEnd type="none" w="sm" len="sm"/>
                </a:ln>
              </p:spPr>
            </p:cxnSp>
            <p:cxnSp>
              <p:nvCxnSpPr>
                <p:cNvPr id="17456" name="AutoShape 16"/>
                <p:cNvCxnSpPr>
                  <a:stCxn id="17448" idx="0"/>
                  <a:endCxn id="17443" idx="0"/>
                </p:cNvCxnSpPr>
                <p:nvPr/>
              </p:nvCxnSpPr>
              <p:spPr>
                <a:xfrm flipV="1">
                  <a:off x="3876" y="2033"/>
                  <a:ext cx="2" cy="462"/>
                </a:xfrm>
                <a:prstGeom prst="straightConnector1">
                  <a:avLst/>
                </a:prstGeom>
                <a:ln w="9525" cap="flat" cmpd="sng">
                  <a:solidFill>
                    <a:schemeClr val="hlink"/>
                  </a:solidFill>
                  <a:prstDash val="solid"/>
                  <a:headEnd type="none" w="med" len="med"/>
                  <a:tailEnd type="none" w="sm" len="sm"/>
                </a:ln>
              </p:spPr>
            </p:cxnSp>
            <p:cxnSp>
              <p:nvCxnSpPr>
                <p:cNvPr id="17457" name="AutoShape 18"/>
                <p:cNvCxnSpPr>
                  <a:endCxn id="17449" idx="6"/>
                </p:cNvCxnSpPr>
                <p:nvPr/>
              </p:nvCxnSpPr>
              <p:spPr>
                <a:xfrm>
                  <a:off x="4225" y="3224"/>
                  <a:ext cx="457" cy="0"/>
                </a:xfrm>
                <a:prstGeom prst="straightConnector1">
                  <a:avLst/>
                </a:prstGeom>
                <a:ln w="9525" cap="flat" cmpd="sng">
                  <a:solidFill>
                    <a:schemeClr val="hlink"/>
                  </a:solidFill>
                  <a:prstDash val="solid"/>
                  <a:headEnd type="none" w="med" len="med"/>
                  <a:tailEnd type="none" w="sm" len="sm"/>
                </a:ln>
              </p:spPr>
            </p:cxnSp>
            <p:cxnSp>
              <p:nvCxnSpPr>
                <p:cNvPr id="17458" name="AutoShape 20"/>
                <p:cNvCxnSpPr>
                  <a:stCxn id="17450" idx="0"/>
                  <a:endCxn id="17449" idx="0"/>
                </p:cNvCxnSpPr>
                <p:nvPr/>
              </p:nvCxnSpPr>
              <p:spPr>
                <a:xfrm flipV="1">
                  <a:off x="4180" y="2724"/>
                  <a:ext cx="2" cy="462"/>
                </a:xfrm>
                <a:prstGeom prst="straightConnector1">
                  <a:avLst/>
                </a:prstGeom>
                <a:ln w="9525" cap="flat" cmpd="sng">
                  <a:solidFill>
                    <a:schemeClr val="hlink"/>
                  </a:solidFill>
                  <a:prstDash val="solid"/>
                  <a:headEnd type="none" w="med" len="med"/>
                  <a:tailEnd type="none" w="sm" len="sm"/>
                </a:ln>
              </p:spPr>
            </p:cxnSp>
            <p:sp>
              <p:nvSpPr>
                <p:cNvPr id="17459" name="Oval 21"/>
                <p:cNvSpPr/>
                <p:nvPr/>
              </p:nvSpPr>
              <p:spPr>
                <a:xfrm>
                  <a:off x="3378" y="2033"/>
                  <a:ext cx="1000" cy="10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sm" len="sm"/>
                </a:ln>
              </p:spPr>
              <p:txBody>
                <a:bodyPr wrap="none" lIns="92075" tIns="46038" rIns="92075" bIns="46038" anchor="ctr" anchorCtr="0"/>
                <a:p>
                  <a:pPr eaLnBrk="0" hangingPunct="0"/>
                  <a:endParaRPr lang="zh-CN" altLang="en-US" sz="1800" dirty="0">
                    <a:solidFill>
                      <a:srgbClr val="000000"/>
                    </a:solidFill>
                    <a:latin typeface="Comic Sans MS" panose="030F0702030302020204" pitchFamily="66" charset="0"/>
                  </a:endParaRPr>
                </a:p>
              </p:txBody>
            </p:sp>
            <p:cxnSp>
              <p:nvCxnSpPr>
                <p:cNvPr id="17460" name="AutoShape 41"/>
                <p:cNvCxnSpPr>
                  <a:endCxn id="17451" idx="6"/>
                </p:cNvCxnSpPr>
                <p:nvPr/>
              </p:nvCxnSpPr>
              <p:spPr>
                <a:xfrm>
                  <a:off x="2744" y="3428"/>
                  <a:ext cx="457" cy="0"/>
                </a:xfrm>
                <a:prstGeom prst="straightConnector1">
                  <a:avLst/>
                </a:prstGeom>
                <a:ln w="9525" cap="flat" cmpd="sng">
                  <a:solidFill>
                    <a:schemeClr val="hlink"/>
                  </a:solidFill>
                  <a:prstDash val="solid"/>
                  <a:headEnd type="none" w="med" len="med"/>
                  <a:tailEnd type="none" w="sm" len="sm"/>
                </a:ln>
              </p:spPr>
            </p:cxnSp>
            <p:cxnSp>
              <p:nvCxnSpPr>
                <p:cNvPr id="17461" name="AutoShape 43"/>
                <p:cNvCxnSpPr>
                  <a:stCxn id="17452" idx="0"/>
                  <a:endCxn id="17451" idx="0"/>
                </p:cNvCxnSpPr>
                <p:nvPr/>
              </p:nvCxnSpPr>
              <p:spPr>
                <a:xfrm flipV="1">
                  <a:off x="2699" y="2928"/>
                  <a:ext cx="2" cy="462"/>
                </a:xfrm>
                <a:prstGeom prst="straightConnector1">
                  <a:avLst/>
                </a:prstGeom>
                <a:ln w="9525" cap="flat" cmpd="sng">
                  <a:solidFill>
                    <a:schemeClr val="hlink"/>
                  </a:solidFill>
                  <a:prstDash val="solid"/>
                  <a:headEnd type="none" w="med" len="med"/>
                  <a:tailEnd type="none" w="sm" len="sm"/>
                </a:ln>
              </p:spPr>
            </p:cxnSp>
            <p:sp>
              <p:nvSpPr>
                <p:cNvPr id="17462" name="Rectangle 47"/>
                <p:cNvSpPr/>
                <p:nvPr/>
              </p:nvSpPr>
              <p:spPr>
                <a:xfrm>
                  <a:off x="2304" y="2400"/>
                  <a:ext cx="337" cy="21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2075" tIns="46038" rIns="92075" bIns="46038">
                  <a:spAutoFit/>
                </a:bodyPr>
                <a:p>
                  <a:pPr eaLnBrk="0" hangingPunct="0"/>
                  <a:r>
                    <a:rPr lang="en-US" altLang="zh-CN" sz="1600" b="1" i="1" dirty="0">
                      <a:solidFill>
                        <a:srgbClr val="000000"/>
                      </a:solidFill>
                      <a:latin typeface="Garamond" panose="02020404030301010803" pitchFamily="18" charset="0"/>
                    </a:rPr>
                    <a:t>r</a:t>
                  </a:r>
                  <a:r>
                    <a:rPr lang="en-US" altLang="zh-CN" sz="1600" b="1" dirty="0">
                      <a:solidFill>
                        <a:srgbClr val="000000"/>
                      </a:solidFill>
                      <a:latin typeface="Garamond" panose="02020404030301010803" pitchFamily="18" charset="0"/>
                    </a:rPr>
                    <a:t>(</a:t>
                  </a:r>
                  <a:r>
                    <a:rPr lang="en-US" altLang="zh-CN" sz="1600" b="1" i="1" dirty="0">
                      <a:solidFill>
                        <a:srgbClr val="000000"/>
                      </a:solidFill>
                      <a:latin typeface="Garamond" panose="02020404030301010803" pitchFamily="18" charset="0"/>
                    </a:rPr>
                    <a:t>C</a:t>
                  </a:r>
                  <a:r>
                    <a:rPr lang="en-US" altLang="zh-CN" sz="1600" b="1" dirty="0">
                      <a:solidFill>
                        <a:srgbClr val="000000"/>
                      </a:solidFill>
                      <a:latin typeface="Garamond" panose="02020404030301010803" pitchFamily="18" charset="0"/>
                    </a:rPr>
                    <a:t>)</a:t>
                  </a:r>
                  <a:endParaRPr lang="en-US" altLang="zh-CN" sz="1600" b="1" dirty="0">
                    <a:solidFill>
                      <a:srgbClr val="000000"/>
                    </a:solidFill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17463" name="Line 48"/>
                <p:cNvSpPr/>
                <p:nvPr/>
              </p:nvSpPr>
              <p:spPr>
                <a:xfrm flipH="1" flipV="1">
                  <a:off x="2064" y="2304"/>
                  <a:ext cx="240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sm" len="sm"/>
                </a:ln>
              </p:spPr>
            </p:sp>
          </p:grpSp>
        </p:grpSp>
        <p:sp>
          <p:nvSpPr>
            <p:cNvPr id="17418" name="Rectangle 5"/>
            <p:cNvSpPr/>
            <p:nvPr/>
          </p:nvSpPr>
          <p:spPr>
            <a:xfrm>
              <a:off x="1004" y="2817"/>
              <a:ext cx="86" cy="8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en-US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7419" name="Rectangle 12"/>
            <p:cNvSpPr/>
            <p:nvPr/>
          </p:nvSpPr>
          <p:spPr>
            <a:xfrm>
              <a:off x="1136" y="2764"/>
              <a:ext cx="305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CN" sz="1600" b="1" dirty="0">
                  <a:solidFill>
                    <a:srgbClr val="000000"/>
                  </a:solidFill>
                  <a:latin typeface="Garamond" panose="02020404030301010803" pitchFamily="18" charset="0"/>
                </a:rPr>
                <a:t>site</a:t>
              </a:r>
              <a:endParaRPr lang="en-US" altLang="zh-CN" sz="1600" b="1" dirty="0">
                <a:solidFill>
                  <a:srgbClr val="000000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17420" name="Rectangle 22"/>
            <p:cNvSpPr/>
            <p:nvPr/>
          </p:nvSpPr>
          <p:spPr>
            <a:xfrm>
              <a:off x="1831" y="1820"/>
              <a:ext cx="86" cy="8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en-US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7421" name="Rectangle 23"/>
            <p:cNvSpPr/>
            <p:nvPr/>
          </p:nvSpPr>
          <p:spPr>
            <a:xfrm>
              <a:off x="3816" y="2007"/>
              <a:ext cx="86" cy="8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en-US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7422" name="Rectangle 24"/>
            <p:cNvSpPr/>
            <p:nvPr/>
          </p:nvSpPr>
          <p:spPr>
            <a:xfrm>
              <a:off x="4105" y="2783"/>
              <a:ext cx="86" cy="8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en-US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7423" name="Rectangle 25"/>
            <p:cNvSpPr/>
            <p:nvPr/>
          </p:nvSpPr>
          <p:spPr>
            <a:xfrm>
              <a:off x="1341" y="972"/>
              <a:ext cx="86" cy="8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algn="ctr" eaLnBrk="0" hangingPunct="0"/>
              <a:endParaRPr lang="zh-CN" altLang="en-US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7424" name="Rectangle 26"/>
            <p:cNvSpPr/>
            <p:nvPr/>
          </p:nvSpPr>
          <p:spPr>
            <a:xfrm>
              <a:off x="1636" y="1661"/>
              <a:ext cx="86" cy="8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en-US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7425" name="Rectangle 27"/>
            <p:cNvSpPr/>
            <p:nvPr/>
          </p:nvSpPr>
          <p:spPr>
            <a:xfrm>
              <a:off x="1325" y="1503"/>
              <a:ext cx="86" cy="8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en-US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7426" name="Rectangle 28"/>
            <p:cNvSpPr/>
            <p:nvPr/>
          </p:nvSpPr>
          <p:spPr>
            <a:xfrm>
              <a:off x="1445" y="1717"/>
              <a:ext cx="86" cy="8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en-US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7427" name="Rectangle 29"/>
            <p:cNvSpPr/>
            <p:nvPr/>
          </p:nvSpPr>
          <p:spPr>
            <a:xfrm>
              <a:off x="1755" y="1233"/>
              <a:ext cx="86" cy="8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en-US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7428" name="Rectangle 30"/>
            <p:cNvSpPr/>
            <p:nvPr/>
          </p:nvSpPr>
          <p:spPr>
            <a:xfrm>
              <a:off x="3548" y="1553"/>
              <a:ext cx="86" cy="8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en-US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7429" name="Rectangle 31"/>
            <p:cNvSpPr/>
            <p:nvPr/>
          </p:nvSpPr>
          <p:spPr>
            <a:xfrm>
              <a:off x="3912" y="1783"/>
              <a:ext cx="86" cy="8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en-US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7430" name="Rectangle 32"/>
            <p:cNvSpPr/>
            <p:nvPr/>
          </p:nvSpPr>
          <p:spPr>
            <a:xfrm>
              <a:off x="4201" y="2559"/>
              <a:ext cx="86" cy="8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en-US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7431" name="Rectangle 33"/>
            <p:cNvSpPr/>
            <p:nvPr/>
          </p:nvSpPr>
          <p:spPr>
            <a:xfrm>
              <a:off x="3644" y="1329"/>
              <a:ext cx="86" cy="8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en-US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7432" name="Rectangle 34"/>
            <p:cNvSpPr/>
            <p:nvPr/>
          </p:nvSpPr>
          <p:spPr>
            <a:xfrm>
              <a:off x="3847" y="2245"/>
              <a:ext cx="86" cy="8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en-US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7433" name="Rectangle 35"/>
            <p:cNvSpPr/>
            <p:nvPr/>
          </p:nvSpPr>
          <p:spPr>
            <a:xfrm>
              <a:off x="3620" y="1765"/>
              <a:ext cx="86" cy="8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en-US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7434" name="Rectangle 36"/>
            <p:cNvSpPr/>
            <p:nvPr/>
          </p:nvSpPr>
          <p:spPr>
            <a:xfrm>
              <a:off x="3674" y="2278"/>
              <a:ext cx="86" cy="8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en-US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7435" name="Rectangle 37"/>
            <p:cNvSpPr/>
            <p:nvPr/>
          </p:nvSpPr>
          <p:spPr>
            <a:xfrm>
              <a:off x="3866" y="1431"/>
              <a:ext cx="86" cy="8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en-US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7436" name="Rectangle 38"/>
            <p:cNvSpPr/>
            <p:nvPr/>
          </p:nvSpPr>
          <p:spPr>
            <a:xfrm>
              <a:off x="4147" y="2119"/>
              <a:ext cx="86" cy="8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en-US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7437" name="Rectangle 39"/>
            <p:cNvSpPr/>
            <p:nvPr/>
          </p:nvSpPr>
          <p:spPr>
            <a:xfrm>
              <a:off x="3427" y="1365"/>
              <a:ext cx="86" cy="8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en-US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7438" name="Rectangle 44"/>
            <p:cNvSpPr/>
            <p:nvPr/>
          </p:nvSpPr>
          <p:spPr>
            <a:xfrm>
              <a:off x="2598" y="2808"/>
              <a:ext cx="86" cy="8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en-US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7439" name="Rectangle 45"/>
            <p:cNvSpPr/>
            <p:nvPr/>
          </p:nvSpPr>
          <p:spPr>
            <a:xfrm>
              <a:off x="2287" y="2650"/>
              <a:ext cx="86" cy="8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en-US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7440" name="Rectangle 46"/>
            <p:cNvSpPr/>
            <p:nvPr/>
          </p:nvSpPr>
          <p:spPr>
            <a:xfrm>
              <a:off x="2717" y="2380"/>
              <a:ext cx="86" cy="8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en-US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7441" name="Rectangle 52"/>
            <p:cNvSpPr/>
            <p:nvPr/>
          </p:nvSpPr>
          <p:spPr>
            <a:xfrm>
              <a:off x="2527" y="895"/>
              <a:ext cx="41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CN" sz="1600" b="1" i="1" dirty="0">
                  <a:solidFill>
                    <a:srgbClr val="000000"/>
                  </a:solidFill>
                  <a:latin typeface="Garamond" panose="02020404030301010803" pitchFamily="18" charset="0"/>
                </a:rPr>
                <a:t>K</a:t>
              </a:r>
              <a:r>
                <a:rPr lang="en-US" altLang="zh-CN" sz="1600" b="1" dirty="0">
                  <a:solidFill>
                    <a:srgbClr val="000000"/>
                  </a:solidFill>
                  <a:latin typeface="Garamond" panose="02020404030301010803" pitchFamily="18" charset="0"/>
                </a:rPr>
                <a:t> = 4</a:t>
              </a:r>
              <a:endParaRPr lang="en-US" altLang="zh-CN" sz="1600" b="1" dirty="0">
                <a:solidFill>
                  <a:srgbClr val="000000"/>
                </a:solidFill>
                <a:latin typeface="Garamond" panose="02020404030301010803" pitchFamily="18" charset="0"/>
              </a:endParaRPr>
            </a:p>
          </p:txBody>
        </p:sp>
      </p:grpSp>
      <p:sp>
        <p:nvSpPr>
          <p:cNvPr id="121911" name="Rectangle 55"/>
          <p:cNvSpPr/>
          <p:nvPr/>
        </p:nvSpPr>
        <p:spPr>
          <a:xfrm>
            <a:off x="1042988" y="5013325"/>
            <a:ext cx="4968875" cy="4222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0" hangingPunct="0">
              <a:lnSpc>
                <a:spcPts val="2600"/>
              </a:lnSpc>
              <a:spcBef>
                <a:spcPct val="5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altLang="zh-CN" b="1" dirty="0">
                <a:solidFill>
                  <a:srgbClr val="003399"/>
                </a:solidFill>
                <a:latin typeface="Times New Roman" panose="02020603050405020304" pitchFamily="18" charset="0"/>
              </a:rPr>
              <a:t>Input:  </a:t>
            </a:r>
            <a:r>
              <a:rPr lang="en-US" altLang="zh-CN" b="1" dirty="0">
                <a:latin typeface="Times New Roman" panose="02020603050405020304" pitchFamily="18" charset="0"/>
              </a:rPr>
              <a:t>Set of 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 sites s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, …, s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n</a:t>
            </a:r>
            <a:endParaRPr lang="en-US" altLang="zh-CN" sz="1800" b="1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913" name="Rectangle 57"/>
          <p:cNvSpPr/>
          <p:nvPr/>
        </p:nvSpPr>
        <p:spPr>
          <a:xfrm>
            <a:off x="1042988" y="5445125"/>
            <a:ext cx="7273925" cy="10826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0" hangingPunct="0">
              <a:lnSpc>
                <a:spcPts val="2600"/>
              </a:lnSpc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altLang="zh-CN" b="1" dirty="0">
                <a:solidFill>
                  <a:srgbClr val="003399"/>
                </a:solidFill>
                <a:latin typeface="Times New Roman" panose="02020603050405020304" pitchFamily="18" charset="0"/>
              </a:rPr>
              <a:t>Center selection problem:  </a:t>
            </a:r>
            <a:r>
              <a:rPr lang="en-US" altLang="zh-CN" b="1" dirty="0">
                <a:latin typeface="Times New Roman" panose="02020603050405020304" pitchFamily="18" charset="0"/>
              </a:rPr>
              <a:t>Select 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</a:rPr>
              <a:t> centers </a:t>
            </a:r>
            <a:r>
              <a:rPr lang="en-US" altLang="zh-CN" b="1" i="1" dirty="0"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</a:rPr>
              <a:t> so that the maximum distance from a site to the nearest center is minimized.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1" grpId="0"/>
      <p:bldP spid="121911" grpId="0"/>
      <p:bldP spid="1219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8435" name="Text Box 4"/>
          <p:cNvSpPr txBox="1"/>
          <p:nvPr/>
        </p:nvSpPr>
        <p:spPr>
          <a:xfrm>
            <a:off x="7164388" y="0"/>
            <a:ext cx="19732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Approximation 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22885" name="Text Box 5"/>
          <p:cNvSpPr txBox="1"/>
          <p:nvPr/>
        </p:nvSpPr>
        <p:spPr>
          <a:xfrm>
            <a:off x="611188" y="404813"/>
            <a:ext cx="35290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What is a </a:t>
            </a:r>
            <a:r>
              <a:rPr lang="en-US" altLang="zh-CN" b="1" i="1" dirty="0">
                <a:latin typeface="Times New Roman" panose="02020603050405020304" pitchFamily="18" charset="0"/>
              </a:rPr>
              <a:t>distance</a:t>
            </a:r>
            <a:r>
              <a:rPr lang="en-US" altLang="zh-CN" b="1" dirty="0">
                <a:latin typeface="Times New Roman" panose="02020603050405020304" pitchFamily="18" charset="0"/>
              </a:rPr>
              <a:t>?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22886" name="Rectangle 6"/>
          <p:cNvSpPr/>
          <p:nvPr/>
        </p:nvSpPr>
        <p:spPr>
          <a:xfrm>
            <a:off x="971550" y="908050"/>
            <a:ext cx="7632700" cy="12001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b="1" dirty="0">
                <a:latin typeface="Times New Roman" panose="02020603050405020304" pitchFamily="18" charset="0"/>
              </a:rPr>
              <a:t> dist(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 = 0			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(identity)</a:t>
            </a:r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b="1" dirty="0">
                <a:latin typeface="Times New Roman" panose="02020603050405020304" pitchFamily="18" charset="0"/>
              </a:rPr>
              <a:t> dist(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) = dist(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		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(symmetry)</a:t>
            </a:r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dist(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 </a:t>
            </a:r>
            <a:r>
              <a:rPr lang="en-US" altLang="zh-CN" b="1" dirty="0">
                <a:latin typeface="Times New Roman" panose="02020603050405020304" pitchFamily="18" charset="0"/>
              </a:rPr>
              <a:t> dist(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</a:rPr>
              <a:t>) + dist(</a:t>
            </a:r>
            <a:r>
              <a:rPr lang="en-US" altLang="zh-CN" b="1" i="1" dirty="0"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(triangle inequality)</a:t>
            </a:r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2887" name="Rectangle 7"/>
          <p:cNvSpPr/>
          <p:nvPr/>
        </p:nvSpPr>
        <p:spPr>
          <a:xfrm>
            <a:off x="1019175" y="2276475"/>
            <a:ext cx="6865938" cy="82232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dist(s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 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</a:rPr>
              <a:t>) = min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c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</a:rPr>
              <a:t> dist(s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</a:rPr>
              <a:t>) 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                 = distance from s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 to the closest center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22888" name="Rectangle 8"/>
          <p:cNvSpPr/>
          <p:nvPr/>
        </p:nvSpPr>
        <p:spPr>
          <a:xfrm>
            <a:off x="1042988" y="3213100"/>
            <a:ext cx="69850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</a:rPr>
              <a:t>) = max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 dist(s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</a:rPr>
              <a:t>) = smallest covering radius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900113" y="4076700"/>
            <a:ext cx="6767512" cy="865188"/>
            <a:chOff x="657" y="2568"/>
            <a:chExt cx="4263" cy="545"/>
          </a:xfrm>
        </p:grpSpPr>
        <p:sp>
          <p:nvSpPr>
            <p:cNvPr id="18443" name="Rectangle 9"/>
            <p:cNvSpPr/>
            <p:nvPr/>
          </p:nvSpPr>
          <p:spPr>
            <a:xfrm>
              <a:off x="1292" y="2568"/>
              <a:ext cx="3628" cy="53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eaLnBrk="0" hangingPunct="0">
                <a:lnSpc>
                  <a:spcPts val="3000"/>
                </a:lnSpc>
                <a:buClr>
                  <a:srgbClr val="003399"/>
                </a:buClr>
                <a:buSzPct val="50000"/>
                <a:buFont typeface="Monotype Sorts" pitchFamily="2" charset="2"/>
              </a:pPr>
              <a:r>
                <a:rPr lang="en-US" altLang="zh-CN" b="1" dirty="0">
                  <a:latin typeface="Times New Roman" panose="02020603050405020304" pitchFamily="18" charset="0"/>
                </a:rPr>
                <a:t>Find a set of centers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b="1" dirty="0">
                  <a:latin typeface="Times New Roman" panose="02020603050405020304" pitchFamily="18" charset="0"/>
                </a:rPr>
                <a:t> that minimizes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b="1" dirty="0">
                  <a:latin typeface="Times New Roman" panose="02020603050405020304" pitchFamily="18" charset="0"/>
                </a:rPr>
                <a:t>), subject to |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b="1" dirty="0">
                  <a:latin typeface="Times New Roman" panose="02020603050405020304" pitchFamily="18" charset="0"/>
                </a:rPr>
                <a:t>| =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b="1" dirty="0">
                  <a:latin typeface="Times New Roman" panose="02020603050405020304" pitchFamily="18" charset="0"/>
                </a:rPr>
                <a:t>.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pic>
          <p:nvPicPr>
            <p:cNvPr id="18444" name="Picture 12" descr="DARTS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7" y="2568"/>
              <a:ext cx="545" cy="545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22894" name="Text Box 14"/>
          <p:cNvSpPr txBox="1"/>
          <p:nvPr/>
        </p:nvSpPr>
        <p:spPr>
          <a:xfrm>
            <a:off x="971550" y="5373688"/>
            <a:ext cx="446405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Number of candidate centers = 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22895" name="Text Box 15"/>
          <p:cNvSpPr txBox="1"/>
          <p:nvPr/>
        </p:nvSpPr>
        <p:spPr>
          <a:xfrm>
            <a:off x="5219700" y="4941888"/>
            <a:ext cx="936625" cy="10985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66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lang="en-US" altLang="zh-CN" sz="6600" b="1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5" grpId="0"/>
      <p:bldP spid="122886" grpId="0"/>
      <p:bldP spid="122887" grpId="0"/>
      <p:bldP spid="122888" grpId="0"/>
      <p:bldP spid="122894" grpId="0"/>
      <p:bldP spid="12289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9459" name="Text Box 2"/>
          <p:cNvSpPr txBox="1"/>
          <p:nvPr/>
        </p:nvSpPr>
        <p:spPr>
          <a:xfrm>
            <a:off x="7164388" y="0"/>
            <a:ext cx="19732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Approximation 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23907" name="Text Box 3"/>
          <p:cNvSpPr txBox="1"/>
          <p:nvPr/>
        </p:nvSpPr>
        <p:spPr>
          <a:xfrm>
            <a:off x="611188" y="549275"/>
            <a:ext cx="38163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A Greedy Solution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23921" name="Rectangle 17"/>
          <p:cNvSpPr/>
          <p:nvPr/>
        </p:nvSpPr>
        <p:spPr>
          <a:xfrm>
            <a:off x="1042988" y="1125538"/>
            <a:ext cx="7416800" cy="15525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Put the first center at the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best possible</a:t>
            </a:r>
            <a:r>
              <a:rPr lang="en-US" altLang="zh-CN" b="1" dirty="0">
                <a:latin typeface="Times New Roman" panose="02020603050405020304" pitchFamily="18" charset="0"/>
              </a:rPr>
              <a:t> location for a single center, and then keep adding centers so as to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reduce the covering radius</a:t>
            </a:r>
            <a:r>
              <a:rPr lang="en-US" altLang="zh-CN" b="1" dirty="0">
                <a:latin typeface="Times New Roman" panose="02020603050405020304" pitchFamily="18" charset="0"/>
              </a:rPr>
              <a:t> each time by as much as possible.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63"/>
          <p:cNvGrpSpPr/>
          <p:nvPr/>
        </p:nvGrpSpPr>
        <p:grpSpPr>
          <a:xfrm>
            <a:off x="1187450" y="3644900"/>
            <a:ext cx="6581775" cy="1728788"/>
            <a:chOff x="748" y="2296"/>
            <a:chExt cx="4146" cy="1089"/>
          </a:xfrm>
        </p:grpSpPr>
        <p:sp>
          <p:nvSpPr>
            <p:cNvPr id="19478" name="Rectangle 2"/>
            <p:cNvSpPr/>
            <p:nvPr/>
          </p:nvSpPr>
          <p:spPr>
            <a:xfrm>
              <a:off x="748" y="2296"/>
              <a:ext cx="4146" cy="1089"/>
            </a:xfrm>
            <a:prstGeom prst="rect">
              <a:avLst/>
            </a:prstGeom>
            <a:solidFill>
              <a:srgbClr val="C0C0C0"/>
            </a:solidFill>
            <a:ln w="9525">
              <a:noFill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zh-CN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479" name="Rectangle 80"/>
            <p:cNvSpPr/>
            <p:nvPr/>
          </p:nvSpPr>
          <p:spPr>
            <a:xfrm>
              <a:off x="1076" y="2687"/>
              <a:ext cx="63" cy="6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zh-CN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480" name="Rectangle 81"/>
            <p:cNvSpPr/>
            <p:nvPr/>
          </p:nvSpPr>
          <p:spPr>
            <a:xfrm>
              <a:off x="1122" y="2783"/>
              <a:ext cx="63" cy="6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zh-CN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481" name="Rectangle 82"/>
            <p:cNvSpPr/>
            <p:nvPr/>
          </p:nvSpPr>
          <p:spPr>
            <a:xfrm>
              <a:off x="1172" y="2878"/>
              <a:ext cx="63" cy="6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zh-CN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482" name="Rectangle 83"/>
            <p:cNvSpPr/>
            <p:nvPr/>
          </p:nvSpPr>
          <p:spPr>
            <a:xfrm>
              <a:off x="1207" y="2713"/>
              <a:ext cx="63" cy="6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zh-CN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483" name="Rectangle 84"/>
            <p:cNvSpPr/>
            <p:nvPr/>
          </p:nvSpPr>
          <p:spPr>
            <a:xfrm>
              <a:off x="1172" y="3003"/>
              <a:ext cx="63" cy="6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zh-CN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484" name="Rectangle 85"/>
            <p:cNvSpPr/>
            <p:nvPr/>
          </p:nvSpPr>
          <p:spPr>
            <a:xfrm>
              <a:off x="987" y="2783"/>
              <a:ext cx="63" cy="6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zh-CN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485" name="Rectangle 86"/>
            <p:cNvSpPr/>
            <p:nvPr/>
          </p:nvSpPr>
          <p:spPr>
            <a:xfrm>
              <a:off x="1082" y="2908"/>
              <a:ext cx="63" cy="6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zh-CN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486" name="Rectangle 87"/>
            <p:cNvSpPr/>
            <p:nvPr/>
          </p:nvSpPr>
          <p:spPr>
            <a:xfrm>
              <a:off x="1267" y="2968"/>
              <a:ext cx="63" cy="6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zh-CN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487" name="Rectangle 88"/>
            <p:cNvSpPr/>
            <p:nvPr/>
          </p:nvSpPr>
          <p:spPr>
            <a:xfrm>
              <a:off x="1317" y="2783"/>
              <a:ext cx="63" cy="6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zh-CN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488" name="Rectangle 89"/>
            <p:cNvSpPr/>
            <p:nvPr/>
          </p:nvSpPr>
          <p:spPr>
            <a:xfrm>
              <a:off x="4241" y="2757"/>
              <a:ext cx="63" cy="6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zh-CN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489" name="Rectangle 90"/>
            <p:cNvSpPr/>
            <p:nvPr/>
          </p:nvSpPr>
          <p:spPr>
            <a:xfrm>
              <a:off x="4287" y="2853"/>
              <a:ext cx="63" cy="6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zh-CN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490" name="Rectangle 91"/>
            <p:cNvSpPr/>
            <p:nvPr/>
          </p:nvSpPr>
          <p:spPr>
            <a:xfrm>
              <a:off x="4337" y="2948"/>
              <a:ext cx="63" cy="6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zh-CN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491" name="Rectangle 92"/>
            <p:cNvSpPr/>
            <p:nvPr/>
          </p:nvSpPr>
          <p:spPr>
            <a:xfrm>
              <a:off x="4372" y="2783"/>
              <a:ext cx="63" cy="6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zh-CN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492" name="Rectangle 93"/>
            <p:cNvSpPr/>
            <p:nvPr/>
          </p:nvSpPr>
          <p:spPr>
            <a:xfrm>
              <a:off x="4337" y="3073"/>
              <a:ext cx="63" cy="6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zh-CN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493" name="Rectangle 94"/>
            <p:cNvSpPr/>
            <p:nvPr/>
          </p:nvSpPr>
          <p:spPr>
            <a:xfrm>
              <a:off x="4152" y="2853"/>
              <a:ext cx="63" cy="6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zh-CN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494" name="Rectangle 95"/>
            <p:cNvSpPr/>
            <p:nvPr/>
          </p:nvSpPr>
          <p:spPr>
            <a:xfrm>
              <a:off x="4247" y="2978"/>
              <a:ext cx="63" cy="6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zh-CN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495" name="Rectangle 96"/>
            <p:cNvSpPr/>
            <p:nvPr/>
          </p:nvSpPr>
          <p:spPr>
            <a:xfrm>
              <a:off x="4432" y="3038"/>
              <a:ext cx="63" cy="6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zh-CN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496" name="Rectangle 97"/>
            <p:cNvSpPr/>
            <p:nvPr/>
          </p:nvSpPr>
          <p:spPr>
            <a:xfrm>
              <a:off x="4482" y="2853"/>
              <a:ext cx="63" cy="6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zh-CN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497" name="Rectangle 98"/>
            <p:cNvSpPr/>
            <p:nvPr/>
          </p:nvSpPr>
          <p:spPr>
            <a:xfrm>
              <a:off x="4361" y="2625"/>
              <a:ext cx="63" cy="6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zh-CN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498" name="Rectangle 99"/>
            <p:cNvSpPr/>
            <p:nvPr/>
          </p:nvSpPr>
          <p:spPr>
            <a:xfrm>
              <a:off x="4457" y="2941"/>
              <a:ext cx="63" cy="6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zh-CN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499" name="Rectangle 100"/>
            <p:cNvSpPr/>
            <p:nvPr/>
          </p:nvSpPr>
          <p:spPr>
            <a:xfrm>
              <a:off x="4602" y="2721"/>
              <a:ext cx="63" cy="6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zh-CN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500" name="Rectangle 101"/>
            <p:cNvSpPr/>
            <p:nvPr/>
          </p:nvSpPr>
          <p:spPr>
            <a:xfrm>
              <a:off x="1272" y="2868"/>
              <a:ext cx="63" cy="6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zh-CN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501" name="Rectangle 102"/>
            <p:cNvSpPr/>
            <p:nvPr/>
          </p:nvSpPr>
          <p:spPr>
            <a:xfrm>
              <a:off x="1359" y="2956"/>
              <a:ext cx="63" cy="6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zh-CN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502" name="Rectangle 103"/>
            <p:cNvSpPr/>
            <p:nvPr/>
          </p:nvSpPr>
          <p:spPr>
            <a:xfrm>
              <a:off x="1028" y="3055"/>
              <a:ext cx="63" cy="6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zh-CN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503" name="Rectangle 105"/>
            <p:cNvSpPr/>
            <p:nvPr/>
          </p:nvSpPr>
          <p:spPr>
            <a:xfrm>
              <a:off x="2517" y="2387"/>
              <a:ext cx="5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>
              <a:spAutoFit/>
            </a:bodyPr>
            <a:p>
              <a:pPr eaLnBrk="0" hangingPunct="0"/>
              <a:r>
                <a:rPr lang="en-US" altLang="zh-CN" sz="2000" b="1" i="1" dirty="0">
                  <a:solidFill>
                    <a:srgbClr val="000000"/>
                  </a:solidFill>
                  <a:latin typeface="Garamond" panose="02020404030301010803" pitchFamily="18" charset="0"/>
                </a:rPr>
                <a:t>K</a:t>
              </a:r>
              <a:r>
                <a:rPr lang="en-US" altLang="zh-CN" sz="2000" b="1" dirty="0">
                  <a:solidFill>
                    <a:srgbClr val="000000"/>
                  </a:solidFill>
                  <a:latin typeface="Garamond" panose="02020404030301010803" pitchFamily="18" charset="0"/>
                </a:rPr>
                <a:t> = 2</a:t>
              </a:r>
              <a:endParaRPr lang="en-US" altLang="zh-CN" sz="2000" b="1" dirty="0">
                <a:solidFill>
                  <a:srgbClr val="000000"/>
                </a:solidFill>
                <a:latin typeface="Garamond" panose="02020404030301010803" pitchFamily="18" charset="0"/>
              </a:endParaRPr>
            </a:p>
          </p:txBody>
        </p:sp>
      </p:grpSp>
      <p:grpSp>
        <p:nvGrpSpPr>
          <p:cNvPr id="3" name="Group 52"/>
          <p:cNvGrpSpPr/>
          <p:nvPr/>
        </p:nvGrpSpPr>
        <p:grpSpPr>
          <a:xfrm>
            <a:off x="2598738" y="2852738"/>
            <a:ext cx="1108075" cy="315912"/>
            <a:chOff x="748" y="1797"/>
            <a:chExt cx="698" cy="199"/>
          </a:xfrm>
        </p:grpSpPr>
        <p:sp>
          <p:nvSpPr>
            <p:cNvPr id="19476" name="Rectangle 85"/>
            <p:cNvSpPr/>
            <p:nvPr/>
          </p:nvSpPr>
          <p:spPr>
            <a:xfrm>
              <a:off x="748" y="1933"/>
              <a:ext cx="63" cy="6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zh-CN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477" name="Rectangle 85"/>
            <p:cNvSpPr/>
            <p:nvPr/>
          </p:nvSpPr>
          <p:spPr>
            <a:xfrm>
              <a:off x="1383" y="1797"/>
              <a:ext cx="63" cy="6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zh-CN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123957" name="Line 53"/>
          <p:cNvSpPr/>
          <p:nvPr/>
        </p:nvSpPr>
        <p:spPr>
          <a:xfrm flipV="1">
            <a:off x="2670175" y="2924175"/>
            <a:ext cx="1009650" cy="217488"/>
          </a:xfrm>
          <a:prstGeom prst="line">
            <a:avLst/>
          </a:prstGeom>
          <a:ln w="254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23958" name="Oval 68"/>
          <p:cNvSpPr/>
          <p:nvPr/>
        </p:nvSpPr>
        <p:spPr>
          <a:xfrm>
            <a:off x="3103563" y="2960688"/>
            <a:ext cx="138112" cy="138112"/>
          </a:xfrm>
          <a:prstGeom prst="ellipse">
            <a:avLst/>
          </a:prstGeom>
          <a:solidFill>
            <a:srgbClr val="003399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sm" len="sm"/>
          </a:ln>
        </p:spPr>
        <p:txBody>
          <a:bodyPr wrap="none" lIns="92075" tIns="46038" rIns="92075" bIns="46038" anchor="ctr" anchorCtr="0"/>
          <a:p>
            <a:pPr eaLnBrk="0" hangingPunct="0"/>
            <a:endParaRPr lang="zh-CN" altLang="zh-CN" sz="18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4" name="Group 61"/>
          <p:cNvGrpSpPr/>
          <p:nvPr/>
        </p:nvGrpSpPr>
        <p:grpSpPr>
          <a:xfrm>
            <a:off x="4830763" y="2636838"/>
            <a:ext cx="1181100" cy="747712"/>
            <a:chOff x="2154" y="1661"/>
            <a:chExt cx="744" cy="471"/>
          </a:xfrm>
        </p:grpSpPr>
        <p:sp>
          <p:nvSpPr>
            <p:cNvPr id="19470" name="Rectangle 85"/>
            <p:cNvSpPr/>
            <p:nvPr/>
          </p:nvSpPr>
          <p:spPr>
            <a:xfrm>
              <a:off x="2426" y="1661"/>
              <a:ext cx="63" cy="6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zh-CN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471" name="Rectangle 85"/>
            <p:cNvSpPr/>
            <p:nvPr/>
          </p:nvSpPr>
          <p:spPr>
            <a:xfrm>
              <a:off x="2154" y="2069"/>
              <a:ext cx="63" cy="6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zh-CN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472" name="Rectangle 85"/>
            <p:cNvSpPr/>
            <p:nvPr/>
          </p:nvSpPr>
          <p:spPr>
            <a:xfrm>
              <a:off x="2835" y="2069"/>
              <a:ext cx="63" cy="6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92075" tIns="46038" rIns="92075" bIns="46038" anchor="ctr" anchorCtr="0"/>
            <a:p>
              <a:pPr eaLnBrk="0" hangingPunct="0"/>
              <a:endParaRPr lang="zh-CN" altLang="zh-CN" sz="1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473" name="Line 58"/>
            <p:cNvSpPr/>
            <p:nvPr/>
          </p:nvSpPr>
          <p:spPr>
            <a:xfrm flipH="1">
              <a:off x="2200" y="1706"/>
              <a:ext cx="272" cy="36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9474" name="Line 59"/>
            <p:cNvSpPr/>
            <p:nvPr/>
          </p:nvSpPr>
          <p:spPr>
            <a:xfrm>
              <a:off x="2200" y="2092"/>
              <a:ext cx="68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9475" name="Line 60"/>
            <p:cNvSpPr/>
            <p:nvPr/>
          </p:nvSpPr>
          <p:spPr>
            <a:xfrm>
              <a:off x="2472" y="1706"/>
              <a:ext cx="363" cy="36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sp>
        <p:nvSpPr>
          <p:cNvPr id="123966" name="Oval 68"/>
          <p:cNvSpPr/>
          <p:nvPr/>
        </p:nvSpPr>
        <p:spPr>
          <a:xfrm>
            <a:off x="5303838" y="2997200"/>
            <a:ext cx="138112" cy="138113"/>
          </a:xfrm>
          <a:prstGeom prst="ellipse">
            <a:avLst/>
          </a:prstGeom>
          <a:solidFill>
            <a:srgbClr val="003399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sm" len="sm"/>
          </a:ln>
        </p:spPr>
        <p:txBody>
          <a:bodyPr wrap="none" lIns="92075" tIns="46038" rIns="92075" bIns="46038" anchor="ctr" anchorCtr="0"/>
          <a:p>
            <a:pPr eaLnBrk="0" hangingPunct="0"/>
            <a:endParaRPr lang="zh-CN" altLang="zh-CN" sz="18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67364" name="Oval 68"/>
          <p:cNvSpPr/>
          <p:nvPr/>
        </p:nvSpPr>
        <p:spPr>
          <a:xfrm>
            <a:off x="4427538" y="4508500"/>
            <a:ext cx="138112" cy="138113"/>
          </a:xfrm>
          <a:prstGeom prst="ellipse">
            <a:avLst/>
          </a:prstGeom>
          <a:solidFill>
            <a:srgbClr val="003399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sm" len="sm"/>
          </a:ln>
        </p:spPr>
        <p:txBody>
          <a:bodyPr wrap="none" lIns="92075" tIns="46038" rIns="92075" bIns="46038" anchor="ctr" anchorCtr="0"/>
          <a:p>
            <a:pPr eaLnBrk="0" hangingPunct="0"/>
            <a:endParaRPr lang="zh-CN" altLang="en-US" sz="18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3968" name="Rectangle 64"/>
          <p:cNvSpPr/>
          <p:nvPr/>
        </p:nvSpPr>
        <p:spPr>
          <a:xfrm>
            <a:off x="3348038" y="4868863"/>
            <a:ext cx="2663825" cy="4222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0" hangingPunct="0">
              <a:lnSpc>
                <a:spcPts val="2600"/>
              </a:lnSpc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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arbitrarily bad!</a:t>
            </a:r>
            <a:endParaRPr lang="en-US" altLang="zh-CN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3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239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239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239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/>
      <p:bldP spid="123921" grpId="0"/>
      <p:bldP spid="123958" grpId="0" animBg="1"/>
      <p:bldP spid="123966" grpId="0" animBg="1"/>
      <p:bldP spid="567364" grpId="0" animBg="1"/>
      <p:bldP spid="1239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pSp>
        <p:nvGrpSpPr>
          <p:cNvPr id="2" name="Group 60"/>
          <p:cNvGrpSpPr/>
          <p:nvPr/>
        </p:nvGrpSpPr>
        <p:grpSpPr>
          <a:xfrm>
            <a:off x="2627313" y="2492375"/>
            <a:ext cx="1728787" cy="1584325"/>
            <a:chOff x="1655" y="1570"/>
            <a:chExt cx="1089" cy="998"/>
          </a:xfrm>
        </p:grpSpPr>
        <p:sp>
          <p:nvSpPr>
            <p:cNvPr id="20494" name="Oval 53"/>
            <p:cNvSpPr/>
            <p:nvPr/>
          </p:nvSpPr>
          <p:spPr>
            <a:xfrm>
              <a:off x="1701" y="1570"/>
              <a:ext cx="1043" cy="99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495" name="Rectangle 54"/>
            <p:cNvSpPr/>
            <p:nvPr/>
          </p:nvSpPr>
          <p:spPr>
            <a:xfrm>
              <a:off x="2018" y="2341"/>
              <a:ext cx="91" cy="91"/>
            </a:xfrm>
            <a:prstGeom prst="rect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496" name="Rectangle 55"/>
            <p:cNvSpPr/>
            <p:nvPr/>
          </p:nvSpPr>
          <p:spPr>
            <a:xfrm>
              <a:off x="1655" y="1979"/>
              <a:ext cx="91" cy="91"/>
            </a:xfrm>
            <a:prstGeom prst="rect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497" name="Rectangle 56"/>
            <p:cNvSpPr/>
            <p:nvPr/>
          </p:nvSpPr>
          <p:spPr>
            <a:xfrm>
              <a:off x="2154" y="1706"/>
              <a:ext cx="91" cy="91"/>
            </a:xfrm>
            <a:prstGeom prst="rect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498" name="Line 57"/>
            <p:cNvSpPr/>
            <p:nvPr/>
          </p:nvSpPr>
          <p:spPr>
            <a:xfrm flipH="1" flipV="1">
              <a:off x="1701" y="2024"/>
              <a:ext cx="499" cy="45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0499" name="Rectangle 59"/>
            <p:cNvSpPr/>
            <p:nvPr/>
          </p:nvSpPr>
          <p:spPr>
            <a:xfrm>
              <a:off x="1746" y="2020"/>
              <a:ext cx="436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r>
                <a:rPr lang="en-US" altLang="zh-CN" sz="1800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18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1800" b="1" i="1" dirty="0">
                  <a:latin typeface="Times New Roman" panose="02020603050405020304" pitchFamily="18" charset="0"/>
                </a:rPr>
                <a:t>C*</a:t>
              </a:r>
              <a:r>
                <a:rPr lang="en-US" altLang="zh-CN" sz="1800" b="1" dirty="0">
                  <a:latin typeface="Times New Roman" panose="02020603050405020304" pitchFamily="18" charset="0"/>
                </a:rPr>
                <a:t>)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0484" name="Text Box 2"/>
          <p:cNvSpPr txBox="1"/>
          <p:nvPr/>
        </p:nvSpPr>
        <p:spPr>
          <a:xfrm>
            <a:off x="7164388" y="0"/>
            <a:ext cx="19732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Approximation 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25955" name="Text Box 3"/>
          <p:cNvSpPr txBox="1"/>
          <p:nvPr/>
        </p:nvSpPr>
        <p:spPr>
          <a:xfrm>
            <a:off x="611188" y="549275"/>
            <a:ext cx="72739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A Greedy Solution — try again …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25956" name="Rectangle 4"/>
          <p:cNvSpPr/>
          <p:nvPr/>
        </p:nvSpPr>
        <p:spPr>
          <a:xfrm>
            <a:off x="1042988" y="1125538"/>
            <a:ext cx="7416800" cy="82232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What if we know that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C*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where </a:t>
            </a:r>
            <a:r>
              <a:rPr lang="en-US" altLang="zh-CN" b="1" i="1" dirty="0">
                <a:latin typeface="Times New Roman" panose="02020603050405020304" pitchFamily="18" charset="0"/>
              </a:rPr>
              <a:t>C*</a:t>
            </a:r>
            <a:r>
              <a:rPr lang="en-US" altLang="zh-CN" b="1" dirty="0">
                <a:latin typeface="Times New Roman" panose="02020603050405020304" pitchFamily="18" charset="0"/>
              </a:rPr>
              <a:t> is the optimal solution set?</a:t>
            </a:r>
            <a:endParaRPr lang="en-US" altLang="en-US" b="1" i="1" dirty="0">
              <a:latin typeface="Times New Roman" panose="02020603050405020304" pitchFamily="18" charset="0"/>
            </a:endParaRPr>
          </a:p>
        </p:txBody>
      </p:sp>
      <p:grpSp>
        <p:nvGrpSpPr>
          <p:cNvPr id="3" name="Group 50"/>
          <p:cNvGrpSpPr/>
          <p:nvPr/>
        </p:nvGrpSpPr>
        <p:grpSpPr>
          <a:xfrm>
            <a:off x="3346450" y="2852738"/>
            <a:ext cx="504825" cy="576262"/>
            <a:chOff x="1927" y="1752"/>
            <a:chExt cx="318" cy="363"/>
          </a:xfrm>
        </p:grpSpPr>
        <p:sp>
          <p:nvSpPr>
            <p:cNvPr id="20492" name="Oval 48"/>
            <p:cNvSpPr/>
            <p:nvPr/>
          </p:nvSpPr>
          <p:spPr>
            <a:xfrm>
              <a:off x="1973" y="1979"/>
              <a:ext cx="137" cy="136"/>
            </a:xfrm>
            <a:prstGeom prst="ellipse">
              <a:avLst/>
            </a:prstGeom>
            <a:solidFill>
              <a:srgbClr val="0000FF"/>
            </a:solidFill>
            <a:ln w="25400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493" name="Text Box 49"/>
            <p:cNvSpPr txBox="1"/>
            <p:nvPr/>
          </p:nvSpPr>
          <p:spPr>
            <a:xfrm>
              <a:off x="1927" y="1752"/>
              <a:ext cx="318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b="1" i="1" dirty="0">
                  <a:latin typeface="Times New Roman" panose="02020603050405020304" pitchFamily="18" charset="0"/>
                </a:rPr>
                <a:t>c*</a:t>
              </a:r>
              <a:endParaRPr lang="en-US" altLang="zh-CN" sz="1800" b="1" i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52"/>
          <p:cNvGrpSpPr/>
          <p:nvPr/>
        </p:nvGrpSpPr>
        <p:grpSpPr>
          <a:xfrm>
            <a:off x="3995738" y="3068638"/>
            <a:ext cx="360362" cy="504825"/>
            <a:chOff x="2517" y="1933"/>
            <a:chExt cx="227" cy="318"/>
          </a:xfrm>
        </p:grpSpPr>
        <p:sp>
          <p:nvSpPr>
            <p:cNvPr id="20490" name="Rectangle 47"/>
            <p:cNvSpPr/>
            <p:nvPr/>
          </p:nvSpPr>
          <p:spPr>
            <a:xfrm>
              <a:off x="2562" y="2160"/>
              <a:ext cx="91" cy="91"/>
            </a:xfrm>
            <a:prstGeom prst="rect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491" name="Text Box 51"/>
            <p:cNvSpPr txBox="1"/>
            <p:nvPr/>
          </p:nvSpPr>
          <p:spPr>
            <a:xfrm>
              <a:off x="2517" y="1933"/>
              <a:ext cx="227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s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26013" name="AutoShape 61" descr="画布"/>
          <p:cNvSpPr>
            <a:spLocks noChangeArrowheads="1"/>
          </p:cNvSpPr>
          <p:nvPr/>
        </p:nvSpPr>
        <p:spPr bwMode="auto">
          <a:xfrm>
            <a:off x="1042988" y="4437063"/>
            <a:ext cx="7200900" cy="1800225"/>
          </a:xfrm>
          <a:prstGeom prst="plus">
            <a:avLst>
              <a:gd name="adj" fmla="val 15694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solidFill>
              <a:schemeClr val="accent2"/>
            </a:solidFill>
            <a:miter lim="800000"/>
          </a:ln>
          <a:effectLst/>
        </p:spPr>
        <p:txBody>
          <a:bodyPr lIns="36000" tIns="46800" rIns="36000" bIns="468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Discussion 15: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Take s to be the center, how can we select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so that s can cover all the sites that are covered by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c*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?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0" dur="2000"/>
                                        <p:tgtEl>
                                          <p:spTgt spid="126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/>
      <p:bldP spid="125956" grpId="0"/>
      <p:bldP spid="1260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1507" name="Text Box 4"/>
          <p:cNvSpPr txBox="1"/>
          <p:nvPr/>
        </p:nvSpPr>
        <p:spPr>
          <a:xfrm>
            <a:off x="7164388" y="0"/>
            <a:ext cx="19732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Approximation 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28005" name="AutoShape 5"/>
          <p:cNvSpPr/>
          <p:nvPr/>
        </p:nvSpPr>
        <p:spPr>
          <a:xfrm>
            <a:off x="611188" y="620713"/>
            <a:ext cx="7772400" cy="3455987"/>
          </a:xfrm>
          <a:prstGeom prst="foldedCorner">
            <a:avLst>
              <a:gd name="adj" fmla="val 8764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62000" tIns="154800"/>
          <a:p>
            <a:r>
              <a:rPr lang="en-US" altLang="zh-CN" sz="1800" b="1" dirty="0">
                <a:latin typeface="Arial" panose="020B0604020202020204" pitchFamily="34" charset="0"/>
              </a:rPr>
              <a:t>Centers  Greedy-2r ( Sites S[ ],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int </a:t>
            </a:r>
            <a:r>
              <a:rPr lang="en-US" altLang="zh-CN" sz="1800" b="1" dirty="0">
                <a:latin typeface="Arial" panose="020B0604020202020204" pitchFamily="34" charset="0"/>
              </a:rPr>
              <a:t>n,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int </a:t>
            </a:r>
            <a:r>
              <a:rPr lang="en-US" altLang="zh-CN" sz="1800" b="1" dirty="0">
                <a:latin typeface="Arial" panose="020B0604020202020204" pitchFamily="34" charset="0"/>
              </a:rPr>
              <a:t>K,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double</a:t>
            </a:r>
            <a:r>
              <a:rPr lang="en-US" altLang="zh-CN" sz="1800" b="1" dirty="0">
                <a:latin typeface="Arial" panose="020B0604020202020204" pitchFamily="34" charset="0"/>
              </a:rPr>
              <a:t> r )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{   Sites  S’[ ] = S[ ]; 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S’ is the set of the remaining sites */</a:t>
            </a:r>
            <a:endParaRPr lang="en-US" altLang="zh-CN" sz="18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Centers  C[ ] = </a:t>
            </a:r>
            <a:r>
              <a:rPr lang="en-US" altLang="zh-CN" sz="1800" b="1" dirty="0">
                <a:latin typeface="Arial" panose="020B0604020202020204" pitchFamily="34" charset="0"/>
                <a:sym typeface="Symbol" panose="05050102010706020507" pitchFamily="18" charset="2"/>
              </a:rPr>
              <a:t>;</a:t>
            </a:r>
            <a:endParaRPr lang="en-US" altLang="zh-CN" sz="1800" b="1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    while</a:t>
            </a:r>
            <a:r>
              <a:rPr lang="en-US" altLang="zh-CN" sz="1800" b="1" dirty="0">
                <a:latin typeface="Arial" panose="020B0604020202020204" pitchFamily="34" charset="0"/>
              </a:rPr>
              <a:t> ( S’[ ] != </a:t>
            </a:r>
            <a:r>
              <a:rPr lang="en-US" altLang="zh-CN" sz="1800" b="1" dirty="0">
                <a:latin typeface="Arial" panose="020B0604020202020204" pitchFamily="34" charset="0"/>
                <a:sym typeface="Symbol" panose="05050102010706020507" pitchFamily="18" charset="2"/>
              </a:rPr>
              <a:t> </a:t>
            </a:r>
            <a:r>
              <a:rPr lang="en-US" altLang="zh-CN" sz="1800" b="1" dirty="0">
                <a:latin typeface="Arial" panose="020B0604020202020204" pitchFamily="34" charset="0"/>
              </a:rPr>
              <a:t>) {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Select any s from S’ and add it to C;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Delete all s’ from S’ that are at dist(s’, s) </a:t>
            </a:r>
            <a:r>
              <a:rPr lang="en-US" altLang="zh-CN" sz="1800" b="1" dirty="0">
                <a:latin typeface="Arial" panose="020B0604020202020204" pitchFamily="34" charset="0"/>
                <a:sym typeface="Symbol" panose="05050102010706020507" pitchFamily="18" charset="2"/>
              </a:rPr>
              <a:t> 2r;</a:t>
            </a:r>
            <a:endParaRPr lang="en-US" altLang="zh-CN" sz="1800" b="1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} 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end-while */</a:t>
            </a:r>
            <a:endParaRPr lang="en-US" altLang="zh-CN" sz="18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 dirty="0">
                <a:latin typeface="Arial" panose="020B0604020202020204" pitchFamily="34" charset="0"/>
              </a:rPr>
              <a:t> ( |C| </a:t>
            </a:r>
            <a:r>
              <a:rPr lang="en-US" altLang="zh-CN" sz="1800" b="1" dirty="0">
                <a:latin typeface="Arial" panose="020B0604020202020204" pitchFamily="34" charset="0"/>
                <a:sym typeface="Symbol" panose="05050102010706020507" pitchFamily="18" charset="2"/>
              </a:rPr>
              <a:t> K ) return C;</a:t>
            </a:r>
            <a:endParaRPr lang="en-US" altLang="zh-CN" sz="1800" b="1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n-US" altLang="zh-CN" sz="1800" b="1" dirty="0">
                <a:latin typeface="Arial" panose="020B0604020202020204" pitchFamily="34" charset="0"/>
                <a:sym typeface="Symbol" panose="05050102010706020507" pitchFamily="18" charset="2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else</a:t>
            </a:r>
            <a:r>
              <a:rPr lang="en-US" altLang="zh-CN" sz="1800" b="1" dirty="0">
                <a:latin typeface="Arial" panose="020B0604020202020204" pitchFamily="34" charset="0"/>
                <a:sym typeface="Symbol" panose="05050102010706020507" pitchFamily="18" charset="2"/>
              </a:rPr>
              <a:t> ERROR(No set of K centers with covering radius at most r);</a:t>
            </a:r>
            <a:endParaRPr lang="en-US" altLang="zh-CN" sz="1800" b="1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}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128006" name="Rectangle 6"/>
          <p:cNvSpPr/>
          <p:nvPr/>
        </p:nvSpPr>
        <p:spPr>
          <a:xfrm>
            <a:off x="611188" y="4365625"/>
            <a:ext cx="7416800" cy="11874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【Theorem】 Suppose the algorithm selects more than 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</a:rPr>
              <a:t> centers.  Then for any set </a:t>
            </a:r>
            <a:r>
              <a:rPr lang="en-US" altLang="zh-CN" b="1" i="1" dirty="0">
                <a:latin typeface="Times New Roman" panose="02020603050405020304" pitchFamily="18" charset="0"/>
              </a:rPr>
              <a:t>C*</a:t>
            </a:r>
            <a:r>
              <a:rPr lang="en-US" altLang="zh-CN" b="1" dirty="0">
                <a:latin typeface="Times New Roman" panose="02020603050405020304" pitchFamily="18" charset="0"/>
              </a:rPr>
              <a:t> of size at most 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</a:rPr>
              <a:t>, the covering radius is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C*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&gt;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r.</a:t>
            </a:r>
            <a:endParaRPr lang="en-US" altLang="en-US" b="1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animBg="1"/>
      <p:bldP spid="1280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8195" name="Text Box 4"/>
          <p:cNvSpPr txBox="1"/>
          <p:nvPr/>
        </p:nvSpPr>
        <p:spPr>
          <a:xfrm>
            <a:off x="7164388" y="0"/>
            <a:ext cx="19732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Approximation 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8196" name="Text Box 5"/>
          <p:cNvSpPr txBox="1"/>
          <p:nvPr/>
        </p:nvSpPr>
        <p:spPr>
          <a:xfrm>
            <a:off x="684213" y="620713"/>
            <a:ext cx="1800225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What for?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11622" name="Text Box 6"/>
          <p:cNvSpPr txBox="1"/>
          <p:nvPr/>
        </p:nvSpPr>
        <p:spPr>
          <a:xfrm>
            <a:off x="1547813" y="981075"/>
            <a:ext cx="5545137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— Dealing with HARD problems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11623" name="Text Box 7"/>
          <p:cNvSpPr txBox="1"/>
          <p:nvPr/>
        </p:nvSpPr>
        <p:spPr>
          <a:xfrm>
            <a:off x="755650" y="1700213"/>
            <a:ext cx="56896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Getting around NP-completeness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11624" name="Text Box 8"/>
          <p:cNvSpPr txBox="1"/>
          <p:nvPr/>
        </p:nvSpPr>
        <p:spPr>
          <a:xfrm>
            <a:off x="1116013" y="2324100"/>
            <a:ext cx="5616575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If </a:t>
            </a:r>
            <a:r>
              <a:rPr lang="en-US" altLang="zh-CN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is small, even O(2</a:t>
            </a:r>
            <a:r>
              <a:rPr lang="en-US" altLang="zh-CN" b="1" i="1" baseline="30000" dirty="0"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) is acceptable</a:t>
            </a:r>
            <a:endParaRPr lang="en-US" altLang="zh-CN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11625" name="Text Box 9"/>
          <p:cNvSpPr txBox="1"/>
          <p:nvPr/>
        </p:nvSpPr>
        <p:spPr>
          <a:xfrm>
            <a:off x="1116013" y="2894013"/>
            <a:ext cx="7200900" cy="82232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marL="357505" indent="-357505">
              <a:spcBef>
                <a:spcPct val="5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Solve some important special cases in polynomial time</a:t>
            </a:r>
            <a:endParaRPr lang="en-US" altLang="zh-CN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11626" name="Text Box 10"/>
          <p:cNvSpPr txBox="1"/>
          <p:nvPr/>
        </p:nvSpPr>
        <p:spPr>
          <a:xfrm>
            <a:off x="1116013" y="3763963"/>
            <a:ext cx="72009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Find </a:t>
            </a:r>
            <a:r>
              <a:rPr lang="en-US" altLang="zh-CN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near-optimal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solutions in polynomial time</a:t>
            </a:r>
            <a:endParaRPr lang="en-US" altLang="zh-CN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11627" name="Text Box 11"/>
          <p:cNvSpPr txBox="1"/>
          <p:nvPr/>
        </p:nvSpPr>
        <p:spPr>
          <a:xfrm>
            <a:off x="1833563" y="4221163"/>
            <a:ext cx="4033837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—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approximation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algorithm</a:t>
            </a:r>
            <a:endParaRPr lang="en-US" altLang="zh-CN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11628" name="Text Box 12"/>
          <p:cNvSpPr txBox="1"/>
          <p:nvPr/>
        </p:nvSpPr>
        <p:spPr>
          <a:xfrm>
            <a:off x="684213" y="3573463"/>
            <a:ext cx="1150937" cy="823912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480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altLang="zh-CN" sz="4800" dirty="0">
              <a:solidFill>
                <a:srgbClr val="FF000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2" grpId="0"/>
      <p:bldP spid="111623" grpId="0"/>
      <p:bldP spid="111624" grpId="0"/>
      <p:bldP spid="111625" grpId="0"/>
      <p:bldP spid="111626" grpId="0"/>
      <p:bldP spid="111627" grpId="0"/>
      <p:bldP spid="1116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2531" name="Text Box 4"/>
          <p:cNvSpPr txBox="1"/>
          <p:nvPr/>
        </p:nvSpPr>
        <p:spPr>
          <a:xfrm>
            <a:off x="7164388" y="0"/>
            <a:ext cx="19732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Approximation 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grpSp>
        <p:nvGrpSpPr>
          <p:cNvPr id="2" name="Group 76"/>
          <p:cNvGrpSpPr/>
          <p:nvPr/>
        </p:nvGrpSpPr>
        <p:grpSpPr>
          <a:xfrm>
            <a:off x="1012825" y="620713"/>
            <a:ext cx="6726238" cy="1223962"/>
            <a:chOff x="638" y="391"/>
            <a:chExt cx="4237" cy="771"/>
          </a:xfrm>
        </p:grpSpPr>
        <p:grpSp>
          <p:nvGrpSpPr>
            <p:cNvPr id="22565" name="Group 5"/>
            <p:cNvGrpSpPr/>
            <p:nvPr/>
          </p:nvGrpSpPr>
          <p:grpSpPr>
            <a:xfrm>
              <a:off x="3696" y="482"/>
              <a:ext cx="1179" cy="680"/>
              <a:chOff x="1303" y="1686"/>
              <a:chExt cx="2573" cy="1669"/>
            </a:xfrm>
          </p:grpSpPr>
          <p:grpSp>
            <p:nvGrpSpPr>
              <p:cNvPr id="22567" name="Group 6"/>
              <p:cNvGrpSpPr/>
              <p:nvPr/>
            </p:nvGrpSpPr>
            <p:grpSpPr>
              <a:xfrm>
                <a:off x="1303" y="2760"/>
                <a:ext cx="2573" cy="595"/>
                <a:chOff x="1303" y="2760"/>
                <a:chExt cx="2573" cy="595"/>
              </a:xfrm>
            </p:grpSpPr>
            <p:sp>
              <p:nvSpPr>
                <p:cNvPr id="22633" name="Freeform 7"/>
                <p:cNvSpPr/>
                <p:nvPr/>
              </p:nvSpPr>
              <p:spPr>
                <a:xfrm>
                  <a:off x="1303" y="2760"/>
                  <a:ext cx="2573" cy="481"/>
                </a:xfrm>
                <a:custGeom>
                  <a:avLst/>
                  <a:gdLst>
                    <a:gd name="txL" fmla="*/ 0 w 5145"/>
                    <a:gd name="txT" fmla="*/ 0 h 963"/>
                    <a:gd name="txR" fmla="*/ 5145 w 5145"/>
                    <a:gd name="txB" fmla="*/ 963 h 963"/>
                  </a:gdLst>
                  <a:ahLst/>
                  <a:cxnLst>
                    <a:cxn ang="0">
                      <a:pos x="197" y="0"/>
                    </a:cxn>
                    <a:cxn ang="0">
                      <a:pos x="644" y="0"/>
                    </a:cxn>
                    <a:cxn ang="0">
                      <a:pos x="523" y="120"/>
                    </a:cxn>
                    <a:cxn ang="0">
                      <a:pos x="0" y="120"/>
                    </a:cxn>
                    <a:cxn ang="0">
                      <a:pos x="197" y="0"/>
                    </a:cxn>
                  </a:cxnLst>
                  <a:rect l="txL" t="txT" r="txR" b="txB"/>
                  <a:pathLst>
                    <a:path w="5145" h="963">
                      <a:moveTo>
                        <a:pt x="1570" y="0"/>
                      </a:moveTo>
                      <a:lnTo>
                        <a:pt x="5145" y="0"/>
                      </a:lnTo>
                      <a:lnTo>
                        <a:pt x="4182" y="963"/>
                      </a:lnTo>
                      <a:lnTo>
                        <a:pt x="0" y="963"/>
                      </a:lnTo>
                      <a:lnTo>
                        <a:pt x="1570" y="0"/>
                      </a:lnTo>
                      <a:close/>
                    </a:path>
                  </a:pathLst>
                </a:custGeom>
                <a:solidFill>
                  <a:srgbClr val="C06000"/>
                </a:solidFill>
                <a:ln w="7938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634" name="Rectangle 8"/>
                <p:cNvSpPr/>
                <p:nvPr/>
              </p:nvSpPr>
              <p:spPr>
                <a:xfrm>
                  <a:off x="1305" y="3243"/>
                  <a:ext cx="2088" cy="110"/>
                </a:xfrm>
                <a:prstGeom prst="rect">
                  <a:avLst/>
                </a:prstGeom>
                <a:solidFill>
                  <a:srgbClr val="804000"/>
                </a:solidFill>
                <a:ln w="7938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635" name="Freeform 9"/>
                <p:cNvSpPr/>
                <p:nvPr/>
              </p:nvSpPr>
              <p:spPr>
                <a:xfrm>
                  <a:off x="3394" y="2760"/>
                  <a:ext cx="482" cy="595"/>
                </a:xfrm>
                <a:custGeom>
                  <a:avLst/>
                  <a:gdLst>
                    <a:gd name="txL" fmla="*/ 0 w 963"/>
                    <a:gd name="txT" fmla="*/ 0 h 1192"/>
                    <a:gd name="txR" fmla="*/ 963 w 963"/>
                    <a:gd name="txB" fmla="*/ 1192 h 1192"/>
                  </a:gdLst>
                  <a:ahLst/>
                  <a:cxnLst>
                    <a:cxn ang="0">
                      <a:pos x="121" y="0"/>
                    </a:cxn>
                    <a:cxn ang="0">
                      <a:pos x="0" y="120"/>
                    </a:cxn>
                    <a:cxn ang="0">
                      <a:pos x="0" y="148"/>
                    </a:cxn>
                    <a:cxn ang="0">
                      <a:pos x="121" y="27"/>
                    </a:cxn>
                    <a:cxn ang="0">
                      <a:pos x="121" y="0"/>
                    </a:cxn>
                  </a:cxnLst>
                  <a:rect l="txL" t="txT" r="txR" b="txB"/>
                  <a:pathLst>
                    <a:path w="963" h="1192">
                      <a:moveTo>
                        <a:pt x="963" y="0"/>
                      </a:moveTo>
                      <a:lnTo>
                        <a:pt x="0" y="963"/>
                      </a:lnTo>
                      <a:lnTo>
                        <a:pt x="0" y="1192"/>
                      </a:lnTo>
                      <a:lnTo>
                        <a:pt x="963" y="223"/>
                      </a:lnTo>
                      <a:lnTo>
                        <a:pt x="963" y="0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 w="7938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568" name="Freeform 10"/>
              <p:cNvSpPr/>
              <p:nvPr/>
            </p:nvSpPr>
            <p:spPr>
              <a:xfrm>
                <a:off x="2239" y="2128"/>
                <a:ext cx="20" cy="48"/>
              </a:xfrm>
              <a:custGeom>
                <a:avLst/>
                <a:gdLst>
                  <a:gd name="txL" fmla="*/ 0 w 39"/>
                  <a:gd name="txT" fmla="*/ 0 h 95"/>
                  <a:gd name="txR" fmla="*/ 39 w 39"/>
                  <a:gd name="txB" fmla="*/ 95 h 95"/>
                </a:gdLst>
                <a:ahLst/>
                <a:cxnLst>
                  <a:cxn ang="0">
                    <a:pos x="0" y="4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12"/>
                  </a:cxn>
                  <a:cxn ang="0">
                    <a:pos x="4" y="11"/>
                  </a:cxn>
                  <a:cxn ang="0">
                    <a:pos x="3" y="9"/>
                  </a:cxn>
                  <a:cxn ang="0">
                    <a:pos x="1" y="7"/>
                  </a:cxn>
                  <a:cxn ang="0">
                    <a:pos x="0" y="4"/>
                  </a:cxn>
                </a:cxnLst>
                <a:rect l="txL" t="txT" r="txR" b="txB"/>
                <a:pathLst>
                  <a:path w="39" h="95">
                    <a:moveTo>
                      <a:pt x="0" y="29"/>
                    </a:moveTo>
                    <a:lnTo>
                      <a:pt x="11" y="15"/>
                    </a:lnTo>
                    <a:lnTo>
                      <a:pt x="39" y="0"/>
                    </a:lnTo>
                    <a:lnTo>
                      <a:pt x="38" y="95"/>
                    </a:lnTo>
                    <a:lnTo>
                      <a:pt x="30" y="83"/>
                    </a:lnTo>
                    <a:lnTo>
                      <a:pt x="21" y="70"/>
                    </a:lnTo>
                    <a:lnTo>
                      <a:pt x="8" y="4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E0E0E0"/>
              </a:solidFill>
              <a:ln w="7938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2569" name="Group 11"/>
              <p:cNvGrpSpPr/>
              <p:nvPr/>
            </p:nvGrpSpPr>
            <p:grpSpPr>
              <a:xfrm>
                <a:off x="2801" y="1975"/>
                <a:ext cx="67" cy="57"/>
                <a:chOff x="2801" y="1975"/>
                <a:chExt cx="67" cy="57"/>
              </a:xfrm>
            </p:grpSpPr>
            <p:sp>
              <p:nvSpPr>
                <p:cNvPr id="22631" name="Oval 12"/>
                <p:cNvSpPr/>
                <p:nvPr/>
              </p:nvSpPr>
              <p:spPr>
                <a:xfrm>
                  <a:off x="2801" y="1975"/>
                  <a:ext cx="67" cy="57"/>
                </a:xfrm>
                <a:prstGeom prst="ellipse">
                  <a:avLst/>
                </a:prstGeom>
                <a:solidFill>
                  <a:srgbClr val="FFFFFF"/>
                </a:solidFill>
                <a:ln w="793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632" name="Oval 13"/>
                <p:cNvSpPr/>
                <p:nvPr/>
              </p:nvSpPr>
              <p:spPr>
                <a:xfrm>
                  <a:off x="2825" y="1982"/>
                  <a:ext cx="34" cy="35"/>
                </a:xfrm>
                <a:prstGeom prst="ellipse">
                  <a:avLst/>
                </a:prstGeom>
                <a:solidFill>
                  <a:srgbClr val="618FFD"/>
                </a:solidFill>
                <a:ln w="793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70" name="Group 14"/>
              <p:cNvGrpSpPr/>
              <p:nvPr/>
            </p:nvGrpSpPr>
            <p:grpSpPr>
              <a:xfrm>
                <a:off x="2973" y="1980"/>
                <a:ext cx="67" cy="57"/>
                <a:chOff x="2973" y="1980"/>
                <a:chExt cx="67" cy="57"/>
              </a:xfrm>
            </p:grpSpPr>
            <p:sp>
              <p:nvSpPr>
                <p:cNvPr id="22629" name="Oval 15"/>
                <p:cNvSpPr/>
                <p:nvPr/>
              </p:nvSpPr>
              <p:spPr>
                <a:xfrm>
                  <a:off x="2973" y="1980"/>
                  <a:ext cx="67" cy="57"/>
                </a:xfrm>
                <a:prstGeom prst="ellipse">
                  <a:avLst/>
                </a:prstGeom>
                <a:solidFill>
                  <a:srgbClr val="FFFFFF"/>
                </a:solidFill>
                <a:ln w="793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630" name="Oval 16"/>
                <p:cNvSpPr/>
                <p:nvPr/>
              </p:nvSpPr>
              <p:spPr>
                <a:xfrm>
                  <a:off x="2996" y="1987"/>
                  <a:ext cx="35" cy="36"/>
                </a:xfrm>
                <a:prstGeom prst="ellipse">
                  <a:avLst/>
                </a:prstGeom>
                <a:solidFill>
                  <a:srgbClr val="618FFD"/>
                </a:solidFill>
                <a:ln w="793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71" name="Group 17"/>
              <p:cNvGrpSpPr/>
              <p:nvPr/>
            </p:nvGrpSpPr>
            <p:grpSpPr>
              <a:xfrm>
                <a:off x="2169" y="1686"/>
                <a:ext cx="1380" cy="1387"/>
                <a:chOff x="2169" y="1686"/>
                <a:chExt cx="1380" cy="1387"/>
              </a:xfrm>
            </p:grpSpPr>
            <p:grpSp>
              <p:nvGrpSpPr>
                <p:cNvPr id="22609" name="Group 18"/>
                <p:cNvGrpSpPr/>
                <p:nvPr/>
              </p:nvGrpSpPr>
              <p:grpSpPr>
                <a:xfrm>
                  <a:off x="2169" y="1686"/>
                  <a:ext cx="1236" cy="1387"/>
                  <a:chOff x="2169" y="1686"/>
                  <a:chExt cx="1236" cy="1387"/>
                </a:xfrm>
              </p:grpSpPr>
              <p:sp>
                <p:nvSpPr>
                  <p:cNvPr id="22612" name="Freeform 19"/>
                  <p:cNvSpPr/>
                  <p:nvPr/>
                </p:nvSpPr>
                <p:spPr>
                  <a:xfrm>
                    <a:off x="3081" y="1941"/>
                    <a:ext cx="64" cy="155"/>
                  </a:xfrm>
                  <a:custGeom>
                    <a:avLst/>
                    <a:gdLst>
                      <a:gd name="txL" fmla="*/ 0 w 128"/>
                      <a:gd name="txT" fmla="*/ 0 h 311"/>
                      <a:gd name="txR" fmla="*/ 128 w 128"/>
                      <a:gd name="txB" fmla="*/ 311 h 311"/>
                    </a:gdLst>
                    <a:ahLst/>
                    <a:cxnLst>
                      <a:cxn ang="0">
                        <a:pos x="7" y="2"/>
                      </a:cxn>
                      <a:cxn ang="0">
                        <a:pos x="11" y="0"/>
                      </a:cxn>
                      <a:cxn ang="0">
                        <a:pos x="13" y="2"/>
                      </a:cxn>
                      <a:cxn ang="0">
                        <a:pos x="15" y="7"/>
                      </a:cxn>
                      <a:cxn ang="0">
                        <a:pos x="16" y="15"/>
                      </a:cxn>
                      <a:cxn ang="0">
                        <a:pos x="15" y="24"/>
                      </a:cxn>
                      <a:cxn ang="0">
                        <a:pos x="13" y="32"/>
                      </a:cxn>
                      <a:cxn ang="0">
                        <a:pos x="9" y="38"/>
                      </a:cxn>
                      <a:cxn ang="0">
                        <a:pos x="4" y="38"/>
                      </a:cxn>
                      <a:cxn ang="0">
                        <a:pos x="0" y="27"/>
                      </a:cxn>
                      <a:cxn ang="0">
                        <a:pos x="7" y="2"/>
                      </a:cxn>
                    </a:cxnLst>
                    <a:rect l="txL" t="txT" r="txR" b="txB"/>
                    <a:pathLst>
                      <a:path w="128" h="311">
                        <a:moveTo>
                          <a:pt x="58" y="18"/>
                        </a:moveTo>
                        <a:lnTo>
                          <a:pt x="93" y="0"/>
                        </a:lnTo>
                        <a:lnTo>
                          <a:pt x="110" y="18"/>
                        </a:lnTo>
                        <a:lnTo>
                          <a:pt x="122" y="63"/>
                        </a:lnTo>
                        <a:lnTo>
                          <a:pt x="128" y="126"/>
                        </a:lnTo>
                        <a:lnTo>
                          <a:pt x="122" y="195"/>
                        </a:lnTo>
                        <a:lnTo>
                          <a:pt x="104" y="259"/>
                        </a:lnTo>
                        <a:lnTo>
                          <a:pt x="75" y="305"/>
                        </a:lnTo>
                        <a:lnTo>
                          <a:pt x="35" y="311"/>
                        </a:lnTo>
                        <a:lnTo>
                          <a:pt x="0" y="218"/>
                        </a:lnTo>
                        <a:lnTo>
                          <a:pt x="58" y="18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7938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613" name="Freeform 20"/>
                  <p:cNvSpPr/>
                  <p:nvPr/>
                </p:nvSpPr>
                <p:spPr>
                  <a:xfrm>
                    <a:off x="2667" y="1945"/>
                    <a:ext cx="63" cy="155"/>
                  </a:xfrm>
                  <a:custGeom>
                    <a:avLst/>
                    <a:gdLst>
                      <a:gd name="txL" fmla="*/ 0 w 126"/>
                      <a:gd name="txT" fmla="*/ 0 h 311"/>
                      <a:gd name="txR" fmla="*/ 126 w 126"/>
                      <a:gd name="txB" fmla="*/ 311 h 311"/>
                    </a:gdLst>
                    <a:ahLst/>
                    <a:cxnLst>
                      <a:cxn ang="0">
                        <a:pos x="9" y="2"/>
                      </a:cxn>
                      <a:cxn ang="0">
                        <a:pos x="5" y="0"/>
                      </a:cxn>
                      <a:cxn ang="0">
                        <a:pos x="3" y="2"/>
                      </a:cxn>
                      <a:cxn ang="0">
                        <a:pos x="1" y="7"/>
                      </a:cxn>
                      <a:cxn ang="0">
                        <a:pos x="0" y="15"/>
                      </a:cxn>
                      <a:cxn ang="0">
                        <a:pos x="1" y="24"/>
                      </a:cxn>
                      <a:cxn ang="0">
                        <a:pos x="3" y="32"/>
                      </a:cxn>
                      <a:cxn ang="0">
                        <a:pos x="7" y="38"/>
                      </a:cxn>
                      <a:cxn ang="0">
                        <a:pos x="12" y="38"/>
                      </a:cxn>
                      <a:cxn ang="0">
                        <a:pos x="16" y="27"/>
                      </a:cxn>
                      <a:cxn ang="0">
                        <a:pos x="9" y="2"/>
                      </a:cxn>
                    </a:cxnLst>
                    <a:rect l="txL" t="txT" r="txR" b="txB"/>
                    <a:pathLst>
                      <a:path w="126" h="311">
                        <a:moveTo>
                          <a:pt x="69" y="16"/>
                        </a:moveTo>
                        <a:lnTo>
                          <a:pt x="33" y="0"/>
                        </a:lnTo>
                        <a:lnTo>
                          <a:pt x="17" y="16"/>
                        </a:lnTo>
                        <a:lnTo>
                          <a:pt x="5" y="62"/>
                        </a:lnTo>
                        <a:lnTo>
                          <a:pt x="0" y="126"/>
                        </a:lnTo>
                        <a:lnTo>
                          <a:pt x="5" y="195"/>
                        </a:lnTo>
                        <a:lnTo>
                          <a:pt x="23" y="259"/>
                        </a:lnTo>
                        <a:lnTo>
                          <a:pt x="51" y="305"/>
                        </a:lnTo>
                        <a:lnTo>
                          <a:pt x="91" y="311"/>
                        </a:lnTo>
                        <a:lnTo>
                          <a:pt x="126" y="218"/>
                        </a:lnTo>
                        <a:lnTo>
                          <a:pt x="69" y="16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7938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22614" name="Group 21"/>
                  <p:cNvGrpSpPr/>
                  <p:nvPr/>
                </p:nvGrpSpPr>
                <p:grpSpPr>
                  <a:xfrm>
                    <a:off x="2169" y="2067"/>
                    <a:ext cx="1236" cy="1006"/>
                    <a:chOff x="2169" y="2067"/>
                    <a:chExt cx="1236" cy="1006"/>
                  </a:xfrm>
                </p:grpSpPr>
                <p:sp>
                  <p:nvSpPr>
                    <p:cNvPr id="22625" name="Freeform 22"/>
                    <p:cNvSpPr/>
                    <p:nvPr/>
                  </p:nvSpPr>
                  <p:spPr>
                    <a:xfrm>
                      <a:off x="2169" y="2107"/>
                      <a:ext cx="1236" cy="655"/>
                    </a:xfrm>
                    <a:custGeom>
                      <a:avLst/>
                      <a:gdLst>
                        <a:gd name="txL" fmla="*/ 0 w 2472"/>
                        <a:gd name="txT" fmla="*/ 0 h 1310"/>
                        <a:gd name="txR" fmla="*/ 2472 w 2472"/>
                        <a:gd name="txB" fmla="*/ 1310 h 1310"/>
                      </a:gdLst>
                      <a:ahLst/>
                      <a:cxnLst>
                        <a:cxn ang="0">
                          <a:pos x="70" y="164"/>
                        </a:cxn>
                        <a:cxn ang="0">
                          <a:pos x="70" y="158"/>
                        </a:cxn>
                        <a:cxn ang="0">
                          <a:pos x="70" y="148"/>
                        </a:cxn>
                        <a:cxn ang="0">
                          <a:pos x="71" y="137"/>
                        </a:cxn>
                        <a:cxn ang="0">
                          <a:pos x="63" y="141"/>
                        </a:cxn>
                        <a:cxn ang="0">
                          <a:pos x="57" y="145"/>
                        </a:cxn>
                        <a:cxn ang="0">
                          <a:pos x="44" y="150"/>
                        </a:cxn>
                        <a:cxn ang="0">
                          <a:pos x="34" y="151"/>
                        </a:cxn>
                        <a:cxn ang="0">
                          <a:pos x="25" y="151"/>
                        </a:cxn>
                        <a:cxn ang="0">
                          <a:pos x="20" y="148"/>
                        </a:cxn>
                        <a:cxn ang="0">
                          <a:pos x="14" y="141"/>
                        </a:cxn>
                        <a:cxn ang="0">
                          <a:pos x="9" y="129"/>
                        </a:cxn>
                        <a:cxn ang="0">
                          <a:pos x="5" y="119"/>
                        </a:cxn>
                        <a:cxn ang="0">
                          <a:pos x="3" y="111"/>
                        </a:cxn>
                        <a:cxn ang="0">
                          <a:pos x="1" y="103"/>
                        </a:cxn>
                        <a:cxn ang="0">
                          <a:pos x="1" y="96"/>
                        </a:cxn>
                        <a:cxn ang="0">
                          <a:pos x="0" y="88"/>
                        </a:cxn>
                        <a:cxn ang="0">
                          <a:pos x="0" y="78"/>
                        </a:cxn>
                        <a:cxn ang="0">
                          <a:pos x="1" y="69"/>
                        </a:cxn>
                        <a:cxn ang="0">
                          <a:pos x="1" y="59"/>
                        </a:cxn>
                        <a:cxn ang="0">
                          <a:pos x="3" y="50"/>
                        </a:cxn>
                        <a:cxn ang="0">
                          <a:pos x="5" y="42"/>
                        </a:cxn>
                        <a:cxn ang="0">
                          <a:pos x="7" y="34"/>
                        </a:cxn>
                        <a:cxn ang="0">
                          <a:pos x="10" y="22"/>
                        </a:cxn>
                        <a:cxn ang="0">
                          <a:pos x="14" y="17"/>
                        </a:cxn>
                        <a:cxn ang="0">
                          <a:pos x="18" y="10"/>
                        </a:cxn>
                        <a:cxn ang="0">
                          <a:pos x="20" y="14"/>
                        </a:cxn>
                        <a:cxn ang="0">
                          <a:pos x="23" y="19"/>
                        </a:cxn>
                        <a:cxn ang="0">
                          <a:pos x="29" y="25"/>
                        </a:cxn>
                        <a:cxn ang="0">
                          <a:pos x="34" y="28"/>
                        </a:cxn>
                        <a:cxn ang="0">
                          <a:pos x="39" y="29"/>
                        </a:cxn>
                        <a:cxn ang="0">
                          <a:pos x="49" y="27"/>
                        </a:cxn>
                        <a:cxn ang="0">
                          <a:pos x="59" y="22"/>
                        </a:cxn>
                        <a:cxn ang="0">
                          <a:pos x="60" y="35"/>
                        </a:cxn>
                        <a:cxn ang="0">
                          <a:pos x="65" y="63"/>
                        </a:cxn>
                        <a:cxn ang="0">
                          <a:pos x="63" y="78"/>
                        </a:cxn>
                        <a:cxn ang="0">
                          <a:pos x="74" y="57"/>
                        </a:cxn>
                        <a:cxn ang="0">
                          <a:pos x="82" y="43"/>
                        </a:cxn>
                        <a:cxn ang="0">
                          <a:pos x="90" y="34"/>
                        </a:cxn>
                        <a:cxn ang="0">
                          <a:pos x="102" y="21"/>
                        </a:cxn>
                        <a:cxn ang="0">
                          <a:pos x="112" y="12"/>
                        </a:cxn>
                        <a:cxn ang="0">
                          <a:pos x="133" y="5"/>
                        </a:cxn>
                        <a:cxn ang="0">
                          <a:pos x="155" y="0"/>
                        </a:cxn>
                        <a:cxn ang="0">
                          <a:pos x="182" y="0"/>
                        </a:cxn>
                        <a:cxn ang="0">
                          <a:pos x="228" y="7"/>
                        </a:cxn>
                        <a:cxn ang="0">
                          <a:pos x="259" y="20"/>
                        </a:cxn>
                        <a:cxn ang="0">
                          <a:pos x="278" y="36"/>
                        </a:cxn>
                        <a:cxn ang="0">
                          <a:pos x="291" y="54"/>
                        </a:cxn>
                        <a:cxn ang="0">
                          <a:pos x="302" y="74"/>
                        </a:cxn>
                        <a:cxn ang="0">
                          <a:pos x="308" y="92"/>
                        </a:cxn>
                        <a:cxn ang="0">
                          <a:pos x="309" y="133"/>
                        </a:cxn>
                        <a:cxn ang="0">
                          <a:pos x="308" y="164"/>
                        </a:cxn>
                        <a:cxn ang="0">
                          <a:pos x="70" y="164"/>
                        </a:cxn>
                      </a:cxnLst>
                      <a:rect l="txL" t="txT" r="txR" b="txB"/>
                      <a:pathLst>
                        <a:path w="2472" h="1310">
                          <a:moveTo>
                            <a:pt x="555" y="1310"/>
                          </a:moveTo>
                          <a:lnTo>
                            <a:pt x="553" y="1263"/>
                          </a:lnTo>
                          <a:lnTo>
                            <a:pt x="555" y="1180"/>
                          </a:lnTo>
                          <a:lnTo>
                            <a:pt x="565" y="1093"/>
                          </a:lnTo>
                          <a:lnTo>
                            <a:pt x="510" y="1128"/>
                          </a:lnTo>
                          <a:lnTo>
                            <a:pt x="461" y="1159"/>
                          </a:lnTo>
                          <a:lnTo>
                            <a:pt x="359" y="1194"/>
                          </a:lnTo>
                          <a:lnTo>
                            <a:pt x="267" y="1206"/>
                          </a:lnTo>
                          <a:lnTo>
                            <a:pt x="206" y="1203"/>
                          </a:lnTo>
                          <a:lnTo>
                            <a:pt x="164" y="1183"/>
                          </a:lnTo>
                          <a:lnTo>
                            <a:pt x="117" y="1124"/>
                          </a:lnTo>
                          <a:lnTo>
                            <a:pt x="65" y="1032"/>
                          </a:lnTo>
                          <a:lnTo>
                            <a:pt x="39" y="955"/>
                          </a:lnTo>
                          <a:lnTo>
                            <a:pt x="24" y="890"/>
                          </a:lnTo>
                          <a:lnTo>
                            <a:pt x="11" y="828"/>
                          </a:lnTo>
                          <a:lnTo>
                            <a:pt x="5" y="773"/>
                          </a:lnTo>
                          <a:lnTo>
                            <a:pt x="0" y="705"/>
                          </a:lnTo>
                          <a:lnTo>
                            <a:pt x="0" y="622"/>
                          </a:lnTo>
                          <a:lnTo>
                            <a:pt x="2" y="546"/>
                          </a:lnTo>
                          <a:lnTo>
                            <a:pt x="14" y="475"/>
                          </a:lnTo>
                          <a:lnTo>
                            <a:pt x="25" y="403"/>
                          </a:lnTo>
                          <a:lnTo>
                            <a:pt x="39" y="336"/>
                          </a:lnTo>
                          <a:lnTo>
                            <a:pt x="57" y="271"/>
                          </a:lnTo>
                          <a:lnTo>
                            <a:pt x="82" y="183"/>
                          </a:lnTo>
                          <a:lnTo>
                            <a:pt x="112" y="133"/>
                          </a:lnTo>
                          <a:lnTo>
                            <a:pt x="142" y="79"/>
                          </a:lnTo>
                          <a:lnTo>
                            <a:pt x="164" y="114"/>
                          </a:lnTo>
                          <a:lnTo>
                            <a:pt x="189" y="152"/>
                          </a:lnTo>
                          <a:lnTo>
                            <a:pt x="234" y="202"/>
                          </a:lnTo>
                          <a:lnTo>
                            <a:pt x="272" y="225"/>
                          </a:lnTo>
                          <a:lnTo>
                            <a:pt x="315" y="237"/>
                          </a:lnTo>
                          <a:lnTo>
                            <a:pt x="393" y="218"/>
                          </a:lnTo>
                          <a:lnTo>
                            <a:pt x="478" y="176"/>
                          </a:lnTo>
                          <a:lnTo>
                            <a:pt x="484" y="275"/>
                          </a:lnTo>
                          <a:lnTo>
                            <a:pt x="518" y="505"/>
                          </a:lnTo>
                          <a:lnTo>
                            <a:pt x="507" y="621"/>
                          </a:lnTo>
                          <a:lnTo>
                            <a:pt x="588" y="460"/>
                          </a:lnTo>
                          <a:lnTo>
                            <a:pt x="657" y="345"/>
                          </a:lnTo>
                          <a:lnTo>
                            <a:pt x="726" y="265"/>
                          </a:lnTo>
                          <a:lnTo>
                            <a:pt x="818" y="173"/>
                          </a:lnTo>
                          <a:lnTo>
                            <a:pt x="899" y="102"/>
                          </a:lnTo>
                          <a:lnTo>
                            <a:pt x="1060" y="34"/>
                          </a:lnTo>
                          <a:lnTo>
                            <a:pt x="1244" y="0"/>
                          </a:lnTo>
                          <a:lnTo>
                            <a:pt x="1461" y="0"/>
                          </a:lnTo>
                          <a:lnTo>
                            <a:pt x="1830" y="57"/>
                          </a:lnTo>
                          <a:lnTo>
                            <a:pt x="2071" y="161"/>
                          </a:lnTo>
                          <a:lnTo>
                            <a:pt x="2219" y="287"/>
                          </a:lnTo>
                          <a:lnTo>
                            <a:pt x="2323" y="439"/>
                          </a:lnTo>
                          <a:lnTo>
                            <a:pt x="2415" y="587"/>
                          </a:lnTo>
                          <a:lnTo>
                            <a:pt x="2461" y="737"/>
                          </a:lnTo>
                          <a:lnTo>
                            <a:pt x="2472" y="1059"/>
                          </a:lnTo>
                          <a:lnTo>
                            <a:pt x="2461" y="1310"/>
                          </a:lnTo>
                          <a:lnTo>
                            <a:pt x="555" y="1310"/>
                          </a:lnTo>
                          <a:close/>
                        </a:path>
                      </a:pathLst>
                    </a:custGeom>
                    <a:solidFill>
                      <a:srgbClr val="C0C0FF"/>
                    </a:solidFill>
                    <a:ln w="7938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22626" name="Group 23"/>
                    <p:cNvGrpSpPr/>
                    <p:nvPr/>
                  </p:nvGrpSpPr>
                  <p:grpSpPr>
                    <a:xfrm>
                      <a:off x="2681" y="2067"/>
                      <a:ext cx="449" cy="1006"/>
                      <a:chOff x="2681" y="2067"/>
                      <a:chExt cx="449" cy="1006"/>
                    </a:xfrm>
                  </p:grpSpPr>
                  <p:sp>
                    <p:nvSpPr>
                      <p:cNvPr id="22627" name="Freeform 24"/>
                      <p:cNvSpPr/>
                      <p:nvPr/>
                    </p:nvSpPr>
                    <p:spPr>
                      <a:xfrm>
                        <a:off x="2681" y="2067"/>
                        <a:ext cx="449" cy="404"/>
                      </a:xfrm>
                      <a:custGeom>
                        <a:avLst/>
                        <a:gdLst>
                          <a:gd name="txL" fmla="*/ 0 w 896"/>
                          <a:gd name="txT" fmla="*/ 0 h 808"/>
                          <a:gd name="txR" fmla="*/ 896 w 896"/>
                          <a:gd name="txB" fmla="*/ 808 h 808"/>
                        </a:gdLst>
                        <a:ahLst/>
                        <a:cxnLst>
                          <a:cxn ang="0">
                            <a:pos x="3" y="21"/>
                          </a:cxn>
                          <a:cxn ang="0">
                            <a:pos x="0" y="38"/>
                          </a:cxn>
                          <a:cxn ang="0">
                            <a:pos x="5" y="56"/>
                          </a:cxn>
                          <a:cxn ang="0">
                            <a:pos x="6" y="68"/>
                          </a:cxn>
                          <a:cxn ang="0">
                            <a:pos x="7" y="73"/>
                          </a:cxn>
                          <a:cxn ang="0">
                            <a:pos x="9" y="79"/>
                          </a:cxn>
                          <a:cxn ang="0">
                            <a:pos x="12" y="85"/>
                          </a:cxn>
                          <a:cxn ang="0">
                            <a:pos x="17" y="92"/>
                          </a:cxn>
                          <a:cxn ang="0">
                            <a:pos x="21" y="97"/>
                          </a:cxn>
                          <a:cxn ang="0">
                            <a:pos x="26" y="101"/>
                          </a:cxn>
                          <a:cxn ang="0">
                            <a:pos x="49" y="74"/>
                          </a:cxn>
                          <a:cxn ang="0">
                            <a:pos x="75" y="101"/>
                          </a:cxn>
                          <a:cxn ang="0">
                            <a:pos x="81" y="96"/>
                          </a:cxn>
                          <a:cxn ang="0">
                            <a:pos x="86" y="90"/>
                          </a:cxn>
                          <a:cxn ang="0">
                            <a:pos x="90" y="82"/>
                          </a:cxn>
                          <a:cxn ang="0">
                            <a:pos x="95" y="74"/>
                          </a:cxn>
                          <a:cxn ang="0">
                            <a:pos x="104" y="56"/>
                          </a:cxn>
                          <a:cxn ang="0">
                            <a:pos x="110" y="30"/>
                          </a:cxn>
                          <a:cxn ang="0">
                            <a:pos x="113" y="18"/>
                          </a:cxn>
                          <a:cxn ang="0">
                            <a:pos x="94" y="6"/>
                          </a:cxn>
                          <a:cxn ang="0">
                            <a:pos x="74" y="0"/>
                          </a:cxn>
                          <a:cxn ang="0">
                            <a:pos x="42" y="2"/>
                          </a:cxn>
                          <a:cxn ang="0">
                            <a:pos x="19" y="7"/>
                          </a:cxn>
                          <a:cxn ang="0">
                            <a:pos x="3" y="21"/>
                          </a:cxn>
                        </a:cxnLst>
                        <a:rect l="txL" t="txT" r="txR" b="txB"/>
                        <a:pathLst>
                          <a:path w="896" h="808">
                            <a:moveTo>
                              <a:pt x="23" y="161"/>
                            </a:moveTo>
                            <a:lnTo>
                              <a:pt x="0" y="299"/>
                            </a:lnTo>
                            <a:lnTo>
                              <a:pt x="35" y="449"/>
                            </a:lnTo>
                            <a:lnTo>
                              <a:pt x="46" y="541"/>
                            </a:lnTo>
                            <a:lnTo>
                              <a:pt x="52" y="578"/>
                            </a:lnTo>
                            <a:lnTo>
                              <a:pt x="72" y="631"/>
                            </a:lnTo>
                            <a:lnTo>
                              <a:pt x="90" y="677"/>
                            </a:lnTo>
                            <a:lnTo>
                              <a:pt x="133" y="731"/>
                            </a:lnTo>
                            <a:lnTo>
                              <a:pt x="163" y="769"/>
                            </a:lnTo>
                            <a:lnTo>
                              <a:pt x="207" y="805"/>
                            </a:lnTo>
                            <a:lnTo>
                              <a:pt x="391" y="587"/>
                            </a:lnTo>
                            <a:lnTo>
                              <a:pt x="595" y="808"/>
                            </a:lnTo>
                            <a:lnTo>
                              <a:pt x="641" y="765"/>
                            </a:lnTo>
                            <a:lnTo>
                              <a:pt x="680" y="716"/>
                            </a:lnTo>
                            <a:lnTo>
                              <a:pt x="714" y="654"/>
                            </a:lnTo>
                            <a:lnTo>
                              <a:pt x="759" y="587"/>
                            </a:lnTo>
                            <a:lnTo>
                              <a:pt x="827" y="449"/>
                            </a:lnTo>
                            <a:lnTo>
                              <a:pt x="873" y="242"/>
                            </a:lnTo>
                            <a:lnTo>
                              <a:pt x="896" y="138"/>
                            </a:lnTo>
                            <a:lnTo>
                              <a:pt x="747" y="47"/>
                            </a:lnTo>
                            <a:lnTo>
                              <a:pt x="586" y="0"/>
                            </a:lnTo>
                            <a:lnTo>
                              <a:pt x="332" y="13"/>
                            </a:lnTo>
                            <a:lnTo>
                              <a:pt x="149" y="59"/>
                            </a:lnTo>
                            <a:lnTo>
                              <a:pt x="23" y="161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 dirty="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2628" name="Freeform 25"/>
                      <p:cNvSpPr/>
                      <p:nvPr/>
                    </p:nvSpPr>
                    <p:spPr>
                      <a:xfrm>
                        <a:off x="2750" y="2360"/>
                        <a:ext cx="276" cy="713"/>
                      </a:xfrm>
                      <a:custGeom>
                        <a:avLst/>
                        <a:gdLst>
                          <a:gd name="txL" fmla="*/ 0 w 553"/>
                          <a:gd name="txT" fmla="*/ 0 h 1424"/>
                          <a:gd name="txR" fmla="*/ 553 w 553"/>
                          <a:gd name="txB" fmla="*/ 1424 h 1424"/>
                        </a:gdLst>
                        <a:ahLst/>
                        <a:cxnLst>
                          <a:cxn ang="0">
                            <a:pos x="31" y="0"/>
                          </a:cxn>
                          <a:cxn ang="0">
                            <a:pos x="15" y="20"/>
                          </a:cxn>
                          <a:cxn ang="0">
                            <a:pos x="21" y="36"/>
                          </a:cxn>
                          <a:cxn ang="0">
                            <a:pos x="10" y="58"/>
                          </a:cxn>
                          <a:cxn ang="0">
                            <a:pos x="3" y="88"/>
                          </a:cxn>
                          <a:cxn ang="0">
                            <a:pos x="0" y="108"/>
                          </a:cxn>
                          <a:cxn ang="0">
                            <a:pos x="3" y="127"/>
                          </a:cxn>
                          <a:cxn ang="0">
                            <a:pos x="8" y="150"/>
                          </a:cxn>
                          <a:cxn ang="0">
                            <a:pos x="36" y="179"/>
                          </a:cxn>
                          <a:cxn ang="0">
                            <a:pos x="63" y="144"/>
                          </a:cxn>
                          <a:cxn ang="0">
                            <a:pos x="69" y="112"/>
                          </a:cxn>
                          <a:cxn ang="0">
                            <a:pos x="64" y="82"/>
                          </a:cxn>
                          <a:cxn ang="0">
                            <a:pos x="57" y="56"/>
                          </a:cxn>
                          <a:cxn ang="0">
                            <a:pos x="46" y="35"/>
                          </a:cxn>
                          <a:cxn ang="0">
                            <a:pos x="54" y="25"/>
                          </a:cxn>
                          <a:cxn ang="0">
                            <a:pos x="31" y="0"/>
                          </a:cxn>
                        </a:cxnLst>
                        <a:rect l="txL" t="txT" r="txR" b="txB"/>
                        <a:pathLst>
                          <a:path w="553" h="1424">
                            <a:moveTo>
                              <a:pt x="254" y="0"/>
                            </a:moveTo>
                            <a:lnTo>
                              <a:pt x="121" y="160"/>
                            </a:lnTo>
                            <a:lnTo>
                              <a:pt x="173" y="287"/>
                            </a:lnTo>
                            <a:lnTo>
                              <a:pt x="82" y="460"/>
                            </a:lnTo>
                            <a:lnTo>
                              <a:pt x="25" y="700"/>
                            </a:lnTo>
                            <a:lnTo>
                              <a:pt x="0" y="861"/>
                            </a:lnTo>
                            <a:lnTo>
                              <a:pt x="25" y="1011"/>
                            </a:lnTo>
                            <a:lnTo>
                              <a:pt x="70" y="1194"/>
                            </a:lnTo>
                            <a:lnTo>
                              <a:pt x="288" y="1424"/>
                            </a:lnTo>
                            <a:lnTo>
                              <a:pt x="506" y="1149"/>
                            </a:lnTo>
                            <a:lnTo>
                              <a:pt x="553" y="895"/>
                            </a:lnTo>
                            <a:lnTo>
                              <a:pt x="518" y="654"/>
                            </a:lnTo>
                            <a:lnTo>
                              <a:pt x="460" y="448"/>
                            </a:lnTo>
                            <a:lnTo>
                              <a:pt x="368" y="275"/>
                            </a:lnTo>
                            <a:lnTo>
                              <a:pt x="437" y="195"/>
                            </a:lnTo>
                            <a:lnTo>
                              <a:pt x="254" y="0"/>
                            </a:lnTo>
                            <a:close/>
                          </a:path>
                        </a:pathLst>
                      </a:custGeom>
                      <a:solidFill>
                        <a:srgbClr val="A000A0"/>
                      </a:solidFill>
                      <a:ln w="7938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 dirty="0">
                          <a:latin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2615" name="Freeform 26"/>
                  <p:cNvSpPr/>
                  <p:nvPr/>
                </p:nvSpPr>
                <p:spPr>
                  <a:xfrm>
                    <a:off x="2939" y="2008"/>
                    <a:ext cx="347" cy="436"/>
                  </a:xfrm>
                  <a:custGeom>
                    <a:avLst/>
                    <a:gdLst>
                      <a:gd name="txL" fmla="*/ 0 w 693"/>
                      <a:gd name="txT" fmla="*/ 0 h 873"/>
                      <a:gd name="txR" fmla="*/ 693 w 693"/>
                      <a:gd name="txB" fmla="*/ 873 h 873"/>
                    </a:gdLst>
                    <a:ahLst/>
                    <a:cxnLst>
                      <a:cxn ang="0">
                        <a:pos x="42" y="4"/>
                      </a:cxn>
                      <a:cxn ang="0">
                        <a:pos x="44" y="1"/>
                      </a:cxn>
                      <a:cxn ang="0">
                        <a:pos x="49" y="0"/>
                      </a:cxn>
                      <a:cxn ang="0">
                        <a:pos x="52" y="0"/>
                      </a:cxn>
                      <a:cxn ang="0">
                        <a:pos x="53" y="2"/>
                      </a:cxn>
                      <a:cxn ang="0">
                        <a:pos x="55" y="6"/>
                      </a:cxn>
                      <a:cxn ang="0">
                        <a:pos x="55" y="14"/>
                      </a:cxn>
                      <a:cxn ang="0">
                        <a:pos x="55" y="21"/>
                      </a:cxn>
                      <a:cxn ang="0">
                        <a:pos x="54" y="26"/>
                      </a:cxn>
                      <a:cxn ang="0">
                        <a:pos x="56" y="37"/>
                      </a:cxn>
                      <a:cxn ang="0">
                        <a:pos x="58" y="45"/>
                      </a:cxn>
                      <a:cxn ang="0">
                        <a:pos x="59" y="48"/>
                      </a:cxn>
                      <a:cxn ang="0">
                        <a:pos x="62" y="53"/>
                      </a:cxn>
                      <a:cxn ang="0">
                        <a:pos x="67" y="70"/>
                      </a:cxn>
                      <a:cxn ang="0">
                        <a:pos x="71" y="74"/>
                      </a:cxn>
                      <a:cxn ang="0">
                        <a:pos x="78" y="81"/>
                      </a:cxn>
                      <a:cxn ang="0">
                        <a:pos x="87" y="90"/>
                      </a:cxn>
                      <a:cxn ang="0">
                        <a:pos x="53" y="109"/>
                      </a:cxn>
                      <a:cxn ang="0">
                        <a:pos x="33" y="86"/>
                      </a:cxn>
                      <a:cxn ang="0">
                        <a:pos x="25" y="89"/>
                      </a:cxn>
                      <a:cxn ang="0">
                        <a:pos x="12" y="92"/>
                      </a:cxn>
                      <a:cxn ang="0">
                        <a:pos x="4" y="90"/>
                      </a:cxn>
                      <a:cxn ang="0">
                        <a:pos x="0" y="87"/>
                      </a:cxn>
                      <a:cxn ang="0">
                        <a:pos x="0" y="83"/>
                      </a:cxn>
                      <a:cxn ang="0">
                        <a:pos x="3" y="79"/>
                      </a:cxn>
                      <a:cxn ang="0">
                        <a:pos x="10" y="76"/>
                      </a:cxn>
                      <a:cxn ang="0">
                        <a:pos x="20" y="74"/>
                      </a:cxn>
                      <a:cxn ang="0">
                        <a:pos x="27" y="71"/>
                      </a:cxn>
                      <a:cxn ang="0">
                        <a:pos x="31" y="68"/>
                      </a:cxn>
                      <a:cxn ang="0">
                        <a:pos x="35" y="63"/>
                      </a:cxn>
                      <a:cxn ang="0">
                        <a:pos x="38" y="60"/>
                      </a:cxn>
                      <a:cxn ang="0">
                        <a:pos x="41" y="56"/>
                      </a:cxn>
                      <a:cxn ang="0">
                        <a:pos x="41" y="47"/>
                      </a:cxn>
                      <a:cxn ang="0">
                        <a:pos x="40" y="37"/>
                      </a:cxn>
                      <a:cxn ang="0">
                        <a:pos x="38" y="27"/>
                      </a:cxn>
                      <a:cxn ang="0">
                        <a:pos x="40" y="12"/>
                      </a:cxn>
                      <a:cxn ang="0">
                        <a:pos x="42" y="4"/>
                      </a:cxn>
                    </a:cxnLst>
                    <a:rect l="txL" t="txT" r="txR" b="txB"/>
                    <a:pathLst>
                      <a:path w="693" h="873">
                        <a:moveTo>
                          <a:pt x="331" y="38"/>
                        </a:moveTo>
                        <a:lnTo>
                          <a:pt x="352" y="11"/>
                        </a:lnTo>
                        <a:lnTo>
                          <a:pt x="388" y="0"/>
                        </a:lnTo>
                        <a:lnTo>
                          <a:pt x="411" y="3"/>
                        </a:lnTo>
                        <a:lnTo>
                          <a:pt x="422" y="18"/>
                        </a:lnTo>
                        <a:lnTo>
                          <a:pt x="435" y="51"/>
                        </a:lnTo>
                        <a:lnTo>
                          <a:pt x="439" y="114"/>
                        </a:lnTo>
                        <a:lnTo>
                          <a:pt x="434" y="174"/>
                        </a:lnTo>
                        <a:lnTo>
                          <a:pt x="432" y="212"/>
                        </a:lnTo>
                        <a:lnTo>
                          <a:pt x="444" y="300"/>
                        </a:lnTo>
                        <a:lnTo>
                          <a:pt x="460" y="366"/>
                        </a:lnTo>
                        <a:lnTo>
                          <a:pt x="468" y="389"/>
                        </a:lnTo>
                        <a:lnTo>
                          <a:pt x="489" y="429"/>
                        </a:lnTo>
                        <a:lnTo>
                          <a:pt x="531" y="561"/>
                        </a:lnTo>
                        <a:lnTo>
                          <a:pt x="563" y="597"/>
                        </a:lnTo>
                        <a:lnTo>
                          <a:pt x="617" y="653"/>
                        </a:lnTo>
                        <a:lnTo>
                          <a:pt x="693" y="727"/>
                        </a:lnTo>
                        <a:lnTo>
                          <a:pt x="422" y="873"/>
                        </a:lnTo>
                        <a:lnTo>
                          <a:pt x="259" y="689"/>
                        </a:lnTo>
                        <a:lnTo>
                          <a:pt x="195" y="717"/>
                        </a:lnTo>
                        <a:lnTo>
                          <a:pt x="96" y="736"/>
                        </a:lnTo>
                        <a:lnTo>
                          <a:pt x="31" y="727"/>
                        </a:lnTo>
                        <a:lnTo>
                          <a:pt x="0" y="699"/>
                        </a:lnTo>
                        <a:lnTo>
                          <a:pt x="0" y="671"/>
                        </a:lnTo>
                        <a:lnTo>
                          <a:pt x="18" y="632"/>
                        </a:lnTo>
                        <a:lnTo>
                          <a:pt x="77" y="612"/>
                        </a:lnTo>
                        <a:lnTo>
                          <a:pt x="157" y="595"/>
                        </a:lnTo>
                        <a:lnTo>
                          <a:pt x="214" y="574"/>
                        </a:lnTo>
                        <a:lnTo>
                          <a:pt x="241" y="547"/>
                        </a:lnTo>
                        <a:lnTo>
                          <a:pt x="280" y="508"/>
                        </a:lnTo>
                        <a:lnTo>
                          <a:pt x="303" y="485"/>
                        </a:lnTo>
                        <a:lnTo>
                          <a:pt x="326" y="450"/>
                        </a:lnTo>
                        <a:lnTo>
                          <a:pt x="326" y="378"/>
                        </a:lnTo>
                        <a:lnTo>
                          <a:pt x="319" y="302"/>
                        </a:lnTo>
                        <a:lnTo>
                          <a:pt x="303" y="219"/>
                        </a:lnTo>
                        <a:lnTo>
                          <a:pt x="315" y="101"/>
                        </a:lnTo>
                        <a:lnTo>
                          <a:pt x="331" y="38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7938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616" name="Freeform 27"/>
                  <p:cNvSpPr/>
                  <p:nvPr/>
                </p:nvSpPr>
                <p:spPr>
                  <a:xfrm>
                    <a:off x="2681" y="1740"/>
                    <a:ext cx="438" cy="621"/>
                  </a:xfrm>
                  <a:custGeom>
                    <a:avLst/>
                    <a:gdLst>
                      <a:gd name="txL" fmla="*/ 0 w 874"/>
                      <a:gd name="txT" fmla="*/ 0 h 1244"/>
                      <a:gd name="txR" fmla="*/ 874 w 874"/>
                      <a:gd name="txB" fmla="*/ 1244 h 1244"/>
                    </a:gdLst>
                    <a:ahLst/>
                    <a:cxnLst>
                      <a:cxn ang="0">
                        <a:pos x="32" y="2"/>
                      </a:cxn>
                      <a:cxn ang="0">
                        <a:pos x="24" y="8"/>
                      </a:cxn>
                      <a:cxn ang="0">
                        <a:pos x="19" y="12"/>
                      </a:cxn>
                      <a:cxn ang="0">
                        <a:pos x="15" y="18"/>
                      </a:cxn>
                      <a:cxn ang="0">
                        <a:pos x="10" y="25"/>
                      </a:cxn>
                      <a:cxn ang="0">
                        <a:pos x="8" y="34"/>
                      </a:cxn>
                      <a:cxn ang="0">
                        <a:pos x="6" y="41"/>
                      </a:cxn>
                      <a:cxn ang="0">
                        <a:pos x="6" y="50"/>
                      </a:cxn>
                      <a:cxn ang="0">
                        <a:pos x="8" y="62"/>
                      </a:cxn>
                      <a:cxn ang="0">
                        <a:pos x="9" y="73"/>
                      </a:cxn>
                      <a:cxn ang="0">
                        <a:pos x="6" y="85"/>
                      </a:cxn>
                      <a:cxn ang="0">
                        <a:pos x="3" y="96"/>
                      </a:cxn>
                      <a:cxn ang="0">
                        <a:pos x="0" y="106"/>
                      </a:cxn>
                      <a:cxn ang="0">
                        <a:pos x="0" y="115"/>
                      </a:cxn>
                      <a:cxn ang="0">
                        <a:pos x="1" y="123"/>
                      </a:cxn>
                      <a:cxn ang="0">
                        <a:pos x="3" y="129"/>
                      </a:cxn>
                      <a:cxn ang="0">
                        <a:pos x="6" y="136"/>
                      </a:cxn>
                      <a:cxn ang="0">
                        <a:pos x="10" y="140"/>
                      </a:cxn>
                      <a:cxn ang="0">
                        <a:pos x="15" y="144"/>
                      </a:cxn>
                      <a:cxn ang="0">
                        <a:pos x="25" y="150"/>
                      </a:cxn>
                      <a:cxn ang="0">
                        <a:pos x="36" y="153"/>
                      </a:cxn>
                      <a:cxn ang="0">
                        <a:pos x="48" y="155"/>
                      </a:cxn>
                      <a:cxn ang="0">
                        <a:pos x="59" y="153"/>
                      </a:cxn>
                      <a:cxn ang="0">
                        <a:pos x="68" y="152"/>
                      </a:cxn>
                      <a:cxn ang="0">
                        <a:pos x="78" y="147"/>
                      </a:cxn>
                      <a:cxn ang="0">
                        <a:pos x="87" y="143"/>
                      </a:cxn>
                      <a:cxn ang="0">
                        <a:pos x="94" y="137"/>
                      </a:cxn>
                      <a:cxn ang="0">
                        <a:pos x="103" y="127"/>
                      </a:cxn>
                      <a:cxn ang="0">
                        <a:pos x="106" y="122"/>
                      </a:cxn>
                      <a:cxn ang="0">
                        <a:pos x="108" y="115"/>
                      </a:cxn>
                      <a:cxn ang="0">
                        <a:pos x="110" y="107"/>
                      </a:cxn>
                      <a:cxn ang="0">
                        <a:pos x="110" y="101"/>
                      </a:cxn>
                      <a:cxn ang="0">
                        <a:pos x="109" y="93"/>
                      </a:cxn>
                      <a:cxn ang="0">
                        <a:pos x="107" y="85"/>
                      </a:cxn>
                      <a:cxn ang="0">
                        <a:pos x="105" y="70"/>
                      </a:cxn>
                      <a:cxn ang="0">
                        <a:pos x="106" y="62"/>
                      </a:cxn>
                      <a:cxn ang="0">
                        <a:pos x="109" y="54"/>
                      </a:cxn>
                      <a:cxn ang="0">
                        <a:pos x="110" y="39"/>
                      </a:cxn>
                      <a:cxn ang="0">
                        <a:pos x="109" y="26"/>
                      </a:cxn>
                      <a:cxn ang="0">
                        <a:pos x="106" y="17"/>
                      </a:cxn>
                      <a:cxn ang="0">
                        <a:pos x="101" y="11"/>
                      </a:cxn>
                      <a:cxn ang="0">
                        <a:pos x="89" y="5"/>
                      </a:cxn>
                      <a:cxn ang="0">
                        <a:pos x="74" y="1"/>
                      </a:cxn>
                      <a:cxn ang="0">
                        <a:pos x="50" y="0"/>
                      </a:cxn>
                      <a:cxn ang="0">
                        <a:pos x="32" y="2"/>
                      </a:cxn>
                    </a:cxnLst>
                    <a:rect l="txL" t="txT" r="txR" b="txB"/>
                    <a:pathLst>
                      <a:path w="874" h="1244">
                        <a:moveTo>
                          <a:pt x="254" y="21"/>
                        </a:moveTo>
                        <a:lnTo>
                          <a:pt x="192" y="64"/>
                        </a:lnTo>
                        <a:lnTo>
                          <a:pt x="149" y="101"/>
                        </a:lnTo>
                        <a:lnTo>
                          <a:pt x="118" y="150"/>
                        </a:lnTo>
                        <a:lnTo>
                          <a:pt x="80" y="203"/>
                        </a:lnTo>
                        <a:lnTo>
                          <a:pt x="63" y="277"/>
                        </a:lnTo>
                        <a:lnTo>
                          <a:pt x="46" y="335"/>
                        </a:lnTo>
                        <a:lnTo>
                          <a:pt x="46" y="405"/>
                        </a:lnTo>
                        <a:lnTo>
                          <a:pt x="63" y="501"/>
                        </a:lnTo>
                        <a:lnTo>
                          <a:pt x="67" y="590"/>
                        </a:lnTo>
                        <a:lnTo>
                          <a:pt x="43" y="683"/>
                        </a:lnTo>
                        <a:lnTo>
                          <a:pt x="17" y="772"/>
                        </a:lnTo>
                        <a:lnTo>
                          <a:pt x="0" y="853"/>
                        </a:lnTo>
                        <a:lnTo>
                          <a:pt x="0" y="922"/>
                        </a:lnTo>
                        <a:lnTo>
                          <a:pt x="5" y="985"/>
                        </a:lnTo>
                        <a:lnTo>
                          <a:pt x="17" y="1036"/>
                        </a:lnTo>
                        <a:lnTo>
                          <a:pt x="41" y="1089"/>
                        </a:lnTo>
                        <a:lnTo>
                          <a:pt x="74" y="1128"/>
                        </a:lnTo>
                        <a:lnTo>
                          <a:pt x="115" y="1157"/>
                        </a:lnTo>
                        <a:lnTo>
                          <a:pt x="196" y="1207"/>
                        </a:lnTo>
                        <a:lnTo>
                          <a:pt x="286" y="1230"/>
                        </a:lnTo>
                        <a:lnTo>
                          <a:pt x="378" y="1244"/>
                        </a:lnTo>
                        <a:lnTo>
                          <a:pt x="465" y="1232"/>
                        </a:lnTo>
                        <a:lnTo>
                          <a:pt x="540" y="1218"/>
                        </a:lnTo>
                        <a:lnTo>
                          <a:pt x="621" y="1183"/>
                        </a:lnTo>
                        <a:lnTo>
                          <a:pt x="690" y="1149"/>
                        </a:lnTo>
                        <a:lnTo>
                          <a:pt x="747" y="1103"/>
                        </a:lnTo>
                        <a:lnTo>
                          <a:pt x="816" y="1022"/>
                        </a:lnTo>
                        <a:lnTo>
                          <a:pt x="845" y="979"/>
                        </a:lnTo>
                        <a:lnTo>
                          <a:pt x="862" y="922"/>
                        </a:lnTo>
                        <a:lnTo>
                          <a:pt x="873" y="864"/>
                        </a:lnTo>
                        <a:lnTo>
                          <a:pt x="874" y="811"/>
                        </a:lnTo>
                        <a:lnTo>
                          <a:pt x="864" y="745"/>
                        </a:lnTo>
                        <a:lnTo>
                          <a:pt x="853" y="683"/>
                        </a:lnTo>
                        <a:lnTo>
                          <a:pt x="837" y="563"/>
                        </a:lnTo>
                        <a:lnTo>
                          <a:pt x="845" y="503"/>
                        </a:lnTo>
                        <a:lnTo>
                          <a:pt x="864" y="437"/>
                        </a:lnTo>
                        <a:lnTo>
                          <a:pt x="873" y="319"/>
                        </a:lnTo>
                        <a:lnTo>
                          <a:pt x="864" y="213"/>
                        </a:lnTo>
                        <a:lnTo>
                          <a:pt x="845" y="141"/>
                        </a:lnTo>
                        <a:lnTo>
                          <a:pt x="805" y="92"/>
                        </a:lnTo>
                        <a:lnTo>
                          <a:pt x="704" y="42"/>
                        </a:lnTo>
                        <a:lnTo>
                          <a:pt x="586" y="11"/>
                        </a:lnTo>
                        <a:lnTo>
                          <a:pt x="393" y="0"/>
                        </a:lnTo>
                        <a:lnTo>
                          <a:pt x="254" y="21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7938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22617" name="Group 28"/>
                  <p:cNvGrpSpPr/>
                  <p:nvPr/>
                </p:nvGrpSpPr>
                <p:grpSpPr>
                  <a:xfrm>
                    <a:off x="2802" y="2002"/>
                    <a:ext cx="216" cy="233"/>
                    <a:chOff x="2802" y="2002"/>
                    <a:chExt cx="216" cy="233"/>
                  </a:xfrm>
                </p:grpSpPr>
                <p:sp>
                  <p:nvSpPr>
                    <p:cNvPr id="22622" name="Freeform 29"/>
                    <p:cNvSpPr/>
                    <p:nvPr/>
                  </p:nvSpPr>
                  <p:spPr>
                    <a:xfrm>
                      <a:off x="2802" y="2206"/>
                      <a:ext cx="216" cy="9"/>
                    </a:xfrm>
                    <a:custGeom>
                      <a:avLst/>
                      <a:gdLst>
                        <a:gd name="txL" fmla="*/ 0 w 431"/>
                        <a:gd name="txT" fmla="*/ 0 h 19"/>
                        <a:gd name="txR" fmla="*/ 431 w 431"/>
                        <a:gd name="txB" fmla="*/ 19 h 19"/>
                      </a:gdLst>
                      <a:ahLst/>
                      <a:cxnLst>
                        <a:cxn ang="0">
                          <a:pos x="0" y="0"/>
                        </a:cxn>
                        <a:cxn ang="0">
                          <a:pos x="5" y="0"/>
                        </a:cxn>
                        <a:cxn ang="0">
                          <a:pos x="13" y="0"/>
                        </a:cxn>
                        <a:cxn ang="0">
                          <a:pos x="19" y="0"/>
                        </a:cxn>
                        <a:cxn ang="0">
                          <a:pos x="28" y="1"/>
                        </a:cxn>
                        <a:cxn ang="0">
                          <a:pos x="37" y="1"/>
                        </a:cxn>
                        <a:cxn ang="0">
                          <a:pos x="46" y="1"/>
                        </a:cxn>
                        <a:cxn ang="0">
                          <a:pos x="54" y="2"/>
                        </a:cxn>
                      </a:cxnLst>
                      <a:rect l="txL" t="txT" r="txR" b="txB"/>
                      <a:pathLst>
                        <a:path w="431" h="19">
                          <a:moveTo>
                            <a:pt x="0" y="4"/>
                          </a:moveTo>
                          <a:lnTo>
                            <a:pt x="39" y="0"/>
                          </a:lnTo>
                          <a:lnTo>
                            <a:pt x="98" y="0"/>
                          </a:lnTo>
                          <a:lnTo>
                            <a:pt x="151" y="0"/>
                          </a:lnTo>
                          <a:lnTo>
                            <a:pt x="217" y="11"/>
                          </a:lnTo>
                          <a:lnTo>
                            <a:pt x="292" y="11"/>
                          </a:lnTo>
                          <a:lnTo>
                            <a:pt x="365" y="11"/>
                          </a:lnTo>
                          <a:lnTo>
                            <a:pt x="431" y="19"/>
                          </a:lnTo>
                        </a:path>
                      </a:pathLst>
                    </a:custGeom>
                    <a:noFill/>
                    <a:ln w="7938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623" name="Freeform 30"/>
                    <p:cNvSpPr/>
                    <p:nvPr/>
                  </p:nvSpPr>
                  <p:spPr>
                    <a:xfrm>
                      <a:off x="2877" y="2232"/>
                      <a:ext cx="46" cy="3"/>
                    </a:xfrm>
                    <a:custGeom>
                      <a:avLst/>
                      <a:gdLst>
                        <a:gd name="txL" fmla="*/ 0 w 92"/>
                        <a:gd name="txT" fmla="*/ 0 h 5"/>
                        <a:gd name="txR" fmla="*/ 92 w 92"/>
                        <a:gd name="txB" fmla="*/ 5 h 5"/>
                      </a:gdLst>
                      <a:ahLst/>
                      <a:cxnLst>
                        <a:cxn ang="0">
                          <a:pos x="0" y="1"/>
                        </a:cxn>
                        <a:cxn ang="0">
                          <a:pos x="9" y="0"/>
                        </a:cxn>
                        <a:cxn ang="0">
                          <a:pos x="12" y="1"/>
                        </a:cxn>
                      </a:cxnLst>
                      <a:rect l="txL" t="txT" r="txR" b="txB"/>
                      <a:pathLst>
                        <a:path w="92" h="5">
                          <a:moveTo>
                            <a:pt x="0" y="5"/>
                          </a:moveTo>
                          <a:lnTo>
                            <a:pt x="67" y="0"/>
                          </a:lnTo>
                          <a:lnTo>
                            <a:pt x="92" y="5"/>
                          </a:lnTo>
                        </a:path>
                      </a:pathLst>
                    </a:custGeom>
                    <a:noFill/>
                    <a:ln w="7938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624" name="Freeform 31"/>
                    <p:cNvSpPr/>
                    <p:nvPr/>
                  </p:nvSpPr>
                  <p:spPr>
                    <a:xfrm>
                      <a:off x="2859" y="2002"/>
                      <a:ext cx="101" cy="155"/>
                    </a:xfrm>
                    <a:custGeom>
                      <a:avLst/>
                      <a:gdLst>
                        <a:gd name="txL" fmla="*/ 0 w 202"/>
                        <a:gd name="txT" fmla="*/ 0 h 309"/>
                        <a:gd name="txR" fmla="*/ 202 w 202"/>
                        <a:gd name="txB" fmla="*/ 309 h 309"/>
                      </a:gdLst>
                      <a:ahLst/>
                      <a:cxnLst>
                        <a:cxn ang="0">
                          <a:pos x="18" y="0"/>
                        </a:cxn>
                        <a:cxn ang="0">
                          <a:pos x="17" y="7"/>
                        </a:cxn>
                        <a:cxn ang="0">
                          <a:pos x="18" y="13"/>
                        </a:cxn>
                        <a:cxn ang="0">
                          <a:pos x="20" y="18"/>
                        </a:cxn>
                        <a:cxn ang="0">
                          <a:pos x="23" y="24"/>
                        </a:cxn>
                        <a:cxn ang="0">
                          <a:pos x="24" y="28"/>
                        </a:cxn>
                        <a:cxn ang="0">
                          <a:pos x="25" y="33"/>
                        </a:cxn>
                        <a:cxn ang="0">
                          <a:pos x="24" y="37"/>
                        </a:cxn>
                        <a:cxn ang="0">
                          <a:pos x="22" y="38"/>
                        </a:cxn>
                        <a:cxn ang="0">
                          <a:pos x="18" y="39"/>
                        </a:cxn>
                        <a:cxn ang="0">
                          <a:pos x="13" y="37"/>
                        </a:cxn>
                        <a:cxn ang="0">
                          <a:pos x="7" y="36"/>
                        </a:cxn>
                        <a:cxn ang="0">
                          <a:pos x="0" y="38"/>
                        </a:cxn>
                      </a:cxnLst>
                      <a:rect l="txL" t="txT" r="txR" b="txB"/>
                      <a:pathLst>
                        <a:path w="202" h="309">
                          <a:moveTo>
                            <a:pt x="138" y="0"/>
                          </a:moveTo>
                          <a:lnTo>
                            <a:pt x="132" y="53"/>
                          </a:lnTo>
                          <a:lnTo>
                            <a:pt x="143" y="104"/>
                          </a:lnTo>
                          <a:lnTo>
                            <a:pt x="155" y="139"/>
                          </a:lnTo>
                          <a:lnTo>
                            <a:pt x="177" y="190"/>
                          </a:lnTo>
                          <a:lnTo>
                            <a:pt x="189" y="223"/>
                          </a:lnTo>
                          <a:lnTo>
                            <a:pt x="202" y="264"/>
                          </a:lnTo>
                          <a:lnTo>
                            <a:pt x="189" y="293"/>
                          </a:lnTo>
                          <a:lnTo>
                            <a:pt x="173" y="303"/>
                          </a:lnTo>
                          <a:lnTo>
                            <a:pt x="143" y="309"/>
                          </a:lnTo>
                          <a:lnTo>
                            <a:pt x="109" y="293"/>
                          </a:lnTo>
                          <a:lnTo>
                            <a:pt x="63" y="287"/>
                          </a:lnTo>
                          <a:lnTo>
                            <a:pt x="0" y="297"/>
                          </a:lnTo>
                        </a:path>
                      </a:pathLst>
                    </a:custGeom>
                    <a:noFill/>
                    <a:ln w="7938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2618" name="Group 32"/>
                  <p:cNvGrpSpPr/>
                  <p:nvPr/>
                </p:nvGrpSpPr>
                <p:grpSpPr>
                  <a:xfrm>
                    <a:off x="2780" y="1904"/>
                    <a:ext cx="287" cy="26"/>
                    <a:chOff x="2780" y="1904"/>
                    <a:chExt cx="287" cy="26"/>
                  </a:xfrm>
                </p:grpSpPr>
                <p:sp>
                  <p:nvSpPr>
                    <p:cNvPr id="22620" name="Freeform 33"/>
                    <p:cNvSpPr/>
                    <p:nvPr/>
                  </p:nvSpPr>
                  <p:spPr>
                    <a:xfrm>
                      <a:off x="2780" y="1904"/>
                      <a:ext cx="116" cy="24"/>
                    </a:xfrm>
                    <a:custGeom>
                      <a:avLst/>
                      <a:gdLst>
                        <a:gd name="txL" fmla="*/ 0 w 232"/>
                        <a:gd name="txT" fmla="*/ 0 h 49"/>
                        <a:gd name="txR" fmla="*/ 232 w 232"/>
                        <a:gd name="txB" fmla="*/ 49 h 49"/>
                      </a:gdLst>
                      <a:ahLst/>
                      <a:cxnLst>
                        <a:cxn ang="0">
                          <a:pos x="0" y="6"/>
                        </a:cxn>
                        <a:cxn ang="0">
                          <a:pos x="5" y="3"/>
                        </a:cxn>
                        <a:cxn ang="0">
                          <a:pos x="8" y="1"/>
                        </a:cxn>
                        <a:cxn ang="0">
                          <a:pos x="13" y="0"/>
                        </a:cxn>
                        <a:cxn ang="0">
                          <a:pos x="15" y="0"/>
                        </a:cxn>
                        <a:cxn ang="0">
                          <a:pos x="19" y="0"/>
                        </a:cxn>
                        <a:cxn ang="0">
                          <a:pos x="24" y="1"/>
                        </a:cxn>
                        <a:cxn ang="0">
                          <a:pos x="29" y="3"/>
                        </a:cxn>
                        <a:cxn ang="0">
                          <a:pos x="29" y="4"/>
                        </a:cxn>
                        <a:cxn ang="0">
                          <a:pos x="27" y="5"/>
                        </a:cxn>
                        <a:cxn ang="0">
                          <a:pos x="24" y="4"/>
                        </a:cxn>
                        <a:cxn ang="0">
                          <a:pos x="19" y="3"/>
                        </a:cxn>
                        <a:cxn ang="0">
                          <a:pos x="15" y="3"/>
                        </a:cxn>
                        <a:cxn ang="0">
                          <a:pos x="12" y="4"/>
                        </a:cxn>
                        <a:cxn ang="0">
                          <a:pos x="8" y="5"/>
                        </a:cxn>
                        <a:cxn ang="0">
                          <a:pos x="5" y="5"/>
                        </a:cxn>
                        <a:cxn ang="0">
                          <a:pos x="0" y="6"/>
                        </a:cxn>
                      </a:cxnLst>
                      <a:rect l="txL" t="txT" r="txR" b="txB"/>
                      <a:pathLst>
                        <a:path w="232" h="49">
                          <a:moveTo>
                            <a:pt x="0" y="49"/>
                          </a:moveTo>
                          <a:lnTo>
                            <a:pt x="33" y="28"/>
                          </a:lnTo>
                          <a:lnTo>
                            <a:pt x="64" y="14"/>
                          </a:lnTo>
                          <a:lnTo>
                            <a:pt x="98" y="6"/>
                          </a:lnTo>
                          <a:lnTo>
                            <a:pt x="126" y="3"/>
                          </a:lnTo>
                          <a:lnTo>
                            <a:pt x="148" y="0"/>
                          </a:lnTo>
                          <a:lnTo>
                            <a:pt x="187" y="11"/>
                          </a:lnTo>
                          <a:lnTo>
                            <a:pt x="232" y="25"/>
                          </a:lnTo>
                          <a:lnTo>
                            <a:pt x="230" y="38"/>
                          </a:lnTo>
                          <a:lnTo>
                            <a:pt x="211" y="41"/>
                          </a:lnTo>
                          <a:lnTo>
                            <a:pt x="187" y="33"/>
                          </a:lnTo>
                          <a:lnTo>
                            <a:pt x="146" y="29"/>
                          </a:lnTo>
                          <a:lnTo>
                            <a:pt x="120" y="28"/>
                          </a:lnTo>
                          <a:lnTo>
                            <a:pt x="96" y="33"/>
                          </a:lnTo>
                          <a:lnTo>
                            <a:pt x="64" y="41"/>
                          </a:lnTo>
                          <a:lnTo>
                            <a:pt x="36" y="46"/>
                          </a:lnTo>
                          <a:lnTo>
                            <a:pt x="0" y="49"/>
                          </a:lnTo>
                          <a:close/>
                        </a:path>
                      </a:pathLst>
                    </a:custGeom>
                    <a:solidFill>
                      <a:srgbClr val="804000"/>
                    </a:solidFill>
                    <a:ln w="7938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621" name="Freeform 34"/>
                    <p:cNvSpPr/>
                    <p:nvPr/>
                  </p:nvSpPr>
                  <p:spPr>
                    <a:xfrm>
                      <a:off x="2954" y="1906"/>
                      <a:ext cx="113" cy="24"/>
                    </a:xfrm>
                    <a:custGeom>
                      <a:avLst/>
                      <a:gdLst>
                        <a:gd name="txL" fmla="*/ 0 w 226"/>
                        <a:gd name="txT" fmla="*/ 0 h 48"/>
                        <a:gd name="txR" fmla="*/ 226 w 226"/>
                        <a:gd name="txB" fmla="*/ 48 h 48"/>
                      </a:gdLst>
                      <a:ahLst/>
                      <a:cxnLst>
                        <a:cxn ang="0">
                          <a:pos x="28" y="6"/>
                        </a:cxn>
                        <a:cxn ang="0">
                          <a:pos x="25" y="3"/>
                        </a:cxn>
                        <a:cxn ang="0">
                          <a:pos x="21" y="2"/>
                        </a:cxn>
                        <a:cxn ang="0">
                          <a:pos x="17" y="1"/>
                        </a:cxn>
                        <a:cxn ang="0">
                          <a:pos x="13" y="1"/>
                        </a:cxn>
                        <a:cxn ang="0">
                          <a:pos x="11" y="0"/>
                        </a:cxn>
                        <a:cxn ang="0">
                          <a:pos x="6" y="2"/>
                        </a:cxn>
                        <a:cxn ang="0">
                          <a:pos x="0" y="3"/>
                        </a:cxn>
                        <a:cxn ang="0">
                          <a:pos x="1" y="5"/>
                        </a:cxn>
                        <a:cxn ang="0">
                          <a:pos x="3" y="5"/>
                        </a:cxn>
                        <a:cxn ang="0">
                          <a:pos x="6" y="4"/>
                        </a:cxn>
                        <a:cxn ang="0">
                          <a:pos x="11" y="3"/>
                        </a:cxn>
                        <a:cxn ang="0">
                          <a:pos x="14" y="3"/>
                        </a:cxn>
                        <a:cxn ang="0">
                          <a:pos x="17" y="4"/>
                        </a:cxn>
                        <a:cxn ang="0">
                          <a:pos x="21" y="5"/>
                        </a:cxn>
                        <a:cxn ang="0">
                          <a:pos x="24" y="6"/>
                        </a:cxn>
                        <a:cxn ang="0">
                          <a:pos x="28" y="6"/>
                        </a:cxn>
                      </a:cxnLst>
                      <a:rect l="txL" t="txT" r="txR" b="txB"/>
                      <a:pathLst>
                        <a:path w="226" h="48">
                          <a:moveTo>
                            <a:pt x="226" y="48"/>
                          </a:moveTo>
                          <a:lnTo>
                            <a:pt x="194" y="26"/>
                          </a:lnTo>
                          <a:lnTo>
                            <a:pt x="162" y="13"/>
                          </a:lnTo>
                          <a:lnTo>
                            <a:pt x="131" y="6"/>
                          </a:lnTo>
                          <a:lnTo>
                            <a:pt x="104" y="2"/>
                          </a:lnTo>
                          <a:lnTo>
                            <a:pt x="83" y="0"/>
                          </a:lnTo>
                          <a:lnTo>
                            <a:pt x="45" y="10"/>
                          </a:lnTo>
                          <a:lnTo>
                            <a:pt x="0" y="23"/>
                          </a:lnTo>
                          <a:lnTo>
                            <a:pt x="3" y="37"/>
                          </a:lnTo>
                          <a:lnTo>
                            <a:pt x="21" y="40"/>
                          </a:lnTo>
                          <a:lnTo>
                            <a:pt x="45" y="32"/>
                          </a:lnTo>
                          <a:lnTo>
                            <a:pt x="85" y="29"/>
                          </a:lnTo>
                          <a:lnTo>
                            <a:pt x="110" y="26"/>
                          </a:lnTo>
                          <a:lnTo>
                            <a:pt x="133" y="32"/>
                          </a:lnTo>
                          <a:lnTo>
                            <a:pt x="162" y="40"/>
                          </a:lnTo>
                          <a:lnTo>
                            <a:pt x="191" y="46"/>
                          </a:lnTo>
                          <a:lnTo>
                            <a:pt x="226" y="48"/>
                          </a:lnTo>
                          <a:close/>
                        </a:path>
                      </a:pathLst>
                    </a:custGeom>
                    <a:solidFill>
                      <a:srgbClr val="804000"/>
                    </a:solidFill>
                    <a:ln w="7938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2619" name="Freeform 35"/>
                  <p:cNvSpPr/>
                  <p:nvPr/>
                </p:nvSpPr>
                <p:spPr>
                  <a:xfrm>
                    <a:off x="2693" y="1686"/>
                    <a:ext cx="451" cy="294"/>
                  </a:xfrm>
                  <a:custGeom>
                    <a:avLst/>
                    <a:gdLst>
                      <a:gd name="txL" fmla="*/ 0 w 903"/>
                      <a:gd name="txT" fmla="*/ 0 h 586"/>
                      <a:gd name="txR" fmla="*/ 903 w 903"/>
                      <a:gd name="txB" fmla="*/ 586 h 586"/>
                    </a:gdLst>
                    <a:ahLst/>
                    <a:cxnLst>
                      <a:cxn ang="0">
                        <a:pos x="2" y="73"/>
                      </a:cxn>
                      <a:cxn ang="0">
                        <a:pos x="8" y="74"/>
                      </a:cxn>
                      <a:cxn ang="0">
                        <a:pos x="7" y="63"/>
                      </a:cxn>
                      <a:cxn ang="0">
                        <a:pos x="13" y="54"/>
                      </a:cxn>
                      <a:cxn ang="0">
                        <a:pos x="14" y="43"/>
                      </a:cxn>
                      <a:cxn ang="0">
                        <a:pos x="22" y="36"/>
                      </a:cxn>
                      <a:cxn ang="0">
                        <a:pos x="22" y="27"/>
                      </a:cxn>
                      <a:cxn ang="0">
                        <a:pos x="29" y="26"/>
                      </a:cxn>
                      <a:cxn ang="0">
                        <a:pos x="35" y="21"/>
                      </a:cxn>
                      <a:cxn ang="0">
                        <a:pos x="46" y="28"/>
                      </a:cxn>
                      <a:cxn ang="0">
                        <a:pos x="48" y="24"/>
                      </a:cxn>
                      <a:cxn ang="0">
                        <a:pos x="59" y="28"/>
                      </a:cxn>
                      <a:cxn ang="0">
                        <a:pos x="56" y="21"/>
                      </a:cxn>
                      <a:cxn ang="0">
                        <a:pos x="70" y="29"/>
                      </a:cxn>
                      <a:cxn ang="0">
                        <a:pos x="71" y="24"/>
                      </a:cxn>
                      <a:cxn ang="0">
                        <a:pos x="84" y="32"/>
                      </a:cxn>
                      <a:cxn ang="0">
                        <a:pos x="90" y="30"/>
                      </a:cxn>
                      <a:cxn ang="0">
                        <a:pos x="94" y="38"/>
                      </a:cxn>
                      <a:cxn ang="0">
                        <a:pos x="98" y="38"/>
                      </a:cxn>
                      <a:cxn ang="0">
                        <a:pos x="101" y="43"/>
                      </a:cxn>
                      <a:cxn ang="0">
                        <a:pos x="98" y="53"/>
                      </a:cxn>
                      <a:cxn ang="0">
                        <a:pos x="99" y="62"/>
                      </a:cxn>
                      <a:cxn ang="0">
                        <a:pos x="102" y="72"/>
                      </a:cxn>
                      <a:cxn ang="0">
                        <a:pos x="105" y="72"/>
                      </a:cxn>
                      <a:cxn ang="0">
                        <a:pos x="109" y="65"/>
                      </a:cxn>
                      <a:cxn ang="0">
                        <a:pos x="111" y="58"/>
                      </a:cxn>
                      <a:cxn ang="0">
                        <a:pos x="112" y="48"/>
                      </a:cxn>
                      <a:cxn ang="0">
                        <a:pos x="111" y="33"/>
                      </a:cxn>
                      <a:cxn ang="0">
                        <a:pos x="105" y="23"/>
                      </a:cxn>
                      <a:cxn ang="0">
                        <a:pos x="101" y="17"/>
                      </a:cxn>
                      <a:cxn ang="0">
                        <a:pos x="94" y="10"/>
                      </a:cxn>
                      <a:cxn ang="0">
                        <a:pos x="83" y="5"/>
                      </a:cxn>
                      <a:cxn ang="0">
                        <a:pos x="72" y="2"/>
                      </a:cxn>
                      <a:cxn ang="0">
                        <a:pos x="56" y="0"/>
                      </a:cxn>
                      <a:cxn ang="0">
                        <a:pos x="42" y="2"/>
                      </a:cxn>
                      <a:cxn ang="0">
                        <a:pos x="32" y="3"/>
                      </a:cxn>
                      <a:cxn ang="0">
                        <a:pos x="24" y="6"/>
                      </a:cxn>
                      <a:cxn ang="0">
                        <a:pos x="15" y="12"/>
                      </a:cxn>
                      <a:cxn ang="0">
                        <a:pos x="7" y="22"/>
                      </a:cxn>
                      <a:cxn ang="0">
                        <a:pos x="3" y="28"/>
                      </a:cxn>
                      <a:cxn ang="0">
                        <a:pos x="0" y="41"/>
                      </a:cxn>
                      <a:cxn ang="0">
                        <a:pos x="0" y="56"/>
                      </a:cxn>
                      <a:cxn ang="0">
                        <a:pos x="0" y="65"/>
                      </a:cxn>
                      <a:cxn ang="0">
                        <a:pos x="2" y="73"/>
                      </a:cxn>
                    </a:cxnLst>
                    <a:rect l="txL" t="txT" r="txR" b="txB"/>
                    <a:pathLst>
                      <a:path w="903" h="586">
                        <a:moveTo>
                          <a:pt x="23" y="580"/>
                        </a:moveTo>
                        <a:lnTo>
                          <a:pt x="67" y="586"/>
                        </a:lnTo>
                        <a:lnTo>
                          <a:pt x="57" y="503"/>
                        </a:lnTo>
                        <a:lnTo>
                          <a:pt x="110" y="428"/>
                        </a:lnTo>
                        <a:lnTo>
                          <a:pt x="114" y="337"/>
                        </a:lnTo>
                        <a:lnTo>
                          <a:pt x="179" y="286"/>
                        </a:lnTo>
                        <a:lnTo>
                          <a:pt x="179" y="212"/>
                        </a:lnTo>
                        <a:lnTo>
                          <a:pt x="235" y="207"/>
                        </a:lnTo>
                        <a:lnTo>
                          <a:pt x="287" y="166"/>
                        </a:lnTo>
                        <a:lnTo>
                          <a:pt x="372" y="217"/>
                        </a:lnTo>
                        <a:lnTo>
                          <a:pt x="390" y="189"/>
                        </a:lnTo>
                        <a:lnTo>
                          <a:pt x="476" y="217"/>
                        </a:lnTo>
                        <a:lnTo>
                          <a:pt x="453" y="166"/>
                        </a:lnTo>
                        <a:lnTo>
                          <a:pt x="563" y="229"/>
                        </a:lnTo>
                        <a:lnTo>
                          <a:pt x="574" y="189"/>
                        </a:lnTo>
                        <a:lnTo>
                          <a:pt x="673" y="252"/>
                        </a:lnTo>
                        <a:lnTo>
                          <a:pt x="724" y="240"/>
                        </a:lnTo>
                        <a:lnTo>
                          <a:pt x="752" y="303"/>
                        </a:lnTo>
                        <a:lnTo>
                          <a:pt x="787" y="296"/>
                        </a:lnTo>
                        <a:lnTo>
                          <a:pt x="814" y="341"/>
                        </a:lnTo>
                        <a:lnTo>
                          <a:pt x="790" y="421"/>
                        </a:lnTo>
                        <a:lnTo>
                          <a:pt x="799" y="488"/>
                        </a:lnTo>
                        <a:lnTo>
                          <a:pt x="820" y="574"/>
                        </a:lnTo>
                        <a:lnTo>
                          <a:pt x="845" y="574"/>
                        </a:lnTo>
                        <a:lnTo>
                          <a:pt x="872" y="517"/>
                        </a:lnTo>
                        <a:lnTo>
                          <a:pt x="890" y="463"/>
                        </a:lnTo>
                        <a:lnTo>
                          <a:pt x="903" y="383"/>
                        </a:lnTo>
                        <a:lnTo>
                          <a:pt x="890" y="264"/>
                        </a:lnTo>
                        <a:lnTo>
                          <a:pt x="844" y="182"/>
                        </a:lnTo>
                        <a:lnTo>
                          <a:pt x="810" y="132"/>
                        </a:lnTo>
                        <a:lnTo>
                          <a:pt x="752" y="79"/>
                        </a:lnTo>
                        <a:lnTo>
                          <a:pt x="667" y="40"/>
                        </a:lnTo>
                        <a:lnTo>
                          <a:pt x="580" y="16"/>
                        </a:lnTo>
                        <a:lnTo>
                          <a:pt x="453" y="0"/>
                        </a:lnTo>
                        <a:lnTo>
                          <a:pt x="337" y="16"/>
                        </a:lnTo>
                        <a:lnTo>
                          <a:pt x="258" y="22"/>
                        </a:lnTo>
                        <a:lnTo>
                          <a:pt x="196" y="44"/>
                        </a:lnTo>
                        <a:lnTo>
                          <a:pt x="121" y="90"/>
                        </a:lnTo>
                        <a:lnTo>
                          <a:pt x="57" y="172"/>
                        </a:lnTo>
                        <a:lnTo>
                          <a:pt x="29" y="223"/>
                        </a:lnTo>
                        <a:lnTo>
                          <a:pt x="0" y="326"/>
                        </a:lnTo>
                        <a:lnTo>
                          <a:pt x="0" y="440"/>
                        </a:lnTo>
                        <a:lnTo>
                          <a:pt x="0" y="516"/>
                        </a:lnTo>
                        <a:lnTo>
                          <a:pt x="23" y="580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610" name="Freeform 36"/>
                <p:cNvSpPr/>
                <p:nvPr/>
              </p:nvSpPr>
              <p:spPr>
                <a:xfrm>
                  <a:off x="3072" y="2309"/>
                  <a:ext cx="477" cy="509"/>
                </a:xfrm>
                <a:custGeom>
                  <a:avLst/>
                  <a:gdLst>
                    <a:gd name="txL" fmla="*/ 0 w 954"/>
                    <a:gd name="txT" fmla="*/ 0 h 1017"/>
                    <a:gd name="txR" fmla="*/ 954 w 954"/>
                    <a:gd name="txB" fmla="*/ 1017 h 1017"/>
                  </a:gdLst>
                  <a:ahLst/>
                  <a:cxnLst>
                    <a:cxn ang="0">
                      <a:pos x="9" y="18"/>
                    </a:cxn>
                    <a:cxn ang="0">
                      <a:pos x="27" y="14"/>
                    </a:cxn>
                    <a:cxn ang="0">
                      <a:pos x="37" y="7"/>
                    </a:cxn>
                    <a:cxn ang="0">
                      <a:pos x="43" y="0"/>
                    </a:cxn>
                    <a:cxn ang="0">
                      <a:pos x="59" y="15"/>
                    </a:cxn>
                    <a:cxn ang="0">
                      <a:pos x="78" y="33"/>
                    </a:cxn>
                    <a:cxn ang="0">
                      <a:pos x="94" y="48"/>
                    </a:cxn>
                    <a:cxn ang="0">
                      <a:pos x="100" y="56"/>
                    </a:cxn>
                    <a:cxn ang="0">
                      <a:pos x="104" y="61"/>
                    </a:cxn>
                    <a:cxn ang="0">
                      <a:pos x="109" y="67"/>
                    </a:cxn>
                    <a:cxn ang="0">
                      <a:pos x="113" y="75"/>
                    </a:cxn>
                    <a:cxn ang="0">
                      <a:pos x="116" y="81"/>
                    </a:cxn>
                    <a:cxn ang="0">
                      <a:pos x="118" y="88"/>
                    </a:cxn>
                    <a:cxn ang="0">
                      <a:pos x="119" y="101"/>
                    </a:cxn>
                    <a:cxn ang="0">
                      <a:pos x="118" y="108"/>
                    </a:cxn>
                    <a:cxn ang="0">
                      <a:pos x="116" y="114"/>
                    </a:cxn>
                    <a:cxn ang="0">
                      <a:pos x="108" y="120"/>
                    </a:cxn>
                    <a:cxn ang="0">
                      <a:pos x="101" y="123"/>
                    </a:cxn>
                    <a:cxn ang="0">
                      <a:pos x="91" y="126"/>
                    </a:cxn>
                    <a:cxn ang="0">
                      <a:pos x="83" y="128"/>
                    </a:cxn>
                    <a:cxn ang="0">
                      <a:pos x="76" y="127"/>
                    </a:cxn>
                    <a:cxn ang="0">
                      <a:pos x="70" y="126"/>
                    </a:cxn>
                    <a:cxn ang="0">
                      <a:pos x="63" y="125"/>
                    </a:cxn>
                    <a:cxn ang="0">
                      <a:pos x="58" y="122"/>
                    </a:cxn>
                    <a:cxn ang="0">
                      <a:pos x="52" y="118"/>
                    </a:cxn>
                    <a:cxn ang="0">
                      <a:pos x="47" y="114"/>
                    </a:cxn>
                    <a:cxn ang="0">
                      <a:pos x="42" y="107"/>
                    </a:cxn>
                    <a:cxn ang="0">
                      <a:pos x="39" y="102"/>
                    </a:cxn>
                    <a:cxn ang="0">
                      <a:pos x="31" y="86"/>
                    </a:cxn>
                    <a:cxn ang="0">
                      <a:pos x="23" y="66"/>
                    </a:cxn>
                    <a:cxn ang="0">
                      <a:pos x="17" y="50"/>
                    </a:cxn>
                    <a:cxn ang="0">
                      <a:pos x="6" y="31"/>
                    </a:cxn>
                    <a:cxn ang="0">
                      <a:pos x="0" y="20"/>
                    </a:cxn>
                    <a:cxn ang="0">
                      <a:pos x="9" y="18"/>
                    </a:cxn>
                  </a:cxnLst>
                  <a:rect l="txL" t="txT" r="txR" b="txB"/>
                  <a:pathLst>
                    <a:path w="954" h="1017">
                      <a:moveTo>
                        <a:pt x="65" y="139"/>
                      </a:moveTo>
                      <a:lnTo>
                        <a:pt x="215" y="107"/>
                      </a:lnTo>
                      <a:lnTo>
                        <a:pt x="289" y="53"/>
                      </a:lnTo>
                      <a:lnTo>
                        <a:pt x="343" y="0"/>
                      </a:lnTo>
                      <a:lnTo>
                        <a:pt x="470" y="118"/>
                      </a:lnTo>
                      <a:lnTo>
                        <a:pt x="621" y="257"/>
                      </a:lnTo>
                      <a:lnTo>
                        <a:pt x="749" y="384"/>
                      </a:lnTo>
                      <a:lnTo>
                        <a:pt x="795" y="441"/>
                      </a:lnTo>
                      <a:lnTo>
                        <a:pt x="825" y="483"/>
                      </a:lnTo>
                      <a:lnTo>
                        <a:pt x="865" y="534"/>
                      </a:lnTo>
                      <a:lnTo>
                        <a:pt x="902" y="598"/>
                      </a:lnTo>
                      <a:lnTo>
                        <a:pt x="922" y="648"/>
                      </a:lnTo>
                      <a:lnTo>
                        <a:pt x="941" y="704"/>
                      </a:lnTo>
                      <a:lnTo>
                        <a:pt x="954" y="802"/>
                      </a:lnTo>
                      <a:lnTo>
                        <a:pt x="944" y="858"/>
                      </a:lnTo>
                      <a:lnTo>
                        <a:pt x="922" y="910"/>
                      </a:lnTo>
                      <a:lnTo>
                        <a:pt x="860" y="954"/>
                      </a:lnTo>
                      <a:lnTo>
                        <a:pt x="804" y="984"/>
                      </a:lnTo>
                      <a:lnTo>
                        <a:pt x="726" y="1004"/>
                      </a:lnTo>
                      <a:lnTo>
                        <a:pt x="664" y="1017"/>
                      </a:lnTo>
                      <a:lnTo>
                        <a:pt x="603" y="1011"/>
                      </a:lnTo>
                      <a:lnTo>
                        <a:pt x="557" y="1007"/>
                      </a:lnTo>
                      <a:lnTo>
                        <a:pt x="508" y="996"/>
                      </a:lnTo>
                      <a:lnTo>
                        <a:pt x="461" y="974"/>
                      </a:lnTo>
                      <a:lnTo>
                        <a:pt x="411" y="944"/>
                      </a:lnTo>
                      <a:lnTo>
                        <a:pt x="375" y="910"/>
                      </a:lnTo>
                      <a:lnTo>
                        <a:pt x="335" y="851"/>
                      </a:lnTo>
                      <a:lnTo>
                        <a:pt x="311" y="813"/>
                      </a:lnTo>
                      <a:lnTo>
                        <a:pt x="252" y="688"/>
                      </a:lnTo>
                      <a:lnTo>
                        <a:pt x="182" y="524"/>
                      </a:lnTo>
                      <a:lnTo>
                        <a:pt x="129" y="396"/>
                      </a:lnTo>
                      <a:lnTo>
                        <a:pt x="43" y="245"/>
                      </a:lnTo>
                      <a:lnTo>
                        <a:pt x="0" y="159"/>
                      </a:lnTo>
                      <a:lnTo>
                        <a:pt x="65" y="139"/>
                      </a:lnTo>
                      <a:close/>
                    </a:path>
                  </a:pathLst>
                </a:custGeom>
                <a:solidFill>
                  <a:srgbClr val="C0C0FF"/>
                </a:solidFill>
                <a:ln w="7938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611" name="Freeform 37"/>
                <p:cNvSpPr/>
                <p:nvPr/>
              </p:nvSpPr>
              <p:spPr>
                <a:xfrm>
                  <a:off x="3065" y="2297"/>
                  <a:ext cx="291" cy="243"/>
                </a:xfrm>
                <a:custGeom>
                  <a:avLst/>
                  <a:gdLst>
                    <a:gd name="txL" fmla="*/ 0 w 581"/>
                    <a:gd name="txT" fmla="*/ 0 h 486"/>
                    <a:gd name="txR" fmla="*/ 581 w 581"/>
                    <a:gd name="txB" fmla="*/ 486 h 486"/>
                  </a:gdLst>
                  <a:ahLst/>
                  <a:cxnLst>
                    <a:cxn ang="0">
                      <a:pos x="0" y="22"/>
                    </a:cxn>
                    <a:cxn ang="0">
                      <a:pos x="6" y="22"/>
                    </a:cxn>
                    <a:cxn ang="0">
                      <a:pos x="12" y="20"/>
                    </a:cxn>
                    <a:cxn ang="0">
                      <a:pos x="20" y="19"/>
                    </a:cxn>
                    <a:cxn ang="0">
                      <a:pos x="24" y="18"/>
                    </a:cxn>
                    <a:cxn ang="0">
                      <a:pos x="34" y="13"/>
                    </a:cxn>
                    <a:cxn ang="0">
                      <a:pos x="42" y="6"/>
                    </a:cxn>
                    <a:cxn ang="0">
                      <a:pos x="47" y="0"/>
                    </a:cxn>
                    <a:cxn ang="0">
                      <a:pos x="73" y="27"/>
                    </a:cxn>
                    <a:cxn ang="0">
                      <a:pos x="73" y="31"/>
                    </a:cxn>
                    <a:cxn ang="0">
                      <a:pos x="71" y="36"/>
                    </a:cxn>
                    <a:cxn ang="0">
                      <a:pos x="66" y="41"/>
                    </a:cxn>
                    <a:cxn ang="0">
                      <a:pos x="62" y="45"/>
                    </a:cxn>
                    <a:cxn ang="0">
                      <a:pos x="57" y="48"/>
                    </a:cxn>
                    <a:cxn ang="0">
                      <a:pos x="50" y="52"/>
                    </a:cxn>
                    <a:cxn ang="0">
                      <a:pos x="42" y="55"/>
                    </a:cxn>
                    <a:cxn ang="0">
                      <a:pos x="32" y="58"/>
                    </a:cxn>
                    <a:cxn ang="0">
                      <a:pos x="24" y="60"/>
                    </a:cxn>
                    <a:cxn ang="0">
                      <a:pos x="18" y="61"/>
                    </a:cxn>
                    <a:cxn ang="0">
                      <a:pos x="0" y="22"/>
                    </a:cxn>
                  </a:cxnLst>
                  <a:rect l="txL" t="txT" r="txR" b="txB"/>
                  <a:pathLst>
                    <a:path w="581" h="486">
                      <a:moveTo>
                        <a:pt x="0" y="171"/>
                      </a:moveTo>
                      <a:lnTo>
                        <a:pt x="42" y="171"/>
                      </a:lnTo>
                      <a:lnTo>
                        <a:pt x="96" y="160"/>
                      </a:lnTo>
                      <a:lnTo>
                        <a:pt x="153" y="150"/>
                      </a:lnTo>
                      <a:lnTo>
                        <a:pt x="191" y="137"/>
                      </a:lnTo>
                      <a:lnTo>
                        <a:pt x="267" y="104"/>
                      </a:lnTo>
                      <a:lnTo>
                        <a:pt x="335" y="46"/>
                      </a:lnTo>
                      <a:lnTo>
                        <a:pt x="369" y="0"/>
                      </a:lnTo>
                      <a:lnTo>
                        <a:pt x="581" y="213"/>
                      </a:lnTo>
                      <a:lnTo>
                        <a:pt x="578" y="248"/>
                      </a:lnTo>
                      <a:lnTo>
                        <a:pt x="563" y="287"/>
                      </a:lnTo>
                      <a:lnTo>
                        <a:pt x="528" y="324"/>
                      </a:lnTo>
                      <a:lnTo>
                        <a:pt x="495" y="357"/>
                      </a:lnTo>
                      <a:lnTo>
                        <a:pt x="455" y="381"/>
                      </a:lnTo>
                      <a:lnTo>
                        <a:pt x="398" y="409"/>
                      </a:lnTo>
                      <a:lnTo>
                        <a:pt x="334" y="436"/>
                      </a:lnTo>
                      <a:lnTo>
                        <a:pt x="254" y="459"/>
                      </a:lnTo>
                      <a:lnTo>
                        <a:pt x="188" y="473"/>
                      </a:lnTo>
                      <a:lnTo>
                        <a:pt x="142" y="486"/>
                      </a:ln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72" name="Group 38"/>
              <p:cNvGrpSpPr/>
              <p:nvPr/>
            </p:nvGrpSpPr>
            <p:grpSpPr>
              <a:xfrm>
                <a:off x="2692" y="1940"/>
                <a:ext cx="431" cy="125"/>
                <a:chOff x="2692" y="1940"/>
                <a:chExt cx="431" cy="125"/>
              </a:xfrm>
            </p:grpSpPr>
            <p:grpSp>
              <p:nvGrpSpPr>
                <p:cNvPr id="22597" name="Group 39"/>
                <p:cNvGrpSpPr/>
                <p:nvPr/>
              </p:nvGrpSpPr>
              <p:grpSpPr>
                <a:xfrm>
                  <a:off x="2692" y="1940"/>
                  <a:ext cx="431" cy="125"/>
                  <a:chOff x="2692" y="1940"/>
                  <a:chExt cx="431" cy="125"/>
                </a:xfrm>
              </p:grpSpPr>
              <p:sp>
                <p:nvSpPr>
                  <p:cNvPr id="22604" name="Freeform 40"/>
                  <p:cNvSpPr/>
                  <p:nvPr/>
                </p:nvSpPr>
                <p:spPr>
                  <a:xfrm>
                    <a:off x="2756" y="1940"/>
                    <a:ext cx="155" cy="124"/>
                  </a:xfrm>
                  <a:custGeom>
                    <a:avLst/>
                    <a:gdLst>
                      <a:gd name="txL" fmla="*/ 0 w 309"/>
                      <a:gd name="txT" fmla="*/ 0 h 246"/>
                      <a:gd name="txR" fmla="*/ 309 w 309"/>
                      <a:gd name="txB" fmla="*/ 246 h 246"/>
                    </a:gdLst>
                    <a:ahLst/>
                    <a:cxnLst>
                      <a:cxn ang="0">
                        <a:pos x="4" y="2"/>
                      </a:cxn>
                      <a:cxn ang="0">
                        <a:pos x="11" y="0"/>
                      </a:cxn>
                      <a:cxn ang="0">
                        <a:pos x="19" y="0"/>
                      </a:cxn>
                      <a:cxn ang="0">
                        <a:pos x="31" y="1"/>
                      </a:cxn>
                      <a:cxn ang="0">
                        <a:pos x="35" y="2"/>
                      </a:cxn>
                      <a:cxn ang="0">
                        <a:pos x="39" y="4"/>
                      </a:cxn>
                      <a:cxn ang="0">
                        <a:pos x="39" y="9"/>
                      </a:cxn>
                      <a:cxn ang="0">
                        <a:pos x="39" y="14"/>
                      </a:cxn>
                      <a:cxn ang="0">
                        <a:pos x="38" y="18"/>
                      </a:cxn>
                      <a:cxn ang="0">
                        <a:pos x="36" y="21"/>
                      </a:cxn>
                      <a:cxn ang="0">
                        <a:pos x="35" y="24"/>
                      </a:cxn>
                      <a:cxn ang="0">
                        <a:pos x="34" y="27"/>
                      </a:cxn>
                      <a:cxn ang="0">
                        <a:pos x="31" y="29"/>
                      </a:cxn>
                      <a:cxn ang="0">
                        <a:pos x="28" y="30"/>
                      </a:cxn>
                      <a:cxn ang="0">
                        <a:pos x="23" y="31"/>
                      </a:cxn>
                      <a:cxn ang="0">
                        <a:pos x="18" y="32"/>
                      </a:cxn>
                      <a:cxn ang="0">
                        <a:pos x="13" y="31"/>
                      </a:cxn>
                      <a:cxn ang="0">
                        <a:pos x="10" y="30"/>
                      </a:cxn>
                      <a:cxn ang="0">
                        <a:pos x="6" y="29"/>
                      </a:cxn>
                      <a:cxn ang="0">
                        <a:pos x="3" y="26"/>
                      </a:cxn>
                      <a:cxn ang="0">
                        <a:pos x="2" y="24"/>
                      </a:cxn>
                      <a:cxn ang="0">
                        <a:pos x="0" y="17"/>
                      </a:cxn>
                      <a:cxn ang="0">
                        <a:pos x="0" y="11"/>
                      </a:cxn>
                      <a:cxn ang="0">
                        <a:pos x="0" y="6"/>
                      </a:cxn>
                      <a:cxn ang="0">
                        <a:pos x="4" y="2"/>
                      </a:cxn>
                    </a:cxnLst>
                    <a:rect l="txL" t="txT" r="txR" b="txB"/>
                    <a:pathLst>
                      <a:path w="309" h="246">
                        <a:moveTo>
                          <a:pt x="30" y="13"/>
                        </a:moveTo>
                        <a:lnTo>
                          <a:pt x="88" y="0"/>
                        </a:lnTo>
                        <a:lnTo>
                          <a:pt x="150" y="0"/>
                        </a:lnTo>
                        <a:lnTo>
                          <a:pt x="243" y="7"/>
                        </a:lnTo>
                        <a:lnTo>
                          <a:pt x="276" y="13"/>
                        </a:lnTo>
                        <a:lnTo>
                          <a:pt x="309" y="29"/>
                        </a:lnTo>
                        <a:lnTo>
                          <a:pt x="309" y="65"/>
                        </a:lnTo>
                        <a:lnTo>
                          <a:pt x="309" y="105"/>
                        </a:lnTo>
                        <a:lnTo>
                          <a:pt x="299" y="142"/>
                        </a:lnTo>
                        <a:lnTo>
                          <a:pt x="288" y="167"/>
                        </a:lnTo>
                        <a:lnTo>
                          <a:pt x="279" y="190"/>
                        </a:lnTo>
                        <a:lnTo>
                          <a:pt x="266" y="208"/>
                        </a:lnTo>
                        <a:lnTo>
                          <a:pt x="248" y="225"/>
                        </a:lnTo>
                        <a:lnTo>
                          <a:pt x="218" y="235"/>
                        </a:lnTo>
                        <a:lnTo>
                          <a:pt x="180" y="242"/>
                        </a:lnTo>
                        <a:lnTo>
                          <a:pt x="137" y="246"/>
                        </a:lnTo>
                        <a:lnTo>
                          <a:pt x="103" y="242"/>
                        </a:lnTo>
                        <a:lnTo>
                          <a:pt x="75" y="237"/>
                        </a:lnTo>
                        <a:lnTo>
                          <a:pt x="47" y="225"/>
                        </a:lnTo>
                        <a:lnTo>
                          <a:pt x="23" y="204"/>
                        </a:lnTo>
                        <a:lnTo>
                          <a:pt x="11" y="184"/>
                        </a:lnTo>
                        <a:lnTo>
                          <a:pt x="0" y="133"/>
                        </a:lnTo>
                        <a:lnTo>
                          <a:pt x="0" y="87"/>
                        </a:lnTo>
                        <a:lnTo>
                          <a:pt x="0" y="41"/>
                        </a:lnTo>
                        <a:lnTo>
                          <a:pt x="30" y="13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605" name="Freeform 41"/>
                  <p:cNvSpPr/>
                  <p:nvPr/>
                </p:nvSpPr>
                <p:spPr>
                  <a:xfrm>
                    <a:off x="2932" y="1943"/>
                    <a:ext cx="154" cy="122"/>
                  </a:xfrm>
                  <a:custGeom>
                    <a:avLst/>
                    <a:gdLst>
                      <a:gd name="txL" fmla="*/ 0 w 308"/>
                      <a:gd name="txT" fmla="*/ 0 h 245"/>
                      <a:gd name="txR" fmla="*/ 308 w 308"/>
                      <a:gd name="txB" fmla="*/ 245 h 245"/>
                    </a:gdLst>
                    <a:ahLst/>
                    <a:cxnLst>
                      <a:cxn ang="0">
                        <a:pos x="34" y="1"/>
                      </a:cxn>
                      <a:cxn ang="0">
                        <a:pos x="26" y="0"/>
                      </a:cxn>
                      <a:cxn ang="0">
                        <a:pos x="19" y="0"/>
                      </a:cxn>
                      <a:cxn ang="0">
                        <a:pos x="13" y="0"/>
                      </a:cxn>
                      <a:cxn ang="0">
                        <a:pos x="7" y="0"/>
                      </a:cxn>
                      <a:cxn ang="0">
                        <a:pos x="3" y="1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" y="19"/>
                      </a:cxn>
                      <a:cxn ang="0">
                        <a:pos x="2" y="23"/>
                      </a:cxn>
                      <a:cxn ang="0">
                        <a:pos x="5" y="25"/>
                      </a:cxn>
                      <a:cxn ang="0">
                        <a:pos x="7" y="27"/>
                      </a:cxn>
                      <a:cxn ang="0">
                        <a:pos x="10" y="29"/>
                      </a:cxn>
                      <a:cxn ang="0">
                        <a:pos x="12" y="29"/>
                      </a:cxn>
                      <a:cxn ang="0">
                        <a:pos x="16" y="30"/>
                      </a:cxn>
                      <a:cxn ang="0">
                        <a:pos x="19" y="30"/>
                      </a:cxn>
                      <a:cxn ang="0">
                        <a:pos x="25" y="30"/>
                      </a:cxn>
                      <a:cxn ang="0">
                        <a:pos x="29" y="29"/>
                      </a:cxn>
                      <a:cxn ang="0">
                        <a:pos x="33" y="28"/>
                      </a:cxn>
                      <a:cxn ang="0">
                        <a:pos x="36" y="25"/>
                      </a:cxn>
                      <a:cxn ang="0">
                        <a:pos x="38" y="21"/>
                      </a:cxn>
                      <a:cxn ang="0">
                        <a:pos x="39" y="16"/>
                      </a:cxn>
                      <a:cxn ang="0">
                        <a:pos x="39" y="10"/>
                      </a:cxn>
                      <a:cxn ang="0">
                        <a:pos x="39" y="5"/>
                      </a:cxn>
                      <a:cxn ang="0">
                        <a:pos x="34" y="1"/>
                      </a:cxn>
                    </a:cxnLst>
                    <a:rect l="txL" t="txT" r="txR" b="txB"/>
                    <a:pathLst>
                      <a:path w="308" h="245">
                        <a:moveTo>
                          <a:pt x="269" y="12"/>
                        </a:moveTo>
                        <a:lnTo>
                          <a:pt x="212" y="2"/>
                        </a:lnTo>
                        <a:lnTo>
                          <a:pt x="158" y="2"/>
                        </a:lnTo>
                        <a:lnTo>
                          <a:pt x="107" y="0"/>
                        </a:lnTo>
                        <a:lnTo>
                          <a:pt x="61" y="3"/>
                        </a:lnTo>
                        <a:lnTo>
                          <a:pt x="28" y="12"/>
                        </a:lnTo>
                        <a:lnTo>
                          <a:pt x="0" y="26"/>
                        </a:lnTo>
                        <a:lnTo>
                          <a:pt x="0" y="107"/>
                        </a:lnTo>
                        <a:lnTo>
                          <a:pt x="8" y="153"/>
                        </a:lnTo>
                        <a:lnTo>
                          <a:pt x="22" y="185"/>
                        </a:lnTo>
                        <a:lnTo>
                          <a:pt x="39" y="207"/>
                        </a:lnTo>
                        <a:lnTo>
                          <a:pt x="57" y="220"/>
                        </a:lnTo>
                        <a:lnTo>
                          <a:pt x="80" y="232"/>
                        </a:lnTo>
                        <a:lnTo>
                          <a:pt x="102" y="239"/>
                        </a:lnTo>
                        <a:lnTo>
                          <a:pt x="128" y="242"/>
                        </a:lnTo>
                        <a:lnTo>
                          <a:pt x="157" y="245"/>
                        </a:lnTo>
                        <a:lnTo>
                          <a:pt x="205" y="242"/>
                        </a:lnTo>
                        <a:lnTo>
                          <a:pt x="235" y="235"/>
                        </a:lnTo>
                        <a:lnTo>
                          <a:pt x="262" y="226"/>
                        </a:lnTo>
                        <a:lnTo>
                          <a:pt x="283" y="200"/>
                        </a:lnTo>
                        <a:lnTo>
                          <a:pt x="297" y="168"/>
                        </a:lnTo>
                        <a:lnTo>
                          <a:pt x="308" y="134"/>
                        </a:lnTo>
                        <a:lnTo>
                          <a:pt x="308" y="87"/>
                        </a:lnTo>
                        <a:lnTo>
                          <a:pt x="308" y="42"/>
                        </a:lnTo>
                        <a:lnTo>
                          <a:pt x="269" y="12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606" name="Freeform 42"/>
                  <p:cNvSpPr/>
                  <p:nvPr/>
                </p:nvSpPr>
                <p:spPr>
                  <a:xfrm>
                    <a:off x="2911" y="1958"/>
                    <a:ext cx="22" cy="16"/>
                  </a:xfrm>
                  <a:custGeom>
                    <a:avLst/>
                    <a:gdLst>
                      <a:gd name="txL" fmla="*/ 0 w 45"/>
                      <a:gd name="txT" fmla="*/ 0 h 33"/>
                      <a:gd name="txR" fmla="*/ 45 w 45"/>
                      <a:gd name="txB" fmla="*/ 33 h 33"/>
                    </a:gdLst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2" y="0"/>
                      </a:cxn>
                      <a:cxn ang="0">
                        <a:pos x="3" y="0"/>
                      </a:cxn>
                      <a:cxn ang="0">
                        <a:pos x="5" y="0"/>
                      </a:cxn>
                      <a:cxn ang="0">
                        <a:pos x="5" y="3"/>
                      </a:cxn>
                      <a:cxn ang="0">
                        <a:pos x="4" y="3"/>
                      </a:cxn>
                      <a:cxn ang="0">
                        <a:pos x="3" y="3"/>
                      </a:cxn>
                      <a:cxn ang="0">
                        <a:pos x="1" y="3"/>
                      </a:cxn>
                      <a:cxn ang="0">
                        <a:pos x="0" y="4"/>
                      </a:cxn>
                      <a:cxn ang="0">
                        <a:pos x="0" y="1"/>
                      </a:cxn>
                    </a:cxnLst>
                    <a:rect l="txL" t="txT" r="txR" b="txB"/>
                    <a:pathLst>
                      <a:path w="45" h="33">
                        <a:moveTo>
                          <a:pt x="0" y="10"/>
                        </a:moveTo>
                        <a:lnTo>
                          <a:pt x="7" y="3"/>
                        </a:lnTo>
                        <a:lnTo>
                          <a:pt x="17" y="0"/>
                        </a:lnTo>
                        <a:lnTo>
                          <a:pt x="31" y="0"/>
                        </a:lnTo>
                        <a:lnTo>
                          <a:pt x="41" y="6"/>
                        </a:lnTo>
                        <a:lnTo>
                          <a:pt x="45" y="31"/>
                        </a:lnTo>
                        <a:lnTo>
                          <a:pt x="34" y="29"/>
                        </a:lnTo>
                        <a:lnTo>
                          <a:pt x="25" y="24"/>
                        </a:lnTo>
                        <a:lnTo>
                          <a:pt x="13" y="29"/>
                        </a:lnTo>
                        <a:lnTo>
                          <a:pt x="2" y="33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607" name="Freeform 43"/>
                  <p:cNvSpPr/>
                  <p:nvPr/>
                </p:nvSpPr>
                <p:spPr>
                  <a:xfrm>
                    <a:off x="2692" y="1951"/>
                    <a:ext cx="65" cy="26"/>
                  </a:xfrm>
                  <a:custGeom>
                    <a:avLst/>
                    <a:gdLst>
                      <a:gd name="txL" fmla="*/ 0 w 128"/>
                      <a:gd name="txT" fmla="*/ 0 h 52"/>
                      <a:gd name="txR" fmla="*/ 128 w 128"/>
                      <a:gd name="txB" fmla="*/ 52 h 52"/>
                    </a:gdLst>
                    <a:ahLst/>
                    <a:cxnLst>
                      <a:cxn ang="0">
                        <a:pos x="17" y="3"/>
                      </a:cxn>
                      <a:cxn ang="0">
                        <a:pos x="17" y="7"/>
                      </a:cxn>
                      <a:cxn ang="0">
                        <a:pos x="2" y="3"/>
                      </a:cxn>
                      <a:cxn ang="0">
                        <a:pos x="0" y="0"/>
                      </a:cxn>
                      <a:cxn ang="0">
                        <a:pos x="17" y="3"/>
                      </a:cxn>
                    </a:cxnLst>
                    <a:rect l="txL" t="txT" r="txR" b="txB"/>
                    <a:pathLst>
                      <a:path w="128" h="52">
                        <a:moveTo>
                          <a:pt x="128" y="17"/>
                        </a:moveTo>
                        <a:lnTo>
                          <a:pt x="128" y="52"/>
                        </a:lnTo>
                        <a:lnTo>
                          <a:pt x="14" y="20"/>
                        </a:lnTo>
                        <a:lnTo>
                          <a:pt x="0" y="0"/>
                        </a:lnTo>
                        <a:lnTo>
                          <a:pt x="128" y="1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608" name="Freeform 44"/>
                  <p:cNvSpPr/>
                  <p:nvPr/>
                </p:nvSpPr>
                <p:spPr>
                  <a:xfrm>
                    <a:off x="3085" y="1950"/>
                    <a:ext cx="38" cy="27"/>
                  </a:xfrm>
                  <a:custGeom>
                    <a:avLst/>
                    <a:gdLst>
                      <a:gd name="txL" fmla="*/ 0 w 74"/>
                      <a:gd name="txT" fmla="*/ 0 h 54"/>
                      <a:gd name="txR" fmla="*/ 74 w 74"/>
                      <a:gd name="txB" fmla="*/ 54 h 54"/>
                    </a:gdLst>
                    <a:ahLst/>
                    <a:cxnLst>
                      <a:cxn ang="0">
                        <a:pos x="0" y="3"/>
                      </a:cxn>
                      <a:cxn ang="0">
                        <a:pos x="0" y="7"/>
                      </a:cxn>
                      <a:cxn ang="0">
                        <a:pos x="9" y="3"/>
                      </a:cxn>
                      <a:cxn ang="0">
                        <a:pos x="10" y="0"/>
                      </a:cxn>
                      <a:cxn ang="0">
                        <a:pos x="0" y="3"/>
                      </a:cxn>
                    </a:cxnLst>
                    <a:rect l="txL" t="txT" r="txR" b="txB"/>
                    <a:pathLst>
                      <a:path w="74" h="54">
                        <a:moveTo>
                          <a:pt x="0" y="29"/>
                        </a:moveTo>
                        <a:lnTo>
                          <a:pt x="0" y="54"/>
                        </a:lnTo>
                        <a:lnTo>
                          <a:pt x="70" y="22"/>
                        </a:lnTo>
                        <a:lnTo>
                          <a:pt x="74" y="0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598" name="Group 45"/>
                <p:cNvGrpSpPr/>
                <p:nvPr/>
              </p:nvGrpSpPr>
              <p:grpSpPr>
                <a:xfrm>
                  <a:off x="2803" y="1970"/>
                  <a:ext cx="67" cy="57"/>
                  <a:chOff x="2803" y="1970"/>
                  <a:chExt cx="67" cy="57"/>
                </a:xfrm>
              </p:grpSpPr>
              <p:sp>
                <p:nvSpPr>
                  <p:cNvPr id="22602" name="Oval 46"/>
                  <p:cNvSpPr/>
                  <p:nvPr/>
                </p:nvSpPr>
                <p:spPr>
                  <a:xfrm>
                    <a:off x="2803" y="1970"/>
                    <a:ext cx="67" cy="5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603" name="Oval 47"/>
                  <p:cNvSpPr/>
                  <p:nvPr/>
                </p:nvSpPr>
                <p:spPr>
                  <a:xfrm>
                    <a:off x="2826" y="1976"/>
                    <a:ext cx="35" cy="36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599" name="Group 48"/>
                <p:cNvGrpSpPr/>
                <p:nvPr/>
              </p:nvGrpSpPr>
              <p:grpSpPr>
                <a:xfrm>
                  <a:off x="2975" y="1975"/>
                  <a:ext cx="67" cy="57"/>
                  <a:chOff x="2975" y="1975"/>
                  <a:chExt cx="67" cy="57"/>
                </a:xfrm>
              </p:grpSpPr>
              <p:sp>
                <p:nvSpPr>
                  <p:cNvPr id="22600" name="Oval 49"/>
                  <p:cNvSpPr/>
                  <p:nvPr/>
                </p:nvSpPr>
                <p:spPr>
                  <a:xfrm>
                    <a:off x="2975" y="1975"/>
                    <a:ext cx="67" cy="5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601" name="Oval 50"/>
                  <p:cNvSpPr/>
                  <p:nvPr/>
                </p:nvSpPr>
                <p:spPr>
                  <a:xfrm>
                    <a:off x="2998" y="1982"/>
                    <a:ext cx="35" cy="35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2573" name="Freeform 51"/>
              <p:cNvSpPr/>
              <p:nvPr/>
            </p:nvSpPr>
            <p:spPr>
              <a:xfrm>
                <a:off x="2208" y="2064"/>
                <a:ext cx="192" cy="192"/>
              </a:xfrm>
              <a:custGeom>
                <a:avLst/>
                <a:gdLst>
                  <a:gd name="txL" fmla="*/ 0 w 487"/>
                  <a:gd name="txT" fmla="*/ 0 h 424"/>
                  <a:gd name="txR" fmla="*/ 487 w 487"/>
                  <a:gd name="txB" fmla="*/ 424 h 424"/>
                </a:gdLst>
                <a:ahLst/>
                <a:cxnLst>
                  <a:cxn ang="0">
                    <a:pos x="6" y="0"/>
                  </a:cxn>
                  <a:cxn ang="0">
                    <a:pos x="7" y="3"/>
                  </a:cxn>
                  <a:cxn ang="0">
                    <a:pos x="7" y="5"/>
                  </a:cxn>
                  <a:cxn ang="0">
                    <a:pos x="9" y="8"/>
                  </a:cxn>
                  <a:cxn ang="0">
                    <a:pos x="9" y="10"/>
                  </a:cxn>
                  <a:cxn ang="0">
                    <a:pos x="11" y="11"/>
                  </a:cxn>
                  <a:cxn ang="0">
                    <a:pos x="12" y="13"/>
                  </a:cxn>
                  <a:cxn ang="0">
                    <a:pos x="15" y="15"/>
                  </a:cxn>
                  <a:cxn ang="0">
                    <a:pos x="18" y="15"/>
                  </a:cxn>
                  <a:cxn ang="0">
                    <a:pos x="20" y="15"/>
                  </a:cxn>
                  <a:cxn ang="0">
                    <a:pos x="23" y="13"/>
                  </a:cxn>
                  <a:cxn ang="0">
                    <a:pos x="27" y="11"/>
                  </a:cxn>
                  <a:cxn ang="0">
                    <a:pos x="27" y="13"/>
                  </a:cxn>
                  <a:cxn ang="0">
                    <a:pos x="29" y="28"/>
                  </a:cxn>
                  <a:cxn ang="0">
                    <a:pos x="30" y="36"/>
                  </a:cxn>
                  <a:cxn ang="0">
                    <a:pos x="26" y="38"/>
                  </a:cxn>
                  <a:cxn ang="0">
                    <a:pos x="20" y="39"/>
                  </a:cxn>
                  <a:cxn ang="0">
                    <a:pos x="17" y="39"/>
                  </a:cxn>
                  <a:cxn ang="0">
                    <a:pos x="11" y="37"/>
                  </a:cxn>
                  <a:cxn ang="0">
                    <a:pos x="7" y="34"/>
                  </a:cxn>
                  <a:cxn ang="0">
                    <a:pos x="4" y="30"/>
                  </a:cxn>
                  <a:cxn ang="0">
                    <a:pos x="2" y="26"/>
                  </a:cxn>
                  <a:cxn ang="0">
                    <a:pos x="0" y="21"/>
                  </a:cxn>
                  <a:cxn ang="0">
                    <a:pos x="1" y="16"/>
                  </a:cxn>
                  <a:cxn ang="0">
                    <a:pos x="2" y="10"/>
                  </a:cxn>
                  <a:cxn ang="0">
                    <a:pos x="4" y="6"/>
                  </a:cxn>
                  <a:cxn ang="0">
                    <a:pos x="6" y="0"/>
                  </a:cxn>
                </a:cxnLst>
                <a:rect l="txL" t="txT" r="txR" b="txB"/>
                <a:pathLst>
                  <a:path w="487" h="424">
                    <a:moveTo>
                      <a:pt x="94" y="0"/>
                    </a:moveTo>
                    <a:lnTo>
                      <a:pt x="115" y="35"/>
                    </a:lnTo>
                    <a:lnTo>
                      <a:pt x="125" y="50"/>
                    </a:lnTo>
                    <a:lnTo>
                      <a:pt x="143" y="84"/>
                    </a:lnTo>
                    <a:lnTo>
                      <a:pt x="156" y="107"/>
                    </a:lnTo>
                    <a:lnTo>
                      <a:pt x="174" y="122"/>
                    </a:lnTo>
                    <a:lnTo>
                      <a:pt x="201" y="143"/>
                    </a:lnTo>
                    <a:lnTo>
                      <a:pt x="246" y="166"/>
                    </a:lnTo>
                    <a:lnTo>
                      <a:pt x="288" y="166"/>
                    </a:lnTo>
                    <a:lnTo>
                      <a:pt x="327" y="161"/>
                    </a:lnTo>
                    <a:lnTo>
                      <a:pt x="375" y="143"/>
                    </a:lnTo>
                    <a:lnTo>
                      <a:pt x="440" y="114"/>
                    </a:lnTo>
                    <a:lnTo>
                      <a:pt x="446" y="138"/>
                    </a:lnTo>
                    <a:lnTo>
                      <a:pt x="476" y="304"/>
                    </a:lnTo>
                    <a:lnTo>
                      <a:pt x="487" y="389"/>
                    </a:lnTo>
                    <a:lnTo>
                      <a:pt x="417" y="412"/>
                    </a:lnTo>
                    <a:lnTo>
                      <a:pt x="327" y="418"/>
                    </a:lnTo>
                    <a:lnTo>
                      <a:pt x="275" y="424"/>
                    </a:lnTo>
                    <a:lnTo>
                      <a:pt x="184" y="400"/>
                    </a:lnTo>
                    <a:lnTo>
                      <a:pt x="120" y="365"/>
                    </a:lnTo>
                    <a:lnTo>
                      <a:pt x="71" y="320"/>
                    </a:lnTo>
                    <a:lnTo>
                      <a:pt x="29" y="275"/>
                    </a:lnTo>
                    <a:lnTo>
                      <a:pt x="0" y="224"/>
                    </a:lnTo>
                    <a:lnTo>
                      <a:pt x="11" y="175"/>
                    </a:lnTo>
                    <a:lnTo>
                      <a:pt x="35" y="108"/>
                    </a:lnTo>
                    <a:lnTo>
                      <a:pt x="59" y="6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2574" name="Group 52"/>
              <p:cNvGrpSpPr/>
              <p:nvPr/>
            </p:nvGrpSpPr>
            <p:grpSpPr>
              <a:xfrm rot="-5400000" flipV="1">
                <a:off x="2006" y="1788"/>
                <a:ext cx="442" cy="322"/>
                <a:chOff x="4363" y="2585"/>
                <a:chExt cx="1104" cy="808"/>
              </a:xfrm>
            </p:grpSpPr>
            <p:sp>
              <p:nvSpPr>
                <p:cNvPr id="22575" name="Freeform 53"/>
                <p:cNvSpPr/>
                <p:nvPr/>
              </p:nvSpPr>
              <p:spPr>
                <a:xfrm>
                  <a:off x="4363" y="2585"/>
                  <a:ext cx="1104" cy="808"/>
                </a:xfrm>
                <a:custGeom>
                  <a:avLst/>
                  <a:gdLst>
                    <a:gd name="txL" fmla="*/ 0 w 3311"/>
                    <a:gd name="txT" fmla="*/ 0 h 2423"/>
                    <a:gd name="txR" fmla="*/ 3311 w 3311"/>
                    <a:gd name="txB" fmla="*/ 2423 h 2423"/>
                  </a:gdLst>
                  <a:ahLst/>
                  <a:cxnLst>
                    <a:cxn ang="0">
                      <a:pos x="27" y="4"/>
                    </a:cxn>
                    <a:cxn ang="0">
                      <a:pos x="46" y="0"/>
                    </a:cxn>
                    <a:cxn ang="0">
                      <a:pos x="62" y="3"/>
                    </a:cxn>
                    <a:cxn ang="0">
                      <a:pos x="78" y="10"/>
                    </a:cxn>
                    <a:cxn ang="0">
                      <a:pos x="93" y="16"/>
                    </a:cxn>
                    <a:cxn ang="0">
                      <a:pos x="106" y="22"/>
                    </a:cxn>
                    <a:cxn ang="0">
                      <a:pos x="110" y="25"/>
                    </a:cxn>
                    <a:cxn ang="0">
                      <a:pos x="110" y="31"/>
                    </a:cxn>
                    <a:cxn ang="0">
                      <a:pos x="106" y="34"/>
                    </a:cxn>
                    <a:cxn ang="0">
                      <a:pos x="100" y="35"/>
                    </a:cxn>
                    <a:cxn ang="0">
                      <a:pos x="95" y="34"/>
                    </a:cxn>
                    <a:cxn ang="0">
                      <a:pos x="90" y="33"/>
                    </a:cxn>
                    <a:cxn ang="0">
                      <a:pos x="92" y="36"/>
                    </a:cxn>
                    <a:cxn ang="0">
                      <a:pos x="94" y="39"/>
                    </a:cxn>
                    <a:cxn ang="0">
                      <a:pos x="102" y="44"/>
                    </a:cxn>
                    <a:cxn ang="0">
                      <a:pos x="106" y="49"/>
                    </a:cxn>
                    <a:cxn ang="0">
                      <a:pos x="111" y="53"/>
                    </a:cxn>
                    <a:cxn ang="0">
                      <a:pos x="117" y="58"/>
                    </a:cxn>
                    <a:cxn ang="0">
                      <a:pos x="120" y="62"/>
                    </a:cxn>
                    <a:cxn ang="0">
                      <a:pos x="122" y="66"/>
                    </a:cxn>
                    <a:cxn ang="0">
                      <a:pos x="123" y="70"/>
                    </a:cxn>
                    <a:cxn ang="0">
                      <a:pos x="120" y="73"/>
                    </a:cxn>
                    <a:cxn ang="0">
                      <a:pos x="120" y="76"/>
                    </a:cxn>
                    <a:cxn ang="0">
                      <a:pos x="120" y="79"/>
                    </a:cxn>
                    <a:cxn ang="0">
                      <a:pos x="119" y="82"/>
                    </a:cxn>
                    <a:cxn ang="0">
                      <a:pos x="118" y="83"/>
                    </a:cxn>
                    <a:cxn ang="0">
                      <a:pos x="115" y="84"/>
                    </a:cxn>
                    <a:cxn ang="0">
                      <a:pos x="111" y="84"/>
                    </a:cxn>
                    <a:cxn ang="0">
                      <a:pos x="109" y="85"/>
                    </a:cxn>
                    <a:cxn ang="0">
                      <a:pos x="108" y="88"/>
                    </a:cxn>
                    <a:cxn ang="0">
                      <a:pos x="107" y="89"/>
                    </a:cxn>
                    <a:cxn ang="0">
                      <a:pos x="105" y="90"/>
                    </a:cxn>
                    <a:cxn ang="0">
                      <a:pos x="103" y="90"/>
                    </a:cxn>
                    <a:cxn ang="0">
                      <a:pos x="97" y="88"/>
                    </a:cxn>
                    <a:cxn ang="0">
                      <a:pos x="87" y="82"/>
                    </a:cxn>
                    <a:cxn ang="0">
                      <a:pos x="81" y="81"/>
                    </a:cxn>
                    <a:cxn ang="0">
                      <a:pos x="75" y="80"/>
                    </a:cxn>
                    <a:cxn ang="0">
                      <a:pos x="61" y="74"/>
                    </a:cxn>
                    <a:cxn ang="0">
                      <a:pos x="51" y="69"/>
                    </a:cxn>
                    <a:cxn ang="0">
                      <a:pos x="43" y="65"/>
                    </a:cxn>
                    <a:cxn ang="0">
                      <a:pos x="37" y="63"/>
                    </a:cxn>
                    <a:cxn ang="0">
                      <a:pos x="30" y="58"/>
                    </a:cxn>
                    <a:cxn ang="0">
                      <a:pos x="10" y="39"/>
                    </a:cxn>
                    <a:cxn ang="0">
                      <a:pos x="8" y="8"/>
                    </a:cxn>
                  </a:cxnLst>
                  <a:rect l="txL" t="txT" r="txR" b="txB"/>
                  <a:pathLst>
                    <a:path w="3311" h="2423">
                      <a:moveTo>
                        <a:pt x="538" y="113"/>
                      </a:moveTo>
                      <a:lnTo>
                        <a:pt x="729" y="97"/>
                      </a:lnTo>
                      <a:lnTo>
                        <a:pt x="1027" y="48"/>
                      </a:lnTo>
                      <a:lnTo>
                        <a:pt x="1249" y="0"/>
                      </a:lnTo>
                      <a:lnTo>
                        <a:pt x="1563" y="32"/>
                      </a:lnTo>
                      <a:lnTo>
                        <a:pt x="1674" y="79"/>
                      </a:lnTo>
                      <a:lnTo>
                        <a:pt x="1926" y="175"/>
                      </a:lnTo>
                      <a:lnTo>
                        <a:pt x="2115" y="271"/>
                      </a:lnTo>
                      <a:lnTo>
                        <a:pt x="2376" y="379"/>
                      </a:lnTo>
                      <a:lnTo>
                        <a:pt x="2512" y="443"/>
                      </a:lnTo>
                      <a:lnTo>
                        <a:pt x="2708" y="513"/>
                      </a:lnTo>
                      <a:lnTo>
                        <a:pt x="2874" y="584"/>
                      </a:lnTo>
                      <a:lnTo>
                        <a:pt x="2927" y="616"/>
                      </a:lnTo>
                      <a:lnTo>
                        <a:pt x="2967" y="663"/>
                      </a:lnTo>
                      <a:lnTo>
                        <a:pt x="2993" y="753"/>
                      </a:lnTo>
                      <a:lnTo>
                        <a:pt x="2971" y="829"/>
                      </a:lnTo>
                      <a:lnTo>
                        <a:pt x="2929" y="873"/>
                      </a:lnTo>
                      <a:lnTo>
                        <a:pt x="2874" y="909"/>
                      </a:lnTo>
                      <a:lnTo>
                        <a:pt x="2795" y="935"/>
                      </a:lnTo>
                      <a:lnTo>
                        <a:pt x="2708" y="938"/>
                      </a:lnTo>
                      <a:lnTo>
                        <a:pt x="2643" y="937"/>
                      </a:lnTo>
                      <a:lnTo>
                        <a:pt x="2574" y="931"/>
                      </a:lnTo>
                      <a:lnTo>
                        <a:pt x="2498" y="920"/>
                      </a:lnTo>
                      <a:lnTo>
                        <a:pt x="2424" y="900"/>
                      </a:lnTo>
                      <a:lnTo>
                        <a:pt x="2258" y="837"/>
                      </a:lnTo>
                      <a:lnTo>
                        <a:pt x="2477" y="981"/>
                      </a:lnTo>
                      <a:lnTo>
                        <a:pt x="2512" y="1013"/>
                      </a:lnTo>
                      <a:lnTo>
                        <a:pt x="2526" y="1048"/>
                      </a:lnTo>
                      <a:lnTo>
                        <a:pt x="2645" y="1115"/>
                      </a:lnTo>
                      <a:lnTo>
                        <a:pt x="2756" y="1194"/>
                      </a:lnTo>
                      <a:lnTo>
                        <a:pt x="2824" y="1275"/>
                      </a:lnTo>
                      <a:lnTo>
                        <a:pt x="2874" y="1309"/>
                      </a:lnTo>
                      <a:lnTo>
                        <a:pt x="2929" y="1351"/>
                      </a:lnTo>
                      <a:lnTo>
                        <a:pt x="2983" y="1420"/>
                      </a:lnTo>
                      <a:lnTo>
                        <a:pt x="3024" y="1475"/>
                      </a:lnTo>
                      <a:lnTo>
                        <a:pt x="3158" y="1570"/>
                      </a:lnTo>
                      <a:lnTo>
                        <a:pt x="3202" y="1613"/>
                      </a:lnTo>
                      <a:lnTo>
                        <a:pt x="3249" y="1676"/>
                      </a:lnTo>
                      <a:lnTo>
                        <a:pt x="3273" y="1722"/>
                      </a:lnTo>
                      <a:lnTo>
                        <a:pt x="3299" y="1776"/>
                      </a:lnTo>
                      <a:lnTo>
                        <a:pt x="3311" y="1829"/>
                      </a:lnTo>
                      <a:lnTo>
                        <a:pt x="3308" y="1879"/>
                      </a:lnTo>
                      <a:lnTo>
                        <a:pt x="3287" y="1928"/>
                      </a:lnTo>
                      <a:lnTo>
                        <a:pt x="3239" y="1969"/>
                      </a:lnTo>
                      <a:lnTo>
                        <a:pt x="3196" y="1988"/>
                      </a:lnTo>
                      <a:lnTo>
                        <a:pt x="3228" y="2050"/>
                      </a:lnTo>
                      <a:lnTo>
                        <a:pt x="3239" y="2087"/>
                      </a:lnTo>
                      <a:lnTo>
                        <a:pt x="3237" y="2131"/>
                      </a:lnTo>
                      <a:lnTo>
                        <a:pt x="3227" y="2179"/>
                      </a:lnTo>
                      <a:lnTo>
                        <a:pt x="3218" y="2200"/>
                      </a:lnTo>
                      <a:lnTo>
                        <a:pt x="3201" y="2226"/>
                      </a:lnTo>
                      <a:lnTo>
                        <a:pt x="3184" y="2244"/>
                      </a:lnTo>
                      <a:lnTo>
                        <a:pt x="3159" y="2262"/>
                      </a:lnTo>
                      <a:lnTo>
                        <a:pt x="3117" y="2272"/>
                      </a:lnTo>
                      <a:lnTo>
                        <a:pt x="3068" y="2281"/>
                      </a:lnTo>
                      <a:lnTo>
                        <a:pt x="3002" y="2267"/>
                      </a:lnTo>
                      <a:lnTo>
                        <a:pt x="2934" y="2245"/>
                      </a:lnTo>
                      <a:lnTo>
                        <a:pt x="2939" y="2291"/>
                      </a:lnTo>
                      <a:lnTo>
                        <a:pt x="2934" y="2342"/>
                      </a:lnTo>
                      <a:lnTo>
                        <a:pt x="2923" y="2369"/>
                      </a:lnTo>
                      <a:lnTo>
                        <a:pt x="2908" y="2394"/>
                      </a:lnTo>
                      <a:lnTo>
                        <a:pt x="2890" y="2410"/>
                      </a:lnTo>
                      <a:lnTo>
                        <a:pt x="2867" y="2420"/>
                      </a:lnTo>
                      <a:lnTo>
                        <a:pt x="2842" y="2422"/>
                      </a:lnTo>
                      <a:lnTo>
                        <a:pt x="2808" y="2423"/>
                      </a:lnTo>
                      <a:lnTo>
                        <a:pt x="2768" y="2420"/>
                      </a:lnTo>
                      <a:lnTo>
                        <a:pt x="2734" y="2410"/>
                      </a:lnTo>
                      <a:lnTo>
                        <a:pt x="2629" y="2373"/>
                      </a:lnTo>
                      <a:lnTo>
                        <a:pt x="2537" y="2325"/>
                      </a:lnTo>
                      <a:lnTo>
                        <a:pt x="2337" y="2223"/>
                      </a:lnTo>
                      <a:lnTo>
                        <a:pt x="2229" y="2147"/>
                      </a:lnTo>
                      <a:lnTo>
                        <a:pt x="2176" y="2173"/>
                      </a:lnTo>
                      <a:lnTo>
                        <a:pt x="2115" y="2173"/>
                      </a:lnTo>
                      <a:lnTo>
                        <a:pt x="2012" y="2147"/>
                      </a:lnTo>
                      <a:lnTo>
                        <a:pt x="1832" y="2084"/>
                      </a:lnTo>
                      <a:lnTo>
                        <a:pt x="1642" y="2004"/>
                      </a:lnTo>
                      <a:lnTo>
                        <a:pt x="1454" y="1910"/>
                      </a:lnTo>
                      <a:lnTo>
                        <a:pt x="1364" y="1853"/>
                      </a:lnTo>
                      <a:lnTo>
                        <a:pt x="1263" y="1800"/>
                      </a:lnTo>
                      <a:lnTo>
                        <a:pt x="1158" y="1766"/>
                      </a:lnTo>
                      <a:lnTo>
                        <a:pt x="1073" y="1729"/>
                      </a:lnTo>
                      <a:lnTo>
                        <a:pt x="995" y="1687"/>
                      </a:lnTo>
                      <a:lnTo>
                        <a:pt x="941" y="1654"/>
                      </a:lnTo>
                      <a:lnTo>
                        <a:pt x="821" y="1562"/>
                      </a:lnTo>
                      <a:lnTo>
                        <a:pt x="585" y="1341"/>
                      </a:lnTo>
                      <a:lnTo>
                        <a:pt x="270" y="1059"/>
                      </a:lnTo>
                      <a:lnTo>
                        <a:pt x="0" y="696"/>
                      </a:lnTo>
                      <a:lnTo>
                        <a:pt x="208" y="206"/>
                      </a:lnTo>
                      <a:lnTo>
                        <a:pt x="538" y="113"/>
                      </a:lnTo>
                      <a:close/>
                    </a:path>
                  </a:pathLst>
                </a:custGeom>
                <a:solidFill>
                  <a:srgbClr val="FFDBB7"/>
                </a:solidFill>
                <a:ln w="63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76" name="Freeform 54"/>
                <p:cNvSpPr/>
                <p:nvPr/>
              </p:nvSpPr>
              <p:spPr>
                <a:xfrm>
                  <a:off x="4784" y="3075"/>
                  <a:ext cx="336" cy="224"/>
                </a:xfrm>
                <a:custGeom>
                  <a:avLst/>
                  <a:gdLst>
                    <a:gd name="txL" fmla="*/ 0 w 1008"/>
                    <a:gd name="txT" fmla="*/ 0 h 673"/>
                    <a:gd name="txR" fmla="*/ 1008 w 1008"/>
                    <a:gd name="txB" fmla="*/ 673 h 673"/>
                  </a:gdLst>
                  <a:ahLst/>
                  <a:cxnLst>
                    <a:cxn ang="0">
                      <a:pos x="36" y="25"/>
                    </a:cxn>
                    <a:cxn ang="0">
                      <a:pos x="37" y="23"/>
                    </a:cxn>
                    <a:cxn ang="0">
                      <a:pos x="37" y="21"/>
                    </a:cxn>
                    <a:cxn ang="0">
                      <a:pos x="37" y="20"/>
                    </a:cxn>
                    <a:cxn ang="0">
                      <a:pos x="36" y="17"/>
                    </a:cxn>
                    <a:cxn ang="0">
                      <a:pos x="34" y="16"/>
                    </a:cxn>
                    <a:cxn ang="0">
                      <a:pos x="31" y="14"/>
                    </a:cxn>
                    <a:cxn ang="0">
                      <a:pos x="28" y="12"/>
                    </a:cxn>
                    <a:cxn ang="0">
                      <a:pos x="25" y="11"/>
                    </a:cxn>
                    <a:cxn ang="0">
                      <a:pos x="22" y="11"/>
                    </a:cxn>
                    <a:cxn ang="0">
                      <a:pos x="21" y="9"/>
                    </a:cxn>
                    <a:cxn ang="0">
                      <a:pos x="19" y="8"/>
                    </a:cxn>
                    <a:cxn ang="0">
                      <a:pos x="17" y="6"/>
                    </a:cxn>
                    <a:cxn ang="0">
                      <a:pos x="15" y="5"/>
                    </a:cxn>
                    <a:cxn ang="0">
                      <a:pos x="12" y="3"/>
                    </a:cxn>
                    <a:cxn ang="0">
                      <a:pos x="11" y="3"/>
                    </a:cxn>
                    <a:cxn ang="0">
                      <a:pos x="8" y="1"/>
                    </a:cxn>
                    <a:cxn ang="0">
                      <a:pos x="5" y="0"/>
                    </a:cxn>
                    <a:cxn ang="0">
                      <a:pos x="2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1008" h="673">
                      <a:moveTo>
                        <a:pt x="961" y="673"/>
                      </a:moveTo>
                      <a:lnTo>
                        <a:pt x="995" y="624"/>
                      </a:lnTo>
                      <a:lnTo>
                        <a:pt x="1008" y="572"/>
                      </a:lnTo>
                      <a:lnTo>
                        <a:pt x="1004" y="530"/>
                      </a:lnTo>
                      <a:lnTo>
                        <a:pt x="970" y="469"/>
                      </a:lnTo>
                      <a:lnTo>
                        <a:pt x="916" y="420"/>
                      </a:lnTo>
                      <a:lnTo>
                        <a:pt x="847" y="372"/>
                      </a:lnTo>
                      <a:lnTo>
                        <a:pt x="763" y="332"/>
                      </a:lnTo>
                      <a:lnTo>
                        <a:pt x="679" y="310"/>
                      </a:lnTo>
                      <a:lnTo>
                        <a:pt x="599" y="291"/>
                      </a:lnTo>
                      <a:lnTo>
                        <a:pt x="557" y="248"/>
                      </a:lnTo>
                      <a:lnTo>
                        <a:pt x="513" y="208"/>
                      </a:lnTo>
                      <a:lnTo>
                        <a:pt x="454" y="161"/>
                      </a:lnTo>
                      <a:lnTo>
                        <a:pt x="405" y="129"/>
                      </a:lnTo>
                      <a:lnTo>
                        <a:pt x="332" y="92"/>
                      </a:lnTo>
                      <a:lnTo>
                        <a:pt x="292" y="75"/>
                      </a:lnTo>
                      <a:lnTo>
                        <a:pt x="220" y="33"/>
                      </a:lnTo>
                      <a:lnTo>
                        <a:pt x="142" y="10"/>
                      </a:lnTo>
                      <a:lnTo>
                        <a:pt x="53" y="0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FFDBB7"/>
                </a:solidFill>
                <a:ln w="63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77" name="Freeform 55"/>
                <p:cNvSpPr/>
                <p:nvPr/>
              </p:nvSpPr>
              <p:spPr>
                <a:xfrm>
                  <a:off x="4981" y="3054"/>
                  <a:ext cx="359" cy="279"/>
                </a:xfrm>
                <a:custGeom>
                  <a:avLst/>
                  <a:gdLst>
                    <a:gd name="txL" fmla="*/ 0 w 1077"/>
                    <a:gd name="txT" fmla="*/ 0 h 838"/>
                    <a:gd name="txR" fmla="*/ 1077 w 1077"/>
                    <a:gd name="txB" fmla="*/ 838 h 838"/>
                  </a:gdLst>
                  <a:ahLst/>
                  <a:cxnLst>
                    <a:cxn ang="0">
                      <a:pos x="40" y="31"/>
                    </a:cxn>
                    <a:cxn ang="0">
                      <a:pos x="40" y="30"/>
                    </a:cxn>
                    <a:cxn ang="0">
                      <a:pos x="39" y="28"/>
                    </a:cxn>
                    <a:cxn ang="0">
                      <a:pos x="38" y="27"/>
                    </a:cxn>
                    <a:cxn ang="0">
                      <a:pos x="38" y="26"/>
                    </a:cxn>
                    <a:cxn ang="0">
                      <a:pos x="37" y="25"/>
                    </a:cxn>
                    <a:cxn ang="0">
                      <a:pos x="34" y="23"/>
                    </a:cxn>
                    <a:cxn ang="0">
                      <a:pos x="30" y="20"/>
                    </a:cxn>
                    <a:cxn ang="0">
                      <a:pos x="27" y="19"/>
                    </a:cxn>
                    <a:cxn ang="0">
                      <a:pos x="24" y="18"/>
                    </a:cxn>
                    <a:cxn ang="0">
                      <a:pos x="20" y="15"/>
                    </a:cxn>
                    <a:cxn ang="0">
                      <a:pos x="17" y="13"/>
                    </a:cxn>
                    <a:cxn ang="0">
                      <a:pos x="14" y="10"/>
                    </a:cxn>
                    <a:cxn ang="0">
                      <a:pos x="11" y="8"/>
                    </a:cxn>
                    <a:cxn ang="0">
                      <a:pos x="7" y="6"/>
                    </a:cxn>
                    <a:cxn ang="0">
                      <a:pos x="4" y="3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1077" h="838">
                      <a:moveTo>
                        <a:pt x="1077" y="838"/>
                      </a:moveTo>
                      <a:lnTo>
                        <a:pt x="1069" y="806"/>
                      </a:lnTo>
                      <a:lnTo>
                        <a:pt x="1057" y="769"/>
                      </a:lnTo>
                      <a:lnTo>
                        <a:pt x="1036" y="732"/>
                      </a:lnTo>
                      <a:lnTo>
                        <a:pt x="1016" y="704"/>
                      </a:lnTo>
                      <a:lnTo>
                        <a:pt x="989" y="676"/>
                      </a:lnTo>
                      <a:lnTo>
                        <a:pt x="908" y="609"/>
                      </a:lnTo>
                      <a:lnTo>
                        <a:pt x="814" y="548"/>
                      </a:lnTo>
                      <a:lnTo>
                        <a:pt x="736" y="514"/>
                      </a:lnTo>
                      <a:lnTo>
                        <a:pt x="635" y="485"/>
                      </a:lnTo>
                      <a:lnTo>
                        <a:pt x="547" y="413"/>
                      </a:lnTo>
                      <a:lnTo>
                        <a:pt x="469" y="339"/>
                      </a:lnTo>
                      <a:lnTo>
                        <a:pt x="386" y="275"/>
                      </a:lnTo>
                      <a:lnTo>
                        <a:pt x="286" y="213"/>
                      </a:lnTo>
                      <a:lnTo>
                        <a:pt x="198" y="159"/>
                      </a:lnTo>
                      <a:lnTo>
                        <a:pt x="120" y="7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BB7"/>
                </a:solidFill>
                <a:ln w="63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78" name="Freeform 56"/>
                <p:cNvSpPr/>
                <p:nvPr/>
              </p:nvSpPr>
              <p:spPr>
                <a:xfrm>
                  <a:off x="5074" y="2973"/>
                  <a:ext cx="356" cy="276"/>
                </a:xfrm>
                <a:custGeom>
                  <a:avLst/>
                  <a:gdLst>
                    <a:gd name="txL" fmla="*/ 0 w 1069"/>
                    <a:gd name="txT" fmla="*/ 0 h 828"/>
                    <a:gd name="txR" fmla="*/ 1069 w 1069"/>
                    <a:gd name="txB" fmla="*/ 828 h 828"/>
                  </a:gdLst>
                  <a:ahLst/>
                  <a:cxnLst>
                    <a:cxn ang="0">
                      <a:pos x="40" y="31"/>
                    </a:cxn>
                    <a:cxn ang="0">
                      <a:pos x="38" y="29"/>
                    </a:cxn>
                    <a:cxn ang="0">
                      <a:pos x="37" y="27"/>
                    </a:cxn>
                    <a:cxn ang="0">
                      <a:pos x="35" y="26"/>
                    </a:cxn>
                    <a:cxn ang="0">
                      <a:pos x="29" y="22"/>
                    </a:cxn>
                    <a:cxn ang="0">
                      <a:pos x="26" y="20"/>
                    </a:cxn>
                    <a:cxn ang="0">
                      <a:pos x="23" y="17"/>
                    </a:cxn>
                    <a:cxn ang="0">
                      <a:pos x="20" y="15"/>
                    </a:cxn>
                    <a:cxn ang="0">
                      <a:pos x="17" y="12"/>
                    </a:cxn>
                    <a:cxn ang="0">
                      <a:pos x="14" y="10"/>
                    </a:cxn>
                    <a:cxn ang="0">
                      <a:pos x="12" y="9"/>
                    </a:cxn>
                    <a:cxn ang="0">
                      <a:pos x="8" y="7"/>
                    </a:cxn>
                    <a:cxn ang="0">
                      <a:pos x="5" y="3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1069" h="828">
                      <a:moveTo>
                        <a:pt x="1069" y="828"/>
                      </a:moveTo>
                      <a:lnTo>
                        <a:pt x="1026" y="771"/>
                      </a:lnTo>
                      <a:lnTo>
                        <a:pt x="989" y="728"/>
                      </a:lnTo>
                      <a:lnTo>
                        <a:pt x="947" y="694"/>
                      </a:lnTo>
                      <a:lnTo>
                        <a:pt x="797" y="593"/>
                      </a:lnTo>
                      <a:lnTo>
                        <a:pt x="698" y="540"/>
                      </a:lnTo>
                      <a:lnTo>
                        <a:pt x="624" y="463"/>
                      </a:lnTo>
                      <a:lnTo>
                        <a:pt x="539" y="393"/>
                      </a:lnTo>
                      <a:lnTo>
                        <a:pt x="458" y="332"/>
                      </a:lnTo>
                      <a:lnTo>
                        <a:pt x="372" y="278"/>
                      </a:lnTo>
                      <a:lnTo>
                        <a:pt x="322" y="243"/>
                      </a:lnTo>
                      <a:lnTo>
                        <a:pt x="222" y="188"/>
                      </a:lnTo>
                      <a:lnTo>
                        <a:pt x="126" y="8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BB7"/>
                </a:solidFill>
                <a:ln w="63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79" name="Freeform 57"/>
                <p:cNvSpPr/>
                <p:nvPr/>
              </p:nvSpPr>
              <p:spPr>
                <a:xfrm>
                  <a:off x="5130" y="2749"/>
                  <a:ext cx="12" cy="104"/>
                </a:xfrm>
                <a:custGeom>
                  <a:avLst/>
                  <a:gdLst>
                    <a:gd name="txL" fmla="*/ 0 w 36"/>
                    <a:gd name="txT" fmla="*/ 0 h 313"/>
                    <a:gd name="txR" fmla="*/ 36 w 36"/>
                    <a:gd name="txB" fmla="*/ 313 h 313"/>
                  </a:gdLst>
                  <a:ahLst/>
                  <a:cxnLst>
                    <a:cxn ang="0">
                      <a:pos x="1" y="12"/>
                    </a:cxn>
                    <a:cxn ang="0">
                      <a:pos x="0" y="8"/>
                    </a:cxn>
                    <a:cxn ang="0">
                      <a:pos x="0" y="6"/>
                    </a:cxn>
                    <a:cxn ang="0">
                      <a:pos x="1" y="2"/>
                    </a:cxn>
                    <a:cxn ang="0">
                      <a:pos x="1" y="0"/>
                    </a:cxn>
                  </a:cxnLst>
                  <a:rect l="txL" t="txT" r="txR" b="txB"/>
                  <a:pathLst>
                    <a:path w="36" h="313">
                      <a:moveTo>
                        <a:pt x="20" y="313"/>
                      </a:moveTo>
                      <a:lnTo>
                        <a:pt x="4" y="216"/>
                      </a:lnTo>
                      <a:lnTo>
                        <a:pt x="0" y="152"/>
                      </a:lnTo>
                      <a:lnTo>
                        <a:pt x="16" y="66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rgbClr val="FFDBB7"/>
                </a:solidFill>
                <a:ln w="63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80" name="Freeform 58"/>
                <p:cNvSpPr/>
                <p:nvPr/>
              </p:nvSpPr>
              <p:spPr>
                <a:xfrm>
                  <a:off x="5146" y="2938"/>
                  <a:ext cx="59" cy="59"/>
                </a:xfrm>
                <a:custGeom>
                  <a:avLst/>
                  <a:gdLst>
                    <a:gd name="txL" fmla="*/ 0 w 177"/>
                    <a:gd name="txT" fmla="*/ 0 h 175"/>
                    <a:gd name="txR" fmla="*/ 177 w 177"/>
                    <a:gd name="txB" fmla="*/ 175 h 175"/>
                  </a:gdLst>
                  <a:ahLst/>
                  <a:cxnLst>
                    <a:cxn ang="0">
                      <a:pos x="7" y="0"/>
                    </a:cxn>
                    <a:cxn ang="0">
                      <a:pos x="5" y="0"/>
                    </a:cxn>
                    <a:cxn ang="0">
                      <a:pos x="3" y="1"/>
                    </a:cxn>
                    <a:cxn ang="0">
                      <a:pos x="2" y="3"/>
                    </a:cxn>
                    <a:cxn ang="0">
                      <a:pos x="1" y="4"/>
                    </a:cxn>
                    <a:cxn ang="0">
                      <a:pos x="0" y="7"/>
                    </a:cxn>
                  </a:cxnLst>
                  <a:rect l="txL" t="txT" r="txR" b="txB"/>
                  <a:pathLst>
                    <a:path w="177" h="175">
                      <a:moveTo>
                        <a:pt x="177" y="0"/>
                      </a:moveTo>
                      <a:lnTo>
                        <a:pt x="133" y="9"/>
                      </a:lnTo>
                      <a:lnTo>
                        <a:pt x="84" y="34"/>
                      </a:lnTo>
                      <a:lnTo>
                        <a:pt x="43" y="72"/>
                      </a:lnTo>
                      <a:lnTo>
                        <a:pt x="21" y="107"/>
                      </a:lnTo>
                      <a:lnTo>
                        <a:pt x="0" y="175"/>
                      </a:lnTo>
                    </a:path>
                  </a:pathLst>
                </a:custGeom>
                <a:solidFill>
                  <a:srgbClr val="FFDBB7"/>
                </a:solidFill>
                <a:ln w="63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81" name="Freeform 59"/>
                <p:cNvSpPr/>
                <p:nvPr/>
              </p:nvSpPr>
              <p:spPr>
                <a:xfrm>
                  <a:off x="5048" y="3028"/>
                  <a:ext cx="94" cy="41"/>
                </a:xfrm>
                <a:custGeom>
                  <a:avLst/>
                  <a:gdLst>
                    <a:gd name="txL" fmla="*/ 0 w 281"/>
                    <a:gd name="txT" fmla="*/ 0 h 123"/>
                    <a:gd name="txR" fmla="*/ 281 w 281"/>
                    <a:gd name="txB" fmla="*/ 123 h 123"/>
                  </a:gdLst>
                  <a:ahLst/>
                  <a:cxnLst>
                    <a:cxn ang="0">
                      <a:pos x="10" y="0"/>
                    </a:cxn>
                    <a:cxn ang="0">
                      <a:pos x="9" y="0"/>
                    </a:cxn>
                    <a:cxn ang="0">
                      <a:pos x="6" y="0"/>
                    </a:cxn>
                    <a:cxn ang="0">
                      <a:pos x="3" y="1"/>
                    </a:cxn>
                    <a:cxn ang="0">
                      <a:pos x="2" y="2"/>
                    </a:cxn>
                    <a:cxn ang="0">
                      <a:pos x="0" y="5"/>
                    </a:cxn>
                  </a:cxnLst>
                  <a:rect l="txL" t="txT" r="txR" b="txB"/>
                  <a:pathLst>
                    <a:path w="281" h="123">
                      <a:moveTo>
                        <a:pt x="281" y="3"/>
                      </a:moveTo>
                      <a:lnTo>
                        <a:pt x="229" y="0"/>
                      </a:lnTo>
                      <a:lnTo>
                        <a:pt x="159" y="12"/>
                      </a:lnTo>
                      <a:lnTo>
                        <a:pt x="88" y="34"/>
                      </a:lnTo>
                      <a:lnTo>
                        <a:pt x="50" y="60"/>
                      </a:lnTo>
                      <a:lnTo>
                        <a:pt x="0" y="123"/>
                      </a:lnTo>
                    </a:path>
                  </a:pathLst>
                </a:custGeom>
                <a:solidFill>
                  <a:srgbClr val="FFDBB7"/>
                </a:solidFill>
                <a:ln w="63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82" name="Freeform 60"/>
                <p:cNvSpPr/>
                <p:nvPr/>
              </p:nvSpPr>
              <p:spPr>
                <a:xfrm>
                  <a:off x="4920" y="3088"/>
                  <a:ext cx="106" cy="22"/>
                </a:xfrm>
                <a:custGeom>
                  <a:avLst/>
                  <a:gdLst>
                    <a:gd name="txL" fmla="*/ 0 w 319"/>
                    <a:gd name="txT" fmla="*/ 0 h 68"/>
                    <a:gd name="txR" fmla="*/ 319 w 319"/>
                    <a:gd name="txB" fmla="*/ 68 h 68"/>
                  </a:gdLst>
                  <a:ahLst/>
                  <a:cxnLst>
                    <a:cxn ang="0">
                      <a:pos x="12" y="0"/>
                    </a:cxn>
                    <a:cxn ang="0">
                      <a:pos x="9" y="0"/>
                    </a:cxn>
                    <a:cxn ang="0">
                      <a:pos x="6" y="0"/>
                    </a:cxn>
                    <a:cxn ang="0">
                      <a:pos x="4" y="1"/>
                    </a:cxn>
                    <a:cxn ang="0">
                      <a:pos x="2" y="1"/>
                    </a:cxn>
                    <a:cxn ang="0">
                      <a:pos x="0" y="2"/>
                    </a:cxn>
                  </a:cxnLst>
                  <a:rect l="txL" t="txT" r="txR" b="txB"/>
                  <a:pathLst>
                    <a:path w="319" h="68">
                      <a:moveTo>
                        <a:pt x="319" y="5"/>
                      </a:moveTo>
                      <a:lnTo>
                        <a:pt x="247" y="0"/>
                      </a:lnTo>
                      <a:lnTo>
                        <a:pt x="171" y="3"/>
                      </a:lnTo>
                      <a:lnTo>
                        <a:pt x="108" y="21"/>
                      </a:lnTo>
                      <a:lnTo>
                        <a:pt x="42" y="41"/>
                      </a:lnTo>
                      <a:lnTo>
                        <a:pt x="0" y="68"/>
                      </a:lnTo>
                    </a:path>
                  </a:pathLst>
                </a:custGeom>
                <a:solidFill>
                  <a:srgbClr val="FFDBB7"/>
                </a:solidFill>
                <a:ln w="63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83" name="Freeform 61"/>
                <p:cNvSpPr/>
                <p:nvPr/>
              </p:nvSpPr>
              <p:spPr>
                <a:xfrm>
                  <a:off x="5251" y="3010"/>
                  <a:ext cx="50" cy="35"/>
                </a:xfrm>
                <a:custGeom>
                  <a:avLst/>
                  <a:gdLst>
                    <a:gd name="txL" fmla="*/ 0 w 150"/>
                    <a:gd name="txT" fmla="*/ 0 h 103"/>
                    <a:gd name="txR" fmla="*/ 150 w 150"/>
                    <a:gd name="txB" fmla="*/ 103 h 103"/>
                  </a:gdLst>
                  <a:ahLst/>
                  <a:cxnLst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</a:cxnLst>
                  <a:rect l="txL" t="txT" r="txR" b="txB"/>
                  <a:pathLst>
                    <a:path w="150" h="103">
                      <a:moveTo>
                        <a:pt x="150" y="0"/>
                      </a:moveTo>
                      <a:lnTo>
                        <a:pt x="97" y="12"/>
                      </a:lnTo>
                      <a:lnTo>
                        <a:pt x="45" y="40"/>
                      </a:lnTo>
                      <a:lnTo>
                        <a:pt x="0" y="103"/>
                      </a:lnTo>
                    </a:path>
                  </a:pathLst>
                </a:custGeom>
                <a:solidFill>
                  <a:srgbClr val="FFDBB7"/>
                </a:solidFill>
                <a:ln w="63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84" name="Freeform 62"/>
                <p:cNvSpPr/>
                <p:nvPr/>
              </p:nvSpPr>
              <p:spPr>
                <a:xfrm>
                  <a:off x="5142" y="3082"/>
                  <a:ext cx="81" cy="42"/>
                </a:xfrm>
                <a:custGeom>
                  <a:avLst/>
                  <a:gdLst>
                    <a:gd name="txL" fmla="*/ 0 w 242"/>
                    <a:gd name="txT" fmla="*/ 0 h 124"/>
                    <a:gd name="txR" fmla="*/ 242 w 242"/>
                    <a:gd name="txB" fmla="*/ 124 h 124"/>
                  </a:gdLst>
                  <a:ahLst/>
                  <a:cxnLst>
                    <a:cxn ang="0">
                      <a:pos x="9" y="0"/>
                    </a:cxn>
                    <a:cxn ang="0">
                      <a:pos x="6" y="0"/>
                    </a:cxn>
                    <a:cxn ang="0">
                      <a:pos x="4" y="1"/>
                    </a:cxn>
                    <a:cxn ang="0">
                      <a:pos x="2" y="2"/>
                    </a:cxn>
                    <a:cxn ang="0">
                      <a:pos x="0" y="5"/>
                    </a:cxn>
                  </a:cxnLst>
                  <a:rect l="txL" t="txT" r="txR" b="txB"/>
                  <a:pathLst>
                    <a:path w="242" h="124">
                      <a:moveTo>
                        <a:pt x="242" y="3"/>
                      </a:moveTo>
                      <a:lnTo>
                        <a:pt x="165" y="0"/>
                      </a:lnTo>
                      <a:lnTo>
                        <a:pt x="114" y="19"/>
                      </a:lnTo>
                      <a:lnTo>
                        <a:pt x="59" y="57"/>
                      </a:lnTo>
                      <a:lnTo>
                        <a:pt x="0" y="124"/>
                      </a:lnTo>
                    </a:path>
                  </a:pathLst>
                </a:custGeom>
                <a:solidFill>
                  <a:srgbClr val="FFDBB7"/>
                </a:solidFill>
                <a:ln w="63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85" name="Freeform 63"/>
                <p:cNvSpPr/>
                <p:nvPr/>
              </p:nvSpPr>
              <p:spPr>
                <a:xfrm>
                  <a:off x="5262" y="3167"/>
                  <a:ext cx="68" cy="32"/>
                </a:xfrm>
                <a:custGeom>
                  <a:avLst/>
                  <a:gdLst>
                    <a:gd name="txL" fmla="*/ 0 w 205"/>
                    <a:gd name="txT" fmla="*/ 0 h 95"/>
                    <a:gd name="txR" fmla="*/ 205 w 205"/>
                    <a:gd name="txB" fmla="*/ 95 h 95"/>
                  </a:gdLst>
                  <a:ahLst/>
                  <a:cxnLst>
                    <a:cxn ang="0">
                      <a:pos x="8" y="0"/>
                    </a:cxn>
                    <a:cxn ang="0">
                      <a:pos x="6" y="0"/>
                    </a:cxn>
                    <a:cxn ang="0">
                      <a:pos x="4" y="1"/>
                    </a:cxn>
                    <a:cxn ang="0">
                      <a:pos x="2" y="2"/>
                    </a:cxn>
                    <a:cxn ang="0">
                      <a:pos x="0" y="4"/>
                    </a:cxn>
                  </a:cxnLst>
                  <a:rect l="txL" t="txT" r="txR" b="txB"/>
                  <a:pathLst>
                    <a:path w="205" h="95">
                      <a:moveTo>
                        <a:pt x="205" y="0"/>
                      </a:moveTo>
                      <a:lnTo>
                        <a:pt x="155" y="0"/>
                      </a:lnTo>
                      <a:lnTo>
                        <a:pt x="102" y="15"/>
                      </a:lnTo>
                      <a:lnTo>
                        <a:pt x="44" y="48"/>
                      </a:lnTo>
                      <a:lnTo>
                        <a:pt x="0" y="95"/>
                      </a:lnTo>
                    </a:path>
                  </a:pathLst>
                </a:custGeom>
                <a:solidFill>
                  <a:srgbClr val="FFDBB7"/>
                </a:solidFill>
                <a:ln w="63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86" name="Freeform 64"/>
                <p:cNvSpPr/>
                <p:nvPr/>
              </p:nvSpPr>
              <p:spPr>
                <a:xfrm>
                  <a:off x="5139" y="3221"/>
                  <a:ext cx="66" cy="33"/>
                </a:xfrm>
                <a:custGeom>
                  <a:avLst/>
                  <a:gdLst>
                    <a:gd name="txL" fmla="*/ 0 w 199"/>
                    <a:gd name="txT" fmla="*/ 0 h 101"/>
                    <a:gd name="txR" fmla="*/ 199 w 199"/>
                    <a:gd name="txB" fmla="*/ 101 h 101"/>
                  </a:gdLst>
                  <a:ahLst/>
                  <a:cxnLst>
                    <a:cxn ang="0">
                      <a:pos x="7" y="0"/>
                    </a:cxn>
                    <a:cxn ang="0">
                      <a:pos x="5" y="1"/>
                    </a:cxn>
                    <a:cxn ang="0">
                      <a:pos x="3" y="1"/>
                    </a:cxn>
                    <a:cxn ang="0">
                      <a:pos x="1" y="2"/>
                    </a:cxn>
                    <a:cxn ang="0">
                      <a:pos x="0" y="4"/>
                    </a:cxn>
                  </a:cxnLst>
                  <a:rect l="txL" t="txT" r="txR" b="txB"/>
                  <a:pathLst>
                    <a:path w="199" h="101">
                      <a:moveTo>
                        <a:pt x="199" y="0"/>
                      </a:moveTo>
                      <a:lnTo>
                        <a:pt x="127" y="14"/>
                      </a:lnTo>
                      <a:lnTo>
                        <a:pt x="81" y="31"/>
                      </a:lnTo>
                      <a:lnTo>
                        <a:pt x="37" y="66"/>
                      </a:lnTo>
                      <a:lnTo>
                        <a:pt x="0" y="101"/>
                      </a:lnTo>
                    </a:path>
                  </a:pathLst>
                </a:custGeom>
                <a:solidFill>
                  <a:srgbClr val="FFDBB7"/>
                </a:solidFill>
                <a:ln w="63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87" name="Freeform 65"/>
                <p:cNvSpPr/>
                <p:nvPr/>
              </p:nvSpPr>
              <p:spPr>
                <a:xfrm>
                  <a:off x="5013" y="2863"/>
                  <a:ext cx="98" cy="85"/>
                </a:xfrm>
                <a:custGeom>
                  <a:avLst/>
                  <a:gdLst>
                    <a:gd name="txL" fmla="*/ 0 w 296"/>
                    <a:gd name="txT" fmla="*/ 0 h 253"/>
                    <a:gd name="txR" fmla="*/ 296 w 296"/>
                    <a:gd name="txB" fmla="*/ 253 h 253"/>
                  </a:gdLst>
                  <a:ahLst/>
                  <a:cxnLst>
                    <a:cxn ang="0">
                      <a:pos x="0" y="10"/>
                    </a:cxn>
                    <a:cxn ang="0">
                      <a:pos x="2" y="8"/>
                    </a:cxn>
                    <a:cxn ang="0">
                      <a:pos x="5" y="5"/>
                    </a:cxn>
                    <a:cxn ang="0">
                      <a:pos x="8" y="3"/>
                    </a:cxn>
                    <a:cxn ang="0">
                      <a:pos x="11" y="0"/>
                    </a:cxn>
                  </a:cxnLst>
                  <a:rect l="txL" t="txT" r="txR" b="txB"/>
                  <a:pathLst>
                    <a:path w="296" h="253">
                      <a:moveTo>
                        <a:pt x="0" y="253"/>
                      </a:moveTo>
                      <a:lnTo>
                        <a:pt x="63" y="206"/>
                      </a:lnTo>
                      <a:lnTo>
                        <a:pt x="146" y="142"/>
                      </a:lnTo>
                      <a:lnTo>
                        <a:pt x="231" y="72"/>
                      </a:lnTo>
                      <a:lnTo>
                        <a:pt x="296" y="0"/>
                      </a:lnTo>
                    </a:path>
                  </a:pathLst>
                </a:custGeom>
                <a:solidFill>
                  <a:srgbClr val="FFDBB7"/>
                </a:solidFill>
                <a:ln w="63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88" name="Freeform 66"/>
                <p:cNvSpPr/>
                <p:nvPr/>
              </p:nvSpPr>
              <p:spPr>
                <a:xfrm>
                  <a:off x="5016" y="3137"/>
                  <a:ext cx="79" cy="32"/>
                </a:xfrm>
                <a:custGeom>
                  <a:avLst/>
                  <a:gdLst>
                    <a:gd name="txL" fmla="*/ 0 w 237"/>
                    <a:gd name="txT" fmla="*/ 0 h 96"/>
                    <a:gd name="txR" fmla="*/ 237 w 237"/>
                    <a:gd name="txB" fmla="*/ 96 h 96"/>
                  </a:gdLst>
                  <a:ahLst/>
                  <a:cxnLst>
                    <a:cxn ang="0">
                      <a:pos x="9" y="0"/>
                    </a:cxn>
                    <a:cxn ang="0">
                      <a:pos x="6" y="0"/>
                    </a:cxn>
                    <a:cxn ang="0">
                      <a:pos x="3" y="1"/>
                    </a:cxn>
                    <a:cxn ang="0">
                      <a:pos x="2" y="2"/>
                    </a:cxn>
                    <a:cxn ang="0">
                      <a:pos x="0" y="4"/>
                    </a:cxn>
                  </a:cxnLst>
                  <a:rect l="txL" t="txT" r="txR" b="txB"/>
                  <a:pathLst>
                    <a:path w="237" h="96">
                      <a:moveTo>
                        <a:pt x="237" y="0"/>
                      </a:moveTo>
                      <a:lnTo>
                        <a:pt x="152" y="5"/>
                      </a:lnTo>
                      <a:lnTo>
                        <a:pt x="88" y="25"/>
                      </a:lnTo>
                      <a:lnTo>
                        <a:pt x="41" y="53"/>
                      </a:lnTo>
                      <a:lnTo>
                        <a:pt x="0" y="96"/>
                      </a:lnTo>
                    </a:path>
                  </a:pathLst>
                </a:custGeom>
                <a:solidFill>
                  <a:srgbClr val="FFDBB7"/>
                </a:solidFill>
                <a:ln w="63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89" name="Freeform 67"/>
                <p:cNvSpPr/>
                <p:nvPr/>
              </p:nvSpPr>
              <p:spPr>
                <a:xfrm>
                  <a:off x="5320" y="3082"/>
                  <a:ext cx="66" cy="27"/>
                </a:xfrm>
                <a:custGeom>
                  <a:avLst/>
                  <a:gdLst>
                    <a:gd name="txL" fmla="*/ 0 w 198"/>
                    <a:gd name="txT" fmla="*/ 0 h 79"/>
                    <a:gd name="txR" fmla="*/ 198 w 198"/>
                    <a:gd name="txB" fmla="*/ 79 h 79"/>
                  </a:gdLst>
                  <a:ahLst/>
                  <a:cxnLst>
                    <a:cxn ang="0">
                      <a:pos x="7" y="1"/>
                    </a:cxn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1"/>
                    </a:cxn>
                    <a:cxn ang="0">
                      <a:pos x="1" y="2"/>
                    </a:cxn>
                    <a:cxn ang="0">
                      <a:pos x="0" y="3"/>
                    </a:cxn>
                  </a:cxnLst>
                  <a:rect l="txL" t="txT" r="txR" b="txB"/>
                  <a:pathLst>
                    <a:path w="198" h="79">
                      <a:moveTo>
                        <a:pt x="198" y="16"/>
                      </a:moveTo>
                      <a:lnTo>
                        <a:pt x="145" y="0"/>
                      </a:lnTo>
                      <a:lnTo>
                        <a:pt x="97" y="3"/>
                      </a:lnTo>
                      <a:lnTo>
                        <a:pt x="47" y="25"/>
                      </a:lnTo>
                      <a:lnTo>
                        <a:pt x="16" y="47"/>
                      </a:lnTo>
                      <a:lnTo>
                        <a:pt x="0" y="79"/>
                      </a:lnTo>
                    </a:path>
                  </a:pathLst>
                </a:custGeom>
                <a:solidFill>
                  <a:srgbClr val="FFDBB7"/>
                </a:solidFill>
                <a:ln w="63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90" name="Freeform 68"/>
                <p:cNvSpPr/>
                <p:nvPr/>
              </p:nvSpPr>
              <p:spPr>
                <a:xfrm>
                  <a:off x="4928" y="3174"/>
                  <a:ext cx="61" cy="24"/>
                </a:xfrm>
                <a:custGeom>
                  <a:avLst/>
                  <a:gdLst>
                    <a:gd name="txL" fmla="*/ 0 w 184"/>
                    <a:gd name="txT" fmla="*/ 0 h 72"/>
                    <a:gd name="txR" fmla="*/ 184 w 184"/>
                    <a:gd name="txB" fmla="*/ 72 h 72"/>
                  </a:gdLst>
                  <a:ahLst/>
                  <a:cxnLst>
                    <a:cxn ang="0">
                      <a:pos x="7" y="0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1"/>
                    </a:cxn>
                    <a:cxn ang="0">
                      <a:pos x="1" y="1"/>
                    </a:cxn>
                    <a:cxn ang="0">
                      <a:pos x="1" y="2"/>
                    </a:cxn>
                    <a:cxn ang="0">
                      <a:pos x="0" y="3"/>
                    </a:cxn>
                  </a:cxnLst>
                  <a:rect l="txL" t="txT" r="txR" b="txB"/>
                  <a:pathLst>
                    <a:path w="184" h="72">
                      <a:moveTo>
                        <a:pt x="184" y="0"/>
                      </a:moveTo>
                      <a:lnTo>
                        <a:pt x="153" y="0"/>
                      </a:lnTo>
                      <a:lnTo>
                        <a:pt x="104" y="5"/>
                      </a:lnTo>
                      <a:lnTo>
                        <a:pt x="62" y="17"/>
                      </a:lnTo>
                      <a:lnTo>
                        <a:pt x="40" y="32"/>
                      </a:lnTo>
                      <a:lnTo>
                        <a:pt x="16" y="54"/>
                      </a:lnTo>
                      <a:lnTo>
                        <a:pt x="0" y="72"/>
                      </a:lnTo>
                    </a:path>
                  </a:pathLst>
                </a:custGeom>
                <a:solidFill>
                  <a:srgbClr val="FFDBB7"/>
                </a:solidFill>
                <a:ln w="63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91" name="Freeform 69"/>
                <p:cNvSpPr/>
                <p:nvPr/>
              </p:nvSpPr>
              <p:spPr>
                <a:xfrm>
                  <a:off x="4839" y="3054"/>
                  <a:ext cx="12" cy="26"/>
                </a:xfrm>
                <a:custGeom>
                  <a:avLst/>
                  <a:gdLst>
                    <a:gd name="txL" fmla="*/ 0 w 38"/>
                    <a:gd name="txT" fmla="*/ 0 h 78"/>
                    <a:gd name="txR" fmla="*/ 38 w 38"/>
                    <a:gd name="txB" fmla="*/ 78 h 78"/>
                  </a:gdLst>
                  <a:ahLst/>
                  <a:cxnLst>
                    <a:cxn ang="0">
                      <a:pos x="0" y="3"/>
                    </a:cxn>
                    <a:cxn ang="0">
                      <a:pos x="0" y="1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txL" t="txT" r="txR" b="txB"/>
                  <a:pathLst>
                    <a:path w="38" h="78">
                      <a:moveTo>
                        <a:pt x="0" y="78"/>
                      </a:moveTo>
                      <a:lnTo>
                        <a:pt x="12" y="32"/>
                      </a:lnTo>
                      <a:lnTo>
                        <a:pt x="28" y="9"/>
                      </a:lnTo>
                      <a:lnTo>
                        <a:pt x="38" y="0"/>
                      </a:lnTo>
                    </a:path>
                  </a:pathLst>
                </a:custGeom>
                <a:solidFill>
                  <a:srgbClr val="FFDBB7"/>
                </a:solidFill>
                <a:ln w="63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92" name="Freeform 70"/>
                <p:cNvSpPr/>
                <p:nvPr/>
              </p:nvSpPr>
              <p:spPr>
                <a:xfrm>
                  <a:off x="4684" y="2741"/>
                  <a:ext cx="342" cy="89"/>
                </a:xfrm>
                <a:custGeom>
                  <a:avLst/>
                  <a:gdLst>
                    <a:gd name="txL" fmla="*/ 0 w 1027"/>
                    <a:gd name="txT" fmla="*/ 0 h 266"/>
                    <a:gd name="txR" fmla="*/ 1027 w 1027"/>
                    <a:gd name="txB" fmla="*/ 266 h 266"/>
                  </a:gdLst>
                  <a:ahLst/>
                  <a:cxnLst>
                    <a:cxn ang="0">
                      <a:pos x="0" y="0"/>
                    </a:cxn>
                    <a:cxn ang="0">
                      <a:pos x="6" y="5"/>
                    </a:cxn>
                    <a:cxn ang="0">
                      <a:pos x="10" y="8"/>
                    </a:cxn>
                    <a:cxn ang="0">
                      <a:pos x="14" y="9"/>
                    </a:cxn>
                    <a:cxn ang="0">
                      <a:pos x="27" y="10"/>
                    </a:cxn>
                    <a:cxn ang="0">
                      <a:pos x="32" y="9"/>
                    </a:cxn>
                    <a:cxn ang="0">
                      <a:pos x="35" y="8"/>
                    </a:cxn>
                    <a:cxn ang="0">
                      <a:pos x="38" y="8"/>
                    </a:cxn>
                  </a:cxnLst>
                  <a:rect l="txL" t="txT" r="txR" b="txB"/>
                  <a:pathLst>
                    <a:path w="1027" h="266">
                      <a:moveTo>
                        <a:pt x="0" y="0"/>
                      </a:moveTo>
                      <a:lnTo>
                        <a:pt x="158" y="141"/>
                      </a:lnTo>
                      <a:lnTo>
                        <a:pt x="270" y="204"/>
                      </a:lnTo>
                      <a:lnTo>
                        <a:pt x="379" y="250"/>
                      </a:lnTo>
                      <a:lnTo>
                        <a:pt x="727" y="266"/>
                      </a:lnTo>
                      <a:lnTo>
                        <a:pt x="869" y="236"/>
                      </a:lnTo>
                      <a:lnTo>
                        <a:pt x="948" y="204"/>
                      </a:lnTo>
                      <a:lnTo>
                        <a:pt x="1027" y="204"/>
                      </a:lnTo>
                    </a:path>
                  </a:pathLst>
                </a:custGeom>
                <a:solidFill>
                  <a:srgbClr val="FFDBB7"/>
                </a:solidFill>
                <a:ln w="63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93" name="Freeform 71"/>
                <p:cNvSpPr/>
                <p:nvPr/>
              </p:nvSpPr>
              <p:spPr>
                <a:xfrm>
                  <a:off x="4700" y="2762"/>
                  <a:ext cx="58" cy="132"/>
                </a:xfrm>
                <a:custGeom>
                  <a:avLst/>
                  <a:gdLst>
                    <a:gd name="txL" fmla="*/ 0 w 174"/>
                    <a:gd name="txT" fmla="*/ 0 h 396"/>
                    <a:gd name="txR" fmla="*/ 174 w 174"/>
                    <a:gd name="txB" fmla="*/ 396 h 396"/>
                  </a:gdLst>
                  <a:ahLst/>
                  <a:cxnLst>
                    <a:cxn ang="0">
                      <a:pos x="0" y="0"/>
                    </a:cxn>
                    <a:cxn ang="0">
                      <a:pos x="3" y="4"/>
                    </a:cxn>
                    <a:cxn ang="0">
                      <a:pos x="5" y="8"/>
                    </a:cxn>
                    <a:cxn ang="0">
                      <a:pos x="5" y="11"/>
                    </a:cxn>
                    <a:cxn ang="0">
                      <a:pos x="6" y="15"/>
                    </a:cxn>
                  </a:cxnLst>
                  <a:rect l="txL" t="txT" r="txR" b="txB"/>
                  <a:pathLst>
                    <a:path w="174" h="396">
                      <a:moveTo>
                        <a:pt x="0" y="0"/>
                      </a:moveTo>
                      <a:lnTo>
                        <a:pt x="80" y="111"/>
                      </a:lnTo>
                      <a:lnTo>
                        <a:pt x="127" y="221"/>
                      </a:lnTo>
                      <a:lnTo>
                        <a:pt x="143" y="284"/>
                      </a:lnTo>
                      <a:lnTo>
                        <a:pt x="174" y="396"/>
                      </a:lnTo>
                    </a:path>
                  </a:pathLst>
                </a:custGeom>
                <a:solidFill>
                  <a:srgbClr val="FFDBB7"/>
                </a:solidFill>
                <a:ln w="63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94" name="Freeform 72"/>
                <p:cNvSpPr/>
                <p:nvPr/>
              </p:nvSpPr>
              <p:spPr>
                <a:xfrm>
                  <a:off x="4653" y="2924"/>
                  <a:ext cx="331" cy="142"/>
                </a:xfrm>
                <a:custGeom>
                  <a:avLst/>
                  <a:gdLst>
                    <a:gd name="txL" fmla="*/ 0 w 992"/>
                    <a:gd name="txT" fmla="*/ 0 h 425"/>
                    <a:gd name="txR" fmla="*/ 992 w 992"/>
                    <a:gd name="txB" fmla="*/ 425 h 425"/>
                  </a:gdLst>
                  <a:ahLst/>
                  <a:cxnLst>
                    <a:cxn ang="0">
                      <a:pos x="37" y="0"/>
                    </a:cxn>
                    <a:cxn ang="0">
                      <a:pos x="30" y="4"/>
                    </a:cxn>
                    <a:cxn ang="0">
                      <a:pos x="25" y="5"/>
                    </a:cxn>
                    <a:cxn ang="0">
                      <a:pos x="19" y="8"/>
                    </a:cxn>
                    <a:cxn ang="0">
                      <a:pos x="12" y="9"/>
                    </a:cxn>
                    <a:cxn ang="0">
                      <a:pos x="6" y="12"/>
                    </a:cxn>
                    <a:cxn ang="0">
                      <a:pos x="1" y="15"/>
                    </a:cxn>
                    <a:cxn ang="0">
                      <a:pos x="0" y="16"/>
                    </a:cxn>
                  </a:cxnLst>
                  <a:rect l="txL" t="txT" r="txR" b="txB"/>
                  <a:pathLst>
                    <a:path w="992" h="425">
                      <a:moveTo>
                        <a:pt x="992" y="0"/>
                      </a:moveTo>
                      <a:lnTo>
                        <a:pt x="804" y="110"/>
                      </a:lnTo>
                      <a:lnTo>
                        <a:pt x="678" y="141"/>
                      </a:lnTo>
                      <a:lnTo>
                        <a:pt x="504" y="204"/>
                      </a:lnTo>
                      <a:lnTo>
                        <a:pt x="331" y="253"/>
                      </a:lnTo>
                      <a:lnTo>
                        <a:pt x="172" y="315"/>
                      </a:lnTo>
                      <a:lnTo>
                        <a:pt x="15" y="394"/>
                      </a:lnTo>
                      <a:lnTo>
                        <a:pt x="0" y="425"/>
                      </a:lnTo>
                    </a:path>
                  </a:pathLst>
                </a:custGeom>
                <a:solidFill>
                  <a:srgbClr val="FFDBB7"/>
                </a:solidFill>
                <a:ln w="63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95" name="Freeform 73"/>
                <p:cNvSpPr/>
                <p:nvPr/>
              </p:nvSpPr>
              <p:spPr>
                <a:xfrm>
                  <a:off x="5082" y="2939"/>
                  <a:ext cx="9" cy="39"/>
                </a:xfrm>
                <a:custGeom>
                  <a:avLst/>
                  <a:gdLst>
                    <a:gd name="txL" fmla="*/ 0 w 27"/>
                    <a:gd name="txT" fmla="*/ 0 h 116"/>
                    <a:gd name="txR" fmla="*/ 27 w 27"/>
                    <a:gd name="txB" fmla="*/ 116 h 116"/>
                  </a:gdLst>
                  <a:ahLst/>
                  <a:cxnLst>
                    <a:cxn ang="0">
                      <a:pos x="1" y="4"/>
                    </a:cxn>
                    <a:cxn ang="0">
                      <a:pos x="1" y="3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7" h="116">
                      <a:moveTo>
                        <a:pt x="18" y="116"/>
                      </a:moveTo>
                      <a:lnTo>
                        <a:pt x="27" y="86"/>
                      </a:lnTo>
                      <a:lnTo>
                        <a:pt x="0" y="3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BB7"/>
                </a:solidFill>
                <a:ln w="63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96" name="Freeform 74"/>
                <p:cNvSpPr/>
                <p:nvPr/>
              </p:nvSpPr>
              <p:spPr>
                <a:xfrm>
                  <a:off x="5042" y="2814"/>
                  <a:ext cx="68" cy="49"/>
                </a:xfrm>
                <a:custGeom>
                  <a:avLst/>
                  <a:gdLst>
                    <a:gd name="txL" fmla="*/ 0 w 204"/>
                    <a:gd name="txT" fmla="*/ 0 h 149"/>
                    <a:gd name="txR" fmla="*/ 204 w 204"/>
                    <a:gd name="txB" fmla="*/ 149 h 149"/>
                  </a:gdLst>
                  <a:ahLst/>
                  <a:cxnLst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4" y="3"/>
                    </a:cxn>
                    <a:cxn ang="0">
                      <a:pos x="8" y="5"/>
                    </a:cxn>
                  </a:cxnLst>
                  <a:rect l="txL" t="txT" r="txR" b="txB"/>
                  <a:pathLst>
                    <a:path w="204" h="149">
                      <a:moveTo>
                        <a:pt x="0" y="0"/>
                      </a:moveTo>
                      <a:lnTo>
                        <a:pt x="53" y="47"/>
                      </a:lnTo>
                      <a:lnTo>
                        <a:pt x="107" y="86"/>
                      </a:lnTo>
                      <a:lnTo>
                        <a:pt x="204" y="149"/>
                      </a:lnTo>
                    </a:path>
                  </a:pathLst>
                </a:custGeom>
                <a:solidFill>
                  <a:srgbClr val="FFDBB7"/>
                </a:solidFill>
                <a:ln w="63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2566" name="Rectangle 75"/>
            <p:cNvSpPr/>
            <p:nvPr/>
          </p:nvSpPr>
          <p:spPr>
            <a:xfrm>
              <a:off x="638" y="391"/>
              <a:ext cx="2968" cy="3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r>
                <a:rPr lang="en-US" altLang="zh-CN" sz="3200" b="1" dirty="0">
                  <a:latin typeface="Times New Roman" panose="02020603050405020304" pitchFamily="18" charset="0"/>
                </a:rPr>
                <a:t>Do we really know</a:t>
              </a:r>
              <a:r>
                <a:rPr lang="en-US" altLang="zh-CN" sz="3200" b="1" i="1" dirty="0">
                  <a:latin typeface="Times New Roman" panose="02020603050405020304" pitchFamily="18" charset="0"/>
                </a:rPr>
                <a:t> r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3200" b="1" i="1" dirty="0">
                  <a:latin typeface="Times New Roman" panose="02020603050405020304" pitchFamily="18" charset="0"/>
                </a:rPr>
                <a:t>C*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) ?</a:t>
              </a:r>
              <a:endParaRPr lang="en-US" altLang="zh-CN" sz="32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" name="Group 77"/>
          <p:cNvGrpSpPr/>
          <p:nvPr/>
        </p:nvGrpSpPr>
        <p:grpSpPr>
          <a:xfrm>
            <a:off x="1042988" y="1341438"/>
            <a:ext cx="5181600" cy="457200"/>
            <a:chOff x="432" y="720"/>
            <a:chExt cx="3264" cy="288"/>
          </a:xfrm>
        </p:grpSpPr>
        <p:grpSp>
          <p:nvGrpSpPr>
            <p:cNvPr id="22547" name="Group 78"/>
            <p:cNvGrpSpPr/>
            <p:nvPr/>
          </p:nvGrpSpPr>
          <p:grpSpPr>
            <a:xfrm rot="-5400000">
              <a:off x="538" y="614"/>
              <a:ext cx="268" cy="480"/>
              <a:chOff x="2439" y="2303"/>
              <a:chExt cx="364" cy="694"/>
            </a:xfrm>
          </p:grpSpPr>
          <p:sp>
            <p:nvSpPr>
              <p:cNvPr id="22549" name="Freeform 79"/>
              <p:cNvSpPr/>
              <p:nvPr/>
            </p:nvSpPr>
            <p:spPr>
              <a:xfrm>
                <a:off x="2439" y="2303"/>
                <a:ext cx="355" cy="689"/>
              </a:xfrm>
              <a:custGeom>
                <a:avLst/>
                <a:gdLst>
                  <a:gd name="txL" fmla="*/ 0 w 1066"/>
                  <a:gd name="txT" fmla="*/ 0 h 2069"/>
                  <a:gd name="txR" fmla="*/ 1066 w 1066"/>
                  <a:gd name="txB" fmla="*/ 2069 h 2069"/>
                </a:gdLst>
                <a:ahLst/>
                <a:cxnLst>
                  <a:cxn ang="0">
                    <a:pos x="14" y="0"/>
                  </a:cxn>
                  <a:cxn ang="0">
                    <a:pos x="26" y="0"/>
                  </a:cxn>
                  <a:cxn ang="0">
                    <a:pos x="24" y="3"/>
                  </a:cxn>
                  <a:cxn ang="0">
                    <a:pos x="17" y="3"/>
                  </a:cxn>
                  <a:cxn ang="0">
                    <a:pos x="14" y="8"/>
                  </a:cxn>
                  <a:cxn ang="0">
                    <a:pos x="26" y="8"/>
                  </a:cxn>
                  <a:cxn ang="0">
                    <a:pos x="24" y="3"/>
                  </a:cxn>
                  <a:cxn ang="0">
                    <a:pos x="26" y="0"/>
                  </a:cxn>
                  <a:cxn ang="0">
                    <a:pos x="30" y="7"/>
                  </a:cxn>
                  <a:cxn ang="0">
                    <a:pos x="33" y="7"/>
                  </a:cxn>
                  <a:cxn ang="0">
                    <a:pos x="33" y="10"/>
                  </a:cxn>
                  <a:cxn ang="0">
                    <a:pos x="37" y="10"/>
                  </a:cxn>
                  <a:cxn ang="0">
                    <a:pos x="37" y="12"/>
                  </a:cxn>
                  <a:cxn ang="0">
                    <a:pos x="38" y="12"/>
                  </a:cxn>
                  <a:cxn ang="0">
                    <a:pos x="39" y="12"/>
                  </a:cxn>
                  <a:cxn ang="0">
                    <a:pos x="39" y="22"/>
                  </a:cxn>
                  <a:cxn ang="0">
                    <a:pos x="37" y="22"/>
                  </a:cxn>
                  <a:cxn ang="0">
                    <a:pos x="37" y="25"/>
                  </a:cxn>
                  <a:cxn ang="0">
                    <a:pos x="33" y="25"/>
                  </a:cxn>
                  <a:cxn ang="0">
                    <a:pos x="32" y="27"/>
                  </a:cxn>
                  <a:cxn ang="0">
                    <a:pos x="31" y="27"/>
                  </a:cxn>
                  <a:cxn ang="0">
                    <a:pos x="30" y="33"/>
                  </a:cxn>
                  <a:cxn ang="0">
                    <a:pos x="29" y="33"/>
                  </a:cxn>
                  <a:cxn ang="0">
                    <a:pos x="29" y="34"/>
                  </a:cxn>
                  <a:cxn ang="0">
                    <a:pos x="29" y="39"/>
                  </a:cxn>
                  <a:cxn ang="0">
                    <a:pos x="27" y="39"/>
                  </a:cxn>
                  <a:cxn ang="0">
                    <a:pos x="27" y="72"/>
                  </a:cxn>
                  <a:cxn ang="0">
                    <a:pos x="22" y="76"/>
                  </a:cxn>
                  <a:cxn ang="0">
                    <a:pos x="15" y="71"/>
                  </a:cxn>
                  <a:cxn ang="0">
                    <a:pos x="17" y="69"/>
                  </a:cxn>
                  <a:cxn ang="0">
                    <a:pos x="17" y="67"/>
                  </a:cxn>
                  <a:cxn ang="0">
                    <a:pos x="15" y="66"/>
                  </a:cxn>
                  <a:cxn ang="0">
                    <a:pos x="17" y="64"/>
                  </a:cxn>
                  <a:cxn ang="0">
                    <a:pos x="17" y="64"/>
                  </a:cxn>
                  <a:cxn ang="0">
                    <a:pos x="15" y="62"/>
                  </a:cxn>
                  <a:cxn ang="0">
                    <a:pos x="14" y="58"/>
                  </a:cxn>
                  <a:cxn ang="0">
                    <a:pos x="14" y="58"/>
                  </a:cxn>
                  <a:cxn ang="0">
                    <a:pos x="17" y="55"/>
                  </a:cxn>
                  <a:cxn ang="0">
                    <a:pos x="17" y="53"/>
                  </a:cxn>
                  <a:cxn ang="0">
                    <a:pos x="15" y="51"/>
                  </a:cxn>
                  <a:cxn ang="0">
                    <a:pos x="17" y="48"/>
                  </a:cxn>
                  <a:cxn ang="0">
                    <a:pos x="17" y="46"/>
                  </a:cxn>
                  <a:cxn ang="0">
                    <a:pos x="15" y="43"/>
                  </a:cxn>
                  <a:cxn ang="0">
                    <a:pos x="14" y="39"/>
                  </a:cxn>
                  <a:cxn ang="0">
                    <a:pos x="11" y="39"/>
                  </a:cxn>
                  <a:cxn ang="0">
                    <a:pos x="11" y="33"/>
                  </a:cxn>
                  <a:cxn ang="0">
                    <a:pos x="10" y="33"/>
                  </a:cxn>
                  <a:cxn ang="0">
                    <a:pos x="10" y="27"/>
                  </a:cxn>
                  <a:cxn ang="0">
                    <a:pos x="8" y="27"/>
                  </a:cxn>
                  <a:cxn ang="0">
                    <a:pos x="7" y="24"/>
                  </a:cxn>
                  <a:cxn ang="0">
                    <a:pos x="3" y="24"/>
                  </a:cxn>
                  <a:cxn ang="0">
                    <a:pos x="3" y="22"/>
                  </a:cxn>
                  <a:cxn ang="0">
                    <a:pos x="0" y="22"/>
                  </a:cxn>
                  <a:cxn ang="0">
                    <a:pos x="0" y="11"/>
                  </a:cxn>
                  <a:cxn ang="0">
                    <a:pos x="3" y="11"/>
                  </a:cxn>
                  <a:cxn ang="0">
                    <a:pos x="3" y="10"/>
                  </a:cxn>
                  <a:cxn ang="0">
                    <a:pos x="6" y="10"/>
                  </a:cxn>
                  <a:cxn ang="0">
                    <a:pos x="7" y="9"/>
                  </a:cxn>
                  <a:cxn ang="0">
                    <a:pos x="8" y="7"/>
                  </a:cxn>
                  <a:cxn ang="0">
                    <a:pos x="10" y="7"/>
                  </a:cxn>
                  <a:cxn ang="0">
                    <a:pos x="14" y="0"/>
                  </a:cxn>
                </a:cxnLst>
                <a:rect l="txL" t="txT" r="txR" b="txB"/>
                <a:pathLst>
                  <a:path w="1066" h="2069">
                    <a:moveTo>
                      <a:pt x="383" y="0"/>
                    </a:moveTo>
                    <a:lnTo>
                      <a:pt x="705" y="0"/>
                    </a:lnTo>
                    <a:lnTo>
                      <a:pt x="644" y="80"/>
                    </a:lnTo>
                    <a:lnTo>
                      <a:pt x="456" y="80"/>
                    </a:lnTo>
                    <a:lnTo>
                      <a:pt x="385" y="206"/>
                    </a:lnTo>
                    <a:lnTo>
                      <a:pt x="708" y="206"/>
                    </a:lnTo>
                    <a:lnTo>
                      <a:pt x="643" y="81"/>
                    </a:lnTo>
                    <a:lnTo>
                      <a:pt x="705" y="2"/>
                    </a:lnTo>
                    <a:lnTo>
                      <a:pt x="818" y="198"/>
                    </a:lnTo>
                    <a:lnTo>
                      <a:pt x="879" y="199"/>
                    </a:lnTo>
                    <a:lnTo>
                      <a:pt x="900" y="266"/>
                    </a:lnTo>
                    <a:lnTo>
                      <a:pt x="995" y="266"/>
                    </a:lnTo>
                    <a:lnTo>
                      <a:pt x="997" y="313"/>
                    </a:lnTo>
                    <a:lnTo>
                      <a:pt x="1033" y="314"/>
                    </a:lnTo>
                    <a:lnTo>
                      <a:pt x="1066" y="314"/>
                    </a:lnTo>
                    <a:lnTo>
                      <a:pt x="1066" y="603"/>
                    </a:lnTo>
                    <a:lnTo>
                      <a:pt x="995" y="605"/>
                    </a:lnTo>
                    <a:lnTo>
                      <a:pt x="994" y="666"/>
                    </a:lnTo>
                    <a:lnTo>
                      <a:pt x="903" y="666"/>
                    </a:lnTo>
                    <a:lnTo>
                      <a:pt x="877" y="738"/>
                    </a:lnTo>
                    <a:lnTo>
                      <a:pt x="828" y="739"/>
                    </a:lnTo>
                    <a:lnTo>
                      <a:pt x="824" y="885"/>
                    </a:lnTo>
                    <a:lnTo>
                      <a:pt x="790" y="885"/>
                    </a:lnTo>
                    <a:lnTo>
                      <a:pt x="779" y="908"/>
                    </a:lnTo>
                    <a:lnTo>
                      <a:pt x="779" y="1054"/>
                    </a:lnTo>
                    <a:lnTo>
                      <a:pt x="720" y="1055"/>
                    </a:lnTo>
                    <a:lnTo>
                      <a:pt x="723" y="1937"/>
                    </a:lnTo>
                    <a:lnTo>
                      <a:pt x="582" y="2069"/>
                    </a:lnTo>
                    <a:lnTo>
                      <a:pt x="400" y="1917"/>
                    </a:lnTo>
                    <a:lnTo>
                      <a:pt x="465" y="1873"/>
                    </a:lnTo>
                    <a:lnTo>
                      <a:pt x="465" y="1822"/>
                    </a:lnTo>
                    <a:lnTo>
                      <a:pt x="400" y="1776"/>
                    </a:lnTo>
                    <a:lnTo>
                      <a:pt x="465" y="1737"/>
                    </a:lnTo>
                    <a:lnTo>
                      <a:pt x="455" y="1721"/>
                    </a:lnTo>
                    <a:lnTo>
                      <a:pt x="399" y="1685"/>
                    </a:lnTo>
                    <a:lnTo>
                      <a:pt x="389" y="1570"/>
                    </a:lnTo>
                    <a:lnTo>
                      <a:pt x="382" y="1559"/>
                    </a:lnTo>
                    <a:lnTo>
                      <a:pt x="466" y="1493"/>
                    </a:lnTo>
                    <a:lnTo>
                      <a:pt x="466" y="1436"/>
                    </a:lnTo>
                    <a:lnTo>
                      <a:pt x="399" y="1369"/>
                    </a:lnTo>
                    <a:lnTo>
                      <a:pt x="465" y="1310"/>
                    </a:lnTo>
                    <a:lnTo>
                      <a:pt x="465" y="1250"/>
                    </a:lnTo>
                    <a:lnTo>
                      <a:pt x="400" y="1173"/>
                    </a:lnTo>
                    <a:lnTo>
                      <a:pt x="388" y="1048"/>
                    </a:lnTo>
                    <a:lnTo>
                      <a:pt x="310" y="1048"/>
                    </a:lnTo>
                    <a:lnTo>
                      <a:pt x="310" y="879"/>
                    </a:lnTo>
                    <a:lnTo>
                      <a:pt x="262" y="879"/>
                    </a:lnTo>
                    <a:lnTo>
                      <a:pt x="262" y="731"/>
                    </a:lnTo>
                    <a:lnTo>
                      <a:pt x="210" y="731"/>
                    </a:lnTo>
                    <a:lnTo>
                      <a:pt x="187" y="661"/>
                    </a:lnTo>
                    <a:lnTo>
                      <a:pt x="81" y="661"/>
                    </a:lnTo>
                    <a:lnTo>
                      <a:pt x="81" y="599"/>
                    </a:lnTo>
                    <a:lnTo>
                      <a:pt x="0" y="599"/>
                    </a:lnTo>
                    <a:lnTo>
                      <a:pt x="0" y="307"/>
                    </a:lnTo>
                    <a:lnTo>
                      <a:pt x="80" y="307"/>
                    </a:lnTo>
                    <a:lnTo>
                      <a:pt x="80" y="265"/>
                    </a:lnTo>
                    <a:lnTo>
                      <a:pt x="169" y="265"/>
                    </a:lnTo>
                    <a:lnTo>
                      <a:pt x="190" y="246"/>
                    </a:lnTo>
                    <a:lnTo>
                      <a:pt x="211" y="199"/>
                    </a:lnTo>
                    <a:lnTo>
                      <a:pt x="262" y="199"/>
                    </a:ln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FF9F00"/>
              </a:solidFill>
              <a:ln w="9525">
                <a:noFill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50" name="Freeform 80"/>
              <p:cNvSpPr/>
              <p:nvPr/>
            </p:nvSpPr>
            <p:spPr>
              <a:xfrm>
                <a:off x="2447" y="2306"/>
                <a:ext cx="356" cy="691"/>
              </a:xfrm>
              <a:custGeom>
                <a:avLst/>
                <a:gdLst>
                  <a:gd name="txL" fmla="*/ 0 w 1068"/>
                  <a:gd name="txT" fmla="*/ 0 h 2071"/>
                  <a:gd name="txR" fmla="*/ 1068 w 1068"/>
                  <a:gd name="txB" fmla="*/ 2071 h 2071"/>
                </a:gdLst>
                <a:ahLst/>
                <a:cxnLst>
                  <a:cxn ang="0">
                    <a:pos x="14" y="0"/>
                  </a:cxn>
                  <a:cxn ang="0">
                    <a:pos x="26" y="0"/>
                  </a:cxn>
                  <a:cxn ang="0">
                    <a:pos x="24" y="3"/>
                  </a:cxn>
                  <a:cxn ang="0">
                    <a:pos x="17" y="3"/>
                  </a:cxn>
                  <a:cxn ang="0">
                    <a:pos x="14" y="8"/>
                  </a:cxn>
                  <a:cxn ang="0">
                    <a:pos x="26" y="8"/>
                  </a:cxn>
                  <a:cxn ang="0">
                    <a:pos x="24" y="3"/>
                  </a:cxn>
                  <a:cxn ang="0">
                    <a:pos x="26" y="0"/>
                  </a:cxn>
                  <a:cxn ang="0">
                    <a:pos x="30" y="7"/>
                  </a:cxn>
                  <a:cxn ang="0">
                    <a:pos x="33" y="7"/>
                  </a:cxn>
                  <a:cxn ang="0">
                    <a:pos x="33" y="10"/>
                  </a:cxn>
                  <a:cxn ang="0">
                    <a:pos x="37" y="10"/>
                  </a:cxn>
                  <a:cxn ang="0">
                    <a:pos x="37" y="12"/>
                  </a:cxn>
                  <a:cxn ang="0">
                    <a:pos x="38" y="12"/>
                  </a:cxn>
                  <a:cxn ang="0">
                    <a:pos x="40" y="12"/>
                  </a:cxn>
                  <a:cxn ang="0">
                    <a:pos x="40" y="22"/>
                  </a:cxn>
                  <a:cxn ang="0">
                    <a:pos x="37" y="22"/>
                  </a:cxn>
                  <a:cxn ang="0">
                    <a:pos x="37" y="25"/>
                  </a:cxn>
                  <a:cxn ang="0">
                    <a:pos x="33" y="25"/>
                  </a:cxn>
                  <a:cxn ang="0">
                    <a:pos x="32" y="27"/>
                  </a:cxn>
                  <a:cxn ang="0">
                    <a:pos x="31" y="27"/>
                  </a:cxn>
                  <a:cxn ang="0">
                    <a:pos x="31" y="33"/>
                  </a:cxn>
                  <a:cxn ang="0">
                    <a:pos x="29" y="33"/>
                  </a:cxn>
                  <a:cxn ang="0">
                    <a:pos x="29" y="33"/>
                  </a:cxn>
                  <a:cxn ang="0">
                    <a:pos x="29" y="39"/>
                  </a:cxn>
                  <a:cxn ang="0">
                    <a:pos x="27" y="39"/>
                  </a:cxn>
                  <a:cxn ang="0">
                    <a:pos x="27" y="72"/>
                  </a:cxn>
                  <a:cxn ang="0">
                    <a:pos x="22" y="77"/>
                  </a:cxn>
                  <a:cxn ang="0">
                    <a:pos x="15" y="71"/>
                  </a:cxn>
                  <a:cxn ang="0">
                    <a:pos x="17" y="70"/>
                  </a:cxn>
                  <a:cxn ang="0">
                    <a:pos x="17" y="68"/>
                  </a:cxn>
                  <a:cxn ang="0">
                    <a:pos x="15" y="66"/>
                  </a:cxn>
                  <a:cxn ang="0">
                    <a:pos x="17" y="65"/>
                  </a:cxn>
                  <a:cxn ang="0">
                    <a:pos x="17" y="64"/>
                  </a:cxn>
                  <a:cxn ang="0">
                    <a:pos x="15" y="63"/>
                  </a:cxn>
                  <a:cxn ang="0">
                    <a:pos x="14" y="58"/>
                  </a:cxn>
                  <a:cxn ang="0">
                    <a:pos x="14" y="58"/>
                  </a:cxn>
                  <a:cxn ang="0">
                    <a:pos x="17" y="55"/>
                  </a:cxn>
                  <a:cxn ang="0">
                    <a:pos x="17" y="53"/>
                  </a:cxn>
                  <a:cxn ang="0">
                    <a:pos x="15" y="51"/>
                  </a:cxn>
                  <a:cxn ang="0">
                    <a:pos x="17" y="49"/>
                  </a:cxn>
                  <a:cxn ang="0">
                    <a:pos x="17" y="46"/>
                  </a:cxn>
                  <a:cxn ang="0">
                    <a:pos x="15" y="43"/>
                  </a:cxn>
                  <a:cxn ang="0">
                    <a:pos x="14" y="39"/>
                  </a:cxn>
                  <a:cxn ang="0">
                    <a:pos x="11" y="39"/>
                  </a:cxn>
                  <a:cxn ang="0">
                    <a:pos x="11" y="33"/>
                  </a:cxn>
                  <a:cxn ang="0">
                    <a:pos x="10" y="33"/>
                  </a:cxn>
                  <a:cxn ang="0">
                    <a:pos x="10" y="27"/>
                  </a:cxn>
                  <a:cxn ang="0">
                    <a:pos x="8" y="27"/>
                  </a:cxn>
                  <a:cxn ang="0">
                    <a:pos x="7" y="25"/>
                  </a:cxn>
                  <a:cxn ang="0">
                    <a:pos x="3" y="25"/>
                  </a:cxn>
                  <a:cxn ang="0">
                    <a:pos x="3" y="22"/>
                  </a:cxn>
                  <a:cxn ang="0">
                    <a:pos x="0" y="22"/>
                  </a:cxn>
                  <a:cxn ang="0">
                    <a:pos x="0" y="11"/>
                  </a:cxn>
                  <a:cxn ang="0">
                    <a:pos x="3" y="11"/>
                  </a:cxn>
                  <a:cxn ang="0">
                    <a:pos x="3" y="10"/>
                  </a:cxn>
                  <a:cxn ang="0">
                    <a:pos x="6" y="10"/>
                  </a:cxn>
                  <a:cxn ang="0">
                    <a:pos x="7" y="9"/>
                  </a:cxn>
                  <a:cxn ang="0">
                    <a:pos x="8" y="7"/>
                  </a:cxn>
                  <a:cxn ang="0">
                    <a:pos x="10" y="7"/>
                  </a:cxn>
                  <a:cxn ang="0">
                    <a:pos x="14" y="0"/>
                  </a:cxn>
                </a:cxnLst>
                <a:rect l="txL" t="txT" r="txR" b="txB"/>
                <a:pathLst>
                  <a:path w="1068" h="2071">
                    <a:moveTo>
                      <a:pt x="383" y="0"/>
                    </a:moveTo>
                    <a:lnTo>
                      <a:pt x="705" y="0"/>
                    </a:lnTo>
                    <a:lnTo>
                      <a:pt x="644" y="80"/>
                    </a:lnTo>
                    <a:lnTo>
                      <a:pt x="456" y="80"/>
                    </a:lnTo>
                    <a:lnTo>
                      <a:pt x="385" y="206"/>
                    </a:lnTo>
                    <a:lnTo>
                      <a:pt x="708" y="206"/>
                    </a:lnTo>
                    <a:lnTo>
                      <a:pt x="643" y="81"/>
                    </a:lnTo>
                    <a:lnTo>
                      <a:pt x="705" y="2"/>
                    </a:lnTo>
                    <a:lnTo>
                      <a:pt x="819" y="198"/>
                    </a:lnTo>
                    <a:lnTo>
                      <a:pt x="879" y="199"/>
                    </a:lnTo>
                    <a:lnTo>
                      <a:pt x="900" y="266"/>
                    </a:lnTo>
                    <a:lnTo>
                      <a:pt x="995" y="266"/>
                    </a:lnTo>
                    <a:lnTo>
                      <a:pt x="997" y="313"/>
                    </a:lnTo>
                    <a:lnTo>
                      <a:pt x="1033" y="314"/>
                    </a:lnTo>
                    <a:lnTo>
                      <a:pt x="1068" y="314"/>
                    </a:lnTo>
                    <a:lnTo>
                      <a:pt x="1068" y="604"/>
                    </a:lnTo>
                    <a:lnTo>
                      <a:pt x="995" y="605"/>
                    </a:lnTo>
                    <a:lnTo>
                      <a:pt x="994" y="666"/>
                    </a:lnTo>
                    <a:lnTo>
                      <a:pt x="904" y="666"/>
                    </a:lnTo>
                    <a:lnTo>
                      <a:pt x="877" y="738"/>
                    </a:lnTo>
                    <a:lnTo>
                      <a:pt x="828" y="739"/>
                    </a:lnTo>
                    <a:lnTo>
                      <a:pt x="824" y="885"/>
                    </a:lnTo>
                    <a:lnTo>
                      <a:pt x="790" y="885"/>
                    </a:lnTo>
                    <a:lnTo>
                      <a:pt x="782" y="898"/>
                    </a:lnTo>
                    <a:lnTo>
                      <a:pt x="782" y="1055"/>
                    </a:lnTo>
                    <a:lnTo>
                      <a:pt x="720" y="1055"/>
                    </a:lnTo>
                    <a:lnTo>
                      <a:pt x="723" y="1937"/>
                    </a:lnTo>
                    <a:lnTo>
                      <a:pt x="582" y="2071"/>
                    </a:lnTo>
                    <a:lnTo>
                      <a:pt x="400" y="1917"/>
                    </a:lnTo>
                    <a:lnTo>
                      <a:pt x="465" y="1873"/>
                    </a:lnTo>
                    <a:lnTo>
                      <a:pt x="465" y="1823"/>
                    </a:lnTo>
                    <a:lnTo>
                      <a:pt x="400" y="1777"/>
                    </a:lnTo>
                    <a:lnTo>
                      <a:pt x="465" y="1737"/>
                    </a:lnTo>
                    <a:lnTo>
                      <a:pt x="455" y="1721"/>
                    </a:lnTo>
                    <a:lnTo>
                      <a:pt x="399" y="1685"/>
                    </a:lnTo>
                    <a:lnTo>
                      <a:pt x="389" y="1571"/>
                    </a:lnTo>
                    <a:lnTo>
                      <a:pt x="382" y="1561"/>
                    </a:lnTo>
                    <a:lnTo>
                      <a:pt x="466" y="1494"/>
                    </a:lnTo>
                    <a:lnTo>
                      <a:pt x="466" y="1437"/>
                    </a:lnTo>
                    <a:lnTo>
                      <a:pt x="399" y="1369"/>
                    </a:lnTo>
                    <a:lnTo>
                      <a:pt x="465" y="1310"/>
                    </a:lnTo>
                    <a:lnTo>
                      <a:pt x="465" y="1250"/>
                    </a:lnTo>
                    <a:lnTo>
                      <a:pt x="400" y="1173"/>
                    </a:lnTo>
                    <a:lnTo>
                      <a:pt x="388" y="1048"/>
                    </a:lnTo>
                    <a:lnTo>
                      <a:pt x="310" y="1048"/>
                    </a:lnTo>
                    <a:lnTo>
                      <a:pt x="310" y="879"/>
                    </a:lnTo>
                    <a:lnTo>
                      <a:pt x="264" y="879"/>
                    </a:lnTo>
                    <a:lnTo>
                      <a:pt x="264" y="732"/>
                    </a:lnTo>
                    <a:lnTo>
                      <a:pt x="210" y="732"/>
                    </a:lnTo>
                    <a:lnTo>
                      <a:pt x="187" y="661"/>
                    </a:lnTo>
                    <a:lnTo>
                      <a:pt x="81" y="661"/>
                    </a:lnTo>
                    <a:lnTo>
                      <a:pt x="81" y="599"/>
                    </a:lnTo>
                    <a:lnTo>
                      <a:pt x="0" y="599"/>
                    </a:lnTo>
                    <a:lnTo>
                      <a:pt x="0" y="307"/>
                    </a:lnTo>
                    <a:lnTo>
                      <a:pt x="80" y="307"/>
                    </a:lnTo>
                    <a:lnTo>
                      <a:pt x="80" y="265"/>
                    </a:lnTo>
                    <a:lnTo>
                      <a:pt x="169" y="265"/>
                    </a:lnTo>
                    <a:lnTo>
                      <a:pt x="190" y="246"/>
                    </a:lnTo>
                    <a:lnTo>
                      <a:pt x="212" y="199"/>
                    </a:lnTo>
                    <a:lnTo>
                      <a:pt x="264" y="199"/>
                    </a:ln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BF7F00"/>
              </a:solidFill>
              <a:ln w="9525">
                <a:noFill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2551" name="Group 81"/>
              <p:cNvGrpSpPr/>
              <p:nvPr/>
            </p:nvGrpSpPr>
            <p:grpSpPr>
              <a:xfrm>
                <a:off x="2497" y="2417"/>
                <a:ext cx="271" cy="79"/>
                <a:chOff x="2497" y="2417"/>
                <a:chExt cx="271" cy="79"/>
              </a:xfrm>
            </p:grpSpPr>
            <p:sp>
              <p:nvSpPr>
                <p:cNvPr id="22563" name="Freeform 82"/>
                <p:cNvSpPr/>
                <p:nvPr/>
              </p:nvSpPr>
              <p:spPr>
                <a:xfrm>
                  <a:off x="2497" y="2417"/>
                  <a:ext cx="252" cy="79"/>
                </a:xfrm>
                <a:custGeom>
                  <a:avLst/>
                  <a:gdLst>
                    <a:gd name="txL" fmla="*/ 0 w 755"/>
                    <a:gd name="txT" fmla="*/ 0 h 237"/>
                    <a:gd name="txR" fmla="*/ 755 w 755"/>
                    <a:gd name="txB" fmla="*/ 237 h 237"/>
                  </a:gdLst>
                  <a:ahLst/>
                  <a:cxnLst>
                    <a:cxn ang="0">
                      <a:pos x="0" y="5"/>
                    </a:cxn>
                    <a:cxn ang="0">
                      <a:pos x="2" y="0"/>
                    </a:cxn>
                    <a:cxn ang="0">
                      <a:pos x="28" y="0"/>
                    </a:cxn>
                    <a:cxn ang="0">
                      <a:pos x="28" y="0"/>
                    </a:cxn>
                    <a:cxn ang="0">
                      <a:pos x="3" y="0"/>
                    </a:cxn>
                    <a:cxn ang="0">
                      <a:pos x="0" y="5"/>
                    </a:cxn>
                    <a:cxn ang="0">
                      <a:pos x="3" y="9"/>
                    </a:cxn>
                    <a:cxn ang="0">
                      <a:pos x="2" y="9"/>
                    </a:cxn>
                    <a:cxn ang="0">
                      <a:pos x="0" y="5"/>
                    </a:cxn>
                  </a:cxnLst>
                  <a:rect l="txL" t="txT" r="txR" b="txB"/>
                  <a:pathLst>
                    <a:path w="755" h="237">
                      <a:moveTo>
                        <a:pt x="0" y="123"/>
                      </a:moveTo>
                      <a:lnTo>
                        <a:pt x="66" y="0"/>
                      </a:lnTo>
                      <a:lnTo>
                        <a:pt x="755" y="0"/>
                      </a:lnTo>
                      <a:lnTo>
                        <a:pt x="748" y="9"/>
                      </a:lnTo>
                      <a:lnTo>
                        <a:pt x="74" y="9"/>
                      </a:lnTo>
                      <a:lnTo>
                        <a:pt x="13" y="123"/>
                      </a:lnTo>
                      <a:lnTo>
                        <a:pt x="72" y="230"/>
                      </a:lnTo>
                      <a:lnTo>
                        <a:pt x="61" y="237"/>
                      </a:lnTo>
                      <a:lnTo>
                        <a:pt x="0" y="123"/>
                      </a:lnTo>
                      <a:close/>
                    </a:path>
                  </a:pathLst>
                </a:custGeom>
                <a:solidFill>
                  <a:srgbClr val="BF7F3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64" name="Freeform 83"/>
                <p:cNvSpPr/>
                <p:nvPr/>
              </p:nvSpPr>
              <p:spPr>
                <a:xfrm>
                  <a:off x="2517" y="2417"/>
                  <a:ext cx="251" cy="79"/>
                </a:xfrm>
                <a:custGeom>
                  <a:avLst/>
                  <a:gdLst>
                    <a:gd name="txL" fmla="*/ 0 w 754"/>
                    <a:gd name="txT" fmla="*/ 0 h 237"/>
                    <a:gd name="txR" fmla="*/ 754 w 754"/>
                    <a:gd name="txB" fmla="*/ 237 h 237"/>
                  </a:gdLst>
                  <a:ahLst/>
                  <a:cxnLst>
                    <a:cxn ang="0">
                      <a:pos x="28" y="4"/>
                    </a:cxn>
                    <a:cxn ang="0">
                      <a:pos x="25" y="9"/>
                    </a:cxn>
                    <a:cxn ang="0">
                      <a:pos x="0" y="9"/>
                    </a:cxn>
                    <a:cxn ang="0">
                      <a:pos x="0" y="8"/>
                    </a:cxn>
                    <a:cxn ang="0">
                      <a:pos x="25" y="8"/>
                    </a:cxn>
                    <a:cxn ang="0">
                      <a:pos x="27" y="4"/>
                    </a:cxn>
                    <a:cxn ang="0">
                      <a:pos x="25" y="0"/>
                    </a:cxn>
                    <a:cxn ang="0">
                      <a:pos x="26" y="0"/>
                    </a:cxn>
                    <a:cxn ang="0">
                      <a:pos x="28" y="4"/>
                    </a:cxn>
                  </a:cxnLst>
                  <a:rect l="txL" t="txT" r="txR" b="txB"/>
                  <a:pathLst>
                    <a:path w="754" h="237">
                      <a:moveTo>
                        <a:pt x="754" y="113"/>
                      </a:moveTo>
                      <a:lnTo>
                        <a:pt x="688" y="237"/>
                      </a:lnTo>
                      <a:lnTo>
                        <a:pt x="0" y="237"/>
                      </a:lnTo>
                      <a:lnTo>
                        <a:pt x="6" y="228"/>
                      </a:lnTo>
                      <a:lnTo>
                        <a:pt x="681" y="228"/>
                      </a:lnTo>
                      <a:lnTo>
                        <a:pt x="742" y="113"/>
                      </a:lnTo>
                      <a:lnTo>
                        <a:pt x="682" y="7"/>
                      </a:lnTo>
                      <a:lnTo>
                        <a:pt x="693" y="0"/>
                      </a:lnTo>
                      <a:lnTo>
                        <a:pt x="754" y="113"/>
                      </a:lnTo>
                      <a:close/>
                    </a:path>
                  </a:pathLst>
                </a:custGeom>
                <a:solidFill>
                  <a:srgbClr val="FF9F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552" name="Rectangle 84"/>
              <p:cNvSpPr/>
              <p:nvPr/>
            </p:nvSpPr>
            <p:spPr>
              <a:xfrm>
                <a:off x="2476" y="2405"/>
                <a:ext cx="301" cy="4"/>
              </a:xfrm>
              <a:prstGeom prst="rect">
                <a:avLst/>
              </a:prstGeom>
              <a:solidFill>
                <a:srgbClr val="FF9F00"/>
              </a:solidFill>
              <a:ln w="9525">
                <a:noFill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53" name="Rectangle 85"/>
              <p:cNvSpPr/>
              <p:nvPr/>
            </p:nvSpPr>
            <p:spPr>
              <a:xfrm>
                <a:off x="2505" y="2390"/>
                <a:ext cx="236" cy="4"/>
              </a:xfrm>
              <a:prstGeom prst="rect">
                <a:avLst/>
              </a:prstGeom>
              <a:solidFill>
                <a:srgbClr val="FF9F00"/>
              </a:solidFill>
              <a:ln w="9525">
                <a:noFill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2554" name="Group 86"/>
              <p:cNvGrpSpPr/>
              <p:nvPr/>
            </p:nvGrpSpPr>
            <p:grpSpPr>
              <a:xfrm>
                <a:off x="2475" y="2507"/>
                <a:ext cx="304" cy="489"/>
                <a:chOff x="2475" y="2507"/>
                <a:chExt cx="304" cy="489"/>
              </a:xfrm>
            </p:grpSpPr>
            <p:sp>
              <p:nvSpPr>
                <p:cNvPr id="22555" name="Freeform 87"/>
                <p:cNvSpPr/>
                <p:nvPr/>
              </p:nvSpPr>
              <p:spPr>
                <a:xfrm>
                  <a:off x="2614" y="2602"/>
                  <a:ext cx="7" cy="377"/>
                </a:xfrm>
                <a:custGeom>
                  <a:avLst/>
                  <a:gdLst>
                    <a:gd name="txL" fmla="*/ 0 w 23"/>
                    <a:gd name="txT" fmla="*/ 0 h 1131"/>
                    <a:gd name="txR" fmla="*/ 23 w 23"/>
                    <a:gd name="txB" fmla="*/ 1131 h 1131"/>
                  </a:gdLst>
                  <a:ahLst/>
                  <a:cxnLst>
                    <a:cxn ang="0">
                      <a:pos x="1" y="0"/>
                    </a:cxn>
                    <a:cxn ang="0">
                      <a:pos x="1" y="42"/>
                    </a:cxn>
                    <a:cxn ang="0">
                      <a:pos x="0" y="4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txL" t="txT" r="txR" b="txB"/>
                  <a:pathLst>
                    <a:path w="23" h="1131">
                      <a:moveTo>
                        <a:pt x="23" y="0"/>
                      </a:moveTo>
                      <a:lnTo>
                        <a:pt x="22" y="1131"/>
                      </a:lnTo>
                      <a:lnTo>
                        <a:pt x="2" y="1113"/>
                      </a:lnTo>
                      <a:lnTo>
                        <a:pt x="0" y="35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FF9F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56" name="Freeform 88"/>
                <p:cNvSpPr/>
                <p:nvPr/>
              </p:nvSpPr>
              <p:spPr>
                <a:xfrm>
                  <a:off x="2657" y="2612"/>
                  <a:ext cx="7" cy="368"/>
                </a:xfrm>
                <a:custGeom>
                  <a:avLst/>
                  <a:gdLst>
                    <a:gd name="txL" fmla="*/ 0 w 21"/>
                    <a:gd name="txT" fmla="*/ 0 h 1103"/>
                    <a:gd name="txR" fmla="*/ 21 w 21"/>
                    <a:gd name="txB" fmla="*/ 1103 h 1103"/>
                  </a:gdLst>
                  <a:ahLst/>
                  <a:cxnLst>
                    <a:cxn ang="0">
                      <a:pos x="1" y="0"/>
                    </a:cxn>
                    <a:cxn ang="0">
                      <a:pos x="1" y="40"/>
                    </a:cxn>
                    <a:cxn ang="0">
                      <a:pos x="0" y="41"/>
                    </a:cxn>
                    <a:cxn ang="0">
                      <a:pos x="0" y="3"/>
                    </a:cxn>
                    <a:cxn ang="0">
                      <a:pos x="1" y="0"/>
                    </a:cxn>
                  </a:cxnLst>
                  <a:rect l="txL" t="txT" r="txR" b="txB"/>
                  <a:pathLst>
                    <a:path w="21" h="1103">
                      <a:moveTo>
                        <a:pt x="17" y="0"/>
                      </a:moveTo>
                      <a:lnTo>
                        <a:pt x="21" y="1084"/>
                      </a:lnTo>
                      <a:lnTo>
                        <a:pt x="2" y="1103"/>
                      </a:lnTo>
                      <a:lnTo>
                        <a:pt x="0" y="89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9F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22557" name="Group 89"/>
                <p:cNvGrpSpPr/>
                <p:nvPr/>
              </p:nvGrpSpPr>
              <p:grpSpPr>
                <a:xfrm>
                  <a:off x="2475" y="2507"/>
                  <a:ext cx="304" cy="489"/>
                  <a:chOff x="2475" y="2507"/>
                  <a:chExt cx="304" cy="489"/>
                </a:xfrm>
              </p:grpSpPr>
              <p:sp>
                <p:nvSpPr>
                  <p:cNvPr id="22558" name="Rectangle 90"/>
                  <p:cNvSpPr/>
                  <p:nvPr/>
                </p:nvSpPr>
                <p:spPr>
                  <a:xfrm>
                    <a:off x="2475" y="2507"/>
                    <a:ext cx="304" cy="9"/>
                  </a:xfrm>
                  <a:prstGeom prst="rect">
                    <a:avLst/>
                  </a:prstGeom>
                  <a:solidFill>
                    <a:srgbClr val="BF7F3F"/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559" name="Rectangle 91"/>
                  <p:cNvSpPr/>
                  <p:nvPr/>
                </p:nvSpPr>
                <p:spPr>
                  <a:xfrm>
                    <a:off x="2537" y="2552"/>
                    <a:ext cx="186" cy="9"/>
                  </a:xfrm>
                  <a:prstGeom prst="rect">
                    <a:avLst/>
                  </a:prstGeom>
                  <a:solidFill>
                    <a:srgbClr val="BF7F3F"/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560" name="Freeform 92"/>
                  <p:cNvSpPr/>
                  <p:nvPr/>
                </p:nvSpPr>
                <p:spPr>
                  <a:xfrm>
                    <a:off x="2640" y="2613"/>
                    <a:ext cx="23" cy="383"/>
                  </a:xfrm>
                  <a:custGeom>
                    <a:avLst/>
                    <a:gdLst>
                      <a:gd name="txL" fmla="*/ 0 w 69"/>
                      <a:gd name="txT" fmla="*/ 0 h 1148"/>
                      <a:gd name="txR" fmla="*/ 69 w 69"/>
                      <a:gd name="txB" fmla="*/ 1148 h 1148"/>
                    </a:gdLst>
                    <a:ahLst/>
                    <a:cxnLst>
                      <a:cxn ang="0">
                        <a:pos x="3" y="0"/>
                      </a:cxn>
                      <a:cxn ang="0">
                        <a:pos x="2" y="3"/>
                      </a:cxn>
                      <a:cxn ang="0">
                        <a:pos x="1" y="5"/>
                      </a:cxn>
                      <a:cxn ang="0">
                        <a:pos x="1" y="42"/>
                      </a:cxn>
                      <a:cxn ang="0">
                        <a:pos x="0" y="43"/>
                      </a:cxn>
                      <a:cxn ang="0">
                        <a:pos x="0" y="4"/>
                      </a:cxn>
                      <a:cxn ang="0">
                        <a:pos x="3" y="0"/>
                      </a:cxn>
                    </a:cxnLst>
                    <a:rect l="txL" t="txT" r="txR" b="txB"/>
                    <a:pathLst>
                      <a:path w="69" h="1148">
                        <a:moveTo>
                          <a:pt x="69" y="0"/>
                        </a:moveTo>
                        <a:lnTo>
                          <a:pt x="53" y="75"/>
                        </a:lnTo>
                        <a:lnTo>
                          <a:pt x="26" y="139"/>
                        </a:lnTo>
                        <a:lnTo>
                          <a:pt x="26" y="1127"/>
                        </a:lnTo>
                        <a:lnTo>
                          <a:pt x="5" y="1148"/>
                        </a:lnTo>
                        <a:lnTo>
                          <a:pt x="0" y="121"/>
                        </a:lnTo>
                        <a:lnTo>
                          <a:pt x="69" y="0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561" name="Freeform 93"/>
                  <p:cNvSpPr/>
                  <p:nvPr/>
                </p:nvSpPr>
                <p:spPr>
                  <a:xfrm>
                    <a:off x="2551" y="2599"/>
                    <a:ext cx="161" cy="57"/>
                  </a:xfrm>
                  <a:custGeom>
                    <a:avLst/>
                    <a:gdLst>
                      <a:gd name="txL" fmla="*/ 0 w 485"/>
                      <a:gd name="txT" fmla="*/ 0 h 172"/>
                      <a:gd name="txR" fmla="*/ 485 w 485"/>
                      <a:gd name="txB" fmla="*/ 172 h 172"/>
                    </a:gdLst>
                    <a:ahLst/>
                    <a:cxnLst>
                      <a:cxn ang="0">
                        <a:pos x="3" y="6"/>
                      </a:cxn>
                      <a:cxn ang="0">
                        <a:pos x="2" y="5"/>
                      </a:cxn>
                      <a:cxn ang="0">
                        <a:pos x="2" y="1"/>
                      </a:cxn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18" y="0"/>
                      </a:cxn>
                      <a:cxn ang="0">
                        <a:pos x="17" y="1"/>
                      </a:cxn>
                      <a:cxn ang="0">
                        <a:pos x="8" y="1"/>
                      </a:cxn>
                      <a:cxn ang="0">
                        <a:pos x="7" y="2"/>
                      </a:cxn>
                      <a:cxn ang="0">
                        <a:pos x="3" y="2"/>
                      </a:cxn>
                      <a:cxn ang="0">
                        <a:pos x="3" y="6"/>
                      </a:cxn>
                    </a:cxnLst>
                    <a:rect l="txL" t="txT" r="txR" b="txB"/>
                    <a:pathLst>
                      <a:path w="485" h="172">
                        <a:moveTo>
                          <a:pt x="82" y="172"/>
                        </a:moveTo>
                        <a:lnTo>
                          <a:pt x="49" y="134"/>
                        </a:lnTo>
                        <a:lnTo>
                          <a:pt x="49" y="20"/>
                        </a:lnTo>
                        <a:lnTo>
                          <a:pt x="0" y="20"/>
                        </a:lnTo>
                        <a:lnTo>
                          <a:pt x="0" y="0"/>
                        </a:lnTo>
                        <a:lnTo>
                          <a:pt x="485" y="0"/>
                        </a:lnTo>
                        <a:lnTo>
                          <a:pt x="473" y="20"/>
                        </a:lnTo>
                        <a:lnTo>
                          <a:pt x="211" y="20"/>
                        </a:lnTo>
                        <a:lnTo>
                          <a:pt x="189" y="52"/>
                        </a:lnTo>
                        <a:lnTo>
                          <a:pt x="92" y="52"/>
                        </a:lnTo>
                        <a:lnTo>
                          <a:pt x="82" y="172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562" name="Freeform 94"/>
                  <p:cNvSpPr/>
                  <p:nvPr/>
                </p:nvSpPr>
                <p:spPr>
                  <a:xfrm>
                    <a:off x="2510" y="2526"/>
                    <a:ext cx="239" cy="8"/>
                  </a:xfrm>
                  <a:custGeom>
                    <a:avLst/>
                    <a:gdLst>
                      <a:gd name="txL" fmla="*/ 0 w 718"/>
                      <a:gd name="txT" fmla="*/ 0 h 24"/>
                      <a:gd name="txR" fmla="*/ 718 w 718"/>
                      <a:gd name="txB" fmla="*/ 24 h 24"/>
                    </a:gdLst>
                    <a:ahLst/>
                    <a:cxnLst>
                      <a:cxn ang="0">
                        <a:pos x="0" y="0"/>
                      </a:cxn>
                      <a:cxn ang="0">
                        <a:pos x="27" y="0"/>
                      </a:cxn>
                      <a:cxn ang="0">
                        <a:pos x="26" y="1"/>
                      </a:cxn>
                      <a:cxn ang="0">
                        <a:pos x="0" y="1"/>
                      </a:cxn>
                      <a:cxn ang="0">
                        <a:pos x="0" y="0"/>
                      </a:cxn>
                    </a:cxnLst>
                    <a:rect l="txL" t="txT" r="txR" b="txB"/>
                    <a:pathLst>
                      <a:path w="718" h="24">
                        <a:moveTo>
                          <a:pt x="0" y="2"/>
                        </a:moveTo>
                        <a:lnTo>
                          <a:pt x="718" y="0"/>
                        </a:lnTo>
                        <a:lnTo>
                          <a:pt x="711" y="23"/>
                        </a:lnTo>
                        <a:lnTo>
                          <a:pt x="6" y="24"/>
                        </a:lnTo>
                        <a:lnTo>
                          <a:pt x="0" y="2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</p:grpSp>
        <p:sp>
          <p:nvSpPr>
            <p:cNvPr id="22548" name="Text Box 95"/>
            <p:cNvSpPr txBox="1"/>
            <p:nvPr/>
          </p:nvSpPr>
          <p:spPr>
            <a:xfrm>
              <a:off x="960" y="720"/>
              <a:ext cx="27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Binary search for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r</a:t>
              </a:r>
              <a:endPara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29120" name="Text Box 96"/>
          <p:cNvSpPr txBox="1"/>
          <p:nvPr/>
        </p:nvSpPr>
        <p:spPr>
          <a:xfrm>
            <a:off x="1042988" y="2133600"/>
            <a:ext cx="19431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0 &lt;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max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9121" name="Text Box 97"/>
          <p:cNvSpPr txBox="1"/>
          <p:nvPr/>
        </p:nvSpPr>
        <p:spPr>
          <a:xfrm>
            <a:off x="3276600" y="2133600"/>
            <a:ext cx="4391025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Guess: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 ( 0 +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max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) / 2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3" name="Group 101"/>
          <p:cNvGrpSpPr/>
          <p:nvPr/>
        </p:nvGrpSpPr>
        <p:grpSpPr>
          <a:xfrm>
            <a:off x="1187450" y="2924175"/>
            <a:ext cx="5040313" cy="1552575"/>
            <a:chOff x="703" y="1842"/>
            <a:chExt cx="3175" cy="978"/>
          </a:xfrm>
        </p:grpSpPr>
        <p:sp>
          <p:nvSpPr>
            <p:cNvPr id="22544" name="AutoShape 98"/>
            <p:cNvSpPr/>
            <p:nvPr/>
          </p:nvSpPr>
          <p:spPr>
            <a:xfrm>
              <a:off x="1111" y="1979"/>
              <a:ext cx="136" cy="725"/>
            </a:xfrm>
            <a:prstGeom prst="leftBrace">
              <a:avLst>
                <a:gd name="adj1" fmla="val 44424"/>
                <a:gd name="adj2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545" name="AutoShape 99"/>
            <p:cNvSpPr/>
            <p:nvPr/>
          </p:nvSpPr>
          <p:spPr>
            <a:xfrm>
              <a:off x="703" y="2251"/>
              <a:ext cx="272" cy="182"/>
            </a:xfrm>
            <a:prstGeom prst="rightArrow">
              <a:avLst>
                <a:gd name="adj1" fmla="val 50000"/>
                <a:gd name="adj2" fmla="val 37362"/>
              </a:avLst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546" name="Text Box 100"/>
            <p:cNvSpPr txBox="1"/>
            <p:nvPr/>
          </p:nvSpPr>
          <p:spPr>
            <a:xfrm>
              <a:off x="1292" y="1842"/>
              <a:ext cx="2586" cy="97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Yes: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b="1" dirty="0">
                  <a:latin typeface="Times New Roman" panose="02020603050405020304" pitchFamily="18" charset="0"/>
                </a:rPr>
                <a:t> centers found with 2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r</a:t>
              </a:r>
              <a:endParaRPr lang="en-US" altLang="zh-CN" b="1" dirty="0"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or</a:t>
              </a:r>
              <a:endParaRPr lang="en-US" altLang="zh-CN" b="1" dirty="0"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No: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b="1" dirty="0">
                  <a:latin typeface="Times New Roman" panose="02020603050405020304" pitchFamily="18" charset="0"/>
                </a:rPr>
                <a:t> is too small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29126" name="Line 102"/>
          <p:cNvSpPr/>
          <p:nvPr/>
        </p:nvSpPr>
        <p:spPr>
          <a:xfrm>
            <a:off x="6011863" y="2924175"/>
            <a:ext cx="288925" cy="433388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129127" name="Line 103"/>
          <p:cNvSpPr/>
          <p:nvPr/>
        </p:nvSpPr>
        <p:spPr>
          <a:xfrm flipV="1">
            <a:off x="4500563" y="4005263"/>
            <a:ext cx="288925" cy="433387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129128" name="Text Box 104"/>
          <p:cNvSpPr txBox="1"/>
          <p:nvPr/>
        </p:nvSpPr>
        <p:spPr>
          <a:xfrm>
            <a:off x="1116013" y="4700588"/>
            <a:ext cx="19431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</a:rPr>
              <a:t> &lt;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9129" name="Text Box 105"/>
          <p:cNvSpPr txBox="1"/>
          <p:nvPr/>
        </p:nvSpPr>
        <p:spPr>
          <a:xfrm>
            <a:off x="2987675" y="4724400"/>
            <a:ext cx="230505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 (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) / 2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4" name="Group 108"/>
          <p:cNvGrpSpPr/>
          <p:nvPr/>
        </p:nvGrpSpPr>
        <p:grpSpPr>
          <a:xfrm>
            <a:off x="1116013" y="5419725"/>
            <a:ext cx="7416800" cy="457200"/>
            <a:chOff x="703" y="3414"/>
            <a:chExt cx="4672" cy="288"/>
          </a:xfrm>
        </p:grpSpPr>
        <p:sp>
          <p:nvSpPr>
            <p:cNvPr id="22542" name="AutoShape 106"/>
            <p:cNvSpPr/>
            <p:nvPr/>
          </p:nvSpPr>
          <p:spPr>
            <a:xfrm>
              <a:off x="703" y="3475"/>
              <a:ext cx="453" cy="182"/>
            </a:xfrm>
            <a:custGeom>
              <a:avLst/>
              <a:gdLst>
                <a:gd name="txL" fmla="*/ 3385 w 21600"/>
                <a:gd name="txT" fmla="*/ 5341 h 21600"/>
                <a:gd name="txR" fmla="*/ 18882 w 21600"/>
                <a:gd name="txB" fmla="*/ 16141 h 21600"/>
              </a:gdLst>
              <a:ahLst/>
              <a:cxnLst>
                <a:cxn ang="17694720">
                  <a:pos x="0" y="0"/>
                </a:cxn>
                <a:cxn ang="11796480">
                  <a:pos x="0" y="0"/>
                </a:cxn>
                <a:cxn ang="589824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hlink"/>
            </a:solidFill>
            <a:ln w="25400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543" name="Text Box 107"/>
            <p:cNvSpPr txBox="1"/>
            <p:nvPr/>
          </p:nvSpPr>
          <p:spPr>
            <a:xfrm>
              <a:off x="1247" y="3414"/>
              <a:ext cx="4128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Solution radius = 2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b="1" dirty="0">
                  <a:latin typeface="Times New Roman" panose="02020603050405020304" pitchFamily="18" charset="0"/>
                </a:rPr>
                <a:t> —— 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b="1" dirty="0">
                  <a:latin typeface="Times New Roman" panose="02020603050405020304" pitchFamily="18" charset="0"/>
                </a:rPr>
                <a:t>-approximation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9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9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9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9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9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9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20" grpId="0"/>
      <p:bldP spid="129121" grpId="0"/>
      <p:bldP spid="129128" grpId="0"/>
      <p:bldP spid="1291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3555" name="Text Box 4"/>
          <p:cNvSpPr txBox="1"/>
          <p:nvPr/>
        </p:nvSpPr>
        <p:spPr>
          <a:xfrm>
            <a:off x="7164388" y="0"/>
            <a:ext cx="19732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Approximation 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grpSp>
        <p:nvGrpSpPr>
          <p:cNvPr id="2" name="Group 24"/>
          <p:cNvGrpSpPr/>
          <p:nvPr/>
        </p:nvGrpSpPr>
        <p:grpSpPr>
          <a:xfrm>
            <a:off x="827088" y="620713"/>
            <a:ext cx="5976937" cy="457200"/>
            <a:chOff x="521" y="391"/>
            <a:chExt cx="3765" cy="288"/>
          </a:xfrm>
        </p:grpSpPr>
        <p:grpSp>
          <p:nvGrpSpPr>
            <p:cNvPr id="23560" name="Group 6"/>
            <p:cNvGrpSpPr/>
            <p:nvPr/>
          </p:nvGrpSpPr>
          <p:grpSpPr>
            <a:xfrm rot="-5400000">
              <a:off x="627" y="285"/>
              <a:ext cx="268" cy="480"/>
              <a:chOff x="2439" y="2303"/>
              <a:chExt cx="364" cy="694"/>
            </a:xfrm>
          </p:grpSpPr>
          <p:sp>
            <p:nvSpPr>
              <p:cNvPr id="23562" name="Freeform 7"/>
              <p:cNvSpPr/>
              <p:nvPr/>
            </p:nvSpPr>
            <p:spPr>
              <a:xfrm>
                <a:off x="2439" y="2303"/>
                <a:ext cx="355" cy="689"/>
              </a:xfrm>
              <a:custGeom>
                <a:avLst/>
                <a:gdLst>
                  <a:gd name="txL" fmla="*/ 0 w 1066"/>
                  <a:gd name="txT" fmla="*/ 0 h 2069"/>
                  <a:gd name="txR" fmla="*/ 1066 w 1066"/>
                  <a:gd name="txB" fmla="*/ 2069 h 2069"/>
                </a:gdLst>
                <a:ahLst/>
                <a:cxnLst>
                  <a:cxn ang="0">
                    <a:pos x="14" y="0"/>
                  </a:cxn>
                  <a:cxn ang="0">
                    <a:pos x="26" y="0"/>
                  </a:cxn>
                  <a:cxn ang="0">
                    <a:pos x="24" y="3"/>
                  </a:cxn>
                  <a:cxn ang="0">
                    <a:pos x="17" y="3"/>
                  </a:cxn>
                  <a:cxn ang="0">
                    <a:pos x="14" y="8"/>
                  </a:cxn>
                  <a:cxn ang="0">
                    <a:pos x="26" y="8"/>
                  </a:cxn>
                  <a:cxn ang="0">
                    <a:pos x="24" y="3"/>
                  </a:cxn>
                  <a:cxn ang="0">
                    <a:pos x="26" y="0"/>
                  </a:cxn>
                  <a:cxn ang="0">
                    <a:pos x="30" y="7"/>
                  </a:cxn>
                  <a:cxn ang="0">
                    <a:pos x="33" y="7"/>
                  </a:cxn>
                  <a:cxn ang="0">
                    <a:pos x="33" y="10"/>
                  </a:cxn>
                  <a:cxn ang="0">
                    <a:pos x="37" y="10"/>
                  </a:cxn>
                  <a:cxn ang="0">
                    <a:pos x="37" y="12"/>
                  </a:cxn>
                  <a:cxn ang="0">
                    <a:pos x="38" y="12"/>
                  </a:cxn>
                  <a:cxn ang="0">
                    <a:pos x="39" y="12"/>
                  </a:cxn>
                  <a:cxn ang="0">
                    <a:pos x="39" y="22"/>
                  </a:cxn>
                  <a:cxn ang="0">
                    <a:pos x="37" y="22"/>
                  </a:cxn>
                  <a:cxn ang="0">
                    <a:pos x="37" y="25"/>
                  </a:cxn>
                  <a:cxn ang="0">
                    <a:pos x="33" y="25"/>
                  </a:cxn>
                  <a:cxn ang="0">
                    <a:pos x="32" y="27"/>
                  </a:cxn>
                  <a:cxn ang="0">
                    <a:pos x="31" y="27"/>
                  </a:cxn>
                  <a:cxn ang="0">
                    <a:pos x="30" y="33"/>
                  </a:cxn>
                  <a:cxn ang="0">
                    <a:pos x="29" y="33"/>
                  </a:cxn>
                  <a:cxn ang="0">
                    <a:pos x="29" y="34"/>
                  </a:cxn>
                  <a:cxn ang="0">
                    <a:pos x="29" y="39"/>
                  </a:cxn>
                  <a:cxn ang="0">
                    <a:pos x="27" y="39"/>
                  </a:cxn>
                  <a:cxn ang="0">
                    <a:pos x="27" y="72"/>
                  </a:cxn>
                  <a:cxn ang="0">
                    <a:pos x="22" y="76"/>
                  </a:cxn>
                  <a:cxn ang="0">
                    <a:pos x="15" y="71"/>
                  </a:cxn>
                  <a:cxn ang="0">
                    <a:pos x="17" y="69"/>
                  </a:cxn>
                  <a:cxn ang="0">
                    <a:pos x="17" y="67"/>
                  </a:cxn>
                  <a:cxn ang="0">
                    <a:pos x="15" y="66"/>
                  </a:cxn>
                  <a:cxn ang="0">
                    <a:pos x="17" y="64"/>
                  </a:cxn>
                  <a:cxn ang="0">
                    <a:pos x="17" y="64"/>
                  </a:cxn>
                  <a:cxn ang="0">
                    <a:pos x="15" y="62"/>
                  </a:cxn>
                  <a:cxn ang="0">
                    <a:pos x="14" y="58"/>
                  </a:cxn>
                  <a:cxn ang="0">
                    <a:pos x="14" y="58"/>
                  </a:cxn>
                  <a:cxn ang="0">
                    <a:pos x="17" y="55"/>
                  </a:cxn>
                  <a:cxn ang="0">
                    <a:pos x="17" y="53"/>
                  </a:cxn>
                  <a:cxn ang="0">
                    <a:pos x="15" y="51"/>
                  </a:cxn>
                  <a:cxn ang="0">
                    <a:pos x="17" y="48"/>
                  </a:cxn>
                  <a:cxn ang="0">
                    <a:pos x="17" y="46"/>
                  </a:cxn>
                  <a:cxn ang="0">
                    <a:pos x="15" y="43"/>
                  </a:cxn>
                  <a:cxn ang="0">
                    <a:pos x="14" y="39"/>
                  </a:cxn>
                  <a:cxn ang="0">
                    <a:pos x="11" y="39"/>
                  </a:cxn>
                  <a:cxn ang="0">
                    <a:pos x="11" y="33"/>
                  </a:cxn>
                  <a:cxn ang="0">
                    <a:pos x="10" y="33"/>
                  </a:cxn>
                  <a:cxn ang="0">
                    <a:pos x="10" y="27"/>
                  </a:cxn>
                  <a:cxn ang="0">
                    <a:pos x="8" y="27"/>
                  </a:cxn>
                  <a:cxn ang="0">
                    <a:pos x="7" y="24"/>
                  </a:cxn>
                  <a:cxn ang="0">
                    <a:pos x="3" y="24"/>
                  </a:cxn>
                  <a:cxn ang="0">
                    <a:pos x="3" y="22"/>
                  </a:cxn>
                  <a:cxn ang="0">
                    <a:pos x="0" y="22"/>
                  </a:cxn>
                  <a:cxn ang="0">
                    <a:pos x="0" y="11"/>
                  </a:cxn>
                  <a:cxn ang="0">
                    <a:pos x="3" y="11"/>
                  </a:cxn>
                  <a:cxn ang="0">
                    <a:pos x="3" y="10"/>
                  </a:cxn>
                  <a:cxn ang="0">
                    <a:pos x="6" y="10"/>
                  </a:cxn>
                  <a:cxn ang="0">
                    <a:pos x="7" y="9"/>
                  </a:cxn>
                  <a:cxn ang="0">
                    <a:pos x="8" y="7"/>
                  </a:cxn>
                  <a:cxn ang="0">
                    <a:pos x="10" y="7"/>
                  </a:cxn>
                  <a:cxn ang="0">
                    <a:pos x="14" y="0"/>
                  </a:cxn>
                </a:cxnLst>
                <a:rect l="txL" t="txT" r="txR" b="txB"/>
                <a:pathLst>
                  <a:path w="1066" h="2069">
                    <a:moveTo>
                      <a:pt x="383" y="0"/>
                    </a:moveTo>
                    <a:lnTo>
                      <a:pt x="705" y="0"/>
                    </a:lnTo>
                    <a:lnTo>
                      <a:pt x="644" y="80"/>
                    </a:lnTo>
                    <a:lnTo>
                      <a:pt x="456" y="80"/>
                    </a:lnTo>
                    <a:lnTo>
                      <a:pt x="385" y="206"/>
                    </a:lnTo>
                    <a:lnTo>
                      <a:pt x="708" y="206"/>
                    </a:lnTo>
                    <a:lnTo>
                      <a:pt x="643" y="81"/>
                    </a:lnTo>
                    <a:lnTo>
                      <a:pt x="705" y="2"/>
                    </a:lnTo>
                    <a:lnTo>
                      <a:pt x="818" y="198"/>
                    </a:lnTo>
                    <a:lnTo>
                      <a:pt x="879" y="199"/>
                    </a:lnTo>
                    <a:lnTo>
                      <a:pt x="900" y="266"/>
                    </a:lnTo>
                    <a:lnTo>
                      <a:pt x="995" y="266"/>
                    </a:lnTo>
                    <a:lnTo>
                      <a:pt x="997" y="313"/>
                    </a:lnTo>
                    <a:lnTo>
                      <a:pt x="1033" y="314"/>
                    </a:lnTo>
                    <a:lnTo>
                      <a:pt x="1066" y="314"/>
                    </a:lnTo>
                    <a:lnTo>
                      <a:pt x="1066" y="603"/>
                    </a:lnTo>
                    <a:lnTo>
                      <a:pt x="995" y="605"/>
                    </a:lnTo>
                    <a:lnTo>
                      <a:pt x="994" y="666"/>
                    </a:lnTo>
                    <a:lnTo>
                      <a:pt x="903" y="666"/>
                    </a:lnTo>
                    <a:lnTo>
                      <a:pt x="877" y="738"/>
                    </a:lnTo>
                    <a:lnTo>
                      <a:pt x="828" y="739"/>
                    </a:lnTo>
                    <a:lnTo>
                      <a:pt x="824" y="885"/>
                    </a:lnTo>
                    <a:lnTo>
                      <a:pt x="790" y="885"/>
                    </a:lnTo>
                    <a:lnTo>
                      <a:pt x="779" y="908"/>
                    </a:lnTo>
                    <a:lnTo>
                      <a:pt x="779" y="1054"/>
                    </a:lnTo>
                    <a:lnTo>
                      <a:pt x="720" y="1055"/>
                    </a:lnTo>
                    <a:lnTo>
                      <a:pt x="723" y="1937"/>
                    </a:lnTo>
                    <a:lnTo>
                      <a:pt x="582" y="2069"/>
                    </a:lnTo>
                    <a:lnTo>
                      <a:pt x="400" y="1917"/>
                    </a:lnTo>
                    <a:lnTo>
                      <a:pt x="465" y="1873"/>
                    </a:lnTo>
                    <a:lnTo>
                      <a:pt x="465" y="1822"/>
                    </a:lnTo>
                    <a:lnTo>
                      <a:pt x="400" y="1776"/>
                    </a:lnTo>
                    <a:lnTo>
                      <a:pt x="465" y="1737"/>
                    </a:lnTo>
                    <a:lnTo>
                      <a:pt x="455" y="1721"/>
                    </a:lnTo>
                    <a:lnTo>
                      <a:pt x="399" y="1685"/>
                    </a:lnTo>
                    <a:lnTo>
                      <a:pt x="389" y="1570"/>
                    </a:lnTo>
                    <a:lnTo>
                      <a:pt x="382" y="1559"/>
                    </a:lnTo>
                    <a:lnTo>
                      <a:pt x="466" y="1493"/>
                    </a:lnTo>
                    <a:lnTo>
                      <a:pt x="466" y="1436"/>
                    </a:lnTo>
                    <a:lnTo>
                      <a:pt x="399" y="1369"/>
                    </a:lnTo>
                    <a:lnTo>
                      <a:pt x="465" y="1310"/>
                    </a:lnTo>
                    <a:lnTo>
                      <a:pt x="465" y="1250"/>
                    </a:lnTo>
                    <a:lnTo>
                      <a:pt x="400" y="1173"/>
                    </a:lnTo>
                    <a:lnTo>
                      <a:pt x="388" y="1048"/>
                    </a:lnTo>
                    <a:lnTo>
                      <a:pt x="310" y="1048"/>
                    </a:lnTo>
                    <a:lnTo>
                      <a:pt x="310" y="879"/>
                    </a:lnTo>
                    <a:lnTo>
                      <a:pt x="262" y="879"/>
                    </a:lnTo>
                    <a:lnTo>
                      <a:pt x="262" y="731"/>
                    </a:lnTo>
                    <a:lnTo>
                      <a:pt x="210" y="731"/>
                    </a:lnTo>
                    <a:lnTo>
                      <a:pt x="187" y="661"/>
                    </a:lnTo>
                    <a:lnTo>
                      <a:pt x="81" y="661"/>
                    </a:lnTo>
                    <a:lnTo>
                      <a:pt x="81" y="599"/>
                    </a:lnTo>
                    <a:lnTo>
                      <a:pt x="0" y="599"/>
                    </a:lnTo>
                    <a:lnTo>
                      <a:pt x="0" y="307"/>
                    </a:lnTo>
                    <a:lnTo>
                      <a:pt x="80" y="307"/>
                    </a:lnTo>
                    <a:lnTo>
                      <a:pt x="80" y="265"/>
                    </a:lnTo>
                    <a:lnTo>
                      <a:pt x="169" y="265"/>
                    </a:lnTo>
                    <a:lnTo>
                      <a:pt x="190" y="246"/>
                    </a:lnTo>
                    <a:lnTo>
                      <a:pt x="211" y="199"/>
                    </a:lnTo>
                    <a:lnTo>
                      <a:pt x="262" y="199"/>
                    </a:ln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FF9F00"/>
              </a:solidFill>
              <a:ln w="9525">
                <a:noFill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63" name="Freeform 8"/>
              <p:cNvSpPr/>
              <p:nvPr/>
            </p:nvSpPr>
            <p:spPr>
              <a:xfrm>
                <a:off x="2447" y="2306"/>
                <a:ext cx="356" cy="691"/>
              </a:xfrm>
              <a:custGeom>
                <a:avLst/>
                <a:gdLst>
                  <a:gd name="txL" fmla="*/ 0 w 1068"/>
                  <a:gd name="txT" fmla="*/ 0 h 2071"/>
                  <a:gd name="txR" fmla="*/ 1068 w 1068"/>
                  <a:gd name="txB" fmla="*/ 2071 h 2071"/>
                </a:gdLst>
                <a:ahLst/>
                <a:cxnLst>
                  <a:cxn ang="0">
                    <a:pos x="14" y="0"/>
                  </a:cxn>
                  <a:cxn ang="0">
                    <a:pos x="26" y="0"/>
                  </a:cxn>
                  <a:cxn ang="0">
                    <a:pos x="24" y="3"/>
                  </a:cxn>
                  <a:cxn ang="0">
                    <a:pos x="17" y="3"/>
                  </a:cxn>
                  <a:cxn ang="0">
                    <a:pos x="14" y="8"/>
                  </a:cxn>
                  <a:cxn ang="0">
                    <a:pos x="26" y="8"/>
                  </a:cxn>
                  <a:cxn ang="0">
                    <a:pos x="24" y="3"/>
                  </a:cxn>
                  <a:cxn ang="0">
                    <a:pos x="26" y="0"/>
                  </a:cxn>
                  <a:cxn ang="0">
                    <a:pos x="30" y="7"/>
                  </a:cxn>
                  <a:cxn ang="0">
                    <a:pos x="33" y="7"/>
                  </a:cxn>
                  <a:cxn ang="0">
                    <a:pos x="33" y="10"/>
                  </a:cxn>
                  <a:cxn ang="0">
                    <a:pos x="37" y="10"/>
                  </a:cxn>
                  <a:cxn ang="0">
                    <a:pos x="37" y="12"/>
                  </a:cxn>
                  <a:cxn ang="0">
                    <a:pos x="38" y="12"/>
                  </a:cxn>
                  <a:cxn ang="0">
                    <a:pos x="40" y="12"/>
                  </a:cxn>
                  <a:cxn ang="0">
                    <a:pos x="40" y="22"/>
                  </a:cxn>
                  <a:cxn ang="0">
                    <a:pos x="37" y="22"/>
                  </a:cxn>
                  <a:cxn ang="0">
                    <a:pos x="37" y="25"/>
                  </a:cxn>
                  <a:cxn ang="0">
                    <a:pos x="33" y="25"/>
                  </a:cxn>
                  <a:cxn ang="0">
                    <a:pos x="32" y="27"/>
                  </a:cxn>
                  <a:cxn ang="0">
                    <a:pos x="31" y="27"/>
                  </a:cxn>
                  <a:cxn ang="0">
                    <a:pos x="31" y="33"/>
                  </a:cxn>
                  <a:cxn ang="0">
                    <a:pos x="29" y="33"/>
                  </a:cxn>
                  <a:cxn ang="0">
                    <a:pos x="29" y="33"/>
                  </a:cxn>
                  <a:cxn ang="0">
                    <a:pos x="29" y="39"/>
                  </a:cxn>
                  <a:cxn ang="0">
                    <a:pos x="27" y="39"/>
                  </a:cxn>
                  <a:cxn ang="0">
                    <a:pos x="27" y="72"/>
                  </a:cxn>
                  <a:cxn ang="0">
                    <a:pos x="22" y="77"/>
                  </a:cxn>
                  <a:cxn ang="0">
                    <a:pos x="15" y="71"/>
                  </a:cxn>
                  <a:cxn ang="0">
                    <a:pos x="17" y="70"/>
                  </a:cxn>
                  <a:cxn ang="0">
                    <a:pos x="17" y="68"/>
                  </a:cxn>
                  <a:cxn ang="0">
                    <a:pos x="15" y="66"/>
                  </a:cxn>
                  <a:cxn ang="0">
                    <a:pos x="17" y="65"/>
                  </a:cxn>
                  <a:cxn ang="0">
                    <a:pos x="17" y="64"/>
                  </a:cxn>
                  <a:cxn ang="0">
                    <a:pos x="15" y="63"/>
                  </a:cxn>
                  <a:cxn ang="0">
                    <a:pos x="14" y="58"/>
                  </a:cxn>
                  <a:cxn ang="0">
                    <a:pos x="14" y="58"/>
                  </a:cxn>
                  <a:cxn ang="0">
                    <a:pos x="17" y="55"/>
                  </a:cxn>
                  <a:cxn ang="0">
                    <a:pos x="17" y="53"/>
                  </a:cxn>
                  <a:cxn ang="0">
                    <a:pos x="15" y="51"/>
                  </a:cxn>
                  <a:cxn ang="0">
                    <a:pos x="17" y="49"/>
                  </a:cxn>
                  <a:cxn ang="0">
                    <a:pos x="17" y="46"/>
                  </a:cxn>
                  <a:cxn ang="0">
                    <a:pos x="15" y="43"/>
                  </a:cxn>
                  <a:cxn ang="0">
                    <a:pos x="14" y="39"/>
                  </a:cxn>
                  <a:cxn ang="0">
                    <a:pos x="11" y="39"/>
                  </a:cxn>
                  <a:cxn ang="0">
                    <a:pos x="11" y="33"/>
                  </a:cxn>
                  <a:cxn ang="0">
                    <a:pos x="10" y="33"/>
                  </a:cxn>
                  <a:cxn ang="0">
                    <a:pos x="10" y="27"/>
                  </a:cxn>
                  <a:cxn ang="0">
                    <a:pos x="8" y="27"/>
                  </a:cxn>
                  <a:cxn ang="0">
                    <a:pos x="7" y="25"/>
                  </a:cxn>
                  <a:cxn ang="0">
                    <a:pos x="3" y="25"/>
                  </a:cxn>
                  <a:cxn ang="0">
                    <a:pos x="3" y="22"/>
                  </a:cxn>
                  <a:cxn ang="0">
                    <a:pos x="0" y="22"/>
                  </a:cxn>
                  <a:cxn ang="0">
                    <a:pos x="0" y="11"/>
                  </a:cxn>
                  <a:cxn ang="0">
                    <a:pos x="3" y="11"/>
                  </a:cxn>
                  <a:cxn ang="0">
                    <a:pos x="3" y="10"/>
                  </a:cxn>
                  <a:cxn ang="0">
                    <a:pos x="6" y="10"/>
                  </a:cxn>
                  <a:cxn ang="0">
                    <a:pos x="7" y="9"/>
                  </a:cxn>
                  <a:cxn ang="0">
                    <a:pos x="8" y="7"/>
                  </a:cxn>
                  <a:cxn ang="0">
                    <a:pos x="10" y="7"/>
                  </a:cxn>
                  <a:cxn ang="0">
                    <a:pos x="14" y="0"/>
                  </a:cxn>
                </a:cxnLst>
                <a:rect l="txL" t="txT" r="txR" b="txB"/>
                <a:pathLst>
                  <a:path w="1068" h="2071">
                    <a:moveTo>
                      <a:pt x="383" y="0"/>
                    </a:moveTo>
                    <a:lnTo>
                      <a:pt x="705" y="0"/>
                    </a:lnTo>
                    <a:lnTo>
                      <a:pt x="644" y="80"/>
                    </a:lnTo>
                    <a:lnTo>
                      <a:pt x="456" y="80"/>
                    </a:lnTo>
                    <a:lnTo>
                      <a:pt x="385" y="206"/>
                    </a:lnTo>
                    <a:lnTo>
                      <a:pt x="708" y="206"/>
                    </a:lnTo>
                    <a:lnTo>
                      <a:pt x="643" y="81"/>
                    </a:lnTo>
                    <a:lnTo>
                      <a:pt x="705" y="2"/>
                    </a:lnTo>
                    <a:lnTo>
                      <a:pt x="819" y="198"/>
                    </a:lnTo>
                    <a:lnTo>
                      <a:pt x="879" y="199"/>
                    </a:lnTo>
                    <a:lnTo>
                      <a:pt x="900" y="266"/>
                    </a:lnTo>
                    <a:lnTo>
                      <a:pt x="995" y="266"/>
                    </a:lnTo>
                    <a:lnTo>
                      <a:pt x="997" y="313"/>
                    </a:lnTo>
                    <a:lnTo>
                      <a:pt x="1033" y="314"/>
                    </a:lnTo>
                    <a:lnTo>
                      <a:pt x="1068" y="314"/>
                    </a:lnTo>
                    <a:lnTo>
                      <a:pt x="1068" y="604"/>
                    </a:lnTo>
                    <a:lnTo>
                      <a:pt x="995" y="605"/>
                    </a:lnTo>
                    <a:lnTo>
                      <a:pt x="994" y="666"/>
                    </a:lnTo>
                    <a:lnTo>
                      <a:pt x="904" y="666"/>
                    </a:lnTo>
                    <a:lnTo>
                      <a:pt x="877" y="738"/>
                    </a:lnTo>
                    <a:lnTo>
                      <a:pt x="828" y="739"/>
                    </a:lnTo>
                    <a:lnTo>
                      <a:pt x="824" y="885"/>
                    </a:lnTo>
                    <a:lnTo>
                      <a:pt x="790" y="885"/>
                    </a:lnTo>
                    <a:lnTo>
                      <a:pt x="782" y="898"/>
                    </a:lnTo>
                    <a:lnTo>
                      <a:pt x="782" y="1055"/>
                    </a:lnTo>
                    <a:lnTo>
                      <a:pt x="720" y="1055"/>
                    </a:lnTo>
                    <a:lnTo>
                      <a:pt x="723" y="1937"/>
                    </a:lnTo>
                    <a:lnTo>
                      <a:pt x="582" y="2071"/>
                    </a:lnTo>
                    <a:lnTo>
                      <a:pt x="400" y="1917"/>
                    </a:lnTo>
                    <a:lnTo>
                      <a:pt x="465" y="1873"/>
                    </a:lnTo>
                    <a:lnTo>
                      <a:pt x="465" y="1823"/>
                    </a:lnTo>
                    <a:lnTo>
                      <a:pt x="400" y="1777"/>
                    </a:lnTo>
                    <a:lnTo>
                      <a:pt x="465" y="1737"/>
                    </a:lnTo>
                    <a:lnTo>
                      <a:pt x="455" y="1721"/>
                    </a:lnTo>
                    <a:lnTo>
                      <a:pt x="399" y="1685"/>
                    </a:lnTo>
                    <a:lnTo>
                      <a:pt x="389" y="1571"/>
                    </a:lnTo>
                    <a:lnTo>
                      <a:pt x="382" y="1561"/>
                    </a:lnTo>
                    <a:lnTo>
                      <a:pt x="466" y="1494"/>
                    </a:lnTo>
                    <a:lnTo>
                      <a:pt x="466" y="1437"/>
                    </a:lnTo>
                    <a:lnTo>
                      <a:pt x="399" y="1369"/>
                    </a:lnTo>
                    <a:lnTo>
                      <a:pt x="465" y="1310"/>
                    </a:lnTo>
                    <a:lnTo>
                      <a:pt x="465" y="1250"/>
                    </a:lnTo>
                    <a:lnTo>
                      <a:pt x="400" y="1173"/>
                    </a:lnTo>
                    <a:lnTo>
                      <a:pt x="388" y="1048"/>
                    </a:lnTo>
                    <a:lnTo>
                      <a:pt x="310" y="1048"/>
                    </a:lnTo>
                    <a:lnTo>
                      <a:pt x="310" y="879"/>
                    </a:lnTo>
                    <a:lnTo>
                      <a:pt x="264" y="879"/>
                    </a:lnTo>
                    <a:lnTo>
                      <a:pt x="264" y="732"/>
                    </a:lnTo>
                    <a:lnTo>
                      <a:pt x="210" y="732"/>
                    </a:lnTo>
                    <a:lnTo>
                      <a:pt x="187" y="661"/>
                    </a:lnTo>
                    <a:lnTo>
                      <a:pt x="81" y="661"/>
                    </a:lnTo>
                    <a:lnTo>
                      <a:pt x="81" y="599"/>
                    </a:lnTo>
                    <a:lnTo>
                      <a:pt x="0" y="599"/>
                    </a:lnTo>
                    <a:lnTo>
                      <a:pt x="0" y="307"/>
                    </a:lnTo>
                    <a:lnTo>
                      <a:pt x="80" y="307"/>
                    </a:lnTo>
                    <a:lnTo>
                      <a:pt x="80" y="265"/>
                    </a:lnTo>
                    <a:lnTo>
                      <a:pt x="169" y="265"/>
                    </a:lnTo>
                    <a:lnTo>
                      <a:pt x="190" y="246"/>
                    </a:lnTo>
                    <a:lnTo>
                      <a:pt x="212" y="199"/>
                    </a:lnTo>
                    <a:lnTo>
                      <a:pt x="264" y="199"/>
                    </a:ln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BF7F00"/>
              </a:solidFill>
              <a:ln w="9525">
                <a:noFill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3564" name="Group 9"/>
              <p:cNvGrpSpPr/>
              <p:nvPr/>
            </p:nvGrpSpPr>
            <p:grpSpPr>
              <a:xfrm>
                <a:off x="2497" y="2417"/>
                <a:ext cx="271" cy="79"/>
                <a:chOff x="2497" y="2417"/>
                <a:chExt cx="271" cy="79"/>
              </a:xfrm>
            </p:grpSpPr>
            <p:sp>
              <p:nvSpPr>
                <p:cNvPr id="23576" name="Freeform 10"/>
                <p:cNvSpPr/>
                <p:nvPr/>
              </p:nvSpPr>
              <p:spPr>
                <a:xfrm>
                  <a:off x="2497" y="2417"/>
                  <a:ext cx="252" cy="79"/>
                </a:xfrm>
                <a:custGeom>
                  <a:avLst/>
                  <a:gdLst>
                    <a:gd name="txL" fmla="*/ 0 w 755"/>
                    <a:gd name="txT" fmla="*/ 0 h 237"/>
                    <a:gd name="txR" fmla="*/ 755 w 755"/>
                    <a:gd name="txB" fmla="*/ 237 h 237"/>
                  </a:gdLst>
                  <a:ahLst/>
                  <a:cxnLst>
                    <a:cxn ang="0">
                      <a:pos x="0" y="5"/>
                    </a:cxn>
                    <a:cxn ang="0">
                      <a:pos x="2" y="0"/>
                    </a:cxn>
                    <a:cxn ang="0">
                      <a:pos x="28" y="0"/>
                    </a:cxn>
                    <a:cxn ang="0">
                      <a:pos x="28" y="0"/>
                    </a:cxn>
                    <a:cxn ang="0">
                      <a:pos x="3" y="0"/>
                    </a:cxn>
                    <a:cxn ang="0">
                      <a:pos x="0" y="5"/>
                    </a:cxn>
                    <a:cxn ang="0">
                      <a:pos x="3" y="9"/>
                    </a:cxn>
                    <a:cxn ang="0">
                      <a:pos x="2" y="9"/>
                    </a:cxn>
                    <a:cxn ang="0">
                      <a:pos x="0" y="5"/>
                    </a:cxn>
                  </a:cxnLst>
                  <a:rect l="txL" t="txT" r="txR" b="txB"/>
                  <a:pathLst>
                    <a:path w="755" h="237">
                      <a:moveTo>
                        <a:pt x="0" y="123"/>
                      </a:moveTo>
                      <a:lnTo>
                        <a:pt x="66" y="0"/>
                      </a:lnTo>
                      <a:lnTo>
                        <a:pt x="755" y="0"/>
                      </a:lnTo>
                      <a:lnTo>
                        <a:pt x="748" y="9"/>
                      </a:lnTo>
                      <a:lnTo>
                        <a:pt x="74" y="9"/>
                      </a:lnTo>
                      <a:lnTo>
                        <a:pt x="13" y="123"/>
                      </a:lnTo>
                      <a:lnTo>
                        <a:pt x="72" y="230"/>
                      </a:lnTo>
                      <a:lnTo>
                        <a:pt x="61" y="237"/>
                      </a:lnTo>
                      <a:lnTo>
                        <a:pt x="0" y="123"/>
                      </a:lnTo>
                      <a:close/>
                    </a:path>
                  </a:pathLst>
                </a:custGeom>
                <a:solidFill>
                  <a:srgbClr val="BF7F3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577" name="Freeform 11"/>
                <p:cNvSpPr/>
                <p:nvPr/>
              </p:nvSpPr>
              <p:spPr>
                <a:xfrm>
                  <a:off x="2517" y="2417"/>
                  <a:ext cx="251" cy="79"/>
                </a:xfrm>
                <a:custGeom>
                  <a:avLst/>
                  <a:gdLst>
                    <a:gd name="txL" fmla="*/ 0 w 754"/>
                    <a:gd name="txT" fmla="*/ 0 h 237"/>
                    <a:gd name="txR" fmla="*/ 754 w 754"/>
                    <a:gd name="txB" fmla="*/ 237 h 237"/>
                  </a:gdLst>
                  <a:ahLst/>
                  <a:cxnLst>
                    <a:cxn ang="0">
                      <a:pos x="28" y="4"/>
                    </a:cxn>
                    <a:cxn ang="0">
                      <a:pos x="25" y="9"/>
                    </a:cxn>
                    <a:cxn ang="0">
                      <a:pos x="0" y="9"/>
                    </a:cxn>
                    <a:cxn ang="0">
                      <a:pos x="0" y="8"/>
                    </a:cxn>
                    <a:cxn ang="0">
                      <a:pos x="25" y="8"/>
                    </a:cxn>
                    <a:cxn ang="0">
                      <a:pos x="27" y="4"/>
                    </a:cxn>
                    <a:cxn ang="0">
                      <a:pos x="25" y="0"/>
                    </a:cxn>
                    <a:cxn ang="0">
                      <a:pos x="26" y="0"/>
                    </a:cxn>
                    <a:cxn ang="0">
                      <a:pos x="28" y="4"/>
                    </a:cxn>
                  </a:cxnLst>
                  <a:rect l="txL" t="txT" r="txR" b="txB"/>
                  <a:pathLst>
                    <a:path w="754" h="237">
                      <a:moveTo>
                        <a:pt x="754" y="113"/>
                      </a:moveTo>
                      <a:lnTo>
                        <a:pt x="688" y="237"/>
                      </a:lnTo>
                      <a:lnTo>
                        <a:pt x="0" y="237"/>
                      </a:lnTo>
                      <a:lnTo>
                        <a:pt x="6" y="228"/>
                      </a:lnTo>
                      <a:lnTo>
                        <a:pt x="681" y="228"/>
                      </a:lnTo>
                      <a:lnTo>
                        <a:pt x="742" y="113"/>
                      </a:lnTo>
                      <a:lnTo>
                        <a:pt x="682" y="7"/>
                      </a:lnTo>
                      <a:lnTo>
                        <a:pt x="693" y="0"/>
                      </a:lnTo>
                      <a:lnTo>
                        <a:pt x="754" y="113"/>
                      </a:lnTo>
                      <a:close/>
                    </a:path>
                  </a:pathLst>
                </a:custGeom>
                <a:solidFill>
                  <a:srgbClr val="FF9F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3565" name="Rectangle 12"/>
              <p:cNvSpPr/>
              <p:nvPr/>
            </p:nvSpPr>
            <p:spPr>
              <a:xfrm>
                <a:off x="2476" y="2405"/>
                <a:ext cx="301" cy="4"/>
              </a:xfrm>
              <a:prstGeom prst="rect">
                <a:avLst/>
              </a:prstGeom>
              <a:solidFill>
                <a:srgbClr val="FF9F00"/>
              </a:solidFill>
              <a:ln w="9525">
                <a:noFill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66" name="Rectangle 13"/>
              <p:cNvSpPr/>
              <p:nvPr/>
            </p:nvSpPr>
            <p:spPr>
              <a:xfrm>
                <a:off x="2505" y="2390"/>
                <a:ext cx="236" cy="4"/>
              </a:xfrm>
              <a:prstGeom prst="rect">
                <a:avLst/>
              </a:prstGeom>
              <a:solidFill>
                <a:srgbClr val="FF9F00"/>
              </a:solidFill>
              <a:ln w="9525">
                <a:noFill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3567" name="Group 14"/>
              <p:cNvGrpSpPr/>
              <p:nvPr/>
            </p:nvGrpSpPr>
            <p:grpSpPr>
              <a:xfrm>
                <a:off x="2475" y="2507"/>
                <a:ext cx="304" cy="489"/>
                <a:chOff x="2475" y="2507"/>
                <a:chExt cx="304" cy="489"/>
              </a:xfrm>
            </p:grpSpPr>
            <p:sp>
              <p:nvSpPr>
                <p:cNvPr id="23568" name="Freeform 15"/>
                <p:cNvSpPr/>
                <p:nvPr/>
              </p:nvSpPr>
              <p:spPr>
                <a:xfrm>
                  <a:off x="2614" y="2602"/>
                  <a:ext cx="7" cy="377"/>
                </a:xfrm>
                <a:custGeom>
                  <a:avLst/>
                  <a:gdLst>
                    <a:gd name="txL" fmla="*/ 0 w 23"/>
                    <a:gd name="txT" fmla="*/ 0 h 1131"/>
                    <a:gd name="txR" fmla="*/ 23 w 23"/>
                    <a:gd name="txB" fmla="*/ 1131 h 1131"/>
                  </a:gdLst>
                  <a:ahLst/>
                  <a:cxnLst>
                    <a:cxn ang="0">
                      <a:pos x="1" y="0"/>
                    </a:cxn>
                    <a:cxn ang="0">
                      <a:pos x="1" y="42"/>
                    </a:cxn>
                    <a:cxn ang="0">
                      <a:pos x="0" y="4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txL" t="txT" r="txR" b="txB"/>
                  <a:pathLst>
                    <a:path w="23" h="1131">
                      <a:moveTo>
                        <a:pt x="23" y="0"/>
                      </a:moveTo>
                      <a:lnTo>
                        <a:pt x="22" y="1131"/>
                      </a:lnTo>
                      <a:lnTo>
                        <a:pt x="2" y="1113"/>
                      </a:lnTo>
                      <a:lnTo>
                        <a:pt x="0" y="35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FF9F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569" name="Freeform 16"/>
                <p:cNvSpPr/>
                <p:nvPr/>
              </p:nvSpPr>
              <p:spPr>
                <a:xfrm>
                  <a:off x="2657" y="2612"/>
                  <a:ext cx="7" cy="368"/>
                </a:xfrm>
                <a:custGeom>
                  <a:avLst/>
                  <a:gdLst>
                    <a:gd name="txL" fmla="*/ 0 w 21"/>
                    <a:gd name="txT" fmla="*/ 0 h 1103"/>
                    <a:gd name="txR" fmla="*/ 21 w 21"/>
                    <a:gd name="txB" fmla="*/ 1103 h 1103"/>
                  </a:gdLst>
                  <a:ahLst/>
                  <a:cxnLst>
                    <a:cxn ang="0">
                      <a:pos x="1" y="0"/>
                    </a:cxn>
                    <a:cxn ang="0">
                      <a:pos x="1" y="40"/>
                    </a:cxn>
                    <a:cxn ang="0">
                      <a:pos x="0" y="41"/>
                    </a:cxn>
                    <a:cxn ang="0">
                      <a:pos x="0" y="3"/>
                    </a:cxn>
                    <a:cxn ang="0">
                      <a:pos x="1" y="0"/>
                    </a:cxn>
                  </a:cxnLst>
                  <a:rect l="txL" t="txT" r="txR" b="txB"/>
                  <a:pathLst>
                    <a:path w="21" h="1103">
                      <a:moveTo>
                        <a:pt x="17" y="0"/>
                      </a:moveTo>
                      <a:lnTo>
                        <a:pt x="21" y="1084"/>
                      </a:lnTo>
                      <a:lnTo>
                        <a:pt x="2" y="1103"/>
                      </a:lnTo>
                      <a:lnTo>
                        <a:pt x="0" y="89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9F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23570" name="Group 17"/>
                <p:cNvGrpSpPr/>
                <p:nvPr/>
              </p:nvGrpSpPr>
              <p:grpSpPr>
                <a:xfrm>
                  <a:off x="2475" y="2507"/>
                  <a:ext cx="304" cy="489"/>
                  <a:chOff x="2475" y="2507"/>
                  <a:chExt cx="304" cy="489"/>
                </a:xfrm>
              </p:grpSpPr>
              <p:sp>
                <p:nvSpPr>
                  <p:cNvPr id="23571" name="Rectangle 18"/>
                  <p:cNvSpPr/>
                  <p:nvPr/>
                </p:nvSpPr>
                <p:spPr>
                  <a:xfrm>
                    <a:off x="2475" y="2507"/>
                    <a:ext cx="304" cy="9"/>
                  </a:xfrm>
                  <a:prstGeom prst="rect">
                    <a:avLst/>
                  </a:prstGeom>
                  <a:solidFill>
                    <a:srgbClr val="BF7F3F"/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572" name="Rectangle 19"/>
                  <p:cNvSpPr/>
                  <p:nvPr/>
                </p:nvSpPr>
                <p:spPr>
                  <a:xfrm>
                    <a:off x="2537" y="2552"/>
                    <a:ext cx="186" cy="9"/>
                  </a:xfrm>
                  <a:prstGeom prst="rect">
                    <a:avLst/>
                  </a:prstGeom>
                  <a:solidFill>
                    <a:srgbClr val="BF7F3F"/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573" name="Freeform 20"/>
                  <p:cNvSpPr/>
                  <p:nvPr/>
                </p:nvSpPr>
                <p:spPr>
                  <a:xfrm>
                    <a:off x="2640" y="2613"/>
                    <a:ext cx="23" cy="383"/>
                  </a:xfrm>
                  <a:custGeom>
                    <a:avLst/>
                    <a:gdLst>
                      <a:gd name="txL" fmla="*/ 0 w 69"/>
                      <a:gd name="txT" fmla="*/ 0 h 1148"/>
                      <a:gd name="txR" fmla="*/ 69 w 69"/>
                      <a:gd name="txB" fmla="*/ 1148 h 1148"/>
                    </a:gdLst>
                    <a:ahLst/>
                    <a:cxnLst>
                      <a:cxn ang="0">
                        <a:pos x="3" y="0"/>
                      </a:cxn>
                      <a:cxn ang="0">
                        <a:pos x="2" y="3"/>
                      </a:cxn>
                      <a:cxn ang="0">
                        <a:pos x="1" y="5"/>
                      </a:cxn>
                      <a:cxn ang="0">
                        <a:pos x="1" y="42"/>
                      </a:cxn>
                      <a:cxn ang="0">
                        <a:pos x="0" y="43"/>
                      </a:cxn>
                      <a:cxn ang="0">
                        <a:pos x="0" y="4"/>
                      </a:cxn>
                      <a:cxn ang="0">
                        <a:pos x="3" y="0"/>
                      </a:cxn>
                    </a:cxnLst>
                    <a:rect l="txL" t="txT" r="txR" b="txB"/>
                    <a:pathLst>
                      <a:path w="69" h="1148">
                        <a:moveTo>
                          <a:pt x="69" y="0"/>
                        </a:moveTo>
                        <a:lnTo>
                          <a:pt x="53" y="75"/>
                        </a:lnTo>
                        <a:lnTo>
                          <a:pt x="26" y="139"/>
                        </a:lnTo>
                        <a:lnTo>
                          <a:pt x="26" y="1127"/>
                        </a:lnTo>
                        <a:lnTo>
                          <a:pt x="5" y="1148"/>
                        </a:lnTo>
                        <a:lnTo>
                          <a:pt x="0" y="121"/>
                        </a:lnTo>
                        <a:lnTo>
                          <a:pt x="69" y="0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574" name="Freeform 21"/>
                  <p:cNvSpPr/>
                  <p:nvPr/>
                </p:nvSpPr>
                <p:spPr>
                  <a:xfrm>
                    <a:off x="2551" y="2599"/>
                    <a:ext cx="161" cy="57"/>
                  </a:xfrm>
                  <a:custGeom>
                    <a:avLst/>
                    <a:gdLst>
                      <a:gd name="txL" fmla="*/ 0 w 485"/>
                      <a:gd name="txT" fmla="*/ 0 h 172"/>
                      <a:gd name="txR" fmla="*/ 485 w 485"/>
                      <a:gd name="txB" fmla="*/ 172 h 172"/>
                    </a:gdLst>
                    <a:ahLst/>
                    <a:cxnLst>
                      <a:cxn ang="0">
                        <a:pos x="3" y="6"/>
                      </a:cxn>
                      <a:cxn ang="0">
                        <a:pos x="2" y="5"/>
                      </a:cxn>
                      <a:cxn ang="0">
                        <a:pos x="2" y="1"/>
                      </a:cxn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18" y="0"/>
                      </a:cxn>
                      <a:cxn ang="0">
                        <a:pos x="17" y="1"/>
                      </a:cxn>
                      <a:cxn ang="0">
                        <a:pos x="8" y="1"/>
                      </a:cxn>
                      <a:cxn ang="0">
                        <a:pos x="7" y="2"/>
                      </a:cxn>
                      <a:cxn ang="0">
                        <a:pos x="3" y="2"/>
                      </a:cxn>
                      <a:cxn ang="0">
                        <a:pos x="3" y="6"/>
                      </a:cxn>
                    </a:cxnLst>
                    <a:rect l="txL" t="txT" r="txR" b="txB"/>
                    <a:pathLst>
                      <a:path w="485" h="172">
                        <a:moveTo>
                          <a:pt x="82" y="172"/>
                        </a:moveTo>
                        <a:lnTo>
                          <a:pt x="49" y="134"/>
                        </a:lnTo>
                        <a:lnTo>
                          <a:pt x="49" y="20"/>
                        </a:lnTo>
                        <a:lnTo>
                          <a:pt x="0" y="20"/>
                        </a:lnTo>
                        <a:lnTo>
                          <a:pt x="0" y="0"/>
                        </a:lnTo>
                        <a:lnTo>
                          <a:pt x="485" y="0"/>
                        </a:lnTo>
                        <a:lnTo>
                          <a:pt x="473" y="20"/>
                        </a:lnTo>
                        <a:lnTo>
                          <a:pt x="211" y="20"/>
                        </a:lnTo>
                        <a:lnTo>
                          <a:pt x="189" y="52"/>
                        </a:lnTo>
                        <a:lnTo>
                          <a:pt x="92" y="52"/>
                        </a:lnTo>
                        <a:lnTo>
                          <a:pt x="82" y="172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575" name="Freeform 22"/>
                  <p:cNvSpPr/>
                  <p:nvPr/>
                </p:nvSpPr>
                <p:spPr>
                  <a:xfrm>
                    <a:off x="2510" y="2526"/>
                    <a:ext cx="239" cy="8"/>
                  </a:xfrm>
                  <a:custGeom>
                    <a:avLst/>
                    <a:gdLst>
                      <a:gd name="txL" fmla="*/ 0 w 718"/>
                      <a:gd name="txT" fmla="*/ 0 h 24"/>
                      <a:gd name="txR" fmla="*/ 718 w 718"/>
                      <a:gd name="txB" fmla="*/ 24 h 24"/>
                    </a:gdLst>
                    <a:ahLst/>
                    <a:cxnLst>
                      <a:cxn ang="0">
                        <a:pos x="0" y="0"/>
                      </a:cxn>
                      <a:cxn ang="0">
                        <a:pos x="27" y="0"/>
                      </a:cxn>
                      <a:cxn ang="0">
                        <a:pos x="26" y="1"/>
                      </a:cxn>
                      <a:cxn ang="0">
                        <a:pos x="0" y="1"/>
                      </a:cxn>
                      <a:cxn ang="0">
                        <a:pos x="0" y="0"/>
                      </a:cxn>
                    </a:cxnLst>
                    <a:rect l="txL" t="txT" r="txR" b="txB"/>
                    <a:pathLst>
                      <a:path w="718" h="24">
                        <a:moveTo>
                          <a:pt x="0" y="2"/>
                        </a:moveTo>
                        <a:lnTo>
                          <a:pt x="718" y="0"/>
                        </a:lnTo>
                        <a:lnTo>
                          <a:pt x="711" y="23"/>
                        </a:lnTo>
                        <a:lnTo>
                          <a:pt x="6" y="24"/>
                        </a:lnTo>
                        <a:lnTo>
                          <a:pt x="0" y="2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</p:grpSp>
        <p:sp>
          <p:nvSpPr>
            <p:cNvPr id="23561" name="Text Box 23"/>
            <p:cNvSpPr txBox="1"/>
            <p:nvPr/>
          </p:nvSpPr>
          <p:spPr>
            <a:xfrm>
              <a:off x="1049" y="391"/>
              <a:ext cx="32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A smarter solution — be far away</a:t>
              </a:r>
              <a:endPara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30073" name="AutoShape 25"/>
          <p:cNvSpPr/>
          <p:nvPr/>
        </p:nvSpPr>
        <p:spPr>
          <a:xfrm>
            <a:off x="1049338" y="1341438"/>
            <a:ext cx="6043612" cy="2879725"/>
          </a:xfrm>
          <a:prstGeom prst="foldedCorner">
            <a:avLst>
              <a:gd name="adj" fmla="val 8764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62000" tIns="154800"/>
          <a:p>
            <a:r>
              <a:rPr lang="en-US" altLang="zh-CN" sz="1800" b="1" dirty="0">
                <a:latin typeface="Arial" panose="020B0604020202020204" pitchFamily="34" charset="0"/>
              </a:rPr>
              <a:t>Centers  Greedy-Kcenter ( Sites S[ ],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int </a:t>
            </a:r>
            <a:r>
              <a:rPr lang="en-US" altLang="zh-CN" sz="1800" b="1" dirty="0">
                <a:latin typeface="Arial" panose="020B0604020202020204" pitchFamily="34" charset="0"/>
              </a:rPr>
              <a:t>n,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int </a:t>
            </a:r>
            <a:r>
              <a:rPr lang="en-US" altLang="zh-CN" sz="1800" b="1" dirty="0">
                <a:latin typeface="Arial" panose="020B0604020202020204" pitchFamily="34" charset="0"/>
              </a:rPr>
              <a:t>K )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{   Centers  C[ ] = </a:t>
            </a:r>
            <a:r>
              <a:rPr lang="en-US" altLang="zh-CN" sz="1800" b="1" dirty="0">
                <a:latin typeface="Arial" panose="020B0604020202020204" pitchFamily="34" charset="0"/>
                <a:sym typeface="Symbol" panose="05050102010706020507" pitchFamily="18" charset="2"/>
              </a:rPr>
              <a:t>;</a:t>
            </a:r>
            <a:endParaRPr lang="en-US" altLang="zh-CN" sz="1800" b="1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n-US" altLang="zh-CN" sz="1800" b="1" dirty="0">
                <a:latin typeface="Arial" panose="020B0604020202020204" pitchFamily="34" charset="0"/>
                <a:sym typeface="Symbol" panose="05050102010706020507" pitchFamily="18" charset="2"/>
              </a:rPr>
              <a:t>    Select any s from S and add it to C;</a:t>
            </a:r>
            <a:endParaRPr lang="en-US" altLang="zh-CN" sz="1800" b="1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    while</a:t>
            </a:r>
            <a:r>
              <a:rPr lang="en-US" altLang="zh-CN" sz="1800" b="1" dirty="0">
                <a:latin typeface="Arial" panose="020B0604020202020204" pitchFamily="34" charset="0"/>
              </a:rPr>
              <a:t> ( |C| &lt; K</a:t>
            </a:r>
            <a:r>
              <a:rPr lang="en-US" altLang="zh-CN" sz="1800" b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1800" b="1" dirty="0">
                <a:latin typeface="Arial" panose="020B0604020202020204" pitchFamily="34" charset="0"/>
              </a:rPr>
              <a:t>) {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Select s from S with maximum dist(s, C);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Add s it to C;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} 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end-while */</a:t>
            </a:r>
            <a:endParaRPr lang="en-US" altLang="zh-CN" sz="18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  <a:sym typeface="Symbol" panose="05050102010706020507" pitchFamily="18" charset="2"/>
              </a:rPr>
              <a:t>    return C;</a:t>
            </a:r>
            <a:endParaRPr lang="en-US" altLang="zh-CN" sz="1800" b="1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}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130074" name="Rectangle 26"/>
          <p:cNvSpPr/>
          <p:nvPr/>
        </p:nvSpPr>
        <p:spPr>
          <a:xfrm>
            <a:off x="971550" y="4437063"/>
            <a:ext cx="7272338" cy="11874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【Theorem】 The algorithm returns a set </a:t>
            </a:r>
            <a:r>
              <a:rPr lang="en-US" altLang="zh-CN" b="1" i="1" dirty="0"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</a:rPr>
              <a:t> of 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</a:rPr>
              <a:t> centers such that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 2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C*</a:t>
            </a:r>
            <a:r>
              <a:rPr lang="en-US" altLang="zh-CN" b="1" dirty="0">
                <a:latin typeface="Times New Roman" panose="02020603050405020304" pitchFamily="18" charset="0"/>
              </a:rPr>
              <a:t>) where </a:t>
            </a:r>
            <a:r>
              <a:rPr lang="en-US" altLang="zh-CN" b="1" i="1" dirty="0">
                <a:latin typeface="Times New Roman" panose="02020603050405020304" pitchFamily="18" charset="0"/>
              </a:rPr>
              <a:t>C*</a:t>
            </a:r>
            <a:r>
              <a:rPr lang="en-US" altLang="zh-CN" b="1" dirty="0">
                <a:latin typeface="Times New Roman" panose="02020603050405020304" pitchFamily="18" charset="0"/>
              </a:rPr>
              <a:t> is an optimal set of 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</a:rPr>
              <a:t> centers.</a:t>
            </a:r>
            <a:endParaRPr lang="en-US" altLang="en-US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0075" name="Rectangle 27"/>
          <p:cNvSpPr/>
          <p:nvPr/>
        </p:nvSpPr>
        <p:spPr>
          <a:xfrm>
            <a:off x="1258888" y="5589588"/>
            <a:ext cx="3054350" cy="4572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——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-approximation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30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0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73" grpId="0" animBg="1"/>
      <p:bldP spid="130074" grpId="0"/>
      <p:bldP spid="13007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4579" name="Text Box 4"/>
          <p:cNvSpPr txBox="1"/>
          <p:nvPr/>
        </p:nvSpPr>
        <p:spPr>
          <a:xfrm>
            <a:off x="7164388" y="0"/>
            <a:ext cx="19732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Approximation 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31077" name="Rectangle 5"/>
          <p:cNvSpPr/>
          <p:nvPr/>
        </p:nvSpPr>
        <p:spPr>
          <a:xfrm>
            <a:off x="684213" y="549275"/>
            <a:ext cx="7531100" cy="4222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0" hangingPunct="0">
              <a:lnSpc>
                <a:spcPts val="2600"/>
              </a:lnSpc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altLang="zh-CN" b="1" dirty="0">
                <a:solidFill>
                  <a:srgbClr val="0099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Is there a hope of a 3/2-approximation? Or 4/3? 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31078" name="Rectangle 6"/>
          <p:cNvSpPr/>
          <p:nvPr/>
        </p:nvSpPr>
        <p:spPr>
          <a:xfrm>
            <a:off x="539750" y="1125538"/>
            <a:ext cx="7848600" cy="82232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0" hangingPunct="0"/>
            <a:r>
              <a:rPr lang="en-US" altLang="zh-CN" b="1" dirty="0">
                <a:latin typeface="Times New Roman" panose="02020603050405020304" pitchFamily="18" charset="0"/>
              </a:rPr>
              <a:t>【Theorem】 Unless P = NP, there is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no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-</a:t>
            </a:r>
            <a:r>
              <a:rPr lang="en-US" altLang="zh-CN" b="1" dirty="0">
                <a:latin typeface="Times New Roman" panose="02020603050405020304" pitchFamily="18" charset="0"/>
              </a:rPr>
              <a:t>approximation for center-selection problem for any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&lt; 2.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1079" name="Rectangle 7"/>
          <p:cNvSpPr/>
          <p:nvPr/>
        </p:nvSpPr>
        <p:spPr>
          <a:xfrm>
            <a:off x="611188" y="2133600"/>
            <a:ext cx="78486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0" hangingPunct="0"/>
            <a:r>
              <a:rPr lang="en-US" altLang="zh-CN" b="1" dirty="0">
                <a:solidFill>
                  <a:srgbClr val="009900"/>
                </a:solidFill>
                <a:latin typeface="Times New Roman" panose="02020603050405020304" pitchFamily="18" charset="0"/>
              </a:rPr>
              <a:t>Sketch of the proof: </a:t>
            </a:r>
            <a:r>
              <a:rPr lang="en-US" altLang="zh-CN" b="1" dirty="0">
                <a:latin typeface="Times New Roman" panose="02020603050405020304" pitchFamily="18" charset="0"/>
              </a:rPr>
              <a:t>By contradiction.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1080" name="Text Box 8"/>
          <p:cNvSpPr txBox="1"/>
          <p:nvPr/>
        </p:nvSpPr>
        <p:spPr>
          <a:xfrm>
            <a:off x="684213" y="2565400"/>
            <a:ext cx="7559675" cy="11874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If we can obtain a (2-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)-approximation in polynomial time, then we can solve </a:t>
            </a:r>
            <a:r>
              <a:rPr lang="en-US" altLang="zh-CN" b="1" dirty="0">
                <a:latin typeface="Times New Roman" panose="02020603050405020304" pitchFamily="18" charset="0"/>
              </a:rPr>
              <a:t>DOMINATING-SET (</a:t>
            </a:r>
            <a:r>
              <a:rPr lang="en-US" altLang="zh-CN" sz="2000" b="1" dirty="0">
                <a:latin typeface="Times New Roman" panose="02020603050405020304" pitchFamily="18" charset="0"/>
              </a:rPr>
              <a:t>which is </a:t>
            </a:r>
            <a:r>
              <a:rPr lang="en-US" altLang="zh-TW" sz="2000" b="1" dirty="0">
                <a:latin typeface="Times New Roman" panose="02020603050405020304" pitchFamily="18" charset="0"/>
              </a:rPr>
              <a:t>NP-complete</a:t>
            </a:r>
            <a:r>
              <a:rPr lang="en-US" altLang="zh-CN" b="1" dirty="0">
                <a:latin typeface="Times New Roman" panose="02020603050405020304" pitchFamily="18" charset="0"/>
              </a:rPr>
              <a:t>) in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polynomial time.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1082" name="Rectangle 10"/>
          <p:cNvSpPr/>
          <p:nvPr/>
        </p:nvSpPr>
        <p:spPr>
          <a:xfrm>
            <a:off x="684213" y="3830638"/>
            <a:ext cx="7561262" cy="82232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Dominating set problem has a solution of size 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</a:rPr>
              <a:t> iff there exists 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</a:rPr>
              <a:t> centers </a:t>
            </a:r>
            <a:r>
              <a:rPr lang="en-US" altLang="zh-CN" b="1" i="1" dirty="0">
                <a:latin typeface="Times New Roman" panose="02020603050405020304" pitchFamily="18" charset="0"/>
              </a:rPr>
              <a:t>C*</a:t>
            </a:r>
            <a:r>
              <a:rPr lang="en-US" altLang="zh-CN" b="1" dirty="0">
                <a:latin typeface="Times New Roman" panose="02020603050405020304" pitchFamily="18" charset="0"/>
              </a:rPr>
              <a:t> with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C*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 = 1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31083" name="Rectangle 11"/>
          <p:cNvSpPr/>
          <p:nvPr/>
        </p:nvSpPr>
        <p:spPr>
          <a:xfrm>
            <a:off x="684213" y="4724400"/>
            <a:ext cx="7561262" cy="82232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Then a (2-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)-approximation must give the optimal solution since all the distances involved are integers.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7" grpId="0"/>
      <p:bldP spid="131078" grpId="0"/>
      <p:bldP spid="131079" grpId="0"/>
      <p:bldP spid="131080" grpId="0"/>
      <p:bldP spid="131082" grpId="0"/>
      <p:bldP spid="13108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5603" name="Text Box 4"/>
          <p:cNvSpPr txBox="1"/>
          <p:nvPr/>
        </p:nvSpPr>
        <p:spPr>
          <a:xfrm>
            <a:off x="7164388" y="0"/>
            <a:ext cx="19732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Approximation 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31077" name="Rectangle 5"/>
          <p:cNvSpPr/>
          <p:nvPr/>
        </p:nvSpPr>
        <p:spPr>
          <a:xfrm>
            <a:off x="684213" y="549275"/>
            <a:ext cx="7531100" cy="4254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0" hangingPunct="0">
              <a:lnSpc>
                <a:spcPts val="2600"/>
              </a:lnSpc>
              <a:buClr>
                <a:srgbClr val="003399"/>
              </a:buClr>
              <a:buSzPct val="50000"/>
            </a:pPr>
            <a:r>
              <a:rPr lang="en-US" altLang="zh-CN" b="1" dirty="0">
                <a:latin typeface="Times New Roman" panose="02020603050405020304" pitchFamily="18" charset="0"/>
              </a:rPr>
              <a:t>Three aspects to be considered: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31078" name="Rectangle 6"/>
          <p:cNvSpPr/>
          <p:nvPr/>
        </p:nvSpPr>
        <p:spPr>
          <a:xfrm>
            <a:off x="857250" y="1214438"/>
            <a:ext cx="2746375" cy="150812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0" hangingPunct="0">
              <a:spcAft>
                <a:spcPts val="1200"/>
              </a:spcAft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A: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Optimality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0" hangingPunct="0">
              <a:spcAft>
                <a:spcPts val="1200"/>
              </a:spcAft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B: Efficiency 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0" hangingPunct="0">
              <a:spcAft>
                <a:spcPts val="1200"/>
              </a:spcAft>
            </a:pP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C: All instances </a:t>
            </a:r>
            <a:endParaRPr lang="en-US" altLang="zh-CN" b="1" dirty="0">
              <a:solidFill>
                <a:srgbClr val="008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" name="Rectangle 6"/>
          <p:cNvSpPr/>
          <p:nvPr/>
        </p:nvSpPr>
        <p:spPr>
          <a:xfrm>
            <a:off x="2857500" y="1214438"/>
            <a:ext cx="3786188" cy="461962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0" hangingPunct="0"/>
            <a:r>
              <a:rPr lang="en-US" altLang="zh-CN" b="1" i="1" dirty="0">
                <a:latin typeface="Times New Roman" panose="02020603050405020304" pitchFamily="18" charset="0"/>
              </a:rPr>
              <a:t>-- quality of a solution</a:t>
            </a:r>
            <a:endParaRPr lang="en-US" altLang="zh-CN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" name="Rectangle 6"/>
          <p:cNvSpPr/>
          <p:nvPr/>
        </p:nvSpPr>
        <p:spPr>
          <a:xfrm>
            <a:off x="2857500" y="1752600"/>
            <a:ext cx="3786188" cy="46196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0" hangingPunct="0"/>
            <a:r>
              <a:rPr lang="en-US" altLang="zh-CN" b="1" i="1" dirty="0">
                <a:latin typeface="Times New Roman" panose="02020603050405020304" pitchFamily="18" charset="0"/>
              </a:rPr>
              <a:t>-- cost of computations</a:t>
            </a:r>
            <a:endParaRPr lang="en-US" altLang="zh-CN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" name="Rectangle 6"/>
          <p:cNvSpPr/>
          <p:nvPr/>
        </p:nvSpPr>
        <p:spPr>
          <a:xfrm>
            <a:off x="857250" y="3538538"/>
            <a:ext cx="6286500" cy="461962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0" hangingPunct="0">
              <a:spcAft>
                <a:spcPts val="1200"/>
              </a:spcAft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+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</a:rPr>
              <a:t>: 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Exact algorithms for all instances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714375" y="2967038"/>
            <a:ext cx="5500688" cy="461962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0" hangingPunct="0"/>
            <a:r>
              <a:rPr lang="en-US" altLang="zh-CN" b="1" dirty="0">
                <a:latin typeface="Times New Roman" panose="02020603050405020304" pitchFamily="18" charset="0"/>
              </a:rPr>
              <a:t>Researchers are working on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" name="Rectangle 6"/>
          <p:cNvSpPr/>
          <p:nvPr/>
        </p:nvSpPr>
        <p:spPr>
          <a:xfrm>
            <a:off x="857250" y="3967163"/>
            <a:ext cx="7000875" cy="461962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0" hangingPunct="0">
              <a:spcAft>
                <a:spcPts val="1200"/>
              </a:spcAft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+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: 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Exact and fast algorithms for special cases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6" name="Rectangle 6"/>
          <p:cNvSpPr/>
          <p:nvPr/>
        </p:nvSpPr>
        <p:spPr>
          <a:xfrm>
            <a:off x="857250" y="4429125"/>
            <a:ext cx="4857750" cy="46196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0" hangingPunct="0">
              <a:spcAft>
                <a:spcPts val="1200"/>
              </a:spcAft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+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</a:rPr>
              <a:t>: 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Approximation algorithms 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7" name="Text Box 9"/>
          <p:cNvSpPr txBox="1"/>
          <p:nvPr/>
        </p:nvSpPr>
        <p:spPr>
          <a:xfrm>
            <a:off x="714375" y="5040313"/>
            <a:ext cx="7200900" cy="4603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marL="357505" indent="-357505">
              <a:spcBef>
                <a:spcPct val="50000"/>
              </a:spcBef>
            </a:pPr>
            <a:r>
              <a:rPr lang="en-US" altLang="zh-CN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Even if P=NP, still we cannot guarantee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+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.</a:t>
            </a:r>
            <a:endParaRPr lang="en-US" altLang="zh-CN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7" grpId="0"/>
      <p:bldP spid="131078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pSp>
        <p:nvGrpSpPr>
          <p:cNvPr id="2" name="Group 2"/>
          <p:cNvGrpSpPr/>
          <p:nvPr/>
        </p:nvGrpSpPr>
        <p:grpSpPr>
          <a:xfrm>
            <a:off x="1295400" y="714375"/>
            <a:ext cx="6096000" cy="996950"/>
            <a:chOff x="816" y="240"/>
            <a:chExt cx="3840" cy="628"/>
          </a:xfrm>
        </p:grpSpPr>
        <p:sp>
          <p:nvSpPr>
            <p:cNvPr id="5126" name="Text Box 3"/>
            <p:cNvSpPr txBox="1"/>
            <p:nvPr/>
          </p:nvSpPr>
          <p:spPr>
            <a:xfrm>
              <a:off x="1008" y="336"/>
              <a:ext cx="3648" cy="5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20000"/>
                </a:spcBef>
              </a:pPr>
              <a:r>
                <a:rPr lang="en-US" altLang="zh-CN" b="1" dirty="0">
                  <a:latin typeface="Arial" panose="020B0604020202020204" pitchFamily="34" charset="0"/>
                </a:rPr>
                <a:t>Research Project 5</a:t>
              </a:r>
              <a:endParaRPr lang="en-US" altLang="zh-CN" b="1" dirty="0">
                <a:latin typeface="Arial" panose="020B0604020202020204" pitchFamily="34" charset="0"/>
              </a:endParaRPr>
            </a:p>
            <a:p>
              <a:pPr algn="ctr">
                <a:spcBef>
                  <a:spcPct val="20000"/>
                </a:spcBef>
              </a:pPr>
              <a:r>
                <a:rPr lang="en-US" altLang="zh-CN" sz="2000" b="1" dirty="0">
                  <a:latin typeface="Georgia" panose="02040502050405020303" pitchFamily="18" charset="0"/>
                </a:rPr>
                <a:t>Texture Packing (26)</a:t>
              </a:r>
              <a:endParaRPr lang="en-US" altLang="zh-CN" sz="2000" b="1" dirty="0">
                <a:latin typeface="Georgia" panose="02040502050405020303" pitchFamily="18" charset="0"/>
              </a:endParaRPr>
            </a:p>
          </p:txBody>
        </p:sp>
        <p:graphicFrame>
          <p:nvGraphicFramePr>
            <p:cNvPr id="5122" name="Object 4"/>
            <p:cNvGraphicFramePr/>
            <p:nvPr/>
          </p:nvGraphicFramePr>
          <p:xfrm>
            <a:off x="816" y="240"/>
            <a:ext cx="816" cy="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1" imgW="4178935" imgH="3215640" progId="MS_ClipArt_Gallery.2">
                    <p:embed/>
                  </p:oleObj>
                </mc:Choice>
                <mc:Fallback>
                  <p:oleObj name="" r:id="rId1" imgW="4178935" imgH="3215640" progId="MS_ClipArt_Gallery.2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16" y="240"/>
                          <a:ext cx="816" cy="6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125" name="Text Box 5"/>
          <p:cNvSpPr txBox="1"/>
          <p:nvPr/>
        </p:nvSpPr>
        <p:spPr>
          <a:xfrm>
            <a:off x="755650" y="1989138"/>
            <a:ext cx="7632700" cy="30464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    Texture Packing is to pack multiple rectangle shaped textures into one large texture.  The resulting texture must have a given width and a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minimum</a:t>
            </a:r>
            <a:r>
              <a:rPr lang="en-US" altLang="zh-CN" b="1" dirty="0">
                <a:latin typeface="Times New Roman" panose="02020603050405020304" pitchFamily="18" charset="0"/>
              </a:rPr>
              <a:t> height.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    You are to design and analyze an approximation algorithm that runs in polynomial time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       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        Detailed requirements can be downloaded from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hlinkClick r:id="rId3"/>
              </a:rPr>
              <a:t>https://pintia.cn/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" name="矩形 2"/>
          <p:cNvSpPr/>
          <p:nvPr/>
        </p:nvSpPr>
        <p:spPr>
          <a:xfrm>
            <a:off x="827088" y="1125538"/>
            <a:ext cx="7631113" cy="50895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Reference:</a:t>
            </a:r>
            <a:endParaRPr kumimoji="1" lang="zh-CN" altLang="zh-CN" sz="32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 Structure and Algorithm Analysis in C </a:t>
            </a:r>
            <a:r>
              <a:rPr kumimoji="1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</a:t>
            </a:r>
            <a:r>
              <a:rPr kumimoji="1" lang="en-US" altLang="zh-CN" sz="1800" b="1" i="0" u="none" strike="noStrike" kern="1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nd</a:t>
            </a:r>
            <a:r>
              <a:rPr kumimoji="1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Edition)</a:t>
            </a:r>
            <a:r>
              <a:rPr kumimoji="1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Ch.10</a:t>
            </a:r>
            <a:r>
              <a:rPr kumimoji="1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p.359-366</a:t>
            </a:r>
            <a:r>
              <a:rPr kumimoji="1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1" lang="en-US" altLang="zh-CN" sz="2400" b="1" i="1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M.A.Weiss</a:t>
            </a:r>
            <a:r>
              <a:rPr kumimoji="1" lang="zh-CN" altLang="zh-CN" sz="24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著、陈越改编，人民邮件出版社，</a:t>
            </a:r>
            <a:r>
              <a:rPr kumimoji="1" lang="en-US" altLang="zh-CN" sz="24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2005</a:t>
            </a:r>
            <a:endParaRPr kumimoji="1" lang="zh-CN" altLang="zh-CN" sz="2400" b="1" i="1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Introduction to Algorithms, 3rd Edition: </a:t>
            </a: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Ch.35, p.1106 -1140</a:t>
            </a:r>
            <a:r>
              <a:rPr kumimoji="1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；</a:t>
            </a: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Thomas H. </a:t>
            </a:r>
            <a:r>
              <a:rPr kumimoji="1" lang="en-US" altLang="zh-CN" sz="2400" b="1" i="1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Cormen</a:t>
            </a:r>
            <a:r>
              <a:rPr kumimoji="1" lang="en-US" altLang="zh-CN" sz="24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, Charles E. </a:t>
            </a:r>
            <a:r>
              <a:rPr kumimoji="1" lang="en-US" altLang="zh-CN" sz="2400" b="1" i="1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Leiserson</a:t>
            </a:r>
            <a:r>
              <a:rPr kumimoji="1" lang="en-US" altLang="zh-CN" sz="24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, Ronald L. </a:t>
            </a:r>
            <a:r>
              <a:rPr kumimoji="1" lang="en-US" altLang="zh-CN" sz="2400" b="1" i="1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Rivest</a:t>
            </a:r>
            <a:r>
              <a:rPr kumimoji="1" lang="en-US" altLang="zh-CN" sz="24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and Clifford Stein. The MIT Press. 2009</a:t>
            </a:r>
            <a:endParaRPr kumimoji="1" lang="en-US" altLang="zh-CN" sz="2400" b="1" i="1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9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030" name="Text Box 4"/>
          <p:cNvSpPr txBox="1"/>
          <p:nvPr/>
        </p:nvSpPr>
        <p:spPr>
          <a:xfrm>
            <a:off x="7164388" y="0"/>
            <a:ext cx="19732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Approximation 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031" name="Text Box 5"/>
          <p:cNvSpPr txBox="1"/>
          <p:nvPr/>
        </p:nvSpPr>
        <p:spPr>
          <a:xfrm>
            <a:off x="684213" y="333375"/>
            <a:ext cx="3240087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Approximation Ratio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684213" y="836613"/>
            <a:ext cx="7632700" cy="2530475"/>
            <a:chOff x="431" y="845"/>
            <a:chExt cx="4808" cy="1594"/>
          </a:xfrm>
        </p:grpSpPr>
        <p:sp>
          <p:nvSpPr>
            <p:cNvPr id="1035" name="Text Box 6"/>
            <p:cNvSpPr txBox="1"/>
            <p:nvPr/>
          </p:nvSpPr>
          <p:spPr>
            <a:xfrm>
              <a:off x="431" y="845"/>
              <a:ext cx="4808" cy="1594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【Definition】 An algorithm has an </a:t>
              </a: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approximation ratio</a:t>
              </a:r>
              <a:r>
                <a:rPr lang="en-US" altLang="zh-CN" sz="2000" b="1" i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of  </a:t>
              </a: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 </a:t>
              </a:r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 if, for any input of size </a:t>
              </a:r>
              <a:r>
                <a:rPr lang="en-US" altLang="zh-CN" sz="2000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, the cost </a:t>
              </a:r>
              <a:r>
                <a:rPr lang="en-US" altLang="zh-CN" sz="2000" b="1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 of the solution produced by the algorithm is within a factor of </a:t>
              </a:r>
              <a:r>
                <a:rPr lang="en-US" altLang="zh-CN" sz="20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 </a:t>
              </a:r>
              <a:r>
                <a:rPr lang="en-US" altLang="zh-CN" sz="20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sz="20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0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zh-CN" sz="2000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of the cost </a:t>
              </a:r>
              <a:r>
                <a:rPr lang="en-US" altLang="zh-CN" sz="2000" b="1" i="1" dirty="0">
                  <a:latin typeface="Times New Roman" panose="02020603050405020304" pitchFamily="18" charset="0"/>
                </a:rPr>
                <a:t>C*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 of an optimal solution: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If an algorithm achieves an approximation ratio of </a:t>
              </a:r>
              <a:r>
                <a:rPr lang="en-US" altLang="zh-CN" sz="20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 </a:t>
              </a:r>
              <a:r>
                <a:rPr lang="en-US" altLang="zh-CN" sz="20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sz="20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0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, we call it a </a:t>
              </a: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 </a:t>
              </a:r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zh-CN" sz="20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-</a:t>
              </a: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approximation algorithm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.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8" name="Object 7"/>
            <p:cNvGraphicFramePr/>
            <p:nvPr/>
          </p:nvGraphicFramePr>
          <p:xfrm>
            <a:off x="1837" y="1525"/>
            <a:ext cx="1497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1459865" imgH="444500" progId="Equation.3">
                    <p:embed/>
                  </p:oleObj>
                </mc:Choice>
                <mc:Fallback>
                  <p:oleObj name="" r:id="rId1" imgW="1459865" imgH="4445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837" y="1525"/>
                          <a:ext cx="1497" cy="4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649" name="Rectangle 9"/>
          <p:cNvSpPr/>
          <p:nvPr/>
        </p:nvSpPr>
        <p:spPr>
          <a:xfrm>
            <a:off x="611188" y="3429000"/>
            <a:ext cx="7921625" cy="22256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【Definition】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An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approximation scheme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for an optimization problem is an approximation algorithm that takes as input not only an instance of the problem, but also a value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000" b="1" dirty="0">
                <a:latin typeface="Times New Roman" panose="02020603050405020304" pitchFamily="18" charset="0"/>
              </a:rPr>
              <a:t> &gt; 0 such that for any fixed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000" b="1" dirty="0">
                <a:latin typeface="Times New Roman" panose="02020603050405020304" pitchFamily="18" charset="0"/>
              </a:rPr>
              <a:t>, the scheme is a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(1+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)-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approximation algorithm</a:t>
            </a:r>
            <a:r>
              <a:rPr lang="en-US" altLang="zh-CN" sz="2000" b="1" dirty="0">
                <a:latin typeface="Times New Roman" panose="02020603050405020304" pitchFamily="18" charset="0"/>
              </a:rPr>
              <a:t>.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</a:rPr>
              <a:t>We say that an approximation scheme is a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polynomial-time approximation scheme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PTAS</a:t>
            </a:r>
            <a:r>
              <a:rPr lang="en-US" altLang="zh-CN" sz="2000" b="1" dirty="0">
                <a:latin typeface="Times New Roman" panose="02020603050405020304" pitchFamily="18" charset="0"/>
              </a:rPr>
              <a:t>) if for any fixed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&gt; 0, the scheme runs in time polynomial in the size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</a:rPr>
              <a:t> of its input instance.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2650" name="Object 10"/>
          <p:cNvGraphicFramePr/>
          <p:nvPr/>
        </p:nvGraphicFramePr>
        <p:xfrm>
          <a:off x="1692275" y="5661025"/>
          <a:ext cx="115093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508000" imgH="228600" progId="Equation.3">
                  <p:embed/>
                </p:oleObj>
              </mc:Choice>
              <mc:Fallback>
                <p:oleObj name="" r:id="rId3" imgW="508000" imgH="228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2275" y="5661025"/>
                        <a:ext cx="1150938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1" name="Object 11"/>
          <p:cNvGraphicFramePr/>
          <p:nvPr/>
        </p:nvGraphicFramePr>
        <p:xfrm>
          <a:off x="3203575" y="5661025"/>
          <a:ext cx="18415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812165" imgH="228600" progId="Equation.3">
                  <p:embed/>
                </p:oleObj>
              </mc:Choice>
              <mc:Fallback>
                <p:oleObj name="" r:id="rId5" imgW="812165" imgH="228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3575" y="5661025"/>
                        <a:ext cx="1841500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52" name="AutoShape 12"/>
          <p:cNvSpPr/>
          <p:nvPr/>
        </p:nvSpPr>
        <p:spPr>
          <a:xfrm>
            <a:off x="5219700" y="5429250"/>
            <a:ext cx="3455988" cy="1285875"/>
          </a:xfrm>
          <a:prstGeom prst="wedgeEllipseCallout">
            <a:avLst>
              <a:gd name="adj1" fmla="val -61481"/>
              <a:gd name="adj2" fmla="val -18477"/>
            </a:avLst>
          </a:prstGeom>
          <a:gradFill rotWithShape="1">
            <a:gsLst>
              <a:gs pos="0">
                <a:srgbClr val="FFFFFF"/>
              </a:gs>
              <a:gs pos="100000">
                <a:srgbClr val="C0C0C0"/>
              </a:gs>
            </a:gsLst>
            <a:lin ang="27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rIns="0"/>
          <a:p>
            <a:pPr algn="ctr"/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fully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polynomial-time</a:t>
            </a:r>
            <a:endParaRPr lang="en-US" altLang="zh-CN" sz="2000" b="1" i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approximation scheme </a:t>
            </a:r>
            <a:endParaRPr lang="en-US" altLang="zh-CN" sz="2000" b="1" i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FPTAS</a:t>
            </a:r>
            <a:r>
              <a:rPr lang="en-US" altLang="zh-CN" sz="2000" b="1" dirty="0">
                <a:latin typeface="Times New Roman" panose="02020603050405020304" pitchFamily="18" charset="0"/>
              </a:rPr>
              <a:t>)</a:t>
            </a:r>
            <a:endParaRPr lang="en-US" altLang="zh-CN" sz="2000" b="1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9" grpId="0"/>
      <p:bldP spid="1126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72707" name="Text Box 3"/>
          <p:cNvSpPr txBox="1"/>
          <p:nvPr/>
        </p:nvSpPr>
        <p:spPr>
          <a:xfrm>
            <a:off x="609600" y="971550"/>
            <a:ext cx="7848600" cy="1006475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        Given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</a:rPr>
              <a:t> items of sizes 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,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, …,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</a:rPr>
              <a:t> , such that 0 &lt;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 1 for all 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i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</a:rPr>
              <a:t> .  Pack these items in the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fewest </a:t>
            </a:r>
            <a:r>
              <a:rPr lang="en-US" altLang="zh-CN" sz="2000" b="1" dirty="0">
                <a:latin typeface="Times New Roman" panose="02020603050405020304" pitchFamily="18" charset="0"/>
              </a:rPr>
              <a:t>number of bins, each of which has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unit capacity</a:t>
            </a:r>
            <a:r>
              <a:rPr lang="en-US" altLang="zh-CN" sz="2000" b="1" dirty="0">
                <a:latin typeface="Times New Roman" panose="02020603050405020304" pitchFamily="18" charset="0"/>
              </a:rPr>
              <a:t>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72709" name="Text Box 5"/>
          <p:cNvSpPr txBox="1"/>
          <p:nvPr/>
        </p:nvSpPr>
        <p:spPr>
          <a:xfrm>
            <a:off x="457200" y="2038350"/>
            <a:ext cx="6400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92100" indent="-292100"/>
            <a:r>
              <a:rPr lang="en-US" altLang="zh-CN" b="1" dirty="0">
                <a:latin typeface="Times New Roman" panose="02020603050405020304" pitchFamily="18" charset="0"/>
                <a:ea typeface="MS Hei" pitchFamily="49" charset="-122"/>
              </a:rPr>
              <a:t>〖</a:t>
            </a:r>
            <a:r>
              <a:rPr lang="en-US" altLang="zh-CN" b="1" dirty="0">
                <a:latin typeface="Times New Roman" panose="02020603050405020304" pitchFamily="18" charset="0"/>
              </a:rPr>
              <a:t>Example</a:t>
            </a:r>
            <a:r>
              <a:rPr lang="en-US" altLang="zh-CN" b="1" dirty="0">
                <a:latin typeface="Times New Roman" panose="02020603050405020304" pitchFamily="18" charset="0"/>
                <a:ea typeface="MS Hei" pitchFamily="49" charset="-122"/>
              </a:rPr>
              <a:t>〗</a:t>
            </a:r>
            <a:r>
              <a:rPr lang="en-US" altLang="zh-CN" sz="2000" b="1" i="1" dirty="0">
                <a:latin typeface="Times New Roman" panose="02020603050405020304" pitchFamily="18" charset="0"/>
                <a:ea typeface="MS Hei" pitchFamily="49" charset="-122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</a:rPr>
              <a:t> = 7; </a:t>
            </a:r>
            <a:r>
              <a:rPr lang="en-US" altLang="zh-CN" sz="2000" b="1" i="1" dirty="0">
                <a:latin typeface="Times New Roman" panose="02020603050405020304" pitchFamily="18" charset="0"/>
                <a:ea typeface="MS Hei" pitchFamily="49" charset="-122"/>
              </a:rPr>
              <a:t>S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MS Hei" pitchFamily="49" charset="-12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</a:rPr>
              <a:t> = 0.2, 0.5, 0.4, 0.7, 0.1, 0.3, 0.8</a:t>
            </a:r>
            <a:endParaRPr lang="en-US" altLang="zh-CN" sz="2000" b="1" i="1" baseline="-2500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6"/>
          <p:cNvGrpSpPr/>
          <p:nvPr/>
        </p:nvGrpSpPr>
        <p:grpSpPr>
          <a:xfrm>
            <a:off x="1295400" y="2800350"/>
            <a:ext cx="762000" cy="2743200"/>
            <a:chOff x="1248" y="1632"/>
            <a:chExt cx="480" cy="1728"/>
          </a:xfrm>
        </p:grpSpPr>
        <p:sp>
          <p:nvSpPr>
            <p:cNvPr id="9235" name="Rectangle 6"/>
            <p:cNvSpPr/>
            <p:nvPr/>
          </p:nvSpPr>
          <p:spPr>
            <a:xfrm>
              <a:off x="1248" y="1632"/>
              <a:ext cx="480" cy="11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0.8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36" name="Rectangle 7"/>
            <p:cNvSpPr/>
            <p:nvPr/>
          </p:nvSpPr>
          <p:spPr>
            <a:xfrm>
              <a:off x="1248" y="2784"/>
              <a:ext cx="480" cy="288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0.2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37" name="Text Box 13"/>
            <p:cNvSpPr txBox="1"/>
            <p:nvPr/>
          </p:nvSpPr>
          <p:spPr>
            <a:xfrm>
              <a:off x="1248" y="3072"/>
              <a:ext cx="480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</a:rPr>
                <a:t>B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1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7"/>
          <p:cNvGrpSpPr/>
          <p:nvPr/>
        </p:nvGrpSpPr>
        <p:grpSpPr>
          <a:xfrm>
            <a:off x="2819400" y="2800350"/>
            <a:ext cx="762000" cy="2743200"/>
            <a:chOff x="2208" y="1632"/>
            <a:chExt cx="480" cy="1728"/>
          </a:xfrm>
        </p:grpSpPr>
        <p:sp>
          <p:nvSpPr>
            <p:cNvPr id="9232" name="Rectangle 9"/>
            <p:cNvSpPr/>
            <p:nvPr/>
          </p:nvSpPr>
          <p:spPr>
            <a:xfrm>
              <a:off x="2208" y="2064"/>
              <a:ext cx="480" cy="1008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0.7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33" name="Rectangle 10"/>
            <p:cNvSpPr/>
            <p:nvPr/>
          </p:nvSpPr>
          <p:spPr>
            <a:xfrm>
              <a:off x="2208" y="1632"/>
              <a:ext cx="480" cy="43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0.3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34" name="Text Box 14"/>
            <p:cNvSpPr txBox="1"/>
            <p:nvPr/>
          </p:nvSpPr>
          <p:spPr>
            <a:xfrm>
              <a:off x="2208" y="3072"/>
              <a:ext cx="480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</a:rPr>
                <a:t>B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2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4267200" y="2800350"/>
            <a:ext cx="762000" cy="2743200"/>
            <a:chOff x="3120" y="1632"/>
            <a:chExt cx="480" cy="1728"/>
          </a:xfrm>
        </p:grpSpPr>
        <p:sp>
          <p:nvSpPr>
            <p:cNvPr id="9228" name="Rectangle 8"/>
            <p:cNvSpPr/>
            <p:nvPr/>
          </p:nvSpPr>
          <p:spPr>
            <a:xfrm>
              <a:off x="3120" y="2352"/>
              <a:ext cx="480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0.1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29" name="Rectangle 11"/>
            <p:cNvSpPr/>
            <p:nvPr/>
          </p:nvSpPr>
          <p:spPr>
            <a:xfrm>
              <a:off x="3120" y="1632"/>
              <a:ext cx="480" cy="72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0.5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30" name="Rectangle 12"/>
            <p:cNvSpPr/>
            <p:nvPr/>
          </p:nvSpPr>
          <p:spPr>
            <a:xfrm>
              <a:off x="3120" y="2496"/>
              <a:ext cx="480" cy="57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0.4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31" name="Text Box 15"/>
            <p:cNvSpPr txBox="1"/>
            <p:nvPr/>
          </p:nvSpPr>
          <p:spPr>
            <a:xfrm>
              <a:off x="3120" y="3072"/>
              <a:ext cx="480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</a:rPr>
                <a:t>B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3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72723" name="Rectangle 19"/>
          <p:cNvSpPr/>
          <p:nvPr/>
        </p:nvSpPr>
        <p:spPr>
          <a:xfrm>
            <a:off x="2209800" y="5695950"/>
            <a:ext cx="2411413" cy="39687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An Optimal Packing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72724" name="AutoShape 20"/>
          <p:cNvSpPr/>
          <p:nvPr/>
        </p:nvSpPr>
        <p:spPr>
          <a:xfrm>
            <a:off x="5181600" y="3028950"/>
            <a:ext cx="3657600" cy="1371600"/>
          </a:xfrm>
          <a:prstGeom prst="irregularSeal2">
            <a:avLst/>
          </a:prstGeom>
          <a:gradFill rotWithShape="0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  <a:tileRect/>
          </a:gradFill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b="1" i="1" dirty="0">
                <a:latin typeface="Times New Roman" panose="02020603050405020304" pitchFamily="18" charset="0"/>
              </a:rPr>
              <a:t>NP Hard</a:t>
            </a:r>
            <a:endParaRPr lang="en-US" altLang="zh-CN" b="1" i="1" dirty="0">
              <a:latin typeface="Times New Roman" panose="02020603050405020304" pitchFamily="18" charset="0"/>
            </a:endParaRPr>
          </a:p>
        </p:txBody>
      </p:sp>
      <p:sp>
        <p:nvSpPr>
          <p:cNvPr id="72726" name="Text Box 22"/>
          <p:cNvSpPr txBox="1"/>
          <p:nvPr/>
        </p:nvSpPr>
        <p:spPr>
          <a:xfrm>
            <a:off x="539750" y="542925"/>
            <a:ext cx="419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Approximate Bin Packing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9227" name="Text Box 23"/>
          <p:cNvSpPr txBox="1"/>
          <p:nvPr/>
        </p:nvSpPr>
        <p:spPr>
          <a:xfrm>
            <a:off x="7164388" y="0"/>
            <a:ext cx="19732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Approximation 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2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2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  <p:bldP spid="72709" grpId="0"/>
      <p:bldP spid="72723" grpId="0"/>
      <p:bldP spid="72724" grpId="0" animBg="1"/>
      <p:bldP spid="727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74755" name="Text Box 3"/>
          <p:cNvSpPr txBox="1"/>
          <p:nvPr/>
        </p:nvSpPr>
        <p:spPr>
          <a:xfrm>
            <a:off x="457200" y="365125"/>
            <a:ext cx="1752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</a:t>
            </a:r>
            <a:r>
              <a:rPr lang="en-US" altLang="zh-CN" sz="2000" b="1" dirty="0">
                <a:latin typeface="Times New Roman" panose="02020603050405020304" pitchFamily="18" charset="0"/>
              </a:rPr>
              <a:t>  Next Fit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74756" name="AutoShape 4"/>
          <p:cNvSpPr/>
          <p:nvPr/>
        </p:nvSpPr>
        <p:spPr>
          <a:xfrm>
            <a:off x="609600" y="914400"/>
            <a:ext cx="7772400" cy="3352800"/>
          </a:xfrm>
          <a:prstGeom prst="foldedCorner">
            <a:avLst>
              <a:gd name="adj" fmla="val 8764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62000" tIns="154800"/>
          <a:p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 b="1" dirty="0">
                <a:latin typeface="Arial" panose="020B0604020202020204" pitchFamily="34" charset="0"/>
              </a:rPr>
              <a:t> NextFit ( )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{   read item1;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while</a:t>
            </a:r>
            <a:r>
              <a:rPr lang="en-US" altLang="zh-CN" sz="1800" b="1" dirty="0">
                <a:latin typeface="Arial" panose="020B0604020202020204" pitchFamily="34" charset="0"/>
              </a:rPr>
              <a:t> ( read item2 ) {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 dirty="0">
                <a:latin typeface="Arial" panose="020B0604020202020204" pitchFamily="34" charset="0"/>
              </a:rPr>
              <a:t> ( item2 can be packed in the same bin as item1 )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place item2 in the bin;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else</a:t>
            </a:r>
            <a:endParaRPr lang="en-US" altLang="zh-CN" sz="1800" b="1" dirty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create a new bin for item2;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item1 = item2;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} 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end-while */</a:t>
            </a:r>
            <a:endParaRPr lang="en-US" altLang="zh-CN" sz="18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}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74757" name="Text Box 5"/>
          <p:cNvSpPr txBox="1"/>
          <p:nvPr/>
        </p:nvSpPr>
        <p:spPr>
          <a:xfrm>
            <a:off x="533400" y="4495800"/>
            <a:ext cx="7924800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92100" indent="-292100"/>
            <a:r>
              <a:rPr lang="en-US" altLang="zh-CN" b="1" dirty="0">
                <a:latin typeface="Arial" panose="020B0604020202020204" pitchFamily="34" charset="0"/>
              </a:rPr>
              <a:t>【Theorem】 </a:t>
            </a:r>
            <a:r>
              <a:rPr lang="en-US" altLang="zh-CN" sz="2000" b="1" dirty="0">
                <a:latin typeface="Times New Roman" panose="02020603050405020304" pitchFamily="18" charset="0"/>
              </a:rPr>
              <a:t>Let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Times New Roman" panose="02020603050405020304" pitchFamily="18" charset="0"/>
              </a:rPr>
              <a:t> be the optimal number of bins required to pack a list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 of items.  Then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next fit</a:t>
            </a:r>
            <a:r>
              <a:rPr lang="en-US" altLang="zh-CN" sz="2000" b="1" dirty="0">
                <a:latin typeface="Times New Roman" panose="02020603050405020304" pitchFamily="18" charset="0"/>
              </a:rPr>
              <a:t> never uses more than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– 1 </a:t>
            </a:r>
            <a:r>
              <a:rPr lang="en-US" altLang="zh-CN" sz="2000" b="1" dirty="0">
                <a:latin typeface="Times New Roman" panose="02020603050405020304" pitchFamily="18" charset="0"/>
              </a:rPr>
              <a:t>bins.  There exist sequences such that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next fit</a:t>
            </a:r>
            <a:r>
              <a:rPr lang="en-US" altLang="zh-CN" sz="2000" b="1" dirty="0">
                <a:latin typeface="Times New Roman" panose="02020603050405020304" pitchFamily="18" charset="0"/>
              </a:rPr>
              <a:t> uses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– 1 </a:t>
            </a:r>
            <a:r>
              <a:rPr lang="en-US" altLang="zh-CN" sz="2000" b="1" dirty="0">
                <a:latin typeface="Times New Roman" panose="02020603050405020304" pitchFamily="18" charset="0"/>
              </a:rPr>
              <a:t>bins.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292100" indent="-292100"/>
            <a:r>
              <a:rPr lang="zh-CN" altLang="en-US" sz="2000" b="1" i="1" dirty="0">
                <a:latin typeface="Times New Roman" panose="02020603050405020304" pitchFamily="18" charset="0"/>
              </a:rPr>
              <a:t>如果最优的是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M</a:t>
            </a:r>
            <a:r>
              <a:rPr lang="zh-CN" altLang="en-US" sz="2000" b="1" i="1" dirty="0">
                <a:latin typeface="Times New Roman" panose="02020603050405020304" pitchFamily="18" charset="0"/>
              </a:rPr>
              <a:t>，这种方法不会超过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2M-1</a:t>
            </a:r>
            <a:endParaRPr lang="en-US" altLang="zh-CN" sz="2000" b="1" i="1" dirty="0">
              <a:latin typeface="Times New Roman" panose="02020603050405020304" pitchFamily="18" charset="0"/>
            </a:endParaRPr>
          </a:p>
        </p:txBody>
      </p:sp>
      <p:sp>
        <p:nvSpPr>
          <p:cNvPr id="10246" name="Text Box 7"/>
          <p:cNvSpPr txBox="1"/>
          <p:nvPr/>
        </p:nvSpPr>
        <p:spPr>
          <a:xfrm>
            <a:off x="7164388" y="0"/>
            <a:ext cx="19732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Approximation 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/>
      <p:bldP spid="74756" grpId="0" animBg="1"/>
      <p:bldP spid="747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053" name="Text Box 4"/>
          <p:cNvSpPr txBox="1"/>
          <p:nvPr/>
        </p:nvSpPr>
        <p:spPr>
          <a:xfrm>
            <a:off x="7164388" y="0"/>
            <a:ext cx="19732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Approximation 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2054" name="Text Box 5"/>
          <p:cNvSpPr txBox="1"/>
          <p:nvPr/>
        </p:nvSpPr>
        <p:spPr>
          <a:xfrm>
            <a:off x="539750" y="549275"/>
            <a:ext cx="4535488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Times New Roman" panose="02020603050405020304" pitchFamily="18" charset="0"/>
              </a:rPr>
              <a:t>A simple proof for Next Fit:</a:t>
            </a:r>
            <a:endParaRPr lang="en-US" altLang="zh-CN" b="1" dirty="0">
              <a:solidFill>
                <a:srgbClr val="00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5718" name="Text Box 6"/>
          <p:cNvSpPr txBox="1"/>
          <p:nvPr/>
        </p:nvSpPr>
        <p:spPr>
          <a:xfrm>
            <a:off x="684213" y="1133475"/>
            <a:ext cx="7775575" cy="7016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If Next Fit generates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Times New Roman" panose="02020603050405020304" pitchFamily="18" charset="0"/>
              </a:rPr>
              <a:t> (or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+1</a:t>
            </a:r>
            <a:r>
              <a:rPr lang="en-US" altLang="zh-CN" sz="2000" b="1" dirty="0">
                <a:latin typeface="Times New Roman" panose="02020603050405020304" pitchFamily="18" charset="0"/>
              </a:rPr>
              <a:t>) bins, then the optimal solution must generate at least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+1</a:t>
            </a:r>
            <a:r>
              <a:rPr lang="en-US" altLang="zh-CN" sz="2000" b="1" dirty="0">
                <a:latin typeface="Times New Roman" panose="02020603050405020304" pitchFamily="18" charset="0"/>
              </a:rPr>
              <a:t> bins.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15719" name="Text Box 7"/>
          <p:cNvSpPr txBox="1"/>
          <p:nvPr/>
        </p:nvSpPr>
        <p:spPr>
          <a:xfrm>
            <a:off x="684213" y="1925638"/>
            <a:ext cx="6551612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Let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</a:rPr>
              <a:t> (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) be the size of the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th bin.  Then we must have: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15720" name="Rectangle 8"/>
          <p:cNvSpPr/>
          <p:nvPr/>
        </p:nvSpPr>
        <p:spPr>
          <a:xfrm>
            <a:off x="684213" y="2286000"/>
            <a:ext cx="3057525" cy="13112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</a:rPr>
              <a:t> (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) +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</a:rPr>
              <a:t> (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) &gt;1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r>
              <a:rPr lang="en-US" altLang="zh-CN" sz="20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</a:rPr>
              <a:t> (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) +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</a:rPr>
              <a:t> (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sz="2000" b="1" dirty="0">
                <a:latin typeface="Times New Roman" panose="02020603050405020304" pitchFamily="18" charset="0"/>
              </a:rPr>
              <a:t> ) &gt;1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</a:rPr>
              <a:t>…………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r>
              <a:rPr lang="en-US" altLang="zh-CN" sz="20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</a:rPr>
              <a:t> (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–1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) +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</a:rPr>
              <a:t> (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) &gt;1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3786188" y="2643188"/>
            <a:ext cx="2138362" cy="671512"/>
            <a:chOff x="1927" y="2614"/>
            <a:chExt cx="1347" cy="423"/>
          </a:xfrm>
        </p:grpSpPr>
        <p:graphicFrame>
          <p:nvGraphicFramePr>
            <p:cNvPr id="2051" name="Object 13"/>
            <p:cNvGraphicFramePr/>
            <p:nvPr/>
          </p:nvGraphicFramePr>
          <p:xfrm>
            <a:off x="2380" y="2614"/>
            <a:ext cx="894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" imgW="913765" imgH="431800" progId="Equation.3">
                    <p:embed/>
                  </p:oleObj>
                </mc:Choice>
                <mc:Fallback>
                  <p:oleObj name="" r:id="rId1" imgW="913765" imgH="4318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380" y="2614"/>
                          <a:ext cx="894" cy="4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3" name="AutoShape 14"/>
            <p:cNvSpPr/>
            <p:nvPr/>
          </p:nvSpPr>
          <p:spPr>
            <a:xfrm>
              <a:off x="1927" y="2750"/>
              <a:ext cx="226" cy="136"/>
            </a:xfrm>
            <a:prstGeom prst="rightArrow">
              <a:avLst>
                <a:gd name="adj1" fmla="val 50000"/>
                <a:gd name="adj2" fmla="val 41544"/>
              </a:avLst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15728" name="Rectangle 16"/>
          <p:cNvSpPr/>
          <p:nvPr/>
        </p:nvSpPr>
        <p:spPr>
          <a:xfrm>
            <a:off x="700088" y="3833813"/>
            <a:ext cx="79756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The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optimal solution</a:t>
            </a:r>
            <a:r>
              <a:rPr lang="en-US" altLang="zh-CN" sz="2000" b="1" dirty="0">
                <a:latin typeface="Times New Roman" panose="02020603050405020304" pitchFamily="18" charset="0"/>
              </a:rPr>
              <a:t> needs at least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total size of all the items / 1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bins</a:t>
            </a:r>
            <a:endParaRPr lang="en-US" altLang="en-US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3" name="Group 21"/>
          <p:cNvGrpSpPr/>
          <p:nvPr/>
        </p:nvGrpSpPr>
        <p:grpSpPr>
          <a:xfrm>
            <a:off x="1476375" y="4302125"/>
            <a:ext cx="6238875" cy="711200"/>
            <a:chOff x="930" y="2659"/>
            <a:chExt cx="3561" cy="448"/>
          </a:xfrm>
        </p:grpSpPr>
        <p:graphicFrame>
          <p:nvGraphicFramePr>
            <p:cNvPr id="2050" name="Object 18"/>
            <p:cNvGraphicFramePr/>
            <p:nvPr/>
          </p:nvGraphicFramePr>
          <p:xfrm>
            <a:off x="3150" y="2659"/>
            <a:ext cx="1341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3" imgW="1371600" imgH="457200" progId="Equation.3">
                    <p:embed/>
                  </p:oleObj>
                </mc:Choice>
                <mc:Fallback>
                  <p:oleObj name="" r:id="rId3" imgW="1371600" imgH="4572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150" y="2659"/>
                          <a:ext cx="1341" cy="4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1" name="AutoShape 19"/>
            <p:cNvSpPr/>
            <p:nvPr/>
          </p:nvSpPr>
          <p:spPr>
            <a:xfrm>
              <a:off x="930" y="2795"/>
              <a:ext cx="226" cy="136"/>
            </a:xfrm>
            <a:prstGeom prst="rightArrow">
              <a:avLst>
                <a:gd name="adj1" fmla="val 50000"/>
                <a:gd name="adj2" fmla="val 41544"/>
              </a:avLst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62" name="Rectangle 20"/>
            <p:cNvSpPr/>
            <p:nvPr/>
          </p:nvSpPr>
          <p:spPr>
            <a:xfrm>
              <a:off x="1202" y="2750"/>
              <a:ext cx="2077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total size of all the items / 1</a:t>
              </a:r>
              <a:endPara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8" grpId="0"/>
      <p:bldP spid="115719" grpId="0"/>
      <p:bldP spid="115720" grpId="0"/>
      <p:bldP spid="1157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75779" name="Text Box 3"/>
          <p:cNvSpPr txBox="1"/>
          <p:nvPr/>
        </p:nvSpPr>
        <p:spPr>
          <a:xfrm>
            <a:off x="457200" y="228600"/>
            <a:ext cx="1752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</a:t>
            </a:r>
            <a:r>
              <a:rPr lang="en-US" altLang="zh-CN" sz="2000" b="1" dirty="0">
                <a:latin typeface="Times New Roman" panose="02020603050405020304" pitchFamily="18" charset="0"/>
              </a:rPr>
              <a:t>  First Fit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75780" name="AutoShape 4"/>
          <p:cNvSpPr/>
          <p:nvPr/>
        </p:nvSpPr>
        <p:spPr>
          <a:xfrm>
            <a:off x="609600" y="685800"/>
            <a:ext cx="7772400" cy="3048000"/>
          </a:xfrm>
          <a:prstGeom prst="foldedCorner">
            <a:avLst>
              <a:gd name="adj" fmla="val 8764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62000" tIns="154800"/>
          <a:p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 b="1" dirty="0">
                <a:latin typeface="Arial" panose="020B0604020202020204" pitchFamily="34" charset="0"/>
              </a:rPr>
              <a:t> FirstFit ( )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{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while</a:t>
            </a:r>
            <a:r>
              <a:rPr lang="en-US" altLang="zh-CN" sz="1800" b="1" dirty="0">
                <a:latin typeface="Arial" panose="020B0604020202020204" pitchFamily="34" charset="0"/>
              </a:rPr>
              <a:t> ( read item ) {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scan for the first bin that is large enough for item;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 dirty="0">
                <a:latin typeface="Arial" panose="020B0604020202020204" pitchFamily="34" charset="0"/>
              </a:rPr>
              <a:t> ( found )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place item in that bin;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else</a:t>
            </a:r>
            <a:endParaRPr lang="en-US" altLang="zh-CN" sz="1800" b="1" dirty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create a new bin for item;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} 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end-while */</a:t>
            </a:r>
            <a:endParaRPr lang="en-US" altLang="zh-CN" sz="18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}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75781" name="AutoShape 5"/>
          <p:cNvSpPr/>
          <p:nvPr/>
        </p:nvSpPr>
        <p:spPr>
          <a:xfrm>
            <a:off x="4572000" y="2133600"/>
            <a:ext cx="3581400" cy="1219200"/>
          </a:xfrm>
          <a:prstGeom prst="wedgeEllipseCallout">
            <a:avLst>
              <a:gd name="adj1" fmla="val -56648"/>
              <a:gd name="adj2" fmla="val -88931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Can be implemented in O(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</a:rPr>
              <a:t> log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N </a:t>
            </a:r>
            <a:r>
              <a:rPr lang="en-US" altLang="zh-CN" sz="2000" b="1" dirty="0">
                <a:latin typeface="Times New Roman" panose="02020603050405020304" pitchFamily="18" charset="0"/>
              </a:rPr>
              <a:t>)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75782" name="Text Box 6"/>
          <p:cNvSpPr txBox="1"/>
          <p:nvPr/>
        </p:nvSpPr>
        <p:spPr>
          <a:xfrm>
            <a:off x="533400" y="3886200"/>
            <a:ext cx="79248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92100" indent="-292100"/>
            <a:r>
              <a:rPr lang="en-US" altLang="zh-CN" b="1" dirty="0">
                <a:latin typeface="Arial" panose="020B0604020202020204" pitchFamily="34" charset="0"/>
              </a:rPr>
              <a:t>【Theorem】</a:t>
            </a:r>
            <a:r>
              <a:rPr lang="en-US" altLang="zh-CN" sz="2000" b="1" dirty="0">
                <a:latin typeface="Times New Roman" panose="02020603050405020304" pitchFamily="18" charset="0"/>
              </a:rPr>
              <a:t>Let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Times New Roman" panose="02020603050405020304" pitchFamily="18" charset="0"/>
              </a:rPr>
              <a:t> be the optimal number of bins required to pack a list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 of items.  Then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first fit</a:t>
            </a:r>
            <a:r>
              <a:rPr lang="en-US" altLang="zh-CN" sz="2000" b="1" dirty="0">
                <a:latin typeface="Times New Roman" panose="02020603050405020304" pitchFamily="18" charset="0"/>
              </a:rPr>
              <a:t> never uses more than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17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/ 10</a:t>
            </a:r>
            <a:r>
              <a:rPr lang="en-US" altLang="zh-CN" sz="2000" b="1" dirty="0">
                <a:latin typeface="Times New Roman" panose="02020603050405020304" pitchFamily="18" charset="0"/>
              </a:rPr>
              <a:t> bins.  There exist sequences such that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first fit</a:t>
            </a:r>
            <a:r>
              <a:rPr lang="en-US" altLang="zh-CN" sz="2000" b="1" dirty="0">
                <a:latin typeface="Times New Roman" panose="02020603050405020304" pitchFamily="18" charset="0"/>
              </a:rPr>
              <a:t> uses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17(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1) / 10 </a:t>
            </a:r>
            <a:r>
              <a:rPr lang="en-US" altLang="zh-CN" sz="2000" b="1" dirty="0">
                <a:latin typeface="Times New Roman" panose="02020603050405020304" pitchFamily="18" charset="0"/>
              </a:rPr>
              <a:t>bins.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75783" name="Text Box 7"/>
          <p:cNvSpPr txBox="1"/>
          <p:nvPr/>
        </p:nvSpPr>
        <p:spPr>
          <a:xfrm>
            <a:off x="457200" y="5029200"/>
            <a:ext cx="1752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</a:t>
            </a:r>
            <a:r>
              <a:rPr lang="en-US" altLang="zh-CN" sz="2000" b="1" dirty="0">
                <a:latin typeface="Times New Roman" panose="02020603050405020304" pitchFamily="18" charset="0"/>
              </a:rPr>
              <a:t>  Best Fit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75784" name="Text Box 8"/>
          <p:cNvSpPr txBox="1"/>
          <p:nvPr/>
        </p:nvSpPr>
        <p:spPr>
          <a:xfrm>
            <a:off x="990600" y="5410200"/>
            <a:ext cx="5943600" cy="396875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Place a new item in the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tightest</a:t>
            </a:r>
            <a:r>
              <a:rPr lang="en-US" altLang="zh-CN" sz="2000" b="1" dirty="0">
                <a:latin typeface="Times New Roman" panose="02020603050405020304" pitchFamily="18" charset="0"/>
              </a:rPr>
              <a:t> spot among all bins.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75785" name="Rectangle 9"/>
          <p:cNvSpPr/>
          <p:nvPr/>
        </p:nvSpPr>
        <p:spPr>
          <a:xfrm>
            <a:off x="990600" y="5715000"/>
            <a:ext cx="4148138" cy="39687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r>
              <a:rPr lang="en-US" altLang="zh-CN" sz="20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000" b="1" dirty="0">
                <a:latin typeface="Times New Roman" panose="02020603050405020304" pitchFamily="18" charset="0"/>
              </a:rPr>
              <a:t> = O(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</a:rPr>
              <a:t> log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N </a:t>
            </a:r>
            <a:r>
              <a:rPr lang="en-US" altLang="zh-CN" sz="2000" b="1" dirty="0">
                <a:latin typeface="Times New Roman" panose="02020603050405020304" pitchFamily="18" charset="0"/>
              </a:rPr>
              <a:t>) and bin no.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≤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1.7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1274" name="Text Box 11"/>
          <p:cNvSpPr txBox="1"/>
          <p:nvPr/>
        </p:nvSpPr>
        <p:spPr>
          <a:xfrm>
            <a:off x="7164388" y="0"/>
            <a:ext cx="19732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Approximation 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/>
      <p:bldP spid="75780" grpId="0" animBg="1"/>
      <p:bldP spid="75781" grpId="0" animBg="1"/>
      <p:bldP spid="75782" grpId="0"/>
      <p:bldP spid="75783" grpId="0"/>
      <p:bldP spid="75784" grpId="0"/>
      <p:bldP spid="757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76803" name="Text Box 3"/>
          <p:cNvSpPr txBox="1"/>
          <p:nvPr/>
        </p:nvSpPr>
        <p:spPr>
          <a:xfrm>
            <a:off x="457200" y="457200"/>
            <a:ext cx="5638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92100" indent="-292100"/>
            <a:r>
              <a:rPr lang="en-US" altLang="zh-CN" b="1" dirty="0">
                <a:latin typeface="Times New Roman" panose="02020603050405020304" pitchFamily="18" charset="0"/>
                <a:ea typeface="MS Hei" pitchFamily="49" charset="-122"/>
              </a:rPr>
              <a:t>〖</a:t>
            </a:r>
            <a:r>
              <a:rPr lang="en-US" altLang="zh-CN" b="1" dirty="0">
                <a:latin typeface="Times New Roman" panose="02020603050405020304" pitchFamily="18" charset="0"/>
              </a:rPr>
              <a:t>Example</a:t>
            </a:r>
            <a:r>
              <a:rPr lang="en-US" altLang="zh-CN" b="1" dirty="0">
                <a:latin typeface="Times New Roman" panose="02020603050405020304" pitchFamily="18" charset="0"/>
                <a:ea typeface="MS Hei" pitchFamily="49" charset="-122"/>
              </a:rPr>
              <a:t>〗</a:t>
            </a:r>
            <a:r>
              <a:rPr lang="en-US" altLang="zh-CN" sz="2000" b="1" i="1" dirty="0">
                <a:latin typeface="Times New Roman" panose="02020603050405020304" pitchFamily="18" charset="0"/>
                <a:ea typeface="MS Hei" pitchFamily="49" charset="-122"/>
              </a:rPr>
              <a:t>S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MS Hei" pitchFamily="49" charset="-12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</a:rPr>
              <a:t> = 0.2, 0.5, 0.4, 0.7, 0.1, 0.3, 0.8</a:t>
            </a:r>
            <a:endParaRPr lang="en-US" altLang="zh-CN" sz="2000" b="1" i="1" baseline="-2500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97"/>
          <p:cNvGrpSpPr/>
          <p:nvPr/>
        </p:nvGrpSpPr>
        <p:grpSpPr>
          <a:xfrm>
            <a:off x="1447800" y="990600"/>
            <a:ext cx="6584950" cy="396875"/>
            <a:chOff x="912" y="672"/>
            <a:chExt cx="4148" cy="250"/>
          </a:xfrm>
        </p:grpSpPr>
        <p:sp>
          <p:nvSpPr>
            <p:cNvPr id="12299" name="Rectangle 4"/>
            <p:cNvSpPr/>
            <p:nvPr/>
          </p:nvSpPr>
          <p:spPr>
            <a:xfrm>
              <a:off x="912" y="672"/>
              <a:ext cx="671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Next Fit</a:t>
              </a:r>
              <a:endPara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0" name="Rectangle 5"/>
            <p:cNvSpPr/>
            <p:nvPr/>
          </p:nvSpPr>
          <p:spPr>
            <a:xfrm>
              <a:off x="2736" y="672"/>
              <a:ext cx="679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First Fit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1" name="Rectangle 6"/>
            <p:cNvSpPr/>
            <p:nvPr/>
          </p:nvSpPr>
          <p:spPr>
            <a:xfrm>
              <a:off x="4416" y="672"/>
              <a:ext cx="644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r>
                <a:rPr lang="en-US" altLang="zh-CN" sz="2000" b="1" dirty="0">
                  <a:solidFill>
                    <a:srgbClr val="009900"/>
                  </a:solidFill>
                  <a:latin typeface="Times New Roman" panose="02020603050405020304" pitchFamily="18" charset="0"/>
                </a:rPr>
                <a:t>Best Fit</a:t>
              </a:r>
              <a:endParaRPr lang="en-US" altLang="zh-CN" sz="2000" b="1" dirty="0">
                <a:solidFill>
                  <a:srgbClr val="0099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6899" name="Text Box 99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92100" indent="-292100"/>
            <a:r>
              <a:rPr lang="en-US" altLang="zh-CN" b="1" dirty="0">
                <a:latin typeface="Times New Roman" panose="02020603050405020304" pitchFamily="18" charset="0"/>
                <a:ea typeface="MS Hei" pitchFamily="49" charset="-122"/>
              </a:rPr>
              <a:t>〖</a:t>
            </a:r>
            <a:r>
              <a:rPr lang="en-US" altLang="zh-CN" b="1" dirty="0">
                <a:latin typeface="Times New Roman" panose="02020603050405020304" pitchFamily="18" charset="0"/>
              </a:rPr>
              <a:t>Example</a:t>
            </a:r>
            <a:r>
              <a:rPr lang="en-US" altLang="zh-CN" b="1" dirty="0">
                <a:latin typeface="Times New Roman" panose="02020603050405020304" pitchFamily="18" charset="0"/>
                <a:ea typeface="MS Hei" pitchFamily="49" charset="-122"/>
              </a:rPr>
              <a:t>〗</a:t>
            </a:r>
            <a:r>
              <a:rPr lang="en-US" altLang="zh-CN" sz="2000" b="1" i="1" dirty="0">
                <a:latin typeface="Times New Roman" panose="02020603050405020304" pitchFamily="18" charset="0"/>
                <a:ea typeface="MS Hei" pitchFamily="49" charset="-122"/>
              </a:rPr>
              <a:t>S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MS Hei" pitchFamily="49" charset="-12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</a:rPr>
              <a:t> = 1/7+</a:t>
            </a:r>
            <a:r>
              <a:rPr lang="en-US" altLang="zh-CN" sz="2000" b="1" i="1" dirty="0">
                <a:latin typeface="Times New Roman" panose="02020603050405020304" pitchFamily="18" charset="0"/>
                <a:ea typeface="MS Hei" pitchFamily="49" charset="-122"/>
                <a:sym typeface="Symbol" panose="05050102010706020507" pitchFamily="18" charset="2"/>
              </a:rPr>
              <a:t></a:t>
            </a:r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</a:rPr>
              <a:t>1/7+</a:t>
            </a:r>
            <a:r>
              <a:rPr lang="en-US" altLang="zh-CN" sz="2000" b="1" i="1" dirty="0">
                <a:latin typeface="Times New Roman" panose="02020603050405020304" pitchFamily="18" charset="0"/>
                <a:ea typeface="MS Hei" pitchFamily="49" charset="-122"/>
                <a:sym typeface="Symbol" panose="05050102010706020507" pitchFamily="18" charset="2"/>
              </a:rPr>
              <a:t></a:t>
            </a:r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</a:rPr>
              <a:t>1/7+</a:t>
            </a:r>
            <a:r>
              <a:rPr lang="en-US" altLang="zh-CN" sz="2000" b="1" i="1" dirty="0">
                <a:latin typeface="Times New Roman" panose="02020603050405020304" pitchFamily="18" charset="0"/>
                <a:ea typeface="MS Hei" pitchFamily="49" charset="-122"/>
                <a:sym typeface="Symbol" panose="05050102010706020507" pitchFamily="18" charset="2"/>
              </a:rPr>
              <a:t></a:t>
            </a:r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</a:rPr>
              <a:t>1/7+</a:t>
            </a:r>
            <a:r>
              <a:rPr lang="en-US" altLang="zh-CN" sz="2000" b="1" i="1" dirty="0">
                <a:latin typeface="Times New Roman" panose="02020603050405020304" pitchFamily="18" charset="0"/>
                <a:ea typeface="MS Hei" pitchFamily="49" charset="-122"/>
                <a:sym typeface="Symbol" panose="05050102010706020507" pitchFamily="18" charset="2"/>
              </a:rPr>
              <a:t></a:t>
            </a:r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</a:rPr>
              <a:t>1/7+</a:t>
            </a:r>
            <a:r>
              <a:rPr lang="en-US" altLang="zh-CN" sz="2000" b="1" i="1" dirty="0">
                <a:latin typeface="Times New Roman" panose="02020603050405020304" pitchFamily="18" charset="0"/>
                <a:ea typeface="MS Hei" pitchFamily="49" charset="-122"/>
                <a:sym typeface="Symbol" panose="05050102010706020507" pitchFamily="18" charset="2"/>
              </a:rPr>
              <a:t></a:t>
            </a:r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</a:rPr>
              <a:t>1/7+</a:t>
            </a:r>
            <a:r>
              <a:rPr lang="en-US" altLang="zh-CN" sz="2000" b="1" i="1" dirty="0">
                <a:latin typeface="Times New Roman" panose="02020603050405020304" pitchFamily="18" charset="0"/>
                <a:ea typeface="MS Hei" pitchFamily="49" charset="-122"/>
                <a:sym typeface="Symbol" panose="05050102010706020507" pitchFamily="18" charset="2"/>
              </a:rPr>
              <a:t></a:t>
            </a:r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  <a:sym typeface="Symbol" panose="05050102010706020507" pitchFamily="18" charset="2"/>
              </a:rPr>
              <a:t>, </a:t>
            </a:r>
            <a:endParaRPr lang="en-US" altLang="zh-CN" sz="2000" b="1" dirty="0">
              <a:latin typeface="Times New Roman" panose="02020603050405020304" pitchFamily="18" charset="0"/>
              <a:ea typeface="MS Hei" pitchFamily="49" charset="-122"/>
              <a:sym typeface="Symbol" panose="05050102010706020507" pitchFamily="18" charset="2"/>
            </a:endParaRPr>
          </a:p>
          <a:p>
            <a:pPr marL="292100" indent="-292100"/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  <a:sym typeface="Symbol" panose="05050102010706020507" pitchFamily="18" charset="2"/>
              </a:rPr>
              <a:t>                                   </a:t>
            </a:r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</a:rPr>
              <a:t>1/3+</a:t>
            </a:r>
            <a:r>
              <a:rPr lang="en-US" altLang="zh-CN" sz="2000" b="1" i="1" dirty="0">
                <a:latin typeface="Times New Roman" panose="02020603050405020304" pitchFamily="18" charset="0"/>
                <a:ea typeface="MS Hei" pitchFamily="49" charset="-122"/>
                <a:sym typeface="Symbol" panose="05050102010706020507" pitchFamily="18" charset="2"/>
              </a:rPr>
              <a:t></a:t>
            </a:r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</a:rPr>
              <a:t>1/3+</a:t>
            </a:r>
            <a:r>
              <a:rPr lang="en-US" altLang="zh-CN" sz="2000" b="1" i="1" dirty="0">
                <a:latin typeface="Times New Roman" panose="02020603050405020304" pitchFamily="18" charset="0"/>
                <a:ea typeface="MS Hei" pitchFamily="49" charset="-122"/>
                <a:sym typeface="Symbol" panose="05050102010706020507" pitchFamily="18" charset="2"/>
              </a:rPr>
              <a:t></a:t>
            </a:r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</a:rPr>
              <a:t>1/3+</a:t>
            </a:r>
            <a:r>
              <a:rPr lang="en-US" altLang="zh-CN" sz="2000" b="1" i="1" dirty="0">
                <a:latin typeface="Times New Roman" panose="02020603050405020304" pitchFamily="18" charset="0"/>
                <a:ea typeface="MS Hei" pitchFamily="49" charset="-122"/>
                <a:sym typeface="Symbol" panose="05050102010706020507" pitchFamily="18" charset="2"/>
              </a:rPr>
              <a:t></a:t>
            </a:r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</a:rPr>
              <a:t>1/3+</a:t>
            </a:r>
            <a:r>
              <a:rPr lang="en-US" altLang="zh-CN" sz="2000" b="1" i="1" dirty="0">
                <a:latin typeface="Times New Roman" panose="02020603050405020304" pitchFamily="18" charset="0"/>
                <a:ea typeface="MS Hei" pitchFamily="49" charset="-122"/>
                <a:sym typeface="Symbol" panose="05050102010706020507" pitchFamily="18" charset="2"/>
              </a:rPr>
              <a:t></a:t>
            </a:r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</a:rPr>
              <a:t>1/3+</a:t>
            </a:r>
            <a:r>
              <a:rPr lang="en-US" altLang="zh-CN" sz="2000" b="1" i="1" dirty="0">
                <a:latin typeface="Times New Roman" panose="02020603050405020304" pitchFamily="18" charset="0"/>
                <a:ea typeface="MS Hei" pitchFamily="49" charset="-122"/>
                <a:sym typeface="Symbol" panose="05050102010706020507" pitchFamily="18" charset="2"/>
              </a:rPr>
              <a:t></a:t>
            </a:r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</a:rPr>
              <a:t>1/3+</a:t>
            </a:r>
            <a:r>
              <a:rPr lang="en-US" altLang="zh-CN" sz="2000" b="1" i="1" dirty="0">
                <a:latin typeface="Times New Roman" panose="02020603050405020304" pitchFamily="18" charset="0"/>
                <a:ea typeface="MS Hei" pitchFamily="49" charset="-122"/>
                <a:sym typeface="Symbol" panose="05050102010706020507" pitchFamily="18" charset="2"/>
              </a:rPr>
              <a:t></a:t>
            </a:r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  <a:sym typeface="Symbol" panose="05050102010706020507" pitchFamily="18" charset="2"/>
              </a:rPr>
              <a:t>,</a:t>
            </a:r>
            <a:endParaRPr lang="en-US" altLang="zh-CN" sz="2000" b="1" dirty="0">
              <a:latin typeface="Times New Roman" panose="02020603050405020304" pitchFamily="18" charset="0"/>
              <a:ea typeface="MS Hei" pitchFamily="49" charset="-122"/>
              <a:sym typeface="Symbol" panose="05050102010706020507" pitchFamily="18" charset="2"/>
            </a:endParaRPr>
          </a:p>
          <a:p>
            <a:pPr marL="292100" indent="-292100"/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</a:rPr>
              <a:t>                                   1/2+</a:t>
            </a:r>
            <a:r>
              <a:rPr lang="en-US" altLang="zh-CN" sz="2000" b="1" i="1" dirty="0">
                <a:latin typeface="Times New Roman" panose="02020603050405020304" pitchFamily="18" charset="0"/>
                <a:ea typeface="MS Hei" pitchFamily="49" charset="-122"/>
                <a:sym typeface="Symbol" panose="05050102010706020507" pitchFamily="18" charset="2"/>
              </a:rPr>
              <a:t></a:t>
            </a:r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</a:rPr>
              <a:t>1/2+</a:t>
            </a:r>
            <a:r>
              <a:rPr lang="en-US" altLang="zh-CN" sz="2000" b="1" i="1" dirty="0">
                <a:latin typeface="Times New Roman" panose="02020603050405020304" pitchFamily="18" charset="0"/>
                <a:ea typeface="MS Hei" pitchFamily="49" charset="-122"/>
                <a:sym typeface="Symbol" panose="05050102010706020507" pitchFamily="18" charset="2"/>
              </a:rPr>
              <a:t></a:t>
            </a:r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</a:rPr>
              <a:t>1/2+</a:t>
            </a:r>
            <a:r>
              <a:rPr lang="en-US" altLang="zh-CN" sz="2000" b="1" i="1" dirty="0">
                <a:latin typeface="Times New Roman" panose="02020603050405020304" pitchFamily="18" charset="0"/>
                <a:ea typeface="MS Hei" pitchFamily="49" charset="-122"/>
                <a:sym typeface="Symbol" panose="05050102010706020507" pitchFamily="18" charset="2"/>
              </a:rPr>
              <a:t></a:t>
            </a:r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</a:rPr>
              <a:t>1/2+</a:t>
            </a:r>
            <a:r>
              <a:rPr lang="en-US" altLang="zh-CN" sz="2000" b="1" i="1" dirty="0">
                <a:latin typeface="Times New Roman" panose="02020603050405020304" pitchFamily="18" charset="0"/>
                <a:ea typeface="MS Hei" pitchFamily="49" charset="-122"/>
                <a:sym typeface="Symbol" panose="05050102010706020507" pitchFamily="18" charset="2"/>
              </a:rPr>
              <a:t></a:t>
            </a:r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</a:rPr>
              <a:t>1/2+</a:t>
            </a:r>
            <a:r>
              <a:rPr lang="en-US" altLang="zh-CN" sz="2000" b="1" i="1" dirty="0">
                <a:latin typeface="Times New Roman" panose="02020603050405020304" pitchFamily="18" charset="0"/>
                <a:ea typeface="MS Hei" pitchFamily="49" charset="-122"/>
                <a:sym typeface="Symbol" panose="05050102010706020507" pitchFamily="18" charset="2"/>
              </a:rPr>
              <a:t></a:t>
            </a:r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</a:rPr>
              <a:t>1/2+</a:t>
            </a:r>
            <a:r>
              <a:rPr lang="en-US" altLang="zh-CN" sz="2000" b="1" i="1" dirty="0">
                <a:latin typeface="Times New Roman" panose="02020603050405020304" pitchFamily="18" charset="0"/>
                <a:ea typeface="MS Hei" pitchFamily="49" charset="-122"/>
                <a:sym typeface="Symbol" panose="05050102010706020507" pitchFamily="18" charset="2"/>
              </a:rPr>
              <a:t></a:t>
            </a:r>
            <a:endParaRPr lang="en-US" altLang="zh-CN" sz="2000" b="1" dirty="0">
              <a:latin typeface="Times New Roman" panose="02020603050405020304" pitchFamily="18" charset="0"/>
              <a:ea typeface="MS Hei" pitchFamily="49" charset="-122"/>
              <a:sym typeface="Symbol" panose="05050102010706020507" pitchFamily="18" charset="2"/>
            </a:endParaRPr>
          </a:p>
          <a:p>
            <a:pPr marL="292100" indent="-292100"/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  <a:sym typeface="Symbol" panose="05050102010706020507" pitchFamily="18" charset="2"/>
              </a:rPr>
              <a:t>where </a:t>
            </a:r>
            <a:r>
              <a:rPr lang="en-US" altLang="zh-CN" sz="2000" b="1" i="1" dirty="0">
                <a:latin typeface="Times New Roman" panose="02020603050405020304" pitchFamily="18" charset="0"/>
                <a:ea typeface="MS Hei" pitchFamily="49" charset="-122"/>
                <a:sym typeface="Symbol" panose="05050102010706020507" pitchFamily="18" charset="2"/>
              </a:rPr>
              <a:t> </a:t>
            </a:r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  <a:sym typeface="Symbol" panose="05050102010706020507" pitchFamily="18" charset="2"/>
              </a:rPr>
              <a:t>= 0.001.</a:t>
            </a:r>
            <a:endParaRPr lang="en-US" altLang="zh-CN" sz="2000" b="1" dirty="0">
              <a:latin typeface="Times New Roman" panose="02020603050405020304" pitchFamily="18" charset="0"/>
              <a:ea typeface="MS Hei" pitchFamily="49" charset="-122"/>
              <a:sym typeface="Symbol" panose="05050102010706020507" pitchFamily="18" charset="2"/>
            </a:endParaRPr>
          </a:p>
        </p:txBody>
      </p:sp>
      <p:sp>
        <p:nvSpPr>
          <p:cNvPr id="76900" name="Text Box 100"/>
          <p:cNvSpPr txBox="1"/>
          <p:nvPr/>
        </p:nvSpPr>
        <p:spPr>
          <a:xfrm>
            <a:off x="609600" y="5105400"/>
            <a:ext cx="7924800" cy="823913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The optimal solution requires    ?    bins.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</a:rPr>
              <a:t>      However, all the three on-line algorithms require    ?    bins.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76901" name="Rectangle 101"/>
          <p:cNvSpPr/>
          <p:nvPr/>
        </p:nvSpPr>
        <p:spPr>
          <a:xfrm>
            <a:off x="4495800" y="5241925"/>
            <a:ext cx="311150" cy="39687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>
            <a:spAutoFit/>
          </a:bodyPr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MS Hei" pitchFamily="49" charset="-122"/>
                <a:sym typeface="Symbol" panose="05050102010706020507" pitchFamily="18" charset="2"/>
              </a:rPr>
              <a:t>6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MS Hei" pitchFamily="49" charset="-122"/>
              <a:sym typeface="Symbol" panose="05050102010706020507" pitchFamily="18" charset="2"/>
            </a:endParaRPr>
          </a:p>
        </p:txBody>
      </p:sp>
      <p:sp>
        <p:nvSpPr>
          <p:cNvPr id="76902" name="Rectangle 102"/>
          <p:cNvSpPr/>
          <p:nvPr/>
        </p:nvSpPr>
        <p:spPr>
          <a:xfrm>
            <a:off x="6477000" y="5546725"/>
            <a:ext cx="438150" cy="39687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>
            <a:spAutoFit/>
          </a:bodyPr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MS Hei" pitchFamily="49" charset="-122"/>
                <a:sym typeface="Symbol" panose="05050102010706020507" pitchFamily="18" charset="2"/>
              </a:rPr>
              <a:t>10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MS Hei" pitchFamily="49" charset="-122"/>
              <a:sym typeface="Symbol" panose="05050102010706020507" pitchFamily="18" charset="2"/>
            </a:endParaRPr>
          </a:p>
        </p:txBody>
      </p:sp>
      <p:sp>
        <p:nvSpPr>
          <p:cNvPr id="76904" name="AutoShape 104" descr="画布"/>
          <p:cNvSpPr>
            <a:spLocks noChangeArrowheads="1"/>
          </p:cNvSpPr>
          <p:nvPr/>
        </p:nvSpPr>
        <p:spPr bwMode="auto">
          <a:xfrm>
            <a:off x="1547813" y="1844675"/>
            <a:ext cx="5832475" cy="863600"/>
          </a:xfrm>
          <a:prstGeom prst="plus">
            <a:avLst>
              <a:gd name="adj" fmla="val 20222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solidFill>
              <a:schemeClr val="accent2"/>
            </a:solidFill>
            <a:miter lim="800000"/>
          </a:ln>
          <a:effectLst/>
        </p:spPr>
        <p:txBody>
          <a:bodyPr lIns="36000" tIns="46800" rIns="36000" bIns="468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Discussion  14: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Please show the results.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8" name="Text Box 179"/>
          <p:cNvSpPr txBox="1"/>
          <p:nvPr/>
        </p:nvSpPr>
        <p:spPr>
          <a:xfrm>
            <a:off x="7164388" y="0"/>
            <a:ext cx="19732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Approximation 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7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768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769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/>
      <p:bldP spid="76899" grpId="0"/>
      <p:bldP spid="76900" grpId="0"/>
      <p:bldP spid="76901" grpId="0" animBg="1"/>
      <p:bldP spid="76902" grpId="0" animBg="1"/>
      <p:bldP spid="76904" grpId="0" animBg="1"/>
      <p:bldP spid="7690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73731" name="Text Box 3"/>
          <p:cNvSpPr txBox="1"/>
          <p:nvPr/>
        </p:nvSpPr>
        <p:spPr>
          <a:xfrm>
            <a:off x="457200" y="304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latin typeface="Times New Roman" panose="02020603050405020304" pitchFamily="18" charset="0"/>
              </a:rPr>
              <a:t>On-line Algorithms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73732" name="Text Box 4"/>
          <p:cNvSpPr txBox="1"/>
          <p:nvPr/>
        </p:nvSpPr>
        <p:spPr>
          <a:xfrm>
            <a:off x="609600" y="762000"/>
            <a:ext cx="7848600" cy="701675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        Place an item before processing the next one, and can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NOT change</a:t>
            </a:r>
            <a:r>
              <a:rPr lang="en-US" altLang="zh-CN" sz="2000" b="1" dirty="0">
                <a:latin typeface="Times New Roman" panose="02020603050405020304" pitchFamily="18" charset="0"/>
              </a:rPr>
              <a:t> decision.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73733" name="Text Box 5"/>
          <p:cNvSpPr txBox="1"/>
          <p:nvPr/>
        </p:nvSpPr>
        <p:spPr>
          <a:xfrm>
            <a:off x="381000" y="1600200"/>
            <a:ext cx="2743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92100" indent="-292100"/>
            <a:r>
              <a:rPr lang="en-US" altLang="zh-CN" b="1" dirty="0">
                <a:latin typeface="Times New Roman" panose="02020603050405020304" pitchFamily="18" charset="0"/>
                <a:ea typeface="MS Hei" pitchFamily="49" charset="-122"/>
              </a:rPr>
              <a:t>〖</a:t>
            </a:r>
            <a:r>
              <a:rPr lang="en-US" altLang="zh-CN" b="1" dirty="0">
                <a:latin typeface="Times New Roman" panose="02020603050405020304" pitchFamily="18" charset="0"/>
              </a:rPr>
              <a:t>Example</a:t>
            </a:r>
            <a:r>
              <a:rPr lang="en-US" altLang="zh-CN" b="1" dirty="0">
                <a:latin typeface="Times New Roman" panose="02020603050405020304" pitchFamily="18" charset="0"/>
                <a:ea typeface="MS Hei" pitchFamily="49" charset="-122"/>
              </a:rPr>
              <a:t>〗</a:t>
            </a:r>
            <a:r>
              <a:rPr lang="en-US" altLang="zh-CN" sz="2000" b="1" i="1" dirty="0">
                <a:latin typeface="Times New Roman" panose="02020603050405020304" pitchFamily="18" charset="0"/>
                <a:ea typeface="MS Hei" pitchFamily="49" charset="-122"/>
              </a:rPr>
              <a:t>S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MS Hei" pitchFamily="49" charset="-12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</a:rPr>
              <a:t> = 0.4</a:t>
            </a:r>
            <a:endParaRPr lang="en-US" altLang="zh-CN" sz="2000" b="1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73747" name="Rectangle 19" descr="棕色大理石"/>
          <p:cNvSpPr/>
          <p:nvPr/>
        </p:nvSpPr>
        <p:spPr>
          <a:xfrm>
            <a:off x="838200" y="3810000"/>
            <a:ext cx="762000" cy="914400"/>
          </a:xfrm>
          <a:prstGeom prst="rect">
            <a:avLst/>
          </a:prstGeom>
          <a:blipFill rotWithShape="0">
            <a:blip r:embed="rId1"/>
          </a:blipFill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0.4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48" name="Rectangle 20"/>
          <p:cNvSpPr/>
          <p:nvPr/>
        </p:nvSpPr>
        <p:spPr>
          <a:xfrm>
            <a:off x="2971800" y="1660525"/>
            <a:ext cx="8382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</a:rPr>
              <a:t>, 0.4</a:t>
            </a:r>
            <a:endParaRPr lang="en-US" altLang="zh-CN" sz="2000" b="1" dirty="0">
              <a:latin typeface="Times New Roman" panose="02020603050405020304" pitchFamily="18" charset="0"/>
              <a:ea typeface="MS Hei" pitchFamily="49" charset="-122"/>
            </a:endParaRPr>
          </a:p>
        </p:txBody>
      </p:sp>
      <p:sp>
        <p:nvSpPr>
          <p:cNvPr id="73749" name="Rectangle 21" descr="棕色大理石"/>
          <p:cNvSpPr/>
          <p:nvPr/>
        </p:nvSpPr>
        <p:spPr>
          <a:xfrm>
            <a:off x="838200" y="2895600"/>
            <a:ext cx="762000" cy="914400"/>
          </a:xfrm>
          <a:prstGeom prst="rect">
            <a:avLst/>
          </a:prstGeom>
          <a:blipFill rotWithShape="0">
            <a:blip r:embed="rId1"/>
          </a:blipFill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0.4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762000" y="2438400"/>
            <a:ext cx="914400" cy="2362200"/>
            <a:chOff x="768" y="1632"/>
            <a:chExt cx="576" cy="1488"/>
          </a:xfrm>
        </p:grpSpPr>
        <p:sp>
          <p:nvSpPr>
            <p:cNvPr id="13357" name="Rectangle 10" descr="栎木"/>
            <p:cNvSpPr/>
            <p:nvPr/>
          </p:nvSpPr>
          <p:spPr>
            <a:xfrm>
              <a:off x="768" y="1632"/>
              <a:ext cx="48" cy="1488"/>
            </a:xfrm>
            <a:prstGeom prst="rect">
              <a:avLst/>
            </a:prstGeom>
            <a:blipFill rotWithShape="0">
              <a:blip r:embed="rId2"/>
            </a:blipFill>
            <a:ln w="25400" cap="flat" cmpd="sng">
              <a:solidFill>
                <a:srgbClr val="99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3358" name="Rectangle 11" descr="栎木"/>
            <p:cNvSpPr/>
            <p:nvPr/>
          </p:nvSpPr>
          <p:spPr>
            <a:xfrm>
              <a:off x="1296" y="1632"/>
              <a:ext cx="48" cy="1488"/>
            </a:xfrm>
            <a:prstGeom prst="rect">
              <a:avLst/>
            </a:prstGeom>
            <a:blipFill rotWithShape="0">
              <a:blip r:embed="rId2"/>
            </a:blipFill>
            <a:ln w="25400" cap="flat" cmpd="sng">
              <a:solidFill>
                <a:srgbClr val="99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3359" name="Rectangle 12" descr="栎木"/>
            <p:cNvSpPr/>
            <p:nvPr/>
          </p:nvSpPr>
          <p:spPr>
            <a:xfrm rot="-5400000">
              <a:off x="1032" y="2856"/>
              <a:ext cx="48" cy="480"/>
            </a:xfrm>
            <a:prstGeom prst="rect">
              <a:avLst/>
            </a:prstGeom>
            <a:blipFill rotWithShape="0">
              <a:blip r:embed="rId2"/>
            </a:blipFill>
            <a:ln w="25400" cap="flat" cmpd="sng">
              <a:solidFill>
                <a:srgbClr val="99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73750" name="Rectangle 22"/>
          <p:cNvSpPr/>
          <p:nvPr/>
        </p:nvSpPr>
        <p:spPr>
          <a:xfrm>
            <a:off x="3429000" y="1660525"/>
            <a:ext cx="8382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</a:rPr>
              <a:t>, 0.6</a:t>
            </a:r>
            <a:endParaRPr lang="en-US" altLang="zh-CN" sz="2000" b="1" dirty="0">
              <a:latin typeface="Times New Roman" panose="02020603050405020304" pitchFamily="18" charset="0"/>
              <a:ea typeface="MS Hei" pitchFamily="49" charset="-122"/>
            </a:endParaRPr>
          </a:p>
        </p:txBody>
      </p:sp>
      <p:sp>
        <p:nvSpPr>
          <p:cNvPr id="73755" name="Rectangle 27" descr="棕色大理石"/>
          <p:cNvSpPr/>
          <p:nvPr/>
        </p:nvSpPr>
        <p:spPr>
          <a:xfrm>
            <a:off x="1981200" y="3352800"/>
            <a:ext cx="762000" cy="1371600"/>
          </a:xfrm>
          <a:prstGeom prst="rect">
            <a:avLst/>
          </a:prstGeom>
          <a:blipFill rotWithShape="0">
            <a:blip r:embed="rId1"/>
          </a:blipFill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0.6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23"/>
          <p:cNvGrpSpPr/>
          <p:nvPr/>
        </p:nvGrpSpPr>
        <p:grpSpPr>
          <a:xfrm>
            <a:off x="1905000" y="2438400"/>
            <a:ext cx="914400" cy="2362200"/>
            <a:chOff x="768" y="1632"/>
            <a:chExt cx="576" cy="1488"/>
          </a:xfrm>
        </p:grpSpPr>
        <p:sp>
          <p:nvSpPr>
            <p:cNvPr id="13354" name="Rectangle 24" descr="栎木"/>
            <p:cNvSpPr/>
            <p:nvPr/>
          </p:nvSpPr>
          <p:spPr>
            <a:xfrm>
              <a:off x="768" y="1632"/>
              <a:ext cx="48" cy="1488"/>
            </a:xfrm>
            <a:prstGeom prst="rect">
              <a:avLst/>
            </a:prstGeom>
            <a:blipFill rotWithShape="0">
              <a:blip r:embed="rId2"/>
            </a:blipFill>
            <a:ln w="25400" cap="flat" cmpd="sng">
              <a:solidFill>
                <a:srgbClr val="99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3355" name="Rectangle 25" descr="栎木"/>
            <p:cNvSpPr/>
            <p:nvPr/>
          </p:nvSpPr>
          <p:spPr>
            <a:xfrm>
              <a:off x="1296" y="1632"/>
              <a:ext cx="48" cy="1488"/>
            </a:xfrm>
            <a:prstGeom prst="rect">
              <a:avLst/>
            </a:prstGeom>
            <a:blipFill rotWithShape="0">
              <a:blip r:embed="rId2"/>
            </a:blipFill>
            <a:ln w="25400" cap="flat" cmpd="sng">
              <a:solidFill>
                <a:srgbClr val="99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3356" name="Rectangle 26" descr="栎木"/>
            <p:cNvSpPr/>
            <p:nvPr/>
          </p:nvSpPr>
          <p:spPr>
            <a:xfrm rot="-5400000">
              <a:off x="1032" y="2856"/>
              <a:ext cx="48" cy="480"/>
            </a:xfrm>
            <a:prstGeom prst="rect">
              <a:avLst/>
            </a:prstGeom>
            <a:blipFill rotWithShape="0">
              <a:blip r:embed="rId2"/>
            </a:blipFill>
            <a:ln w="25400" cap="flat" cmpd="sng">
              <a:solidFill>
                <a:srgbClr val="99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73756" name="Rectangle 28"/>
          <p:cNvSpPr/>
          <p:nvPr/>
        </p:nvSpPr>
        <p:spPr>
          <a:xfrm>
            <a:off x="3886200" y="1660525"/>
            <a:ext cx="8382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</a:rPr>
              <a:t>, 0.6</a:t>
            </a:r>
            <a:endParaRPr lang="en-US" altLang="zh-CN" sz="2000" b="1" dirty="0">
              <a:latin typeface="Times New Roman" panose="02020603050405020304" pitchFamily="18" charset="0"/>
              <a:ea typeface="MS Hei" pitchFamily="49" charset="-122"/>
            </a:endParaRPr>
          </a:p>
        </p:txBody>
      </p:sp>
      <p:sp>
        <p:nvSpPr>
          <p:cNvPr id="73757" name="Rectangle 29" descr="棕色大理石"/>
          <p:cNvSpPr/>
          <p:nvPr/>
        </p:nvSpPr>
        <p:spPr>
          <a:xfrm>
            <a:off x="3200400" y="3352800"/>
            <a:ext cx="762000" cy="1371600"/>
          </a:xfrm>
          <a:prstGeom prst="rect">
            <a:avLst/>
          </a:prstGeom>
          <a:blipFill rotWithShape="0">
            <a:blip r:embed="rId1"/>
          </a:blipFill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0.6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Group 30"/>
          <p:cNvGrpSpPr/>
          <p:nvPr/>
        </p:nvGrpSpPr>
        <p:grpSpPr>
          <a:xfrm>
            <a:off x="3124200" y="2438400"/>
            <a:ext cx="914400" cy="2362200"/>
            <a:chOff x="768" y="1632"/>
            <a:chExt cx="576" cy="1488"/>
          </a:xfrm>
        </p:grpSpPr>
        <p:sp>
          <p:nvSpPr>
            <p:cNvPr id="13351" name="Rectangle 31" descr="栎木"/>
            <p:cNvSpPr/>
            <p:nvPr/>
          </p:nvSpPr>
          <p:spPr>
            <a:xfrm>
              <a:off x="768" y="1632"/>
              <a:ext cx="48" cy="1488"/>
            </a:xfrm>
            <a:prstGeom prst="rect">
              <a:avLst/>
            </a:prstGeom>
            <a:blipFill rotWithShape="0">
              <a:blip r:embed="rId2"/>
            </a:blipFill>
            <a:ln w="25400" cap="flat" cmpd="sng">
              <a:solidFill>
                <a:srgbClr val="99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3352" name="Rectangle 32" descr="栎木"/>
            <p:cNvSpPr/>
            <p:nvPr/>
          </p:nvSpPr>
          <p:spPr>
            <a:xfrm>
              <a:off x="1296" y="1632"/>
              <a:ext cx="48" cy="1488"/>
            </a:xfrm>
            <a:prstGeom prst="rect">
              <a:avLst/>
            </a:prstGeom>
            <a:blipFill rotWithShape="0">
              <a:blip r:embed="rId2"/>
            </a:blipFill>
            <a:ln w="25400" cap="flat" cmpd="sng">
              <a:solidFill>
                <a:srgbClr val="99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3353" name="Rectangle 33" descr="栎木"/>
            <p:cNvSpPr/>
            <p:nvPr/>
          </p:nvSpPr>
          <p:spPr>
            <a:xfrm rot="-5400000">
              <a:off x="1032" y="2856"/>
              <a:ext cx="48" cy="480"/>
            </a:xfrm>
            <a:prstGeom prst="rect">
              <a:avLst/>
            </a:prstGeom>
            <a:blipFill rotWithShape="0">
              <a:blip r:embed="rId2"/>
            </a:blipFill>
            <a:ln w="25400" cap="flat" cmpd="sng">
              <a:solidFill>
                <a:srgbClr val="99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73762" name="Line 34"/>
          <p:cNvSpPr/>
          <p:nvPr/>
        </p:nvSpPr>
        <p:spPr>
          <a:xfrm>
            <a:off x="1295400" y="2438400"/>
            <a:ext cx="2209800" cy="1905000"/>
          </a:xfrm>
          <a:prstGeom prst="line">
            <a:avLst/>
          </a:prstGeom>
          <a:ln w="762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3763" name="Line 35"/>
          <p:cNvSpPr/>
          <p:nvPr/>
        </p:nvSpPr>
        <p:spPr>
          <a:xfrm flipH="1">
            <a:off x="1371600" y="2362200"/>
            <a:ext cx="2209800" cy="1905000"/>
          </a:xfrm>
          <a:prstGeom prst="line">
            <a:avLst/>
          </a:prstGeom>
          <a:ln w="762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5" name="Group 55"/>
          <p:cNvGrpSpPr/>
          <p:nvPr/>
        </p:nvGrpSpPr>
        <p:grpSpPr>
          <a:xfrm flipH="1">
            <a:off x="7467600" y="5257800"/>
            <a:ext cx="1435100" cy="1354138"/>
            <a:chOff x="244" y="3190"/>
            <a:chExt cx="904" cy="853"/>
          </a:xfrm>
        </p:grpSpPr>
        <p:grpSp>
          <p:nvGrpSpPr>
            <p:cNvPr id="13334" name="Group 40"/>
            <p:cNvGrpSpPr/>
            <p:nvPr/>
          </p:nvGrpSpPr>
          <p:grpSpPr>
            <a:xfrm>
              <a:off x="563" y="3651"/>
              <a:ext cx="468" cy="392"/>
              <a:chOff x="563" y="3651"/>
              <a:chExt cx="468" cy="392"/>
            </a:xfrm>
          </p:grpSpPr>
          <p:sp>
            <p:nvSpPr>
              <p:cNvPr id="13349" name="Freeform 38"/>
              <p:cNvSpPr/>
              <p:nvPr/>
            </p:nvSpPr>
            <p:spPr>
              <a:xfrm>
                <a:off x="563" y="3654"/>
                <a:ext cx="468" cy="389"/>
              </a:xfrm>
              <a:custGeom>
                <a:avLst/>
                <a:gdLst>
                  <a:gd name="txL" fmla="*/ 0 w 1403"/>
                  <a:gd name="txT" fmla="*/ 0 h 1166"/>
                  <a:gd name="txR" fmla="*/ 1403 w 1403"/>
                  <a:gd name="txB" fmla="*/ 1166 h 1166"/>
                </a:gdLst>
                <a:ahLst/>
                <a:cxnLst>
                  <a:cxn ang="0">
                    <a:pos x="52" y="43"/>
                  </a:cxn>
                  <a:cxn ang="0">
                    <a:pos x="52" y="21"/>
                  </a:cxn>
                  <a:cxn ang="0">
                    <a:pos x="51" y="3"/>
                  </a:cxn>
                  <a:cxn ang="0">
                    <a:pos x="25" y="0"/>
                  </a:cxn>
                  <a:cxn ang="0">
                    <a:pos x="1" y="3"/>
                  </a:cxn>
                  <a:cxn ang="0">
                    <a:pos x="1" y="9"/>
                  </a:cxn>
                  <a:cxn ang="0">
                    <a:pos x="0" y="43"/>
                  </a:cxn>
                  <a:cxn ang="0">
                    <a:pos x="5" y="43"/>
                  </a:cxn>
                  <a:cxn ang="0">
                    <a:pos x="5" y="12"/>
                  </a:cxn>
                  <a:cxn ang="0">
                    <a:pos x="16" y="11"/>
                  </a:cxn>
                  <a:cxn ang="0">
                    <a:pos x="47" y="11"/>
                  </a:cxn>
                  <a:cxn ang="0">
                    <a:pos x="48" y="43"/>
                  </a:cxn>
                  <a:cxn ang="0">
                    <a:pos x="52" y="43"/>
                  </a:cxn>
                </a:cxnLst>
                <a:rect l="txL" t="txT" r="txR" b="txB"/>
                <a:pathLst>
                  <a:path w="1403" h="1166">
                    <a:moveTo>
                      <a:pt x="1403" y="1164"/>
                    </a:moveTo>
                    <a:lnTo>
                      <a:pt x="1403" y="561"/>
                    </a:lnTo>
                    <a:lnTo>
                      <a:pt x="1382" y="79"/>
                    </a:lnTo>
                    <a:lnTo>
                      <a:pt x="671" y="0"/>
                    </a:lnTo>
                    <a:lnTo>
                      <a:pt x="22" y="71"/>
                    </a:lnTo>
                    <a:lnTo>
                      <a:pt x="19" y="241"/>
                    </a:lnTo>
                    <a:lnTo>
                      <a:pt x="0" y="1159"/>
                    </a:lnTo>
                    <a:lnTo>
                      <a:pt x="144" y="1159"/>
                    </a:lnTo>
                    <a:lnTo>
                      <a:pt x="144" y="328"/>
                    </a:lnTo>
                    <a:lnTo>
                      <a:pt x="422" y="308"/>
                    </a:lnTo>
                    <a:lnTo>
                      <a:pt x="1272" y="308"/>
                    </a:lnTo>
                    <a:lnTo>
                      <a:pt x="1284" y="1166"/>
                    </a:lnTo>
                    <a:lnTo>
                      <a:pt x="1403" y="1164"/>
                    </a:lnTo>
                    <a:close/>
                  </a:path>
                </a:pathLst>
              </a:custGeom>
              <a:solidFill>
                <a:srgbClr val="000080"/>
              </a:solidFill>
              <a:ln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50" name="Freeform 39"/>
              <p:cNvSpPr/>
              <p:nvPr/>
            </p:nvSpPr>
            <p:spPr>
              <a:xfrm>
                <a:off x="599" y="3651"/>
                <a:ext cx="182" cy="99"/>
              </a:xfrm>
              <a:custGeom>
                <a:avLst/>
                <a:gdLst>
                  <a:gd name="txL" fmla="*/ 0 w 548"/>
                  <a:gd name="txT" fmla="*/ 0 h 297"/>
                  <a:gd name="txR" fmla="*/ 548 w 548"/>
                  <a:gd name="txB" fmla="*/ 297 h 297"/>
                </a:gdLst>
                <a:ahLst/>
                <a:cxnLst>
                  <a:cxn ang="0">
                    <a:pos x="4" y="2"/>
                  </a:cxn>
                  <a:cxn ang="0">
                    <a:pos x="6" y="2"/>
                  </a:cxn>
                  <a:cxn ang="0">
                    <a:pos x="9" y="0"/>
                  </a:cxn>
                  <a:cxn ang="0">
                    <a:pos x="12" y="3"/>
                  </a:cxn>
                  <a:cxn ang="0">
                    <a:pos x="20" y="8"/>
                  </a:cxn>
                  <a:cxn ang="0">
                    <a:pos x="20" y="9"/>
                  </a:cxn>
                  <a:cxn ang="0">
                    <a:pos x="15" y="11"/>
                  </a:cxn>
                  <a:cxn ang="0">
                    <a:pos x="0" y="3"/>
                  </a:cxn>
                  <a:cxn ang="0">
                    <a:pos x="4" y="2"/>
                  </a:cxn>
                </a:cxnLst>
                <a:rect l="txL" t="txT" r="txR" b="txB"/>
                <a:pathLst>
                  <a:path w="548" h="297">
                    <a:moveTo>
                      <a:pt x="102" y="58"/>
                    </a:moveTo>
                    <a:lnTo>
                      <a:pt x="175" y="47"/>
                    </a:lnTo>
                    <a:lnTo>
                      <a:pt x="242" y="0"/>
                    </a:lnTo>
                    <a:lnTo>
                      <a:pt x="313" y="70"/>
                    </a:lnTo>
                    <a:lnTo>
                      <a:pt x="533" y="205"/>
                    </a:lnTo>
                    <a:lnTo>
                      <a:pt x="548" y="256"/>
                    </a:lnTo>
                    <a:lnTo>
                      <a:pt x="421" y="297"/>
                    </a:lnTo>
                    <a:lnTo>
                      <a:pt x="0" y="92"/>
                    </a:lnTo>
                    <a:lnTo>
                      <a:pt x="102" y="58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3335" name="Group 47"/>
            <p:cNvGrpSpPr/>
            <p:nvPr/>
          </p:nvGrpSpPr>
          <p:grpSpPr>
            <a:xfrm>
              <a:off x="711" y="3300"/>
              <a:ext cx="437" cy="583"/>
              <a:chOff x="711" y="3300"/>
              <a:chExt cx="437" cy="583"/>
            </a:xfrm>
          </p:grpSpPr>
          <p:grpSp>
            <p:nvGrpSpPr>
              <p:cNvPr id="13343" name="Group 43"/>
              <p:cNvGrpSpPr/>
              <p:nvPr/>
            </p:nvGrpSpPr>
            <p:grpSpPr>
              <a:xfrm>
                <a:off x="711" y="3300"/>
                <a:ext cx="437" cy="445"/>
                <a:chOff x="711" y="3300"/>
                <a:chExt cx="437" cy="445"/>
              </a:xfrm>
            </p:grpSpPr>
            <p:sp>
              <p:nvSpPr>
                <p:cNvPr id="13347" name="Freeform 41"/>
                <p:cNvSpPr/>
                <p:nvPr/>
              </p:nvSpPr>
              <p:spPr>
                <a:xfrm>
                  <a:off x="711" y="3300"/>
                  <a:ext cx="437" cy="445"/>
                </a:xfrm>
                <a:custGeom>
                  <a:avLst/>
                  <a:gdLst>
                    <a:gd name="txL" fmla="*/ 0 w 1310"/>
                    <a:gd name="txT" fmla="*/ 0 h 1335"/>
                    <a:gd name="txR" fmla="*/ 1310 w 1310"/>
                    <a:gd name="txB" fmla="*/ 1335 h 1335"/>
                  </a:gdLst>
                  <a:ahLst/>
                  <a:cxnLst>
                    <a:cxn ang="0">
                      <a:pos x="9" y="10"/>
                    </a:cxn>
                    <a:cxn ang="0">
                      <a:pos x="10" y="7"/>
                    </a:cxn>
                    <a:cxn ang="0">
                      <a:pos x="11" y="4"/>
                    </a:cxn>
                    <a:cxn ang="0">
                      <a:pos x="11" y="4"/>
                    </a:cxn>
                    <a:cxn ang="0">
                      <a:pos x="12" y="3"/>
                    </a:cxn>
                    <a:cxn ang="0">
                      <a:pos x="12" y="3"/>
                    </a:cxn>
                    <a:cxn ang="0">
                      <a:pos x="12" y="3"/>
                    </a:cxn>
                    <a:cxn ang="0">
                      <a:pos x="19" y="2"/>
                    </a:cxn>
                    <a:cxn ang="0">
                      <a:pos x="25" y="0"/>
                    </a:cxn>
                    <a:cxn ang="0">
                      <a:pos x="31" y="0"/>
                    </a:cxn>
                    <a:cxn ang="0">
                      <a:pos x="35" y="0"/>
                    </a:cxn>
                    <a:cxn ang="0">
                      <a:pos x="42" y="0"/>
                    </a:cxn>
                    <a:cxn ang="0">
                      <a:pos x="47" y="1"/>
                    </a:cxn>
                    <a:cxn ang="0">
                      <a:pos x="48" y="1"/>
                    </a:cxn>
                    <a:cxn ang="0">
                      <a:pos x="48" y="1"/>
                    </a:cxn>
                    <a:cxn ang="0">
                      <a:pos x="48" y="1"/>
                    </a:cxn>
                    <a:cxn ang="0">
                      <a:pos x="49" y="2"/>
                    </a:cxn>
                    <a:cxn ang="0">
                      <a:pos x="49" y="2"/>
                    </a:cxn>
                    <a:cxn ang="0">
                      <a:pos x="48" y="3"/>
                    </a:cxn>
                    <a:cxn ang="0">
                      <a:pos x="47" y="8"/>
                    </a:cxn>
                    <a:cxn ang="0">
                      <a:pos x="47" y="11"/>
                    </a:cxn>
                    <a:cxn ang="0">
                      <a:pos x="45" y="19"/>
                    </a:cxn>
                    <a:cxn ang="0">
                      <a:pos x="44" y="23"/>
                    </a:cxn>
                    <a:cxn ang="0">
                      <a:pos x="41" y="34"/>
                    </a:cxn>
                    <a:cxn ang="0">
                      <a:pos x="38" y="43"/>
                    </a:cxn>
                    <a:cxn ang="0">
                      <a:pos x="38" y="44"/>
                    </a:cxn>
                    <a:cxn ang="0">
                      <a:pos x="37" y="45"/>
                    </a:cxn>
                    <a:cxn ang="0">
                      <a:pos x="37" y="46"/>
                    </a:cxn>
                    <a:cxn ang="0">
                      <a:pos x="37" y="47"/>
                    </a:cxn>
                    <a:cxn ang="0">
                      <a:pos x="36" y="47"/>
                    </a:cxn>
                    <a:cxn ang="0">
                      <a:pos x="36" y="47"/>
                    </a:cxn>
                    <a:cxn ang="0">
                      <a:pos x="35" y="48"/>
                    </a:cxn>
                    <a:cxn ang="0">
                      <a:pos x="33" y="48"/>
                    </a:cxn>
                    <a:cxn ang="0">
                      <a:pos x="30" y="48"/>
                    </a:cxn>
                    <a:cxn ang="0">
                      <a:pos x="28" y="48"/>
                    </a:cxn>
                    <a:cxn ang="0">
                      <a:pos x="25" y="49"/>
                    </a:cxn>
                    <a:cxn ang="0">
                      <a:pos x="22" y="49"/>
                    </a:cxn>
                    <a:cxn ang="0">
                      <a:pos x="20" y="49"/>
                    </a:cxn>
                    <a:cxn ang="0">
                      <a:pos x="17" y="49"/>
                    </a:cxn>
                    <a:cxn ang="0">
                      <a:pos x="16" y="49"/>
                    </a:cxn>
                    <a:cxn ang="0">
                      <a:pos x="1" y="39"/>
                    </a:cxn>
                    <a:cxn ang="0">
                      <a:pos x="1" y="39"/>
                    </a:cxn>
                    <a:cxn ang="0">
                      <a:pos x="0" y="38"/>
                    </a:cxn>
                    <a:cxn ang="0">
                      <a:pos x="0" y="37"/>
                    </a:cxn>
                    <a:cxn ang="0">
                      <a:pos x="0" y="36"/>
                    </a:cxn>
                    <a:cxn ang="0">
                      <a:pos x="0" y="35"/>
                    </a:cxn>
                    <a:cxn ang="0">
                      <a:pos x="4" y="23"/>
                    </a:cxn>
                    <a:cxn ang="0">
                      <a:pos x="7" y="16"/>
                    </a:cxn>
                    <a:cxn ang="0">
                      <a:pos x="9" y="10"/>
                    </a:cxn>
                  </a:cxnLst>
                  <a:rect l="txL" t="txT" r="txR" b="txB"/>
                  <a:pathLst>
                    <a:path w="1310" h="1335">
                      <a:moveTo>
                        <a:pt x="245" y="271"/>
                      </a:moveTo>
                      <a:lnTo>
                        <a:pt x="276" y="179"/>
                      </a:lnTo>
                      <a:lnTo>
                        <a:pt x="297" y="120"/>
                      </a:lnTo>
                      <a:lnTo>
                        <a:pt x="304" y="103"/>
                      </a:lnTo>
                      <a:lnTo>
                        <a:pt x="316" y="88"/>
                      </a:lnTo>
                      <a:lnTo>
                        <a:pt x="323" y="81"/>
                      </a:lnTo>
                      <a:lnTo>
                        <a:pt x="337" y="76"/>
                      </a:lnTo>
                      <a:lnTo>
                        <a:pt x="502" y="44"/>
                      </a:lnTo>
                      <a:lnTo>
                        <a:pt x="681" y="12"/>
                      </a:lnTo>
                      <a:lnTo>
                        <a:pt x="841" y="0"/>
                      </a:lnTo>
                      <a:lnTo>
                        <a:pt x="933" y="0"/>
                      </a:lnTo>
                      <a:lnTo>
                        <a:pt x="1124" y="11"/>
                      </a:lnTo>
                      <a:lnTo>
                        <a:pt x="1262" y="17"/>
                      </a:lnTo>
                      <a:lnTo>
                        <a:pt x="1282" y="19"/>
                      </a:lnTo>
                      <a:lnTo>
                        <a:pt x="1295" y="25"/>
                      </a:lnTo>
                      <a:lnTo>
                        <a:pt x="1304" y="31"/>
                      </a:lnTo>
                      <a:lnTo>
                        <a:pt x="1310" y="41"/>
                      </a:lnTo>
                      <a:lnTo>
                        <a:pt x="1310" y="53"/>
                      </a:lnTo>
                      <a:lnTo>
                        <a:pt x="1303" y="89"/>
                      </a:lnTo>
                      <a:lnTo>
                        <a:pt x="1276" y="210"/>
                      </a:lnTo>
                      <a:lnTo>
                        <a:pt x="1256" y="300"/>
                      </a:lnTo>
                      <a:lnTo>
                        <a:pt x="1212" y="501"/>
                      </a:lnTo>
                      <a:lnTo>
                        <a:pt x="1183" y="626"/>
                      </a:lnTo>
                      <a:lnTo>
                        <a:pt x="1105" y="917"/>
                      </a:lnTo>
                      <a:lnTo>
                        <a:pt x="1030" y="1150"/>
                      </a:lnTo>
                      <a:lnTo>
                        <a:pt x="1015" y="1195"/>
                      </a:lnTo>
                      <a:lnTo>
                        <a:pt x="1007" y="1220"/>
                      </a:lnTo>
                      <a:lnTo>
                        <a:pt x="1000" y="1244"/>
                      </a:lnTo>
                      <a:lnTo>
                        <a:pt x="991" y="1259"/>
                      </a:lnTo>
                      <a:lnTo>
                        <a:pt x="978" y="1274"/>
                      </a:lnTo>
                      <a:lnTo>
                        <a:pt x="965" y="1280"/>
                      </a:lnTo>
                      <a:lnTo>
                        <a:pt x="940" y="1286"/>
                      </a:lnTo>
                      <a:lnTo>
                        <a:pt x="896" y="1290"/>
                      </a:lnTo>
                      <a:lnTo>
                        <a:pt x="821" y="1290"/>
                      </a:lnTo>
                      <a:lnTo>
                        <a:pt x="758" y="1297"/>
                      </a:lnTo>
                      <a:lnTo>
                        <a:pt x="675" y="1311"/>
                      </a:lnTo>
                      <a:lnTo>
                        <a:pt x="589" y="1325"/>
                      </a:lnTo>
                      <a:lnTo>
                        <a:pt x="531" y="1335"/>
                      </a:lnTo>
                      <a:lnTo>
                        <a:pt x="459" y="1335"/>
                      </a:lnTo>
                      <a:lnTo>
                        <a:pt x="444" y="1325"/>
                      </a:lnTo>
                      <a:lnTo>
                        <a:pt x="40" y="1059"/>
                      </a:lnTo>
                      <a:lnTo>
                        <a:pt x="20" y="1042"/>
                      </a:lnTo>
                      <a:lnTo>
                        <a:pt x="6" y="1024"/>
                      </a:lnTo>
                      <a:lnTo>
                        <a:pt x="0" y="1004"/>
                      </a:lnTo>
                      <a:lnTo>
                        <a:pt x="0" y="980"/>
                      </a:lnTo>
                      <a:lnTo>
                        <a:pt x="6" y="958"/>
                      </a:lnTo>
                      <a:lnTo>
                        <a:pt x="121" y="629"/>
                      </a:lnTo>
                      <a:lnTo>
                        <a:pt x="194" y="422"/>
                      </a:lnTo>
                      <a:lnTo>
                        <a:pt x="245" y="27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348" name="Freeform 42"/>
                <p:cNvSpPr/>
                <p:nvPr/>
              </p:nvSpPr>
              <p:spPr>
                <a:xfrm>
                  <a:off x="734" y="3345"/>
                  <a:ext cx="260" cy="337"/>
                </a:xfrm>
                <a:custGeom>
                  <a:avLst/>
                  <a:gdLst>
                    <a:gd name="txL" fmla="*/ 0 w 778"/>
                    <a:gd name="txT" fmla="*/ 0 h 1013"/>
                    <a:gd name="txR" fmla="*/ 778 w 778"/>
                    <a:gd name="txB" fmla="*/ 1013 h 1013"/>
                  </a:gdLst>
                  <a:ahLst/>
                  <a:cxnLst>
                    <a:cxn ang="0">
                      <a:pos x="7" y="11"/>
                    </a:cxn>
                    <a:cxn ang="0">
                      <a:pos x="9" y="6"/>
                    </a:cxn>
                    <a:cxn ang="0">
                      <a:pos x="11" y="1"/>
                    </a:cxn>
                    <a:cxn ang="0">
                      <a:pos x="11" y="1"/>
                    </a:cxn>
                    <a:cxn ang="0">
                      <a:pos x="11" y="1"/>
                    </a:cxn>
                    <a:cxn ang="0">
                      <a:pos x="12" y="1"/>
                    </a:cxn>
                    <a:cxn ang="0">
                      <a:pos x="20" y="0"/>
                    </a:cxn>
                    <a:cxn ang="0">
                      <a:pos x="28" y="0"/>
                    </a:cxn>
                    <a:cxn ang="0">
                      <a:pos x="29" y="0"/>
                    </a:cxn>
                    <a:cxn ang="0">
                      <a:pos x="29" y="0"/>
                    </a:cxn>
                    <a:cxn ang="0">
                      <a:pos x="29" y="1"/>
                    </a:cxn>
                    <a:cxn ang="0">
                      <a:pos x="28" y="4"/>
                    </a:cxn>
                    <a:cxn ang="0">
                      <a:pos x="27" y="7"/>
                    </a:cxn>
                    <a:cxn ang="0">
                      <a:pos x="25" y="12"/>
                    </a:cxn>
                    <a:cxn ang="0">
                      <a:pos x="21" y="22"/>
                    </a:cxn>
                    <a:cxn ang="0">
                      <a:pos x="17" y="30"/>
                    </a:cxn>
                    <a:cxn ang="0">
                      <a:pos x="16" y="33"/>
                    </a:cxn>
                    <a:cxn ang="0">
                      <a:pos x="16" y="35"/>
                    </a:cxn>
                    <a:cxn ang="0">
                      <a:pos x="15" y="36"/>
                    </a:cxn>
                    <a:cxn ang="0">
                      <a:pos x="15" y="37"/>
                    </a:cxn>
                    <a:cxn ang="0">
                      <a:pos x="14" y="37"/>
                    </a:cxn>
                    <a:cxn ang="0">
                      <a:pos x="14" y="37"/>
                    </a:cxn>
                    <a:cxn ang="0">
                      <a:pos x="13" y="37"/>
                    </a:cxn>
                    <a:cxn ang="0">
                      <a:pos x="13" y="37"/>
                    </a:cxn>
                    <a:cxn ang="0">
                      <a:pos x="12" y="37"/>
                    </a:cxn>
                    <a:cxn ang="0">
                      <a:pos x="11" y="36"/>
                    </a:cxn>
                    <a:cxn ang="0">
                      <a:pos x="10" y="35"/>
                    </a:cxn>
                    <a:cxn ang="0">
                      <a:pos x="9" y="35"/>
                    </a:cxn>
                    <a:cxn ang="0">
                      <a:pos x="9" y="34"/>
                    </a:cxn>
                    <a:cxn ang="0">
                      <a:pos x="0" y="31"/>
                    </a:cxn>
                    <a:cxn ang="0">
                      <a:pos x="0" y="30"/>
                    </a:cxn>
                    <a:cxn ang="0">
                      <a:pos x="0" y="30"/>
                    </a:cxn>
                    <a:cxn ang="0">
                      <a:pos x="0" y="30"/>
                    </a:cxn>
                    <a:cxn ang="0">
                      <a:pos x="0" y="29"/>
                    </a:cxn>
                    <a:cxn ang="0">
                      <a:pos x="7" y="11"/>
                    </a:cxn>
                  </a:cxnLst>
                  <a:rect l="txL" t="txT" r="txR" b="txB"/>
                  <a:pathLst>
                    <a:path w="778" h="1013">
                      <a:moveTo>
                        <a:pt x="177" y="303"/>
                      </a:moveTo>
                      <a:lnTo>
                        <a:pt x="234" y="156"/>
                      </a:lnTo>
                      <a:lnTo>
                        <a:pt x="283" y="26"/>
                      </a:lnTo>
                      <a:lnTo>
                        <a:pt x="291" y="20"/>
                      </a:lnTo>
                      <a:lnTo>
                        <a:pt x="299" y="18"/>
                      </a:lnTo>
                      <a:lnTo>
                        <a:pt x="316" y="17"/>
                      </a:lnTo>
                      <a:lnTo>
                        <a:pt x="539" y="1"/>
                      </a:lnTo>
                      <a:lnTo>
                        <a:pt x="756" y="0"/>
                      </a:lnTo>
                      <a:lnTo>
                        <a:pt x="769" y="2"/>
                      </a:lnTo>
                      <a:lnTo>
                        <a:pt x="774" y="6"/>
                      </a:lnTo>
                      <a:lnTo>
                        <a:pt x="778" y="18"/>
                      </a:lnTo>
                      <a:lnTo>
                        <a:pt x="762" y="110"/>
                      </a:lnTo>
                      <a:lnTo>
                        <a:pt x="728" y="190"/>
                      </a:lnTo>
                      <a:lnTo>
                        <a:pt x="670" y="336"/>
                      </a:lnTo>
                      <a:lnTo>
                        <a:pt x="559" y="586"/>
                      </a:lnTo>
                      <a:lnTo>
                        <a:pt x="463" y="803"/>
                      </a:lnTo>
                      <a:lnTo>
                        <a:pt x="438" y="885"/>
                      </a:lnTo>
                      <a:lnTo>
                        <a:pt x="424" y="941"/>
                      </a:lnTo>
                      <a:lnTo>
                        <a:pt x="408" y="972"/>
                      </a:lnTo>
                      <a:lnTo>
                        <a:pt x="393" y="995"/>
                      </a:lnTo>
                      <a:lnTo>
                        <a:pt x="384" y="1006"/>
                      </a:lnTo>
                      <a:lnTo>
                        <a:pt x="375" y="1012"/>
                      </a:lnTo>
                      <a:lnTo>
                        <a:pt x="362" y="1013"/>
                      </a:lnTo>
                      <a:lnTo>
                        <a:pt x="349" y="1010"/>
                      </a:lnTo>
                      <a:lnTo>
                        <a:pt x="327" y="998"/>
                      </a:lnTo>
                      <a:lnTo>
                        <a:pt x="303" y="981"/>
                      </a:lnTo>
                      <a:lnTo>
                        <a:pt x="281" y="960"/>
                      </a:lnTo>
                      <a:lnTo>
                        <a:pt x="254" y="941"/>
                      </a:lnTo>
                      <a:lnTo>
                        <a:pt x="230" y="923"/>
                      </a:lnTo>
                      <a:lnTo>
                        <a:pt x="11" y="833"/>
                      </a:lnTo>
                      <a:lnTo>
                        <a:pt x="3" y="827"/>
                      </a:lnTo>
                      <a:lnTo>
                        <a:pt x="0" y="819"/>
                      </a:lnTo>
                      <a:lnTo>
                        <a:pt x="2" y="807"/>
                      </a:lnTo>
                      <a:lnTo>
                        <a:pt x="6" y="796"/>
                      </a:lnTo>
                      <a:lnTo>
                        <a:pt x="177" y="303"/>
                      </a:lnTo>
                      <a:close/>
                    </a:path>
                  </a:pathLst>
                </a:custGeom>
                <a:solidFill>
                  <a:srgbClr val="005F5F"/>
                </a:solidFill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44" name="Group 46"/>
              <p:cNvGrpSpPr/>
              <p:nvPr/>
            </p:nvGrpSpPr>
            <p:grpSpPr>
              <a:xfrm>
                <a:off x="1025" y="3691"/>
                <a:ext cx="69" cy="192"/>
                <a:chOff x="1025" y="3691"/>
                <a:chExt cx="69" cy="192"/>
              </a:xfrm>
            </p:grpSpPr>
            <p:sp>
              <p:nvSpPr>
                <p:cNvPr id="13345" name="Freeform 44"/>
                <p:cNvSpPr/>
                <p:nvPr/>
              </p:nvSpPr>
              <p:spPr>
                <a:xfrm>
                  <a:off x="1031" y="3699"/>
                  <a:ext cx="63" cy="184"/>
                </a:xfrm>
                <a:custGeom>
                  <a:avLst/>
                  <a:gdLst>
                    <a:gd name="txL" fmla="*/ 0 w 190"/>
                    <a:gd name="txT" fmla="*/ 0 h 553"/>
                    <a:gd name="txR" fmla="*/ 190 w 190"/>
                    <a:gd name="txB" fmla="*/ 553 h 553"/>
                  </a:gdLst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1" y="3"/>
                    </a:cxn>
                    <a:cxn ang="0">
                      <a:pos x="2" y="4"/>
                    </a:cxn>
                    <a:cxn ang="0">
                      <a:pos x="3" y="4"/>
                    </a:cxn>
                    <a:cxn ang="0">
                      <a:pos x="4" y="5"/>
                    </a:cxn>
                    <a:cxn ang="0">
                      <a:pos x="5" y="6"/>
                    </a:cxn>
                    <a:cxn ang="0">
                      <a:pos x="6" y="8"/>
                    </a:cxn>
                    <a:cxn ang="0">
                      <a:pos x="6" y="9"/>
                    </a:cxn>
                    <a:cxn ang="0">
                      <a:pos x="6" y="10"/>
                    </a:cxn>
                    <a:cxn ang="0">
                      <a:pos x="5" y="11"/>
                    </a:cxn>
                    <a:cxn ang="0">
                      <a:pos x="4" y="12"/>
                    </a:cxn>
                    <a:cxn ang="0">
                      <a:pos x="4" y="13"/>
                    </a:cxn>
                    <a:cxn ang="0">
                      <a:pos x="3" y="14"/>
                    </a:cxn>
                    <a:cxn ang="0">
                      <a:pos x="3" y="16"/>
                    </a:cxn>
                    <a:cxn ang="0">
                      <a:pos x="4" y="17"/>
                    </a:cxn>
                    <a:cxn ang="0">
                      <a:pos x="4" y="18"/>
                    </a:cxn>
                    <a:cxn ang="0">
                      <a:pos x="5" y="19"/>
                    </a:cxn>
                    <a:cxn ang="0">
                      <a:pos x="6" y="20"/>
                    </a:cxn>
                    <a:cxn ang="0">
                      <a:pos x="7" y="20"/>
                    </a:cxn>
                  </a:cxnLst>
                  <a:rect l="txL" t="txT" r="txR" b="txB"/>
                  <a:pathLst>
                    <a:path w="190" h="553">
                      <a:moveTo>
                        <a:pt x="0" y="0"/>
                      </a:moveTo>
                      <a:lnTo>
                        <a:pt x="6" y="36"/>
                      </a:lnTo>
                      <a:lnTo>
                        <a:pt x="15" y="64"/>
                      </a:lnTo>
                      <a:lnTo>
                        <a:pt x="31" y="89"/>
                      </a:lnTo>
                      <a:lnTo>
                        <a:pt x="56" y="105"/>
                      </a:lnTo>
                      <a:lnTo>
                        <a:pt x="88" y="117"/>
                      </a:lnTo>
                      <a:lnTo>
                        <a:pt x="112" y="139"/>
                      </a:lnTo>
                      <a:lnTo>
                        <a:pt x="132" y="165"/>
                      </a:lnTo>
                      <a:lnTo>
                        <a:pt x="153" y="210"/>
                      </a:lnTo>
                      <a:lnTo>
                        <a:pt x="160" y="247"/>
                      </a:lnTo>
                      <a:lnTo>
                        <a:pt x="154" y="276"/>
                      </a:lnTo>
                      <a:lnTo>
                        <a:pt x="132" y="303"/>
                      </a:lnTo>
                      <a:lnTo>
                        <a:pt x="113" y="327"/>
                      </a:lnTo>
                      <a:lnTo>
                        <a:pt x="100" y="353"/>
                      </a:lnTo>
                      <a:lnTo>
                        <a:pt x="90" y="385"/>
                      </a:lnTo>
                      <a:lnTo>
                        <a:pt x="85" y="423"/>
                      </a:lnTo>
                      <a:lnTo>
                        <a:pt x="95" y="456"/>
                      </a:lnTo>
                      <a:lnTo>
                        <a:pt x="108" y="479"/>
                      </a:lnTo>
                      <a:lnTo>
                        <a:pt x="137" y="510"/>
                      </a:lnTo>
                      <a:lnTo>
                        <a:pt x="160" y="530"/>
                      </a:lnTo>
                      <a:lnTo>
                        <a:pt x="190" y="553"/>
                      </a:ln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346" name="Oval 45"/>
                <p:cNvSpPr/>
                <p:nvPr/>
              </p:nvSpPr>
              <p:spPr>
                <a:xfrm>
                  <a:off x="1025" y="3691"/>
                  <a:ext cx="12" cy="13"/>
                </a:xfrm>
                <a:prstGeom prst="ellipse">
                  <a:avLst/>
                </a:prstGeom>
                <a:solidFill>
                  <a:srgbClr val="000000"/>
                </a:solidFill>
                <a:ln w="31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336" name="Group 54"/>
            <p:cNvGrpSpPr/>
            <p:nvPr/>
          </p:nvGrpSpPr>
          <p:grpSpPr>
            <a:xfrm>
              <a:off x="244" y="3190"/>
              <a:ext cx="499" cy="841"/>
              <a:chOff x="244" y="3190"/>
              <a:chExt cx="499" cy="841"/>
            </a:xfrm>
          </p:grpSpPr>
          <p:sp>
            <p:nvSpPr>
              <p:cNvPr id="13337" name="Freeform 48"/>
              <p:cNvSpPr/>
              <p:nvPr/>
            </p:nvSpPr>
            <p:spPr>
              <a:xfrm>
                <a:off x="244" y="3570"/>
                <a:ext cx="290" cy="461"/>
              </a:xfrm>
              <a:custGeom>
                <a:avLst/>
                <a:gdLst>
                  <a:gd name="txL" fmla="*/ 0 w 869"/>
                  <a:gd name="txT" fmla="*/ 0 h 1383"/>
                  <a:gd name="txR" fmla="*/ 869 w 869"/>
                  <a:gd name="txB" fmla="*/ 1383 h 1383"/>
                </a:gdLst>
                <a:ahLst/>
                <a:cxnLst>
                  <a:cxn ang="0">
                    <a:pos x="32" y="24"/>
                  </a:cxn>
                  <a:cxn ang="0">
                    <a:pos x="23" y="19"/>
                  </a:cxn>
                  <a:cxn ang="0">
                    <a:pos x="13" y="1"/>
                  </a:cxn>
                  <a:cxn ang="0">
                    <a:pos x="12" y="1"/>
                  </a:cxn>
                  <a:cxn ang="0">
                    <a:pos x="12" y="0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9" y="0"/>
                  </a:cxn>
                  <a:cxn ang="0">
                    <a:pos x="8" y="1"/>
                  </a:cxn>
                  <a:cxn ang="0">
                    <a:pos x="7" y="1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3" y="3"/>
                  </a:cxn>
                  <a:cxn ang="0">
                    <a:pos x="3" y="4"/>
                  </a:cxn>
                  <a:cxn ang="0">
                    <a:pos x="2" y="5"/>
                  </a:cxn>
                  <a:cxn ang="0">
                    <a:pos x="1" y="6"/>
                  </a:cxn>
                  <a:cxn ang="0">
                    <a:pos x="1" y="7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1" y="17"/>
                  </a:cxn>
                  <a:cxn ang="0">
                    <a:pos x="2" y="20"/>
                  </a:cxn>
                  <a:cxn ang="0">
                    <a:pos x="3" y="22"/>
                  </a:cxn>
                  <a:cxn ang="0">
                    <a:pos x="3" y="24"/>
                  </a:cxn>
                  <a:cxn ang="0">
                    <a:pos x="4" y="25"/>
                  </a:cxn>
                  <a:cxn ang="0">
                    <a:pos x="5" y="27"/>
                  </a:cxn>
                  <a:cxn ang="0">
                    <a:pos x="6" y="28"/>
                  </a:cxn>
                  <a:cxn ang="0">
                    <a:pos x="7" y="29"/>
                  </a:cxn>
                  <a:cxn ang="0">
                    <a:pos x="8" y="30"/>
                  </a:cxn>
                  <a:cxn ang="0">
                    <a:pos x="13" y="30"/>
                  </a:cxn>
                  <a:cxn ang="0">
                    <a:pos x="16" y="29"/>
                  </a:cxn>
                  <a:cxn ang="0">
                    <a:pos x="18" y="29"/>
                  </a:cxn>
                  <a:cxn ang="0">
                    <a:pos x="23" y="29"/>
                  </a:cxn>
                  <a:cxn ang="0">
                    <a:pos x="28" y="29"/>
                  </a:cxn>
                  <a:cxn ang="0">
                    <a:pos x="29" y="30"/>
                  </a:cxn>
                  <a:cxn ang="0">
                    <a:pos x="29" y="44"/>
                  </a:cxn>
                  <a:cxn ang="0">
                    <a:pos x="29" y="45"/>
                  </a:cxn>
                  <a:cxn ang="0">
                    <a:pos x="29" y="46"/>
                  </a:cxn>
                  <a:cxn ang="0">
                    <a:pos x="29" y="47"/>
                  </a:cxn>
                  <a:cxn ang="0">
                    <a:pos x="28" y="47"/>
                  </a:cxn>
                  <a:cxn ang="0">
                    <a:pos x="27" y="48"/>
                  </a:cxn>
                  <a:cxn ang="0">
                    <a:pos x="27" y="48"/>
                  </a:cxn>
                  <a:cxn ang="0">
                    <a:pos x="26" y="49"/>
                  </a:cxn>
                  <a:cxn ang="0">
                    <a:pos x="25" y="49"/>
                  </a:cxn>
                  <a:cxn ang="0">
                    <a:pos x="3" y="49"/>
                  </a:cxn>
                  <a:cxn ang="0">
                    <a:pos x="3" y="51"/>
                  </a:cxn>
                  <a:cxn ang="0">
                    <a:pos x="26" y="51"/>
                  </a:cxn>
                  <a:cxn ang="0">
                    <a:pos x="27" y="51"/>
                  </a:cxn>
                  <a:cxn ang="0">
                    <a:pos x="28" y="51"/>
                  </a:cxn>
                  <a:cxn ang="0">
                    <a:pos x="29" y="51"/>
                  </a:cxn>
                  <a:cxn ang="0">
                    <a:pos x="29" y="50"/>
                  </a:cxn>
                  <a:cxn ang="0">
                    <a:pos x="30" y="50"/>
                  </a:cxn>
                  <a:cxn ang="0">
                    <a:pos x="31" y="49"/>
                  </a:cxn>
                  <a:cxn ang="0">
                    <a:pos x="31" y="48"/>
                  </a:cxn>
                  <a:cxn ang="0">
                    <a:pos x="32" y="47"/>
                  </a:cxn>
                  <a:cxn ang="0">
                    <a:pos x="32" y="46"/>
                  </a:cxn>
                  <a:cxn ang="0">
                    <a:pos x="32" y="45"/>
                  </a:cxn>
                  <a:cxn ang="0">
                    <a:pos x="32" y="44"/>
                  </a:cxn>
                  <a:cxn ang="0">
                    <a:pos x="32" y="24"/>
                  </a:cxn>
                </a:cxnLst>
                <a:rect l="txL" t="txT" r="txR" b="txB"/>
                <a:pathLst>
                  <a:path w="869" h="1383">
                    <a:moveTo>
                      <a:pt x="869" y="651"/>
                    </a:moveTo>
                    <a:lnTo>
                      <a:pt x="622" y="511"/>
                    </a:lnTo>
                    <a:lnTo>
                      <a:pt x="349" y="27"/>
                    </a:lnTo>
                    <a:lnTo>
                      <a:pt x="337" y="18"/>
                    </a:lnTo>
                    <a:lnTo>
                      <a:pt x="318" y="9"/>
                    </a:lnTo>
                    <a:lnTo>
                      <a:pt x="296" y="4"/>
                    </a:lnTo>
                    <a:lnTo>
                      <a:pt x="267" y="0"/>
                    </a:lnTo>
                    <a:lnTo>
                      <a:pt x="240" y="4"/>
                    </a:lnTo>
                    <a:lnTo>
                      <a:pt x="215" y="14"/>
                    </a:lnTo>
                    <a:lnTo>
                      <a:pt x="186" y="27"/>
                    </a:lnTo>
                    <a:lnTo>
                      <a:pt x="149" y="46"/>
                    </a:lnTo>
                    <a:lnTo>
                      <a:pt x="117" y="67"/>
                    </a:lnTo>
                    <a:lnTo>
                      <a:pt x="91" y="86"/>
                    </a:lnTo>
                    <a:lnTo>
                      <a:pt x="70" y="105"/>
                    </a:lnTo>
                    <a:lnTo>
                      <a:pt x="51" y="128"/>
                    </a:lnTo>
                    <a:lnTo>
                      <a:pt x="28" y="162"/>
                    </a:lnTo>
                    <a:lnTo>
                      <a:pt x="15" y="188"/>
                    </a:lnTo>
                    <a:lnTo>
                      <a:pt x="2" y="223"/>
                    </a:lnTo>
                    <a:lnTo>
                      <a:pt x="0" y="262"/>
                    </a:lnTo>
                    <a:lnTo>
                      <a:pt x="0" y="322"/>
                    </a:lnTo>
                    <a:lnTo>
                      <a:pt x="7" y="390"/>
                    </a:lnTo>
                    <a:lnTo>
                      <a:pt x="21" y="454"/>
                    </a:lnTo>
                    <a:lnTo>
                      <a:pt x="44" y="532"/>
                    </a:lnTo>
                    <a:lnTo>
                      <a:pt x="68" y="597"/>
                    </a:lnTo>
                    <a:lnTo>
                      <a:pt x="88" y="640"/>
                    </a:lnTo>
                    <a:lnTo>
                      <a:pt x="118" y="686"/>
                    </a:lnTo>
                    <a:lnTo>
                      <a:pt x="141" y="718"/>
                    </a:lnTo>
                    <a:lnTo>
                      <a:pt x="167" y="754"/>
                    </a:lnTo>
                    <a:lnTo>
                      <a:pt x="197" y="791"/>
                    </a:lnTo>
                    <a:lnTo>
                      <a:pt x="225" y="813"/>
                    </a:lnTo>
                    <a:lnTo>
                      <a:pt x="339" y="800"/>
                    </a:lnTo>
                    <a:lnTo>
                      <a:pt x="426" y="771"/>
                    </a:lnTo>
                    <a:lnTo>
                      <a:pt x="481" y="787"/>
                    </a:lnTo>
                    <a:lnTo>
                      <a:pt x="609" y="793"/>
                    </a:lnTo>
                    <a:lnTo>
                      <a:pt x="766" y="771"/>
                    </a:lnTo>
                    <a:lnTo>
                      <a:pt x="789" y="822"/>
                    </a:lnTo>
                    <a:lnTo>
                      <a:pt x="789" y="1186"/>
                    </a:lnTo>
                    <a:lnTo>
                      <a:pt x="785" y="1220"/>
                    </a:lnTo>
                    <a:lnTo>
                      <a:pt x="779" y="1242"/>
                    </a:lnTo>
                    <a:lnTo>
                      <a:pt x="769" y="1265"/>
                    </a:lnTo>
                    <a:lnTo>
                      <a:pt x="755" y="1282"/>
                    </a:lnTo>
                    <a:lnTo>
                      <a:pt x="738" y="1298"/>
                    </a:lnTo>
                    <a:lnTo>
                      <a:pt x="718" y="1308"/>
                    </a:lnTo>
                    <a:lnTo>
                      <a:pt x="702" y="1313"/>
                    </a:lnTo>
                    <a:lnTo>
                      <a:pt x="680" y="1317"/>
                    </a:lnTo>
                    <a:lnTo>
                      <a:pt x="91" y="1316"/>
                    </a:lnTo>
                    <a:lnTo>
                      <a:pt x="91" y="1383"/>
                    </a:lnTo>
                    <a:lnTo>
                      <a:pt x="696" y="1381"/>
                    </a:lnTo>
                    <a:lnTo>
                      <a:pt x="727" y="1380"/>
                    </a:lnTo>
                    <a:lnTo>
                      <a:pt x="747" y="1376"/>
                    </a:lnTo>
                    <a:lnTo>
                      <a:pt x="770" y="1370"/>
                    </a:lnTo>
                    <a:lnTo>
                      <a:pt x="790" y="1362"/>
                    </a:lnTo>
                    <a:lnTo>
                      <a:pt x="809" y="1346"/>
                    </a:lnTo>
                    <a:lnTo>
                      <a:pt x="828" y="1321"/>
                    </a:lnTo>
                    <a:lnTo>
                      <a:pt x="842" y="1298"/>
                    </a:lnTo>
                    <a:lnTo>
                      <a:pt x="854" y="1273"/>
                    </a:lnTo>
                    <a:lnTo>
                      <a:pt x="861" y="1246"/>
                    </a:lnTo>
                    <a:lnTo>
                      <a:pt x="867" y="1214"/>
                    </a:lnTo>
                    <a:lnTo>
                      <a:pt x="869" y="1178"/>
                    </a:lnTo>
                    <a:lnTo>
                      <a:pt x="869" y="651"/>
                    </a:lnTo>
                    <a:close/>
                  </a:path>
                </a:pathLst>
              </a:custGeom>
              <a:solidFill>
                <a:srgbClr val="000080"/>
              </a:solidFill>
              <a:ln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3338" name="Group 53"/>
              <p:cNvGrpSpPr/>
              <p:nvPr/>
            </p:nvGrpSpPr>
            <p:grpSpPr>
              <a:xfrm>
                <a:off x="302" y="3190"/>
                <a:ext cx="441" cy="836"/>
                <a:chOff x="302" y="3190"/>
                <a:chExt cx="441" cy="836"/>
              </a:xfrm>
            </p:grpSpPr>
            <p:sp>
              <p:nvSpPr>
                <p:cNvPr id="13339" name="Freeform 49"/>
                <p:cNvSpPr/>
                <p:nvPr/>
              </p:nvSpPr>
              <p:spPr>
                <a:xfrm>
                  <a:off x="302" y="3190"/>
                  <a:ext cx="441" cy="836"/>
                </a:xfrm>
                <a:custGeom>
                  <a:avLst/>
                  <a:gdLst>
                    <a:gd name="txL" fmla="*/ 0 w 1323"/>
                    <a:gd name="txT" fmla="*/ 0 h 2507"/>
                    <a:gd name="txR" fmla="*/ 1323 w 1323"/>
                    <a:gd name="txB" fmla="*/ 2507 h 2507"/>
                  </a:gdLst>
                  <a:ahLst/>
                  <a:cxnLst>
                    <a:cxn ang="0">
                      <a:pos x="20" y="6"/>
                    </a:cxn>
                    <a:cxn ang="0">
                      <a:pos x="20" y="6"/>
                    </a:cxn>
                    <a:cxn ang="0">
                      <a:pos x="23" y="7"/>
                    </a:cxn>
                    <a:cxn ang="0">
                      <a:pos x="23" y="0"/>
                    </a:cxn>
                    <a:cxn ang="0">
                      <a:pos x="26" y="5"/>
                    </a:cxn>
                    <a:cxn ang="0">
                      <a:pos x="27" y="1"/>
                    </a:cxn>
                    <a:cxn ang="0">
                      <a:pos x="31" y="0"/>
                    </a:cxn>
                    <a:cxn ang="0">
                      <a:pos x="30" y="4"/>
                    </a:cxn>
                    <a:cxn ang="0">
                      <a:pos x="32" y="2"/>
                    </a:cxn>
                    <a:cxn ang="0">
                      <a:pos x="32" y="4"/>
                    </a:cxn>
                    <a:cxn ang="0">
                      <a:pos x="33" y="8"/>
                    </a:cxn>
                    <a:cxn ang="0">
                      <a:pos x="37" y="3"/>
                    </a:cxn>
                    <a:cxn ang="0">
                      <a:pos x="34" y="7"/>
                    </a:cxn>
                    <a:cxn ang="0">
                      <a:pos x="39" y="4"/>
                    </a:cxn>
                    <a:cxn ang="0">
                      <a:pos x="37" y="8"/>
                    </a:cxn>
                    <a:cxn ang="0">
                      <a:pos x="38" y="10"/>
                    </a:cxn>
                    <a:cxn ang="0">
                      <a:pos x="37" y="14"/>
                    </a:cxn>
                    <a:cxn ang="0">
                      <a:pos x="41" y="19"/>
                    </a:cxn>
                    <a:cxn ang="0">
                      <a:pos x="45" y="25"/>
                    </a:cxn>
                    <a:cxn ang="0">
                      <a:pos x="44" y="27"/>
                    </a:cxn>
                    <a:cxn ang="0">
                      <a:pos x="36" y="32"/>
                    </a:cxn>
                    <a:cxn ang="0">
                      <a:pos x="33" y="38"/>
                    </a:cxn>
                    <a:cxn ang="0">
                      <a:pos x="26" y="36"/>
                    </a:cxn>
                    <a:cxn ang="0">
                      <a:pos x="23" y="47"/>
                    </a:cxn>
                    <a:cxn ang="0">
                      <a:pos x="30" y="53"/>
                    </a:cxn>
                    <a:cxn ang="0">
                      <a:pos x="37" y="54"/>
                    </a:cxn>
                    <a:cxn ang="0">
                      <a:pos x="42" y="54"/>
                    </a:cxn>
                    <a:cxn ang="0">
                      <a:pos x="45" y="53"/>
                    </a:cxn>
                    <a:cxn ang="0">
                      <a:pos x="46" y="56"/>
                    </a:cxn>
                    <a:cxn ang="0">
                      <a:pos x="49" y="58"/>
                    </a:cxn>
                    <a:cxn ang="0">
                      <a:pos x="48" y="60"/>
                    </a:cxn>
                    <a:cxn ang="0">
                      <a:pos x="49" y="62"/>
                    </a:cxn>
                    <a:cxn ang="0">
                      <a:pos x="47" y="64"/>
                    </a:cxn>
                    <a:cxn ang="0">
                      <a:pos x="46" y="66"/>
                    </a:cxn>
                    <a:cxn ang="0">
                      <a:pos x="40" y="63"/>
                    </a:cxn>
                    <a:cxn ang="0">
                      <a:pos x="30" y="61"/>
                    </a:cxn>
                    <a:cxn ang="0">
                      <a:pos x="23" y="60"/>
                    </a:cxn>
                    <a:cxn ang="0">
                      <a:pos x="21" y="57"/>
                    </a:cxn>
                    <a:cxn ang="0">
                      <a:pos x="22" y="59"/>
                    </a:cxn>
                    <a:cxn ang="0">
                      <a:pos x="27" y="60"/>
                    </a:cxn>
                    <a:cxn ang="0">
                      <a:pos x="30" y="63"/>
                    </a:cxn>
                    <a:cxn ang="0">
                      <a:pos x="29" y="66"/>
                    </a:cxn>
                    <a:cxn ang="0">
                      <a:pos x="23" y="72"/>
                    </a:cxn>
                    <a:cxn ang="0">
                      <a:pos x="15" y="77"/>
                    </a:cxn>
                    <a:cxn ang="0">
                      <a:pos x="13" y="85"/>
                    </a:cxn>
                    <a:cxn ang="0">
                      <a:pos x="18" y="92"/>
                    </a:cxn>
                    <a:cxn ang="0">
                      <a:pos x="11" y="92"/>
                    </a:cxn>
                    <a:cxn ang="0">
                      <a:pos x="6" y="92"/>
                    </a:cxn>
                    <a:cxn ang="0">
                      <a:pos x="6" y="80"/>
                    </a:cxn>
                    <a:cxn ang="0">
                      <a:pos x="3" y="77"/>
                    </a:cxn>
                    <a:cxn ang="0">
                      <a:pos x="5" y="74"/>
                    </a:cxn>
                    <a:cxn ang="0">
                      <a:pos x="13" y="71"/>
                    </a:cxn>
                    <a:cxn ang="0">
                      <a:pos x="16" y="65"/>
                    </a:cxn>
                    <a:cxn ang="0">
                      <a:pos x="3" y="64"/>
                    </a:cxn>
                    <a:cxn ang="0">
                      <a:pos x="1" y="63"/>
                    </a:cxn>
                    <a:cxn ang="0">
                      <a:pos x="0" y="58"/>
                    </a:cxn>
                    <a:cxn ang="0">
                      <a:pos x="1" y="54"/>
                    </a:cxn>
                    <a:cxn ang="0">
                      <a:pos x="7" y="39"/>
                    </a:cxn>
                    <a:cxn ang="0">
                      <a:pos x="13" y="29"/>
                    </a:cxn>
                    <a:cxn ang="0">
                      <a:pos x="17" y="20"/>
                    </a:cxn>
                  </a:cxnLst>
                  <a:rect l="txL" t="txT" r="txR" b="txB"/>
                  <a:pathLst>
                    <a:path w="1323" h="2507">
                      <a:moveTo>
                        <a:pt x="453" y="537"/>
                      </a:moveTo>
                      <a:lnTo>
                        <a:pt x="488" y="423"/>
                      </a:lnTo>
                      <a:lnTo>
                        <a:pt x="518" y="289"/>
                      </a:lnTo>
                      <a:lnTo>
                        <a:pt x="533" y="173"/>
                      </a:lnTo>
                      <a:lnTo>
                        <a:pt x="502" y="108"/>
                      </a:lnTo>
                      <a:lnTo>
                        <a:pt x="472" y="76"/>
                      </a:lnTo>
                      <a:lnTo>
                        <a:pt x="518" y="113"/>
                      </a:lnTo>
                      <a:lnTo>
                        <a:pt x="553" y="169"/>
                      </a:lnTo>
                      <a:lnTo>
                        <a:pt x="525" y="40"/>
                      </a:lnTo>
                      <a:lnTo>
                        <a:pt x="550" y="102"/>
                      </a:lnTo>
                      <a:lnTo>
                        <a:pt x="600" y="181"/>
                      </a:lnTo>
                      <a:lnTo>
                        <a:pt x="623" y="191"/>
                      </a:lnTo>
                      <a:lnTo>
                        <a:pt x="607" y="122"/>
                      </a:lnTo>
                      <a:lnTo>
                        <a:pt x="620" y="131"/>
                      </a:lnTo>
                      <a:lnTo>
                        <a:pt x="626" y="73"/>
                      </a:lnTo>
                      <a:lnTo>
                        <a:pt x="609" y="11"/>
                      </a:lnTo>
                      <a:lnTo>
                        <a:pt x="688" y="174"/>
                      </a:lnTo>
                      <a:lnTo>
                        <a:pt x="694" y="148"/>
                      </a:lnTo>
                      <a:lnTo>
                        <a:pt x="705" y="167"/>
                      </a:lnTo>
                      <a:lnTo>
                        <a:pt x="709" y="142"/>
                      </a:lnTo>
                      <a:lnTo>
                        <a:pt x="692" y="101"/>
                      </a:lnTo>
                      <a:lnTo>
                        <a:pt x="696" y="22"/>
                      </a:lnTo>
                      <a:lnTo>
                        <a:pt x="723" y="174"/>
                      </a:lnTo>
                      <a:lnTo>
                        <a:pt x="738" y="37"/>
                      </a:lnTo>
                      <a:lnTo>
                        <a:pt x="738" y="144"/>
                      </a:lnTo>
                      <a:lnTo>
                        <a:pt x="752" y="171"/>
                      </a:lnTo>
                      <a:lnTo>
                        <a:pt x="775" y="50"/>
                      </a:lnTo>
                      <a:lnTo>
                        <a:pt x="826" y="0"/>
                      </a:lnTo>
                      <a:lnTo>
                        <a:pt x="792" y="50"/>
                      </a:lnTo>
                      <a:lnTo>
                        <a:pt x="772" y="145"/>
                      </a:lnTo>
                      <a:lnTo>
                        <a:pt x="779" y="162"/>
                      </a:lnTo>
                      <a:lnTo>
                        <a:pt x="814" y="95"/>
                      </a:lnTo>
                      <a:lnTo>
                        <a:pt x="790" y="152"/>
                      </a:lnTo>
                      <a:lnTo>
                        <a:pt x="790" y="178"/>
                      </a:lnTo>
                      <a:lnTo>
                        <a:pt x="865" y="37"/>
                      </a:lnTo>
                      <a:lnTo>
                        <a:pt x="866" y="61"/>
                      </a:lnTo>
                      <a:lnTo>
                        <a:pt x="832" y="142"/>
                      </a:lnTo>
                      <a:lnTo>
                        <a:pt x="832" y="191"/>
                      </a:lnTo>
                      <a:lnTo>
                        <a:pt x="844" y="198"/>
                      </a:lnTo>
                      <a:lnTo>
                        <a:pt x="861" y="109"/>
                      </a:lnTo>
                      <a:lnTo>
                        <a:pt x="894" y="47"/>
                      </a:lnTo>
                      <a:lnTo>
                        <a:pt x="866" y="116"/>
                      </a:lnTo>
                      <a:lnTo>
                        <a:pt x="873" y="209"/>
                      </a:lnTo>
                      <a:lnTo>
                        <a:pt x="891" y="203"/>
                      </a:lnTo>
                      <a:lnTo>
                        <a:pt x="926" y="82"/>
                      </a:lnTo>
                      <a:lnTo>
                        <a:pt x="901" y="213"/>
                      </a:lnTo>
                      <a:lnTo>
                        <a:pt x="959" y="108"/>
                      </a:lnTo>
                      <a:lnTo>
                        <a:pt x="1006" y="73"/>
                      </a:lnTo>
                      <a:lnTo>
                        <a:pt x="967" y="123"/>
                      </a:lnTo>
                      <a:lnTo>
                        <a:pt x="941" y="178"/>
                      </a:lnTo>
                      <a:lnTo>
                        <a:pt x="985" y="160"/>
                      </a:lnTo>
                      <a:lnTo>
                        <a:pt x="930" y="200"/>
                      </a:lnTo>
                      <a:lnTo>
                        <a:pt x="920" y="242"/>
                      </a:lnTo>
                      <a:lnTo>
                        <a:pt x="938" y="249"/>
                      </a:lnTo>
                      <a:lnTo>
                        <a:pt x="993" y="163"/>
                      </a:lnTo>
                      <a:lnTo>
                        <a:pt x="1060" y="113"/>
                      </a:lnTo>
                      <a:lnTo>
                        <a:pt x="971" y="227"/>
                      </a:lnTo>
                      <a:lnTo>
                        <a:pt x="1014" y="191"/>
                      </a:lnTo>
                      <a:lnTo>
                        <a:pt x="1241" y="155"/>
                      </a:lnTo>
                      <a:lnTo>
                        <a:pt x="1002" y="210"/>
                      </a:lnTo>
                      <a:lnTo>
                        <a:pt x="978" y="250"/>
                      </a:lnTo>
                      <a:lnTo>
                        <a:pt x="1002" y="243"/>
                      </a:lnTo>
                      <a:lnTo>
                        <a:pt x="1071" y="207"/>
                      </a:lnTo>
                      <a:lnTo>
                        <a:pt x="1017" y="261"/>
                      </a:lnTo>
                      <a:lnTo>
                        <a:pt x="973" y="287"/>
                      </a:lnTo>
                      <a:lnTo>
                        <a:pt x="973" y="319"/>
                      </a:lnTo>
                      <a:lnTo>
                        <a:pt x="985" y="345"/>
                      </a:lnTo>
                      <a:lnTo>
                        <a:pt x="1010" y="372"/>
                      </a:lnTo>
                      <a:lnTo>
                        <a:pt x="1039" y="412"/>
                      </a:lnTo>
                      <a:lnTo>
                        <a:pt x="1064" y="446"/>
                      </a:lnTo>
                      <a:lnTo>
                        <a:pt x="1089" y="481"/>
                      </a:lnTo>
                      <a:lnTo>
                        <a:pt x="1112" y="515"/>
                      </a:lnTo>
                      <a:lnTo>
                        <a:pt x="1128" y="541"/>
                      </a:lnTo>
                      <a:lnTo>
                        <a:pt x="1154" y="587"/>
                      </a:lnTo>
                      <a:lnTo>
                        <a:pt x="1182" y="640"/>
                      </a:lnTo>
                      <a:lnTo>
                        <a:pt x="1203" y="686"/>
                      </a:lnTo>
                      <a:lnTo>
                        <a:pt x="1202" y="696"/>
                      </a:lnTo>
                      <a:lnTo>
                        <a:pt x="1197" y="707"/>
                      </a:lnTo>
                      <a:lnTo>
                        <a:pt x="1189" y="714"/>
                      </a:lnTo>
                      <a:lnTo>
                        <a:pt x="1179" y="718"/>
                      </a:lnTo>
                      <a:lnTo>
                        <a:pt x="1163" y="720"/>
                      </a:lnTo>
                      <a:lnTo>
                        <a:pt x="999" y="706"/>
                      </a:lnTo>
                      <a:lnTo>
                        <a:pt x="987" y="740"/>
                      </a:lnTo>
                      <a:lnTo>
                        <a:pt x="964" y="855"/>
                      </a:lnTo>
                      <a:lnTo>
                        <a:pt x="948" y="938"/>
                      </a:lnTo>
                      <a:lnTo>
                        <a:pt x="927" y="1005"/>
                      </a:lnTo>
                      <a:lnTo>
                        <a:pt x="917" y="1011"/>
                      </a:lnTo>
                      <a:lnTo>
                        <a:pt x="902" y="1015"/>
                      </a:lnTo>
                      <a:lnTo>
                        <a:pt x="886" y="1017"/>
                      </a:lnTo>
                      <a:lnTo>
                        <a:pt x="832" y="1016"/>
                      </a:lnTo>
                      <a:lnTo>
                        <a:pt x="703" y="963"/>
                      </a:lnTo>
                      <a:lnTo>
                        <a:pt x="691" y="985"/>
                      </a:lnTo>
                      <a:lnTo>
                        <a:pt x="670" y="1067"/>
                      </a:lnTo>
                      <a:lnTo>
                        <a:pt x="655" y="1131"/>
                      </a:lnTo>
                      <a:lnTo>
                        <a:pt x="635" y="1217"/>
                      </a:lnTo>
                      <a:lnTo>
                        <a:pt x="630" y="1273"/>
                      </a:lnTo>
                      <a:lnTo>
                        <a:pt x="658" y="1311"/>
                      </a:lnTo>
                      <a:lnTo>
                        <a:pt x="693" y="1357"/>
                      </a:lnTo>
                      <a:lnTo>
                        <a:pt x="737" y="1418"/>
                      </a:lnTo>
                      <a:lnTo>
                        <a:pt x="802" y="1434"/>
                      </a:lnTo>
                      <a:lnTo>
                        <a:pt x="853" y="1445"/>
                      </a:lnTo>
                      <a:lnTo>
                        <a:pt x="925" y="1458"/>
                      </a:lnTo>
                      <a:lnTo>
                        <a:pt x="966" y="1465"/>
                      </a:lnTo>
                      <a:lnTo>
                        <a:pt x="1002" y="1468"/>
                      </a:lnTo>
                      <a:lnTo>
                        <a:pt x="1031" y="1471"/>
                      </a:lnTo>
                      <a:lnTo>
                        <a:pt x="1057" y="1471"/>
                      </a:lnTo>
                      <a:lnTo>
                        <a:pt x="1089" y="1468"/>
                      </a:lnTo>
                      <a:lnTo>
                        <a:pt x="1134" y="1465"/>
                      </a:lnTo>
                      <a:lnTo>
                        <a:pt x="1185" y="1438"/>
                      </a:lnTo>
                      <a:lnTo>
                        <a:pt x="1199" y="1432"/>
                      </a:lnTo>
                      <a:lnTo>
                        <a:pt x="1212" y="1433"/>
                      </a:lnTo>
                      <a:lnTo>
                        <a:pt x="1223" y="1439"/>
                      </a:lnTo>
                      <a:lnTo>
                        <a:pt x="1237" y="1453"/>
                      </a:lnTo>
                      <a:lnTo>
                        <a:pt x="1241" y="1464"/>
                      </a:lnTo>
                      <a:lnTo>
                        <a:pt x="1245" y="1484"/>
                      </a:lnTo>
                      <a:lnTo>
                        <a:pt x="1247" y="1505"/>
                      </a:lnTo>
                      <a:lnTo>
                        <a:pt x="1263" y="1513"/>
                      </a:lnTo>
                      <a:lnTo>
                        <a:pt x="1286" y="1526"/>
                      </a:lnTo>
                      <a:lnTo>
                        <a:pt x="1303" y="1538"/>
                      </a:lnTo>
                      <a:lnTo>
                        <a:pt x="1323" y="1555"/>
                      </a:lnTo>
                      <a:lnTo>
                        <a:pt x="1321" y="1567"/>
                      </a:lnTo>
                      <a:lnTo>
                        <a:pt x="1316" y="1584"/>
                      </a:lnTo>
                      <a:lnTo>
                        <a:pt x="1307" y="1595"/>
                      </a:lnTo>
                      <a:lnTo>
                        <a:pt x="1293" y="1606"/>
                      </a:lnTo>
                      <a:lnTo>
                        <a:pt x="1299" y="1616"/>
                      </a:lnTo>
                      <a:lnTo>
                        <a:pt x="1305" y="1631"/>
                      </a:lnTo>
                      <a:lnTo>
                        <a:pt x="1311" y="1650"/>
                      </a:lnTo>
                      <a:lnTo>
                        <a:pt x="1310" y="1665"/>
                      </a:lnTo>
                      <a:lnTo>
                        <a:pt x="1305" y="1683"/>
                      </a:lnTo>
                      <a:lnTo>
                        <a:pt x="1293" y="1693"/>
                      </a:lnTo>
                      <a:lnTo>
                        <a:pt x="1267" y="1709"/>
                      </a:lnTo>
                      <a:lnTo>
                        <a:pt x="1270" y="1734"/>
                      </a:lnTo>
                      <a:lnTo>
                        <a:pt x="1270" y="1748"/>
                      </a:lnTo>
                      <a:lnTo>
                        <a:pt x="1267" y="1758"/>
                      </a:lnTo>
                      <a:lnTo>
                        <a:pt x="1261" y="1765"/>
                      </a:lnTo>
                      <a:lnTo>
                        <a:pt x="1250" y="1770"/>
                      </a:lnTo>
                      <a:lnTo>
                        <a:pt x="1239" y="1767"/>
                      </a:lnTo>
                      <a:lnTo>
                        <a:pt x="1217" y="1759"/>
                      </a:lnTo>
                      <a:lnTo>
                        <a:pt x="1160" y="1737"/>
                      </a:lnTo>
                      <a:lnTo>
                        <a:pt x="1090" y="1709"/>
                      </a:lnTo>
                      <a:lnTo>
                        <a:pt x="993" y="1682"/>
                      </a:lnTo>
                      <a:lnTo>
                        <a:pt x="977" y="1682"/>
                      </a:lnTo>
                      <a:lnTo>
                        <a:pt x="920" y="1667"/>
                      </a:lnTo>
                      <a:lnTo>
                        <a:pt x="808" y="1637"/>
                      </a:lnTo>
                      <a:lnTo>
                        <a:pt x="715" y="1625"/>
                      </a:lnTo>
                      <a:lnTo>
                        <a:pt x="693" y="1627"/>
                      </a:lnTo>
                      <a:lnTo>
                        <a:pt x="645" y="1631"/>
                      </a:lnTo>
                      <a:lnTo>
                        <a:pt x="621" y="1609"/>
                      </a:lnTo>
                      <a:lnTo>
                        <a:pt x="604" y="1595"/>
                      </a:lnTo>
                      <a:lnTo>
                        <a:pt x="593" y="1583"/>
                      </a:lnTo>
                      <a:lnTo>
                        <a:pt x="586" y="1567"/>
                      </a:lnTo>
                      <a:lnTo>
                        <a:pt x="575" y="1548"/>
                      </a:lnTo>
                      <a:lnTo>
                        <a:pt x="519" y="1471"/>
                      </a:lnTo>
                      <a:lnTo>
                        <a:pt x="570" y="1539"/>
                      </a:lnTo>
                      <a:lnTo>
                        <a:pt x="588" y="1566"/>
                      </a:lnTo>
                      <a:lnTo>
                        <a:pt x="595" y="1587"/>
                      </a:lnTo>
                      <a:lnTo>
                        <a:pt x="641" y="1627"/>
                      </a:lnTo>
                      <a:lnTo>
                        <a:pt x="664" y="1632"/>
                      </a:lnTo>
                      <a:lnTo>
                        <a:pt x="696" y="1626"/>
                      </a:lnTo>
                      <a:lnTo>
                        <a:pt x="717" y="1627"/>
                      </a:lnTo>
                      <a:lnTo>
                        <a:pt x="757" y="1643"/>
                      </a:lnTo>
                      <a:lnTo>
                        <a:pt x="779" y="1661"/>
                      </a:lnTo>
                      <a:lnTo>
                        <a:pt x="799" y="1678"/>
                      </a:lnTo>
                      <a:lnTo>
                        <a:pt x="820" y="1703"/>
                      </a:lnTo>
                      <a:lnTo>
                        <a:pt x="828" y="1719"/>
                      </a:lnTo>
                      <a:lnTo>
                        <a:pt x="826" y="1735"/>
                      </a:lnTo>
                      <a:lnTo>
                        <a:pt x="813" y="1757"/>
                      </a:lnTo>
                      <a:lnTo>
                        <a:pt x="796" y="1781"/>
                      </a:lnTo>
                      <a:lnTo>
                        <a:pt x="762" y="1817"/>
                      </a:lnTo>
                      <a:lnTo>
                        <a:pt x="713" y="1866"/>
                      </a:lnTo>
                      <a:lnTo>
                        <a:pt x="680" y="1903"/>
                      </a:lnTo>
                      <a:lnTo>
                        <a:pt x="611" y="1946"/>
                      </a:lnTo>
                      <a:lnTo>
                        <a:pt x="510" y="2005"/>
                      </a:lnTo>
                      <a:lnTo>
                        <a:pt x="438" y="2043"/>
                      </a:lnTo>
                      <a:lnTo>
                        <a:pt x="420" y="2063"/>
                      </a:lnTo>
                      <a:lnTo>
                        <a:pt x="400" y="2085"/>
                      </a:lnTo>
                      <a:lnTo>
                        <a:pt x="362" y="2114"/>
                      </a:lnTo>
                      <a:lnTo>
                        <a:pt x="354" y="2155"/>
                      </a:lnTo>
                      <a:lnTo>
                        <a:pt x="354" y="2232"/>
                      </a:lnTo>
                      <a:lnTo>
                        <a:pt x="361" y="2296"/>
                      </a:lnTo>
                      <a:lnTo>
                        <a:pt x="373" y="2340"/>
                      </a:lnTo>
                      <a:lnTo>
                        <a:pt x="437" y="2423"/>
                      </a:lnTo>
                      <a:lnTo>
                        <a:pt x="476" y="2460"/>
                      </a:lnTo>
                      <a:lnTo>
                        <a:pt x="479" y="2470"/>
                      </a:lnTo>
                      <a:lnTo>
                        <a:pt x="477" y="2482"/>
                      </a:lnTo>
                      <a:lnTo>
                        <a:pt x="406" y="2507"/>
                      </a:lnTo>
                      <a:lnTo>
                        <a:pt x="329" y="2497"/>
                      </a:lnTo>
                      <a:lnTo>
                        <a:pt x="288" y="2495"/>
                      </a:lnTo>
                      <a:lnTo>
                        <a:pt x="248" y="2501"/>
                      </a:lnTo>
                      <a:lnTo>
                        <a:pt x="209" y="2501"/>
                      </a:lnTo>
                      <a:lnTo>
                        <a:pt x="169" y="2493"/>
                      </a:lnTo>
                      <a:lnTo>
                        <a:pt x="164" y="2487"/>
                      </a:lnTo>
                      <a:lnTo>
                        <a:pt x="158" y="2475"/>
                      </a:lnTo>
                      <a:lnTo>
                        <a:pt x="163" y="2344"/>
                      </a:lnTo>
                      <a:lnTo>
                        <a:pt x="182" y="2211"/>
                      </a:lnTo>
                      <a:lnTo>
                        <a:pt x="167" y="2168"/>
                      </a:lnTo>
                      <a:lnTo>
                        <a:pt x="140" y="2129"/>
                      </a:lnTo>
                      <a:lnTo>
                        <a:pt x="129" y="2118"/>
                      </a:lnTo>
                      <a:lnTo>
                        <a:pt x="108" y="2097"/>
                      </a:lnTo>
                      <a:lnTo>
                        <a:pt x="93" y="2085"/>
                      </a:lnTo>
                      <a:lnTo>
                        <a:pt x="91" y="2071"/>
                      </a:lnTo>
                      <a:lnTo>
                        <a:pt x="93" y="2058"/>
                      </a:lnTo>
                      <a:lnTo>
                        <a:pt x="112" y="2034"/>
                      </a:lnTo>
                      <a:lnTo>
                        <a:pt x="140" y="2009"/>
                      </a:lnTo>
                      <a:lnTo>
                        <a:pt x="164" y="1991"/>
                      </a:lnTo>
                      <a:lnTo>
                        <a:pt x="198" y="1990"/>
                      </a:lnTo>
                      <a:lnTo>
                        <a:pt x="228" y="1992"/>
                      </a:lnTo>
                      <a:lnTo>
                        <a:pt x="360" y="1905"/>
                      </a:lnTo>
                      <a:lnTo>
                        <a:pt x="460" y="1840"/>
                      </a:lnTo>
                      <a:lnTo>
                        <a:pt x="551" y="1787"/>
                      </a:lnTo>
                      <a:lnTo>
                        <a:pt x="522" y="1792"/>
                      </a:lnTo>
                      <a:lnTo>
                        <a:pt x="434" y="1766"/>
                      </a:lnTo>
                      <a:lnTo>
                        <a:pt x="344" y="1760"/>
                      </a:lnTo>
                      <a:lnTo>
                        <a:pt x="221" y="1741"/>
                      </a:lnTo>
                      <a:lnTo>
                        <a:pt x="182" y="1748"/>
                      </a:lnTo>
                      <a:lnTo>
                        <a:pt x="92" y="1737"/>
                      </a:lnTo>
                      <a:lnTo>
                        <a:pt x="71" y="1732"/>
                      </a:lnTo>
                      <a:lnTo>
                        <a:pt x="50" y="1724"/>
                      </a:lnTo>
                      <a:lnTo>
                        <a:pt x="33" y="1713"/>
                      </a:lnTo>
                      <a:lnTo>
                        <a:pt x="22" y="1700"/>
                      </a:lnTo>
                      <a:lnTo>
                        <a:pt x="12" y="1677"/>
                      </a:lnTo>
                      <a:lnTo>
                        <a:pt x="5" y="1645"/>
                      </a:lnTo>
                      <a:lnTo>
                        <a:pt x="1" y="1616"/>
                      </a:lnTo>
                      <a:lnTo>
                        <a:pt x="0" y="1577"/>
                      </a:lnTo>
                      <a:lnTo>
                        <a:pt x="3" y="1544"/>
                      </a:lnTo>
                      <a:lnTo>
                        <a:pt x="6" y="1508"/>
                      </a:lnTo>
                      <a:lnTo>
                        <a:pt x="11" y="1476"/>
                      </a:lnTo>
                      <a:lnTo>
                        <a:pt x="21" y="1452"/>
                      </a:lnTo>
                      <a:lnTo>
                        <a:pt x="52" y="1359"/>
                      </a:lnTo>
                      <a:lnTo>
                        <a:pt x="87" y="1247"/>
                      </a:lnTo>
                      <a:lnTo>
                        <a:pt x="112" y="1172"/>
                      </a:lnTo>
                      <a:lnTo>
                        <a:pt x="178" y="1046"/>
                      </a:lnTo>
                      <a:lnTo>
                        <a:pt x="243" y="947"/>
                      </a:lnTo>
                      <a:lnTo>
                        <a:pt x="298" y="872"/>
                      </a:lnTo>
                      <a:lnTo>
                        <a:pt x="335" y="823"/>
                      </a:lnTo>
                      <a:lnTo>
                        <a:pt x="361" y="778"/>
                      </a:lnTo>
                      <a:lnTo>
                        <a:pt x="393" y="740"/>
                      </a:lnTo>
                      <a:lnTo>
                        <a:pt x="400" y="682"/>
                      </a:lnTo>
                      <a:lnTo>
                        <a:pt x="431" y="604"/>
                      </a:lnTo>
                      <a:lnTo>
                        <a:pt x="453" y="537"/>
                      </a:lnTo>
                      <a:close/>
                    </a:path>
                  </a:pathLst>
                </a:custGeom>
                <a:solidFill>
                  <a:srgbClr val="DFDFFF"/>
                </a:solidFill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13340" name="Group 52"/>
                <p:cNvGrpSpPr/>
                <p:nvPr/>
              </p:nvGrpSpPr>
              <p:grpSpPr>
                <a:xfrm>
                  <a:off x="561" y="3293"/>
                  <a:ext cx="56" cy="76"/>
                  <a:chOff x="561" y="3293"/>
                  <a:chExt cx="56" cy="76"/>
                </a:xfrm>
              </p:grpSpPr>
              <p:sp>
                <p:nvSpPr>
                  <p:cNvPr id="13341" name="Freeform 50"/>
                  <p:cNvSpPr/>
                  <p:nvPr/>
                </p:nvSpPr>
                <p:spPr>
                  <a:xfrm>
                    <a:off x="561" y="3293"/>
                    <a:ext cx="56" cy="27"/>
                  </a:xfrm>
                  <a:custGeom>
                    <a:avLst/>
                    <a:gdLst>
                      <a:gd name="txL" fmla="*/ 0 w 169"/>
                      <a:gd name="txT" fmla="*/ 0 h 82"/>
                      <a:gd name="txR" fmla="*/ 169 w 169"/>
                      <a:gd name="txB" fmla="*/ 82 h 82"/>
                    </a:gdLst>
                    <a:ahLst/>
                    <a:cxnLst>
                      <a:cxn ang="0">
                        <a:pos x="0" y="1"/>
                      </a:cxn>
                      <a:cxn ang="0">
                        <a:pos x="1" y="1"/>
                      </a:cxn>
                      <a:cxn ang="0">
                        <a:pos x="2" y="0"/>
                      </a:cxn>
                      <a:cxn ang="0">
                        <a:pos x="2" y="0"/>
                      </a:cxn>
                      <a:cxn ang="0">
                        <a:pos x="3" y="0"/>
                      </a:cxn>
                      <a:cxn ang="0">
                        <a:pos x="3" y="0"/>
                      </a:cxn>
                      <a:cxn ang="0">
                        <a:pos x="4" y="0"/>
                      </a:cxn>
                      <a:cxn ang="0">
                        <a:pos x="4" y="0"/>
                      </a:cxn>
                      <a:cxn ang="0">
                        <a:pos x="4" y="1"/>
                      </a:cxn>
                      <a:cxn ang="0">
                        <a:pos x="5" y="1"/>
                      </a:cxn>
                      <a:cxn ang="0">
                        <a:pos x="5" y="2"/>
                      </a:cxn>
                      <a:cxn ang="0">
                        <a:pos x="5" y="2"/>
                      </a:cxn>
                      <a:cxn ang="0">
                        <a:pos x="6" y="3"/>
                      </a:cxn>
                      <a:cxn ang="0">
                        <a:pos x="6" y="3"/>
                      </a:cxn>
                    </a:cxnLst>
                    <a:rect l="txL" t="txT" r="txR" b="txB"/>
                    <a:pathLst>
                      <a:path w="169" h="82">
                        <a:moveTo>
                          <a:pt x="0" y="27"/>
                        </a:moveTo>
                        <a:lnTo>
                          <a:pt x="21" y="17"/>
                        </a:lnTo>
                        <a:lnTo>
                          <a:pt x="41" y="9"/>
                        </a:lnTo>
                        <a:lnTo>
                          <a:pt x="58" y="4"/>
                        </a:lnTo>
                        <a:lnTo>
                          <a:pt x="74" y="2"/>
                        </a:lnTo>
                        <a:lnTo>
                          <a:pt x="88" y="0"/>
                        </a:lnTo>
                        <a:lnTo>
                          <a:pt x="102" y="4"/>
                        </a:lnTo>
                        <a:lnTo>
                          <a:pt x="108" y="12"/>
                        </a:lnTo>
                        <a:lnTo>
                          <a:pt x="115" y="26"/>
                        </a:lnTo>
                        <a:lnTo>
                          <a:pt x="123" y="39"/>
                        </a:lnTo>
                        <a:lnTo>
                          <a:pt x="133" y="55"/>
                        </a:lnTo>
                        <a:lnTo>
                          <a:pt x="140" y="67"/>
                        </a:lnTo>
                        <a:lnTo>
                          <a:pt x="152" y="78"/>
                        </a:lnTo>
                        <a:lnTo>
                          <a:pt x="169" y="82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42" name="Freeform 51"/>
                  <p:cNvSpPr/>
                  <p:nvPr/>
                </p:nvSpPr>
                <p:spPr>
                  <a:xfrm>
                    <a:off x="599" y="3324"/>
                    <a:ext cx="17" cy="45"/>
                  </a:xfrm>
                  <a:custGeom>
                    <a:avLst/>
                    <a:gdLst>
                      <a:gd name="txL" fmla="*/ 0 w 53"/>
                      <a:gd name="txT" fmla="*/ 0 h 134"/>
                      <a:gd name="txR" fmla="*/ 53 w 53"/>
                      <a:gd name="txB" fmla="*/ 134 h 134"/>
                    </a:gdLst>
                    <a:ahLst/>
                    <a:cxnLst>
                      <a:cxn ang="0">
                        <a:pos x="2" y="0"/>
                      </a:cxn>
                      <a:cxn ang="0">
                        <a:pos x="1" y="0"/>
                      </a:cxn>
                      <a:cxn ang="0">
                        <a:pos x="1" y="1"/>
                      </a:cxn>
                      <a:cxn ang="0">
                        <a:pos x="0" y="1"/>
                      </a:cxn>
                      <a:cxn ang="0">
                        <a:pos x="0" y="2"/>
                      </a:cxn>
                      <a:cxn ang="0">
                        <a:pos x="0" y="3"/>
                      </a:cxn>
                      <a:cxn ang="0">
                        <a:pos x="0" y="3"/>
                      </a:cxn>
                      <a:cxn ang="0">
                        <a:pos x="0" y="4"/>
                      </a:cxn>
                      <a:cxn ang="0">
                        <a:pos x="0" y="5"/>
                      </a:cxn>
                      <a:cxn ang="0">
                        <a:pos x="0" y="5"/>
                      </a:cxn>
                      <a:cxn ang="0">
                        <a:pos x="1" y="5"/>
                      </a:cxn>
                      <a:cxn ang="0">
                        <a:pos x="1" y="4"/>
                      </a:cxn>
                      <a:cxn ang="0">
                        <a:pos x="1" y="4"/>
                      </a:cxn>
                      <a:cxn ang="0">
                        <a:pos x="1" y="3"/>
                      </a:cxn>
                      <a:cxn ang="0">
                        <a:pos x="1" y="3"/>
                      </a:cxn>
                      <a:cxn ang="0">
                        <a:pos x="2" y="2"/>
                      </a:cxn>
                      <a:cxn ang="0">
                        <a:pos x="2" y="2"/>
                      </a:cxn>
                      <a:cxn ang="0">
                        <a:pos x="2" y="1"/>
                      </a:cxn>
                      <a:cxn ang="0">
                        <a:pos x="2" y="1"/>
                      </a:cxn>
                      <a:cxn ang="0">
                        <a:pos x="2" y="0"/>
                      </a:cxn>
                    </a:cxnLst>
                    <a:rect l="txL" t="txT" r="txR" b="txB"/>
                    <a:pathLst>
                      <a:path w="53" h="134">
                        <a:moveTo>
                          <a:pt x="47" y="0"/>
                        </a:moveTo>
                        <a:lnTo>
                          <a:pt x="36" y="8"/>
                        </a:lnTo>
                        <a:lnTo>
                          <a:pt x="25" y="21"/>
                        </a:lnTo>
                        <a:lnTo>
                          <a:pt x="14" y="37"/>
                        </a:lnTo>
                        <a:lnTo>
                          <a:pt x="7" y="53"/>
                        </a:lnTo>
                        <a:lnTo>
                          <a:pt x="2" y="70"/>
                        </a:lnTo>
                        <a:lnTo>
                          <a:pt x="0" y="88"/>
                        </a:lnTo>
                        <a:lnTo>
                          <a:pt x="0" y="105"/>
                        </a:lnTo>
                        <a:lnTo>
                          <a:pt x="3" y="125"/>
                        </a:lnTo>
                        <a:lnTo>
                          <a:pt x="7" y="134"/>
                        </a:lnTo>
                        <a:lnTo>
                          <a:pt x="17" y="126"/>
                        </a:lnTo>
                        <a:lnTo>
                          <a:pt x="24" y="116"/>
                        </a:lnTo>
                        <a:lnTo>
                          <a:pt x="32" y="104"/>
                        </a:lnTo>
                        <a:lnTo>
                          <a:pt x="38" y="93"/>
                        </a:lnTo>
                        <a:lnTo>
                          <a:pt x="44" y="79"/>
                        </a:lnTo>
                        <a:lnTo>
                          <a:pt x="48" y="64"/>
                        </a:lnTo>
                        <a:lnTo>
                          <a:pt x="52" y="45"/>
                        </a:lnTo>
                        <a:lnTo>
                          <a:pt x="53" y="30"/>
                        </a:lnTo>
                        <a:lnTo>
                          <a:pt x="51" y="14"/>
                        </a:lnTo>
                        <a:lnTo>
                          <a:pt x="47" y="0"/>
                        </a:lnTo>
                        <a:close/>
                      </a:path>
                    </a:pathLst>
                  </a:custGeom>
                  <a:solidFill>
                    <a:srgbClr val="DFDFFF"/>
                  </a:solidFill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sp>
        <p:nvSpPr>
          <p:cNvPr id="73784" name="AutoShape 56"/>
          <p:cNvSpPr/>
          <p:nvPr/>
        </p:nvSpPr>
        <p:spPr>
          <a:xfrm>
            <a:off x="4343400" y="1676400"/>
            <a:ext cx="4495800" cy="2971800"/>
          </a:xfrm>
          <a:prstGeom prst="cloudCallout">
            <a:avLst>
              <a:gd name="adj1" fmla="val 33579"/>
              <a:gd name="adj2" fmla="val 71259"/>
            </a:avLst>
          </a:prstGeom>
          <a:gradFill rotWithShape="0">
            <a:gsLst>
              <a:gs pos="0">
                <a:srgbClr val="CCFFCC"/>
              </a:gs>
              <a:gs pos="100000">
                <a:srgbClr val="AFDBAF"/>
              </a:gs>
            </a:gsLst>
            <a:lin ang="2700000" scaled="1"/>
            <a:tileRect/>
          </a:gradFill>
          <a:ln w="9525" cap="flat" cmpd="sng">
            <a:solidFill>
              <a:srgbClr val="CCFFCC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You never know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             when the input might end. 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No on-line algorithm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can always give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an optimal solution.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73785" name="Text Box 57"/>
          <p:cNvSpPr txBox="1"/>
          <p:nvPr/>
        </p:nvSpPr>
        <p:spPr>
          <a:xfrm>
            <a:off x="533400" y="5029200"/>
            <a:ext cx="65532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92100" indent="-292100"/>
            <a:r>
              <a:rPr lang="en-US" altLang="zh-CN" b="1" dirty="0">
                <a:latin typeface="Arial" panose="020B0604020202020204" pitchFamily="34" charset="0"/>
              </a:rPr>
              <a:t>【Theorem】</a:t>
            </a:r>
            <a:r>
              <a:rPr lang="en-US" altLang="zh-CN" sz="2000" b="1" dirty="0">
                <a:latin typeface="Times New Roman" panose="02020603050405020304" pitchFamily="18" charset="0"/>
              </a:rPr>
              <a:t>There are inputs that force any on-line bin-packing algorithm to use at least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5/3</a:t>
            </a:r>
            <a:r>
              <a:rPr lang="en-US" altLang="zh-CN" sz="2000" b="1" dirty="0">
                <a:latin typeface="Times New Roman" panose="02020603050405020304" pitchFamily="18" charset="0"/>
              </a:rPr>
              <a:t> the optimal number of bins.</a:t>
            </a:r>
            <a:endParaRPr lang="en-US" altLang="zh-CN" sz="2000" b="1" i="1" dirty="0">
              <a:latin typeface="Times New Roman" panose="02020603050405020304" pitchFamily="18" charset="0"/>
            </a:endParaRPr>
          </a:p>
        </p:txBody>
      </p:sp>
      <p:sp>
        <p:nvSpPr>
          <p:cNvPr id="13333" name="Text Box 59"/>
          <p:cNvSpPr txBox="1"/>
          <p:nvPr/>
        </p:nvSpPr>
        <p:spPr>
          <a:xfrm>
            <a:off x="7164388" y="0"/>
            <a:ext cx="19732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Approximation 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3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3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3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3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3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7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8" dur="500"/>
                                        <p:tgtEl>
                                          <p:spTgt spid="737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37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/>
      <p:bldP spid="73732" grpId="0"/>
      <p:bldP spid="73733" grpId="0"/>
      <p:bldP spid="73747" grpId="0" animBg="1"/>
      <p:bldP spid="73748" grpId="0"/>
      <p:bldP spid="73749" grpId="0" animBg="1"/>
      <p:bldP spid="73750" grpId="0"/>
      <p:bldP spid="73755" grpId="0" animBg="1"/>
      <p:bldP spid="73756" grpId="0"/>
      <p:bldP spid="73757" grpId="0" animBg="1"/>
      <p:bldP spid="73784" grpId="0" animBg="1"/>
      <p:bldP spid="73785" grpId="0"/>
    </p:bldLst>
  </p:timing>
</p:sld>
</file>

<file path=ppt/tags/tag1.xml><?xml version="1.0" encoding="utf-8"?>
<p:tagLst xmlns:p="http://schemas.openxmlformats.org/presentationml/2006/main">
  <p:tag name="commondata" val="eyJoZGlkIjoiYjgyOGQyODI3NTAyMDJjYmRjZmFkZWE1NDI5Y2Q4NDIifQ=="/>
</p:tagLst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9782</Words>
  <Application>WPS 演示</Application>
  <PresentationFormat>全屏显示(4:3)</PresentationFormat>
  <Paragraphs>599</Paragraphs>
  <Slides>25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25</vt:i4>
      </vt:variant>
    </vt:vector>
  </HeadingPairs>
  <TitlesOfParts>
    <vt:vector size="53" baseType="lpstr">
      <vt:lpstr>Arial</vt:lpstr>
      <vt:lpstr>宋体</vt:lpstr>
      <vt:lpstr>Wingdings</vt:lpstr>
      <vt:lpstr>Times New Roman</vt:lpstr>
      <vt:lpstr>Webdings</vt:lpstr>
      <vt:lpstr>Symbol</vt:lpstr>
      <vt:lpstr>MS Hei</vt:lpstr>
      <vt:lpstr>Impact</vt:lpstr>
      <vt:lpstr>Comic Sans MS</vt:lpstr>
      <vt:lpstr>Garamond</vt:lpstr>
      <vt:lpstr>Monotype Sorts</vt:lpstr>
      <vt:lpstr>Wingdings</vt:lpstr>
      <vt:lpstr>Georgia</vt:lpstr>
      <vt:lpstr>微软雅黑</vt:lpstr>
      <vt:lpstr>Arial Unicode MS</vt:lpstr>
      <vt:lpstr>默认设计模板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rz</dc:creator>
  <cp:lastModifiedBy>YnicoleY</cp:lastModifiedBy>
  <cp:revision>472</cp:revision>
  <dcterms:created xsi:type="dcterms:W3CDTF">2000-07-24T11:13:48Z</dcterms:created>
  <dcterms:modified xsi:type="dcterms:W3CDTF">2024-05-07T02:45:08Z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D2CEAA8B67BC48B69EC15C8E4B07B7CB_12</vt:lpwstr>
  </property>
  <property fmtid="{D5CDD505-2E9C-101B-9397-08002B2CF9AE}" pid="3" name="KSOProductBuildVer">
    <vt:lpwstr>2052-12.1.0.16729</vt:lpwstr>
  </property>
</Properties>
</file>