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av" ContentType="audio/x-wav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338" r:id="rId3"/>
    <p:sldId id="345" r:id="rId4"/>
    <p:sldId id="346" r:id="rId5"/>
    <p:sldId id="347" r:id="rId6"/>
    <p:sldId id="349" r:id="rId7"/>
    <p:sldId id="340" r:id="rId8"/>
    <p:sldId id="350" r:id="rId9"/>
    <p:sldId id="351" r:id="rId10"/>
    <p:sldId id="352" r:id="rId11"/>
    <p:sldId id="353" r:id="rId12"/>
    <p:sldId id="354" r:id="rId13"/>
    <p:sldId id="355" r:id="rId14"/>
    <p:sldId id="356" r:id="rId15"/>
    <p:sldId id="358" r:id="rId16"/>
    <p:sldId id="357" r:id="rId17"/>
    <p:sldId id="359" r:id="rId18"/>
  </p:sldIdLst>
  <p:sldSz cx="9144000" cy="6858000" type="screen4x3"/>
  <p:notesSz cx="6858000" cy="9144000"/>
  <p:custDataLst>
    <p:tags r:id="rId24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CC"/>
    <a:srgbClr val="990099"/>
    <a:srgbClr val="009900"/>
    <a:srgbClr val="FFFFFF"/>
    <a:srgbClr val="CCFF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1221"/>
  </p:normalViewPr>
  <p:slideViewPr>
    <p:cSldViewPr showGuides="1">
      <p:cViewPr varScale="1">
        <p:scale>
          <a:sx n="77" d="100"/>
          <a:sy n="77" d="100"/>
        </p:scale>
        <p:origin x="-1278" y="-90"/>
      </p:cViewPr>
      <p:guideLst>
        <p:guide orient="horz" pos="215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gs" Target="tags/tag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handoutMaster" Target="handoutMasters/handoutMaster1.xml"/><Relationship Id="rId2" Type="http://schemas.openxmlformats.org/officeDocument/2006/relationships/theme" Target="theme/theme1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7" Type="http://schemas.openxmlformats.org/officeDocument/2006/relationships/image" Target="../media/image14.wmf"/><Relationship Id="rId6" Type="http://schemas.openxmlformats.org/officeDocument/2006/relationships/image" Target="../media/image13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6" Type="http://schemas.openxmlformats.org/officeDocument/2006/relationships/image" Target="../media/image22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8.vml.rels><?xml version="1.0" encoding="UTF-8" standalone="yes"?>
<Relationships xmlns="http://schemas.openxmlformats.org/package/2006/relationships"><Relationship Id="rId5" Type="http://schemas.openxmlformats.org/officeDocument/2006/relationships/image" Target="../media/image31.wmf"/><Relationship Id="rId4" Type="http://schemas.openxmlformats.org/officeDocument/2006/relationships/image" Target="../media/image30.wmf"/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3490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3491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3492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3493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p>
            <a:pPr lvl="0" algn="r" eaLnBrk="1" hangingPunct="1">
              <a:buNone/>
            </a:pPr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29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436" name="Rectangle 4"/>
          <p:cNvSpPr>
            <a:spLocks noRo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29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第二级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第三级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第四级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第五级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9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9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p>
            <a:pPr lvl="0" algn="r" eaLnBrk="1" hangingPunct="1">
              <a:buNone/>
            </a:pPr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42" name="Rectangle 2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43" name="Rectangle 3"/>
          <p:cNvSpPr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9.bin"/><Relationship Id="rId8" Type="http://schemas.openxmlformats.org/officeDocument/2006/relationships/image" Target="../media/image20.wmf"/><Relationship Id="rId7" Type="http://schemas.openxmlformats.org/officeDocument/2006/relationships/oleObject" Target="../embeddings/oleObject18.bin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18.wmf"/><Relationship Id="rId3" Type="http://schemas.openxmlformats.org/officeDocument/2006/relationships/oleObject" Target="../embeddings/oleObject16.bin"/><Relationship Id="rId2" Type="http://schemas.openxmlformats.org/officeDocument/2006/relationships/image" Target="../media/image17.wmf"/><Relationship Id="rId15" Type="http://schemas.openxmlformats.org/officeDocument/2006/relationships/vmlDrawing" Target="../drawings/vmlDrawing6.vml"/><Relationship Id="rId14" Type="http://schemas.openxmlformats.org/officeDocument/2006/relationships/slideLayout" Target="../slideLayouts/slideLayout7.xml"/><Relationship Id="rId13" Type="http://schemas.openxmlformats.org/officeDocument/2006/relationships/image" Target="../media/image22.wmf"/><Relationship Id="rId12" Type="http://schemas.openxmlformats.org/officeDocument/2006/relationships/oleObject" Target="../embeddings/oleObject20.bin"/><Relationship Id="rId11" Type="http://schemas.openxmlformats.org/officeDocument/2006/relationships/image" Target="../media/image12.jpeg"/><Relationship Id="rId10" Type="http://schemas.openxmlformats.org/officeDocument/2006/relationships/image" Target="../media/image21.wmf"/><Relationship Id="rId1" Type="http://schemas.openxmlformats.org/officeDocument/2006/relationships/oleObject" Target="../embeddings/oleObject15.bin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26.png"/><Relationship Id="rId7" Type="http://schemas.openxmlformats.org/officeDocument/2006/relationships/image" Target="../media/image25.wmf"/><Relationship Id="rId6" Type="http://schemas.openxmlformats.org/officeDocument/2006/relationships/oleObject" Target="../embeddings/oleObject23.bin"/><Relationship Id="rId5" Type="http://schemas.openxmlformats.org/officeDocument/2006/relationships/image" Target="../media/image24.wmf"/><Relationship Id="rId4" Type="http://schemas.openxmlformats.org/officeDocument/2006/relationships/oleObject" Target="../embeddings/oleObject22.bin"/><Relationship Id="rId3" Type="http://schemas.openxmlformats.org/officeDocument/2006/relationships/image" Target="../media/image23.wmf"/><Relationship Id="rId2" Type="http://schemas.openxmlformats.org/officeDocument/2006/relationships/oleObject" Target="../embeddings/oleObject21.bin"/><Relationship Id="rId10" Type="http://schemas.openxmlformats.org/officeDocument/2006/relationships/vmlDrawing" Target="../drawings/vmlDrawing7.vml"/><Relationship Id="rId1" Type="http://schemas.openxmlformats.org/officeDocument/2006/relationships/image" Target="../media/image12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2.wav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8.bin"/><Relationship Id="rId8" Type="http://schemas.openxmlformats.org/officeDocument/2006/relationships/image" Target="../media/image30.wmf"/><Relationship Id="rId7" Type="http://schemas.openxmlformats.org/officeDocument/2006/relationships/oleObject" Target="../embeddings/oleObject27.bin"/><Relationship Id="rId6" Type="http://schemas.openxmlformats.org/officeDocument/2006/relationships/image" Target="../media/image29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28.wmf"/><Relationship Id="rId3" Type="http://schemas.openxmlformats.org/officeDocument/2006/relationships/oleObject" Target="../embeddings/oleObject25.bin"/><Relationship Id="rId2" Type="http://schemas.openxmlformats.org/officeDocument/2006/relationships/image" Target="../media/image27.wmf"/><Relationship Id="rId12" Type="http://schemas.openxmlformats.org/officeDocument/2006/relationships/vmlDrawing" Target="../drawings/vmlDrawing8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31.wmf"/><Relationship Id="rId1" Type="http://schemas.openxmlformats.org/officeDocument/2006/relationships/oleObject" Target="../embeddings/oleObject24.bin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9.vml"/><Relationship Id="rId5" Type="http://schemas.openxmlformats.org/officeDocument/2006/relationships/slideLayout" Target="../slideLayouts/slideLayout7.xml"/><Relationship Id="rId4" Type="http://schemas.openxmlformats.org/officeDocument/2006/relationships/audio" Target="../media/audio2.wav"/><Relationship Id="rId3" Type="http://schemas.openxmlformats.org/officeDocument/2006/relationships/hyperlink" Target="https://pintia.cn/" TargetMode="External"/><Relationship Id="rId2" Type="http://schemas.openxmlformats.org/officeDocument/2006/relationships/image" Target="../media/image32.wmf"/><Relationship Id="rId1" Type="http://schemas.openxmlformats.org/officeDocument/2006/relationships/oleObject" Target="../embeddings/oleObject29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1.vml"/><Relationship Id="rId8" Type="http://schemas.openxmlformats.org/officeDocument/2006/relationships/slideLayout" Target="../slideLayouts/slideLayout7.xml"/><Relationship Id="rId7" Type="http://schemas.openxmlformats.org/officeDocument/2006/relationships/audio" Target="../media/audio1.wav"/><Relationship Id="rId6" Type="http://schemas.openxmlformats.org/officeDocument/2006/relationships/image" Target="../media/image4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2.wmf"/><Relationship Id="rId1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.vml"/><Relationship Id="rId4" Type="http://schemas.openxmlformats.org/officeDocument/2006/relationships/slideLayout" Target="../slideLayouts/slideLayout7.xml"/><Relationship Id="rId3" Type="http://schemas.openxmlformats.org/officeDocument/2006/relationships/audio" Target="../media/audio2.wav"/><Relationship Id="rId2" Type="http://schemas.openxmlformats.org/officeDocument/2006/relationships/image" Target="../media/image5.wmf"/><Relationship Id="rId1" Type="http://schemas.openxmlformats.org/officeDocument/2006/relationships/oleObject" Target="../embeddings/oleObject4.bin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wmf"/><Relationship Id="rId1" Type="http://schemas.openxmlformats.org/officeDocument/2006/relationships/oleObject" Target="../embeddings/oleObject5.bin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.bin"/><Relationship Id="rId8" Type="http://schemas.openxmlformats.org/officeDocument/2006/relationships/image" Target="../media/image10.wmf"/><Relationship Id="rId7" Type="http://schemas.openxmlformats.org/officeDocument/2006/relationships/oleObject" Target="../embeddings/oleObject9.bin"/><Relationship Id="rId6" Type="http://schemas.openxmlformats.org/officeDocument/2006/relationships/image" Target="../media/image9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8.wmf"/><Relationship Id="rId3" Type="http://schemas.openxmlformats.org/officeDocument/2006/relationships/oleObject" Target="../embeddings/oleObject7.bin"/><Relationship Id="rId20" Type="http://schemas.openxmlformats.org/officeDocument/2006/relationships/vmlDrawing" Target="../drawings/vmlDrawing4.vml"/><Relationship Id="rId2" Type="http://schemas.openxmlformats.org/officeDocument/2006/relationships/image" Target="../media/image7.wmf"/><Relationship Id="rId19" Type="http://schemas.openxmlformats.org/officeDocument/2006/relationships/slideLayout" Target="../slideLayouts/slideLayout7.xml"/><Relationship Id="rId18" Type="http://schemas.openxmlformats.org/officeDocument/2006/relationships/audio" Target="../media/audio2.wav"/><Relationship Id="rId17" Type="http://schemas.openxmlformats.org/officeDocument/2006/relationships/image" Target="../media/image15.wmf"/><Relationship Id="rId16" Type="http://schemas.openxmlformats.org/officeDocument/2006/relationships/oleObject" Target="../embeddings/oleObject13.bin"/><Relationship Id="rId15" Type="http://schemas.openxmlformats.org/officeDocument/2006/relationships/image" Target="../media/image14.wmf"/><Relationship Id="rId14" Type="http://schemas.openxmlformats.org/officeDocument/2006/relationships/oleObject" Target="../embeddings/oleObject12.bin"/><Relationship Id="rId13" Type="http://schemas.openxmlformats.org/officeDocument/2006/relationships/image" Target="../media/image13.wmf"/><Relationship Id="rId12" Type="http://schemas.openxmlformats.org/officeDocument/2006/relationships/oleObject" Target="../embeddings/oleObject11.bin"/><Relationship Id="rId11" Type="http://schemas.openxmlformats.org/officeDocument/2006/relationships/image" Target="../media/image12.jpeg"/><Relationship Id="rId10" Type="http://schemas.openxmlformats.org/officeDocument/2006/relationships/image" Target="../media/image11.wmf"/><Relationship Id="rId1" Type="http://schemas.openxmlformats.org/officeDocument/2006/relationships/oleObject" Target="../embeddings/oleObject6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6.wmf"/><Relationship Id="rId1" Type="http://schemas.openxmlformats.org/officeDocument/2006/relationships/oleObject" Target="../embeddings/oleObject1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11267" name="Text Box 2"/>
          <p:cNvSpPr txBox="1"/>
          <p:nvPr/>
        </p:nvSpPr>
        <p:spPr>
          <a:xfrm>
            <a:off x="755650" y="2227263"/>
            <a:ext cx="7704138" cy="9144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lang="en-US" altLang="zh-CN" sz="5400" b="1" dirty="0">
                <a:solidFill>
                  <a:schemeClr val="hlink"/>
                </a:solidFill>
                <a:latin typeface="Times New Roman" panose="02020603050405020304" pitchFamily="18" charset="0"/>
                <a:sym typeface="Webdings" panose="05030102010509060703" pitchFamily="18" charset="2"/>
              </a:rPr>
              <a:t>Randomized Algorithms</a:t>
            </a:r>
            <a:endParaRPr lang="en-US" altLang="zh-CN" sz="5400" b="1" dirty="0">
              <a:solidFill>
                <a:schemeClr val="hlink"/>
              </a:solidFill>
              <a:latin typeface="Times New Roman" panose="02020603050405020304" pitchFamily="18" charset="0"/>
              <a:sym typeface="Webdings" panose="05030102010509060703" pitchFamily="18" charset="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144386" name="AutoShape 2"/>
          <p:cNvSpPr/>
          <p:nvPr/>
        </p:nvSpPr>
        <p:spPr>
          <a:xfrm>
            <a:off x="828675" y="1125538"/>
            <a:ext cx="7272338" cy="5111750"/>
          </a:xfrm>
          <a:prstGeom prst="foldedCorner">
            <a:avLst>
              <a:gd name="adj" fmla="val 8764"/>
            </a:avLst>
          </a:prstGeom>
          <a:gradFill rotWithShape="0">
            <a:gsLst>
              <a:gs pos="0">
                <a:srgbClr val="FFFFFF"/>
              </a:gs>
              <a:gs pos="100000">
                <a:schemeClr val="bg1"/>
              </a:gs>
            </a:gsLst>
            <a:lin ang="5400000" scaled="1"/>
            <a:tileRect/>
          </a:gradFill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162000" tIns="154800"/>
          <a:p>
            <a:r>
              <a:rPr lang="en-US" altLang="zh-CN" sz="1800" b="1" dirty="0">
                <a:solidFill>
                  <a:schemeClr val="hlink"/>
                </a:solidFill>
                <a:latin typeface="Arial" panose="020B0604020202020204" pitchFamily="34" charset="0"/>
              </a:rPr>
              <a:t>int</a:t>
            </a:r>
            <a:r>
              <a:rPr lang="en-US" altLang="zh-CN" sz="1800" b="1" dirty="0">
                <a:latin typeface="Arial" panose="020B0604020202020204" pitchFamily="34" charset="0"/>
              </a:rPr>
              <a:t> OnlineHiring ( EventType C[ ], </a:t>
            </a:r>
            <a:r>
              <a:rPr lang="en-US" altLang="zh-CN" sz="1800" b="1" dirty="0">
                <a:solidFill>
                  <a:schemeClr val="hlink"/>
                </a:solidFill>
                <a:latin typeface="Arial" panose="020B0604020202020204" pitchFamily="34" charset="0"/>
              </a:rPr>
              <a:t>int</a:t>
            </a:r>
            <a:r>
              <a:rPr lang="en-US" altLang="zh-CN" sz="1800" b="1" dirty="0">
                <a:latin typeface="Arial" panose="020B0604020202020204" pitchFamily="34" charset="0"/>
              </a:rPr>
              <a:t> N, </a:t>
            </a:r>
            <a:r>
              <a:rPr lang="en-US" altLang="zh-CN" sz="1800" b="1" dirty="0">
                <a:solidFill>
                  <a:schemeClr val="hlink"/>
                </a:solidFill>
                <a:latin typeface="Arial" panose="020B0604020202020204" pitchFamily="34" charset="0"/>
              </a:rPr>
              <a:t>int</a:t>
            </a:r>
            <a:r>
              <a:rPr lang="en-US" altLang="zh-CN" sz="1800" b="1" dirty="0">
                <a:latin typeface="Arial" panose="020B0604020202020204" pitchFamily="34" charset="0"/>
              </a:rPr>
              <a:t> k )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r>
              <a:rPr lang="en-US" altLang="zh-CN" sz="1800" b="1" dirty="0">
                <a:latin typeface="Arial" panose="020B0604020202020204" pitchFamily="34" charset="0"/>
              </a:rPr>
              <a:t>{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r>
              <a:rPr lang="en-US" altLang="zh-CN" sz="1800" b="1" dirty="0">
                <a:latin typeface="Arial" panose="020B0604020202020204" pitchFamily="34" charset="0"/>
              </a:rPr>
              <a:t>    </a:t>
            </a:r>
            <a:r>
              <a:rPr lang="en-US" altLang="zh-CN" sz="1800" b="1" dirty="0">
                <a:solidFill>
                  <a:schemeClr val="hlink"/>
                </a:solidFill>
                <a:latin typeface="Arial" panose="020B0604020202020204" pitchFamily="34" charset="0"/>
              </a:rPr>
              <a:t>int</a:t>
            </a:r>
            <a:r>
              <a:rPr lang="en-US" altLang="zh-CN" sz="1800" b="1" dirty="0">
                <a:latin typeface="Arial" panose="020B0604020202020204" pitchFamily="34" charset="0"/>
              </a:rPr>
              <a:t> Best = N;</a:t>
            </a:r>
            <a:endParaRPr lang="en-US" altLang="zh-CN" sz="1800" b="1" dirty="0">
              <a:solidFill>
                <a:srgbClr val="009900"/>
              </a:solidFill>
              <a:latin typeface="Arial" panose="020B0604020202020204" pitchFamily="34" charset="0"/>
            </a:endParaRPr>
          </a:p>
          <a:p>
            <a:r>
              <a:rPr lang="en-US" altLang="zh-CN" sz="1800" b="1" dirty="0">
                <a:solidFill>
                  <a:schemeClr val="hlink"/>
                </a:solidFill>
                <a:latin typeface="Arial" panose="020B0604020202020204" pitchFamily="34" charset="0"/>
              </a:rPr>
              <a:t>    int</a:t>
            </a:r>
            <a:r>
              <a:rPr lang="en-US" altLang="zh-CN" sz="1800" b="1" dirty="0">
                <a:latin typeface="Arial" panose="020B0604020202020204" pitchFamily="34" charset="0"/>
              </a:rPr>
              <a:t> BestQ = </a:t>
            </a:r>
            <a:r>
              <a:rPr lang="en-US" altLang="zh-CN" sz="2000" b="1" dirty="0">
                <a:latin typeface="Arial" panose="020B0604020202020204" pitchFamily="34" charset="0"/>
              </a:rPr>
              <a:t>- </a:t>
            </a:r>
            <a:r>
              <a:rPr lang="en-US" altLang="zh-CN" sz="2000" b="1" dirty="0">
                <a:latin typeface="Arial" panose="020B0604020202020204" pitchFamily="34" charset="0"/>
                <a:sym typeface="Symbol" panose="05050102010706020507" pitchFamily="18" charset="2"/>
              </a:rPr>
              <a:t></a:t>
            </a:r>
            <a:r>
              <a:rPr lang="en-US" altLang="zh-CN" sz="1800" b="1" dirty="0"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zh-CN" sz="1800" b="1" dirty="0">
                <a:latin typeface="Arial" panose="020B0604020202020204" pitchFamily="34" charset="0"/>
              </a:rPr>
              <a:t>;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r>
              <a:rPr lang="en-US" altLang="zh-CN" sz="1800" b="1" dirty="0">
                <a:latin typeface="Arial" panose="020B0604020202020204" pitchFamily="34" charset="0"/>
              </a:rPr>
              <a:t>    </a:t>
            </a:r>
            <a:r>
              <a:rPr lang="en-US" altLang="zh-CN" sz="1800" b="1" dirty="0">
                <a:solidFill>
                  <a:schemeClr val="hlink"/>
                </a:solidFill>
                <a:latin typeface="Arial" panose="020B0604020202020204" pitchFamily="34" charset="0"/>
              </a:rPr>
              <a:t>for</a:t>
            </a:r>
            <a:r>
              <a:rPr lang="en-US" altLang="zh-CN" sz="1800" b="1" dirty="0">
                <a:latin typeface="Arial" panose="020B0604020202020204" pitchFamily="34" charset="0"/>
              </a:rPr>
              <a:t> ( i=1; i&lt;=k; i++ ) {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r>
              <a:rPr lang="en-US" altLang="zh-CN" sz="1800" b="1" dirty="0">
                <a:latin typeface="Arial" panose="020B0604020202020204" pitchFamily="34" charset="0"/>
              </a:rPr>
              <a:t>        Qi = interview( i );</a:t>
            </a:r>
            <a:endParaRPr lang="en-US" altLang="zh-CN" sz="1800" b="1" dirty="0">
              <a:solidFill>
                <a:srgbClr val="009900"/>
              </a:solidFill>
              <a:latin typeface="Arial" panose="020B0604020202020204" pitchFamily="34" charset="0"/>
            </a:endParaRPr>
          </a:p>
          <a:p>
            <a:r>
              <a:rPr lang="en-US" altLang="zh-CN" sz="1800" b="1" dirty="0">
                <a:latin typeface="Arial" panose="020B0604020202020204" pitchFamily="34" charset="0"/>
              </a:rPr>
              <a:t>        </a:t>
            </a:r>
            <a:r>
              <a:rPr lang="en-US" altLang="zh-CN" sz="1800" b="1" dirty="0">
                <a:solidFill>
                  <a:schemeClr val="hlink"/>
                </a:solidFill>
                <a:latin typeface="Arial" panose="020B0604020202020204" pitchFamily="34" charset="0"/>
              </a:rPr>
              <a:t>if</a:t>
            </a:r>
            <a:r>
              <a:rPr lang="en-US" altLang="zh-CN" sz="1800" b="1" dirty="0">
                <a:latin typeface="Arial" panose="020B0604020202020204" pitchFamily="34" charset="0"/>
              </a:rPr>
              <a:t> ( Qi &gt; BestQ )   BestQ = Qi;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r>
              <a:rPr lang="en-US" altLang="zh-CN" sz="1800" b="1" dirty="0">
                <a:latin typeface="Arial" panose="020B0604020202020204" pitchFamily="34" charset="0"/>
              </a:rPr>
              <a:t>    }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r>
              <a:rPr lang="en-US" altLang="zh-CN" sz="1800" b="1" dirty="0">
                <a:latin typeface="Arial" panose="020B0604020202020204" pitchFamily="34" charset="0"/>
              </a:rPr>
              <a:t>    </a:t>
            </a:r>
            <a:r>
              <a:rPr lang="en-US" altLang="zh-CN" sz="1800" b="1" dirty="0">
                <a:solidFill>
                  <a:schemeClr val="hlink"/>
                </a:solidFill>
                <a:latin typeface="Arial" panose="020B0604020202020204" pitchFamily="34" charset="0"/>
              </a:rPr>
              <a:t>for</a:t>
            </a:r>
            <a:r>
              <a:rPr lang="en-US" altLang="zh-CN" sz="1800" b="1" dirty="0">
                <a:latin typeface="Arial" panose="020B0604020202020204" pitchFamily="34" charset="0"/>
              </a:rPr>
              <a:t> ( i=k+1; i&lt;=N; i++ ) {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r>
              <a:rPr lang="en-US" altLang="zh-CN" sz="1800" b="1" dirty="0">
                <a:latin typeface="Arial" panose="020B0604020202020204" pitchFamily="34" charset="0"/>
              </a:rPr>
              <a:t>        Qi = interview( i );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r>
              <a:rPr lang="en-US" altLang="zh-CN" sz="1800" b="1" dirty="0">
                <a:latin typeface="Arial" panose="020B0604020202020204" pitchFamily="34" charset="0"/>
              </a:rPr>
              <a:t>        </a:t>
            </a:r>
            <a:r>
              <a:rPr lang="en-US" altLang="zh-CN" sz="1800" b="1" dirty="0">
                <a:solidFill>
                  <a:schemeClr val="hlink"/>
                </a:solidFill>
                <a:latin typeface="Arial" panose="020B0604020202020204" pitchFamily="34" charset="0"/>
              </a:rPr>
              <a:t>if</a:t>
            </a:r>
            <a:r>
              <a:rPr lang="en-US" altLang="zh-CN" sz="1800" b="1" dirty="0">
                <a:latin typeface="Arial" panose="020B0604020202020204" pitchFamily="34" charset="0"/>
              </a:rPr>
              <a:t> ( Qi &gt; BestQ ) {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r>
              <a:rPr lang="en-US" altLang="zh-CN" sz="1800" b="1" dirty="0">
                <a:latin typeface="Arial" panose="020B0604020202020204" pitchFamily="34" charset="0"/>
              </a:rPr>
              <a:t>            Best = i;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r>
              <a:rPr lang="en-US" altLang="zh-CN" sz="1800" b="1" dirty="0">
                <a:latin typeface="Arial" panose="020B0604020202020204" pitchFamily="34" charset="0"/>
              </a:rPr>
              <a:t>            </a:t>
            </a:r>
            <a:r>
              <a:rPr lang="en-US" altLang="zh-CN" sz="1800" b="1" dirty="0">
                <a:solidFill>
                  <a:schemeClr val="hlink"/>
                </a:solidFill>
                <a:latin typeface="Arial" panose="020B0604020202020204" pitchFamily="34" charset="0"/>
              </a:rPr>
              <a:t>break</a:t>
            </a:r>
            <a:r>
              <a:rPr lang="en-US" altLang="zh-CN" sz="1800" b="1" dirty="0">
                <a:latin typeface="Arial" panose="020B0604020202020204" pitchFamily="34" charset="0"/>
              </a:rPr>
              <a:t>;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r>
              <a:rPr lang="en-US" altLang="zh-CN" sz="1800" b="1" dirty="0">
                <a:latin typeface="Arial" panose="020B0604020202020204" pitchFamily="34" charset="0"/>
              </a:rPr>
              <a:t>        }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r>
              <a:rPr lang="en-US" altLang="zh-CN" sz="1800" b="1" dirty="0">
                <a:latin typeface="Arial" panose="020B0604020202020204" pitchFamily="34" charset="0"/>
              </a:rPr>
              <a:t>    }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r>
              <a:rPr lang="en-US" altLang="zh-CN" sz="1800" b="1" dirty="0">
                <a:latin typeface="Arial" panose="020B0604020202020204" pitchFamily="34" charset="0"/>
              </a:rPr>
              <a:t>    </a:t>
            </a:r>
            <a:r>
              <a:rPr lang="en-US" altLang="zh-CN" sz="1800" b="1" dirty="0">
                <a:solidFill>
                  <a:schemeClr val="hlink"/>
                </a:solidFill>
                <a:latin typeface="Arial" panose="020B0604020202020204" pitchFamily="34" charset="0"/>
              </a:rPr>
              <a:t>return</a:t>
            </a:r>
            <a:r>
              <a:rPr lang="en-US" altLang="zh-CN" sz="1800" b="1" dirty="0">
                <a:latin typeface="Arial" panose="020B0604020202020204" pitchFamily="34" charset="0"/>
              </a:rPr>
              <a:t> Best;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r>
              <a:rPr lang="en-US" altLang="zh-CN" sz="1800" b="1" dirty="0">
                <a:latin typeface="Arial" panose="020B0604020202020204" pitchFamily="34" charset="0"/>
              </a:rPr>
              <a:t>}</a:t>
            </a:r>
            <a:endParaRPr lang="en-US" altLang="zh-CN" sz="1800" b="1" dirty="0">
              <a:latin typeface="Arial" panose="020B0604020202020204" pitchFamily="34" charset="0"/>
            </a:endParaRPr>
          </a:p>
        </p:txBody>
      </p:sp>
      <p:sp>
        <p:nvSpPr>
          <p:cNvPr id="15364" name="Text Box 3"/>
          <p:cNvSpPr txBox="1"/>
          <p:nvPr/>
        </p:nvSpPr>
        <p:spPr>
          <a:xfrm>
            <a:off x="6300788" y="0"/>
            <a:ext cx="2836862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r">
              <a:spcBef>
                <a:spcPct val="50000"/>
              </a:spcBef>
            </a:pPr>
            <a:r>
              <a:rPr lang="en-US" altLang="zh-CN" sz="1800" b="1" dirty="0">
                <a:solidFill>
                  <a:schemeClr val="hlink"/>
                </a:solidFill>
                <a:latin typeface="Times New Roman" panose="02020603050405020304" pitchFamily="18" charset="0"/>
                <a:sym typeface="Webdings" panose="05030102010509060703" pitchFamily="18" charset="2"/>
              </a:rPr>
              <a:t>Randomized Algorithms</a:t>
            </a:r>
            <a:endParaRPr lang="en-US" altLang="zh-CN" sz="1800" b="1" dirty="0">
              <a:solidFill>
                <a:schemeClr val="hlink"/>
              </a:solidFill>
              <a:latin typeface="Times New Roman" panose="02020603050405020304" pitchFamily="18" charset="0"/>
              <a:sym typeface="Webdings" panose="05030102010509060703" pitchFamily="18" charset="2"/>
            </a:endParaRPr>
          </a:p>
        </p:txBody>
      </p:sp>
      <p:sp>
        <p:nvSpPr>
          <p:cNvPr id="15365" name="Rectangle 4"/>
          <p:cNvSpPr/>
          <p:nvPr/>
        </p:nvSpPr>
        <p:spPr>
          <a:xfrm>
            <a:off x="468313" y="549275"/>
            <a:ext cx="7199312" cy="457200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r>
              <a:rPr lang="en-US" altLang="zh-CN" b="1" dirty="0">
                <a:latin typeface="Times New Roman" panose="02020603050405020304" pitchFamily="18" charset="0"/>
              </a:rPr>
              <a:t>Online Hiring Algorithm – hire only once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144392" name="Line 8"/>
          <p:cNvSpPr/>
          <p:nvPr/>
        </p:nvSpPr>
        <p:spPr>
          <a:xfrm>
            <a:off x="5219700" y="1557338"/>
            <a:ext cx="647700" cy="0"/>
          </a:xfrm>
          <a:prstGeom prst="line">
            <a:avLst/>
          </a:prstGeom>
          <a:ln w="254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44393" name="Rectangle 9"/>
          <p:cNvSpPr/>
          <p:nvPr/>
        </p:nvSpPr>
        <p:spPr>
          <a:xfrm>
            <a:off x="4067175" y="3573463"/>
            <a:ext cx="3384550" cy="2225675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>
              <a:buFont typeface="Wingdings" panose="05000000000000000000" pitchFamily="2" charset="2"/>
              <a:buChar char="F"/>
            </a:pPr>
            <a:r>
              <a:rPr lang="en-US" altLang="zh-CN" sz="2000" b="1" dirty="0">
                <a:latin typeface="Times New Roman" panose="02020603050405020304" pitchFamily="18" charset="0"/>
              </a:rPr>
              <a:t> What is the 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probability</a:t>
            </a:r>
            <a:endParaRPr lang="en-US" altLang="zh-CN" sz="2000" b="1" dirty="0">
              <a:solidFill>
                <a:schemeClr val="hlink"/>
              </a:solidFill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</a:pPr>
            <a:r>
              <a:rPr lang="en-US" altLang="zh-CN" sz="2000" b="1" dirty="0">
                <a:latin typeface="Times New Roman" panose="02020603050405020304" pitchFamily="18" charset="0"/>
              </a:rPr>
              <a:t>     we hire the best qualified </a:t>
            </a:r>
            <a:endParaRPr lang="en-US" altLang="zh-CN" sz="2000" b="1" dirty="0"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</a:pPr>
            <a:r>
              <a:rPr lang="en-US" altLang="zh-CN" sz="2000" b="1" dirty="0">
                <a:latin typeface="Times New Roman" panose="02020603050405020304" pitchFamily="18" charset="0"/>
              </a:rPr>
              <a:t>     candidate for a given 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k</a:t>
            </a:r>
            <a:r>
              <a:rPr lang="en-US" altLang="zh-CN" sz="2000" b="1" dirty="0">
                <a:latin typeface="Times New Roman" panose="02020603050405020304" pitchFamily="18" charset="0"/>
              </a:rPr>
              <a:t>?</a:t>
            </a:r>
            <a:endParaRPr lang="en-US" altLang="zh-CN" sz="2000" b="1" dirty="0"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</a:pPr>
            <a:endParaRPr lang="en-US" altLang="zh-CN" sz="2000" b="1" dirty="0"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F"/>
            </a:pPr>
            <a:r>
              <a:rPr lang="en-US" altLang="zh-CN" sz="2000" b="1" dirty="0">
                <a:latin typeface="Times New Roman" panose="02020603050405020304" pitchFamily="18" charset="0"/>
              </a:rPr>
              <a:t> What is the 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best value of </a:t>
            </a:r>
            <a:endParaRPr lang="en-US" altLang="zh-CN" sz="2000" b="1" dirty="0">
              <a:solidFill>
                <a:schemeClr val="hlink"/>
              </a:solidFill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</a:pP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     </a:t>
            </a:r>
            <a:r>
              <a:rPr lang="en-US" altLang="zh-CN" sz="2000" b="1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k</a:t>
            </a:r>
            <a:r>
              <a:rPr lang="en-US" altLang="zh-CN" sz="2000" b="1" dirty="0">
                <a:latin typeface="Times New Roman" panose="02020603050405020304" pitchFamily="18" charset="0"/>
              </a:rPr>
              <a:t> to maximize above </a:t>
            </a:r>
            <a:endParaRPr lang="en-US" altLang="zh-CN" sz="2000" b="1" dirty="0"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</a:pPr>
            <a:r>
              <a:rPr lang="en-US" altLang="zh-CN" sz="2000" b="1" dirty="0">
                <a:latin typeface="Times New Roman" panose="02020603050405020304" pitchFamily="18" charset="0"/>
              </a:rPr>
              <a:t>     probability?</a:t>
            </a:r>
            <a:endParaRPr lang="en-US" altLang="zh-CN" sz="20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44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4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3">
                                            <p:txEl>
                                              <p:charRg st="0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44393">
                                            <p:txEl>
                                              <p:charRg st="0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3">
                                            <p:txEl>
                                              <p:charRg st="25" end="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44393">
                                            <p:txEl>
                                              <p:charRg st="25" end="5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3">
                                            <p:txEl>
                                              <p:charRg st="58" end="8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44393">
                                            <p:txEl>
                                              <p:charRg st="58" end="8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3">
                                            <p:txEl>
                                              <p:charRg st="89" end="1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44393">
                                            <p:txEl>
                                              <p:charRg st="89" end="1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3">
                                            <p:txEl>
                                              <p:charRg st="117" end="1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44393">
                                            <p:txEl>
                                              <p:charRg st="117" end="14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3">
                                            <p:txEl>
                                              <p:charRg st="143" end="1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44393">
                                            <p:txEl>
                                              <p:charRg st="143" end="16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8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52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6153" name="Text Box 3"/>
          <p:cNvSpPr txBox="1"/>
          <p:nvPr/>
        </p:nvSpPr>
        <p:spPr>
          <a:xfrm>
            <a:off x="6300788" y="0"/>
            <a:ext cx="2836862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r">
              <a:spcBef>
                <a:spcPct val="50000"/>
              </a:spcBef>
            </a:pPr>
            <a:r>
              <a:rPr lang="en-US" altLang="zh-CN" sz="1800" b="1" dirty="0">
                <a:solidFill>
                  <a:schemeClr val="hlink"/>
                </a:solidFill>
                <a:latin typeface="Times New Roman" panose="02020603050405020304" pitchFamily="18" charset="0"/>
                <a:sym typeface="Webdings" panose="05030102010509060703" pitchFamily="18" charset="2"/>
              </a:rPr>
              <a:t>Randomized Algorithms</a:t>
            </a:r>
            <a:endParaRPr lang="en-US" altLang="zh-CN" sz="1800" b="1" dirty="0">
              <a:solidFill>
                <a:schemeClr val="hlink"/>
              </a:solidFill>
              <a:latin typeface="Times New Roman" panose="02020603050405020304" pitchFamily="18" charset="0"/>
              <a:sym typeface="Webdings" panose="05030102010509060703" pitchFamily="18" charset="2"/>
            </a:endParaRPr>
          </a:p>
        </p:txBody>
      </p:sp>
      <p:sp>
        <p:nvSpPr>
          <p:cNvPr id="6154" name="Rectangle 4"/>
          <p:cNvSpPr/>
          <p:nvPr/>
        </p:nvSpPr>
        <p:spPr>
          <a:xfrm>
            <a:off x="468313" y="549275"/>
            <a:ext cx="3598862" cy="457200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r>
              <a:rPr lang="en-US" altLang="zh-CN" b="1" dirty="0">
                <a:latin typeface="Times New Roman" panose="02020603050405020304" pitchFamily="18" charset="0"/>
              </a:rPr>
              <a:t>Online Hiring Algorithm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146439" name="Rectangle 7"/>
          <p:cNvSpPr/>
          <p:nvPr/>
        </p:nvSpPr>
        <p:spPr>
          <a:xfrm>
            <a:off x="827088" y="1052513"/>
            <a:ext cx="4608512" cy="457200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r>
              <a:rPr lang="en-US" altLang="zh-CN" b="1" i="1" dirty="0">
                <a:latin typeface="Times New Roman" panose="02020603050405020304" pitchFamily="18" charset="0"/>
              </a:rPr>
              <a:t>S</a:t>
            </a:r>
            <a:r>
              <a:rPr lang="en-US" altLang="zh-CN" b="1" i="1" baseline="-25000" dirty="0">
                <a:latin typeface="Times New Roman" panose="02020603050405020304" pitchFamily="18" charset="0"/>
              </a:rPr>
              <a:t>i</a:t>
            </a:r>
            <a:r>
              <a:rPr lang="en-US" altLang="zh-CN" b="1" dirty="0">
                <a:latin typeface="Times New Roman" panose="02020603050405020304" pitchFamily="18" charset="0"/>
              </a:rPr>
              <a:t> := the </a:t>
            </a:r>
            <a:r>
              <a:rPr lang="en-US" altLang="zh-CN" b="1" i="1" dirty="0">
                <a:latin typeface="Times New Roman" panose="02020603050405020304" pitchFamily="18" charset="0"/>
              </a:rPr>
              <a:t>i</a:t>
            </a:r>
            <a:r>
              <a:rPr lang="en-US" altLang="zh-CN" b="1" dirty="0">
                <a:latin typeface="Times New Roman" panose="02020603050405020304" pitchFamily="18" charset="0"/>
              </a:rPr>
              <a:t>th applicant </a:t>
            </a:r>
            <a:r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is</a:t>
            </a:r>
            <a:r>
              <a:rPr lang="en-US" altLang="zh-CN" b="1" dirty="0">
                <a:latin typeface="Times New Roman" panose="02020603050405020304" pitchFamily="18" charset="0"/>
              </a:rPr>
              <a:t> the best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146440" name="Rectangle 8"/>
          <p:cNvSpPr/>
          <p:nvPr/>
        </p:nvSpPr>
        <p:spPr>
          <a:xfrm>
            <a:off x="827088" y="1628775"/>
            <a:ext cx="6121400" cy="457200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r>
              <a:rPr lang="en-US" altLang="zh-CN" b="1" dirty="0">
                <a:latin typeface="Times New Roman" panose="02020603050405020304" pitchFamily="18" charset="0"/>
              </a:rPr>
              <a:t>What needs to happen for </a:t>
            </a:r>
            <a:r>
              <a:rPr lang="en-US" altLang="zh-CN" b="1" i="1" dirty="0">
                <a:latin typeface="Times New Roman" panose="02020603050405020304" pitchFamily="18" charset="0"/>
              </a:rPr>
              <a:t>S</a:t>
            </a:r>
            <a:r>
              <a:rPr lang="en-US" altLang="zh-CN" b="1" i="1" baseline="-25000" dirty="0">
                <a:latin typeface="Times New Roman" panose="02020603050405020304" pitchFamily="18" charset="0"/>
              </a:rPr>
              <a:t>i</a:t>
            </a:r>
            <a:r>
              <a:rPr lang="en-US" altLang="zh-CN" b="1" dirty="0">
                <a:latin typeface="Times New Roman" panose="02020603050405020304" pitchFamily="18" charset="0"/>
              </a:rPr>
              <a:t> to be TRUE?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146441" name="Rectangle 9"/>
          <p:cNvSpPr/>
          <p:nvPr/>
        </p:nvSpPr>
        <p:spPr>
          <a:xfrm>
            <a:off x="1116013" y="2205038"/>
            <a:ext cx="7488237" cy="1198880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r>
              <a:rPr lang="en-US" altLang="zh-CN" b="1" dirty="0">
                <a:latin typeface="Times New Roman" panose="02020603050405020304" pitchFamily="18" charset="0"/>
              </a:rPr>
              <a:t>    { A:= the best one is at position </a:t>
            </a:r>
            <a:r>
              <a:rPr lang="en-US" altLang="zh-CN" b="1" i="1" dirty="0">
                <a:latin typeface="Times New Roman" panose="02020603050405020304" pitchFamily="18" charset="0"/>
              </a:rPr>
              <a:t>i</a:t>
            </a:r>
            <a:r>
              <a:rPr lang="en-US" altLang="zh-CN" b="1" dirty="0">
                <a:latin typeface="Times New Roman" panose="02020603050405020304" pitchFamily="18" charset="0"/>
              </a:rPr>
              <a:t> }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 { B:=  no one at positions 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+1 ~ 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–1 are hired }</a:t>
            </a:r>
            <a:endParaRPr lang="en-US" altLang="zh-CN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第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个最好并且前面没有雇佣（两独立事件）</a:t>
            </a:r>
            <a:endParaRPr lang="zh-CN" altLang="en-US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grpSp>
        <p:nvGrpSpPr>
          <p:cNvPr id="2" name="Group 13"/>
          <p:cNvGrpSpPr/>
          <p:nvPr/>
        </p:nvGrpSpPr>
        <p:grpSpPr>
          <a:xfrm>
            <a:off x="5940425" y="1844675"/>
            <a:ext cx="2808288" cy="863600"/>
            <a:chOff x="3742" y="1162"/>
            <a:chExt cx="1769" cy="544"/>
          </a:xfrm>
        </p:grpSpPr>
        <p:sp>
          <p:nvSpPr>
            <p:cNvPr id="6162" name="Oval 10"/>
            <p:cNvSpPr/>
            <p:nvPr/>
          </p:nvSpPr>
          <p:spPr>
            <a:xfrm>
              <a:off x="4105" y="1162"/>
              <a:ext cx="1406" cy="363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b="1" i="1" dirty="0">
                  <a:latin typeface="Times New Roman" panose="02020603050405020304" pitchFamily="18" charset="0"/>
                </a:rPr>
                <a:t>independent</a:t>
              </a:r>
              <a:endParaRPr lang="en-US" altLang="zh-CN" b="1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6163" name="Line 11"/>
            <p:cNvSpPr/>
            <p:nvPr/>
          </p:nvSpPr>
          <p:spPr>
            <a:xfrm flipH="1">
              <a:off x="3742" y="1434"/>
              <a:ext cx="499" cy="136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triangle" w="med" len="lg"/>
            </a:ln>
          </p:spPr>
        </p:sp>
        <p:sp>
          <p:nvSpPr>
            <p:cNvPr id="6164" name="Line 12"/>
            <p:cNvSpPr/>
            <p:nvPr/>
          </p:nvSpPr>
          <p:spPr>
            <a:xfrm flipH="1">
              <a:off x="4241" y="1480"/>
              <a:ext cx="136" cy="226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triangle" w="med" len="lg"/>
            </a:ln>
          </p:spPr>
        </p:sp>
      </p:grpSp>
      <p:graphicFrame>
        <p:nvGraphicFramePr>
          <p:cNvPr id="146446" name="Object 14"/>
          <p:cNvGraphicFramePr/>
          <p:nvPr/>
        </p:nvGraphicFramePr>
        <p:xfrm>
          <a:off x="1619250" y="3284538"/>
          <a:ext cx="4862513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" r:id="rId1" imgW="2235200" imgH="228600" progId="Equation.3">
                  <p:embed/>
                </p:oleObj>
              </mc:Choice>
              <mc:Fallback>
                <p:oleObj name="" r:id="rId1" imgW="2235200" imgH="228600" progId="Equation.3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19250" y="3284538"/>
                        <a:ext cx="4862513" cy="4968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447" name="Object 15"/>
          <p:cNvGraphicFramePr/>
          <p:nvPr/>
        </p:nvGraphicFramePr>
        <p:xfrm>
          <a:off x="4643438" y="3716338"/>
          <a:ext cx="865187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" r:id="rId3" imgW="469265" imgH="177800" progId="Equation.3">
                  <p:embed/>
                </p:oleObj>
              </mc:Choice>
              <mc:Fallback>
                <p:oleObj name="" r:id="rId3" imgW="469265" imgH="177800" progId="Equation.3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43438" y="3716338"/>
                        <a:ext cx="865187" cy="327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448" name="Object 16"/>
          <p:cNvGraphicFramePr/>
          <p:nvPr/>
        </p:nvGraphicFramePr>
        <p:xfrm>
          <a:off x="5686425" y="3692525"/>
          <a:ext cx="1262063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" r:id="rId5" imgW="685165" imgH="203200" progId="Equation.3">
                  <p:embed/>
                </p:oleObj>
              </mc:Choice>
              <mc:Fallback>
                <p:oleObj name="" r:id="rId5" imgW="685165" imgH="203200" progId="Equation.3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686425" y="3692525"/>
                        <a:ext cx="1262063" cy="374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449" name="Object 17"/>
          <p:cNvGraphicFramePr/>
          <p:nvPr/>
        </p:nvGraphicFramePr>
        <p:xfrm>
          <a:off x="6724650" y="3068638"/>
          <a:ext cx="1519238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r:id="rId7" imgW="698500" imgH="431800" progId="Equation.3">
                  <p:embed/>
                </p:oleObj>
              </mc:Choice>
              <mc:Fallback>
                <p:oleObj name="" r:id="rId7" imgW="698500" imgH="431800" progId="Equation.3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724650" y="3068638"/>
                        <a:ext cx="1519238" cy="939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450" name="Object 18"/>
          <p:cNvGraphicFramePr/>
          <p:nvPr/>
        </p:nvGraphicFramePr>
        <p:xfrm>
          <a:off x="1619250" y="4221163"/>
          <a:ext cx="6022975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9" imgW="2767330" imgH="431800" progId="Equation.3">
                  <p:embed/>
                </p:oleObj>
              </mc:Choice>
              <mc:Fallback>
                <p:oleObj name="" r:id="rId9" imgW="2767330" imgH="431800" progId="Equation.3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619250" y="4221163"/>
                        <a:ext cx="6022975" cy="939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6451" name="Oval 19"/>
          <p:cNvSpPr/>
          <p:nvPr/>
        </p:nvSpPr>
        <p:spPr>
          <a:xfrm>
            <a:off x="6877050" y="4149725"/>
            <a:ext cx="863600" cy="1079500"/>
          </a:xfrm>
          <a:prstGeom prst="ellipse">
            <a:avLst/>
          </a:prstGeom>
          <a:noFill/>
          <a:ln w="254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grpSp>
        <p:nvGrpSpPr>
          <p:cNvPr id="3" name="Group 23"/>
          <p:cNvGrpSpPr/>
          <p:nvPr/>
        </p:nvGrpSpPr>
        <p:grpSpPr>
          <a:xfrm>
            <a:off x="1258888" y="5300663"/>
            <a:ext cx="6408737" cy="1008062"/>
            <a:chOff x="340" y="3385"/>
            <a:chExt cx="4037" cy="635"/>
          </a:xfrm>
        </p:grpSpPr>
        <p:sp>
          <p:nvSpPr>
            <p:cNvPr id="146452" name="AutoShape 20" descr="画布"/>
            <p:cNvSpPr>
              <a:spLocks noChangeArrowheads="1"/>
            </p:cNvSpPr>
            <p:nvPr/>
          </p:nvSpPr>
          <p:spPr bwMode="auto">
            <a:xfrm>
              <a:off x="340" y="3385"/>
              <a:ext cx="4037" cy="635"/>
            </a:xfrm>
            <a:prstGeom prst="plus">
              <a:avLst>
                <a:gd name="adj" fmla="val 6806"/>
              </a:avLst>
            </a:prstGeom>
            <a:blipFill dpi="0" rotWithShape="0">
              <a:blip r:embed="rId11"/>
              <a:srcRect/>
              <a:tile tx="0" ty="0" sx="100000" sy="100000" flip="none" algn="tl"/>
            </a:blipFill>
            <a:ln w="25400">
              <a:solidFill>
                <a:schemeClr val="accent2"/>
              </a:solidFill>
              <a:miter lim="800000"/>
            </a:ln>
            <a:effectLst/>
          </p:spPr>
          <p:txBody>
            <a:bodyPr lIns="108000" tIns="46800" rIns="108000" bIns="46800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chemeClr val="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Impact" panose="020B0806030902050204" pitchFamily="34" charset="0"/>
                  <a:ea typeface="宋体" panose="02010600030101010101" pitchFamily="2" charset="-122"/>
                  <a:cs typeface="+mn-cs"/>
                </a:rPr>
                <a:t>Discussion  18:</a:t>
              </a: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Prove </a:t>
              </a:r>
              <a:endPara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6151" name="Object 3"/>
            <p:cNvGraphicFramePr>
              <a:graphicFrameLocks noChangeAspect="1"/>
            </p:cNvGraphicFramePr>
            <p:nvPr/>
          </p:nvGraphicFramePr>
          <p:xfrm>
            <a:off x="2402" y="3423"/>
            <a:ext cx="1590" cy="5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7" name="" r:id="rId12" imgW="1371600" imgH="482600" progId="Equation.3">
                    <p:embed/>
                  </p:oleObj>
                </mc:Choice>
                <mc:Fallback>
                  <p:oleObj name="" r:id="rId12" imgW="1371600" imgH="482600" progId="Equation.3">
                    <p:embed/>
                    <p:pic>
                      <p:nvPicPr>
                        <p:cNvPr id="0" name="图片 3096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2402" y="3423"/>
                          <a:ext cx="1590" cy="55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6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6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1">
                                            <p:txEl>
                                              <p:charRg st="0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46441">
                                            <p:txEl>
                                              <p:charRg st="0" end="4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1">
                                            <p:txEl>
                                              <p:charRg st="42" end="9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46441">
                                            <p:txEl>
                                              <p:charRg st="42" end="9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1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46441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6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6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6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6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6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464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464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46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39" grpId="0"/>
      <p:bldP spid="146440" grpId="0"/>
      <p:bldP spid="14645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3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grpSp>
        <p:nvGrpSpPr>
          <p:cNvPr id="2" name="Group 31"/>
          <p:cNvGrpSpPr/>
          <p:nvPr/>
        </p:nvGrpSpPr>
        <p:grpSpPr>
          <a:xfrm>
            <a:off x="2962275" y="3594735"/>
            <a:ext cx="6075045" cy="1706245"/>
            <a:chOff x="793" y="2840"/>
            <a:chExt cx="4037" cy="1134"/>
          </a:xfrm>
        </p:grpSpPr>
        <p:sp>
          <p:nvSpPr>
            <p:cNvPr id="147484" name="AutoShape 28" descr="画布"/>
            <p:cNvSpPr>
              <a:spLocks noChangeArrowheads="1"/>
            </p:cNvSpPr>
            <p:nvPr/>
          </p:nvSpPr>
          <p:spPr bwMode="auto">
            <a:xfrm>
              <a:off x="793" y="2840"/>
              <a:ext cx="4037" cy="1134"/>
            </a:xfrm>
            <a:prstGeom prst="plus">
              <a:avLst>
                <a:gd name="adj" fmla="val 6806"/>
              </a:avLst>
            </a:prstGeom>
            <a:blipFill dpi="0" rotWithShape="0">
              <a:blip r:embed="rId1"/>
              <a:srcRect/>
              <a:tile tx="0" ty="0" sx="100000" sy="100000" flip="none" algn="tl"/>
            </a:blipFill>
            <a:ln w="25400">
              <a:solidFill>
                <a:schemeClr val="accent2"/>
              </a:solidFill>
              <a:miter lim="800000"/>
            </a:ln>
            <a:effectLst/>
          </p:spPr>
          <p:txBody>
            <a:bodyPr lIns="108000" tIns="46800" rIns="108000" bIns="46800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chemeClr val="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Impact" panose="020B0806030902050204" pitchFamily="34" charset="0"/>
                  <a:ea typeface="宋体" panose="02010600030101010101" pitchFamily="2" charset="-122"/>
                  <a:cs typeface="+mn-cs"/>
                </a:rPr>
                <a:t>Discussion  19:</a:t>
              </a: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What is the maximum value 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of                             ?  And what is the best </a:t>
              </a:r>
              <a:r>
                <a:rPr kumimoji="1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k</a:t>
              </a: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?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7172" name="Object 30"/>
            <p:cNvGraphicFramePr/>
            <p:nvPr/>
          </p:nvGraphicFramePr>
          <p:xfrm>
            <a:off x="1156" y="3280"/>
            <a:ext cx="1316" cy="5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4" name="" r:id="rId2" imgW="1142365" imgH="444500" progId="Equation.3">
                    <p:embed/>
                  </p:oleObj>
                </mc:Choice>
                <mc:Fallback>
                  <p:oleObj name="" r:id="rId2" imgW="1142365" imgH="444500" progId="Equation.3">
                    <p:embed/>
                    <p:pic>
                      <p:nvPicPr>
                        <p:cNvPr id="0" name="图片 3093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1156" y="3280"/>
                          <a:ext cx="1316" cy="51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175" name="Text Box 2"/>
          <p:cNvSpPr txBox="1"/>
          <p:nvPr/>
        </p:nvSpPr>
        <p:spPr>
          <a:xfrm>
            <a:off x="6300788" y="0"/>
            <a:ext cx="2836862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r">
              <a:spcBef>
                <a:spcPct val="50000"/>
              </a:spcBef>
            </a:pPr>
            <a:r>
              <a:rPr lang="en-US" altLang="zh-CN" sz="1800" b="1" dirty="0">
                <a:solidFill>
                  <a:schemeClr val="hlink"/>
                </a:solidFill>
                <a:latin typeface="Times New Roman" panose="02020603050405020304" pitchFamily="18" charset="0"/>
                <a:sym typeface="Webdings" panose="05030102010509060703" pitchFamily="18" charset="2"/>
              </a:rPr>
              <a:t>Randomized Algorithms</a:t>
            </a:r>
            <a:endParaRPr lang="en-US" altLang="zh-CN" sz="1800" b="1" dirty="0">
              <a:solidFill>
                <a:schemeClr val="hlink"/>
              </a:solidFill>
              <a:latin typeface="Times New Roman" panose="02020603050405020304" pitchFamily="18" charset="0"/>
              <a:sym typeface="Webdings" panose="05030102010509060703" pitchFamily="18" charset="2"/>
            </a:endParaRPr>
          </a:p>
        </p:txBody>
      </p:sp>
      <p:graphicFrame>
        <p:nvGraphicFramePr>
          <p:cNvPr id="7170" name="Object 15"/>
          <p:cNvGraphicFramePr/>
          <p:nvPr/>
        </p:nvGraphicFramePr>
        <p:xfrm>
          <a:off x="611188" y="476250"/>
          <a:ext cx="4608512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" r:id="rId4" imgW="2767330" imgH="431800" progId="Equation.3">
                  <p:embed/>
                </p:oleObj>
              </mc:Choice>
              <mc:Fallback>
                <p:oleObj name="" r:id="rId4" imgW="2767330" imgH="431800" progId="Equation.3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11188" y="476250"/>
                        <a:ext cx="4608512" cy="7191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7476" name="Rectangle 20"/>
          <p:cNvSpPr/>
          <p:nvPr/>
        </p:nvSpPr>
        <p:spPr>
          <a:xfrm>
            <a:off x="611188" y="1269365"/>
            <a:ext cx="7345362" cy="822325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>
              <a:buFont typeface="Wingdings" panose="05000000000000000000" pitchFamily="2" charset="2"/>
              <a:buChar char="F"/>
            </a:pPr>
            <a:r>
              <a:rPr lang="en-US" altLang="zh-CN" b="1" dirty="0">
                <a:latin typeface="Times New Roman" panose="02020603050405020304" pitchFamily="18" charset="0"/>
              </a:rPr>
              <a:t> What is the </a:t>
            </a:r>
            <a:r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probability </a:t>
            </a:r>
            <a:r>
              <a:rPr lang="en-US" altLang="zh-CN" b="1" dirty="0">
                <a:latin typeface="Times New Roman" panose="02020603050405020304" pitchFamily="18" charset="0"/>
              </a:rPr>
              <a:t>we hire the best qualified 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</a:pPr>
            <a:r>
              <a:rPr lang="en-US" altLang="zh-CN" b="1" dirty="0">
                <a:latin typeface="Times New Roman" panose="02020603050405020304" pitchFamily="18" charset="0"/>
              </a:rPr>
              <a:t>     candidate for a given </a:t>
            </a:r>
            <a:r>
              <a:rPr lang="en-US" altLang="zh-CN" b="1" i="1" dirty="0">
                <a:latin typeface="Times New Roman" panose="02020603050405020304" pitchFamily="18" charset="0"/>
              </a:rPr>
              <a:t>k</a:t>
            </a:r>
            <a:r>
              <a:rPr lang="en-US" altLang="zh-CN" b="1" dirty="0">
                <a:latin typeface="Times New Roman" panose="02020603050405020304" pitchFamily="18" charset="0"/>
              </a:rPr>
              <a:t>?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147477" name="Rectangle 21"/>
          <p:cNvSpPr/>
          <p:nvPr/>
        </p:nvSpPr>
        <p:spPr>
          <a:xfrm>
            <a:off x="612775" y="2999423"/>
            <a:ext cx="7343775" cy="822325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>
              <a:buFont typeface="Wingdings" panose="05000000000000000000" pitchFamily="2" charset="2"/>
              <a:buChar char="F"/>
            </a:pPr>
            <a:r>
              <a:rPr lang="en-US" altLang="zh-CN" b="1" dirty="0">
                <a:latin typeface="Times New Roman" panose="02020603050405020304" pitchFamily="18" charset="0"/>
              </a:rPr>
              <a:t> What is the </a:t>
            </a:r>
            <a:r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best value of </a:t>
            </a:r>
            <a:r>
              <a:rPr lang="en-US" altLang="zh-CN" b="1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k</a:t>
            </a:r>
            <a:r>
              <a:rPr lang="en-US" altLang="zh-CN" b="1" dirty="0">
                <a:latin typeface="Times New Roman" panose="02020603050405020304" pitchFamily="18" charset="0"/>
              </a:rPr>
              <a:t> to maximize the above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</a:pPr>
            <a:r>
              <a:rPr lang="en-US" altLang="zh-CN" b="1" dirty="0">
                <a:latin typeface="Times New Roman" panose="02020603050405020304" pitchFamily="18" charset="0"/>
              </a:rPr>
              <a:t>    probability?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147478" name="Object 22"/>
          <p:cNvGraphicFramePr/>
          <p:nvPr/>
        </p:nvGraphicFramePr>
        <p:xfrm>
          <a:off x="1763713" y="2062163"/>
          <a:ext cx="4752975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" r:id="rId6" imgW="2183765" imgH="444500" progId="Equation.3">
                  <p:embed/>
                </p:oleObj>
              </mc:Choice>
              <mc:Fallback>
                <p:oleObj name="" r:id="rId6" imgW="2183765" imgH="444500" progId="Equation.3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763713" y="2062163"/>
                        <a:ext cx="4752975" cy="9683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5650" y="5229225"/>
            <a:ext cx="7259955" cy="14446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6">
                                            <p:txEl>
                                              <p:charRg st="0" end="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7476">
                                            <p:txEl>
                                              <p:charRg st="0" end="5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6">
                                            <p:txEl>
                                              <p:charRg st="53" end="8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47476">
                                            <p:txEl>
                                              <p:charRg st="53" end="8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7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7">
                                            <p:txEl>
                                              <p:charRg st="0" end="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47477">
                                            <p:txEl>
                                              <p:charRg st="0" end="5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7">
                                            <p:txEl>
                                              <p:charRg st="51" end="6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47477">
                                            <p:txEl>
                                              <p:charRg st="51" end="6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16387" name="Text Box 2"/>
          <p:cNvSpPr txBox="1"/>
          <p:nvPr/>
        </p:nvSpPr>
        <p:spPr>
          <a:xfrm>
            <a:off x="6300788" y="0"/>
            <a:ext cx="2836862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r">
              <a:spcBef>
                <a:spcPct val="50000"/>
              </a:spcBef>
            </a:pPr>
            <a:r>
              <a:rPr lang="en-US" altLang="zh-CN" sz="1800" b="1" dirty="0">
                <a:solidFill>
                  <a:schemeClr val="hlink"/>
                </a:solidFill>
                <a:latin typeface="Times New Roman" panose="02020603050405020304" pitchFamily="18" charset="0"/>
                <a:sym typeface="Webdings" panose="05030102010509060703" pitchFamily="18" charset="2"/>
              </a:rPr>
              <a:t>Randomized Algorithms</a:t>
            </a:r>
            <a:endParaRPr lang="en-US" altLang="zh-CN" sz="1800" b="1" dirty="0">
              <a:solidFill>
                <a:schemeClr val="hlink"/>
              </a:solidFill>
              <a:latin typeface="Times New Roman" panose="02020603050405020304" pitchFamily="18" charset="0"/>
              <a:sym typeface="Webdings" panose="05030102010509060703" pitchFamily="18" charset="2"/>
            </a:endParaRPr>
          </a:p>
        </p:txBody>
      </p:sp>
      <p:sp>
        <p:nvSpPr>
          <p:cNvPr id="148483" name="Text Box 3"/>
          <p:cNvSpPr txBox="1"/>
          <p:nvPr/>
        </p:nvSpPr>
        <p:spPr>
          <a:xfrm>
            <a:off x="468313" y="909638"/>
            <a:ext cx="554355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284480" indent="-284480"/>
            <a:r>
              <a:rPr lang="en-US" altLang="zh-CN" b="1" dirty="0">
                <a:latin typeface="宋体" panose="02010600030101010101" pitchFamily="2" charset="-122"/>
              </a:rPr>
              <a:t>〖</a:t>
            </a:r>
            <a:r>
              <a:rPr lang="en-US" altLang="zh-CN" b="1" dirty="0">
                <a:latin typeface="Arial" panose="020B0604020202020204" pitchFamily="34" charset="0"/>
              </a:rPr>
              <a:t>Example</a:t>
            </a:r>
            <a:r>
              <a:rPr lang="en-US" altLang="zh-CN" b="1" dirty="0">
                <a:latin typeface="宋体" panose="02010600030101010101" pitchFamily="2" charset="-122"/>
              </a:rPr>
              <a:t>〗 </a:t>
            </a:r>
            <a:r>
              <a:rPr lang="en-US" altLang="zh-CN" b="1" dirty="0">
                <a:latin typeface="Times New Roman" panose="02020603050405020304" pitchFamily="18" charset="0"/>
              </a:rPr>
              <a:t>Quicksort</a:t>
            </a:r>
            <a:endParaRPr lang="en-US" altLang="zh-CN" b="1" dirty="0">
              <a:latin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148484" name="Rectangle 4"/>
          <p:cNvSpPr/>
          <p:nvPr/>
        </p:nvSpPr>
        <p:spPr>
          <a:xfrm>
            <a:off x="755650" y="1484313"/>
            <a:ext cx="4175125" cy="579437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>
              <a:spcAft>
                <a:spcPct val="40000"/>
              </a:spcAft>
              <a:buFont typeface="Wingdings" panose="05000000000000000000" pitchFamily="2" charset="2"/>
            </a:pPr>
            <a:r>
              <a:rPr lang="en-US" altLang="zh-CN" sz="3200" b="1" dirty="0">
                <a:solidFill>
                  <a:schemeClr val="hlink"/>
                </a:solidFill>
                <a:latin typeface="Times New Roman" panose="02020603050405020304" pitchFamily="18" charset="0"/>
                <a:sym typeface="Webdings" panose="05030102010509060703" pitchFamily="18" charset="2"/>
              </a:rPr>
              <a:t></a:t>
            </a:r>
            <a:r>
              <a:rPr lang="en-US" altLang="zh-CN" b="1" dirty="0">
                <a:latin typeface="Times New Roman" panose="02020603050405020304" pitchFamily="18" charset="0"/>
              </a:rPr>
              <a:t> Deterministic Quicksort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148487" name="Rectangle 7"/>
          <p:cNvSpPr/>
          <p:nvPr/>
        </p:nvSpPr>
        <p:spPr>
          <a:xfrm>
            <a:off x="1331913" y="2060575"/>
            <a:ext cx="7056437" cy="1296988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>
              <a:spcAft>
                <a:spcPct val="30000"/>
              </a:spcAft>
            </a:pPr>
            <a:r>
              <a:rPr lang="en-US" altLang="zh-CN" b="1" dirty="0">
                <a:latin typeface="Times New Roman" panose="02020603050405020304" pitchFamily="18" charset="0"/>
                <a:sym typeface="Wingdings" panose="05000000000000000000" pitchFamily="2" charset="2"/>
              </a:rPr>
              <a:t>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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</a:rPr>
              <a:t>N</a:t>
            </a:r>
            <a:r>
              <a:rPr lang="en-US" altLang="zh-CN" b="1" baseline="30000" dirty="0">
                <a:latin typeface="Times New Roman" panose="02020603050405020304" pitchFamily="18" charset="0"/>
              </a:rPr>
              <a:t>2</a:t>
            </a:r>
            <a:r>
              <a:rPr lang="en-US" altLang="zh-CN" b="1" dirty="0">
                <a:latin typeface="Times New Roman" panose="02020603050405020304" pitchFamily="18" charset="0"/>
              </a:rPr>
              <a:t>) worst-case running time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r>
              <a:rPr lang="en-US" altLang="zh-CN" b="1" dirty="0">
                <a:latin typeface="Times New Roman" panose="02020603050405020304" pitchFamily="18" charset="0"/>
                <a:sym typeface="Wingdings" panose="05000000000000000000" pitchFamily="2" charset="2"/>
              </a:rPr>
              <a:t>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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</a:rPr>
              <a:t>N</a:t>
            </a:r>
            <a:r>
              <a:rPr lang="en-US" altLang="zh-CN" b="1" dirty="0">
                <a:latin typeface="Times New Roman" panose="02020603050405020304" pitchFamily="18" charset="0"/>
              </a:rPr>
              <a:t> log </a:t>
            </a:r>
            <a:r>
              <a:rPr lang="en-US" altLang="zh-CN" b="1" i="1" dirty="0">
                <a:latin typeface="Times New Roman" panose="02020603050405020304" pitchFamily="18" charset="0"/>
              </a:rPr>
              <a:t>N</a:t>
            </a:r>
            <a:r>
              <a:rPr lang="en-US" altLang="zh-CN" b="1" dirty="0">
                <a:latin typeface="Times New Roman" panose="02020603050405020304" pitchFamily="18" charset="0"/>
              </a:rPr>
              <a:t>) average case running time, </a:t>
            </a:r>
            <a:r>
              <a:rPr lang="en-US" altLang="zh-CN" b="1" i="1" dirty="0">
                <a:latin typeface="Times New Roman" panose="02020603050405020304" pitchFamily="18" charset="0"/>
              </a:rPr>
              <a:t>assuming </a:t>
            </a:r>
            <a:endParaRPr lang="en-US" altLang="zh-CN" b="1" i="1" dirty="0">
              <a:latin typeface="Times New Roman" panose="02020603050405020304" pitchFamily="18" charset="0"/>
            </a:endParaRPr>
          </a:p>
          <a:p>
            <a:r>
              <a:rPr lang="en-US" altLang="zh-CN" b="1" i="1" dirty="0">
                <a:latin typeface="Times New Roman" panose="02020603050405020304" pitchFamily="18" charset="0"/>
              </a:rPr>
              <a:t>     every input permutation is equally likely</a:t>
            </a:r>
            <a:endParaRPr lang="en-US" altLang="zh-CN" b="1" i="1" dirty="0">
              <a:latin typeface="Times New Roman" panose="02020603050405020304" pitchFamily="18" charset="0"/>
            </a:endParaRPr>
          </a:p>
        </p:txBody>
      </p:sp>
      <p:sp>
        <p:nvSpPr>
          <p:cNvPr id="148488" name="Text Box 8"/>
          <p:cNvSpPr txBox="1"/>
          <p:nvPr/>
        </p:nvSpPr>
        <p:spPr>
          <a:xfrm>
            <a:off x="827088" y="3429000"/>
            <a:ext cx="7705725" cy="641350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>
              <a:spcBef>
                <a:spcPct val="10000"/>
              </a:spcBef>
            </a:pPr>
            <a:r>
              <a:rPr lang="en-US" altLang="zh-CN" sz="36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 </a:t>
            </a:r>
            <a:r>
              <a:rPr lang="en-US" altLang="zh-CN" b="1" dirty="0">
                <a:latin typeface="Times New Roman" panose="02020603050405020304" pitchFamily="18" charset="0"/>
              </a:rPr>
              <a:t>How about choosing the pivot </a:t>
            </a:r>
            <a:r>
              <a:rPr lang="en-US" altLang="zh-CN" b="1" i="1" dirty="0">
                <a:latin typeface="Times New Roman" panose="02020603050405020304" pitchFamily="18" charset="0"/>
              </a:rPr>
              <a:t>uniformly at random</a:t>
            </a:r>
            <a:r>
              <a:rPr lang="en-US" altLang="zh-CN" b="1" dirty="0">
                <a:latin typeface="Times New Roman" panose="02020603050405020304" pitchFamily="18" charset="0"/>
              </a:rPr>
              <a:t>?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148490" name="Rectangle 10"/>
          <p:cNvSpPr/>
          <p:nvPr/>
        </p:nvSpPr>
        <p:spPr>
          <a:xfrm>
            <a:off x="684213" y="4221163"/>
            <a:ext cx="7416800" cy="822325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r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Central splitter</a:t>
            </a:r>
            <a:r>
              <a:rPr lang="en-US" altLang="zh-CN" b="1" dirty="0">
                <a:latin typeface="Times New Roman" panose="02020603050405020304" pitchFamily="18" charset="0"/>
              </a:rPr>
              <a:t> := the pivot that divides the set so that each side contains </a:t>
            </a:r>
            <a:r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at least </a:t>
            </a:r>
            <a:r>
              <a:rPr lang="en-US" altLang="zh-CN" b="1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/4</a:t>
            </a:r>
            <a:endParaRPr lang="en-US" altLang="zh-CN" b="1" i="1" dirty="0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8491" name="Rectangle 11"/>
          <p:cNvSpPr/>
          <p:nvPr/>
        </p:nvSpPr>
        <p:spPr>
          <a:xfrm>
            <a:off x="684213" y="5054600"/>
            <a:ext cx="7632700" cy="822325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r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Modified Quicksort</a:t>
            </a:r>
            <a:r>
              <a:rPr lang="en-US" altLang="zh-CN" b="1" dirty="0">
                <a:latin typeface="Times New Roman" panose="02020603050405020304" pitchFamily="18" charset="0"/>
              </a:rPr>
              <a:t> := always select a central splitter before recursions</a:t>
            </a:r>
            <a:endParaRPr lang="en-US" altLang="zh-CN" b="1" i="1" dirty="0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4848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4">
                                            <p:txEl>
                                              <p:charRg st="0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8484">
                                            <p:txEl>
                                              <p:charRg st="0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48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8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48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48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3" grpId="0"/>
      <p:bldP spid="148487" grpId="0"/>
      <p:bldP spid="148488" grpId="0"/>
      <p:bldP spid="148490" grpId="0"/>
      <p:bldP spid="14849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9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8200" name="Text Box 2"/>
          <p:cNvSpPr txBox="1"/>
          <p:nvPr/>
        </p:nvSpPr>
        <p:spPr>
          <a:xfrm>
            <a:off x="6300788" y="0"/>
            <a:ext cx="2836862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r">
              <a:spcBef>
                <a:spcPct val="50000"/>
              </a:spcBef>
            </a:pPr>
            <a:r>
              <a:rPr lang="en-US" altLang="zh-CN" sz="1800" b="1" dirty="0">
                <a:solidFill>
                  <a:schemeClr val="hlink"/>
                </a:solidFill>
                <a:latin typeface="Times New Roman" panose="02020603050405020304" pitchFamily="18" charset="0"/>
                <a:sym typeface="Webdings" panose="05030102010509060703" pitchFamily="18" charset="2"/>
              </a:rPr>
              <a:t>Randomized Algorithms</a:t>
            </a:r>
            <a:endParaRPr lang="en-US" altLang="zh-CN" sz="1800" b="1" dirty="0">
              <a:solidFill>
                <a:schemeClr val="hlink"/>
              </a:solidFill>
              <a:latin typeface="Times New Roman" panose="02020603050405020304" pitchFamily="18" charset="0"/>
              <a:sym typeface="Webdings" panose="05030102010509060703" pitchFamily="18" charset="2"/>
            </a:endParaRPr>
          </a:p>
        </p:txBody>
      </p:sp>
      <p:sp>
        <p:nvSpPr>
          <p:cNvPr id="150537" name="Rectangle 9"/>
          <p:cNvSpPr/>
          <p:nvPr/>
        </p:nvSpPr>
        <p:spPr>
          <a:xfrm>
            <a:off x="539750" y="476250"/>
            <a:ext cx="7732713" cy="822325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r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Claim:</a:t>
            </a:r>
            <a:r>
              <a:rPr lang="en-US" altLang="zh-CN" sz="1800" b="1" dirty="0">
                <a:latin typeface="Arial" panose="020B0604020202020204" pitchFamily="34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</a:rPr>
              <a:t>The expected number of iterations needed until we find a central splitter is at most 2.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grpSp>
        <p:nvGrpSpPr>
          <p:cNvPr id="2" name="Group 15"/>
          <p:cNvGrpSpPr/>
          <p:nvPr/>
        </p:nvGrpSpPr>
        <p:grpSpPr>
          <a:xfrm>
            <a:off x="1619250" y="1412875"/>
            <a:ext cx="3744913" cy="431800"/>
            <a:chOff x="975" y="1253"/>
            <a:chExt cx="2359" cy="272"/>
          </a:xfrm>
        </p:grpSpPr>
        <p:sp>
          <p:nvSpPr>
            <p:cNvPr id="8215" name="Rectangle 10"/>
            <p:cNvSpPr/>
            <p:nvPr/>
          </p:nvSpPr>
          <p:spPr>
            <a:xfrm>
              <a:off x="975" y="1253"/>
              <a:ext cx="590" cy="272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b="1" i="1" dirty="0">
                  <a:latin typeface="Times New Roman" panose="02020603050405020304" pitchFamily="18" charset="0"/>
                </a:rPr>
                <a:t>N</a:t>
              </a:r>
              <a:r>
                <a:rPr lang="en-US" altLang="zh-CN" b="1" dirty="0">
                  <a:latin typeface="Times New Roman" panose="02020603050405020304" pitchFamily="18" charset="0"/>
                </a:rPr>
                <a:t>/4</a:t>
              </a:r>
              <a:endParaRPr lang="en-US" altLang="zh-CN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8216" name="Rectangle 11"/>
            <p:cNvSpPr/>
            <p:nvPr/>
          </p:nvSpPr>
          <p:spPr>
            <a:xfrm>
              <a:off x="1565" y="1253"/>
              <a:ext cx="590" cy="272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8217" name="Rectangle 12"/>
            <p:cNvSpPr/>
            <p:nvPr/>
          </p:nvSpPr>
          <p:spPr>
            <a:xfrm>
              <a:off x="2154" y="1253"/>
              <a:ext cx="590" cy="272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8218" name="Rectangle 14"/>
            <p:cNvSpPr/>
            <p:nvPr/>
          </p:nvSpPr>
          <p:spPr>
            <a:xfrm>
              <a:off x="2744" y="1253"/>
              <a:ext cx="590" cy="272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b="1" i="1" dirty="0">
                  <a:latin typeface="Times New Roman" panose="02020603050405020304" pitchFamily="18" charset="0"/>
                </a:rPr>
                <a:t>N</a:t>
              </a:r>
              <a:r>
                <a:rPr lang="en-US" altLang="zh-CN" b="1" dirty="0">
                  <a:latin typeface="Times New Roman" panose="02020603050405020304" pitchFamily="18" charset="0"/>
                </a:rPr>
                <a:t>/4</a:t>
              </a:r>
              <a:endParaRPr lang="en-US" altLang="zh-CN" b="1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" name="Group 18"/>
          <p:cNvGrpSpPr/>
          <p:nvPr/>
        </p:nvGrpSpPr>
        <p:grpSpPr>
          <a:xfrm>
            <a:off x="1908175" y="1917700"/>
            <a:ext cx="3168650" cy="673100"/>
            <a:chOff x="1202" y="1344"/>
            <a:chExt cx="1996" cy="424"/>
          </a:xfrm>
        </p:grpSpPr>
        <p:sp>
          <p:nvSpPr>
            <p:cNvPr id="8213" name="AutoShape 16"/>
            <p:cNvSpPr/>
            <p:nvPr/>
          </p:nvSpPr>
          <p:spPr>
            <a:xfrm rot="-5400000">
              <a:off x="2108" y="845"/>
              <a:ext cx="182" cy="1179"/>
            </a:xfrm>
            <a:prstGeom prst="leftBrace">
              <a:avLst>
                <a:gd name="adj1" fmla="val 53983"/>
                <a:gd name="adj2" fmla="val 50000"/>
              </a:avLst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8214" name="Text Box 17"/>
            <p:cNvSpPr txBox="1"/>
            <p:nvPr/>
          </p:nvSpPr>
          <p:spPr>
            <a:xfrm>
              <a:off x="1202" y="1480"/>
              <a:ext cx="1996" cy="288"/>
            </a:xfrm>
            <a:prstGeom prst="rect">
              <a:avLst/>
            </a:prstGeom>
            <a:noFill/>
            <a:ln w="25400">
              <a:noFill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b="1" i="1" dirty="0">
                  <a:latin typeface="Times New Roman" panose="02020603050405020304" pitchFamily="18" charset="0"/>
                </a:rPr>
                <a:t>N</a:t>
              </a:r>
              <a:r>
                <a:rPr lang="en-US" altLang="zh-CN" b="1" dirty="0">
                  <a:latin typeface="Times New Roman" panose="02020603050405020304" pitchFamily="18" charset="0"/>
                </a:rPr>
                <a:t>/2 central splitters</a:t>
              </a:r>
              <a:endParaRPr lang="en-US" altLang="zh-CN" b="1" i="1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150548" name="Text Box 20"/>
          <p:cNvSpPr txBox="1"/>
          <p:nvPr/>
        </p:nvSpPr>
        <p:spPr>
          <a:xfrm>
            <a:off x="1620838" y="2617788"/>
            <a:ext cx="4535487" cy="457200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b="1" dirty="0">
                <a:latin typeface="Times New Roman" panose="02020603050405020304" pitchFamily="18" charset="0"/>
              </a:rPr>
              <a:t>Pr[ </a:t>
            </a:r>
            <a:r>
              <a:rPr lang="en-US" altLang="zh-CN" b="1" i="1" dirty="0">
                <a:latin typeface="Times New Roman" panose="02020603050405020304" pitchFamily="18" charset="0"/>
              </a:rPr>
              <a:t>find a central splitter</a:t>
            </a:r>
            <a:r>
              <a:rPr lang="en-US" altLang="zh-CN" b="1" dirty="0">
                <a:latin typeface="Times New Roman" panose="02020603050405020304" pitchFamily="18" charset="0"/>
              </a:rPr>
              <a:t> ] = 1/2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150549" name="Text Box 21"/>
          <p:cNvSpPr txBox="1"/>
          <p:nvPr/>
        </p:nvSpPr>
        <p:spPr>
          <a:xfrm>
            <a:off x="5940425" y="2492375"/>
            <a:ext cx="1223963" cy="701675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4000" dirty="0">
                <a:solidFill>
                  <a:srgbClr val="FF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</a:t>
            </a:r>
            <a:endParaRPr lang="en-US" altLang="zh-CN" sz="4000" dirty="0">
              <a:solidFill>
                <a:srgbClr val="FF0000"/>
              </a:solidFill>
              <a:latin typeface="Times New Roman" panose="02020603050405020304" pitchFamily="18" charset="0"/>
              <a:sym typeface="Wingdings" panose="05000000000000000000" pitchFamily="2" charset="2"/>
            </a:endParaRPr>
          </a:p>
        </p:txBody>
      </p:sp>
      <p:grpSp>
        <p:nvGrpSpPr>
          <p:cNvPr id="4" name="Group 24"/>
          <p:cNvGrpSpPr/>
          <p:nvPr/>
        </p:nvGrpSpPr>
        <p:grpSpPr>
          <a:xfrm>
            <a:off x="684213" y="2997200"/>
            <a:ext cx="7775575" cy="858838"/>
            <a:chOff x="431" y="2115"/>
            <a:chExt cx="4898" cy="541"/>
          </a:xfrm>
        </p:grpSpPr>
        <p:sp>
          <p:nvSpPr>
            <p:cNvPr id="8212" name="Rectangle 22"/>
            <p:cNvSpPr/>
            <p:nvPr/>
          </p:nvSpPr>
          <p:spPr>
            <a:xfrm>
              <a:off x="431" y="2251"/>
              <a:ext cx="3447" cy="288"/>
            </a:xfrm>
            <a:prstGeom prst="rect">
              <a:avLst/>
            </a:prstGeom>
            <a:noFill/>
            <a:ln w="25400">
              <a:noFill/>
            </a:ln>
          </p:spPr>
          <p:txBody>
            <a:bodyPr>
              <a:spAutoFit/>
            </a:bodyPr>
            <a:p>
              <a:r>
                <a:rPr lang="en-US" altLang="zh-CN" b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Type </a:t>
              </a:r>
              <a:r>
                <a:rPr lang="en-US" altLang="zh-CN" b="1" i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j</a:t>
              </a:r>
              <a:r>
                <a:rPr lang="en-US" altLang="zh-CN" b="1" dirty="0">
                  <a:latin typeface="Times New Roman" panose="02020603050405020304" pitchFamily="18" charset="0"/>
                </a:rPr>
                <a:t> : the subproblem </a:t>
              </a:r>
              <a:r>
                <a:rPr lang="en-US" altLang="zh-CN" b="1" i="1" dirty="0">
                  <a:latin typeface="Times New Roman" panose="02020603050405020304" pitchFamily="18" charset="0"/>
                </a:rPr>
                <a:t>S</a:t>
              </a:r>
              <a:r>
                <a:rPr lang="en-US" altLang="zh-CN" b="1" dirty="0">
                  <a:latin typeface="Times New Roman" panose="02020603050405020304" pitchFamily="18" charset="0"/>
                </a:rPr>
                <a:t> is of </a:t>
              </a:r>
              <a:r>
                <a:rPr lang="en-US" altLang="zh-CN" b="1" i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type j</a:t>
              </a:r>
              <a:r>
                <a:rPr lang="en-US" altLang="zh-CN" b="1" dirty="0">
                  <a:latin typeface="Times New Roman" panose="02020603050405020304" pitchFamily="18" charset="0"/>
                </a:rPr>
                <a:t> if</a:t>
              </a:r>
              <a:endParaRPr lang="en-US" altLang="zh-CN" b="1" i="1" dirty="0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8198" name="Object 23"/>
            <p:cNvGraphicFramePr/>
            <p:nvPr/>
          </p:nvGraphicFramePr>
          <p:xfrm>
            <a:off x="3742" y="2115"/>
            <a:ext cx="1587" cy="5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2" name="" r:id="rId1" imgW="1574800" imgH="469900" progId="Equation.3">
                    <p:embed/>
                  </p:oleObj>
                </mc:Choice>
                <mc:Fallback>
                  <p:oleObj name="" r:id="rId1" imgW="1574800" imgH="469900" progId="Equation.3">
                    <p:embed/>
                    <p:pic>
                      <p:nvPicPr>
                        <p:cNvPr id="0" name="图片 3101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3742" y="2115"/>
                          <a:ext cx="1587" cy="54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27"/>
          <p:cNvGrpSpPr/>
          <p:nvPr/>
        </p:nvGrpSpPr>
        <p:grpSpPr>
          <a:xfrm>
            <a:off x="655638" y="3789363"/>
            <a:ext cx="7732712" cy="720725"/>
            <a:chOff x="413" y="2704"/>
            <a:chExt cx="4871" cy="454"/>
          </a:xfrm>
        </p:grpSpPr>
        <p:sp>
          <p:nvSpPr>
            <p:cNvPr id="8211" name="Rectangle 25"/>
            <p:cNvSpPr/>
            <p:nvPr/>
          </p:nvSpPr>
          <p:spPr>
            <a:xfrm>
              <a:off x="413" y="2795"/>
              <a:ext cx="4871" cy="288"/>
            </a:xfrm>
            <a:prstGeom prst="rect">
              <a:avLst/>
            </a:prstGeom>
            <a:noFill/>
            <a:ln w="25400">
              <a:noFill/>
            </a:ln>
          </p:spPr>
          <p:txBody>
            <a:bodyPr>
              <a:spAutoFit/>
            </a:bodyPr>
            <a:p>
              <a:r>
                <a:rPr lang="en-US" altLang="zh-CN" b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Claim:</a:t>
              </a:r>
              <a:r>
                <a:rPr lang="en-US" altLang="zh-CN" sz="1800" b="1" dirty="0">
                  <a:latin typeface="Arial" panose="020B0604020202020204" pitchFamily="34" charset="0"/>
                </a:rPr>
                <a:t> </a:t>
              </a:r>
              <a:r>
                <a:rPr lang="en-US" altLang="zh-CN" b="1" dirty="0">
                  <a:latin typeface="Times New Roman" panose="02020603050405020304" pitchFamily="18" charset="0"/>
                </a:rPr>
                <a:t>There are at most          subproblems of </a:t>
              </a:r>
              <a:r>
                <a:rPr lang="en-US" altLang="zh-CN" b="1" i="1" dirty="0">
                  <a:latin typeface="Times New Roman" panose="02020603050405020304" pitchFamily="18" charset="0"/>
                </a:rPr>
                <a:t>type</a:t>
              </a:r>
              <a:r>
                <a:rPr lang="en-US" altLang="zh-CN" b="1" dirty="0">
                  <a:latin typeface="Times New Roman" panose="02020603050405020304" pitchFamily="18" charset="0"/>
                </a:rPr>
                <a:t> </a:t>
              </a:r>
              <a:r>
                <a:rPr lang="en-US" altLang="zh-CN" b="1" i="1" dirty="0">
                  <a:latin typeface="Times New Roman" panose="02020603050405020304" pitchFamily="18" charset="0"/>
                </a:rPr>
                <a:t>j</a:t>
              </a:r>
              <a:r>
                <a:rPr lang="en-US" altLang="zh-CN" b="1" dirty="0">
                  <a:latin typeface="Times New Roman" panose="02020603050405020304" pitchFamily="18" charset="0"/>
                </a:rPr>
                <a:t>.</a:t>
              </a:r>
              <a:endParaRPr lang="en-US" altLang="zh-CN" b="1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8197" name="Object 26"/>
            <p:cNvGraphicFramePr/>
            <p:nvPr/>
          </p:nvGraphicFramePr>
          <p:xfrm>
            <a:off x="2608" y="2704"/>
            <a:ext cx="429" cy="4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1" name="" r:id="rId3" imgW="444500" imgH="469900" progId="Equation.3">
                    <p:embed/>
                  </p:oleObj>
                </mc:Choice>
                <mc:Fallback>
                  <p:oleObj name="" r:id="rId3" imgW="444500" imgH="469900" progId="Equation.3">
                    <p:embed/>
                    <p:pic>
                      <p:nvPicPr>
                        <p:cNvPr id="0" name="图片 3100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608" y="2704"/>
                          <a:ext cx="429" cy="45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50557" name="Object 29"/>
          <p:cNvGraphicFramePr/>
          <p:nvPr/>
        </p:nvGraphicFramePr>
        <p:xfrm>
          <a:off x="755650" y="4508500"/>
          <a:ext cx="446405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" r:id="rId5" imgW="2463800" imgH="469900" progId="Equation.3">
                  <p:embed/>
                </p:oleObj>
              </mc:Choice>
              <mc:Fallback>
                <p:oleObj name="" r:id="rId5" imgW="2463800" imgH="469900" progId="Equation.3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55650" y="4508500"/>
                        <a:ext cx="446405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0558" name="Text Box 30"/>
          <p:cNvSpPr txBox="1"/>
          <p:nvPr/>
        </p:nvSpPr>
        <p:spPr>
          <a:xfrm>
            <a:off x="755015" y="5632450"/>
            <a:ext cx="4392613" cy="457200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b="1" dirty="0">
                <a:latin typeface="Times New Roman" panose="02020603050405020304" pitchFamily="18" charset="0"/>
              </a:rPr>
              <a:t>Number of different types =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150559" name="Object 31"/>
          <p:cNvGraphicFramePr/>
          <p:nvPr/>
        </p:nvGraphicFramePr>
        <p:xfrm>
          <a:off x="4572000" y="5636260"/>
          <a:ext cx="259238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" r:id="rId7" imgW="1295400" imgH="228600" progId="Equation.3">
                  <p:embed/>
                </p:oleObj>
              </mc:Choice>
              <mc:Fallback>
                <p:oleObj name="" r:id="rId7" imgW="1295400" imgH="228600" progId="Equation.3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572000" y="5636260"/>
                        <a:ext cx="2592388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34"/>
          <p:cNvGrpSpPr/>
          <p:nvPr/>
        </p:nvGrpSpPr>
        <p:grpSpPr>
          <a:xfrm>
            <a:off x="7237413" y="4797425"/>
            <a:ext cx="1511300" cy="1008063"/>
            <a:chOff x="4559" y="3022"/>
            <a:chExt cx="952" cy="635"/>
          </a:xfrm>
        </p:grpSpPr>
        <p:sp>
          <p:nvSpPr>
            <p:cNvPr id="8210" name="AutoShape 32"/>
            <p:cNvSpPr/>
            <p:nvPr/>
          </p:nvSpPr>
          <p:spPr>
            <a:xfrm>
              <a:off x="4559" y="3022"/>
              <a:ext cx="181" cy="635"/>
            </a:xfrm>
            <a:prstGeom prst="rightBrace">
              <a:avLst>
                <a:gd name="adj1" fmla="val 29235"/>
                <a:gd name="adj2" fmla="val 50000"/>
              </a:avLst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8196" name="Object 33"/>
            <p:cNvGraphicFramePr/>
            <p:nvPr/>
          </p:nvGraphicFramePr>
          <p:xfrm>
            <a:off x="4785" y="3241"/>
            <a:ext cx="726" cy="2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3" name="" r:id="rId9" imgW="786765" imgH="203200" progId="Equation.3">
                    <p:embed/>
                  </p:oleObj>
                </mc:Choice>
                <mc:Fallback>
                  <p:oleObj name="" r:id="rId9" imgW="786765" imgH="203200" progId="Equation.3">
                    <p:embed/>
                    <p:pic>
                      <p:nvPicPr>
                        <p:cNvPr id="0" name="图片 3102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4785" y="3241"/>
                          <a:ext cx="726" cy="23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" name="文本框 6"/>
          <p:cNvSpPr txBox="1"/>
          <p:nvPr/>
        </p:nvSpPr>
        <p:spPr>
          <a:xfrm>
            <a:off x="6372225" y="2588895"/>
            <a:ext cx="2623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800"/>
              <a:t>|S|</a:t>
            </a:r>
            <a:r>
              <a:rPr lang="zh-CN" altLang="en-US" sz="1800"/>
              <a:t>表示</a:t>
            </a:r>
            <a:r>
              <a:rPr lang="en-US" altLang="zh-CN" sz="1800"/>
              <a:t>S</a:t>
            </a:r>
            <a:r>
              <a:rPr lang="zh-CN" altLang="en-US" sz="1800"/>
              <a:t>集合中数的个数</a:t>
            </a:r>
            <a:endParaRPr lang="en-US" altLang="zh-CN" sz="1800"/>
          </a:p>
        </p:txBody>
      </p:sp>
      <p:sp>
        <p:nvSpPr>
          <p:cNvPr id="8" name="文本框 7"/>
          <p:cNvSpPr txBox="1"/>
          <p:nvPr/>
        </p:nvSpPr>
        <p:spPr>
          <a:xfrm>
            <a:off x="5147945" y="4365625"/>
            <a:ext cx="30480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1600"/>
              <a:t>用</a:t>
            </a:r>
            <a:r>
              <a:rPr lang="en-US" altLang="zh-CN" sz="1600"/>
              <a:t>N</a:t>
            </a:r>
            <a:r>
              <a:rPr lang="zh-CN" altLang="en-US" sz="1600"/>
              <a:t>除以子问题</a:t>
            </a:r>
            <a:r>
              <a:rPr lang="en-US" altLang="zh-CN" sz="1600">
                <a:sym typeface="+mn-ea"/>
              </a:rPr>
              <a:t>|S|</a:t>
            </a:r>
            <a:r>
              <a:rPr lang="zh-CN" altLang="en-US" sz="1600">
                <a:sym typeface="+mn-ea"/>
              </a:rPr>
              <a:t>的大小</a:t>
            </a:r>
            <a:endParaRPr lang="zh-CN" altLang="en-US" sz="1600"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45415" y="5249545"/>
            <a:ext cx="4572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800">
                <a:sym typeface="+mn-ea"/>
              </a:rPr>
              <a:t>linear scan time——|S|</a:t>
            </a:r>
            <a:r>
              <a:rPr lang="zh-CN" altLang="en-US" sz="1800">
                <a:sym typeface="+mn-ea"/>
              </a:rPr>
              <a:t>的上界</a:t>
            </a:r>
            <a:endParaRPr lang="zh-CN" altLang="en-US" sz="1800"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564255" y="5249545"/>
            <a:ext cx="4572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800">
                <a:sym typeface="+mn-ea"/>
              </a:rPr>
              <a:t>total number of subproblem</a:t>
            </a:r>
            <a:endParaRPr lang="zh-CN" altLang="en-US" sz="180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0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0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05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05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0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50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50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7" grpId="0"/>
      <p:bldP spid="150548" grpId="0"/>
      <p:bldP spid="150549" grpId="0"/>
      <p:bldP spid="15055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9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grpSp>
        <p:nvGrpSpPr>
          <p:cNvPr id="2" name="Group 2"/>
          <p:cNvGrpSpPr/>
          <p:nvPr/>
        </p:nvGrpSpPr>
        <p:grpSpPr>
          <a:xfrm>
            <a:off x="1295400" y="714375"/>
            <a:ext cx="6096000" cy="996950"/>
            <a:chOff x="816" y="240"/>
            <a:chExt cx="3840" cy="628"/>
          </a:xfrm>
        </p:grpSpPr>
        <p:sp>
          <p:nvSpPr>
            <p:cNvPr id="9222" name="Text Box 3"/>
            <p:cNvSpPr txBox="1"/>
            <p:nvPr/>
          </p:nvSpPr>
          <p:spPr>
            <a:xfrm>
              <a:off x="1008" y="336"/>
              <a:ext cx="3648" cy="52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>
                <a:spcBef>
                  <a:spcPct val="20000"/>
                </a:spcBef>
              </a:pPr>
              <a:r>
                <a:rPr lang="en-US" altLang="zh-CN" b="1" dirty="0">
                  <a:latin typeface="Arial" panose="020B0604020202020204" pitchFamily="34" charset="0"/>
                </a:rPr>
                <a:t>Research Project 6</a:t>
              </a:r>
              <a:endParaRPr lang="en-US" altLang="zh-CN" b="1" dirty="0">
                <a:latin typeface="Arial" panose="020B0604020202020204" pitchFamily="34" charset="0"/>
              </a:endParaRPr>
            </a:p>
            <a:p>
              <a:pPr algn="ctr">
                <a:spcBef>
                  <a:spcPct val="20000"/>
                </a:spcBef>
              </a:pPr>
              <a:r>
                <a:rPr lang="en-US" altLang="zh-CN" sz="2000" b="1" dirty="0">
                  <a:latin typeface="Georgia" panose="02040502050405020303" pitchFamily="18" charset="0"/>
                </a:rPr>
                <a:t>Skip Lists (26)</a:t>
              </a:r>
              <a:endParaRPr lang="en-US" altLang="zh-CN" sz="2000" b="1" dirty="0">
                <a:latin typeface="Georgia" panose="02040502050405020303" pitchFamily="18" charset="0"/>
              </a:endParaRPr>
            </a:p>
          </p:txBody>
        </p:sp>
        <p:graphicFrame>
          <p:nvGraphicFramePr>
            <p:cNvPr id="9218" name="Object 4"/>
            <p:cNvGraphicFramePr/>
            <p:nvPr/>
          </p:nvGraphicFramePr>
          <p:xfrm>
            <a:off x="816" y="240"/>
            <a:ext cx="816" cy="6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4" name="" r:id="rId1" imgW="4178935" imgH="3215640" progId="MS_ClipArt_Gallery.2">
                    <p:embed/>
                  </p:oleObj>
                </mc:Choice>
                <mc:Fallback>
                  <p:oleObj name="" r:id="rId1" imgW="4178935" imgH="3215640" progId="MS_ClipArt_Gallery.2">
                    <p:embed/>
                    <p:pic>
                      <p:nvPicPr>
                        <p:cNvPr id="0" name="图片 3103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816" y="240"/>
                          <a:ext cx="816" cy="62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9509" name="Text Box 5"/>
          <p:cNvSpPr txBox="1"/>
          <p:nvPr/>
        </p:nvSpPr>
        <p:spPr>
          <a:xfrm>
            <a:off x="755650" y="1989138"/>
            <a:ext cx="7632700" cy="30464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b="1" dirty="0">
                <a:latin typeface="Times New Roman" panose="02020603050405020304" pitchFamily="18" charset="0"/>
              </a:rPr>
              <a:t>    Skip list is a data structure that supports both searching and insertion in O(log</a:t>
            </a:r>
            <a:r>
              <a:rPr lang="en-US" altLang="zh-CN" b="1" i="1" dirty="0">
                <a:latin typeface="Times New Roman" panose="02020603050405020304" pitchFamily="18" charset="0"/>
              </a:rPr>
              <a:t>N</a:t>
            </a:r>
            <a:r>
              <a:rPr lang="en-US" altLang="zh-CN" b="1" dirty="0">
                <a:latin typeface="Times New Roman" panose="02020603050405020304" pitchFamily="18" charset="0"/>
              </a:rPr>
              <a:t>) expected time.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r>
              <a:rPr lang="en-US" altLang="zh-CN" b="1" dirty="0">
                <a:latin typeface="Times New Roman" panose="02020603050405020304" pitchFamily="18" charset="0"/>
              </a:rPr>
              <a:t>    This project requires you to introduce the skip lists, and to implement insertion, deletion, and searching in skip lists.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r>
              <a:rPr lang="en-US" altLang="zh-CN" b="1" dirty="0">
                <a:latin typeface="Times New Roman" panose="02020603050405020304" pitchFamily="18" charset="0"/>
              </a:rPr>
              <a:t>        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r>
              <a:rPr lang="en-US" altLang="zh-CN" b="1" dirty="0">
                <a:latin typeface="Times New Roman" panose="02020603050405020304" pitchFamily="18" charset="0"/>
              </a:rPr>
              <a:t>        Detailed requirements can be downloaded from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 algn="ctr"/>
            <a:r>
              <a:rPr lang="en-US" altLang="zh-CN" b="1" dirty="0">
                <a:latin typeface="Times New Roman" panose="02020603050405020304" pitchFamily="18" charset="0"/>
                <a:hlinkClick r:id="rId3"/>
              </a:rPr>
              <a:t>https://pintia.cn/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9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0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灯片编号占位符 1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3" name="矩形 2"/>
          <p:cNvSpPr/>
          <p:nvPr/>
        </p:nvSpPr>
        <p:spPr>
          <a:xfrm>
            <a:off x="827088" y="1125538"/>
            <a:ext cx="7631113" cy="50895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Reference:</a:t>
            </a:r>
            <a:endParaRPr kumimoji="1" lang="zh-CN" altLang="zh-CN" sz="3200" b="1" i="0" u="none" strike="noStrike" kern="1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Introduction to Algorithms, 3rd Edition: </a:t>
            </a:r>
            <a:r>
              <a:rPr kumimoji="1" lang="en-US" altLang="zh-CN" sz="2400" b="1" i="0" u="none" strike="noStrike" kern="1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Ch.5, p.114 -145</a:t>
            </a:r>
            <a:r>
              <a:rPr kumimoji="1" lang="zh-CN" altLang="en-US" sz="24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；</a:t>
            </a:r>
            <a:r>
              <a:rPr kumimoji="1" lang="en-US" altLang="zh-CN" sz="24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400" b="1" i="1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Thomas H. </a:t>
            </a:r>
            <a:r>
              <a:rPr kumimoji="1" lang="en-US" altLang="zh-CN" sz="2400" b="1" i="1" u="none" strike="noStrike" kern="1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Cormen</a:t>
            </a:r>
            <a:r>
              <a:rPr kumimoji="1" lang="en-US" altLang="zh-CN" sz="2400" b="1" i="1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, Charles E. </a:t>
            </a:r>
            <a:r>
              <a:rPr kumimoji="1" lang="en-US" altLang="zh-CN" sz="2400" b="1" i="1" u="none" strike="noStrike" kern="1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Leiserson</a:t>
            </a:r>
            <a:r>
              <a:rPr kumimoji="1" lang="en-US" altLang="zh-CN" sz="2400" b="1" i="1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, Ronald L. </a:t>
            </a:r>
            <a:r>
              <a:rPr kumimoji="1" lang="en-US" altLang="zh-CN" sz="2400" b="1" i="1" u="none" strike="noStrike" kern="1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Rivest</a:t>
            </a:r>
            <a:r>
              <a:rPr kumimoji="1" lang="en-US" altLang="zh-CN" sz="2400" b="1" i="1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 and Clifford Stein. The MIT Press. 2009</a:t>
            </a:r>
            <a:endParaRPr kumimoji="1" lang="en-US" altLang="zh-CN" sz="2400" b="1" i="1" u="none" strike="noStrike" kern="1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Data Structure and Algorithm Analysis in C </a:t>
            </a:r>
            <a:r>
              <a:rPr kumimoji="1" lang="en-US" altLang="zh-CN" sz="18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(2</a:t>
            </a:r>
            <a:r>
              <a:rPr kumimoji="1" lang="en-US" altLang="zh-CN" sz="1800" b="1" i="0" u="none" strike="noStrike" kern="1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nd</a:t>
            </a:r>
            <a:r>
              <a:rPr kumimoji="1" lang="en-US" altLang="zh-CN" sz="18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Edition)</a:t>
            </a:r>
            <a:r>
              <a:rPr kumimoji="1" lang="zh-CN" altLang="zh-CN" sz="24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：</a:t>
            </a:r>
            <a:r>
              <a:rPr kumimoji="1" lang="en-US" altLang="zh-CN" sz="2400" b="1" i="0" u="none" strike="noStrike" kern="1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Ch.10</a:t>
            </a:r>
            <a:r>
              <a:rPr kumimoji="1" lang="zh-CN" altLang="zh-CN" sz="2400" b="1" i="0" u="none" strike="noStrike" kern="1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1" lang="en-US" altLang="zh-CN" sz="2400" b="1" i="0" u="none" strike="noStrike" kern="1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p.399-401</a:t>
            </a:r>
            <a:r>
              <a:rPr kumimoji="1" lang="zh-CN" altLang="zh-CN" sz="24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；</a:t>
            </a:r>
            <a:r>
              <a:rPr kumimoji="1" lang="en-US" altLang="zh-CN" sz="2400" b="1" i="1" u="none" strike="noStrike" kern="1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M.A.Weiss</a:t>
            </a:r>
            <a:r>
              <a:rPr kumimoji="1" lang="zh-CN" altLang="zh-CN" sz="2400" b="1" i="1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著、陈越改编，人民邮件出版社，</a:t>
            </a:r>
            <a:r>
              <a:rPr kumimoji="1" lang="en-US" altLang="zh-CN" sz="2400" b="1" i="1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2005</a:t>
            </a:r>
            <a:endParaRPr kumimoji="1" lang="zh-CN" altLang="zh-CN" sz="2400" b="1" i="1" u="none" strike="noStrike" kern="1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12291" name="Text Box 4"/>
          <p:cNvSpPr txBox="1"/>
          <p:nvPr/>
        </p:nvSpPr>
        <p:spPr>
          <a:xfrm>
            <a:off x="6300788" y="0"/>
            <a:ext cx="2836862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r">
              <a:spcBef>
                <a:spcPct val="50000"/>
              </a:spcBef>
            </a:pPr>
            <a:r>
              <a:rPr lang="en-US" altLang="zh-CN" sz="1800" b="1" dirty="0">
                <a:solidFill>
                  <a:schemeClr val="hlink"/>
                </a:solidFill>
                <a:latin typeface="Times New Roman" panose="02020603050405020304" pitchFamily="18" charset="0"/>
                <a:sym typeface="Webdings" panose="05030102010509060703" pitchFamily="18" charset="2"/>
              </a:rPr>
              <a:t>Randomized Algorithms</a:t>
            </a:r>
            <a:endParaRPr lang="en-US" altLang="zh-CN" sz="1800" b="1" dirty="0">
              <a:solidFill>
                <a:schemeClr val="hlink"/>
              </a:solidFill>
              <a:latin typeface="Times New Roman" panose="02020603050405020304" pitchFamily="18" charset="0"/>
              <a:sym typeface="Webdings" panose="05030102010509060703" pitchFamily="18" charset="2"/>
            </a:endParaRPr>
          </a:p>
        </p:txBody>
      </p:sp>
      <p:sp>
        <p:nvSpPr>
          <p:cNvPr id="132101" name="Text Box 5"/>
          <p:cNvSpPr txBox="1"/>
          <p:nvPr/>
        </p:nvSpPr>
        <p:spPr>
          <a:xfrm>
            <a:off x="684213" y="620713"/>
            <a:ext cx="3382962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b="1" dirty="0">
                <a:latin typeface="Times New Roman" panose="02020603050405020304" pitchFamily="18" charset="0"/>
                <a:sym typeface="Webdings" panose="05030102010509060703" pitchFamily="18" charset="2"/>
              </a:rPr>
              <a:t>What to Randomize?</a:t>
            </a:r>
            <a:endParaRPr lang="en-US" altLang="zh-CN" b="1" dirty="0">
              <a:latin typeface="Times New Roman" panose="02020603050405020304" pitchFamily="18" charset="0"/>
              <a:sym typeface="Webdings" panose="05030102010509060703" pitchFamily="18" charset="2"/>
            </a:endParaRPr>
          </a:p>
        </p:txBody>
      </p:sp>
      <p:grpSp>
        <p:nvGrpSpPr>
          <p:cNvPr id="2" name="Group 8"/>
          <p:cNvGrpSpPr/>
          <p:nvPr/>
        </p:nvGrpSpPr>
        <p:grpSpPr>
          <a:xfrm>
            <a:off x="827088" y="1531938"/>
            <a:ext cx="7335837" cy="785812"/>
            <a:chOff x="521" y="845"/>
            <a:chExt cx="4621" cy="495"/>
          </a:xfrm>
        </p:grpSpPr>
        <p:sp>
          <p:nvSpPr>
            <p:cNvPr id="12299" name="Text Box 6"/>
            <p:cNvSpPr txBox="1"/>
            <p:nvPr/>
          </p:nvSpPr>
          <p:spPr>
            <a:xfrm>
              <a:off x="1066" y="845"/>
              <a:ext cx="4076" cy="480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90000" tIns="46800" rIns="90000" bIns="4680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b="1" dirty="0">
                  <a:latin typeface="Times New Roman" panose="02020603050405020304" pitchFamily="18" charset="0"/>
                </a:rPr>
                <a:t>The </a:t>
              </a:r>
              <a:r>
                <a:rPr lang="en-US" altLang="zh-CN" b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world</a:t>
              </a:r>
              <a:r>
                <a:rPr lang="en-US" altLang="zh-CN" b="1" dirty="0">
                  <a:latin typeface="Times New Roman" panose="02020603050405020304" pitchFamily="18" charset="0"/>
                </a:rPr>
                <a:t> behaves randomly</a:t>
              </a:r>
              <a:r>
                <a:rPr lang="en-US" altLang="zh-CN" sz="2000" b="1" dirty="0">
                  <a:latin typeface="Times New Roman" panose="02020603050405020304" pitchFamily="18" charset="0"/>
                </a:rPr>
                <a:t> – randomly generated input solved by traditional algorithm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pic>
          <p:nvPicPr>
            <p:cNvPr id="12300" name="Picture 7" descr="rd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521" y="845"/>
              <a:ext cx="499" cy="495"/>
            </a:xfrm>
            <a:prstGeom prst="rect">
              <a:avLst/>
            </a:prstGeom>
            <a:noFill/>
            <a:ln w="9525">
              <a:noFill/>
            </a:ln>
          </p:spPr>
        </p:pic>
      </p:grpSp>
      <p:grpSp>
        <p:nvGrpSpPr>
          <p:cNvPr id="3" name="Group 18"/>
          <p:cNvGrpSpPr/>
          <p:nvPr/>
        </p:nvGrpSpPr>
        <p:grpSpPr>
          <a:xfrm>
            <a:off x="900113" y="3522663"/>
            <a:ext cx="7200900" cy="857250"/>
            <a:chOff x="567" y="1752"/>
            <a:chExt cx="4536" cy="540"/>
          </a:xfrm>
        </p:grpSpPr>
        <p:sp>
          <p:nvSpPr>
            <p:cNvPr id="12297" name="Text Box 11"/>
            <p:cNvSpPr txBox="1"/>
            <p:nvPr/>
          </p:nvSpPr>
          <p:spPr>
            <a:xfrm>
              <a:off x="567" y="1752"/>
              <a:ext cx="4076" cy="480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90000" tIns="46800" rIns="90000" bIns="4680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b="1" dirty="0">
                  <a:latin typeface="Times New Roman" panose="02020603050405020304" pitchFamily="18" charset="0"/>
                </a:rPr>
                <a:t>The </a:t>
              </a:r>
              <a:r>
                <a:rPr lang="en-US" altLang="zh-CN" b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algorithm</a:t>
              </a:r>
              <a:r>
                <a:rPr lang="en-US" altLang="zh-CN" b="1" dirty="0">
                  <a:latin typeface="Times New Roman" panose="02020603050405020304" pitchFamily="18" charset="0"/>
                </a:rPr>
                <a:t> behaves randomly</a:t>
              </a:r>
              <a:r>
                <a:rPr lang="en-US" altLang="zh-CN" sz="2000" b="1" dirty="0">
                  <a:latin typeface="Times New Roman" panose="02020603050405020304" pitchFamily="18" charset="0"/>
                </a:rPr>
                <a:t> – make random decisions as the algorithm processes the worst-case input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pic>
          <p:nvPicPr>
            <p:cNvPr id="12298" name="Picture 12" descr="rd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604" y="1797"/>
              <a:ext cx="499" cy="495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132112" name="Text Box 16"/>
          <p:cNvSpPr txBox="1"/>
          <p:nvPr/>
        </p:nvSpPr>
        <p:spPr>
          <a:xfrm>
            <a:off x="2124075" y="2514600"/>
            <a:ext cx="4105275" cy="457200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lang="en-US" altLang="zh-CN" b="1" i="1" dirty="0">
                <a:latin typeface="Times New Roman" panose="02020603050405020304" pitchFamily="18" charset="0"/>
              </a:rPr>
              <a:t>Average-case Analysis</a:t>
            </a:r>
            <a:endParaRPr lang="en-US" altLang="zh-CN" b="1" i="1" dirty="0">
              <a:latin typeface="Times New Roman" panose="02020603050405020304" pitchFamily="18" charset="0"/>
            </a:endParaRPr>
          </a:p>
        </p:txBody>
      </p:sp>
      <p:sp>
        <p:nvSpPr>
          <p:cNvPr id="132113" name="Text Box 17"/>
          <p:cNvSpPr txBox="1"/>
          <p:nvPr/>
        </p:nvSpPr>
        <p:spPr>
          <a:xfrm>
            <a:off x="2122488" y="4556125"/>
            <a:ext cx="4105275" cy="457200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lang="en-US" altLang="zh-CN" b="1" i="1" dirty="0">
                <a:latin typeface="Times New Roman" panose="02020603050405020304" pitchFamily="18" charset="0"/>
              </a:rPr>
              <a:t>Randomized Algorithms</a:t>
            </a:r>
            <a:endParaRPr lang="en-US" altLang="zh-CN" b="1" i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210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2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2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101" grpId="0"/>
      <p:bldP spid="132112" grpId="0"/>
      <p:bldP spid="1321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13315" name="Text Box 2"/>
          <p:cNvSpPr txBox="1"/>
          <p:nvPr/>
        </p:nvSpPr>
        <p:spPr>
          <a:xfrm>
            <a:off x="6300788" y="0"/>
            <a:ext cx="2836862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r">
              <a:spcBef>
                <a:spcPct val="50000"/>
              </a:spcBef>
            </a:pPr>
            <a:r>
              <a:rPr lang="en-US" altLang="zh-CN" sz="1800" b="1" dirty="0">
                <a:solidFill>
                  <a:schemeClr val="hlink"/>
                </a:solidFill>
                <a:latin typeface="Times New Roman" panose="02020603050405020304" pitchFamily="18" charset="0"/>
                <a:sym typeface="Webdings" panose="05030102010509060703" pitchFamily="18" charset="2"/>
              </a:rPr>
              <a:t>Randomized Algorithms</a:t>
            </a:r>
            <a:endParaRPr lang="en-US" altLang="zh-CN" sz="1800" b="1" dirty="0">
              <a:solidFill>
                <a:schemeClr val="hlink"/>
              </a:solidFill>
              <a:latin typeface="Times New Roman" panose="02020603050405020304" pitchFamily="18" charset="0"/>
              <a:sym typeface="Webdings" panose="05030102010509060703" pitchFamily="18" charset="2"/>
            </a:endParaRPr>
          </a:p>
        </p:txBody>
      </p:sp>
      <p:sp>
        <p:nvSpPr>
          <p:cNvPr id="133123" name="Text Box 3"/>
          <p:cNvSpPr txBox="1"/>
          <p:nvPr/>
        </p:nvSpPr>
        <p:spPr>
          <a:xfrm>
            <a:off x="684213" y="620713"/>
            <a:ext cx="3382962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b="1" dirty="0">
                <a:latin typeface="Times New Roman" panose="02020603050405020304" pitchFamily="18" charset="0"/>
                <a:sym typeface="Webdings" panose="05030102010509060703" pitchFamily="18" charset="2"/>
              </a:rPr>
              <a:t>Why Randomize?</a:t>
            </a:r>
            <a:endParaRPr lang="en-US" altLang="zh-CN" b="1" dirty="0">
              <a:latin typeface="Times New Roman" panose="02020603050405020304" pitchFamily="18" charset="0"/>
              <a:sym typeface="Webdings" panose="05030102010509060703" pitchFamily="18" charset="2"/>
            </a:endParaRPr>
          </a:p>
        </p:txBody>
      </p:sp>
      <p:sp>
        <p:nvSpPr>
          <p:cNvPr id="133132" name="Rectangle 12"/>
          <p:cNvSpPr/>
          <p:nvPr/>
        </p:nvSpPr>
        <p:spPr>
          <a:xfrm>
            <a:off x="755650" y="1268413"/>
            <a:ext cx="7345363" cy="822325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r>
              <a:rPr lang="en-US" altLang="zh-CN" b="1" dirty="0">
                <a:latin typeface="Times New Roman" panose="02020603050405020304" pitchFamily="18" charset="0"/>
              </a:rPr>
              <a:t>Efficient deterministic algorithms that always yield the correct answer are a </a:t>
            </a:r>
            <a:r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special case</a:t>
            </a:r>
            <a:r>
              <a:rPr lang="en-US" altLang="zh-CN" b="1" dirty="0">
                <a:latin typeface="Times New Roman" panose="02020603050405020304" pitchFamily="18" charset="0"/>
              </a:rPr>
              <a:t> of – </a:t>
            </a:r>
            <a:endParaRPr lang="en-US" altLang="zh-CN" b="1" i="1" dirty="0">
              <a:latin typeface="Times New Roman" panose="02020603050405020304" pitchFamily="18" charset="0"/>
            </a:endParaRPr>
          </a:p>
        </p:txBody>
      </p:sp>
      <p:grpSp>
        <p:nvGrpSpPr>
          <p:cNvPr id="2" name="Group 15"/>
          <p:cNvGrpSpPr/>
          <p:nvPr/>
        </p:nvGrpSpPr>
        <p:grpSpPr>
          <a:xfrm>
            <a:off x="827088" y="2420938"/>
            <a:ext cx="7705725" cy="863600"/>
            <a:chOff x="521" y="1525"/>
            <a:chExt cx="4854" cy="544"/>
          </a:xfrm>
        </p:grpSpPr>
        <p:pic>
          <p:nvPicPr>
            <p:cNvPr id="13324" name="Picture 6" descr="rd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521" y="1574"/>
              <a:ext cx="499" cy="49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3325" name="Rectangle 13"/>
            <p:cNvSpPr/>
            <p:nvPr/>
          </p:nvSpPr>
          <p:spPr>
            <a:xfrm>
              <a:off x="1066" y="1525"/>
              <a:ext cx="4309" cy="518"/>
            </a:xfrm>
            <a:prstGeom prst="rect">
              <a:avLst/>
            </a:prstGeom>
            <a:noFill/>
            <a:ln w="25400">
              <a:noFill/>
            </a:ln>
          </p:spPr>
          <p:txBody>
            <a:bodyPr>
              <a:spAutoFit/>
            </a:bodyPr>
            <a:p>
              <a:r>
                <a:rPr lang="en-US" altLang="zh-CN" b="1" dirty="0">
                  <a:latin typeface="Times New Roman" panose="02020603050405020304" pitchFamily="18" charset="0"/>
                </a:rPr>
                <a:t>efficient randomized algorithms that only need to yield the correct answer with </a:t>
              </a:r>
              <a:r>
                <a:rPr lang="en-US" altLang="zh-CN" b="1" i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high probability</a:t>
              </a:r>
              <a:endParaRPr lang="en-US" altLang="zh-CN" b="1" i="1" dirty="0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" name="Group 16"/>
          <p:cNvGrpSpPr/>
          <p:nvPr/>
        </p:nvGrpSpPr>
        <p:grpSpPr>
          <a:xfrm>
            <a:off x="898525" y="3594100"/>
            <a:ext cx="7345363" cy="873125"/>
            <a:chOff x="566" y="2264"/>
            <a:chExt cx="4627" cy="550"/>
          </a:xfrm>
        </p:grpSpPr>
        <p:pic>
          <p:nvPicPr>
            <p:cNvPr id="13322" name="Picture 9" descr="rd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694" y="2264"/>
              <a:ext cx="499" cy="49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3323" name="Rectangle 14"/>
            <p:cNvSpPr/>
            <p:nvPr/>
          </p:nvSpPr>
          <p:spPr>
            <a:xfrm>
              <a:off x="566" y="2296"/>
              <a:ext cx="4128" cy="518"/>
            </a:xfrm>
            <a:prstGeom prst="rect">
              <a:avLst/>
            </a:prstGeom>
            <a:noFill/>
            <a:ln w="25400">
              <a:noFill/>
            </a:ln>
          </p:spPr>
          <p:txBody>
            <a:bodyPr>
              <a:spAutoFit/>
            </a:bodyPr>
            <a:p>
              <a:r>
                <a:rPr lang="en-US" altLang="zh-CN" b="1" dirty="0">
                  <a:latin typeface="Times New Roman" panose="02020603050405020304" pitchFamily="18" charset="0"/>
                </a:rPr>
                <a:t>randomized algorithms that are always correct, and run efficiently </a:t>
              </a:r>
              <a:r>
                <a:rPr lang="en-US" altLang="zh-CN" b="1" i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in expectation</a:t>
              </a:r>
              <a:endParaRPr lang="en-US" altLang="zh-CN" b="1" i="1" dirty="0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133137" name="Text Box 17"/>
          <p:cNvSpPr txBox="1"/>
          <p:nvPr/>
        </p:nvSpPr>
        <p:spPr>
          <a:xfrm>
            <a:off x="900113" y="5708650"/>
            <a:ext cx="1584325" cy="457200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b="1" i="1" dirty="0">
                <a:latin typeface="Times New Roman" panose="02020603050405020304" pitchFamily="18" charset="0"/>
              </a:rPr>
              <a:t>Simpler</a:t>
            </a:r>
            <a:endParaRPr lang="en-US" altLang="zh-CN" b="1" i="1" dirty="0">
              <a:latin typeface="Times New Roman" panose="02020603050405020304" pitchFamily="18" charset="0"/>
            </a:endParaRPr>
          </a:p>
        </p:txBody>
      </p:sp>
      <p:sp>
        <p:nvSpPr>
          <p:cNvPr id="133139" name="Rectangle 19"/>
          <p:cNvSpPr/>
          <p:nvPr/>
        </p:nvSpPr>
        <p:spPr>
          <a:xfrm>
            <a:off x="900113" y="4724400"/>
            <a:ext cx="7488237" cy="822325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r>
              <a:rPr lang="en-US" altLang="zh-CN" b="1" i="1" dirty="0">
                <a:latin typeface="Times New Roman" panose="02020603050405020304" pitchFamily="18" charset="0"/>
              </a:rPr>
              <a:t>Symmetry-breaking </a:t>
            </a:r>
            <a:r>
              <a:rPr lang="en-US" altLang="zh-CN" b="1" dirty="0">
                <a:latin typeface="Times New Roman" panose="02020603050405020304" pitchFamily="18" charset="0"/>
              </a:rPr>
              <a:t>among processes in a </a:t>
            </a:r>
            <a:r>
              <a:rPr lang="en-US" altLang="zh-CN" b="1" i="1" dirty="0">
                <a:latin typeface="Times New Roman" panose="02020603050405020304" pitchFamily="18" charset="0"/>
              </a:rPr>
              <a:t>distributed system</a:t>
            </a:r>
            <a:endParaRPr lang="en-US" altLang="zh-CN" b="1" i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1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33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3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3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23" grpId="0"/>
      <p:bldP spid="133132" grpId="0"/>
      <p:bldP spid="133137" grpId="0"/>
      <p:bldP spid="13313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9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1030" name="Text Box 2"/>
          <p:cNvSpPr txBox="1"/>
          <p:nvPr/>
        </p:nvSpPr>
        <p:spPr>
          <a:xfrm>
            <a:off x="6300788" y="0"/>
            <a:ext cx="2836862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r">
              <a:spcBef>
                <a:spcPct val="50000"/>
              </a:spcBef>
            </a:pPr>
            <a:r>
              <a:rPr lang="en-US" altLang="zh-CN" sz="1800" b="1" dirty="0">
                <a:solidFill>
                  <a:schemeClr val="hlink"/>
                </a:solidFill>
                <a:latin typeface="Times New Roman" panose="02020603050405020304" pitchFamily="18" charset="0"/>
                <a:sym typeface="Webdings" panose="05030102010509060703" pitchFamily="18" charset="2"/>
              </a:rPr>
              <a:t>Randomized Algorithms</a:t>
            </a:r>
            <a:endParaRPr lang="en-US" altLang="zh-CN" sz="1800" b="1" dirty="0">
              <a:solidFill>
                <a:schemeClr val="hlink"/>
              </a:solidFill>
              <a:latin typeface="Times New Roman" panose="02020603050405020304" pitchFamily="18" charset="0"/>
              <a:sym typeface="Webdings" panose="05030102010509060703" pitchFamily="18" charset="2"/>
            </a:endParaRPr>
          </a:p>
        </p:txBody>
      </p:sp>
      <p:sp>
        <p:nvSpPr>
          <p:cNvPr id="134147" name="Text Box 3"/>
          <p:cNvSpPr txBox="1"/>
          <p:nvPr/>
        </p:nvSpPr>
        <p:spPr>
          <a:xfrm>
            <a:off x="684213" y="620713"/>
            <a:ext cx="3382962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chemeClr val="hlink"/>
                </a:solidFill>
                <a:latin typeface="Times New Roman" panose="02020603050405020304" pitchFamily="18" charset="0"/>
                <a:sym typeface="Webdings" panose="05030102010509060703" pitchFamily="18" charset="2"/>
              </a:rPr>
              <a:t></a:t>
            </a:r>
            <a:r>
              <a:rPr lang="en-US" altLang="zh-CN" sz="3200" b="1" dirty="0">
                <a:latin typeface="Times New Roman" panose="02020603050405020304" pitchFamily="18" charset="0"/>
                <a:sym typeface="Webdings" panose="05030102010509060703" pitchFamily="18" charset="2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sym typeface="Webdings" panose="05030102010509060703" pitchFamily="18" charset="2"/>
              </a:rPr>
              <a:t>A Quick Review</a:t>
            </a:r>
            <a:endParaRPr lang="en-US" altLang="zh-CN" b="1" dirty="0">
              <a:latin typeface="Times New Roman" panose="02020603050405020304" pitchFamily="18" charset="0"/>
              <a:sym typeface="Webdings" panose="05030102010509060703" pitchFamily="18" charset="2"/>
            </a:endParaRPr>
          </a:p>
        </p:txBody>
      </p:sp>
      <p:sp>
        <p:nvSpPr>
          <p:cNvPr id="134148" name="Rectangle 4"/>
          <p:cNvSpPr/>
          <p:nvPr/>
        </p:nvSpPr>
        <p:spPr>
          <a:xfrm>
            <a:off x="755650" y="1635125"/>
            <a:ext cx="5688013" cy="457200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r>
              <a:rPr lang="en-US" altLang="zh-CN" b="1" dirty="0">
                <a:latin typeface="Times New Roman" panose="02020603050405020304" pitchFamily="18" charset="0"/>
              </a:rPr>
              <a:t>Pr[ </a:t>
            </a:r>
            <a:r>
              <a:rPr lang="en-US" altLang="zh-CN" b="1" i="1" dirty="0">
                <a:latin typeface="Times New Roman" panose="02020603050405020304" pitchFamily="18" charset="0"/>
              </a:rPr>
              <a:t>A </a:t>
            </a:r>
            <a:r>
              <a:rPr lang="en-US" altLang="zh-CN" b="1" dirty="0">
                <a:latin typeface="Times New Roman" panose="02020603050405020304" pitchFamily="18" charset="0"/>
              </a:rPr>
              <a:t>] := the </a:t>
            </a:r>
            <a:r>
              <a:rPr lang="en-US" altLang="zh-CN" b="1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probability</a:t>
            </a:r>
            <a:r>
              <a:rPr lang="en-US" altLang="zh-CN" b="1" dirty="0">
                <a:latin typeface="Times New Roman" panose="02020603050405020304" pitchFamily="18" charset="0"/>
              </a:rPr>
              <a:t> of the even </a:t>
            </a:r>
            <a:r>
              <a:rPr lang="en-US" altLang="zh-CN" b="1" i="1" dirty="0">
                <a:latin typeface="Times New Roman" panose="02020603050405020304" pitchFamily="18" charset="0"/>
              </a:rPr>
              <a:t>A</a:t>
            </a:r>
            <a:endParaRPr lang="en-US" altLang="zh-CN" b="1" i="1" dirty="0">
              <a:latin typeface="Times New Roman" panose="02020603050405020304" pitchFamily="18" charset="0"/>
            </a:endParaRPr>
          </a:p>
        </p:txBody>
      </p:sp>
      <p:grpSp>
        <p:nvGrpSpPr>
          <p:cNvPr id="2" name="Group 15"/>
          <p:cNvGrpSpPr/>
          <p:nvPr/>
        </p:nvGrpSpPr>
        <p:grpSpPr>
          <a:xfrm>
            <a:off x="827088" y="2185988"/>
            <a:ext cx="7632700" cy="457200"/>
            <a:chOff x="521" y="1146"/>
            <a:chExt cx="4808" cy="288"/>
          </a:xfrm>
        </p:grpSpPr>
        <p:sp>
          <p:nvSpPr>
            <p:cNvPr id="1035" name="Rectangle 13"/>
            <p:cNvSpPr/>
            <p:nvPr/>
          </p:nvSpPr>
          <p:spPr>
            <a:xfrm>
              <a:off x="794" y="1146"/>
              <a:ext cx="4535" cy="288"/>
            </a:xfrm>
            <a:prstGeom prst="rect">
              <a:avLst/>
            </a:prstGeom>
            <a:noFill/>
            <a:ln w="25400">
              <a:noFill/>
            </a:ln>
          </p:spPr>
          <p:txBody>
            <a:bodyPr>
              <a:spAutoFit/>
            </a:bodyPr>
            <a:p>
              <a:r>
                <a:rPr lang="en-US" altLang="zh-CN" b="1" dirty="0">
                  <a:latin typeface="Times New Roman" panose="02020603050405020304" pitchFamily="18" charset="0"/>
                </a:rPr>
                <a:t>:= the </a:t>
              </a:r>
              <a:r>
                <a:rPr lang="en-US" altLang="zh-CN" b="1" i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complementary</a:t>
              </a:r>
              <a:r>
                <a:rPr lang="en-US" altLang="zh-CN" b="1" dirty="0">
                  <a:latin typeface="Times New Roman" panose="02020603050405020304" pitchFamily="18" charset="0"/>
                </a:rPr>
                <a:t> of the even </a:t>
              </a:r>
              <a:r>
                <a:rPr lang="en-US" altLang="zh-CN" b="1" i="1" dirty="0">
                  <a:latin typeface="Times New Roman" panose="02020603050405020304" pitchFamily="18" charset="0"/>
                </a:rPr>
                <a:t>A</a:t>
              </a:r>
              <a:r>
                <a:rPr lang="en-US" altLang="zh-CN" b="1" dirty="0">
                  <a:latin typeface="Times New Roman" panose="02020603050405020304" pitchFamily="18" charset="0"/>
                </a:rPr>
                <a:t> (</a:t>
              </a:r>
              <a:r>
                <a:rPr lang="en-US" altLang="zh-CN" b="1" i="1" dirty="0">
                  <a:latin typeface="Times New Roman" panose="02020603050405020304" pitchFamily="18" charset="0"/>
                </a:rPr>
                <a:t>A</a:t>
              </a:r>
              <a:r>
                <a:rPr lang="en-US" altLang="zh-CN" b="1" dirty="0">
                  <a:latin typeface="Times New Roman" panose="02020603050405020304" pitchFamily="18" charset="0"/>
                </a:rPr>
                <a:t> did not occur )</a:t>
              </a:r>
              <a:endParaRPr lang="en-US" altLang="zh-CN" b="1" i="1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028" name="Object 14"/>
            <p:cNvGraphicFramePr/>
            <p:nvPr/>
          </p:nvGraphicFramePr>
          <p:xfrm>
            <a:off x="521" y="1162"/>
            <a:ext cx="209" cy="2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6" name="" r:id="rId1" imgW="165100" imgH="190500" progId="Equation.3">
                    <p:embed/>
                  </p:oleObj>
                </mc:Choice>
                <mc:Fallback>
                  <p:oleObj name="" r:id="rId1" imgW="165100" imgH="190500" progId="Equation.3">
                    <p:embed/>
                    <p:pic>
                      <p:nvPicPr>
                        <p:cNvPr id="0" name="图片 3075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521" y="1162"/>
                          <a:ext cx="209" cy="24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34160" name="Object 16"/>
          <p:cNvGraphicFramePr/>
          <p:nvPr/>
        </p:nvGraphicFramePr>
        <p:xfrm>
          <a:off x="2555875" y="2859088"/>
          <a:ext cx="2447925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3" imgW="1155700" imgH="228600" progId="Equation.3">
                  <p:embed/>
                </p:oleObj>
              </mc:Choice>
              <mc:Fallback>
                <p:oleObj name="" r:id="rId3" imgW="1155700" imgH="228600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55875" y="2859088"/>
                        <a:ext cx="2447925" cy="4841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4161" name="Rectangle 17"/>
          <p:cNvSpPr/>
          <p:nvPr/>
        </p:nvSpPr>
        <p:spPr>
          <a:xfrm>
            <a:off x="827088" y="3651250"/>
            <a:ext cx="7632700" cy="822325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r>
              <a:rPr lang="en-US" altLang="zh-CN" b="1" dirty="0">
                <a:latin typeface="Times New Roman" panose="02020603050405020304" pitchFamily="18" charset="0"/>
              </a:rPr>
              <a:t>E[ </a:t>
            </a:r>
            <a:r>
              <a:rPr lang="en-US" altLang="zh-CN" b="1" i="1" dirty="0">
                <a:latin typeface="Times New Roman" panose="02020603050405020304" pitchFamily="18" charset="0"/>
              </a:rPr>
              <a:t>X </a:t>
            </a:r>
            <a:r>
              <a:rPr lang="en-US" altLang="zh-CN" b="1" dirty="0">
                <a:latin typeface="Times New Roman" panose="02020603050405020304" pitchFamily="18" charset="0"/>
              </a:rPr>
              <a:t>] := the </a:t>
            </a:r>
            <a:r>
              <a:rPr lang="en-US" altLang="zh-CN" b="1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expectation</a:t>
            </a:r>
            <a:r>
              <a:rPr lang="en-US" altLang="zh-CN" b="1" dirty="0">
                <a:latin typeface="Times New Roman" panose="02020603050405020304" pitchFamily="18" charset="0"/>
              </a:rPr>
              <a:t> (the “average value”) of the 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r>
              <a:rPr lang="en-US" altLang="zh-CN" b="1" dirty="0">
                <a:latin typeface="Times New Roman" panose="02020603050405020304" pitchFamily="18" charset="0"/>
              </a:rPr>
              <a:t>                random variable </a:t>
            </a:r>
            <a:r>
              <a:rPr lang="en-US" altLang="zh-CN" b="1" i="1" dirty="0">
                <a:latin typeface="Times New Roman" panose="02020603050405020304" pitchFamily="18" charset="0"/>
              </a:rPr>
              <a:t>X</a:t>
            </a:r>
            <a:endParaRPr lang="en-US" altLang="zh-CN" b="1" i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134162" name="Object 18"/>
          <p:cNvGraphicFramePr/>
          <p:nvPr/>
        </p:nvGraphicFramePr>
        <p:xfrm>
          <a:off x="2166938" y="4575175"/>
          <a:ext cx="3227387" cy="941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5" imgW="1523365" imgH="444500" progId="Equation.3">
                  <p:embed/>
                </p:oleObj>
              </mc:Choice>
              <mc:Fallback>
                <p:oleObj name="" r:id="rId5" imgW="1523365" imgH="444500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66938" y="4575175"/>
                        <a:ext cx="3227387" cy="9413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41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4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4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4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4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47" grpId="0"/>
      <p:bldP spid="134148" grpId="0"/>
      <p:bldP spid="13416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51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2052" name="Text Box 2"/>
          <p:cNvSpPr txBox="1"/>
          <p:nvPr/>
        </p:nvSpPr>
        <p:spPr>
          <a:xfrm>
            <a:off x="6300788" y="0"/>
            <a:ext cx="2836862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r">
              <a:spcBef>
                <a:spcPct val="50000"/>
              </a:spcBef>
            </a:pPr>
            <a:r>
              <a:rPr lang="en-US" altLang="zh-CN" sz="1800" b="1" dirty="0">
                <a:solidFill>
                  <a:schemeClr val="hlink"/>
                </a:solidFill>
                <a:latin typeface="Times New Roman" panose="02020603050405020304" pitchFamily="18" charset="0"/>
                <a:sym typeface="Webdings" panose="05030102010509060703" pitchFamily="18" charset="2"/>
              </a:rPr>
              <a:t>Randomized Algorithms</a:t>
            </a:r>
            <a:endParaRPr lang="en-US" altLang="zh-CN" sz="1800" b="1" dirty="0">
              <a:solidFill>
                <a:schemeClr val="hlink"/>
              </a:solidFill>
              <a:latin typeface="Times New Roman" panose="02020603050405020304" pitchFamily="18" charset="0"/>
              <a:sym typeface="Webdings" panose="05030102010509060703" pitchFamily="18" charset="2"/>
            </a:endParaRPr>
          </a:p>
        </p:txBody>
      </p:sp>
      <p:sp>
        <p:nvSpPr>
          <p:cNvPr id="136203" name="Text Box 11"/>
          <p:cNvSpPr txBox="1"/>
          <p:nvPr/>
        </p:nvSpPr>
        <p:spPr>
          <a:xfrm>
            <a:off x="468313" y="909638"/>
            <a:ext cx="554355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284480" indent="-284480"/>
            <a:r>
              <a:rPr lang="en-US" altLang="zh-CN" b="1" dirty="0">
                <a:latin typeface="宋体" panose="02010600030101010101" pitchFamily="2" charset="-122"/>
              </a:rPr>
              <a:t>〖</a:t>
            </a:r>
            <a:r>
              <a:rPr lang="en-US" altLang="zh-CN" b="1" dirty="0">
                <a:latin typeface="Arial" panose="020B0604020202020204" pitchFamily="34" charset="0"/>
              </a:rPr>
              <a:t>Example</a:t>
            </a:r>
            <a:r>
              <a:rPr lang="en-US" altLang="zh-CN" b="1" dirty="0">
                <a:latin typeface="宋体" panose="02010600030101010101" pitchFamily="2" charset="-122"/>
              </a:rPr>
              <a:t>〗 </a:t>
            </a:r>
            <a:r>
              <a:rPr lang="en-US" altLang="zh-CN" b="1" dirty="0">
                <a:latin typeface="Times New Roman" panose="02020603050405020304" pitchFamily="18" charset="0"/>
              </a:rPr>
              <a:t>T</a:t>
            </a:r>
            <a:r>
              <a:rPr lang="en-US" altLang="zh-CN" b="1" dirty="0">
                <a:latin typeface="Times New Roman" panose="02020603050405020304" pitchFamily="18" charset="0"/>
                <a:sym typeface="Wingdings" panose="05000000000000000000" pitchFamily="2" charset="2"/>
              </a:rPr>
              <a:t>he Hiring Problem</a:t>
            </a:r>
            <a:endParaRPr lang="en-US" altLang="zh-CN" b="1" dirty="0">
              <a:latin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136204" name="Rectangle 12"/>
          <p:cNvSpPr/>
          <p:nvPr/>
        </p:nvSpPr>
        <p:spPr>
          <a:xfrm>
            <a:off x="684213" y="1485900"/>
            <a:ext cx="8064500" cy="1990725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>
              <a:spcAft>
                <a:spcPct val="40000"/>
              </a:spcAft>
              <a:buFont typeface="Wingdings" panose="05000000000000000000" pitchFamily="2" charset="2"/>
              <a:buChar char="F"/>
            </a:pPr>
            <a:r>
              <a:rPr lang="en-US" altLang="zh-CN" b="1" dirty="0">
                <a:latin typeface="Times New Roman" panose="02020603050405020304" pitchFamily="18" charset="0"/>
              </a:rPr>
              <a:t> Hire an office assistant from headhunter 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>
              <a:spcAft>
                <a:spcPct val="40000"/>
              </a:spcAft>
              <a:buFont typeface="Wingdings" panose="05000000000000000000" pitchFamily="2" charset="2"/>
              <a:buChar char="F"/>
            </a:pPr>
            <a:r>
              <a:rPr lang="en-US" altLang="zh-CN" b="1" dirty="0">
                <a:latin typeface="Times New Roman" panose="02020603050405020304" pitchFamily="18" charset="0"/>
              </a:rPr>
              <a:t> Interview a different applicant per day for </a:t>
            </a:r>
            <a:r>
              <a:rPr lang="en-US" altLang="zh-CN" b="1" i="1" dirty="0">
                <a:latin typeface="Times New Roman" panose="02020603050405020304" pitchFamily="18" charset="0"/>
              </a:rPr>
              <a:t>N</a:t>
            </a:r>
            <a:r>
              <a:rPr lang="en-US" altLang="zh-CN" b="1" dirty="0">
                <a:latin typeface="Times New Roman" panose="02020603050405020304" pitchFamily="18" charset="0"/>
              </a:rPr>
              <a:t> days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>
              <a:spcAft>
                <a:spcPct val="40000"/>
              </a:spcAft>
              <a:buFont typeface="Wingdings" panose="05000000000000000000" pitchFamily="2" charset="2"/>
              <a:buChar char="F"/>
            </a:pPr>
            <a:r>
              <a:rPr lang="en-US" altLang="zh-CN" b="1" dirty="0">
                <a:latin typeface="Times New Roman" panose="02020603050405020304" pitchFamily="18" charset="0"/>
              </a:rPr>
              <a:t> Interviewing Cost = </a:t>
            </a:r>
            <a:r>
              <a:rPr lang="en-US" altLang="zh-CN" b="1" i="1" dirty="0">
                <a:latin typeface="Times New Roman" panose="02020603050405020304" pitchFamily="18" charset="0"/>
              </a:rPr>
              <a:t>C</a:t>
            </a:r>
            <a:r>
              <a:rPr lang="en-US" altLang="zh-CN" b="1" i="1" baseline="-25000" dirty="0">
                <a:latin typeface="Times New Roman" panose="02020603050405020304" pitchFamily="18" charset="0"/>
              </a:rPr>
              <a:t>i</a:t>
            </a:r>
            <a:r>
              <a:rPr lang="en-US" altLang="zh-CN" b="1" dirty="0">
                <a:latin typeface="Times New Roman" panose="02020603050405020304" pitchFamily="18" charset="0"/>
              </a:rPr>
              <a:t>  &lt;&lt;  Hiring Cost = </a:t>
            </a:r>
            <a:r>
              <a:rPr lang="en-US" altLang="zh-CN" b="1" i="1" dirty="0">
                <a:latin typeface="Times New Roman" panose="02020603050405020304" pitchFamily="18" charset="0"/>
              </a:rPr>
              <a:t>C</a:t>
            </a:r>
            <a:r>
              <a:rPr lang="en-US" altLang="zh-CN" b="1" i="1" baseline="-25000" dirty="0">
                <a:latin typeface="Times New Roman" panose="02020603050405020304" pitchFamily="18" charset="0"/>
              </a:rPr>
              <a:t>h</a:t>
            </a:r>
            <a:endParaRPr lang="en-US" altLang="zh-CN" b="1" i="1" baseline="-25000" dirty="0">
              <a:latin typeface="Times New Roman" panose="02020603050405020304" pitchFamily="18" charset="0"/>
            </a:endParaRPr>
          </a:p>
          <a:p>
            <a:pPr>
              <a:spcAft>
                <a:spcPct val="40000"/>
              </a:spcAft>
              <a:buFont typeface="Wingdings" panose="05000000000000000000" pitchFamily="2" charset="2"/>
              <a:buChar char="F"/>
            </a:pPr>
            <a:r>
              <a:rPr lang="en-US" altLang="zh-CN" b="1" dirty="0">
                <a:latin typeface="Times New Roman" panose="02020603050405020304" pitchFamily="18" charset="0"/>
              </a:rPr>
              <a:t>Analyze interview &amp; hiring cost instead of running time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136206" name="Rectangle 14"/>
          <p:cNvSpPr/>
          <p:nvPr/>
        </p:nvSpPr>
        <p:spPr>
          <a:xfrm>
            <a:off x="1042988" y="3860800"/>
            <a:ext cx="5545137" cy="968375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>
              <a:spcAft>
                <a:spcPct val="40000"/>
              </a:spcAft>
            </a:pPr>
            <a:r>
              <a:rPr lang="en-US" altLang="zh-CN" b="1" dirty="0">
                <a:latin typeface="Times New Roman" panose="02020603050405020304" pitchFamily="18" charset="0"/>
              </a:rPr>
              <a:t>Assume </a:t>
            </a:r>
            <a:r>
              <a:rPr lang="en-US" altLang="zh-CN" b="1" i="1" dirty="0">
                <a:latin typeface="Times New Roman" panose="02020603050405020304" pitchFamily="18" charset="0"/>
              </a:rPr>
              <a:t>M</a:t>
            </a:r>
            <a:r>
              <a:rPr lang="en-US" altLang="zh-CN" b="1" dirty="0">
                <a:latin typeface="Times New Roman" panose="02020603050405020304" pitchFamily="18" charset="0"/>
              </a:rPr>
              <a:t> people are hired.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>
              <a:spcAft>
                <a:spcPct val="40000"/>
              </a:spcAft>
            </a:pPr>
            <a:r>
              <a:rPr lang="en-US" altLang="zh-CN" b="1" dirty="0">
                <a:latin typeface="Times New Roman" panose="02020603050405020304" pitchFamily="18" charset="0"/>
              </a:rPr>
              <a:t>Total Cost: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136208" name="Object 16"/>
          <p:cNvGraphicFramePr/>
          <p:nvPr/>
        </p:nvGraphicFramePr>
        <p:xfrm>
          <a:off x="2843213" y="4410075"/>
          <a:ext cx="2016125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1" imgW="1002665" imgH="228600" progId="Equation.3">
                  <p:embed/>
                </p:oleObj>
              </mc:Choice>
              <mc:Fallback>
                <p:oleObj name="" r:id="rId1" imgW="1002665" imgH="228600" progId="Equation.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843213" y="4410075"/>
                        <a:ext cx="2016125" cy="4587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3620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4">
                                            <p:txEl>
                                              <p:charRg st="0" end="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6204">
                                            <p:txEl>
                                              <p:charRg st="0" end="4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4">
                                            <p:txEl>
                                              <p:charRg st="43" end="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6204">
                                            <p:txEl>
                                              <p:charRg st="43" end="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4">
                                            <p:txEl>
                                              <p:charRg st="95" end="1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6204">
                                            <p:txEl>
                                              <p:charRg st="95" end="14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4">
                                            <p:txEl>
                                              <p:charRg st="141" end="19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6204">
                                            <p:txEl>
                                              <p:charRg st="141" end="19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36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6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203" grpId="0"/>
      <p:bldP spid="13620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5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122885" name="AutoShape 5"/>
          <p:cNvSpPr/>
          <p:nvPr/>
        </p:nvSpPr>
        <p:spPr>
          <a:xfrm>
            <a:off x="828675" y="1125538"/>
            <a:ext cx="7272338" cy="4175125"/>
          </a:xfrm>
          <a:prstGeom prst="foldedCorner">
            <a:avLst>
              <a:gd name="adj" fmla="val 8764"/>
            </a:avLst>
          </a:prstGeom>
          <a:gradFill rotWithShape="0">
            <a:gsLst>
              <a:gs pos="0">
                <a:srgbClr val="FFFFFF"/>
              </a:gs>
              <a:gs pos="100000">
                <a:schemeClr val="bg1"/>
              </a:gs>
            </a:gsLst>
            <a:lin ang="5400000" scaled="1"/>
            <a:tileRect/>
          </a:gradFill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162000" tIns="154800"/>
          <a:p>
            <a:r>
              <a:rPr lang="en-US" altLang="zh-CN" sz="1800" b="1" dirty="0">
                <a:solidFill>
                  <a:schemeClr val="hlink"/>
                </a:solidFill>
                <a:latin typeface="Arial" panose="020B0604020202020204" pitchFamily="34" charset="0"/>
              </a:rPr>
              <a:t>int</a:t>
            </a:r>
            <a:r>
              <a:rPr lang="en-US" altLang="zh-CN" sz="1800" b="1" dirty="0">
                <a:latin typeface="Arial" panose="020B0604020202020204" pitchFamily="34" charset="0"/>
              </a:rPr>
              <a:t> Hiring ( EventType C[ ], </a:t>
            </a:r>
            <a:r>
              <a:rPr lang="en-US" altLang="zh-CN" sz="1800" b="1" dirty="0">
                <a:solidFill>
                  <a:schemeClr val="hlink"/>
                </a:solidFill>
                <a:latin typeface="Arial" panose="020B0604020202020204" pitchFamily="34" charset="0"/>
              </a:rPr>
              <a:t>int</a:t>
            </a:r>
            <a:r>
              <a:rPr lang="en-US" altLang="zh-CN" sz="1800" b="1" dirty="0">
                <a:latin typeface="Arial" panose="020B0604020202020204" pitchFamily="34" charset="0"/>
              </a:rPr>
              <a:t> N )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r>
              <a:rPr lang="en-US" altLang="zh-CN" sz="1800" b="1" dirty="0">
                <a:latin typeface="Arial" panose="020B0604020202020204" pitchFamily="34" charset="0"/>
              </a:rPr>
              <a:t>{   </a:t>
            </a:r>
            <a:r>
              <a:rPr lang="en-US" altLang="zh-CN" sz="1800" b="1" dirty="0">
                <a:solidFill>
                  <a:srgbClr val="009900"/>
                </a:solidFill>
                <a:latin typeface="Arial" panose="020B0604020202020204" pitchFamily="34" charset="0"/>
              </a:rPr>
              <a:t>/* candidate 0 is a least-qualified dummy candidate */</a:t>
            </a:r>
            <a:endParaRPr lang="en-US" altLang="zh-CN" sz="1800" b="1" dirty="0">
              <a:solidFill>
                <a:srgbClr val="009900"/>
              </a:solidFill>
              <a:latin typeface="Arial" panose="020B0604020202020204" pitchFamily="34" charset="0"/>
            </a:endParaRPr>
          </a:p>
          <a:p>
            <a:r>
              <a:rPr lang="en-US" altLang="zh-CN" sz="1800" b="1" dirty="0">
                <a:latin typeface="Arial" panose="020B0604020202020204" pitchFamily="34" charset="0"/>
              </a:rPr>
              <a:t>    </a:t>
            </a:r>
            <a:r>
              <a:rPr lang="en-US" altLang="zh-CN" sz="1800" b="1" dirty="0">
                <a:solidFill>
                  <a:schemeClr val="hlink"/>
                </a:solidFill>
                <a:latin typeface="Arial" panose="020B0604020202020204" pitchFamily="34" charset="0"/>
              </a:rPr>
              <a:t>int</a:t>
            </a:r>
            <a:r>
              <a:rPr lang="en-US" altLang="zh-CN" sz="1800" b="1" dirty="0">
                <a:latin typeface="Arial" panose="020B0604020202020204" pitchFamily="34" charset="0"/>
              </a:rPr>
              <a:t> Best = 0;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r>
              <a:rPr lang="en-US" altLang="zh-CN" sz="1800" b="1" dirty="0">
                <a:latin typeface="Arial" panose="020B0604020202020204" pitchFamily="34" charset="0"/>
              </a:rPr>
              <a:t>    </a:t>
            </a:r>
            <a:r>
              <a:rPr lang="en-US" altLang="zh-CN" sz="1800" b="1" dirty="0">
                <a:solidFill>
                  <a:schemeClr val="hlink"/>
                </a:solidFill>
                <a:latin typeface="Arial" panose="020B0604020202020204" pitchFamily="34" charset="0"/>
              </a:rPr>
              <a:t>int</a:t>
            </a:r>
            <a:r>
              <a:rPr lang="en-US" altLang="zh-CN" sz="1800" b="1" dirty="0">
                <a:latin typeface="Arial" panose="020B0604020202020204" pitchFamily="34" charset="0"/>
              </a:rPr>
              <a:t> BestQ = the quality of candidate 0;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r>
              <a:rPr lang="en-US" altLang="zh-CN" sz="1800" b="1" dirty="0">
                <a:latin typeface="Arial" panose="020B0604020202020204" pitchFamily="34" charset="0"/>
              </a:rPr>
              <a:t>    </a:t>
            </a:r>
            <a:r>
              <a:rPr lang="en-US" altLang="zh-CN" sz="1800" b="1" dirty="0">
                <a:solidFill>
                  <a:schemeClr val="hlink"/>
                </a:solidFill>
                <a:latin typeface="Arial" panose="020B0604020202020204" pitchFamily="34" charset="0"/>
              </a:rPr>
              <a:t>for</a:t>
            </a:r>
            <a:r>
              <a:rPr lang="en-US" altLang="zh-CN" sz="1800" b="1" dirty="0">
                <a:latin typeface="Arial" panose="020B0604020202020204" pitchFamily="34" charset="0"/>
              </a:rPr>
              <a:t> ( i=1; i&lt;=N; i++ ) {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r>
              <a:rPr lang="en-US" altLang="zh-CN" sz="1800" b="1" dirty="0">
                <a:latin typeface="Arial" panose="020B0604020202020204" pitchFamily="34" charset="0"/>
              </a:rPr>
              <a:t>        Qi = interview( i ); </a:t>
            </a:r>
            <a:r>
              <a:rPr lang="en-US" altLang="zh-CN" sz="1800" b="1" dirty="0">
                <a:solidFill>
                  <a:srgbClr val="009900"/>
                </a:solidFill>
                <a:latin typeface="Arial" panose="020B0604020202020204" pitchFamily="34" charset="0"/>
              </a:rPr>
              <a:t>/* </a:t>
            </a:r>
            <a:r>
              <a:rPr lang="en-US" altLang="zh-CN" sz="1800" b="1" i="1" dirty="0">
                <a:solidFill>
                  <a:srgbClr val="009900"/>
                </a:solidFill>
                <a:latin typeface="Arial" panose="020B0604020202020204" pitchFamily="34" charset="0"/>
              </a:rPr>
              <a:t>C</a:t>
            </a:r>
            <a:r>
              <a:rPr lang="en-US" altLang="zh-CN" sz="1800" b="1" i="1" baseline="-25000" dirty="0">
                <a:solidFill>
                  <a:srgbClr val="009900"/>
                </a:solidFill>
                <a:latin typeface="Arial" panose="020B0604020202020204" pitchFamily="34" charset="0"/>
              </a:rPr>
              <a:t>i</a:t>
            </a:r>
            <a:r>
              <a:rPr lang="en-US" altLang="zh-CN" sz="1800" b="1" i="1" dirty="0">
                <a:solidFill>
                  <a:srgbClr val="009900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800" b="1" dirty="0">
                <a:solidFill>
                  <a:srgbClr val="009900"/>
                </a:solidFill>
                <a:latin typeface="Arial" panose="020B0604020202020204" pitchFamily="34" charset="0"/>
              </a:rPr>
              <a:t>*/</a:t>
            </a:r>
            <a:endParaRPr lang="en-US" altLang="zh-CN" sz="1800" b="1" dirty="0">
              <a:solidFill>
                <a:srgbClr val="009900"/>
              </a:solidFill>
              <a:latin typeface="Arial" panose="020B0604020202020204" pitchFamily="34" charset="0"/>
            </a:endParaRPr>
          </a:p>
          <a:p>
            <a:r>
              <a:rPr lang="en-US" altLang="zh-CN" sz="1800" b="1" dirty="0">
                <a:latin typeface="Arial" panose="020B0604020202020204" pitchFamily="34" charset="0"/>
              </a:rPr>
              <a:t>        </a:t>
            </a:r>
            <a:r>
              <a:rPr lang="en-US" altLang="zh-CN" sz="1800" b="1" dirty="0">
                <a:solidFill>
                  <a:schemeClr val="hlink"/>
                </a:solidFill>
                <a:latin typeface="Arial" panose="020B0604020202020204" pitchFamily="34" charset="0"/>
              </a:rPr>
              <a:t>if</a:t>
            </a:r>
            <a:r>
              <a:rPr lang="en-US" altLang="zh-CN" sz="1800" b="1" dirty="0">
                <a:latin typeface="Arial" panose="020B0604020202020204" pitchFamily="34" charset="0"/>
              </a:rPr>
              <a:t> ( Qi &gt; BestQ ) {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r>
              <a:rPr lang="en-US" altLang="zh-CN" sz="1800" b="1" dirty="0">
                <a:latin typeface="Arial" panose="020B0604020202020204" pitchFamily="34" charset="0"/>
              </a:rPr>
              <a:t>            BestQ = Qi;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r>
              <a:rPr lang="en-US" altLang="zh-CN" sz="1800" b="1" dirty="0">
                <a:latin typeface="Arial" panose="020B0604020202020204" pitchFamily="34" charset="0"/>
              </a:rPr>
              <a:t>            Best = i;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r>
              <a:rPr lang="en-US" altLang="zh-CN" sz="1800" b="1" dirty="0">
                <a:latin typeface="Arial" panose="020B0604020202020204" pitchFamily="34" charset="0"/>
              </a:rPr>
              <a:t>            hire( i );  </a:t>
            </a:r>
            <a:r>
              <a:rPr lang="en-US" altLang="zh-CN" sz="1800" b="1" dirty="0">
                <a:solidFill>
                  <a:srgbClr val="009900"/>
                </a:solidFill>
                <a:latin typeface="Arial" panose="020B0604020202020204" pitchFamily="34" charset="0"/>
              </a:rPr>
              <a:t>/* </a:t>
            </a:r>
            <a:r>
              <a:rPr lang="en-US" altLang="zh-CN" sz="1800" b="1" i="1" dirty="0">
                <a:solidFill>
                  <a:srgbClr val="009900"/>
                </a:solidFill>
                <a:latin typeface="Arial" panose="020B0604020202020204" pitchFamily="34" charset="0"/>
              </a:rPr>
              <a:t>C</a:t>
            </a:r>
            <a:r>
              <a:rPr lang="en-US" altLang="zh-CN" sz="1800" b="1" i="1" baseline="-25000" dirty="0">
                <a:solidFill>
                  <a:srgbClr val="009900"/>
                </a:solidFill>
                <a:latin typeface="Arial" panose="020B0604020202020204" pitchFamily="34" charset="0"/>
              </a:rPr>
              <a:t>h</a:t>
            </a:r>
            <a:r>
              <a:rPr lang="en-US" altLang="zh-CN" sz="1800" b="1" dirty="0">
                <a:solidFill>
                  <a:srgbClr val="009900"/>
                </a:solidFill>
                <a:latin typeface="Arial" panose="020B0604020202020204" pitchFamily="34" charset="0"/>
              </a:rPr>
              <a:t> */ </a:t>
            </a:r>
            <a:r>
              <a:rPr lang="zh-CN" altLang="en-US" sz="1800" b="1" dirty="0">
                <a:solidFill>
                  <a:srgbClr val="009900"/>
                </a:solidFill>
                <a:latin typeface="Arial" panose="020B0604020202020204" pitchFamily="34" charset="0"/>
              </a:rPr>
              <a:t>雇佣一个解雇一个</a:t>
            </a:r>
            <a:endParaRPr lang="en-US" altLang="zh-CN" sz="1800" b="1" dirty="0">
              <a:solidFill>
                <a:srgbClr val="009900"/>
              </a:solidFill>
              <a:latin typeface="Arial" panose="020B0604020202020204" pitchFamily="34" charset="0"/>
            </a:endParaRPr>
          </a:p>
          <a:p>
            <a:r>
              <a:rPr lang="en-US" altLang="zh-CN" sz="1800" b="1" dirty="0">
                <a:latin typeface="Arial" panose="020B0604020202020204" pitchFamily="34" charset="0"/>
              </a:rPr>
              <a:t>        }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r>
              <a:rPr lang="en-US" altLang="zh-CN" sz="1800" b="1" dirty="0">
                <a:latin typeface="Arial" panose="020B0604020202020204" pitchFamily="34" charset="0"/>
              </a:rPr>
              <a:t>    }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r>
              <a:rPr lang="en-US" altLang="zh-CN" sz="1800" b="1" dirty="0">
                <a:latin typeface="Arial" panose="020B0604020202020204" pitchFamily="34" charset="0"/>
              </a:rPr>
              <a:t>    </a:t>
            </a:r>
            <a:r>
              <a:rPr lang="en-US" altLang="zh-CN" sz="1800" b="1" dirty="0">
                <a:solidFill>
                  <a:schemeClr val="hlink"/>
                </a:solidFill>
                <a:latin typeface="Arial" panose="020B0604020202020204" pitchFamily="34" charset="0"/>
              </a:rPr>
              <a:t>return</a:t>
            </a:r>
            <a:r>
              <a:rPr lang="en-US" altLang="zh-CN" sz="1800" b="1" dirty="0">
                <a:latin typeface="Arial" panose="020B0604020202020204" pitchFamily="34" charset="0"/>
              </a:rPr>
              <a:t> Best;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r>
              <a:rPr lang="en-US" altLang="zh-CN" sz="1800" b="1" dirty="0">
                <a:latin typeface="Arial" panose="020B0604020202020204" pitchFamily="34" charset="0"/>
              </a:rPr>
              <a:t>}</a:t>
            </a:r>
            <a:endParaRPr lang="en-US" altLang="zh-CN" sz="1800" b="1" dirty="0">
              <a:latin typeface="Arial" panose="020B0604020202020204" pitchFamily="34" charset="0"/>
            </a:endParaRPr>
          </a:p>
        </p:txBody>
      </p:sp>
      <p:sp>
        <p:nvSpPr>
          <p:cNvPr id="3077" name="Text Box 6"/>
          <p:cNvSpPr txBox="1"/>
          <p:nvPr/>
        </p:nvSpPr>
        <p:spPr>
          <a:xfrm>
            <a:off x="6300788" y="0"/>
            <a:ext cx="2836862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r">
              <a:spcBef>
                <a:spcPct val="50000"/>
              </a:spcBef>
            </a:pPr>
            <a:r>
              <a:rPr lang="en-US" altLang="zh-CN" sz="1800" b="1" dirty="0">
                <a:solidFill>
                  <a:schemeClr val="hlink"/>
                </a:solidFill>
                <a:latin typeface="Times New Roman" panose="02020603050405020304" pitchFamily="18" charset="0"/>
                <a:sym typeface="Webdings" panose="05030102010509060703" pitchFamily="18" charset="2"/>
              </a:rPr>
              <a:t>Randomized Algorithms</a:t>
            </a:r>
            <a:endParaRPr lang="en-US" altLang="zh-CN" sz="1800" b="1" dirty="0">
              <a:solidFill>
                <a:schemeClr val="hlink"/>
              </a:solidFill>
              <a:latin typeface="Times New Roman" panose="02020603050405020304" pitchFamily="18" charset="0"/>
              <a:sym typeface="Webdings" panose="05030102010509060703" pitchFamily="18" charset="2"/>
            </a:endParaRPr>
          </a:p>
        </p:txBody>
      </p:sp>
      <p:sp>
        <p:nvSpPr>
          <p:cNvPr id="3078" name="Rectangle 7"/>
          <p:cNvSpPr/>
          <p:nvPr/>
        </p:nvSpPr>
        <p:spPr>
          <a:xfrm>
            <a:off x="468313" y="549275"/>
            <a:ext cx="2089150" cy="457200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p>
            <a:r>
              <a:rPr lang="en-US" altLang="zh-CN" b="1" dirty="0">
                <a:latin typeface="Times New Roman" panose="02020603050405020304" pitchFamily="18" charset="0"/>
              </a:rPr>
              <a:t>Na</a:t>
            </a:r>
            <a:r>
              <a:rPr lang="nl-NL" altLang="zh-CN" b="1" dirty="0">
                <a:latin typeface="Times New Roman" panose="02020603050405020304" pitchFamily="18" charset="0"/>
              </a:rPr>
              <a:t>ï</a:t>
            </a:r>
            <a:r>
              <a:rPr lang="en-US" altLang="zh-CN" b="1" dirty="0">
                <a:latin typeface="Times New Roman" panose="02020603050405020304" pitchFamily="18" charset="0"/>
              </a:rPr>
              <a:t>ve Solution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122888" name="Text Box 8"/>
          <p:cNvSpPr txBox="1"/>
          <p:nvPr/>
        </p:nvSpPr>
        <p:spPr>
          <a:xfrm>
            <a:off x="684213" y="5345113"/>
            <a:ext cx="2592387" cy="457200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b="1" dirty="0">
                <a:latin typeface="Times New Roman" panose="02020603050405020304" pitchFamily="18" charset="0"/>
              </a:rPr>
              <a:t>Worst case: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122889" name="Text Box 9"/>
          <p:cNvSpPr txBox="1"/>
          <p:nvPr/>
        </p:nvSpPr>
        <p:spPr>
          <a:xfrm>
            <a:off x="2339975" y="5381625"/>
            <a:ext cx="5832475" cy="396875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 dirty="0">
                <a:latin typeface="Times New Roman" panose="02020603050405020304" pitchFamily="18" charset="0"/>
              </a:rPr>
              <a:t>The candidates come in increasing quality order</a:t>
            </a:r>
            <a:endParaRPr lang="en-US" altLang="zh-CN" sz="20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122890" name="Object 10"/>
          <p:cNvGraphicFramePr/>
          <p:nvPr/>
        </p:nvGraphicFramePr>
        <p:xfrm>
          <a:off x="2484438" y="5778500"/>
          <a:ext cx="1122362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1" imgW="558800" imgH="228600" progId="Equation.3">
                  <p:embed/>
                </p:oleObj>
              </mc:Choice>
              <mc:Fallback>
                <p:oleObj name="" r:id="rId1" imgW="558800" imgH="228600" progId="Equation.3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484438" y="5778500"/>
                        <a:ext cx="1122362" cy="4587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22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2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2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2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5" grpId="0" animBg="1"/>
      <p:bldP spid="122888" grpId="0"/>
      <p:bldP spid="12288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06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4107" name="Text Box 2"/>
          <p:cNvSpPr txBox="1"/>
          <p:nvPr/>
        </p:nvSpPr>
        <p:spPr>
          <a:xfrm>
            <a:off x="6300788" y="0"/>
            <a:ext cx="2836862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r">
              <a:spcBef>
                <a:spcPct val="50000"/>
              </a:spcBef>
            </a:pPr>
            <a:r>
              <a:rPr lang="en-US" altLang="zh-CN" sz="1800" b="1" dirty="0">
                <a:solidFill>
                  <a:schemeClr val="hlink"/>
                </a:solidFill>
                <a:latin typeface="Times New Roman" panose="02020603050405020304" pitchFamily="18" charset="0"/>
                <a:sym typeface="Webdings" panose="05030102010509060703" pitchFamily="18" charset="2"/>
              </a:rPr>
              <a:t>Randomized Algorithms</a:t>
            </a:r>
            <a:endParaRPr lang="en-US" altLang="zh-CN" sz="1800" b="1" dirty="0">
              <a:solidFill>
                <a:schemeClr val="hlink"/>
              </a:solidFill>
              <a:latin typeface="Times New Roman" panose="02020603050405020304" pitchFamily="18" charset="0"/>
              <a:sym typeface="Webdings" panose="05030102010509060703" pitchFamily="18" charset="2"/>
            </a:endParaRPr>
          </a:p>
        </p:txBody>
      </p:sp>
      <p:sp>
        <p:nvSpPr>
          <p:cNvPr id="137219" name="Text Box 3"/>
          <p:cNvSpPr txBox="1"/>
          <p:nvPr/>
        </p:nvSpPr>
        <p:spPr>
          <a:xfrm>
            <a:off x="468313" y="620713"/>
            <a:ext cx="6551612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284480" indent="-284480"/>
            <a:r>
              <a:rPr lang="en-US" altLang="zh-CN" b="1" dirty="0">
                <a:latin typeface="Times New Roman" panose="02020603050405020304" pitchFamily="18" charset="0"/>
                <a:sym typeface="Wingdings" panose="05000000000000000000" pitchFamily="2" charset="2"/>
              </a:rPr>
              <a:t> </a:t>
            </a:r>
            <a:r>
              <a:rPr lang="en-US" altLang="zh-CN" b="1" dirty="0">
                <a:latin typeface="Times New Roman" panose="02020603050405020304" pitchFamily="18" charset="0"/>
              </a:rPr>
              <a:t>Assume candidates arrive in </a:t>
            </a:r>
            <a:r>
              <a:rPr lang="en-US" altLang="zh-CN" b="1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random </a:t>
            </a:r>
            <a:r>
              <a:rPr lang="en-US" altLang="zh-CN" b="1" dirty="0">
                <a:latin typeface="Times New Roman" panose="02020603050405020304" pitchFamily="18" charset="0"/>
              </a:rPr>
              <a:t>order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137223" name="Rectangle 7"/>
          <p:cNvSpPr/>
          <p:nvPr/>
        </p:nvSpPr>
        <p:spPr>
          <a:xfrm>
            <a:off x="827088" y="1270000"/>
            <a:ext cx="3527425" cy="457200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r>
              <a:rPr lang="en-US" altLang="zh-CN" b="1" i="1" dirty="0">
                <a:latin typeface="Times New Roman" panose="02020603050405020304" pitchFamily="18" charset="0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</a:rPr>
              <a:t> = number of hires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137224" name="Object 8"/>
          <p:cNvGraphicFramePr/>
          <p:nvPr/>
        </p:nvGraphicFramePr>
        <p:xfrm>
          <a:off x="839788" y="1773238"/>
          <a:ext cx="3227387" cy="941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1" imgW="1523365" imgH="444500" progId="Equation.3">
                  <p:embed/>
                </p:oleObj>
              </mc:Choice>
              <mc:Fallback>
                <p:oleObj name="" r:id="rId1" imgW="1523365" imgH="444500" progId="Equation.3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39788" y="1773238"/>
                        <a:ext cx="3227387" cy="9413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7225" name="Text Box 9"/>
          <p:cNvSpPr txBox="1"/>
          <p:nvPr/>
        </p:nvSpPr>
        <p:spPr>
          <a:xfrm>
            <a:off x="2987675" y="1485900"/>
            <a:ext cx="1008063" cy="1311275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lang="en-US" altLang="zh-CN" sz="8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?</a:t>
            </a:r>
            <a:endParaRPr lang="en-US" altLang="zh-CN" sz="80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" name="Group 12"/>
          <p:cNvGrpSpPr/>
          <p:nvPr/>
        </p:nvGrpSpPr>
        <p:grpSpPr>
          <a:xfrm>
            <a:off x="900113" y="2938463"/>
            <a:ext cx="5256212" cy="995362"/>
            <a:chOff x="567" y="1896"/>
            <a:chExt cx="3311" cy="627"/>
          </a:xfrm>
        </p:grpSpPr>
        <p:graphicFrame>
          <p:nvGraphicFramePr>
            <p:cNvPr id="4105" name="Object 10"/>
            <p:cNvGraphicFramePr/>
            <p:nvPr/>
          </p:nvGraphicFramePr>
          <p:xfrm>
            <a:off x="567" y="1896"/>
            <a:ext cx="779" cy="6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1" name="" r:id="rId3" imgW="584200" imgH="469900" progId="Equation.3">
                    <p:embed/>
                  </p:oleObj>
                </mc:Choice>
                <mc:Fallback>
                  <p:oleObj name="" r:id="rId3" imgW="584200" imgH="469900" progId="Equation.3">
                    <p:embed/>
                    <p:pic>
                      <p:nvPicPr>
                        <p:cNvPr id="0" name="图片 3080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567" y="1896"/>
                          <a:ext cx="779" cy="62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20" name="Rectangle 11"/>
            <p:cNvSpPr/>
            <p:nvPr/>
          </p:nvSpPr>
          <p:spPr>
            <a:xfrm>
              <a:off x="1429" y="1913"/>
              <a:ext cx="2449" cy="599"/>
            </a:xfrm>
            <a:prstGeom prst="rect">
              <a:avLst/>
            </a:prstGeom>
            <a:noFill/>
            <a:ln w="25400">
              <a:noFill/>
            </a:ln>
          </p:spPr>
          <p:txBody>
            <a:bodyPr>
              <a:spAutoFit/>
            </a:bodyPr>
            <a:p>
              <a:pPr>
                <a:spcAft>
                  <a:spcPct val="35000"/>
                </a:spcAft>
              </a:pPr>
              <a:r>
                <a:rPr lang="en-US" altLang="zh-CN" b="1" dirty="0">
                  <a:latin typeface="Times New Roman" panose="02020603050405020304" pitchFamily="18" charset="0"/>
                </a:rPr>
                <a:t>if candidate </a:t>
              </a:r>
              <a:r>
                <a:rPr lang="en-US" altLang="zh-CN" b="1" i="1" dirty="0">
                  <a:latin typeface="Times New Roman" panose="02020603050405020304" pitchFamily="18" charset="0"/>
                </a:rPr>
                <a:t>i</a:t>
              </a:r>
              <a:r>
                <a:rPr lang="en-US" altLang="zh-CN" b="1" dirty="0">
                  <a:latin typeface="Times New Roman" panose="02020603050405020304" pitchFamily="18" charset="0"/>
                </a:rPr>
                <a:t> is hired</a:t>
              </a:r>
              <a:endParaRPr lang="en-US" altLang="zh-CN" b="1" dirty="0">
                <a:latin typeface="Times New Roman" panose="02020603050405020304" pitchFamily="18" charset="0"/>
              </a:endParaRPr>
            </a:p>
            <a:p>
              <a:pPr>
                <a:spcAft>
                  <a:spcPct val="35000"/>
                </a:spcAft>
              </a:pPr>
              <a:r>
                <a:rPr lang="en-US" altLang="zh-CN" b="1" dirty="0">
                  <a:latin typeface="Times New Roman" panose="02020603050405020304" pitchFamily="18" charset="0"/>
                </a:rPr>
                <a:t>if candidate </a:t>
              </a:r>
              <a:r>
                <a:rPr lang="en-US" altLang="zh-CN" b="1" i="1" dirty="0">
                  <a:latin typeface="Times New Roman" panose="02020603050405020304" pitchFamily="18" charset="0"/>
                </a:rPr>
                <a:t>i</a:t>
              </a:r>
              <a:r>
                <a:rPr lang="en-US" altLang="zh-CN" b="1" dirty="0">
                  <a:latin typeface="Times New Roman" panose="02020603050405020304" pitchFamily="18" charset="0"/>
                </a:rPr>
                <a:t> is NOT hired</a:t>
              </a:r>
              <a:endParaRPr lang="en-US" altLang="zh-CN" b="1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" name="Group 15"/>
          <p:cNvGrpSpPr/>
          <p:nvPr/>
        </p:nvGrpSpPr>
        <p:grpSpPr>
          <a:xfrm>
            <a:off x="971550" y="4090988"/>
            <a:ext cx="2068513" cy="914400"/>
            <a:chOff x="612" y="2622"/>
            <a:chExt cx="1303" cy="576"/>
          </a:xfrm>
        </p:grpSpPr>
        <p:sp>
          <p:nvSpPr>
            <p:cNvPr id="4119" name="AutoShape 13"/>
            <p:cNvSpPr/>
            <p:nvPr/>
          </p:nvSpPr>
          <p:spPr>
            <a:xfrm>
              <a:off x="612" y="2795"/>
              <a:ext cx="227" cy="136"/>
            </a:xfrm>
            <a:prstGeom prst="rightArrow">
              <a:avLst>
                <a:gd name="adj1" fmla="val 50000"/>
                <a:gd name="adj2" fmla="val 41727"/>
              </a:avLst>
            </a:prstGeom>
            <a:solidFill>
              <a:schemeClr val="hlink"/>
            </a:solidFill>
            <a:ln w="25400" cap="flat" cmpd="sng">
              <a:solidFill>
                <a:schemeClr val="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4104" name="Object 14"/>
            <p:cNvGraphicFramePr/>
            <p:nvPr/>
          </p:nvGraphicFramePr>
          <p:xfrm>
            <a:off x="983" y="2622"/>
            <a:ext cx="932" cy="5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0" name="" r:id="rId5" imgW="698500" imgH="431800" progId="Equation.3">
                    <p:embed/>
                  </p:oleObj>
                </mc:Choice>
                <mc:Fallback>
                  <p:oleObj name="" r:id="rId5" imgW="698500" imgH="431800" progId="Equation.3">
                    <p:embed/>
                    <p:pic>
                      <p:nvPicPr>
                        <p:cNvPr id="0" name="图片 3079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983" y="2622"/>
                          <a:ext cx="932" cy="57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37232" name="Object 16"/>
          <p:cNvGraphicFramePr/>
          <p:nvPr/>
        </p:nvGraphicFramePr>
        <p:xfrm>
          <a:off x="3716338" y="4294188"/>
          <a:ext cx="4384675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7" imgW="2070100" imgH="228600" progId="Equation.3">
                  <p:embed/>
                </p:oleObj>
              </mc:Choice>
              <mc:Fallback>
                <p:oleObj name="" r:id="rId7" imgW="2070100" imgH="228600" progId="Equation.3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716338" y="4294188"/>
                        <a:ext cx="4384675" cy="4841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20"/>
          <p:cNvGrpSpPr/>
          <p:nvPr/>
        </p:nvGrpSpPr>
        <p:grpSpPr>
          <a:xfrm>
            <a:off x="976313" y="4870450"/>
            <a:ext cx="4518025" cy="914400"/>
            <a:chOff x="615" y="3302"/>
            <a:chExt cx="2846" cy="576"/>
          </a:xfrm>
        </p:grpSpPr>
        <p:sp>
          <p:nvSpPr>
            <p:cNvPr id="4118" name="AutoShape 18"/>
            <p:cNvSpPr/>
            <p:nvPr/>
          </p:nvSpPr>
          <p:spPr>
            <a:xfrm>
              <a:off x="615" y="3475"/>
              <a:ext cx="227" cy="136"/>
            </a:xfrm>
            <a:prstGeom prst="rightArrow">
              <a:avLst>
                <a:gd name="adj1" fmla="val 50000"/>
                <a:gd name="adj2" fmla="val 41727"/>
              </a:avLst>
            </a:prstGeom>
            <a:solidFill>
              <a:schemeClr val="hlink"/>
            </a:solidFill>
            <a:ln w="25400" cap="flat" cmpd="sng">
              <a:solidFill>
                <a:schemeClr val="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4103" name="Object 19"/>
            <p:cNvGraphicFramePr/>
            <p:nvPr/>
          </p:nvGraphicFramePr>
          <p:xfrm>
            <a:off x="987" y="3302"/>
            <a:ext cx="2474" cy="5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4" name="" r:id="rId9" imgW="1853565" imgH="431800" progId="Equation.3">
                    <p:embed/>
                  </p:oleObj>
                </mc:Choice>
                <mc:Fallback>
                  <p:oleObj name="" r:id="rId9" imgW="1853565" imgH="431800" progId="Equation.3">
                    <p:embed/>
                    <p:pic>
                      <p:nvPicPr>
                        <p:cNvPr id="0" name="图片 3083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987" y="3302"/>
                          <a:ext cx="2474" cy="57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7237" name="Text Box 21"/>
          <p:cNvSpPr txBox="1"/>
          <p:nvPr/>
        </p:nvSpPr>
        <p:spPr>
          <a:xfrm>
            <a:off x="6011863" y="3789363"/>
            <a:ext cx="1008062" cy="1311275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lang="en-US" altLang="zh-CN" sz="8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?</a:t>
            </a:r>
            <a:endParaRPr lang="en-US" altLang="zh-CN" sz="80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7238" name="Rectangle 22" descr="画布"/>
          <p:cNvSpPr>
            <a:spLocks noChangeArrowheads="1"/>
          </p:cNvSpPr>
          <p:nvPr/>
        </p:nvSpPr>
        <p:spPr bwMode="auto">
          <a:xfrm>
            <a:off x="4932363" y="1196975"/>
            <a:ext cx="3816350" cy="1698625"/>
          </a:xfrm>
          <a:prstGeom prst="rect">
            <a:avLst/>
          </a:prstGeom>
          <a:blipFill dpi="0" rotWithShape="0">
            <a:blip r:embed="rId11"/>
            <a:srcRect/>
            <a:tile tx="0" ty="0" sx="100000" sy="100000" flip="none" algn="tl"/>
          </a:blipFill>
          <a:ln w="25400">
            <a:noFill/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126000" tIns="118800" rIns="126000" bIns="11880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Randomness assumption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: any of first 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candidates is equally likely to be best-qualified so far</a:t>
            </a: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137240" name="Object 24"/>
          <p:cNvGraphicFramePr/>
          <p:nvPr/>
        </p:nvGraphicFramePr>
        <p:xfrm>
          <a:off x="7000241" y="3863023"/>
          <a:ext cx="950595" cy="4908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12" imgW="342900" imgH="177165" progId="Equation.3">
                  <p:embed/>
                </p:oleObj>
              </mc:Choice>
              <mc:Fallback>
                <p:oleObj name="" r:id="rId12" imgW="342900" imgH="177165" progId="Equation.3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7000241" y="3863023"/>
                        <a:ext cx="950595" cy="4908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241" name="Object 25"/>
          <p:cNvGraphicFramePr/>
          <p:nvPr/>
        </p:nvGraphicFramePr>
        <p:xfrm>
          <a:off x="5508625" y="4879975"/>
          <a:ext cx="3040063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14" imgW="1434465" imgH="431800" progId="Equation.3">
                  <p:embed/>
                </p:oleObj>
              </mc:Choice>
              <mc:Fallback>
                <p:oleObj name="" r:id="rId14" imgW="1434465" imgH="431800" progId="Equation.3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5508625" y="4879975"/>
                        <a:ext cx="3040063" cy="914400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chemeClr val="accent1"/>
                        </a:solidFill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29"/>
          <p:cNvGrpSpPr/>
          <p:nvPr/>
        </p:nvGrpSpPr>
        <p:grpSpPr>
          <a:xfrm>
            <a:off x="971550" y="5875338"/>
            <a:ext cx="3051175" cy="484187"/>
            <a:chOff x="612" y="3701"/>
            <a:chExt cx="1922" cy="305"/>
          </a:xfrm>
        </p:grpSpPr>
        <p:sp>
          <p:nvSpPr>
            <p:cNvPr id="4117" name="AutoShape 27"/>
            <p:cNvSpPr/>
            <p:nvPr/>
          </p:nvSpPr>
          <p:spPr>
            <a:xfrm>
              <a:off x="612" y="3739"/>
              <a:ext cx="227" cy="136"/>
            </a:xfrm>
            <a:prstGeom prst="rightArrow">
              <a:avLst>
                <a:gd name="adj1" fmla="val 50000"/>
                <a:gd name="adj2" fmla="val 41727"/>
              </a:avLst>
            </a:prstGeom>
            <a:solidFill>
              <a:schemeClr val="hlink"/>
            </a:solidFill>
            <a:ln w="25400" cap="flat" cmpd="sng">
              <a:solidFill>
                <a:schemeClr val="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4102" name="Object 28"/>
            <p:cNvGraphicFramePr/>
            <p:nvPr/>
          </p:nvGraphicFramePr>
          <p:xfrm>
            <a:off x="975" y="3701"/>
            <a:ext cx="1559" cy="3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7" name="" r:id="rId16" imgW="1168400" imgH="228600" progId="Equation.3">
                    <p:embed/>
                  </p:oleObj>
                </mc:Choice>
                <mc:Fallback>
                  <p:oleObj name="" r:id="rId16" imgW="1168400" imgH="228600" progId="Equation.3">
                    <p:embed/>
                    <p:pic>
                      <p:nvPicPr>
                        <p:cNvPr id="0" name="图片 3086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975" y="3701"/>
                          <a:ext cx="1559" cy="30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372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8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7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7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7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137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37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37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19" grpId="0"/>
      <p:bldP spid="137223" grpId="0"/>
      <p:bldP spid="137225" grpId="0"/>
      <p:bldP spid="137237" grpId="0"/>
      <p:bldP spid="13723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14339" name="Text Box 4"/>
          <p:cNvSpPr txBox="1"/>
          <p:nvPr/>
        </p:nvSpPr>
        <p:spPr>
          <a:xfrm>
            <a:off x="6300788" y="0"/>
            <a:ext cx="2836862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r">
              <a:spcBef>
                <a:spcPct val="50000"/>
              </a:spcBef>
            </a:pPr>
            <a:r>
              <a:rPr lang="en-US" altLang="zh-CN" sz="1800" b="1" dirty="0">
                <a:solidFill>
                  <a:schemeClr val="hlink"/>
                </a:solidFill>
                <a:latin typeface="Times New Roman" panose="02020603050405020304" pitchFamily="18" charset="0"/>
                <a:sym typeface="Webdings" panose="05030102010509060703" pitchFamily="18" charset="2"/>
              </a:rPr>
              <a:t>Randomized Algorithms</a:t>
            </a:r>
            <a:endParaRPr lang="en-US" altLang="zh-CN" sz="1800" b="1" dirty="0">
              <a:solidFill>
                <a:schemeClr val="hlink"/>
              </a:solidFill>
              <a:latin typeface="Times New Roman" panose="02020603050405020304" pitchFamily="18" charset="0"/>
              <a:sym typeface="Webdings" panose="05030102010509060703" pitchFamily="18" charset="2"/>
            </a:endParaRPr>
          </a:p>
        </p:txBody>
      </p:sp>
      <p:sp>
        <p:nvSpPr>
          <p:cNvPr id="138245" name="AutoShape 5"/>
          <p:cNvSpPr/>
          <p:nvPr/>
        </p:nvSpPr>
        <p:spPr>
          <a:xfrm>
            <a:off x="828675" y="1125538"/>
            <a:ext cx="7272338" cy="4608512"/>
          </a:xfrm>
          <a:prstGeom prst="foldedCorner">
            <a:avLst>
              <a:gd name="adj" fmla="val 8764"/>
            </a:avLst>
          </a:prstGeom>
          <a:gradFill rotWithShape="0">
            <a:gsLst>
              <a:gs pos="0">
                <a:srgbClr val="FFFFFF"/>
              </a:gs>
              <a:gs pos="100000">
                <a:schemeClr val="bg1"/>
              </a:gs>
            </a:gsLst>
            <a:lin ang="5400000" scaled="1"/>
            <a:tileRect/>
          </a:gradFill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162000" tIns="154800"/>
          <a:p>
            <a:r>
              <a:rPr lang="en-US" altLang="zh-CN" sz="1800" b="1" dirty="0">
                <a:solidFill>
                  <a:schemeClr val="hlink"/>
                </a:solidFill>
                <a:latin typeface="Arial" panose="020B0604020202020204" pitchFamily="34" charset="0"/>
              </a:rPr>
              <a:t>int</a:t>
            </a:r>
            <a:r>
              <a:rPr lang="en-US" altLang="zh-CN" sz="1800" b="1" dirty="0">
                <a:latin typeface="Arial" panose="020B0604020202020204" pitchFamily="34" charset="0"/>
              </a:rPr>
              <a:t> RandomizedHiring ( EventType C[ ], </a:t>
            </a:r>
            <a:r>
              <a:rPr lang="en-US" altLang="zh-CN" sz="1800" b="1" dirty="0">
                <a:solidFill>
                  <a:schemeClr val="hlink"/>
                </a:solidFill>
                <a:latin typeface="Arial" panose="020B0604020202020204" pitchFamily="34" charset="0"/>
              </a:rPr>
              <a:t>int</a:t>
            </a:r>
            <a:r>
              <a:rPr lang="en-US" altLang="zh-CN" sz="1800" b="1" dirty="0">
                <a:latin typeface="Arial" panose="020B0604020202020204" pitchFamily="34" charset="0"/>
              </a:rPr>
              <a:t> N )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r>
              <a:rPr lang="en-US" altLang="zh-CN" sz="1800" b="1" dirty="0">
                <a:latin typeface="Arial" panose="020B0604020202020204" pitchFamily="34" charset="0"/>
              </a:rPr>
              <a:t>{   </a:t>
            </a:r>
            <a:r>
              <a:rPr lang="en-US" altLang="zh-CN" sz="1800" b="1" dirty="0">
                <a:solidFill>
                  <a:srgbClr val="009900"/>
                </a:solidFill>
                <a:latin typeface="Arial" panose="020B0604020202020204" pitchFamily="34" charset="0"/>
              </a:rPr>
              <a:t>/* candidate 0 is a least-qualified dummy candidate */</a:t>
            </a:r>
            <a:endParaRPr lang="en-US" altLang="zh-CN" sz="1800" b="1" dirty="0">
              <a:solidFill>
                <a:srgbClr val="009900"/>
              </a:solidFill>
              <a:latin typeface="Arial" panose="020B0604020202020204" pitchFamily="34" charset="0"/>
            </a:endParaRPr>
          </a:p>
          <a:p>
            <a:r>
              <a:rPr lang="en-US" altLang="zh-CN" sz="1800" b="1" dirty="0">
                <a:latin typeface="Arial" panose="020B0604020202020204" pitchFamily="34" charset="0"/>
              </a:rPr>
              <a:t>    </a:t>
            </a:r>
            <a:r>
              <a:rPr lang="en-US" altLang="zh-CN" sz="1800" b="1" dirty="0">
                <a:solidFill>
                  <a:schemeClr val="hlink"/>
                </a:solidFill>
                <a:latin typeface="Arial" panose="020B0604020202020204" pitchFamily="34" charset="0"/>
              </a:rPr>
              <a:t>int</a:t>
            </a:r>
            <a:r>
              <a:rPr lang="en-US" altLang="zh-CN" sz="1800" b="1" dirty="0">
                <a:latin typeface="Arial" panose="020B0604020202020204" pitchFamily="34" charset="0"/>
              </a:rPr>
              <a:t> Best = 0;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r>
              <a:rPr lang="en-US" altLang="zh-CN" sz="1800" b="1" dirty="0">
                <a:latin typeface="Arial" panose="020B0604020202020204" pitchFamily="34" charset="0"/>
              </a:rPr>
              <a:t>    </a:t>
            </a:r>
            <a:r>
              <a:rPr lang="en-US" altLang="zh-CN" sz="1800" b="1" dirty="0">
                <a:solidFill>
                  <a:schemeClr val="hlink"/>
                </a:solidFill>
                <a:latin typeface="Arial" panose="020B0604020202020204" pitchFamily="34" charset="0"/>
              </a:rPr>
              <a:t>int</a:t>
            </a:r>
            <a:r>
              <a:rPr lang="en-US" altLang="zh-CN" sz="1800" b="1" dirty="0">
                <a:latin typeface="Arial" panose="020B0604020202020204" pitchFamily="34" charset="0"/>
              </a:rPr>
              <a:t> BestQ = the quality of candidate 0;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endParaRPr lang="en-US" altLang="zh-CN" sz="1800" b="1" dirty="0">
              <a:latin typeface="Arial" panose="020B0604020202020204" pitchFamily="34" charset="0"/>
            </a:endParaRPr>
          </a:p>
          <a:p>
            <a:r>
              <a:rPr lang="en-US" altLang="zh-CN" sz="1800" b="1" dirty="0">
                <a:latin typeface="Arial" panose="020B0604020202020204" pitchFamily="34" charset="0"/>
              </a:rPr>
              <a:t>    randomly permute the list of candidates;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endParaRPr lang="en-US" altLang="zh-CN" sz="1800" b="1" dirty="0">
              <a:latin typeface="Arial" panose="020B0604020202020204" pitchFamily="34" charset="0"/>
            </a:endParaRPr>
          </a:p>
          <a:p>
            <a:r>
              <a:rPr lang="en-US" altLang="zh-CN" sz="1800" b="1" dirty="0">
                <a:latin typeface="Arial" panose="020B0604020202020204" pitchFamily="34" charset="0"/>
              </a:rPr>
              <a:t>    </a:t>
            </a:r>
            <a:r>
              <a:rPr lang="en-US" altLang="zh-CN" sz="1800" b="1" dirty="0">
                <a:solidFill>
                  <a:schemeClr val="hlink"/>
                </a:solidFill>
                <a:latin typeface="Arial" panose="020B0604020202020204" pitchFamily="34" charset="0"/>
              </a:rPr>
              <a:t>for</a:t>
            </a:r>
            <a:r>
              <a:rPr lang="en-US" altLang="zh-CN" sz="1800" b="1" dirty="0">
                <a:latin typeface="Arial" panose="020B0604020202020204" pitchFamily="34" charset="0"/>
              </a:rPr>
              <a:t> ( i=1; i&lt;=N; i++ ) {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r>
              <a:rPr lang="en-US" altLang="zh-CN" sz="1800" b="1" dirty="0">
                <a:latin typeface="Arial" panose="020B0604020202020204" pitchFamily="34" charset="0"/>
              </a:rPr>
              <a:t>        Qi = interview( i ); </a:t>
            </a:r>
            <a:r>
              <a:rPr lang="en-US" altLang="zh-CN" sz="1800" b="1" dirty="0">
                <a:solidFill>
                  <a:srgbClr val="009900"/>
                </a:solidFill>
                <a:latin typeface="Arial" panose="020B0604020202020204" pitchFamily="34" charset="0"/>
              </a:rPr>
              <a:t>/* </a:t>
            </a:r>
            <a:r>
              <a:rPr lang="en-US" altLang="zh-CN" sz="1800" b="1" i="1" dirty="0">
                <a:solidFill>
                  <a:srgbClr val="009900"/>
                </a:solidFill>
                <a:latin typeface="Arial" panose="020B0604020202020204" pitchFamily="34" charset="0"/>
              </a:rPr>
              <a:t>C</a:t>
            </a:r>
            <a:r>
              <a:rPr lang="en-US" altLang="zh-CN" sz="1800" b="1" i="1" baseline="-25000" dirty="0">
                <a:solidFill>
                  <a:srgbClr val="009900"/>
                </a:solidFill>
                <a:latin typeface="Arial" panose="020B0604020202020204" pitchFamily="34" charset="0"/>
              </a:rPr>
              <a:t>i</a:t>
            </a:r>
            <a:r>
              <a:rPr lang="en-US" altLang="zh-CN" sz="1800" b="1" i="1" dirty="0">
                <a:solidFill>
                  <a:srgbClr val="009900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800" b="1" dirty="0">
                <a:solidFill>
                  <a:srgbClr val="009900"/>
                </a:solidFill>
                <a:latin typeface="Arial" panose="020B0604020202020204" pitchFamily="34" charset="0"/>
              </a:rPr>
              <a:t>*/</a:t>
            </a:r>
            <a:endParaRPr lang="en-US" altLang="zh-CN" sz="1800" b="1" dirty="0">
              <a:solidFill>
                <a:srgbClr val="009900"/>
              </a:solidFill>
              <a:latin typeface="Arial" panose="020B0604020202020204" pitchFamily="34" charset="0"/>
            </a:endParaRPr>
          </a:p>
          <a:p>
            <a:r>
              <a:rPr lang="en-US" altLang="zh-CN" sz="1800" b="1" dirty="0">
                <a:latin typeface="Arial" panose="020B0604020202020204" pitchFamily="34" charset="0"/>
              </a:rPr>
              <a:t>        </a:t>
            </a:r>
            <a:r>
              <a:rPr lang="en-US" altLang="zh-CN" sz="1800" b="1" dirty="0">
                <a:solidFill>
                  <a:schemeClr val="hlink"/>
                </a:solidFill>
                <a:latin typeface="Arial" panose="020B0604020202020204" pitchFamily="34" charset="0"/>
              </a:rPr>
              <a:t>if</a:t>
            </a:r>
            <a:r>
              <a:rPr lang="en-US" altLang="zh-CN" sz="1800" b="1" dirty="0">
                <a:latin typeface="Arial" panose="020B0604020202020204" pitchFamily="34" charset="0"/>
              </a:rPr>
              <a:t> ( Qi &gt; BestQ ) {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r>
              <a:rPr lang="en-US" altLang="zh-CN" sz="1800" b="1" dirty="0">
                <a:latin typeface="Arial" panose="020B0604020202020204" pitchFamily="34" charset="0"/>
              </a:rPr>
              <a:t>            BestQ = Qi;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r>
              <a:rPr lang="en-US" altLang="zh-CN" sz="1800" b="1" dirty="0">
                <a:latin typeface="Arial" panose="020B0604020202020204" pitchFamily="34" charset="0"/>
              </a:rPr>
              <a:t>            Best = i;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r>
              <a:rPr lang="en-US" altLang="zh-CN" sz="1800" b="1" dirty="0">
                <a:latin typeface="Arial" panose="020B0604020202020204" pitchFamily="34" charset="0"/>
              </a:rPr>
              <a:t>            hire( i );  </a:t>
            </a:r>
            <a:r>
              <a:rPr lang="en-US" altLang="zh-CN" sz="1800" b="1" dirty="0">
                <a:solidFill>
                  <a:srgbClr val="009900"/>
                </a:solidFill>
                <a:latin typeface="Arial" panose="020B0604020202020204" pitchFamily="34" charset="0"/>
              </a:rPr>
              <a:t>/* </a:t>
            </a:r>
            <a:r>
              <a:rPr lang="en-US" altLang="zh-CN" sz="1800" b="1" i="1" dirty="0">
                <a:solidFill>
                  <a:srgbClr val="009900"/>
                </a:solidFill>
                <a:latin typeface="Arial" panose="020B0604020202020204" pitchFamily="34" charset="0"/>
              </a:rPr>
              <a:t>C</a:t>
            </a:r>
            <a:r>
              <a:rPr lang="en-US" altLang="zh-CN" sz="1800" b="1" i="1" baseline="-25000" dirty="0">
                <a:solidFill>
                  <a:srgbClr val="009900"/>
                </a:solidFill>
                <a:latin typeface="Arial" panose="020B0604020202020204" pitchFamily="34" charset="0"/>
              </a:rPr>
              <a:t>h</a:t>
            </a:r>
            <a:r>
              <a:rPr lang="en-US" altLang="zh-CN" sz="1800" b="1" dirty="0">
                <a:solidFill>
                  <a:srgbClr val="009900"/>
                </a:solidFill>
                <a:latin typeface="Arial" panose="020B0604020202020204" pitchFamily="34" charset="0"/>
              </a:rPr>
              <a:t> */</a:t>
            </a:r>
            <a:endParaRPr lang="en-US" altLang="zh-CN" sz="1800" b="1" dirty="0">
              <a:solidFill>
                <a:srgbClr val="009900"/>
              </a:solidFill>
              <a:latin typeface="Arial" panose="020B0604020202020204" pitchFamily="34" charset="0"/>
            </a:endParaRPr>
          </a:p>
          <a:p>
            <a:r>
              <a:rPr lang="en-US" altLang="zh-CN" sz="1800" b="1" dirty="0">
                <a:latin typeface="Arial" panose="020B0604020202020204" pitchFamily="34" charset="0"/>
              </a:rPr>
              <a:t>        }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r>
              <a:rPr lang="en-US" altLang="zh-CN" sz="1800" b="1" dirty="0">
                <a:latin typeface="Arial" panose="020B0604020202020204" pitchFamily="34" charset="0"/>
              </a:rPr>
              <a:t>    }</a:t>
            </a:r>
            <a:endParaRPr lang="en-US" altLang="zh-CN" sz="1800" b="1" dirty="0">
              <a:latin typeface="Arial" panose="020B0604020202020204" pitchFamily="34" charset="0"/>
            </a:endParaRPr>
          </a:p>
        </p:txBody>
      </p:sp>
      <p:sp>
        <p:nvSpPr>
          <p:cNvPr id="14341" name="Rectangle 6"/>
          <p:cNvSpPr/>
          <p:nvPr/>
        </p:nvSpPr>
        <p:spPr>
          <a:xfrm>
            <a:off x="468313" y="549275"/>
            <a:ext cx="5111750" cy="457200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r>
              <a:rPr lang="en-US" altLang="zh-CN" b="1" dirty="0">
                <a:latin typeface="Times New Roman" panose="02020603050405020304" pitchFamily="18" charset="0"/>
              </a:rPr>
              <a:t>Radomized Algorithm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138247" name="Rectangle 7"/>
          <p:cNvSpPr/>
          <p:nvPr/>
        </p:nvSpPr>
        <p:spPr>
          <a:xfrm>
            <a:off x="1042988" y="2565400"/>
            <a:ext cx="4824412" cy="503238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38248" name="Rectangle 8"/>
          <p:cNvSpPr/>
          <p:nvPr/>
        </p:nvSpPr>
        <p:spPr>
          <a:xfrm>
            <a:off x="4427538" y="3500438"/>
            <a:ext cx="3600450" cy="1857375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r>
              <a:rPr lang="en-US" altLang="zh-CN" sz="4400" b="1" dirty="0">
                <a:solidFill>
                  <a:srgbClr val="FF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 </a:t>
            </a:r>
            <a:r>
              <a:rPr lang="en-US" altLang="zh-CN" b="1" dirty="0">
                <a:latin typeface="Times New Roman" panose="02020603050405020304" pitchFamily="18" charset="0"/>
              </a:rPr>
              <a:t>no longer need to assume that candidates </a:t>
            </a:r>
            <a:r>
              <a:rPr lang="en-US" altLang="zh-CN" b="1" i="1" dirty="0">
                <a:latin typeface="Times New Roman" panose="02020603050405020304" pitchFamily="18" charset="0"/>
              </a:rPr>
              <a:t>are presented</a:t>
            </a:r>
            <a:r>
              <a:rPr lang="en-US" altLang="zh-CN" b="1" dirty="0">
                <a:latin typeface="Times New Roman" panose="02020603050405020304" pitchFamily="18" charset="0"/>
              </a:rPr>
              <a:t> in random order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138249" name="Rectangle 9"/>
          <p:cNvSpPr/>
          <p:nvPr/>
        </p:nvSpPr>
        <p:spPr>
          <a:xfrm>
            <a:off x="5903913" y="2420938"/>
            <a:ext cx="2413000" cy="762000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r>
              <a:rPr lang="en-US" altLang="zh-CN" sz="4400" b="1" dirty="0">
                <a:solidFill>
                  <a:schemeClr val="hlink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</a:t>
            </a:r>
            <a:r>
              <a:rPr lang="en-US" altLang="zh-CN" sz="4400" b="1" dirty="0">
                <a:solidFill>
                  <a:srgbClr val="FF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</a:rPr>
              <a:t>takes time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38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8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8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8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8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8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5" grpId="0" animBg="1"/>
      <p:bldP spid="138247" grpId="0" animBg="1"/>
      <p:bldP spid="138248" grpId="0"/>
      <p:bldP spid="13824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3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5124" name="Text Box 2"/>
          <p:cNvSpPr txBox="1"/>
          <p:nvPr/>
        </p:nvSpPr>
        <p:spPr>
          <a:xfrm>
            <a:off x="6300788" y="0"/>
            <a:ext cx="2836862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r">
              <a:spcBef>
                <a:spcPct val="50000"/>
              </a:spcBef>
            </a:pPr>
            <a:r>
              <a:rPr lang="en-US" altLang="zh-CN" sz="1800" b="1" dirty="0">
                <a:solidFill>
                  <a:schemeClr val="hlink"/>
                </a:solidFill>
                <a:latin typeface="Times New Roman" panose="02020603050405020304" pitchFamily="18" charset="0"/>
                <a:sym typeface="Webdings" panose="05030102010509060703" pitchFamily="18" charset="2"/>
              </a:rPr>
              <a:t>Randomized Algorithms</a:t>
            </a:r>
            <a:endParaRPr lang="en-US" altLang="zh-CN" sz="1800" b="1" dirty="0">
              <a:solidFill>
                <a:schemeClr val="hlink"/>
              </a:solidFill>
              <a:latin typeface="Times New Roman" panose="02020603050405020304" pitchFamily="18" charset="0"/>
              <a:sym typeface="Webdings" panose="05030102010509060703" pitchFamily="18" charset="2"/>
            </a:endParaRPr>
          </a:p>
        </p:txBody>
      </p:sp>
      <p:sp>
        <p:nvSpPr>
          <p:cNvPr id="5125" name="Rectangle 4"/>
          <p:cNvSpPr/>
          <p:nvPr/>
        </p:nvSpPr>
        <p:spPr>
          <a:xfrm>
            <a:off x="468313" y="549275"/>
            <a:ext cx="5111750" cy="457200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r>
              <a:rPr lang="en-US" altLang="zh-CN" b="1" dirty="0">
                <a:latin typeface="Times New Roman" panose="02020603050405020304" pitchFamily="18" charset="0"/>
              </a:rPr>
              <a:t>Radomized Permutation Algorithm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grpSp>
        <p:nvGrpSpPr>
          <p:cNvPr id="2" name="Group 11"/>
          <p:cNvGrpSpPr/>
          <p:nvPr/>
        </p:nvGrpSpPr>
        <p:grpSpPr>
          <a:xfrm>
            <a:off x="900113" y="1174750"/>
            <a:ext cx="4679950" cy="633413"/>
            <a:chOff x="612" y="740"/>
            <a:chExt cx="2948" cy="399"/>
          </a:xfrm>
        </p:grpSpPr>
        <p:graphicFrame>
          <p:nvGraphicFramePr>
            <p:cNvPr id="5122" name="Object 9"/>
            <p:cNvGraphicFramePr/>
            <p:nvPr/>
          </p:nvGraphicFramePr>
          <p:xfrm>
            <a:off x="612" y="740"/>
            <a:ext cx="399" cy="3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8" name="" r:id="rId1" imgW="2286635" imgH="2286635" progId="MS_ClipArt_Gallery.2">
                    <p:embed/>
                  </p:oleObj>
                </mc:Choice>
                <mc:Fallback>
                  <p:oleObj name="" r:id="rId1" imgW="2286635" imgH="2286635" progId="MS_ClipArt_Gallery.2">
                    <p:embed/>
                    <p:pic>
                      <p:nvPicPr>
                        <p:cNvPr id="0" name="图片 3087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612" y="740"/>
                          <a:ext cx="399" cy="39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30" name="Text Box 10"/>
            <p:cNvSpPr txBox="1"/>
            <p:nvPr/>
          </p:nvSpPr>
          <p:spPr>
            <a:xfrm>
              <a:off x="1056" y="788"/>
              <a:ext cx="250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marL="1244600" indent="-1244600">
                <a:spcBef>
                  <a:spcPct val="50000"/>
                </a:spcBef>
              </a:pPr>
              <a:r>
                <a:rPr lang="en-US" altLang="zh-CN" sz="2800" dirty="0">
                  <a:latin typeface="Impact" panose="020B0806030902050204" pitchFamily="34" charset="0"/>
                </a:rPr>
                <a:t>Target : </a:t>
              </a:r>
              <a:r>
                <a:rPr lang="en-US" altLang="zh-CN" b="1" dirty="0">
                  <a:latin typeface="Times New Roman" panose="02020603050405020304" pitchFamily="18" charset="0"/>
                </a:rPr>
                <a:t>Permute array A[ ]</a:t>
              </a:r>
              <a:endParaRPr lang="en-US" altLang="zh-CN" b="1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139276" name="Text Box 12"/>
          <p:cNvSpPr txBox="1"/>
          <p:nvPr/>
        </p:nvSpPr>
        <p:spPr>
          <a:xfrm>
            <a:off x="827088" y="1844675"/>
            <a:ext cx="7272337" cy="1042988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>
              <a:spcBef>
                <a:spcPct val="10000"/>
              </a:spcBef>
            </a:pPr>
            <a:r>
              <a:rPr lang="en-US" altLang="zh-CN" sz="36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 </a:t>
            </a:r>
            <a:r>
              <a:rPr lang="en-US" altLang="zh-CN" b="1" dirty="0">
                <a:latin typeface="Times New Roman" panose="02020603050405020304" pitchFamily="18" charset="0"/>
              </a:rPr>
              <a:t>Assign each element A[ i ] a </a:t>
            </a:r>
            <a:r>
              <a:rPr lang="en-US" altLang="zh-CN" b="1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random priority</a:t>
            </a:r>
            <a:r>
              <a:rPr lang="en-US" altLang="zh-CN" b="1" dirty="0">
                <a:latin typeface="Times New Roman" panose="02020603050405020304" pitchFamily="18" charset="0"/>
              </a:rPr>
              <a:t> P[ i ],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>
              <a:spcBef>
                <a:spcPct val="10000"/>
              </a:spcBef>
            </a:pPr>
            <a:r>
              <a:rPr lang="en-US" altLang="zh-CN" b="1" dirty="0">
                <a:latin typeface="Times New Roman" panose="02020603050405020304" pitchFamily="18" charset="0"/>
              </a:rPr>
              <a:t>    and sort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139277" name="AutoShape 13"/>
          <p:cNvSpPr/>
          <p:nvPr/>
        </p:nvSpPr>
        <p:spPr>
          <a:xfrm>
            <a:off x="1260475" y="3068638"/>
            <a:ext cx="6696075" cy="2303462"/>
          </a:xfrm>
          <a:prstGeom prst="foldedCorner">
            <a:avLst>
              <a:gd name="adj" fmla="val 8764"/>
            </a:avLst>
          </a:prstGeom>
          <a:gradFill rotWithShape="0">
            <a:gsLst>
              <a:gs pos="0">
                <a:srgbClr val="FFFFFF"/>
              </a:gs>
              <a:gs pos="100000">
                <a:schemeClr val="bg1"/>
              </a:gs>
            </a:gsLst>
            <a:lin ang="5400000" scaled="1"/>
            <a:tileRect/>
          </a:gradFill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162000" tIns="154800"/>
          <a:p>
            <a:r>
              <a:rPr lang="en-US" altLang="zh-CN" sz="1800" b="1" dirty="0">
                <a:solidFill>
                  <a:schemeClr val="hlink"/>
                </a:solidFill>
                <a:latin typeface="Arial" panose="020B0604020202020204" pitchFamily="34" charset="0"/>
              </a:rPr>
              <a:t>void</a:t>
            </a:r>
            <a:r>
              <a:rPr lang="en-US" altLang="zh-CN" sz="1800" b="1" dirty="0">
                <a:latin typeface="Arial" panose="020B0604020202020204" pitchFamily="34" charset="0"/>
              </a:rPr>
              <a:t> PermuteBySorting ( ElemType A[ ], </a:t>
            </a:r>
            <a:r>
              <a:rPr lang="en-US" altLang="zh-CN" sz="1800" b="1" dirty="0">
                <a:solidFill>
                  <a:schemeClr val="hlink"/>
                </a:solidFill>
                <a:latin typeface="Arial" panose="020B0604020202020204" pitchFamily="34" charset="0"/>
              </a:rPr>
              <a:t>int</a:t>
            </a:r>
            <a:r>
              <a:rPr lang="en-US" altLang="zh-CN" sz="1800" b="1" dirty="0">
                <a:latin typeface="Arial" panose="020B0604020202020204" pitchFamily="34" charset="0"/>
              </a:rPr>
              <a:t> N )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r>
              <a:rPr lang="en-US" altLang="zh-CN" sz="1800" b="1" dirty="0">
                <a:latin typeface="Arial" panose="020B0604020202020204" pitchFamily="34" charset="0"/>
              </a:rPr>
              <a:t>{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r>
              <a:rPr lang="en-US" altLang="zh-CN" sz="1800" b="1" dirty="0">
                <a:solidFill>
                  <a:schemeClr val="hlink"/>
                </a:solidFill>
                <a:latin typeface="Arial" panose="020B0604020202020204" pitchFamily="34" charset="0"/>
              </a:rPr>
              <a:t>    for</a:t>
            </a:r>
            <a:r>
              <a:rPr lang="en-US" altLang="zh-CN" sz="1800" b="1" dirty="0">
                <a:latin typeface="Arial" panose="020B0604020202020204" pitchFamily="34" charset="0"/>
              </a:rPr>
              <a:t> ( i=1; i&lt;=N; i++ )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r>
              <a:rPr lang="en-US" altLang="zh-CN" sz="1800" b="1" dirty="0">
                <a:latin typeface="Arial" panose="020B0604020202020204" pitchFamily="34" charset="0"/>
              </a:rPr>
              <a:t>        A[i].P = 1 + rand()%(N</a:t>
            </a:r>
            <a:r>
              <a:rPr lang="en-US" altLang="zh-CN" sz="1800" b="1" baseline="30000" dirty="0">
                <a:latin typeface="Arial" panose="020B0604020202020204" pitchFamily="34" charset="0"/>
              </a:rPr>
              <a:t>3</a:t>
            </a:r>
            <a:r>
              <a:rPr lang="en-US" altLang="zh-CN" sz="1800" b="1" dirty="0">
                <a:latin typeface="Arial" panose="020B0604020202020204" pitchFamily="34" charset="0"/>
              </a:rPr>
              <a:t>); 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r>
              <a:rPr lang="en-US" altLang="zh-CN" sz="1800" b="1" dirty="0">
                <a:latin typeface="Arial" panose="020B0604020202020204" pitchFamily="34" charset="0"/>
              </a:rPr>
              <a:t>        </a:t>
            </a:r>
            <a:r>
              <a:rPr lang="en-US" altLang="zh-CN" sz="1800" b="1" dirty="0">
                <a:solidFill>
                  <a:srgbClr val="009900"/>
                </a:solidFill>
                <a:latin typeface="Arial" panose="020B0604020202020204" pitchFamily="34" charset="0"/>
              </a:rPr>
              <a:t>/* makes it more likely that all priorities are unique */</a:t>
            </a:r>
            <a:endParaRPr lang="en-US" altLang="zh-CN" sz="1800" b="1" dirty="0">
              <a:solidFill>
                <a:srgbClr val="009900"/>
              </a:solidFill>
              <a:latin typeface="Arial" panose="020B0604020202020204" pitchFamily="34" charset="0"/>
            </a:endParaRPr>
          </a:p>
          <a:p>
            <a:r>
              <a:rPr lang="en-US" altLang="zh-CN" sz="1800" b="1" dirty="0">
                <a:latin typeface="Arial" panose="020B0604020202020204" pitchFamily="34" charset="0"/>
              </a:rPr>
              <a:t>    Sort A, using P as the sort keys;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r>
              <a:rPr lang="en-US" altLang="zh-CN" sz="1800" b="1" dirty="0">
                <a:latin typeface="Arial" panose="020B0604020202020204" pitchFamily="34" charset="0"/>
              </a:rPr>
              <a:t>}</a:t>
            </a:r>
            <a:endParaRPr lang="en-US" altLang="zh-CN" sz="1800" b="1" dirty="0">
              <a:latin typeface="Arial" panose="020B0604020202020204" pitchFamily="34" charset="0"/>
            </a:endParaRPr>
          </a:p>
        </p:txBody>
      </p:sp>
      <p:sp>
        <p:nvSpPr>
          <p:cNvPr id="139278" name="Rectangle 14"/>
          <p:cNvSpPr/>
          <p:nvPr/>
        </p:nvSpPr>
        <p:spPr>
          <a:xfrm>
            <a:off x="755650" y="5445125"/>
            <a:ext cx="7732713" cy="762000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r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Claim:</a:t>
            </a:r>
            <a:r>
              <a:rPr lang="en-US" altLang="zh-CN" sz="1800" b="1" dirty="0">
                <a:latin typeface="Arial" panose="020B0604020202020204" pitchFamily="34" charset="0"/>
              </a:rPr>
              <a:t> PermuteBySorting </a:t>
            </a:r>
            <a:r>
              <a:rPr lang="en-US" altLang="zh-CN" sz="2000" b="1" dirty="0">
                <a:latin typeface="Times New Roman" panose="02020603050405020304" pitchFamily="18" charset="0"/>
              </a:rPr>
              <a:t>produces a 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uniform random permutation</a:t>
            </a:r>
            <a:r>
              <a:rPr lang="en-US" altLang="zh-CN" sz="2000" b="1" dirty="0">
                <a:latin typeface="Times New Roman" panose="02020603050405020304" pitchFamily="18" charset="0"/>
              </a:rPr>
              <a:t> of the input, assuming all priorities are distinct.</a:t>
            </a:r>
            <a:endParaRPr lang="en-US" altLang="zh-CN" sz="20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39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" dur="500"/>
                                        <p:tgtEl>
                                          <p:spTgt spid="139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39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76" grpId="0"/>
      <p:bldP spid="139277" grpId="0" animBg="1"/>
      <p:bldP spid="139278" grpId="0"/>
    </p:bldLst>
  </p:timing>
</p:sld>
</file>

<file path=ppt/tags/tag1.xml><?xml version="1.0" encoding="utf-8"?>
<p:tagLst xmlns:p="http://schemas.openxmlformats.org/presentationml/2006/main">
  <p:tag name="commondata" val="eyJoZGlkIjoiYjgyOGQyODI3NTAyMDJjYmRjZmFkZWE1NDI5Y2Q4NDIifQ=="/>
</p:tagLst>
</file>

<file path=ppt/theme/theme1.xml><?xml version="1.0" encoding="utf-8"?>
<a:theme xmlns:a="http://schemas.openxmlformats.org/drawingml/2006/main" name="默认设计模板">
  <a:themeElements>
    <a:clrScheme name="默认设计模板 3">
      <a:dk1>
        <a:srgbClr val="000000"/>
      </a:dk1>
      <a:lt1>
        <a:srgbClr val="FFFFCC"/>
      </a:lt1>
      <a:dk2>
        <a:srgbClr val="808000"/>
      </a:dk2>
      <a:lt2>
        <a:srgbClr val="666633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5317</Words>
  <Application>WPS 演示</Application>
  <PresentationFormat>全屏显示(4:3)</PresentationFormat>
  <Paragraphs>280</Paragraphs>
  <Slides>16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29</vt:i4>
      </vt:variant>
      <vt:variant>
        <vt:lpstr>幻灯片标题</vt:lpstr>
      </vt:variant>
      <vt:variant>
        <vt:i4>16</vt:i4>
      </vt:variant>
    </vt:vector>
  </HeadingPairs>
  <TitlesOfParts>
    <vt:vector size="56" baseType="lpstr">
      <vt:lpstr>Arial</vt:lpstr>
      <vt:lpstr>宋体</vt:lpstr>
      <vt:lpstr>Wingdings</vt:lpstr>
      <vt:lpstr>Times New Roman</vt:lpstr>
      <vt:lpstr>Webdings</vt:lpstr>
      <vt:lpstr>Impact</vt:lpstr>
      <vt:lpstr>Symbol</vt:lpstr>
      <vt:lpstr>Georgia</vt:lpstr>
      <vt:lpstr>微软雅黑</vt:lpstr>
      <vt:lpstr>Arial Unicode MS</vt:lpstr>
      <vt:lpstr>默认设计模板</vt:lpstr>
      <vt:lpstr>Equation.3</vt:lpstr>
      <vt:lpstr>Equation.3</vt:lpstr>
      <vt:lpstr>Equation.3</vt:lpstr>
      <vt:lpstr>Equation.3</vt:lpstr>
      <vt:lpstr>Equation.3</vt:lpstr>
      <vt:lpstr>MS_ClipArt_Gallery.2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MS_ClipArt_Gallery.2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rz</dc:creator>
  <cp:lastModifiedBy>YnicoleY</cp:lastModifiedBy>
  <cp:revision>541</cp:revision>
  <dcterms:created xsi:type="dcterms:W3CDTF">2000-07-24T11:13:00Z</dcterms:created>
  <dcterms:modified xsi:type="dcterms:W3CDTF">2024-06-15T13:40:04Z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990236F8238C4106BEADD737D854E32A_12</vt:lpwstr>
  </property>
  <property fmtid="{D5CDD505-2E9C-101B-9397-08002B2CF9AE}" pid="3" name="KSOProductBuildVer">
    <vt:lpwstr>2052-12.1.0.16929</vt:lpwstr>
  </property>
</Properties>
</file>