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338" r:id="rId3"/>
    <p:sldId id="345" r:id="rId4"/>
    <p:sldId id="363" r:id="rId5"/>
    <p:sldId id="364" r:id="rId6"/>
    <p:sldId id="349" r:id="rId7"/>
    <p:sldId id="365" r:id="rId9"/>
    <p:sldId id="381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6" r:id="rId19"/>
    <p:sldId id="375" r:id="rId20"/>
    <p:sldId id="377" r:id="rId21"/>
    <p:sldId id="378" r:id="rId22"/>
    <p:sldId id="379" r:id="rId23"/>
    <p:sldId id="380" r:id="rId24"/>
    <p:sldId id="382" r:id="rId25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FFCC"/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43"/>
  </p:normalViewPr>
  <p:slideViewPr>
    <p:cSldViewPr showGuides="1">
      <p:cViewPr varScale="1">
        <p:scale>
          <a:sx n="79" d="100"/>
          <a:sy n="79" d="100"/>
        </p:scale>
        <p:origin x="-1218" y="-96"/>
      </p:cViewPr>
      <p:guideLst>
        <p:guide orient="horz" pos="21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66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注意：串行算法中默认增加了</a:t>
            </a:r>
            <a:r>
              <a:rPr lang="en-US" altLang="zh-CN" dirty="0"/>
              <a:t>A(n+1)</a:t>
            </a:r>
            <a:r>
              <a:rPr lang="zh-CN" altLang="en-US" dirty="0"/>
              <a:t>和</a:t>
            </a:r>
            <a:r>
              <a:rPr lang="en-US" altLang="zh-CN" dirty="0"/>
              <a:t>B(m+1)</a:t>
            </a:r>
            <a:r>
              <a:rPr lang="zh-CN" altLang="en-US" dirty="0"/>
              <a:t>，它们比原始的最大元要大。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比较：串行减少了</a:t>
            </a:r>
            <a:r>
              <a:rPr lang="en-US" altLang="zh-CN" dirty="0"/>
              <a:t>W</a:t>
            </a:r>
            <a:r>
              <a:rPr lang="zh-CN" altLang="en-US" dirty="0"/>
              <a:t>，但增大了</a:t>
            </a:r>
            <a:r>
              <a:rPr lang="en-US" altLang="zh-CN" dirty="0"/>
              <a:t>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3" Type="http://schemas.openxmlformats.org/officeDocument/2006/relationships/notesSlide" Target="../notesSlides/notesSlide6.xml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7" Type="http://schemas.openxmlformats.org/officeDocument/2006/relationships/notesSlide" Target="../notesSlides/notesSlide8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hyperlink" Target="https://pintia.cn/" TargetMode="Externa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9" name="Text Box 2"/>
          <p:cNvSpPr txBox="1"/>
          <p:nvPr/>
        </p:nvSpPr>
        <p:spPr>
          <a:xfrm>
            <a:off x="468313" y="476250"/>
            <a:ext cx="6840537" cy="1370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Prefix-Sums.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284480" indent="-284480"/>
            <a:r>
              <a:rPr lang="en-US" altLang="zh-CN" b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Input:  A(1), A(2), …, A(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284480" indent="-28448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Output: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080" name="Text Box 3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3081" name="Group 74"/>
          <p:cNvGrpSpPr/>
          <p:nvPr/>
        </p:nvGrpSpPr>
        <p:grpSpPr>
          <a:xfrm>
            <a:off x="3565525" y="1246188"/>
            <a:ext cx="3238500" cy="733425"/>
            <a:chOff x="2205" y="890"/>
            <a:chExt cx="2040" cy="462"/>
          </a:xfrm>
        </p:grpSpPr>
        <p:graphicFrame>
          <p:nvGraphicFramePr>
            <p:cNvPr id="3075" name="Object 71"/>
            <p:cNvGraphicFramePr/>
            <p:nvPr/>
          </p:nvGraphicFramePr>
          <p:xfrm>
            <a:off x="2205" y="890"/>
            <a:ext cx="62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" imgW="584200" imgH="431800" progId="Equation.3">
                    <p:embed/>
                  </p:oleObj>
                </mc:Choice>
                <mc:Fallback>
                  <p:oleObj name="" r:id="rId1" imgW="584200" imgH="4318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5" y="890"/>
                          <a:ext cx="625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72"/>
            <p:cNvGraphicFramePr/>
            <p:nvPr/>
          </p:nvGraphicFramePr>
          <p:xfrm>
            <a:off x="2835" y="890"/>
            <a:ext cx="62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3" imgW="584200" imgH="431800" progId="Equation.3">
                    <p:embed/>
                  </p:oleObj>
                </mc:Choice>
                <mc:Fallback>
                  <p:oleObj name="" r:id="rId3" imgW="584200" imgH="431800" progId="Equation.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35" y="890"/>
                          <a:ext cx="625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73"/>
            <p:cNvGraphicFramePr/>
            <p:nvPr/>
          </p:nvGraphicFramePr>
          <p:xfrm>
            <a:off x="3470" y="890"/>
            <a:ext cx="77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5" imgW="723900" imgH="431800" progId="Equation.3">
                    <p:embed/>
                  </p:oleObj>
                </mc:Choice>
                <mc:Fallback>
                  <p:oleObj name="" r:id="rId5" imgW="723900" imgH="431800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70" y="890"/>
                          <a:ext cx="775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59" name="Rectangle 75"/>
          <p:cNvSpPr/>
          <p:nvPr/>
        </p:nvSpPr>
        <p:spPr>
          <a:xfrm>
            <a:off x="611188" y="1966913"/>
            <a:ext cx="54483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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Technique: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Balanced Binary Trees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42"/>
          <p:cNvGrpSpPr/>
          <p:nvPr/>
        </p:nvGrpSpPr>
        <p:grpSpPr>
          <a:xfrm>
            <a:off x="539750" y="2565400"/>
            <a:ext cx="5978525" cy="3505200"/>
            <a:chOff x="113" y="1616"/>
            <a:chExt cx="3766" cy="2208"/>
          </a:xfrm>
        </p:grpSpPr>
        <p:sp>
          <p:nvSpPr>
            <p:cNvPr id="3115" name="Oval 77"/>
            <p:cNvSpPr/>
            <p:nvPr/>
          </p:nvSpPr>
          <p:spPr>
            <a:xfrm>
              <a:off x="295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16" name="Oval 78"/>
            <p:cNvSpPr/>
            <p:nvPr/>
          </p:nvSpPr>
          <p:spPr>
            <a:xfrm>
              <a:off x="748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17" name="Oval 79"/>
            <p:cNvSpPr/>
            <p:nvPr/>
          </p:nvSpPr>
          <p:spPr>
            <a:xfrm>
              <a:off x="1201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18" name="Oval 80"/>
            <p:cNvSpPr/>
            <p:nvPr/>
          </p:nvSpPr>
          <p:spPr>
            <a:xfrm>
              <a:off x="1655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19" name="Oval 81"/>
            <p:cNvSpPr/>
            <p:nvPr/>
          </p:nvSpPr>
          <p:spPr>
            <a:xfrm>
              <a:off x="2109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6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0" name="Oval 82"/>
            <p:cNvSpPr/>
            <p:nvPr/>
          </p:nvSpPr>
          <p:spPr>
            <a:xfrm>
              <a:off x="2565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1" name="Oval 83"/>
            <p:cNvSpPr/>
            <p:nvPr/>
          </p:nvSpPr>
          <p:spPr>
            <a:xfrm>
              <a:off x="3018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2" name="Oval 84"/>
            <p:cNvSpPr/>
            <p:nvPr/>
          </p:nvSpPr>
          <p:spPr>
            <a:xfrm>
              <a:off x="3471" y="3250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3" name="Text Box 86"/>
            <p:cNvSpPr txBox="1"/>
            <p:nvPr/>
          </p:nvSpPr>
          <p:spPr>
            <a:xfrm>
              <a:off x="250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4" name="Text Box 87"/>
            <p:cNvSpPr txBox="1"/>
            <p:nvPr/>
          </p:nvSpPr>
          <p:spPr>
            <a:xfrm>
              <a:off x="704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B(0,2)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5" name="Text Box 88"/>
            <p:cNvSpPr txBox="1"/>
            <p:nvPr/>
          </p:nvSpPr>
          <p:spPr>
            <a:xfrm>
              <a:off x="1157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B(0,3)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6" name="Text Box 89"/>
            <p:cNvSpPr txBox="1"/>
            <p:nvPr/>
          </p:nvSpPr>
          <p:spPr>
            <a:xfrm>
              <a:off x="1611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B(0,4)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7" name="Text Box 90"/>
            <p:cNvSpPr txBox="1"/>
            <p:nvPr/>
          </p:nvSpPr>
          <p:spPr>
            <a:xfrm>
              <a:off x="2064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B(0,5)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8" name="Text Box 91"/>
            <p:cNvSpPr txBox="1"/>
            <p:nvPr/>
          </p:nvSpPr>
          <p:spPr>
            <a:xfrm>
              <a:off x="2518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B(0,6)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29" name="Text Box 92"/>
            <p:cNvSpPr txBox="1"/>
            <p:nvPr/>
          </p:nvSpPr>
          <p:spPr>
            <a:xfrm>
              <a:off x="2971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B(0,7)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30" name="Text Box 93"/>
            <p:cNvSpPr txBox="1"/>
            <p:nvPr/>
          </p:nvSpPr>
          <p:spPr>
            <a:xfrm>
              <a:off x="3425" y="361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B(0,8)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31" name="Oval 95"/>
            <p:cNvSpPr/>
            <p:nvPr/>
          </p:nvSpPr>
          <p:spPr>
            <a:xfrm>
              <a:off x="522" y="2705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32" name="Oval 96"/>
            <p:cNvSpPr/>
            <p:nvPr/>
          </p:nvSpPr>
          <p:spPr>
            <a:xfrm>
              <a:off x="1430" y="2705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5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33" name="Oval 97"/>
            <p:cNvSpPr/>
            <p:nvPr/>
          </p:nvSpPr>
          <p:spPr>
            <a:xfrm>
              <a:off x="2337" y="2705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8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34" name="Oval 98"/>
            <p:cNvSpPr/>
            <p:nvPr/>
          </p:nvSpPr>
          <p:spPr>
            <a:xfrm>
              <a:off x="3244" y="2705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35" name="Line 103"/>
            <p:cNvSpPr/>
            <p:nvPr/>
          </p:nvSpPr>
          <p:spPr>
            <a:xfrm flipH="1">
              <a:off x="522" y="3068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6" name="Line 104"/>
            <p:cNvSpPr/>
            <p:nvPr/>
          </p:nvSpPr>
          <p:spPr>
            <a:xfrm>
              <a:off x="703" y="3068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7" name="Line 105"/>
            <p:cNvSpPr/>
            <p:nvPr/>
          </p:nvSpPr>
          <p:spPr>
            <a:xfrm flipH="1">
              <a:off x="1429" y="3068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8" name="Line 106"/>
            <p:cNvSpPr/>
            <p:nvPr/>
          </p:nvSpPr>
          <p:spPr>
            <a:xfrm>
              <a:off x="1610" y="3068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9" name="Line 107"/>
            <p:cNvSpPr/>
            <p:nvPr/>
          </p:nvSpPr>
          <p:spPr>
            <a:xfrm flipH="1">
              <a:off x="2336" y="3068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0" name="Line 108"/>
            <p:cNvSpPr/>
            <p:nvPr/>
          </p:nvSpPr>
          <p:spPr>
            <a:xfrm>
              <a:off x="2517" y="3068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1" name="Line 109"/>
            <p:cNvSpPr/>
            <p:nvPr/>
          </p:nvSpPr>
          <p:spPr>
            <a:xfrm flipH="1">
              <a:off x="3243" y="3068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2" name="Line 110"/>
            <p:cNvSpPr/>
            <p:nvPr/>
          </p:nvSpPr>
          <p:spPr>
            <a:xfrm>
              <a:off x="3424" y="3068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3" name="Text Box 111"/>
            <p:cNvSpPr txBox="1"/>
            <p:nvPr/>
          </p:nvSpPr>
          <p:spPr>
            <a:xfrm>
              <a:off x="113" y="2751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44" name="Text Box 112"/>
            <p:cNvSpPr txBox="1"/>
            <p:nvPr/>
          </p:nvSpPr>
          <p:spPr>
            <a:xfrm>
              <a:off x="1020" y="2751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B(1,2)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45" name="Text Box 113"/>
            <p:cNvSpPr txBox="1"/>
            <p:nvPr/>
          </p:nvSpPr>
          <p:spPr>
            <a:xfrm>
              <a:off x="1927" y="2751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B(1,3)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46" name="Text Box 114"/>
            <p:cNvSpPr txBox="1"/>
            <p:nvPr/>
          </p:nvSpPr>
          <p:spPr>
            <a:xfrm>
              <a:off x="2835" y="2751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B(1,4)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47" name="Oval 116"/>
            <p:cNvSpPr/>
            <p:nvPr/>
          </p:nvSpPr>
          <p:spPr>
            <a:xfrm>
              <a:off x="930" y="2161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7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48" name="Oval 117"/>
            <p:cNvSpPr/>
            <p:nvPr/>
          </p:nvSpPr>
          <p:spPr>
            <a:xfrm>
              <a:off x="2744" y="2161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9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49" name="Line 124"/>
            <p:cNvSpPr/>
            <p:nvPr/>
          </p:nvSpPr>
          <p:spPr>
            <a:xfrm flipH="1">
              <a:off x="748" y="2524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50" name="Line 125"/>
            <p:cNvSpPr/>
            <p:nvPr/>
          </p:nvSpPr>
          <p:spPr>
            <a:xfrm>
              <a:off x="1202" y="2524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51" name="Text Box 126"/>
            <p:cNvSpPr txBox="1"/>
            <p:nvPr/>
          </p:nvSpPr>
          <p:spPr>
            <a:xfrm>
              <a:off x="522" y="2207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B(2,1)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52" name="Text Box 127"/>
            <p:cNvSpPr txBox="1"/>
            <p:nvPr/>
          </p:nvSpPr>
          <p:spPr>
            <a:xfrm>
              <a:off x="2336" y="2206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B(2,2)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53" name="Line 128"/>
            <p:cNvSpPr/>
            <p:nvPr/>
          </p:nvSpPr>
          <p:spPr>
            <a:xfrm flipH="1">
              <a:off x="2563" y="2524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54" name="Line 129"/>
            <p:cNvSpPr/>
            <p:nvPr/>
          </p:nvSpPr>
          <p:spPr>
            <a:xfrm>
              <a:off x="3017" y="2524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55" name="Oval 131"/>
            <p:cNvSpPr/>
            <p:nvPr/>
          </p:nvSpPr>
          <p:spPr>
            <a:xfrm>
              <a:off x="1837" y="1616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16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56" name="Line 139"/>
            <p:cNvSpPr/>
            <p:nvPr/>
          </p:nvSpPr>
          <p:spPr>
            <a:xfrm flipH="1">
              <a:off x="1202" y="1979"/>
              <a:ext cx="726" cy="2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57" name="Line 140"/>
            <p:cNvSpPr/>
            <p:nvPr/>
          </p:nvSpPr>
          <p:spPr>
            <a:xfrm>
              <a:off x="2109" y="1979"/>
              <a:ext cx="726" cy="2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58" name="Text Box 141"/>
            <p:cNvSpPr txBox="1"/>
            <p:nvPr/>
          </p:nvSpPr>
          <p:spPr>
            <a:xfrm>
              <a:off x="1384" y="1662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B(3,1)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46"/>
          <p:cNvGrpSpPr/>
          <p:nvPr/>
        </p:nvGrpSpPr>
        <p:grpSpPr>
          <a:xfrm>
            <a:off x="6227763" y="2349500"/>
            <a:ext cx="2736850" cy="1727200"/>
            <a:chOff x="3833" y="1344"/>
            <a:chExt cx="1724" cy="1088"/>
          </a:xfrm>
        </p:grpSpPr>
        <p:sp>
          <p:nvSpPr>
            <p:cNvPr id="3114" name="Rectangle 144"/>
            <p:cNvSpPr/>
            <p:nvPr/>
          </p:nvSpPr>
          <p:spPr>
            <a:xfrm>
              <a:off x="3833" y="1798"/>
              <a:ext cx="1724" cy="63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where (0, </a:t>
              </a:r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is the 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rightmost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descendant leaf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of node (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4" name="Object 145"/>
            <p:cNvGraphicFramePr/>
            <p:nvPr/>
          </p:nvGraphicFramePr>
          <p:xfrm>
            <a:off x="3833" y="1344"/>
            <a:ext cx="1180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7" imgW="1104265" imgH="431800" progId="Equation.3">
                    <p:embed/>
                  </p:oleObj>
                </mc:Choice>
                <mc:Fallback>
                  <p:oleObj name="" r:id="rId7" imgW="1104265" imgH="431800" progId="Equation.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33" y="1344"/>
                          <a:ext cx="1180" cy="4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9"/>
          <p:cNvGrpSpPr/>
          <p:nvPr/>
        </p:nvGrpSpPr>
        <p:grpSpPr>
          <a:xfrm>
            <a:off x="3276600" y="2565400"/>
            <a:ext cx="1362075" cy="576263"/>
            <a:chOff x="2064" y="1616"/>
            <a:chExt cx="858" cy="363"/>
          </a:xfrm>
        </p:grpSpPr>
        <p:sp>
          <p:nvSpPr>
            <p:cNvPr id="3112" name="Oval 147"/>
            <p:cNvSpPr/>
            <p:nvPr/>
          </p:nvSpPr>
          <p:spPr>
            <a:xfrm>
              <a:off x="2064" y="1616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13" name="Rectangle 148"/>
            <p:cNvSpPr/>
            <p:nvPr/>
          </p:nvSpPr>
          <p:spPr>
            <a:xfrm>
              <a:off x="2426" y="1661"/>
              <a:ext cx="4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C(3,1)</a:t>
              </a:r>
              <a:endParaRPr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</a:endParaRPr>
            </a:p>
          </p:txBody>
        </p:sp>
      </p:grpSp>
      <p:sp>
        <p:nvSpPr>
          <p:cNvPr id="170135" name="Oval 151"/>
          <p:cNvSpPr/>
          <p:nvPr/>
        </p:nvSpPr>
        <p:spPr>
          <a:xfrm>
            <a:off x="5867400" y="5157788"/>
            <a:ext cx="574675" cy="576262"/>
          </a:xfrm>
          <a:prstGeom prst="ellipse">
            <a:avLst/>
          </a:prstGeom>
          <a:solidFill>
            <a:srgbClr val="FF0000">
              <a:alpha val="38039"/>
            </a:srgbClr>
          </a:solidFill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0140" name="Oval 156"/>
          <p:cNvSpPr/>
          <p:nvPr/>
        </p:nvSpPr>
        <p:spPr>
          <a:xfrm>
            <a:off x="2987675" y="5157788"/>
            <a:ext cx="574675" cy="576262"/>
          </a:xfrm>
          <a:prstGeom prst="ellipse">
            <a:avLst/>
          </a:prstGeom>
          <a:solidFill>
            <a:srgbClr val="FF0000">
              <a:alpha val="38039"/>
            </a:srgbClr>
          </a:solidFill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0141" name="TextBox 18"/>
          <p:cNvSpPr txBox="1"/>
          <p:nvPr/>
        </p:nvSpPr>
        <p:spPr>
          <a:xfrm>
            <a:off x="6588125" y="4392295"/>
            <a:ext cx="2160905" cy="6146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r>
              <a:rPr lang="zh-CN" altLang="pt-BR" sz="1800" b="1" dirty="0">
                <a:solidFill>
                  <a:srgbClr val="0000F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pt-BR" altLang="zh-CN" sz="1800" b="1" dirty="0">
                <a:solidFill>
                  <a:srgbClr val="0000F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altLang="zh-CN" sz="1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 i==1 )</a:t>
            </a:r>
            <a:endParaRPr lang="pt-BR" altLang="zh-CN" sz="18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zh-CN" sz="1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C(h, i) := B(h, i)</a:t>
            </a:r>
            <a:endParaRPr lang="pt-BR" altLang="zh-CN" sz="18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161"/>
          <p:cNvGrpSpPr/>
          <p:nvPr/>
        </p:nvGrpSpPr>
        <p:grpSpPr>
          <a:xfrm>
            <a:off x="1835150" y="3429000"/>
            <a:ext cx="1362075" cy="576263"/>
            <a:chOff x="2064" y="1616"/>
            <a:chExt cx="858" cy="363"/>
          </a:xfrm>
        </p:grpSpPr>
        <p:sp>
          <p:nvSpPr>
            <p:cNvPr id="3110" name="Oval 162"/>
            <p:cNvSpPr/>
            <p:nvPr/>
          </p:nvSpPr>
          <p:spPr>
            <a:xfrm>
              <a:off x="2064" y="1616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11" name="Rectangle 163"/>
            <p:cNvSpPr/>
            <p:nvPr/>
          </p:nvSpPr>
          <p:spPr>
            <a:xfrm>
              <a:off x="2426" y="1661"/>
              <a:ext cx="4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C(2,1)</a:t>
              </a:r>
              <a:endParaRPr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64"/>
          <p:cNvGrpSpPr/>
          <p:nvPr/>
        </p:nvGrpSpPr>
        <p:grpSpPr>
          <a:xfrm>
            <a:off x="4716463" y="3429000"/>
            <a:ext cx="1362075" cy="576263"/>
            <a:chOff x="2064" y="1616"/>
            <a:chExt cx="858" cy="363"/>
          </a:xfrm>
        </p:grpSpPr>
        <p:sp>
          <p:nvSpPr>
            <p:cNvPr id="3108" name="Oval 165"/>
            <p:cNvSpPr/>
            <p:nvPr/>
          </p:nvSpPr>
          <p:spPr>
            <a:xfrm>
              <a:off x="2064" y="1616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09" name="Rectangle 166"/>
            <p:cNvSpPr/>
            <p:nvPr/>
          </p:nvSpPr>
          <p:spPr>
            <a:xfrm>
              <a:off x="2426" y="1661"/>
              <a:ext cx="4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0000FF"/>
                  </a:solidFill>
                  <a:highlight>
                    <a:srgbClr val="00FF00"/>
                  </a:highlight>
                  <a:latin typeface="Times New Roman" panose="02020603050405020304" pitchFamily="18" charset="0"/>
                </a:rPr>
                <a:t>C(2,2)</a:t>
              </a:r>
              <a:endParaRPr lang="en-US" altLang="zh-CN" sz="1800" b="1" dirty="0">
                <a:solidFill>
                  <a:srgbClr val="0000FF"/>
                </a:solidFill>
                <a:highlight>
                  <a:srgbClr val="00FF00"/>
                </a:highligh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70"/>
          <p:cNvGrpSpPr/>
          <p:nvPr/>
        </p:nvGrpSpPr>
        <p:grpSpPr>
          <a:xfrm>
            <a:off x="2627313" y="3998913"/>
            <a:ext cx="1003300" cy="869950"/>
            <a:chOff x="1655" y="2519"/>
            <a:chExt cx="632" cy="548"/>
          </a:xfrm>
        </p:grpSpPr>
        <p:sp>
          <p:nvSpPr>
            <p:cNvPr id="3106" name="Oval 168"/>
            <p:cNvSpPr/>
            <p:nvPr/>
          </p:nvSpPr>
          <p:spPr>
            <a:xfrm>
              <a:off x="1655" y="2704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07" name="Rectangle 169"/>
            <p:cNvSpPr/>
            <p:nvPr/>
          </p:nvSpPr>
          <p:spPr>
            <a:xfrm>
              <a:off x="1791" y="2519"/>
              <a:ext cx="4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0000FF"/>
                  </a:solidFill>
                  <a:highlight>
                    <a:srgbClr val="00FF00"/>
                  </a:highlight>
                  <a:latin typeface="Times New Roman" panose="02020603050405020304" pitchFamily="18" charset="0"/>
                </a:rPr>
                <a:t>C(1,2)</a:t>
              </a:r>
              <a:endParaRPr lang="en-US" altLang="zh-CN" sz="1800" b="1" dirty="0">
                <a:solidFill>
                  <a:srgbClr val="0000FF"/>
                </a:solidFill>
                <a:highlight>
                  <a:srgbClr val="00FF00"/>
                </a:highligh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171"/>
          <p:cNvGrpSpPr/>
          <p:nvPr/>
        </p:nvGrpSpPr>
        <p:grpSpPr>
          <a:xfrm>
            <a:off x="5508625" y="4005263"/>
            <a:ext cx="1003300" cy="869950"/>
            <a:chOff x="1655" y="2519"/>
            <a:chExt cx="632" cy="548"/>
          </a:xfrm>
        </p:grpSpPr>
        <p:sp>
          <p:nvSpPr>
            <p:cNvPr id="3104" name="Oval 172"/>
            <p:cNvSpPr/>
            <p:nvPr/>
          </p:nvSpPr>
          <p:spPr>
            <a:xfrm>
              <a:off x="1655" y="2704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05" name="Rectangle 173"/>
            <p:cNvSpPr/>
            <p:nvPr/>
          </p:nvSpPr>
          <p:spPr>
            <a:xfrm>
              <a:off x="1791" y="2519"/>
              <a:ext cx="4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0000FF"/>
                  </a:solidFill>
                  <a:highlight>
                    <a:srgbClr val="00FF00"/>
                  </a:highlight>
                  <a:latin typeface="Times New Roman" panose="02020603050405020304" pitchFamily="18" charset="0"/>
                </a:rPr>
                <a:t>C(1,4)</a:t>
              </a:r>
              <a:endParaRPr lang="en-US" altLang="zh-CN" sz="1800" b="1" dirty="0">
                <a:solidFill>
                  <a:srgbClr val="0000FF"/>
                </a:solidFill>
                <a:highlight>
                  <a:srgbClr val="00FF00"/>
                </a:highlight>
                <a:latin typeface="Times New Roman" panose="02020603050405020304" pitchFamily="18" charset="0"/>
              </a:endParaRPr>
            </a:p>
          </p:txBody>
        </p:sp>
      </p:grpSp>
      <p:sp>
        <p:nvSpPr>
          <p:cNvPr id="170158" name="TextBox 18"/>
          <p:cNvSpPr txBox="1"/>
          <p:nvPr/>
        </p:nvSpPr>
        <p:spPr>
          <a:xfrm>
            <a:off x="6588125" y="5021580"/>
            <a:ext cx="33661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pt-BR" sz="1800" b="1" dirty="0">
                <a:solidFill>
                  <a:srgbClr val="0000F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pt-BR" altLang="zh-CN" sz="1800" b="1" dirty="0">
                <a:solidFill>
                  <a:srgbClr val="0000F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altLang="zh-CN" sz="1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 i%2 == 0 )</a:t>
            </a:r>
            <a:r>
              <a:rPr lang="zh-CN" altLang="pt-BR" sz="1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右孩子</a:t>
            </a:r>
            <a:endParaRPr lang="pt-BR" altLang="zh-CN" sz="1800" b="1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zh-CN" sz="1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C(h, i) := C(h+1, i/2)</a:t>
            </a:r>
            <a:r>
              <a:rPr lang="zh-CN" altLang="pt-BR" sz="1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父节点</a:t>
            </a:r>
            <a:endParaRPr lang="zh-CN" altLang="pt-BR" sz="1800" b="1" dirty="0">
              <a:highlight>
                <a:srgbClr val="00FF00"/>
              </a:highligh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178"/>
          <p:cNvGrpSpPr/>
          <p:nvPr/>
        </p:nvGrpSpPr>
        <p:grpSpPr>
          <a:xfrm>
            <a:off x="3708400" y="4005263"/>
            <a:ext cx="933450" cy="869950"/>
            <a:chOff x="2336" y="2523"/>
            <a:chExt cx="588" cy="548"/>
          </a:xfrm>
        </p:grpSpPr>
        <p:sp>
          <p:nvSpPr>
            <p:cNvPr id="3102" name="Oval 176"/>
            <p:cNvSpPr/>
            <p:nvPr/>
          </p:nvSpPr>
          <p:spPr>
            <a:xfrm>
              <a:off x="2562" y="2708"/>
              <a:ext cx="362" cy="363"/>
            </a:xfrm>
            <a:prstGeom prst="ellipse">
              <a:avLst/>
            </a:prstGeom>
            <a:solidFill>
              <a:srgbClr val="FF0000">
                <a:alpha val="63136"/>
              </a:srgb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03" name="Rectangle 177"/>
            <p:cNvSpPr/>
            <p:nvPr/>
          </p:nvSpPr>
          <p:spPr>
            <a:xfrm>
              <a:off x="2336" y="2523"/>
              <a:ext cx="4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0000FF"/>
                  </a:solidFill>
                  <a:highlight>
                    <a:srgbClr val="00FFFF"/>
                  </a:highlight>
                  <a:latin typeface="Times New Roman" panose="02020603050405020304" pitchFamily="18" charset="0"/>
                </a:rPr>
                <a:t>C(1,3)</a:t>
              </a:r>
              <a:endParaRPr lang="en-US" altLang="zh-CN" sz="1800" b="1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</a:endParaRPr>
            </a:p>
          </p:txBody>
        </p:sp>
      </p:grpSp>
      <p:sp>
        <p:nvSpPr>
          <p:cNvPr id="170163" name="Rectangle 179"/>
          <p:cNvSpPr/>
          <p:nvPr/>
        </p:nvSpPr>
        <p:spPr>
          <a:xfrm>
            <a:off x="755650" y="6092825"/>
            <a:ext cx="61214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pt-BR" altLang="zh-CN" sz="1800" b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if</a:t>
            </a:r>
            <a:r>
              <a:rPr lang="pt-BR" altLang="zh-CN" sz="1800" b="1" dirty="0">
                <a:highlight>
                  <a:srgbClr val="00FFFF"/>
                </a:highlight>
                <a:latin typeface="Arial" panose="020B0604020202020204" pitchFamily="34" charset="0"/>
              </a:rPr>
              <a:t> (i%2 == 1 &amp;&amp; i != 1)  C(h, i) := C(h+1, (i-1)/2) + B(h, i)</a:t>
            </a:r>
            <a:endParaRPr lang="pt-BR" altLang="zh-CN" sz="1800" b="1" dirty="0"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  <p:grpSp>
        <p:nvGrpSpPr>
          <p:cNvPr id="11" name="Group 182"/>
          <p:cNvGrpSpPr/>
          <p:nvPr/>
        </p:nvGrpSpPr>
        <p:grpSpPr>
          <a:xfrm>
            <a:off x="539750" y="2636838"/>
            <a:ext cx="503238" cy="3097212"/>
            <a:chOff x="249" y="1661"/>
            <a:chExt cx="317" cy="1951"/>
          </a:xfrm>
        </p:grpSpPr>
        <p:sp>
          <p:nvSpPr>
            <p:cNvPr id="3100" name="Line 180"/>
            <p:cNvSpPr/>
            <p:nvPr/>
          </p:nvSpPr>
          <p:spPr>
            <a:xfrm flipV="1">
              <a:off x="249" y="1661"/>
              <a:ext cx="0" cy="195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101" name="Text Box 181"/>
            <p:cNvSpPr txBox="1"/>
            <p:nvPr/>
          </p:nvSpPr>
          <p:spPr>
            <a:xfrm>
              <a:off x="249" y="1706"/>
              <a:ext cx="31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85"/>
          <p:cNvGrpSpPr/>
          <p:nvPr/>
        </p:nvGrpSpPr>
        <p:grpSpPr>
          <a:xfrm>
            <a:off x="107950" y="2636838"/>
            <a:ext cx="409575" cy="3097212"/>
            <a:chOff x="68" y="1661"/>
            <a:chExt cx="258" cy="1951"/>
          </a:xfrm>
        </p:grpSpPr>
        <p:sp>
          <p:nvSpPr>
            <p:cNvPr id="3098" name="Line 183"/>
            <p:cNvSpPr/>
            <p:nvPr/>
          </p:nvSpPr>
          <p:spPr>
            <a:xfrm>
              <a:off x="295" y="1661"/>
              <a:ext cx="0" cy="195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099" name="Rectangle 184"/>
            <p:cNvSpPr/>
            <p:nvPr/>
          </p:nvSpPr>
          <p:spPr>
            <a:xfrm>
              <a:off x="68" y="3294"/>
              <a:ext cx="25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59" grpId="0"/>
      <p:bldP spid="170135" grpId="0" animBg="1"/>
      <p:bldP spid="170135" grpId="1" animBg="1"/>
      <p:bldP spid="170140" grpId="0" animBg="1"/>
      <p:bldP spid="170140" grpId="1" animBg="1"/>
      <p:bldP spid="170141" grpId="0"/>
      <p:bldP spid="170158" grpId="0"/>
      <p:bldP spid="1701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72035" name="AutoShape 3"/>
          <p:cNvSpPr/>
          <p:nvPr/>
        </p:nvSpPr>
        <p:spPr>
          <a:xfrm>
            <a:off x="900113" y="549275"/>
            <a:ext cx="6408737" cy="4895850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46800" rIns="36000" bIns="46800" anchor="ctr" anchorCtr="0"/>
          <a:p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pt-BR" altLang="zh-CN" sz="2000" b="1" dirty="0">
                <a:latin typeface="Arial" panose="020B0604020202020204" pitchFamily="34" charset="0"/>
              </a:rPr>
              <a:t>,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n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B(0, i) := A(i)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h = 1 to log n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i ,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n/2</a:t>
            </a:r>
            <a:r>
              <a:rPr lang="pt-BR" altLang="zh-CN" sz="2000" b="1" baseline="30000" dirty="0">
                <a:latin typeface="Arial" panose="020B0604020202020204" pitchFamily="34" charset="0"/>
              </a:rPr>
              <a:t>h</a:t>
            </a:r>
            <a:r>
              <a:rPr lang="pt-BR" altLang="zh-CN" sz="2000" b="1" dirty="0">
                <a:latin typeface="Arial" panose="020B0604020202020204" pitchFamily="34" charset="0"/>
              </a:rPr>
              <a:t>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  B(h, i) := B(h - 1, 2i - 1) + B(h - 1, 2i)</a:t>
            </a:r>
            <a:r>
              <a:rPr lang="en-US" altLang="pt-BR" sz="2000" b="1" dirty="0">
                <a:latin typeface="Arial" panose="020B0604020202020204" pitchFamily="34" charset="0"/>
              </a:rPr>
              <a:t> // </a:t>
            </a:r>
            <a:r>
              <a:rPr lang="zh-CN" altLang="en-US" sz="2000" b="1" dirty="0">
                <a:latin typeface="Arial" panose="020B0604020202020204" pitchFamily="34" charset="0"/>
              </a:rPr>
              <a:t>准备工作</a:t>
            </a:r>
            <a:r>
              <a:rPr lang="en-US" altLang="zh-CN" sz="2000" b="1" dirty="0">
                <a:latin typeface="Arial" panose="020B0604020202020204" pitchFamily="34" charset="0"/>
              </a:rPr>
              <a:t>ok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h = log n to 0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i even,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n/2</a:t>
            </a:r>
            <a:r>
              <a:rPr lang="pt-BR" altLang="zh-CN" sz="2000" b="1" baseline="30000" dirty="0">
                <a:latin typeface="Arial" panose="020B0604020202020204" pitchFamily="34" charset="0"/>
              </a:rPr>
              <a:t>h</a:t>
            </a:r>
            <a:r>
              <a:rPr lang="pt-BR" altLang="zh-CN" sz="2000" b="1" dirty="0">
                <a:latin typeface="Arial" panose="020B0604020202020204" pitchFamily="34" charset="0"/>
              </a:rPr>
              <a:t>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  C(h, i) := C(h + 1, i/2)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i = 1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  C(h, 1) := B(h, 1)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i odd, 3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n/2</a:t>
            </a:r>
            <a:r>
              <a:rPr lang="pt-BR" altLang="zh-CN" sz="2000" b="1" baseline="30000" dirty="0">
                <a:latin typeface="Arial" panose="020B0604020202020204" pitchFamily="34" charset="0"/>
              </a:rPr>
              <a:t>h</a:t>
            </a:r>
            <a:r>
              <a:rPr lang="pt-BR" altLang="zh-CN" sz="2000" b="1" dirty="0">
                <a:latin typeface="Arial" panose="020B0604020202020204" pitchFamily="34" charset="0"/>
              </a:rPr>
              <a:t>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  C(h, i) := C(h + 1, (i - 1)/2) + B(h, i)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</a:t>
            </a:r>
            <a:r>
              <a:rPr lang="pt-BR" altLang="zh-CN" sz="2000" b="1" dirty="0">
                <a:latin typeface="Arial" panose="020B0604020202020204" pitchFamily="34" charset="0"/>
              </a:rPr>
              <a:t> ,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</a:rPr>
              <a:t> n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pt-BR" altLang="zh-CN" sz="2000" b="1" dirty="0">
                <a:latin typeface="Arial" panose="020B0604020202020204" pitchFamily="34" charset="0"/>
              </a:rPr>
              <a:t>  Output C(0, i)</a:t>
            </a:r>
            <a:endParaRPr lang="pt-BR" altLang="zh-CN" sz="2000" b="1" dirty="0">
              <a:latin typeface="Arial" panose="020B0604020202020204" pitchFamily="34" charset="0"/>
            </a:endParaRPr>
          </a:p>
          <a:p>
            <a:endParaRPr lang="pt-BR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172047" name="Rectangle 15"/>
          <p:cNvSpPr/>
          <p:nvPr/>
        </p:nvSpPr>
        <p:spPr>
          <a:xfrm>
            <a:off x="1763713" y="4941888"/>
            <a:ext cx="12239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=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2048" name="Rectangle 16"/>
          <p:cNvSpPr/>
          <p:nvPr/>
        </p:nvSpPr>
        <p:spPr>
          <a:xfrm>
            <a:off x="2700338" y="4941888"/>
            <a:ext cx="16557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O( log</a:t>
            </a:r>
            <a:r>
              <a:rPr lang="en-US" altLang="zh-CN" b="1" i="1" dirty="0">
                <a:latin typeface="Times New Roman" panose="02020603050405020304" pitchFamily="18" charset="0"/>
              </a:rPr>
              <a:t> n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2049" name="Rectangle 17"/>
          <p:cNvSpPr/>
          <p:nvPr/>
        </p:nvSpPr>
        <p:spPr>
          <a:xfrm>
            <a:off x="4427538" y="4941888"/>
            <a:ext cx="12239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=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2050" name="Text Box 18"/>
          <p:cNvSpPr txBox="1"/>
          <p:nvPr/>
        </p:nvSpPr>
        <p:spPr>
          <a:xfrm>
            <a:off x="5434013" y="4943475"/>
            <a:ext cx="10810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O(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2051" name="Rectangle 19"/>
          <p:cNvSpPr/>
          <p:nvPr/>
        </p:nvSpPr>
        <p:spPr>
          <a:xfrm>
            <a:off x="755650" y="5467350"/>
            <a:ext cx="7107238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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The operations are charged to nodes of the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balanced binary tree</a:t>
            </a:r>
            <a:endParaRPr lang="en-US" altLang="zh-CN" sz="20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0" y="4509135"/>
            <a:ext cx="462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W(n)</a:t>
            </a:r>
            <a:r>
              <a:rPr lang="zh-CN" altLang="en-US" sz="1800"/>
              <a:t>和之前的</a:t>
            </a:r>
            <a:r>
              <a:rPr lang="en-US" altLang="zh-CN" sz="1800"/>
              <a:t>SUM</a:t>
            </a:r>
            <a:r>
              <a:rPr lang="zh-CN" altLang="en-US" sz="1800"/>
              <a:t>算法类似所以是</a:t>
            </a:r>
            <a:r>
              <a:rPr lang="en-US" altLang="zh-CN" sz="1800"/>
              <a:t>N</a:t>
            </a:r>
            <a:r>
              <a:rPr lang="zh-CN" altLang="en-US" sz="1800"/>
              <a:t>级别的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/>
      <p:bldP spid="172047" grpId="0"/>
      <p:bldP spid="172048" grpId="0"/>
      <p:bldP spid="172049" grpId="0"/>
      <p:bldP spid="172050" grpId="0"/>
      <p:bldP spid="1720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Text Box 2"/>
          <p:cNvSpPr txBox="1"/>
          <p:nvPr/>
        </p:nvSpPr>
        <p:spPr>
          <a:xfrm>
            <a:off x="468313" y="476250"/>
            <a:ext cx="8280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Merging – merge two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non-decreasing</a:t>
            </a:r>
            <a:r>
              <a:rPr lang="en-US" altLang="zh-CN" b="1" dirty="0">
                <a:latin typeface="Times New Roman" panose="02020603050405020304" pitchFamily="18" charset="0"/>
              </a:rPr>
              <a:t> arrays A(1), A(2), …, A(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and B(1), B(2), …, B(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) into another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non-decreasing</a:t>
            </a:r>
            <a:r>
              <a:rPr lang="en-US" altLang="zh-CN" b="1" dirty="0">
                <a:latin typeface="Times New Roman" panose="02020603050405020304" pitchFamily="18" charset="0"/>
              </a:rPr>
              <a:t> array C(1), C(2), …, C(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08" name="Text Box 3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73064" name="Rectangle 8"/>
          <p:cNvSpPr/>
          <p:nvPr/>
        </p:nvSpPr>
        <p:spPr>
          <a:xfrm>
            <a:off x="636588" y="1700213"/>
            <a:ext cx="40798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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Technique: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Partitioning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142" name="Rectangle 86"/>
          <p:cNvSpPr/>
          <p:nvPr/>
        </p:nvSpPr>
        <p:spPr>
          <a:xfrm>
            <a:off x="684213" y="2276475"/>
            <a:ext cx="7416800" cy="15525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914400" lvl="1" indent="-45720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To simplify, assume: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</a:rPr>
              <a:t> the elements of A and B are pairwise distinct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</a:rPr>
              <a:t> both log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and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/log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are integers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3143" name="Rectangle 87"/>
          <p:cNvSpPr/>
          <p:nvPr/>
        </p:nvSpPr>
        <p:spPr>
          <a:xfrm>
            <a:off x="684213" y="4005263"/>
            <a:ext cx="7848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</a:rPr>
              <a:t>Partitioning Paradigm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3144" name="Rectangle 88"/>
          <p:cNvSpPr/>
          <p:nvPr/>
        </p:nvSpPr>
        <p:spPr>
          <a:xfrm>
            <a:off x="1042988" y="4437063"/>
            <a:ext cx="7416800" cy="163004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partitioning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-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partition the input into a large number, say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, of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independent</a:t>
            </a:r>
            <a:r>
              <a:rPr lang="en-US" altLang="zh-CN" sz="2000" b="1" dirty="0">
                <a:latin typeface="Times New Roman" panose="02020603050405020304" pitchFamily="18" charset="0"/>
              </a:rPr>
              <a:t> small jobs, so that the size of the largest small job is roughly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/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 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表示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个处理器每个</a:t>
            </a:r>
            <a:r>
              <a:rPr lang="en-US" altLang="zh-CN" sz="2000" b="1" i="1" dirty="0">
                <a:sym typeface="+mn-ea"/>
              </a:rPr>
              <a:t>n</a:t>
            </a:r>
            <a:r>
              <a:rPr lang="en-US" altLang="zh-CN" sz="2000" b="1" dirty="0">
                <a:sym typeface="+mn-ea"/>
              </a:rPr>
              <a:t>/</a:t>
            </a:r>
            <a:r>
              <a:rPr lang="en-US" altLang="zh-CN" sz="2000" b="1" i="1" dirty="0">
                <a:sym typeface="+mn-ea"/>
              </a:rPr>
              <a:t>p</a:t>
            </a:r>
            <a:r>
              <a:rPr lang="zh-CN" altLang="en-US" sz="2000" b="1" i="1" dirty="0">
                <a:sym typeface="+mn-ea"/>
              </a:rPr>
              <a:t>个</a:t>
            </a:r>
            <a:r>
              <a:rPr lang="en-US" altLang="zh-CN" sz="2000" b="1" i="1" dirty="0">
                <a:sym typeface="+mn-ea"/>
              </a:rPr>
              <a:t>job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Char char="•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actual work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-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do the small jobs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concurrently</a:t>
            </a:r>
            <a:r>
              <a:rPr lang="en-US" altLang="zh-CN" sz="2000" b="1" dirty="0">
                <a:latin typeface="Times New Roman" panose="02020603050405020304" pitchFamily="18" charset="0"/>
              </a:rPr>
              <a:t>, using a separate (possibly serial) algorithm for each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4">
                                            <p:txEl>
                                              <p:charRg st="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3144">
                                            <p:txEl>
                                              <p:charRg st="0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4">
                                            <p:txEl>
                                              <p:charRg st="148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3144">
                                            <p:txEl>
                                              <p:charRg st="148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142" grpId="0"/>
      <p:bldP spid="173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84213" y="620713"/>
            <a:ext cx="7632699" cy="460375"/>
            <a:chOff x="431" y="391"/>
            <a:chExt cx="4808" cy="290"/>
          </a:xfrm>
        </p:grpSpPr>
        <p:sp>
          <p:nvSpPr>
            <p:cNvPr id="22537" name="Text Box 3"/>
            <p:cNvSpPr txBox="1"/>
            <p:nvPr/>
          </p:nvSpPr>
          <p:spPr>
            <a:xfrm>
              <a:off x="431" y="391"/>
              <a:ext cx="48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Merging           Ranking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因为每个来自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A/B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的数据都在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C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中有一个序号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8" name="AutoShape 7"/>
            <p:cNvSpPr/>
            <p:nvPr/>
          </p:nvSpPr>
          <p:spPr>
            <a:xfrm>
              <a:off x="1338" y="482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5113" name="Rectangle 9"/>
          <p:cNvSpPr/>
          <p:nvPr/>
        </p:nvSpPr>
        <p:spPr>
          <a:xfrm>
            <a:off x="1041083" y="1374775"/>
            <a:ext cx="7416800" cy="13335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Aft>
                <a:spcPct val="2000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RANK( </a:t>
            </a: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, A) =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   if A(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 &lt; B(</a:t>
            </a: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 &lt; A(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+ 1), for 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&lt;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RANK( </a:t>
            </a: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, A) = 0,  if B(</a:t>
            </a: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 &lt; A(1)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pt-BR" altLang="zh-CN" b="1" dirty="0">
                <a:latin typeface="Times New Roman" panose="02020603050405020304" pitchFamily="18" charset="0"/>
              </a:rPr>
              <a:t>RANK( </a:t>
            </a:r>
            <a:r>
              <a:rPr lang="pt-BR" altLang="zh-CN" b="1" i="1" dirty="0">
                <a:latin typeface="Times New Roman" panose="02020603050405020304" pitchFamily="18" charset="0"/>
              </a:rPr>
              <a:t>j</a:t>
            </a:r>
            <a:r>
              <a:rPr lang="pt-BR" altLang="zh-CN" b="1" dirty="0">
                <a:latin typeface="Times New Roman" panose="02020603050405020304" pitchFamily="18" charset="0"/>
              </a:rPr>
              <a:t>, A) = </a:t>
            </a:r>
            <a:r>
              <a:rPr lang="pt-BR" altLang="zh-CN" b="1" i="1" dirty="0">
                <a:latin typeface="Times New Roman" panose="02020603050405020304" pitchFamily="18" charset="0"/>
              </a:rPr>
              <a:t>n</a:t>
            </a:r>
            <a:r>
              <a:rPr lang="pt-BR" altLang="zh-CN" b="1" dirty="0">
                <a:latin typeface="Times New Roman" panose="02020603050405020304" pitchFamily="18" charset="0"/>
              </a:rPr>
              <a:t>,  if </a:t>
            </a:r>
            <a:r>
              <a:rPr lang="en-US" altLang="zh-CN" b="1" dirty="0">
                <a:latin typeface="Times New Roman" panose="02020603050405020304" pitchFamily="18" charset="0"/>
              </a:rPr>
              <a:t>B(</a:t>
            </a: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pt-BR" altLang="zh-CN" b="1" dirty="0">
                <a:latin typeface="Times New Roman" panose="02020603050405020304" pitchFamily="18" charset="0"/>
              </a:rPr>
              <a:t> &gt; A(</a:t>
            </a:r>
            <a:r>
              <a:rPr lang="pt-BR" altLang="zh-CN" b="1" i="1" dirty="0">
                <a:latin typeface="Times New Roman" panose="02020603050405020304" pitchFamily="18" charset="0"/>
              </a:rPr>
              <a:t>n</a:t>
            </a:r>
            <a:r>
              <a:rPr lang="pt-BR" altLang="zh-CN" b="1" dirty="0">
                <a:latin typeface="Times New Roman" panose="02020603050405020304" pitchFamily="18" charset="0"/>
              </a:rPr>
              <a:t>)</a:t>
            </a:r>
            <a:endParaRPr lang="pt-BR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5114" name="Rectangle 10"/>
          <p:cNvSpPr/>
          <p:nvPr/>
        </p:nvSpPr>
        <p:spPr>
          <a:xfrm>
            <a:off x="827088" y="2708275"/>
            <a:ext cx="8066087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indent="-45720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The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ranking problem</a:t>
            </a:r>
            <a:r>
              <a:rPr lang="en-US" altLang="zh-CN" b="1" dirty="0">
                <a:latin typeface="Times New Roman" panose="02020603050405020304" pitchFamily="18" charset="0"/>
              </a:rPr>
              <a:t>, denoted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RANK(A,B)</a:t>
            </a:r>
            <a:r>
              <a:rPr lang="en-US" altLang="zh-CN" b="1" dirty="0">
                <a:latin typeface="Times New Roman" panose="02020603050405020304" pitchFamily="18" charset="0"/>
              </a:rPr>
              <a:t> is to compute: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</a:rPr>
              <a:t>RANK(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 B) for every 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, and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</a:rPr>
              <a:t>RANK(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 A) for every 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5115" name="Rectangle 11"/>
          <p:cNvSpPr/>
          <p:nvPr/>
        </p:nvSpPr>
        <p:spPr>
          <a:xfrm>
            <a:off x="827088" y="4076700"/>
            <a:ext cx="3889375" cy="19177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Claim:</a:t>
            </a:r>
            <a:r>
              <a:rPr lang="en-US" altLang="zh-CN" b="1" dirty="0">
                <a:latin typeface="Times New Roman" panose="02020603050405020304" pitchFamily="18" charset="0"/>
              </a:rPr>
              <a:t> Given a solution to the ranking problem, the merging problem can be solved in 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</a:rPr>
              <a:t>O(1)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</a:rPr>
              <a:t>time and O(</a:t>
            </a:r>
            <a:r>
              <a:rPr lang="en-US" altLang="zh-CN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</a:rPr>
              <a:t>) work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716463" y="4292600"/>
            <a:ext cx="3600450" cy="17272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1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n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C(i + RANK(i, B)) := A(i)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/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altLang="zh-CN" dirty="0">
                <a:latin typeface="Times New Roman" panose="02020603050405020304" pitchFamily="18" charset="0"/>
              </a:rPr>
              <a:t>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n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C(i + RANK(i, A)) := B(i)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124585"/>
            <a:ext cx="438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B</a:t>
            </a:r>
            <a:r>
              <a:rPr lang="zh-CN" altLang="en-US" sz="1800"/>
              <a:t>中第</a:t>
            </a:r>
            <a:r>
              <a:rPr lang="en-US" altLang="zh-CN" sz="1800"/>
              <a:t>j</a:t>
            </a:r>
            <a:r>
              <a:rPr lang="zh-CN" altLang="en-US" sz="1800"/>
              <a:t>个元素在</a:t>
            </a:r>
            <a:r>
              <a:rPr lang="en-US" altLang="zh-CN" sz="1800"/>
              <a:t>A</a:t>
            </a:r>
            <a:r>
              <a:rPr lang="zh-CN" altLang="en-US" sz="1800"/>
              <a:t>中排在第</a:t>
            </a:r>
            <a:r>
              <a:rPr lang="en-US" altLang="zh-CN" sz="1800"/>
              <a:t>i</a:t>
            </a:r>
            <a:r>
              <a:rPr lang="zh-CN" altLang="en-US" sz="1800"/>
              <a:t>个的后面</a:t>
            </a:r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4533265" y="3860800"/>
            <a:ext cx="459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A[i]</a:t>
            </a:r>
            <a:r>
              <a:rPr lang="zh-CN" altLang="en-US" sz="1800"/>
              <a:t>在</a:t>
            </a:r>
            <a:r>
              <a:rPr lang="en-US" altLang="zh-CN" sz="1800"/>
              <a:t>B</a:t>
            </a:r>
            <a:r>
              <a:rPr lang="zh-CN" altLang="en-US" sz="1800"/>
              <a:t>中的排序加上前</a:t>
            </a:r>
            <a:r>
              <a:rPr lang="en-US" altLang="zh-CN" sz="1800"/>
              <a:t>i-1</a:t>
            </a:r>
            <a:r>
              <a:rPr lang="zh-CN" altLang="en-US" sz="1800"/>
              <a:t>得到在</a:t>
            </a:r>
            <a:r>
              <a:rPr lang="en-US" altLang="zh-CN" sz="1800"/>
              <a:t>C</a:t>
            </a:r>
            <a:r>
              <a:rPr lang="zh-CN" altLang="en-US" sz="1800"/>
              <a:t>中的位置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3" grpId="0"/>
      <p:bldP spid="175114" grpId="0"/>
      <p:bldP spid="17511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01" name="Text Box 76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3" name="Group 105"/>
          <p:cNvGrpSpPr/>
          <p:nvPr/>
        </p:nvGrpSpPr>
        <p:grpSpPr>
          <a:xfrm>
            <a:off x="1258888" y="549275"/>
            <a:ext cx="5618162" cy="409575"/>
            <a:chOff x="793" y="754"/>
            <a:chExt cx="3539" cy="258"/>
          </a:xfrm>
        </p:grpSpPr>
        <p:sp>
          <p:nvSpPr>
            <p:cNvPr id="4175" name="Text Box 78"/>
            <p:cNvSpPr txBox="1"/>
            <p:nvPr/>
          </p:nvSpPr>
          <p:spPr>
            <a:xfrm>
              <a:off x="1791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6" name="Text Box 79"/>
            <p:cNvSpPr txBox="1"/>
            <p:nvPr/>
          </p:nvSpPr>
          <p:spPr>
            <a:xfrm>
              <a:off x="2109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7" name="Text Box 80"/>
            <p:cNvSpPr txBox="1"/>
            <p:nvPr/>
          </p:nvSpPr>
          <p:spPr>
            <a:xfrm>
              <a:off x="2426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8" name="Text Box 81"/>
            <p:cNvSpPr txBox="1"/>
            <p:nvPr/>
          </p:nvSpPr>
          <p:spPr>
            <a:xfrm>
              <a:off x="2744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9" name="Text Box 82"/>
            <p:cNvSpPr txBox="1"/>
            <p:nvPr/>
          </p:nvSpPr>
          <p:spPr>
            <a:xfrm>
              <a:off x="3061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0" name="Text Box 83"/>
            <p:cNvSpPr txBox="1"/>
            <p:nvPr/>
          </p:nvSpPr>
          <p:spPr>
            <a:xfrm>
              <a:off x="3379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1" name="Text Box 84"/>
            <p:cNvSpPr txBox="1"/>
            <p:nvPr/>
          </p:nvSpPr>
          <p:spPr>
            <a:xfrm>
              <a:off x="3696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2" name="Text Box 85"/>
            <p:cNvSpPr txBox="1"/>
            <p:nvPr/>
          </p:nvSpPr>
          <p:spPr>
            <a:xfrm>
              <a:off x="4014" y="754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3" name="Text Box 87"/>
            <p:cNvSpPr txBox="1"/>
            <p:nvPr/>
          </p:nvSpPr>
          <p:spPr>
            <a:xfrm>
              <a:off x="793" y="754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06"/>
          <p:cNvGrpSpPr/>
          <p:nvPr/>
        </p:nvGrpSpPr>
        <p:grpSpPr>
          <a:xfrm>
            <a:off x="1258888" y="981075"/>
            <a:ext cx="5618162" cy="409575"/>
            <a:chOff x="793" y="1026"/>
            <a:chExt cx="3539" cy="258"/>
          </a:xfrm>
        </p:grpSpPr>
        <p:sp>
          <p:nvSpPr>
            <p:cNvPr id="4166" name="Text Box 86"/>
            <p:cNvSpPr txBox="1"/>
            <p:nvPr/>
          </p:nvSpPr>
          <p:spPr>
            <a:xfrm>
              <a:off x="793" y="1026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7" name="Text Box 89"/>
            <p:cNvSpPr txBox="1"/>
            <p:nvPr/>
          </p:nvSpPr>
          <p:spPr>
            <a:xfrm>
              <a:off x="1791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8" name="Text Box 90"/>
            <p:cNvSpPr txBox="1"/>
            <p:nvPr/>
          </p:nvSpPr>
          <p:spPr>
            <a:xfrm>
              <a:off x="2109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9" name="Text Box 91"/>
            <p:cNvSpPr txBox="1"/>
            <p:nvPr/>
          </p:nvSpPr>
          <p:spPr>
            <a:xfrm>
              <a:off x="2426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0" name="Text Box 92"/>
            <p:cNvSpPr txBox="1"/>
            <p:nvPr/>
          </p:nvSpPr>
          <p:spPr>
            <a:xfrm>
              <a:off x="2744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1" name="Text Box 93"/>
            <p:cNvSpPr txBox="1"/>
            <p:nvPr/>
          </p:nvSpPr>
          <p:spPr>
            <a:xfrm>
              <a:off x="3061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2" name="Text Box 94"/>
            <p:cNvSpPr txBox="1"/>
            <p:nvPr/>
          </p:nvSpPr>
          <p:spPr>
            <a:xfrm>
              <a:off x="3379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3" name="Text Box 95"/>
            <p:cNvSpPr txBox="1"/>
            <p:nvPr/>
          </p:nvSpPr>
          <p:spPr>
            <a:xfrm>
              <a:off x="3696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4" name="Text Box 96"/>
            <p:cNvSpPr txBox="1"/>
            <p:nvPr/>
          </p:nvSpPr>
          <p:spPr>
            <a:xfrm>
              <a:off x="4014" y="1026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07"/>
          <p:cNvGrpSpPr/>
          <p:nvPr/>
        </p:nvGrpSpPr>
        <p:grpSpPr>
          <a:xfrm>
            <a:off x="1258888" y="1412875"/>
            <a:ext cx="5618162" cy="409575"/>
            <a:chOff x="793" y="1298"/>
            <a:chExt cx="3539" cy="258"/>
          </a:xfrm>
        </p:grpSpPr>
        <p:sp>
          <p:nvSpPr>
            <p:cNvPr id="4157" name="Text Box 88"/>
            <p:cNvSpPr txBox="1"/>
            <p:nvPr/>
          </p:nvSpPr>
          <p:spPr>
            <a:xfrm>
              <a:off x="793" y="1298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RANK(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B)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8" name="Text Box 97"/>
            <p:cNvSpPr txBox="1"/>
            <p:nvPr/>
          </p:nvSpPr>
          <p:spPr>
            <a:xfrm>
              <a:off x="179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9" name="Text Box 98"/>
            <p:cNvSpPr txBox="1"/>
            <p:nvPr/>
          </p:nvSpPr>
          <p:spPr>
            <a:xfrm>
              <a:off x="210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0" name="Text Box 99"/>
            <p:cNvSpPr txBox="1"/>
            <p:nvPr/>
          </p:nvSpPr>
          <p:spPr>
            <a:xfrm>
              <a:off x="242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1" name="Text Box 100"/>
            <p:cNvSpPr txBox="1"/>
            <p:nvPr/>
          </p:nvSpPr>
          <p:spPr>
            <a:xfrm>
              <a:off x="274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2" name="Text Box 101"/>
            <p:cNvSpPr txBox="1"/>
            <p:nvPr/>
          </p:nvSpPr>
          <p:spPr>
            <a:xfrm>
              <a:off x="306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3" name="Text Box 102"/>
            <p:cNvSpPr txBox="1"/>
            <p:nvPr/>
          </p:nvSpPr>
          <p:spPr>
            <a:xfrm>
              <a:off x="337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4" name="Text Box 103"/>
            <p:cNvSpPr txBox="1"/>
            <p:nvPr/>
          </p:nvSpPr>
          <p:spPr>
            <a:xfrm>
              <a:off x="369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5" name="Text Box 104"/>
            <p:cNvSpPr txBox="1"/>
            <p:nvPr/>
          </p:nvSpPr>
          <p:spPr>
            <a:xfrm>
              <a:off x="401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1258888" y="1844675"/>
            <a:ext cx="5618162" cy="409575"/>
            <a:chOff x="793" y="1298"/>
            <a:chExt cx="3539" cy="258"/>
          </a:xfrm>
        </p:grpSpPr>
        <p:sp>
          <p:nvSpPr>
            <p:cNvPr id="4148" name="Text Box 109"/>
            <p:cNvSpPr txBox="1"/>
            <p:nvPr/>
          </p:nvSpPr>
          <p:spPr>
            <a:xfrm>
              <a:off x="793" y="1298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9" name="Text Box 110"/>
            <p:cNvSpPr txBox="1"/>
            <p:nvPr/>
          </p:nvSpPr>
          <p:spPr>
            <a:xfrm>
              <a:off x="179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0" name="Text Box 111"/>
            <p:cNvSpPr txBox="1"/>
            <p:nvPr/>
          </p:nvSpPr>
          <p:spPr>
            <a:xfrm>
              <a:off x="210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1" name="Text Box 112"/>
            <p:cNvSpPr txBox="1"/>
            <p:nvPr/>
          </p:nvSpPr>
          <p:spPr>
            <a:xfrm>
              <a:off x="242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2" name="Text Box 113"/>
            <p:cNvSpPr txBox="1"/>
            <p:nvPr/>
          </p:nvSpPr>
          <p:spPr>
            <a:xfrm>
              <a:off x="274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3" name="Text Box 114"/>
            <p:cNvSpPr txBox="1"/>
            <p:nvPr/>
          </p:nvSpPr>
          <p:spPr>
            <a:xfrm>
              <a:off x="306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4" name="Text Box 115"/>
            <p:cNvSpPr txBox="1"/>
            <p:nvPr/>
          </p:nvSpPr>
          <p:spPr>
            <a:xfrm>
              <a:off x="337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5" name="Text Box 116"/>
            <p:cNvSpPr txBox="1"/>
            <p:nvPr/>
          </p:nvSpPr>
          <p:spPr>
            <a:xfrm>
              <a:off x="369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6" name="Text Box 117"/>
            <p:cNvSpPr txBox="1"/>
            <p:nvPr/>
          </p:nvSpPr>
          <p:spPr>
            <a:xfrm>
              <a:off x="401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18"/>
          <p:cNvGrpSpPr/>
          <p:nvPr/>
        </p:nvGrpSpPr>
        <p:grpSpPr>
          <a:xfrm>
            <a:off x="1258888" y="2276475"/>
            <a:ext cx="5618162" cy="409575"/>
            <a:chOff x="793" y="1298"/>
            <a:chExt cx="3539" cy="258"/>
          </a:xfrm>
        </p:grpSpPr>
        <p:sp>
          <p:nvSpPr>
            <p:cNvPr id="4139" name="Text Box 119"/>
            <p:cNvSpPr txBox="1"/>
            <p:nvPr/>
          </p:nvSpPr>
          <p:spPr>
            <a:xfrm>
              <a:off x="793" y="1298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RANK(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A)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0" name="Text Box 120"/>
            <p:cNvSpPr txBox="1"/>
            <p:nvPr/>
          </p:nvSpPr>
          <p:spPr>
            <a:xfrm>
              <a:off x="179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1" name="Text Box 121"/>
            <p:cNvSpPr txBox="1"/>
            <p:nvPr/>
          </p:nvSpPr>
          <p:spPr>
            <a:xfrm>
              <a:off x="210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2" name="Text Box 122"/>
            <p:cNvSpPr txBox="1"/>
            <p:nvPr/>
          </p:nvSpPr>
          <p:spPr>
            <a:xfrm>
              <a:off x="242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3" name="Text Box 123"/>
            <p:cNvSpPr txBox="1"/>
            <p:nvPr/>
          </p:nvSpPr>
          <p:spPr>
            <a:xfrm>
              <a:off x="274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4" name="Text Box 124"/>
            <p:cNvSpPr txBox="1"/>
            <p:nvPr/>
          </p:nvSpPr>
          <p:spPr>
            <a:xfrm>
              <a:off x="306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5" name="Text Box 125"/>
            <p:cNvSpPr txBox="1"/>
            <p:nvPr/>
          </p:nvSpPr>
          <p:spPr>
            <a:xfrm>
              <a:off x="337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6" name="Text Box 126"/>
            <p:cNvSpPr txBox="1"/>
            <p:nvPr/>
          </p:nvSpPr>
          <p:spPr>
            <a:xfrm>
              <a:off x="369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7" name="Text Box 127"/>
            <p:cNvSpPr txBox="1"/>
            <p:nvPr/>
          </p:nvSpPr>
          <p:spPr>
            <a:xfrm>
              <a:off x="401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128"/>
          <p:cNvGrpSpPr/>
          <p:nvPr/>
        </p:nvGrpSpPr>
        <p:grpSpPr>
          <a:xfrm>
            <a:off x="1258888" y="2781300"/>
            <a:ext cx="5618162" cy="409575"/>
            <a:chOff x="793" y="1298"/>
            <a:chExt cx="3539" cy="258"/>
          </a:xfrm>
        </p:grpSpPr>
        <p:sp>
          <p:nvSpPr>
            <p:cNvPr id="4130" name="Text Box 129"/>
            <p:cNvSpPr txBox="1"/>
            <p:nvPr/>
          </p:nvSpPr>
          <p:spPr>
            <a:xfrm>
              <a:off x="793" y="1298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1" name="Text Box 130"/>
            <p:cNvSpPr txBox="1"/>
            <p:nvPr/>
          </p:nvSpPr>
          <p:spPr>
            <a:xfrm>
              <a:off x="179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2" name="Text Box 131"/>
            <p:cNvSpPr txBox="1"/>
            <p:nvPr/>
          </p:nvSpPr>
          <p:spPr>
            <a:xfrm>
              <a:off x="210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3" name="Text Box 132"/>
            <p:cNvSpPr txBox="1"/>
            <p:nvPr/>
          </p:nvSpPr>
          <p:spPr>
            <a:xfrm>
              <a:off x="242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4" name="Text Box 133"/>
            <p:cNvSpPr txBox="1"/>
            <p:nvPr/>
          </p:nvSpPr>
          <p:spPr>
            <a:xfrm>
              <a:off x="274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5" name="Text Box 134"/>
            <p:cNvSpPr txBox="1"/>
            <p:nvPr/>
          </p:nvSpPr>
          <p:spPr>
            <a:xfrm>
              <a:off x="3061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6" name="Text Box 135"/>
            <p:cNvSpPr txBox="1"/>
            <p:nvPr/>
          </p:nvSpPr>
          <p:spPr>
            <a:xfrm>
              <a:off x="3379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7" name="Text Box 136"/>
            <p:cNvSpPr txBox="1"/>
            <p:nvPr/>
          </p:nvSpPr>
          <p:spPr>
            <a:xfrm>
              <a:off x="3696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8" name="Text Box 137"/>
            <p:cNvSpPr txBox="1"/>
            <p:nvPr/>
          </p:nvSpPr>
          <p:spPr>
            <a:xfrm>
              <a:off x="4014" y="1298"/>
              <a:ext cx="318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6267" name="Text Box 139"/>
          <p:cNvSpPr txBox="1"/>
          <p:nvPr/>
        </p:nvSpPr>
        <p:spPr>
          <a:xfrm>
            <a:off x="2843213" y="14128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6268" name="Text Box 140"/>
          <p:cNvSpPr txBox="1"/>
          <p:nvPr/>
        </p:nvSpPr>
        <p:spPr>
          <a:xfrm>
            <a:off x="3348038" y="14128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6269" name="Text Box 141"/>
          <p:cNvSpPr txBox="1"/>
          <p:nvPr/>
        </p:nvSpPr>
        <p:spPr>
          <a:xfrm>
            <a:off x="3851275" y="14128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6270" name="Text Box 142"/>
          <p:cNvSpPr txBox="1"/>
          <p:nvPr/>
        </p:nvSpPr>
        <p:spPr>
          <a:xfrm>
            <a:off x="4356100" y="14128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6271" name="Text Box 143"/>
          <p:cNvSpPr txBox="1"/>
          <p:nvPr/>
        </p:nvSpPr>
        <p:spPr>
          <a:xfrm>
            <a:off x="2843213" y="22764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6272" name="Text Box 144"/>
          <p:cNvSpPr txBox="1"/>
          <p:nvPr/>
        </p:nvSpPr>
        <p:spPr>
          <a:xfrm>
            <a:off x="3348038" y="22764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6273" name="Text Box 145"/>
          <p:cNvSpPr txBox="1"/>
          <p:nvPr/>
        </p:nvSpPr>
        <p:spPr>
          <a:xfrm>
            <a:off x="3851275" y="22764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6274" name="Text Box 146"/>
          <p:cNvSpPr txBox="1"/>
          <p:nvPr/>
        </p:nvSpPr>
        <p:spPr>
          <a:xfrm>
            <a:off x="4356100" y="2276475"/>
            <a:ext cx="5048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152"/>
          <p:cNvGrpSpPr/>
          <p:nvPr/>
        </p:nvGrpSpPr>
        <p:grpSpPr>
          <a:xfrm>
            <a:off x="2843213" y="2781300"/>
            <a:ext cx="3529012" cy="396875"/>
            <a:chOff x="1791" y="2160"/>
            <a:chExt cx="2223" cy="250"/>
          </a:xfrm>
        </p:grpSpPr>
        <p:sp>
          <p:nvSpPr>
            <p:cNvPr id="4126" name="Text Box 147"/>
            <p:cNvSpPr txBox="1"/>
            <p:nvPr/>
          </p:nvSpPr>
          <p:spPr>
            <a:xfrm>
              <a:off x="1791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7" name="Text Box 149"/>
            <p:cNvSpPr txBox="1"/>
            <p:nvPr/>
          </p:nvSpPr>
          <p:spPr>
            <a:xfrm>
              <a:off x="2109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8" name="Text Box 150"/>
            <p:cNvSpPr txBox="1"/>
            <p:nvPr/>
          </p:nvSpPr>
          <p:spPr>
            <a:xfrm>
              <a:off x="3061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9" name="Text Box 151"/>
            <p:cNvSpPr txBox="1"/>
            <p:nvPr/>
          </p:nvSpPr>
          <p:spPr>
            <a:xfrm>
              <a:off x="3696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157"/>
          <p:cNvGrpSpPr/>
          <p:nvPr/>
        </p:nvGrpSpPr>
        <p:grpSpPr>
          <a:xfrm>
            <a:off x="3851275" y="2781300"/>
            <a:ext cx="3025775" cy="396875"/>
            <a:chOff x="2426" y="2160"/>
            <a:chExt cx="1906" cy="250"/>
          </a:xfrm>
        </p:grpSpPr>
        <p:sp>
          <p:nvSpPr>
            <p:cNvPr id="4122" name="Rectangle 153"/>
            <p:cNvSpPr/>
            <p:nvPr/>
          </p:nvSpPr>
          <p:spPr>
            <a:xfrm>
              <a:off x="2426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3" name="Rectangle 154"/>
            <p:cNvSpPr/>
            <p:nvPr/>
          </p:nvSpPr>
          <p:spPr>
            <a:xfrm>
              <a:off x="2744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4" name="Rectangle 155"/>
            <p:cNvSpPr/>
            <p:nvPr/>
          </p:nvSpPr>
          <p:spPr>
            <a:xfrm>
              <a:off x="3379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5" name="Rectangle 156"/>
            <p:cNvSpPr/>
            <p:nvPr/>
          </p:nvSpPr>
          <p:spPr>
            <a:xfrm>
              <a:off x="4014" y="2160"/>
              <a:ext cx="31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6286" name="Rectangle 158"/>
          <p:cNvSpPr/>
          <p:nvPr/>
        </p:nvSpPr>
        <p:spPr>
          <a:xfrm>
            <a:off x="827088" y="3572828"/>
            <a:ext cx="29527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Binary Search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98525" y="4076065"/>
            <a:ext cx="3673475" cy="1366838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1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n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pardo</a:t>
            </a:r>
            <a:endParaRPr lang="pt-BR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RANK(i, B) := BS(A(i), B)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RANK(i, A) := BS(B(i), A)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76288" name="Object 160"/>
          <p:cNvGraphicFramePr/>
          <p:nvPr/>
        </p:nvGraphicFramePr>
        <p:xfrm>
          <a:off x="1403350" y="5571490"/>
          <a:ext cx="21605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167765" imgH="431800" progId="Equation.3">
                  <p:embed/>
                </p:oleObj>
              </mc:Choice>
              <mc:Fallback>
                <p:oleObj name="" r:id="rId1" imgW="116776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5571490"/>
                        <a:ext cx="2160588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289" name="Rectangle 161"/>
          <p:cNvSpPr/>
          <p:nvPr/>
        </p:nvSpPr>
        <p:spPr>
          <a:xfrm>
            <a:off x="4930775" y="3572828"/>
            <a:ext cx="29527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Serial Ranking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" name="AutoShape 4"/>
          <p:cNvSpPr/>
          <p:nvPr/>
        </p:nvSpPr>
        <p:spPr>
          <a:xfrm>
            <a:off x="4787900" y="4076065"/>
            <a:ext cx="3673475" cy="2016125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>
              <a:lnSpc>
                <a:spcPct val="95000"/>
              </a:lnSpc>
            </a:pP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 = j = 0; </a:t>
            </a:r>
            <a:endParaRPr lang="pt-BR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>
              <a:lnSpc>
                <a:spcPct val="95000"/>
              </a:lnSpc>
            </a:pP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dirty="0">
                <a:latin typeface="Times New Roman" panose="02020603050405020304" pitchFamily="18" charset="0"/>
              </a:rPr>
              <a:t>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 || j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t-BR" altLang="zh-CN" sz="2000" dirty="0">
                <a:latin typeface="Times New Roman" panose="02020603050405020304" pitchFamily="18" charset="0"/>
              </a:rPr>
              <a:t>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 ) {</a:t>
            </a:r>
            <a:endParaRPr lang="pt-BR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>
              <a:lnSpc>
                <a:spcPct val="95000"/>
              </a:lnSpc>
            </a:pP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 A(i+1) &lt; B(j+1) )</a:t>
            </a:r>
            <a:endParaRPr lang="pt-BR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>
              <a:lnSpc>
                <a:spcPct val="95000"/>
              </a:lnSpc>
            </a:pP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RANK(++i, B) = j;</a:t>
            </a:r>
            <a:endParaRPr lang="pt-BR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>
              <a:lnSpc>
                <a:spcPct val="95000"/>
              </a:lnSpc>
            </a:pP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RANK(++j, A) = i;</a:t>
            </a:r>
            <a:endParaRPr lang="pt-BR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830" indent="-290830">
              <a:lnSpc>
                <a:spcPct val="95000"/>
              </a:lnSpc>
            </a:pPr>
            <a:r>
              <a:rPr lang="pt-B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76291" name="Object 163"/>
          <p:cNvGraphicFramePr/>
          <p:nvPr/>
        </p:nvGraphicFramePr>
        <p:xfrm>
          <a:off x="5076825" y="6092190"/>
          <a:ext cx="29114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573530" imgH="203200" progId="Equation.3">
                  <p:embed/>
                </p:oleObj>
              </mc:Choice>
              <mc:Fallback>
                <p:oleObj name="" r:id="rId3" imgW="157353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825" y="6092190"/>
                        <a:ext cx="29114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8450" y="3212465"/>
            <a:ext cx="391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如何得到</a:t>
            </a:r>
            <a:r>
              <a:rPr lang="en-US" altLang="zh-CN"/>
              <a:t>rank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67" grpId="0"/>
      <p:bldP spid="176268" grpId="0"/>
      <p:bldP spid="176269" grpId="0"/>
      <p:bldP spid="176270" grpId="0"/>
      <p:bldP spid="176271" grpId="0"/>
      <p:bldP spid="176272" grpId="0"/>
      <p:bldP spid="176273" grpId="0"/>
      <p:bldP spid="176274" grpId="0"/>
      <p:bldP spid="176286" grpId="0"/>
      <p:bldP spid="4" grpId="0" bldLvl="0" animBg="1"/>
      <p:bldP spid="176289" grpId="0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7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78180" name="Text Box 4"/>
          <p:cNvSpPr txBox="1"/>
          <p:nvPr/>
        </p:nvSpPr>
        <p:spPr>
          <a:xfrm>
            <a:off x="827088" y="620713"/>
            <a:ext cx="3457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Parallel Ranking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8183" name="Rectangle 7"/>
          <p:cNvSpPr/>
          <p:nvPr/>
        </p:nvSpPr>
        <p:spPr>
          <a:xfrm>
            <a:off x="1187450" y="1052513"/>
            <a:ext cx="72009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60000"/>
              </a:spcBef>
              <a:buClr>
                <a:schemeClr val="tx1"/>
              </a:buClr>
            </a:pPr>
            <a:r>
              <a:rPr lang="en-US" altLang="zh-CN" sz="2000" b="1" dirty="0">
                <a:latin typeface="Times New Roman" panose="02020603050405020304" pitchFamily="18" charset="0"/>
              </a:rPr>
              <a:t>Assume that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; and that A(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+1) and B(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+1) are each larger than both A(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 and B(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8184" name="Rectangle 8"/>
          <p:cNvSpPr/>
          <p:nvPr/>
        </p:nvSpPr>
        <p:spPr>
          <a:xfrm>
            <a:off x="900113" y="1844675"/>
            <a:ext cx="2651125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>
              <a:spcBef>
                <a:spcPct val="6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Stage 1: Partitioning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8185" name="Object 9"/>
          <p:cNvGraphicFramePr/>
          <p:nvPr/>
        </p:nvGraphicFramePr>
        <p:xfrm>
          <a:off x="3708400" y="1844675"/>
          <a:ext cx="1473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786765" imgH="203200" progId="Equation.3">
                  <p:embed/>
                </p:oleObj>
              </mc:Choice>
              <mc:Fallback>
                <p:oleObj name="" r:id="rId1" imgW="786765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0" y="1844675"/>
                        <a:ext cx="14732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Text Box 10"/>
          <p:cNvSpPr txBox="1"/>
          <p:nvPr/>
        </p:nvSpPr>
        <p:spPr>
          <a:xfrm>
            <a:off x="1258888" y="2205038"/>
            <a:ext cx="6192837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 A_Select(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 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A( </a:t>
            </a:r>
            <a:r>
              <a:rPr lang="en-US" altLang="zh-CN" sz="2000" b="1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+(</a:t>
            </a:r>
            <a:r>
              <a:rPr lang="en-US" altLang="zh-CN" sz="20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-1)log</a:t>
            </a:r>
            <a:r>
              <a:rPr lang="en-US" altLang="zh-CN" sz="20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n 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  for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 B_Select(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 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B( 1+(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-1)log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</a:rPr>
              <a:t>)   for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8187" name="Text Box 11"/>
          <p:cNvSpPr txBox="1"/>
          <p:nvPr/>
        </p:nvSpPr>
        <p:spPr>
          <a:xfrm>
            <a:off x="1258888" y="2852738"/>
            <a:ext cx="6985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 Compute RANK for each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selected</a:t>
            </a:r>
            <a:r>
              <a:rPr lang="en-US" altLang="zh-CN" sz="2000" b="1" dirty="0">
                <a:latin typeface="Times New Roman" panose="02020603050405020304" pitchFamily="18" charset="0"/>
              </a:rPr>
              <a:t> element</a:t>
            </a:r>
            <a:endParaRPr lang="en-US" altLang="zh-CN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187450" y="3429000"/>
            <a:ext cx="6121400" cy="366713"/>
            <a:chOff x="748" y="2387"/>
            <a:chExt cx="3856" cy="231"/>
          </a:xfrm>
        </p:grpSpPr>
        <p:sp>
          <p:nvSpPr>
            <p:cNvPr id="5182" name="Text Box 12"/>
            <p:cNvSpPr txBox="1"/>
            <p:nvPr/>
          </p:nvSpPr>
          <p:spPr>
            <a:xfrm>
              <a:off x="748" y="2387"/>
              <a:ext cx="22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3" name="Rectangle 14"/>
            <p:cNvSpPr/>
            <p:nvPr/>
          </p:nvSpPr>
          <p:spPr>
            <a:xfrm>
              <a:off x="975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4" name="Rectangle 15"/>
            <p:cNvSpPr/>
            <p:nvPr/>
          </p:nvSpPr>
          <p:spPr>
            <a:xfrm>
              <a:off x="1202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5" name="Rectangle 16"/>
            <p:cNvSpPr/>
            <p:nvPr/>
          </p:nvSpPr>
          <p:spPr>
            <a:xfrm>
              <a:off x="1429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6" name="Rectangle 17"/>
            <p:cNvSpPr/>
            <p:nvPr/>
          </p:nvSpPr>
          <p:spPr>
            <a:xfrm>
              <a:off x="1656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7" name="Rectangle 18"/>
            <p:cNvSpPr/>
            <p:nvPr/>
          </p:nvSpPr>
          <p:spPr>
            <a:xfrm>
              <a:off x="1882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8" name="Rectangle 19"/>
            <p:cNvSpPr/>
            <p:nvPr/>
          </p:nvSpPr>
          <p:spPr>
            <a:xfrm>
              <a:off x="2109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9" name="Rectangle 20"/>
            <p:cNvSpPr/>
            <p:nvPr/>
          </p:nvSpPr>
          <p:spPr>
            <a:xfrm>
              <a:off x="2336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0" name="Rectangle 21"/>
            <p:cNvSpPr/>
            <p:nvPr/>
          </p:nvSpPr>
          <p:spPr>
            <a:xfrm>
              <a:off x="2563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1" name="Rectangle 22"/>
            <p:cNvSpPr/>
            <p:nvPr/>
          </p:nvSpPr>
          <p:spPr>
            <a:xfrm>
              <a:off x="2789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2" name="Rectangle 23"/>
            <p:cNvSpPr/>
            <p:nvPr/>
          </p:nvSpPr>
          <p:spPr>
            <a:xfrm>
              <a:off x="3016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3" name="Rectangle 24"/>
            <p:cNvSpPr/>
            <p:nvPr/>
          </p:nvSpPr>
          <p:spPr>
            <a:xfrm>
              <a:off x="3243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4" name="Rectangle 25"/>
            <p:cNvSpPr/>
            <p:nvPr/>
          </p:nvSpPr>
          <p:spPr>
            <a:xfrm>
              <a:off x="3470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5" name="Rectangle 26"/>
            <p:cNvSpPr/>
            <p:nvPr/>
          </p:nvSpPr>
          <p:spPr>
            <a:xfrm>
              <a:off x="3696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27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6" name="Rectangle 27"/>
            <p:cNvSpPr/>
            <p:nvPr/>
          </p:nvSpPr>
          <p:spPr>
            <a:xfrm>
              <a:off x="3923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29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7" name="Rectangle 28"/>
            <p:cNvSpPr/>
            <p:nvPr/>
          </p:nvSpPr>
          <p:spPr>
            <a:xfrm>
              <a:off x="4150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31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8" name="Rectangle 29"/>
            <p:cNvSpPr/>
            <p:nvPr/>
          </p:nvSpPr>
          <p:spPr>
            <a:xfrm>
              <a:off x="4377" y="2387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7"/>
          <p:cNvGrpSpPr/>
          <p:nvPr/>
        </p:nvGrpSpPr>
        <p:grpSpPr>
          <a:xfrm>
            <a:off x="1187450" y="4292600"/>
            <a:ext cx="6121400" cy="366713"/>
            <a:chOff x="748" y="2931"/>
            <a:chExt cx="3856" cy="231"/>
          </a:xfrm>
        </p:grpSpPr>
        <p:sp>
          <p:nvSpPr>
            <p:cNvPr id="5165" name="Text Box 13"/>
            <p:cNvSpPr txBox="1"/>
            <p:nvPr/>
          </p:nvSpPr>
          <p:spPr>
            <a:xfrm>
              <a:off x="748" y="2931"/>
              <a:ext cx="22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6" name="Rectangle 30"/>
            <p:cNvSpPr/>
            <p:nvPr/>
          </p:nvSpPr>
          <p:spPr>
            <a:xfrm>
              <a:off x="975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7" name="Rectangle 31"/>
            <p:cNvSpPr/>
            <p:nvPr/>
          </p:nvSpPr>
          <p:spPr>
            <a:xfrm>
              <a:off x="1202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8" name="Rectangle 32"/>
            <p:cNvSpPr/>
            <p:nvPr/>
          </p:nvSpPr>
          <p:spPr>
            <a:xfrm>
              <a:off x="1429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9" name="Rectangle 33"/>
            <p:cNvSpPr/>
            <p:nvPr/>
          </p:nvSpPr>
          <p:spPr>
            <a:xfrm>
              <a:off x="1656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0" name="Rectangle 34"/>
            <p:cNvSpPr/>
            <p:nvPr/>
          </p:nvSpPr>
          <p:spPr>
            <a:xfrm>
              <a:off x="1882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" name="Rectangle 35"/>
            <p:cNvSpPr/>
            <p:nvPr/>
          </p:nvSpPr>
          <p:spPr>
            <a:xfrm>
              <a:off x="2109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2" name="Rectangle 36"/>
            <p:cNvSpPr/>
            <p:nvPr/>
          </p:nvSpPr>
          <p:spPr>
            <a:xfrm>
              <a:off x="2336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3" name="Rectangle 37"/>
            <p:cNvSpPr/>
            <p:nvPr/>
          </p:nvSpPr>
          <p:spPr>
            <a:xfrm>
              <a:off x="2563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4" name="Rectangle 38"/>
            <p:cNvSpPr/>
            <p:nvPr/>
          </p:nvSpPr>
          <p:spPr>
            <a:xfrm>
              <a:off x="2789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5" name="Rectangle 39"/>
            <p:cNvSpPr/>
            <p:nvPr/>
          </p:nvSpPr>
          <p:spPr>
            <a:xfrm>
              <a:off x="3016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6" name="Rectangle 40"/>
            <p:cNvSpPr/>
            <p:nvPr/>
          </p:nvSpPr>
          <p:spPr>
            <a:xfrm>
              <a:off x="3243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7" name="Rectangle 41"/>
            <p:cNvSpPr/>
            <p:nvPr/>
          </p:nvSpPr>
          <p:spPr>
            <a:xfrm>
              <a:off x="3470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22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8" name="Rectangle 42"/>
            <p:cNvSpPr/>
            <p:nvPr/>
          </p:nvSpPr>
          <p:spPr>
            <a:xfrm>
              <a:off x="3696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9" name="Rectangle 43"/>
            <p:cNvSpPr/>
            <p:nvPr/>
          </p:nvSpPr>
          <p:spPr>
            <a:xfrm>
              <a:off x="3923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0" name="Rectangle 44"/>
            <p:cNvSpPr/>
            <p:nvPr/>
          </p:nvSpPr>
          <p:spPr>
            <a:xfrm>
              <a:off x="4150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1" name="Rectangle 45"/>
            <p:cNvSpPr/>
            <p:nvPr/>
          </p:nvSpPr>
          <p:spPr>
            <a:xfrm>
              <a:off x="4377" y="2931"/>
              <a:ext cx="227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30</a:t>
              </a:r>
              <a:endPara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1547813" y="3429000"/>
            <a:ext cx="4679950" cy="288925"/>
            <a:chOff x="975" y="2296"/>
            <a:chExt cx="2948" cy="182"/>
          </a:xfrm>
        </p:grpSpPr>
        <p:sp>
          <p:nvSpPr>
            <p:cNvPr id="5161" name="Rectangle 48"/>
            <p:cNvSpPr/>
            <p:nvPr/>
          </p:nvSpPr>
          <p:spPr>
            <a:xfrm>
              <a:off x="975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2" name="Rectangle 49"/>
            <p:cNvSpPr/>
            <p:nvPr/>
          </p:nvSpPr>
          <p:spPr>
            <a:xfrm>
              <a:off x="1882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3" name="Rectangle 50"/>
            <p:cNvSpPr/>
            <p:nvPr/>
          </p:nvSpPr>
          <p:spPr>
            <a:xfrm>
              <a:off x="2789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4" name="Rectangle 51"/>
            <p:cNvSpPr/>
            <p:nvPr/>
          </p:nvSpPr>
          <p:spPr>
            <a:xfrm>
              <a:off x="3696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1547813" y="4292600"/>
            <a:ext cx="4679950" cy="288925"/>
            <a:chOff x="975" y="2296"/>
            <a:chExt cx="2948" cy="182"/>
          </a:xfrm>
        </p:grpSpPr>
        <p:sp>
          <p:nvSpPr>
            <p:cNvPr id="5157" name="Rectangle 54"/>
            <p:cNvSpPr/>
            <p:nvPr/>
          </p:nvSpPr>
          <p:spPr>
            <a:xfrm>
              <a:off x="975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8" name="Rectangle 55"/>
            <p:cNvSpPr/>
            <p:nvPr/>
          </p:nvSpPr>
          <p:spPr>
            <a:xfrm>
              <a:off x="1882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9" name="Rectangle 56"/>
            <p:cNvSpPr/>
            <p:nvPr/>
          </p:nvSpPr>
          <p:spPr>
            <a:xfrm>
              <a:off x="2789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0" name="Rectangle 57"/>
            <p:cNvSpPr/>
            <p:nvPr/>
          </p:nvSpPr>
          <p:spPr>
            <a:xfrm>
              <a:off x="3696" y="2296"/>
              <a:ext cx="227" cy="182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3"/>
          <p:cNvGrpSpPr/>
          <p:nvPr/>
        </p:nvGrpSpPr>
        <p:grpSpPr>
          <a:xfrm>
            <a:off x="1763713" y="3717925"/>
            <a:ext cx="4824412" cy="574675"/>
            <a:chOff x="1111" y="2478"/>
            <a:chExt cx="3039" cy="362"/>
          </a:xfrm>
        </p:grpSpPr>
        <p:sp>
          <p:nvSpPr>
            <p:cNvPr id="5153" name="Line 59"/>
            <p:cNvSpPr/>
            <p:nvPr/>
          </p:nvSpPr>
          <p:spPr>
            <a:xfrm>
              <a:off x="2018" y="2478"/>
              <a:ext cx="1452" cy="36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54" name="Line 58"/>
            <p:cNvSpPr/>
            <p:nvPr/>
          </p:nvSpPr>
          <p:spPr>
            <a:xfrm>
              <a:off x="1111" y="2478"/>
              <a:ext cx="544" cy="36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55" name="Line 60"/>
            <p:cNvSpPr/>
            <p:nvPr/>
          </p:nvSpPr>
          <p:spPr>
            <a:xfrm>
              <a:off x="2880" y="2478"/>
              <a:ext cx="590" cy="36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56" name="Line 61"/>
            <p:cNvSpPr/>
            <p:nvPr/>
          </p:nvSpPr>
          <p:spPr>
            <a:xfrm>
              <a:off x="3833" y="2478"/>
              <a:ext cx="317" cy="36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7" name="Group 68"/>
          <p:cNvGrpSpPr/>
          <p:nvPr/>
        </p:nvGrpSpPr>
        <p:grpSpPr>
          <a:xfrm>
            <a:off x="1547813" y="3717925"/>
            <a:ext cx="4464050" cy="574675"/>
            <a:chOff x="975" y="2478"/>
            <a:chExt cx="2812" cy="362"/>
          </a:xfrm>
        </p:grpSpPr>
        <p:sp>
          <p:nvSpPr>
            <p:cNvPr id="5149" name="Line 64"/>
            <p:cNvSpPr/>
            <p:nvPr/>
          </p:nvSpPr>
          <p:spPr>
            <a:xfrm flipH="1" flipV="1">
              <a:off x="975" y="2478"/>
              <a:ext cx="91" cy="36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50" name="Line 65"/>
            <p:cNvSpPr/>
            <p:nvPr/>
          </p:nvSpPr>
          <p:spPr>
            <a:xfrm flipH="1" flipV="1">
              <a:off x="1429" y="2478"/>
              <a:ext cx="589" cy="36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51" name="Line 66"/>
            <p:cNvSpPr/>
            <p:nvPr/>
          </p:nvSpPr>
          <p:spPr>
            <a:xfrm flipH="1" flipV="1">
              <a:off x="1837" y="2478"/>
              <a:ext cx="1043" cy="36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52" name="Line 67"/>
            <p:cNvSpPr/>
            <p:nvPr/>
          </p:nvSpPr>
          <p:spPr>
            <a:xfrm flipH="1" flipV="1">
              <a:off x="3470" y="2478"/>
              <a:ext cx="317" cy="36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178245" name="Rectangle 69"/>
          <p:cNvSpPr/>
          <p:nvPr/>
        </p:nvSpPr>
        <p:spPr>
          <a:xfrm>
            <a:off x="900113" y="4868863"/>
            <a:ext cx="33845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6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Stage 2: Actual Ranking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8246" name="Freeform 70"/>
          <p:cNvSpPr/>
          <p:nvPr/>
        </p:nvSpPr>
        <p:spPr>
          <a:xfrm>
            <a:off x="1547813" y="3717925"/>
            <a:ext cx="1079500" cy="574675"/>
          </a:xfrm>
          <a:custGeom>
            <a:avLst/>
            <a:gdLst>
              <a:gd name="txL" fmla="*/ 0 w 680"/>
              <a:gd name="txT" fmla="*/ 0 h 362"/>
              <a:gd name="txR" fmla="*/ 680 w 680"/>
              <a:gd name="txB" fmla="*/ 362 h 362"/>
            </a:gdLst>
            <a:ahLst/>
            <a:cxnLst>
              <a:cxn ang="0">
                <a:pos x="572074668" y="912296652"/>
              </a:cxn>
              <a:cxn ang="0">
                <a:pos x="1713706428" y="912296652"/>
              </a:cxn>
              <a:cxn ang="0">
                <a:pos x="0" y="0"/>
              </a:cxn>
              <a:cxn ang="0">
                <a:pos x="572074668" y="912296652"/>
              </a:cxn>
            </a:cxnLst>
            <a:rect l="txL" t="txT" r="txR" b="txB"/>
            <a:pathLst>
              <a:path w="680" h="362">
                <a:moveTo>
                  <a:pt x="227" y="362"/>
                </a:moveTo>
                <a:lnTo>
                  <a:pt x="680" y="362"/>
                </a:lnTo>
                <a:lnTo>
                  <a:pt x="0" y="0"/>
                </a:lnTo>
                <a:lnTo>
                  <a:pt x="227" y="36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48" name="Freeform 72"/>
          <p:cNvSpPr/>
          <p:nvPr/>
        </p:nvSpPr>
        <p:spPr>
          <a:xfrm>
            <a:off x="1908175" y="3717925"/>
            <a:ext cx="1079500" cy="574675"/>
          </a:xfrm>
          <a:custGeom>
            <a:avLst/>
            <a:gdLst>
              <a:gd name="txL" fmla="*/ 0 w 680"/>
              <a:gd name="txT" fmla="*/ 0 h 362"/>
              <a:gd name="txR" fmla="*/ 680 w 680"/>
              <a:gd name="txB" fmla="*/ 362 h 362"/>
            </a:gdLst>
            <a:ahLst/>
            <a:cxnLst>
              <a:cxn ang="0">
                <a:pos x="0" y="0"/>
              </a:cxn>
              <a:cxn ang="0">
                <a:pos x="1141629974" y="912296652"/>
              </a:cxn>
              <a:cxn ang="0">
                <a:pos x="1713706428" y="912296652"/>
              </a:cxn>
              <a:cxn ang="0">
                <a:pos x="572074668" y="0"/>
              </a:cxn>
              <a:cxn ang="0">
                <a:pos x="0" y="0"/>
              </a:cxn>
            </a:cxnLst>
            <a:rect l="txL" t="txT" r="txR" b="txB"/>
            <a:pathLst>
              <a:path w="680" h="362">
                <a:moveTo>
                  <a:pt x="0" y="0"/>
                </a:moveTo>
                <a:lnTo>
                  <a:pt x="453" y="362"/>
                </a:lnTo>
                <a:lnTo>
                  <a:pt x="680" y="362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49" name="Freeform 73"/>
          <p:cNvSpPr/>
          <p:nvPr/>
        </p:nvSpPr>
        <p:spPr>
          <a:xfrm>
            <a:off x="2268538" y="3717925"/>
            <a:ext cx="2159000" cy="574675"/>
          </a:xfrm>
          <a:custGeom>
            <a:avLst/>
            <a:gdLst>
              <a:gd name="txL" fmla="*/ 0 w 1360"/>
              <a:gd name="txT" fmla="*/ 0 h 362"/>
              <a:gd name="txR" fmla="*/ 1360 w 1360"/>
              <a:gd name="txB" fmla="*/ 362 h 362"/>
            </a:gdLst>
            <a:ahLst/>
            <a:cxnLst>
              <a:cxn ang="0">
                <a:pos x="0" y="0"/>
              </a:cxn>
              <a:cxn ang="0">
                <a:pos x="1713706428" y="912296652"/>
              </a:cxn>
              <a:cxn ang="0">
                <a:pos x="2147483647" y="912296652"/>
              </a:cxn>
              <a:cxn ang="0">
                <a:pos x="1141629974" y="0"/>
              </a:cxn>
              <a:cxn ang="0">
                <a:pos x="0" y="0"/>
              </a:cxn>
            </a:cxnLst>
            <a:rect l="txL" t="txT" r="txR" b="txB"/>
            <a:pathLst>
              <a:path w="1360" h="362">
                <a:moveTo>
                  <a:pt x="0" y="0"/>
                </a:moveTo>
                <a:lnTo>
                  <a:pt x="680" y="362"/>
                </a:lnTo>
                <a:lnTo>
                  <a:pt x="1360" y="362"/>
                </a:lnTo>
                <a:lnTo>
                  <a:pt x="4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51" name="Freeform 75"/>
          <p:cNvSpPr/>
          <p:nvPr/>
        </p:nvSpPr>
        <p:spPr>
          <a:xfrm>
            <a:off x="2987675" y="3717925"/>
            <a:ext cx="2520950" cy="574675"/>
          </a:xfrm>
          <a:custGeom>
            <a:avLst/>
            <a:gdLst>
              <a:gd name="txL" fmla="*/ 0 w 1588"/>
              <a:gd name="txT" fmla="*/ 0 h 362"/>
              <a:gd name="txR" fmla="*/ 1588 w 1588"/>
              <a:gd name="txB" fmla="*/ 362 h 362"/>
            </a:gdLst>
            <a:ahLst/>
            <a:cxnLst>
              <a:cxn ang="0">
                <a:pos x="2147483647" y="912296652"/>
              </a:cxn>
              <a:cxn ang="0">
                <a:pos x="2147483647" y="912296652"/>
              </a:cxn>
              <a:cxn ang="0">
                <a:pos x="0" y="0"/>
              </a:cxn>
              <a:cxn ang="0">
                <a:pos x="2147483647" y="912296652"/>
              </a:cxn>
            </a:cxnLst>
            <a:rect l="txL" t="txT" r="txR" b="txB"/>
            <a:pathLst>
              <a:path w="1588" h="362">
                <a:moveTo>
                  <a:pt x="1134" y="362"/>
                </a:moveTo>
                <a:lnTo>
                  <a:pt x="1588" y="362"/>
                </a:lnTo>
                <a:lnTo>
                  <a:pt x="0" y="0"/>
                </a:lnTo>
                <a:lnTo>
                  <a:pt x="1134" y="36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52" name="Freeform 76"/>
          <p:cNvSpPr/>
          <p:nvPr/>
        </p:nvSpPr>
        <p:spPr>
          <a:xfrm>
            <a:off x="3348038" y="3717925"/>
            <a:ext cx="2160587" cy="574675"/>
          </a:xfrm>
          <a:custGeom>
            <a:avLst/>
            <a:gdLst>
              <a:gd name="txL" fmla="*/ 0 w 1361"/>
              <a:gd name="txT" fmla="*/ 0 h 362"/>
              <a:gd name="txR" fmla="*/ 1361 w 1361"/>
              <a:gd name="txB" fmla="*/ 362 h 362"/>
            </a:gdLst>
            <a:ahLst/>
            <a:cxnLst>
              <a:cxn ang="0">
                <a:pos x="0" y="0"/>
              </a:cxn>
              <a:cxn ang="0">
                <a:pos x="1713706032" y="0"/>
              </a:cxn>
              <a:cxn ang="0">
                <a:pos x="2147483647" y="912296652"/>
              </a:cxn>
              <a:cxn ang="0">
                <a:pos x="0" y="0"/>
              </a:cxn>
            </a:cxnLst>
            <a:rect l="txL" t="txT" r="txR" b="txB"/>
            <a:pathLst>
              <a:path w="1361" h="362">
                <a:moveTo>
                  <a:pt x="0" y="0"/>
                </a:moveTo>
                <a:lnTo>
                  <a:pt x="680" y="0"/>
                </a:lnTo>
                <a:lnTo>
                  <a:pt x="1361" y="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53" name="Freeform 77"/>
          <p:cNvSpPr/>
          <p:nvPr/>
        </p:nvSpPr>
        <p:spPr>
          <a:xfrm>
            <a:off x="4787900" y="3717925"/>
            <a:ext cx="1079500" cy="574675"/>
          </a:xfrm>
          <a:custGeom>
            <a:avLst/>
            <a:gdLst>
              <a:gd name="txL" fmla="*/ 0 w 680"/>
              <a:gd name="txT" fmla="*/ 0 h 362"/>
              <a:gd name="txR" fmla="*/ 680 w 680"/>
              <a:gd name="txB" fmla="*/ 362 h 362"/>
            </a:gdLst>
            <a:ahLst/>
            <a:cxnLst>
              <a:cxn ang="0">
                <a:pos x="0" y="0"/>
              </a:cxn>
              <a:cxn ang="0">
                <a:pos x="1144150924" y="912296652"/>
              </a:cxn>
              <a:cxn ang="0">
                <a:pos x="1713706428" y="912296652"/>
              </a:cxn>
              <a:cxn ang="0">
                <a:pos x="1144150924" y="0"/>
              </a:cxn>
              <a:cxn ang="0">
                <a:pos x="0" y="0"/>
              </a:cxn>
            </a:cxnLst>
            <a:rect l="txL" t="txT" r="txR" b="txB"/>
            <a:pathLst>
              <a:path w="680" h="362">
                <a:moveTo>
                  <a:pt x="0" y="0"/>
                </a:moveTo>
                <a:lnTo>
                  <a:pt x="454" y="362"/>
                </a:lnTo>
                <a:lnTo>
                  <a:pt x="680" y="362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54" name="Freeform 78"/>
          <p:cNvSpPr/>
          <p:nvPr/>
        </p:nvSpPr>
        <p:spPr>
          <a:xfrm>
            <a:off x="5508625" y="3717925"/>
            <a:ext cx="1079500" cy="574675"/>
          </a:xfrm>
          <a:custGeom>
            <a:avLst/>
            <a:gdLst>
              <a:gd name="txL" fmla="*/ 0 w 680"/>
              <a:gd name="txT" fmla="*/ 0 h 362"/>
              <a:gd name="txR" fmla="*/ 680 w 680"/>
              <a:gd name="txB" fmla="*/ 362 h 362"/>
            </a:gdLst>
            <a:ahLst/>
            <a:cxnLst>
              <a:cxn ang="0">
                <a:pos x="0" y="0"/>
              </a:cxn>
              <a:cxn ang="0">
                <a:pos x="1141629974" y="912296652"/>
              </a:cxn>
              <a:cxn ang="0">
                <a:pos x="1713706428" y="912296652"/>
              </a:cxn>
              <a:cxn ang="0">
                <a:pos x="569555306" y="0"/>
              </a:cxn>
              <a:cxn ang="0">
                <a:pos x="0" y="0"/>
              </a:cxn>
            </a:cxnLst>
            <a:rect l="txL" t="txT" r="txR" b="txB"/>
            <a:pathLst>
              <a:path w="680" h="362">
                <a:moveTo>
                  <a:pt x="0" y="0"/>
                </a:moveTo>
                <a:lnTo>
                  <a:pt x="453" y="362"/>
                </a:lnTo>
                <a:lnTo>
                  <a:pt x="680" y="362"/>
                </a:lnTo>
                <a:lnTo>
                  <a:pt x="22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55" name="Freeform 79"/>
          <p:cNvSpPr/>
          <p:nvPr/>
        </p:nvSpPr>
        <p:spPr>
          <a:xfrm>
            <a:off x="6227763" y="3717925"/>
            <a:ext cx="1081087" cy="574675"/>
          </a:xfrm>
          <a:custGeom>
            <a:avLst/>
            <a:gdLst>
              <a:gd name="txL" fmla="*/ 0 w 681"/>
              <a:gd name="txT" fmla="*/ 0 h 362"/>
              <a:gd name="txR" fmla="*/ 681 w 681"/>
              <a:gd name="txB" fmla="*/ 362 h 362"/>
            </a:gdLst>
            <a:ahLst/>
            <a:cxnLst>
              <a:cxn ang="0">
                <a:pos x="0" y="0"/>
              </a:cxn>
              <a:cxn ang="0">
                <a:pos x="572074404" y="912296652"/>
              </a:cxn>
              <a:cxn ang="0">
                <a:pos x="1716224997" y="912296652"/>
              </a:cxn>
              <a:cxn ang="0">
                <a:pos x="1716224997" y="0"/>
              </a:cxn>
              <a:cxn ang="0">
                <a:pos x="0" y="0"/>
              </a:cxn>
            </a:cxnLst>
            <a:rect l="txL" t="txT" r="txR" b="txB"/>
            <a:pathLst>
              <a:path w="681" h="362">
                <a:moveTo>
                  <a:pt x="0" y="0"/>
                </a:moveTo>
                <a:lnTo>
                  <a:pt x="227" y="362"/>
                </a:lnTo>
                <a:lnTo>
                  <a:pt x="681" y="362"/>
                </a:lnTo>
                <a:lnTo>
                  <a:pt x="6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8256" name="Rectangle 80"/>
          <p:cNvSpPr/>
          <p:nvPr/>
        </p:nvSpPr>
        <p:spPr>
          <a:xfrm>
            <a:off x="1187450" y="5213350"/>
            <a:ext cx="72009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60000"/>
              </a:spcBef>
              <a:buClr>
                <a:schemeClr val="tx1"/>
              </a:buClr>
            </a:pPr>
            <a:r>
              <a:rPr lang="en-US" altLang="zh-CN" sz="2000" b="1" dirty="0">
                <a:latin typeface="Times New Roman" panose="02020603050405020304" pitchFamily="18" charset="0"/>
              </a:rPr>
              <a:t>At most 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smaller sized (O(log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)) problems.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8257" name="Object 81"/>
          <p:cNvGraphicFramePr/>
          <p:nvPr/>
        </p:nvGraphicFramePr>
        <p:xfrm>
          <a:off x="6514783" y="2708910"/>
          <a:ext cx="21605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459865" imgH="431800" progId="Equation.3">
                  <p:embed/>
                </p:oleObj>
              </mc:Choice>
              <mc:Fallback>
                <p:oleObj name="" r:id="rId3" imgW="1459865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4783" y="2708910"/>
                        <a:ext cx="2160587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58" name="Object 82"/>
          <p:cNvGraphicFramePr/>
          <p:nvPr/>
        </p:nvGraphicFramePr>
        <p:xfrm>
          <a:off x="6515100" y="5132388"/>
          <a:ext cx="21605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459865" imgH="431800" progId="Equation.3">
                  <p:embed/>
                </p:oleObj>
              </mc:Choice>
              <mc:Fallback>
                <p:oleObj name="" r:id="rId5" imgW="145986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5100" y="5132388"/>
                        <a:ext cx="2160588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59" name="Object 83"/>
          <p:cNvGraphicFramePr/>
          <p:nvPr/>
        </p:nvGraphicFramePr>
        <p:xfrm>
          <a:off x="1461453" y="6092825"/>
          <a:ext cx="3784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6" imgW="1611630" imgH="203200" progId="Equation.3">
                  <p:embed/>
                </p:oleObj>
              </mc:Choice>
              <mc:Fallback>
                <p:oleObj name="" r:id="rId6" imgW="161163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1453" y="6092825"/>
                        <a:ext cx="37846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63845" y="1657985"/>
            <a:ext cx="3396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select the first one, and then jump over log(n) elements to take the next one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410960" y="227647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两轮选择</a:t>
            </a:r>
            <a:r>
              <a:rPr lang="en-US" altLang="zh-CN" sz="1600"/>
              <a:t>2p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395605" y="2420620"/>
            <a:ext cx="10661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这里用</a:t>
            </a:r>
            <a:r>
              <a:rPr lang="en-US" altLang="zh-CN" sz="1600" dirty="0">
                <a:sym typeface="Webdings" panose="05030102010509060703" pitchFamily="18" charset="2"/>
              </a:rPr>
              <a:t>Binary Search &lt;--</a:t>
            </a:r>
            <a:endParaRPr lang="en-US" altLang="zh-CN" sz="16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lang="zh-CN" altLang="en-US" sz="1600"/>
              <a:t>时间少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204595" y="5686425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每一个</a:t>
            </a:r>
            <a:r>
              <a:rPr lang="en-US" altLang="zh-CN" sz="1800"/>
              <a:t>logn</a:t>
            </a:r>
            <a:r>
              <a:rPr lang="zh-CN" altLang="en-US" sz="1800"/>
              <a:t>的块可以并行，每一块内串行</a:t>
            </a:r>
            <a:r>
              <a:rPr lang="en-US" altLang="zh-CN" sz="1800"/>
              <a:t>rank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/>
      <p:bldP spid="178184" grpId="0"/>
      <p:bldP spid="178186" grpId="0"/>
      <p:bldP spid="178187" grpId="0"/>
      <p:bldP spid="178245" grpId="0"/>
      <p:bldP spid="178246" grpId="0" animBg="1"/>
      <p:bldP spid="178248" grpId="0" animBg="1"/>
      <p:bldP spid="178249" grpId="0" animBg="1"/>
      <p:bldP spid="178251" grpId="0" animBg="1"/>
      <p:bldP spid="178252" grpId="0" animBg="1"/>
      <p:bldP spid="178253" grpId="0" animBg="1"/>
      <p:bldP spid="178254" grpId="0" animBg="1"/>
      <p:bldP spid="178255" grpId="0" animBg="1"/>
      <p:bldP spid="1782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9" name="Text Box 2"/>
          <p:cNvSpPr txBox="1"/>
          <p:nvPr/>
        </p:nvSpPr>
        <p:spPr>
          <a:xfrm>
            <a:off x="468313" y="476250"/>
            <a:ext cx="828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Maximum Finding.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150" name="Text Box 3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81252" name="Text Box 4"/>
          <p:cNvSpPr txBox="1"/>
          <p:nvPr/>
        </p:nvSpPr>
        <p:spPr>
          <a:xfrm>
            <a:off x="684213" y="981075"/>
            <a:ext cx="74882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Replace “+” by “max” in the summation algorithm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1253" name="Object 5"/>
          <p:cNvGraphicFramePr/>
          <p:nvPr/>
        </p:nvGraphicFramePr>
        <p:xfrm>
          <a:off x="2124075" y="1484313"/>
          <a:ext cx="3740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004695" imgH="203200" progId="Equation.3">
                  <p:embed/>
                </p:oleObj>
              </mc:Choice>
              <mc:Fallback>
                <p:oleObj name="" r:id="rId1" imgW="2004695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1484313"/>
                        <a:ext cx="37401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Text Box 6"/>
          <p:cNvSpPr txBox="1"/>
          <p:nvPr/>
        </p:nvSpPr>
        <p:spPr>
          <a:xfrm>
            <a:off x="684213" y="1963738"/>
            <a:ext cx="3311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Compare all pairs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116013" y="2492375"/>
            <a:ext cx="5976937" cy="3744913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 </a:t>
            </a:r>
            <a:r>
              <a:rPr lang="pt-BR" altLang="zh-CN" sz="2000" b="1" dirty="0">
                <a:latin typeface="Arial" panose="020B0604020202020204" pitchFamily="34" charset="0"/>
              </a:rPr>
              <a:t>,</a:t>
            </a:r>
            <a:r>
              <a:rPr lang="pt-BR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n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  B(i) := 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i and j, 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i, j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n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 b="1" dirty="0">
                <a:latin typeface="Arial" panose="020B0604020202020204" pitchFamily="34" charset="0"/>
              </a:rPr>
              <a:t> ( (A(i) &lt; A(j)) || ((A(i) = A(j)) &amp;&amp; (i &lt; j)) 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2000" b="1" dirty="0">
                <a:latin typeface="Arial" panose="020B0604020202020204" pitchFamily="34" charset="0"/>
              </a:rPr>
              <a:t>B(i) = 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2000" b="1" dirty="0">
                <a:latin typeface="Arial" panose="020B0604020202020204" pitchFamily="34" charset="0"/>
              </a:rPr>
              <a:t> B(j) = 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 </a:t>
            </a:r>
            <a:r>
              <a:rPr lang="pt-BR" altLang="zh-CN" sz="2000" b="1" dirty="0">
                <a:latin typeface="Arial" panose="020B0604020202020204" pitchFamily="34" charset="0"/>
              </a:rPr>
              <a:t>,</a:t>
            </a:r>
            <a:r>
              <a:rPr lang="pt-BR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n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 b="1" dirty="0">
                <a:latin typeface="Arial" panose="020B0604020202020204" pitchFamily="34" charset="0"/>
              </a:rPr>
              <a:t> B(i) == 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latin typeface="Arial" panose="020B0604020202020204" pitchFamily="34" charset="0"/>
              </a:rPr>
              <a:t>A(i) is a maximum in A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endParaRPr lang="en-US" altLang="zh-CN" sz="2000" b="1" dirty="0">
              <a:latin typeface="Arial" panose="020B0604020202020204" pitchFamily="34" charset="0"/>
            </a:endParaRPr>
          </a:p>
        </p:txBody>
      </p:sp>
      <p:graphicFrame>
        <p:nvGraphicFramePr>
          <p:cNvPr id="181256" name="Object 8"/>
          <p:cNvGraphicFramePr/>
          <p:nvPr/>
        </p:nvGraphicFramePr>
        <p:xfrm>
          <a:off x="1712913" y="5691188"/>
          <a:ext cx="34083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828800" imgH="228600" progId="Equation.3">
                  <p:embed/>
                </p:oleObj>
              </mc:Choice>
              <mc:Fallback>
                <p:oleObj name="" r:id="rId3" imgW="18288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913" y="5691188"/>
                        <a:ext cx="3408362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AutoShape 59" descr="画布"/>
          <p:cNvSpPr>
            <a:spLocks noChangeArrowheads="1"/>
          </p:cNvSpPr>
          <p:nvPr/>
        </p:nvSpPr>
        <p:spPr bwMode="auto">
          <a:xfrm>
            <a:off x="5076825" y="4149725"/>
            <a:ext cx="3529013" cy="1639888"/>
          </a:xfrm>
          <a:prstGeom prst="plus">
            <a:avLst>
              <a:gd name="adj" fmla="val 14523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</p:spPr>
        <p:txBody>
          <a:bodyPr lIns="0" tIns="46800" rIns="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  Discussion 21: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How to resolve access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conflicts?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81" name="Text Box 3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79208" name="Text Box 8"/>
          <p:cNvSpPr txBox="1"/>
          <p:nvPr/>
        </p:nvSpPr>
        <p:spPr>
          <a:xfrm>
            <a:off x="684213" y="692150"/>
            <a:ext cx="74882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A Doubly-logarithmic Paradigm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042988" y="1052513"/>
            <a:ext cx="6192837" cy="541337"/>
            <a:chOff x="657" y="663"/>
            <a:chExt cx="3901" cy="341"/>
          </a:xfrm>
        </p:grpSpPr>
        <p:sp>
          <p:nvSpPr>
            <p:cNvPr id="7186" name="Rectangle 13"/>
            <p:cNvSpPr/>
            <p:nvPr/>
          </p:nvSpPr>
          <p:spPr>
            <a:xfrm>
              <a:off x="657" y="754"/>
              <a:ext cx="390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60000"/>
                </a:spcBef>
                <a:buClr>
                  <a:schemeClr val="tx1"/>
                </a:buClr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Assume that 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= log log 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is an integer (                     ).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9" name="Object 14"/>
            <p:cNvGraphicFramePr/>
            <p:nvPr/>
          </p:nvGraphicFramePr>
          <p:xfrm>
            <a:off x="3503" y="663"/>
            <a:ext cx="6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469900" imgH="228600" progId="Equation.3">
                    <p:embed/>
                  </p:oleObj>
                </mc:Choice>
                <mc:Fallback>
                  <p:oleObj name="" r:id="rId1" imgW="4699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03" y="663"/>
                          <a:ext cx="692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/>
          <p:nvPr/>
        </p:nvGrpSpPr>
        <p:grpSpPr>
          <a:xfrm>
            <a:off x="1042988" y="1620838"/>
            <a:ext cx="2520950" cy="476250"/>
            <a:chOff x="657" y="1021"/>
            <a:chExt cx="1588" cy="300"/>
          </a:xfrm>
        </p:grpSpPr>
        <p:sp>
          <p:nvSpPr>
            <p:cNvPr id="7185" name="Rectangle 16"/>
            <p:cNvSpPr/>
            <p:nvPr/>
          </p:nvSpPr>
          <p:spPr>
            <a:xfrm>
              <a:off x="657" y="1071"/>
              <a:ext cx="158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60000"/>
                </a:spcBef>
                <a:buClr>
                  <a:schemeClr val="tx1"/>
                </a:buClr>
              </a:pPr>
              <a:r>
                <a:rPr lang="en-US" altLang="zh-CN" sz="2000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Partition by         :</a:t>
              </a:r>
              <a:endPara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8" name="Object 17"/>
            <p:cNvGraphicFramePr/>
            <p:nvPr/>
          </p:nvGraphicFramePr>
          <p:xfrm>
            <a:off x="1565" y="1021"/>
            <a:ext cx="31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254000" imgH="228600" progId="Equation.3">
                    <p:embed/>
                  </p:oleObj>
                </mc:Choice>
                <mc:Fallback>
                  <p:oleObj name="" r:id="rId3" imgW="254000" imgH="228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65" y="1021"/>
                          <a:ext cx="317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19" name="Object 19"/>
          <p:cNvGraphicFramePr/>
          <p:nvPr/>
        </p:nvGraphicFramePr>
        <p:xfrm>
          <a:off x="1258888" y="2133600"/>
          <a:ext cx="4970462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590800" imgH="965200" progId="Equation.3">
                  <p:embed/>
                </p:oleObj>
              </mc:Choice>
              <mc:Fallback>
                <p:oleObj name="" r:id="rId5" imgW="2590800" imgH="965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2133600"/>
                        <a:ext cx="4970462" cy="185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0" name="Object 20"/>
          <p:cNvGraphicFramePr/>
          <p:nvPr/>
        </p:nvGraphicFramePr>
        <p:xfrm>
          <a:off x="6300788" y="2147888"/>
          <a:ext cx="26511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536065" imgH="241300" progId="Equation.3">
                  <p:embed/>
                </p:oleObj>
              </mc:Choice>
              <mc:Fallback>
                <p:oleObj name="" r:id="rId7" imgW="1536065" imgH="241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788" y="2147888"/>
                        <a:ext cx="26511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1" name="Object 21"/>
          <p:cNvGraphicFramePr/>
          <p:nvPr/>
        </p:nvGraphicFramePr>
        <p:xfrm>
          <a:off x="6289675" y="2565400"/>
          <a:ext cx="2673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548765" imgH="241300" progId="Equation.3">
                  <p:embed/>
                </p:oleObj>
              </mc:Choice>
              <mc:Fallback>
                <p:oleObj name="" r:id="rId9" imgW="1548765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9675" y="2565400"/>
                        <a:ext cx="267335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2" name="Object 22"/>
          <p:cNvGraphicFramePr/>
          <p:nvPr/>
        </p:nvGraphicFramePr>
        <p:xfrm>
          <a:off x="6308725" y="3467100"/>
          <a:ext cx="26558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1625600" imgH="279400" progId="Equation.3">
                  <p:embed/>
                </p:oleObj>
              </mc:Choice>
              <mc:Fallback>
                <p:oleObj name="" r:id="rId11" imgW="1625600" imgH="279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8725" y="3467100"/>
                        <a:ext cx="2655888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3" name="Object 23"/>
          <p:cNvGraphicFramePr/>
          <p:nvPr/>
        </p:nvGraphicFramePr>
        <p:xfrm>
          <a:off x="1258888" y="4149725"/>
          <a:ext cx="2740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1675130" imgH="254000" progId="Equation.3">
                  <p:embed/>
                </p:oleObj>
              </mc:Choice>
              <mc:Fallback>
                <p:oleObj name="" r:id="rId13" imgW="1675130" imgH="254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4149725"/>
                        <a:ext cx="2740025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4" name="Object 24"/>
          <p:cNvGraphicFramePr/>
          <p:nvPr/>
        </p:nvGraphicFramePr>
        <p:xfrm>
          <a:off x="4275138" y="4076700"/>
          <a:ext cx="34655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2120900" imgH="279400" progId="Equation.3">
                  <p:embed/>
                </p:oleObj>
              </mc:Choice>
              <mc:Fallback>
                <p:oleObj name="" r:id="rId15" imgW="2120900" imgH="279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5138" y="4076700"/>
                        <a:ext cx="3465512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5" name="Object 25"/>
          <p:cNvGraphicFramePr/>
          <p:nvPr/>
        </p:nvGraphicFramePr>
        <p:xfrm>
          <a:off x="1331913" y="4724400"/>
          <a:ext cx="58324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7" imgW="2894330" imgH="241300" progId="Equation.3">
                  <p:embed/>
                </p:oleObj>
              </mc:Choice>
              <mc:Fallback>
                <p:oleObj name="" r:id="rId17" imgW="289433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1913" y="4724400"/>
                        <a:ext cx="583247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6" name="Object 26"/>
          <p:cNvGraphicFramePr/>
          <p:nvPr/>
        </p:nvGraphicFramePr>
        <p:xfrm>
          <a:off x="1243013" y="5414963"/>
          <a:ext cx="60118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9" imgW="2981960" imgH="203200" progId="Equation.3">
                  <p:embed/>
                </p:oleObj>
              </mc:Choice>
              <mc:Fallback>
                <p:oleObj name="" r:id="rId19" imgW="298196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43013" y="5414963"/>
                        <a:ext cx="6011862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201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8202" name="Text Box 3"/>
          <p:cNvSpPr txBox="1"/>
          <p:nvPr/>
        </p:nvSpPr>
        <p:spPr>
          <a:xfrm>
            <a:off x="684213" y="692150"/>
            <a:ext cx="74882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A Doubly-logarithmic Paradigm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8203" name="Rectangle 8"/>
          <p:cNvSpPr/>
          <p:nvPr/>
        </p:nvSpPr>
        <p:spPr>
          <a:xfrm>
            <a:off x="1116013" y="1276350"/>
            <a:ext cx="38163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60000"/>
              </a:spcBef>
              <a:buClr>
                <a:schemeClr val="tx1"/>
              </a:buClr>
            </a:pP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</a:rPr>
              <a:t>Partition by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= log log </a:t>
            </a:r>
            <a:r>
              <a:rPr lang="en-US" altLang="zh-CN" b="1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:</a:t>
            </a:r>
            <a:endParaRPr lang="en-US" altLang="zh-CN" sz="20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graphicFrame>
        <p:nvGraphicFramePr>
          <p:cNvPr id="183306" name="Object 10"/>
          <p:cNvGraphicFramePr/>
          <p:nvPr/>
        </p:nvGraphicFramePr>
        <p:xfrm>
          <a:off x="1187450" y="1844675"/>
          <a:ext cx="4556125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374900" imgH="914400" progId="Equation.3">
                  <p:embed/>
                </p:oleObj>
              </mc:Choice>
              <mc:Fallback>
                <p:oleObj name="" r:id="rId1" imgW="2374900" imgH="914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844675"/>
                        <a:ext cx="4556125" cy="175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7" name="Object 11"/>
          <p:cNvGraphicFramePr/>
          <p:nvPr/>
        </p:nvGraphicFramePr>
        <p:xfrm>
          <a:off x="6289675" y="1903413"/>
          <a:ext cx="15557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900430" imgH="215900" progId="Equation.3">
                  <p:embed/>
                </p:oleObj>
              </mc:Choice>
              <mc:Fallback>
                <p:oleObj name="" r:id="rId3" imgW="90043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675" y="1903413"/>
                        <a:ext cx="155575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0" name="Object 14"/>
          <p:cNvGraphicFramePr/>
          <p:nvPr/>
        </p:nvGraphicFramePr>
        <p:xfrm>
          <a:off x="2268538" y="3789363"/>
          <a:ext cx="36210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701800" imgH="228600" progId="Equation.3">
                  <p:embed/>
                </p:oleObj>
              </mc:Choice>
              <mc:Fallback>
                <p:oleObj name="" r:id="rId5" imgW="17018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3789363"/>
                        <a:ext cx="362108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3" name="Object 17"/>
          <p:cNvGraphicFramePr/>
          <p:nvPr/>
        </p:nvGraphicFramePr>
        <p:xfrm>
          <a:off x="1258888" y="4581525"/>
          <a:ext cx="62420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097530" imgH="431800" progId="Equation.3">
                  <p:embed/>
                </p:oleObj>
              </mc:Choice>
              <mc:Fallback>
                <p:oleObj name="" r:id="rId7" imgW="309753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4581525"/>
                        <a:ext cx="6242050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4" name="Object 18"/>
          <p:cNvGraphicFramePr/>
          <p:nvPr/>
        </p:nvGraphicFramePr>
        <p:xfrm>
          <a:off x="6280150" y="2276475"/>
          <a:ext cx="15763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913130" imgH="215900" progId="Equation.3">
                  <p:embed/>
                </p:oleObj>
              </mc:Choice>
              <mc:Fallback>
                <p:oleObj name="" r:id="rId9" imgW="91313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0150" y="2276475"/>
                        <a:ext cx="1576388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5" name="Object 19"/>
          <p:cNvGraphicFramePr/>
          <p:nvPr/>
        </p:nvGraphicFramePr>
        <p:xfrm>
          <a:off x="6286500" y="3190875"/>
          <a:ext cx="1751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1016000" imgH="228600" progId="Equation.3">
                  <p:embed/>
                </p:oleObj>
              </mc:Choice>
              <mc:Fallback>
                <p:oleObj name="" r:id="rId11" imgW="10160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6500" y="3190875"/>
                        <a:ext cx="17510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6" name="Line 20"/>
          <p:cNvSpPr/>
          <p:nvPr/>
        </p:nvSpPr>
        <p:spPr>
          <a:xfrm>
            <a:off x="6877050" y="5445125"/>
            <a:ext cx="57467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26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85347" name="Text Box 3"/>
          <p:cNvSpPr txBox="1"/>
          <p:nvPr/>
        </p:nvSpPr>
        <p:spPr>
          <a:xfrm>
            <a:off x="684213" y="54927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Random Sampling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5362" name="Object 18"/>
          <p:cNvGraphicFramePr/>
          <p:nvPr/>
        </p:nvGraphicFramePr>
        <p:xfrm>
          <a:off x="4081463" y="674688"/>
          <a:ext cx="2578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700530" imgH="203200" progId="Equation.3">
                  <p:embed/>
                </p:oleObj>
              </mc:Choice>
              <mc:Fallback>
                <p:oleObj name="" r:id="rId1" imgW="170053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1463" y="674688"/>
                        <a:ext cx="2578100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3" name="Rectangle 19"/>
          <p:cNvSpPr/>
          <p:nvPr/>
        </p:nvSpPr>
        <p:spPr>
          <a:xfrm>
            <a:off x="1187450" y="982663"/>
            <a:ext cx="669766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60000"/>
              </a:spcBef>
              <a:buClr>
                <a:schemeClr val="tx1"/>
              </a:buClr>
            </a:pPr>
            <a:r>
              <a:rPr lang="en-US" altLang="zh-CN" sz="2000" b="1" dirty="0">
                <a:latin typeface="Times New Roman" panose="02020603050405020304" pitchFamily="18" charset="0"/>
              </a:rPr>
              <a:t>with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very high probability</a:t>
            </a:r>
            <a:r>
              <a:rPr lang="en-US" altLang="zh-CN" sz="2000" b="1" dirty="0">
                <a:latin typeface="Times New Roman" panose="02020603050405020304" pitchFamily="18" charset="0"/>
              </a:rPr>
              <a:t>, on an Arbitrary CRCW PRAM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85364" name="Rectangle 20"/>
          <p:cNvSpPr/>
          <p:nvPr/>
        </p:nvSpPr>
        <p:spPr>
          <a:xfrm>
            <a:off x="1331913" y="1484313"/>
            <a:ext cx="6119812" cy="5048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A: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elements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85365" name="Rectangle 21"/>
          <p:cNvSpPr/>
          <p:nvPr/>
        </p:nvSpPr>
        <p:spPr>
          <a:xfrm>
            <a:off x="1547813" y="2419350"/>
            <a:ext cx="5616575" cy="5048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B: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7/8</a:t>
            </a:r>
            <a:r>
              <a:rPr lang="en-US" altLang="zh-CN" b="1" dirty="0">
                <a:latin typeface="Times New Roman" panose="02020603050405020304" pitchFamily="18" charset="0"/>
              </a:rPr>
              <a:t> elements of 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4356100" y="1989138"/>
            <a:ext cx="1368425" cy="431800"/>
            <a:chOff x="2744" y="1480"/>
            <a:chExt cx="862" cy="272"/>
          </a:xfrm>
        </p:grpSpPr>
        <p:sp>
          <p:nvSpPr>
            <p:cNvPr id="9252" name="Line 22"/>
            <p:cNvSpPr/>
            <p:nvPr/>
          </p:nvSpPr>
          <p:spPr>
            <a:xfrm>
              <a:off x="2744" y="1480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9253" name="Text Box 23"/>
            <p:cNvSpPr txBox="1"/>
            <p:nvPr/>
          </p:nvSpPr>
          <p:spPr>
            <a:xfrm>
              <a:off x="2789" y="1480"/>
              <a:ext cx="817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random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5369" name="Object 25"/>
          <p:cNvGraphicFramePr/>
          <p:nvPr/>
        </p:nvGraphicFramePr>
        <p:xfrm>
          <a:off x="7235825" y="2132013"/>
          <a:ext cx="17399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812165" imgH="444500" progId="Equation.3">
                  <p:embed/>
                </p:oleObj>
              </mc:Choice>
              <mc:Fallback>
                <p:oleObj name="" r:id="rId3" imgW="812165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5825" y="2132013"/>
                        <a:ext cx="173990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/>
          <p:nvPr/>
        </p:nvGrpSpPr>
        <p:grpSpPr>
          <a:xfrm>
            <a:off x="1547813" y="2420938"/>
            <a:ext cx="5616575" cy="503237"/>
            <a:chOff x="975" y="1752"/>
            <a:chExt cx="3538" cy="317"/>
          </a:xfrm>
        </p:grpSpPr>
        <p:sp>
          <p:nvSpPr>
            <p:cNvPr id="9249" name="Rectangle 26"/>
            <p:cNvSpPr/>
            <p:nvPr/>
          </p:nvSpPr>
          <p:spPr>
            <a:xfrm>
              <a:off x="975" y="1752"/>
              <a:ext cx="363" cy="317"/>
            </a:xfrm>
            <a:prstGeom prst="rect">
              <a:avLst/>
            </a:prstGeom>
            <a:solidFill>
              <a:srgbClr val="CC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1/8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0" name="Rectangle 27"/>
            <p:cNvSpPr/>
            <p:nvPr/>
          </p:nvSpPr>
          <p:spPr>
            <a:xfrm>
              <a:off x="1338" y="1752"/>
              <a:ext cx="363" cy="317"/>
            </a:xfrm>
            <a:prstGeom prst="rect">
              <a:avLst/>
            </a:prstGeom>
            <a:solidFill>
              <a:srgbClr val="CC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1/8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1" name="Rectangle 28"/>
            <p:cNvSpPr/>
            <p:nvPr/>
          </p:nvSpPr>
          <p:spPr>
            <a:xfrm>
              <a:off x="4150" y="1752"/>
              <a:ext cx="363" cy="317"/>
            </a:xfrm>
            <a:prstGeom prst="rect">
              <a:avLst/>
            </a:prstGeom>
            <a:solidFill>
              <a:srgbClr val="CC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1/8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54"/>
          <p:cNvGrpSpPr/>
          <p:nvPr/>
        </p:nvGrpSpPr>
        <p:grpSpPr>
          <a:xfrm>
            <a:off x="1547813" y="2924175"/>
            <a:ext cx="5616575" cy="700088"/>
            <a:chOff x="975" y="1842"/>
            <a:chExt cx="3538" cy="441"/>
          </a:xfrm>
        </p:grpSpPr>
        <p:sp>
          <p:nvSpPr>
            <p:cNvPr id="9247" name="AutoShape 31"/>
            <p:cNvSpPr/>
            <p:nvPr/>
          </p:nvSpPr>
          <p:spPr>
            <a:xfrm rot="-5400000">
              <a:off x="2675" y="141"/>
              <a:ext cx="137" cy="3538"/>
            </a:xfrm>
            <a:prstGeom prst="leftBrace">
              <a:avLst>
                <a:gd name="adj1" fmla="val 215206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8" name="Text Box 32"/>
            <p:cNvSpPr txBox="1"/>
            <p:nvPr/>
          </p:nvSpPr>
          <p:spPr>
            <a:xfrm>
              <a:off x="2426" y="1995"/>
              <a:ext cx="108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?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   blocks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5378" name="Rectangle 34"/>
          <p:cNvSpPr/>
          <p:nvPr/>
        </p:nvSpPr>
        <p:spPr>
          <a:xfrm>
            <a:off x="3813175" y="3141663"/>
            <a:ext cx="614363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3/4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5379" name="Object 35"/>
          <p:cNvGraphicFramePr/>
          <p:nvPr/>
        </p:nvGraphicFramePr>
        <p:xfrm>
          <a:off x="1547813" y="3573463"/>
          <a:ext cx="49418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716530" imgH="241300" progId="Equation.3">
                  <p:embed/>
                </p:oleObj>
              </mc:Choice>
              <mc:Fallback>
                <p:oleObj name="" r:id="rId5" imgW="271653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3573463"/>
                        <a:ext cx="4941887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8"/>
          <p:cNvGrpSpPr/>
          <p:nvPr/>
        </p:nvGrpSpPr>
        <p:grpSpPr>
          <a:xfrm>
            <a:off x="6732588" y="3500438"/>
            <a:ext cx="1655762" cy="657225"/>
            <a:chOff x="4241" y="2523"/>
            <a:chExt cx="1043" cy="414"/>
          </a:xfrm>
        </p:grpSpPr>
        <p:graphicFrame>
          <p:nvGraphicFramePr>
            <p:cNvPr id="9224" name="Object 36"/>
            <p:cNvGraphicFramePr/>
            <p:nvPr/>
          </p:nvGraphicFramePr>
          <p:xfrm>
            <a:off x="4468" y="2523"/>
            <a:ext cx="81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7" imgW="850265" imgH="431800" progId="Equation.3">
                    <p:embed/>
                  </p:oleObj>
                </mc:Choice>
                <mc:Fallback>
                  <p:oleObj name="" r:id="rId7" imgW="850265" imgH="431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68" y="2523"/>
                          <a:ext cx="816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AutoShape 37"/>
            <p:cNvSpPr/>
            <p:nvPr/>
          </p:nvSpPr>
          <p:spPr>
            <a:xfrm>
              <a:off x="4241" y="2614"/>
              <a:ext cx="181" cy="181"/>
            </a:xfrm>
            <a:prstGeom prst="rightArrow">
              <a:avLst>
                <a:gd name="adj1" fmla="val 43648"/>
                <a:gd name="adj2" fmla="val 37018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5383" name="Rectangle 39"/>
          <p:cNvSpPr/>
          <p:nvPr/>
        </p:nvSpPr>
        <p:spPr>
          <a:xfrm>
            <a:off x="1908175" y="4221163"/>
            <a:ext cx="4895850" cy="5048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B: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3/4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(1)</a:t>
            </a:r>
            <a:r>
              <a:rPr lang="en-US" altLang="zh-CN" b="1" dirty="0">
                <a:latin typeface="Times New Roman" panose="02020603050405020304" pitchFamily="18" charset="0"/>
              </a:rPr>
              <a:t> elements of 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1908175" y="4221163"/>
            <a:ext cx="4895850" cy="503237"/>
            <a:chOff x="1202" y="2976"/>
            <a:chExt cx="3084" cy="317"/>
          </a:xfrm>
        </p:grpSpPr>
        <p:sp>
          <p:nvSpPr>
            <p:cNvPr id="9244" name="Rectangle 41"/>
            <p:cNvSpPr/>
            <p:nvPr/>
          </p:nvSpPr>
          <p:spPr>
            <a:xfrm>
              <a:off x="1202" y="2976"/>
              <a:ext cx="363" cy="317"/>
            </a:xfrm>
            <a:prstGeom prst="rect">
              <a:avLst/>
            </a:prstGeom>
            <a:solidFill>
              <a:srgbClr val="CC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1/4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5" name="Rectangle 43"/>
            <p:cNvSpPr/>
            <p:nvPr/>
          </p:nvSpPr>
          <p:spPr>
            <a:xfrm>
              <a:off x="3923" y="2976"/>
              <a:ext cx="363" cy="317"/>
            </a:xfrm>
            <a:prstGeom prst="rect">
              <a:avLst/>
            </a:prstGeom>
            <a:solidFill>
              <a:srgbClr val="CC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1/4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1908175" y="4725988"/>
            <a:ext cx="4895850" cy="673100"/>
            <a:chOff x="1202" y="3022"/>
            <a:chExt cx="3084" cy="424"/>
          </a:xfrm>
        </p:grpSpPr>
        <p:sp>
          <p:nvSpPr>
            <p:cNvPr id="9242" name="AutoShape 46"/>
            <p:cNvSpPr/>
            <p:nvPr/>
          </p:nvSpPr>
          <p:spPr>
            <a:xfrm rot="-5400000">
              <a:off x="2676" y="1548"/>
              <a:ext cx="136" cy="3084"/>
            </a:xfrm>
            <a:prstGeom prst="leftBrace">
              <a:avLst>
                <a:gd name="adj1" fmla="val 18897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3" name="Text Box 47"/>
            <p:cNvSpPr txBox="1"/>
            <p:nvPr/>
          </p:nvSpPr>
          <p:spPr>
            <a:xfrm>
              <a:off x="2467" y="3158"/>
              <a:ext cx="94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?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 blocks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5392" name="Rectangle 48"/>
          <p:cNvSpPr/>
          <p:nvPr/>
        </p:nvSpPr>
        <p:spPr>
          <a:xfrm>
            <a:off x="3708400" y="4941888"/>
            <a:ext cx="614363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1/2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5393" name="Object 49"/>
          <p:cNvGraphicFramePr/>
          <p:nvPr/>
        </p:nvGraphicFramePr>
        <p:xfrm>
          <a:off x="1536700" y="5373688"/>
          <a:ext cx="49641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2729230" imgH="241300" progId="Equation.3">
                  <p:embed/>
                </p:oleObj>
              </mc:Choice>
              <mc:Fallback>
                <p:oleObj name="" r:id="rId9" imgW="2729230" imgH="241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6700" y="5373688"/>
                        <a:ext cx="496411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0"/>
          <p:cNvGrpSpPr/>
          <p:nvPr/>
        </p:nvGrpSpPr>
        <p:grpSpPr>
          <a:xfrm>
            <a:off x="6732588" y="5302250"/>
            <a:ext cx="1655762" cy="657225"/>
            <a:chOff x="4241" y="2523"/>
            <a:chExt cx="1043" cy="414"/>
          </a:xfrm>
        </p:grpSpPr>
        <p:graphicFrame>
          <p:nvGraphicFramePr>
            <p:cNvPr id="9223" name="Object 51"/>
            <p:cNvGraphicFramePr/>
            <p:nvPr/>
          </p:nvGraphicFramePr>
          <p:xfrm>
            <a:off x="4468" y="2523"/>
            <a:ext cx="81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850265" imgH="431800" progId="Equation.3">
                    <p:embed/>
                  </p:oleObj>
                </mc:Choice>
                <mc:Fallback>
                  <p:oleObj name="" r:id="rId11" imgW="850265" imgH="4318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68" y="2523"/>
                          <a:ext cx="816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AutoShape 52"/>
            <p:cNvSpPr/>
            <p:nvPr/>
          </p:nvSpPr>
          <p:spPr>
            <a:xfrm>
              <a:off x="4241" y="2614"/>
              <a:ext cx="181" cy="181"/>
            </a:xfrm>
            <a:prstGeom prst="rightArrow">
              <a:avLst>
                <a:gd name="adj1" fmla="val 43648"/>
                <a:gd name="adj2" fmla="val 37018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5397" name="Object 53"/>
          <p:cNvGraphicFramePr/>
          <p:nvPr/>
        </p:nvGraphicFramePr>
        <p:xfrm>
          <a:off x="2268538" y="5878513"/>
          <a:ext cx="3602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1981200" imgH="228600" progId="Equation.3">
                  <p:embed/>
                </p:oleObj>
              </mc:Choice>
              <mc:Fallback>
                <p:oleObj name="" r:id="rId13" imgW="19812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8538" y="5878513"/>
                        <a:ext cx="360203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853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3" grpId="0"/>
      <p:bldP spid="185364" grpId="0" animBg="1"/>
      <p:bldP spid="185365" grpId="0" animBg="1"/>
      <p:bldP spid="185378" grpId="0" animBg="1"/>
      <p:bldP spid="185383" grpId="0" animBg="1"/>
      <p:bldP spid="185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Text Box 4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01" name="Text Box 5"/>
          <p:cNvSpPr txBox="1"/>
          <p:nvPr/>
        </p:nvSpPr>
        <p:spPr>
          <a:xfrm>
            <a:off x="684213" y="620713"/>
            <a:ext cx="1943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Parallelism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23" name="Text Box 27"/>
          <p:cNvSpPr txBox="1"/>
          <p:nvPr/>
        </p:nvSpPr>
        <p:spPr>
          <a:xfrm>
            <a:off x="1258888" y="1196975"/>
            <a:ext cx="7345362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i="1" dirty="0">
                <a:latin typeface="Times New Roman" panose="02020603050405020304" pitchFamily="18" charset="0"/>
              </a:rPr>
              <a:t>Machine parallelism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 Processor parallelism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 Pipelining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 Very-Long Instruction Word (VLIW)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2125" name="Rectangle 29"/>
          <p:cNvSpPr/>
          <p:nvPr/>
        </p:nvSpPr>
        <p:spPr>
          <a:xfrm>
            <a:off x="1258888" y="3500438"/>
            <a:ext cx="49688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b="1" i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39" name="Text Box 43"/>
          <p:cNvSpPr txBox="1"/>
          <p:nvPr/>
        </p:nvSpPr>
        <p:spPr>
          <a:xfrm>
            <a:off x="684213" y="4292600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To describe a parallel algorithm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40" name="Rectangle 44"/>
          <p:cNvSpPr/>
          <p:nvPr/>
        </p:nvSpPr>
        <p:spPr>
          <a:xfrm>
            <a:off x="1258888" y="4843463"/>
            <a:ext cx="6985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arallel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andom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ccess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achine (PRAM)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2141" name="Rectangle 45"/>
          <p:cNvSpPr/>
          <p:nvPr/>
        </p:nvSpPr>
        <p:spPr>
          <a:xfrm>
            <a:off x="1258888" y="5419725"/>
            <a:ext cx="6985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ork-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epth (WD)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2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>
                                            <p:txEl>
                                              <p:charRg st="2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23">
                                            <p:txEl>
                                              <p:charRg st="22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23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>
                                            <p:txEl>
                                              <p:charRg st="5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23">
                                            <p:txEl>
                                              <p:charRg st="57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25" grpId="0"/>
      <p:bldP spid="132139" grpId="0"/>
      <p:bldP spid="132140" grpId="0"/>
      <p:bldP spid="1321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4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245" name="Text Box 3"/>
          <p:cNvSpPr txBox="1"/>
          <p:nvPr/>
        </p:nvSpPr>
        <p:spPr>
          <a:xfrm>
            <a:off x="684213" y="54927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Random Sampling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37"/>
          <p:cNvGraphicFramePr/>
          <p:nvPr/>
        </p:nvGraphicFramePr>
        <p:xfrm>
          <a:off x="1187450" y="981075"/>
          <a:ext cx="36020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981200" imgH="228600" progId="Equation.3">
                  <p:embed/>
                </p:oleObj>
              </mc:Choice>
              <mc:Fallback>
                <p:oleObj name="" r:id="rId1" imgW="19812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981075"/>
                        <a:ext cx="360203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4"/>
          <p:cNvSpPr/>
          <p:nvPr/>
        </p:nvSpPr>
        <p:spPr>
          <a:xfrm>
            <a:off x="1187450" y="1557338"/>
            <a:ext cx="6624638" cy="2016125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2000" b="1" dirty="0">
                <a:latin typeface="Arial" panose="020B0604020202020204" pitchFamily="34" charset="0"/>
              </a:rPr>
              <a:t>(there is an element larger than M) 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(each element larger than M)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       Throw it into a random place in a new B(n</a:t>
            </a:r>
            <a:r>
              <a:rPr lang="en-US" altLang="zh-CN" sz="2000" b="1" baseline="30000" dirty="0">
                <a:latin typeface="Arial" panose="020B0604020202020204" pitchFamily="34" charset="0"/>
              </a:rPr>
              <a:t>7/8</a:t>
            </a:r>
            <a:r>
              <a:rPr lang="en-US" altLang="zh-CN" sz="2000" b="1" dirty="0">
                <a:latin typeface="Arial" panose="020B0604020202020204" pitchFamily="34" charset="0"/>
              </a:rPr>
              <a:t>);</a:t>
            </a:r>
            <a:endParaRPr lang="en-US" altLang="zh-CN" sz="2000" b="1" baseline="30000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     Compute a new M;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290830" indent="-290830"/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87433" name="Rectangle 41"/>
          <p:cNvSpPr/>
          <p:nvPr/>
        </p:nvSpPr>
        <p:spPr>
          <a:xfrm>
            <a:off x="971550" y="3716338"/>
            <a:ext cx="7561263" cy="19177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176530" indent="-176530"/>
            <a:r>
              <a:rPr lang="en-US" altLang="zh-CN" b="1" dirty="0">
                <a:latin typeface="Times New Roman" panose="02020603050405020304" pitchFamily="18" charset="0"/>
              </a:rPr>
              <a:t>【Theorem】The algorithm finds the maximum among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elements.  With very high probability it runs in O(1) time and O(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work.  The probability of </a:t>
            </a:r>
            <a:r>
              <a:rPr lang="en-US" altLang="zh-CN" b="1" i="1" dirty="0">
                <a:latin typeface="Times New Roman" panose="02020603050405020304" pitchFamily="18" charset="0"/>
              </a:rPr>
              <a:t>not finishing</a:t>
            </a:r>
            <a:r>
              <a:rPr lang="en-US" altLang="zh-CN" b="1" dirty="0">
                <a:latin typeface="Times New Roman" panose="02020603050405020304" pitchFamily="18" charset="0"/>
              </a:rPr>
              <a:t> within this time and work complexity is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O(1/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 for some positive constant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74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2"/>
          <p:cNvGrpSpPr/>
          <p:nvPr/>
        </p:nvGrpSpPr>
        <p:grpSpPr>
          <a:xfrm>
            <a:off x="1295400" y="838200"/>
            <a:ext cx="6096000" cy="996950"/>
            <a:chOff x="816" y="240"/>
            <a:chExt cx="3840" cy="628"/>
          </a:xfrm>
        </p:grpSpPr>
        <p:sp>
          <p:nvSpPr>
            <p:cNvPr id="11271" name="Text Box 3"/>
            <p:cNvSpPr txBox="1"/>
            <p:nvPr/>
          </p:nvSpPr>
          <p:spPr>
            <a:xfrm>
              <a:off x="1008" y="336"/>
              <a:ext cx="364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Research Project 7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latin typeface="Georgia" panose="02040502050405020303" pitchFamily="18" charset="0"/>
                </a:rPr>
                <a:t>   MapReduce (26)</a:t>
              </a:r>
              <a:endParaRPr lang="en-US" altLang="zh-CN" sz="20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11266" name="Object 4"/>
            <p:cNvGraphicFramePr/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4178935" imgH="3215640" progId="MS_ClipArt_Gallery.2">
                    <p:embed/>
                  </p:oleObj>
                </mc:Choice>
                <mc:Fallback>
                  <p:oleObj name="" r:id="rId1" imgW="4178935" imgH="3215640" progId="MS_ClipArt_Gallery.2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45" name="Text Box 5"/>
          <p:cNvSpPr txBox="1"/>
          <p:nvPr/>
        </p:nvSpPr>
        <p:spPr>
          <a:xfrm>
            <a:off x="611188" y="2174875"/>
            <a:ext cx="7921625" cy="3354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MapReduce is a programming model and an associated implementation for processing and generating large data sets with a parallel, distributed algorithm on a cluster.  A MapReduce program is composed of a Map( ) procedure and a Reduce( ) procedure.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  In this project, you are supposed to briefly introduce the framework of MapReduce, and implement a MapReduce program to count the appearance of each word in a set of documents.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Detailed requirements can be downloaded from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hlinkClick r:id="rId3"/>
              </a:rPr>
              <a:t>https://pintia.cn/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270" name="Text Box 7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5089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Thinking in Parallel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Some Basic Data-Parallel Algorithms and Techniques;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Uzi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Vishkin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Class notes,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2010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Text Box 4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2821" name="Rectangle 5"/>
          <p:cNvSpPr/>
          <p:nvPr/>
        </p:nvSpPr>
        <p:spPr>
          <a:xfrm>
            <a:off x="684213" y="620713"/>
            <a:ext cx="6985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arallel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andom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ccess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achine (PRAM)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763713" y="1484313"/>
            <a:ext cx="3313112" cy="504825"/>
            <a:chOff x="1111" y="935"/>
            <a:chExt cx="2087" cy="318"/>
          </a:xfrm>
        </p:grpSpPr>
        <p:sp>
          <p:nvSpPr>
            <p:cNvPr id="15404" name="Rectangle 6"/>
            <p:cNvSpPr/>
            <p:nvPr/>
          </p:nvSpPr>
          <p:spPr>
            <a:xfrm>
              <a:off x="1111" y="935"/>
              <a:ext cx="318" cy="31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5" name="Rectangle 7"/>
            <p:cNvSpPr/>
            <p:nvPr/>
          </p:nvSpPr>
          <p:spPr>
            <a:xfrm>
              <a:off x="1565" y="935"/>
              <a:ext cx="318" cy="31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6" name="Rectangle 8"/>
            <p:cNvSpPr/>
            <p:nvPr/>
          </p:nvSpPr>
          <p:spPr>
            <a:xfrm>
              <a:off x="2880" y="935"/>
              <a:ext cx="318" cy="31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7" name="Text Box 9"/>
            <p:cNvSpPr txBox="1"/>
            <p:nvPr/>
          </p:nvSpPr>
          <p:spPr>
            <a:xfrm>
              <a:off x="2018" y="935"/>
              <a:ext cx="72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2827" name="Rectangle 11"/>
          <p:cNvSpPr/>
          <p:nvPr/>
        </p:nvSpPr>
        <p:spPr>
          <a:xfrm>
            <a:off x="1692275" y="2708275"/>
            <a:ext cx="3455988" cy="5762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Shared memory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2014538" y="1989138"/>
            <a:ext cx="2806700" cy="719137"/>
            <a:chOff x="1269" y="1253"/>
            <a:chExt cx="1768" cy="453"/>
          </a:xfrm>
        </p:grpSpPr>
        <p:sp>
          <p:nvSpPr>
            <p:cNvPr id="15401" name="Line 12"/>
            <p:cNvSpPr/>
            <p:nvPr/>
          </p:nvSpPr>
          <p:spPr>
            <a:xfrm>
              <a:off x="1269" y="1253"/>
              <a:ext cx="0" cy="45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lg" len="lg"/>
              <a:tailEnd type="triangle" w="lg" len="lg"/>
            </a:ln>
          </p:spPr>
        </p:sp>
        <p:sp>
          <p:nvSpPr>
            <p:cNvPr id="15402" name="Line 13"/>
            <p:cNvSpPr/>
            <p:nvPr/>
          </p:nvSpPr>
          <p:spPr>
            <a:xfrm>
              <a:off x="1722" y="1253"/>
              <a:ext cx="0" cy="45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lg" len="lg"/>
              <a:tailEnd type="triangle" w="lg" len="lg"/>
            </a:ln>
          </p:spPr>
        </p:sp>
        <p:sp>
          <p:nvSpPr>
            <p:cNvPr id="15403" name="Line 14"/>
            <p:cNvSpPr/>
            <p:nvPr/>
          </p:nvSpPr>
          <p:spPr>
            <a:xfrm>
              <a:off x="3037" y="1253"/>
              <a:ext cx="0" cy="45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lg" len="lg"/>
              <a:tailEnd type="triangle" w="lg" len="lg"/>
            </a:ln>
          </p:spPr>
        </p:sp>
      </p:grpSp>
      <p:sp>
        <p:nvSpPr>
          <p:cNvPr id="162832" name="AutoShape 16"/>
          <p:cNvSpPr/>
          <p:nvPr/>
        </p:nvSpPr>
        <p:spPr>
          <a:xfrm>
            <a:off x="6016625" y="1627188"/>
            <a:ext cx="2300288" cy="1143000"/>
          </a:xfrm>
          <a:prstGeom prst="borderCallout1">
            <a:avLst>
              <a:gd name="adj1" fmla="val 10000"/>
              <a:gd name="adj2" fmla="val -3315"/>
              <a:gd name="adj3" fmla="val 72639"/>
              <a:gd name="adj4" fmla="val -48583"/>
            </a:avLst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Unit time access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read/write/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computation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62833" name="Text Box 17"/>
          <p:cNvSpPr txBox="1"/>
          <p:nvPr/>
        </p:nvSpPr>
        <p:spPr>
          <a:xfrm>
            <a:off x="900113" y="3716338"/>
            <a:ext cx="34559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processor i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b="1" i="1" dirty="0">
                <a:latin typeface="Times New Roman" panose="02020603050405020304" pitchFamily="18" charset="0"/>
              </a:rPr>
              <a:t>   c </a:t>
            </a:r>
            <a:r>
              <a:rPr lang="en-US" altLang="zh-CN" b="1" dirty="0">
                <a:latin typeface="Times New Roman" panose="02020603050405020304" pitchFamily="18" charset="0"/>
              </a:rPr>
              <a:t>:=</a:t>
            </a:r>
            <a:r>
              <a:rPr lang="en-US" altLang="zh-CN" b="1" i="1" dirty="0">
                <a:latin typeface="Times New Roman" panose="02020603050405020304" pitchFamily="18" charset="0"/>
              </a:rPr>
              <a:t> a 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</a:rPr>
              <a:t> b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4932363" y="3213100"/>
            <a:ext cx="3384550" cy="1584325"/>
            <a:chOff x="3107" y="2024"/>
            <a:chExt cx="2132" cy="998"/>
          </a:xfrm>
        </p:grpSpPr>
        <p:sp>
          <p:nvSpPr>
            <p:cNvPr id="15399" name="Rectangle 18"/>
            <p:cNvSpPr/>
            <p:nvPr/>
          </p:nvSpPr>
          <p:spPr>
            <a:xfrm>
              <a:off x="3878" y="2024"/>
              <a:ext cx="318" cy="31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0" name="Rectangle 19"/>
            <p:cNvSpPr/>
            <p:nvPr/>
          </p:nvSpPr>
          <p:spPr>
            <a:xfrm>
              <a:off x="3107" y="2659"/>
              <a:ext cx="2132" cy="36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5364163" y="3716338"/>
            <a:ext cx="936625" cy="1081087"/>
            <a:chOff x="3379" y="2341"/>
            <a:chExt cx="590" cy="681"/>
          </a:xfrm>
        </p:grpSpPr>
        <p:sp>
          <p:nvSpPr>
            <p:cNvPr id="15397" name="Rectangle 20"/>
            <p:cNvSpPr/>
            <p:nvPr/>
          </p:nvSpPr>
          <p:spPr>
            <a:xfrm>
              <a:off x="3379" y="2659"/>
              <a:ext cx="227" cy="36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8" name="Line 24"/>
            <p:cNvSpPr/>
            <p:nvPr/>
          </p:nvSpPr>
          <p:spPr>
            <a:xfrm flipV="1">
              <a:off x="3470" y="2341"/>
              <a:ext cx="49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6" name="Group 27"/>
          <p:cNvGrpSpPr/>
          <p:nvPr/>
        </p:nvGrpSpPr>
        <p:grpSpPr>
          <a:xfrm>
            <a:off x="6516688" y="3716338"/>
            <a:ext cx="1152525" cy="1081087"/>
            <a:chOff x="4105" y="2341"/>
            <a:chExt cx="726" cy="681"/>
          </a:xfrm>
        </p:grpSpPr>
        <p:sp>
          <p:nvSpPr>
            <p:cNvPr id="15395" name="Rectangle 21"/>
            <p:cNvSpPr/>
            <p:nvPr/>
          </p:nvSpPr>
          <p:spPr>
            <a:xfrm>
              <a:off x="4604" y="2659"/>
              <a:ext cx="227" cy="36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26"/>
            <p:cNvSpPr/>
            <p:nvPr/>
          </p:nvSpPr>
          <p:spPr>
            <a:xfrm flipH="1" flipV="1">
              <a:off x="4105" y="2341"/>
              <a:ext cx="635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7" name="Group 29"/>
          <p:cNvGrpSpPr/>
          <p:nvPr/>
        </p:nvGrpSpPr>
        <p:grpSpPr>
          <a:xfrm>
            <a:off x="6443663" y="3716338"/>
            <a:ext cx="433387" cy="1081087"/>
            <a:chOff x="4059" y="2341"/>
            <a:chExt cx="273" cy="681"/>
          </a:xfrm>
        </p:grpSpPr>
        <p:sp>
          <p:nvSpPr>
            <p:cNvPr id="15393" name="Rectangle 22"/>
            <p:cNvSpPr/>
            <p:nvPr/>
          </p:nvSpPr>
          <p:spPr>
            <a:xfrm>
              <a:off x="4105" y="2659"/>
              <a:ext cx="227" cy="36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Line 28"/>
            <p:cNvSpPr/>
            <p:nvPr/>
          </p:nvSpPr>
          <p:spPr>
            <a:xfrm>
              <a:off x="4059" y="2341"/>
              <a:ext cx="136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162846" name="Text Box 30"/>
          <p:cNvSpPr txBox="1"/>
          <p:nvPr/>
        </p:nvSpPr>
        <p:spPr>
          <a:xfrm>
            <a:off x="4932363" y="5084763"/>
            <a:ext cx="3455987" cy="113728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b="1" dirty="0">
                <a:latin typeface="Times New Roman" panose="02020603050405020304" pitchFamily="18" charset="0"/>
              </a:rPr>
              <a:t> 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,  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pardo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表示在同一个时钟周期完成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Bi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写到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Ai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A(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:= B(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" name="Group 49"/>
          <p:cNvGrpSpPr/>
          <p:nvPr/>
        </p:nvGrpSpPr>
        <p:grpSpPr>
          <a:xfrm>
            <a:off x="827088" y="4365625"/>
            <a:ext cx="3457575" cy="1800225"/>
            <a:chOff x="521" y="2750"/>
            <a:chExt cx="2178" cy="1134"/>
          </a:xfrm>
        </p:grpSpPr>
        <p:grpSp>
          <p:nvGrpSpPr>
            <p:cNvPr id="15387" name="Group 31"/>
            <p:cNvGrpSpPr/>
            <p:nvPr/>
          </p:nvGrpSpPr>
          <p:grpSpPr>
            <a:xfrm>
              <a:off x="567" y="2750"/>
              <a:ext cx="2087" cy="318"/>
              <a:chOff x="1111" y="935"/>
              <a:chExt cx="2087" cy="318"/>
            </a:xfrm>
          </p:grpSpPr>
          <p:sp>
            <p:nvSpPr>
              <p:cNvPr id="15389" name="Rectangle 32"/>
              <p:cNvSpPr/>
              <p:nvPr/>
            </p:nvSpPr>
            <p:spPr>
              <a:xfrm>
                <a:off x="1111" y="935"/>
                <a:ext cx="318" cy="31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0" name="Rectangle 33"/>
              <p:cNvSpPr/>
              <p:nvPr/>
            </p:nvSpPr>
            <p:spPr>
              <a:xfrm>
                <a:off x="1565" y="935"/>
                <a:ext cx="318" cy="31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1" name="Rectangle 34"/>
              <p:cNvSpPr/>
              <p:nvPr/>
            </p:nvSpPr>
            <p:spPr>
              <a:xfrm>
                <a:off x="2880" y="935"/>
                <a:ext cx="318" cy="31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</a:rPr>
                  <a:t>n</a:t>
                </a:r>
                <a:endParaRPr lang="en-US" altLang="zh-CN" sz="2000" b="1" i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2" name="Text Box 35"/>
              <p:cNvSpPr txBox="1"/>
              <p:nvPr/>
            </p:nvSpPr>
            <p:spPr>
              <a:xfrm>
                <a:off x="2018" y="935"/>
                <a:ext cx="726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……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88" name="Rectangle 36"/>
            <p:cNvSpPr/>
            <p:nvPr/>
          </p:nvSpPr>
          <p:spPr>
            <a:xfrm>
              <a:off x="521" y="3521"/>
              <a:ext cx="2178" cy="36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8"/>
          <p:cNvGrpSpPr/>
          <p:nvPr/>
        </p:nvGrpSpPr>
        <p:grpSpPr>
          <a:xfrm>
            <a:off x="611188" y="4870450"/>
            <a:ext cx="3600450" cy="1295400"/>
            <a:chOff x="385" y="3068"/>
            <a:chExt cx="2268" cy="816"/>
          </a:xfrm>
        </p:grpSpPr>
        <p:grpSp>
          <p:nvGrpSpPr>
            <p:cNvPr id="15377" name="Group 37"/>
            <p:cNvGrpSpPr/>
            <p:nvPr/>
          </p:nvGrpSpPr>
          <p:grpSpPr>
            <a:xfrm>
              <a:off x="725" y="3068"/>
              <a:ext cx="1768" cy="453"/>
              <a:chOff x="1269" y="1253"/>
              <a:chExt cx="1768" cy="453"/>
            </a:xfrm>
          </p:grpSpPr>
          <p:sp>
            <p:nvSpPr>
              <p:cNvPr id="15384" name="Line 38"/>
              <p:cNvSpPr/>
              <p:nvPr/>
            </p:nvSpPr>
            <p:spPr>
              <a:xfrm>
                <a:off x="1269" y="1253"/>
                <a:ext cx="0" cy="45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lg" len="lg"/>
                <a:tailEnd type="triangle" w="lg" len="lg"/>
              </a:ln>
            </p:spPr>
          </p:sp>
          <p:sp>
            <p:nvSpPr>
              <p:cNvPr id="15385" name="Line 39"/>
              <p:cNvSpPr/>
              <p:nvPr/>
            </p:nvSpPr>
            <p:spPr>
              <a:xfrm>
                <a:off x="1722" y="1253"/>
                <a:ext cx="0" cy="45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lg" len="lg"/>
                <a:tailEnd type="triangle" w="lg" len="lg"/>
              </a:ln>
            </p:spPr>
          </p:sp>
          <p:sp>
            <p:nvSpPr>
              <p:cNvPr id="15386" name="Line 40"/>
              <p:cNvSpPr/>
              <p:nvPr/>
            </p:nvSpPr>
            <p:spPr>
              <a:xfrm>
                <a:off x="3037" y="1253"/>
                <a:ext cx="0" cy="45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lg" len="lg"/>
                <a:tailEnd type="triangle" w="lg" len="lg"/>
              </a:ln>
            </p:spPr>
          </p:sp>
        </p:grpSp>
        <p:sp>
          <p:nvSpPr>
            <p:cNvPr id="15378" name="Rectangle 41"/>
            <p:cNvSpPr/>
            <p:nvPr/>
          </p:nvSpPr>
          <p:spPr>
            <a:xfrm>
              <a:off x="567" y="3521"/>
              <a:ext cx="317" cy="363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A(1)</a:t>
              </a:r>
              <a:endPara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9" name="Rectangle 42"/>
            <p:cNvSpPr/>
            <p:nvPr/>
          </p:nvSpPr>
          <p:spPr>
            <a:xfrm>
              <a:off x="1020" y="3521"/>
              <a:ext cx="317" cy="363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A(2)</a:t>
              </a:r>
              <a:endPara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0" name="Rectangle 43"/>
            <p:cNvSpPr/>
            <p:nvPr/>
          </p:nvSpPr>
          <p:spPr>
            <a:xfrm>
              <a:off x="2336" y="3521"/>
              <a:ext cx="317" cy="363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A(</a:t>
              </a:r>
              <a:r>
                <a:rPr lang="en-US" altLang="zh-CN" sz="1800" b="1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1" name="Text Box 44"/>
            <p:cNvSpPr txBox="1"/>
            <p:nvPr/>
          </p:nvSpPr>
          <p:spPr>
            <a:xfrm>
              <a:off x="385" y="3158"/>
              <a:ext cx="40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B(1)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45"/>
            <p:cNvSpPr txBox="1"/>
            <p:nvPr/>
          </p:nvSpPr>
          <p:spPr>
            <a:xfrm>
              <a:off x="839" y="3158"/>
              <a:ext cx="40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B(2)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3" name="Text Box 46"/>
            <p:cNvSpPr txBox="1"/>
            <p:nvPr/>
          </p:nvSpPr>
          <p:spPr>
            <a:xfrm>
              <a:off x="2154" y="3158"/>
              <a:ext cx="40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B(</a:t>
              </a:r>
              <a:r>
                <a:rPr lang="en-US" altLang="zh-CN" sz="1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17005" y="692785"/>
            <a:ext cx="2562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三个假设：内存无限大</a:t>
            </a:r>
            <a:endParaRPr lang="zh-CN" altLang="en-US" sz="1800"/>
          </a:p>
          <a:p>
            <a:r>
              <a:rPr lang="zh-CN" altLang="en-US" sz="1800"/>
              <a:t>处理器无限、同时执行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7" grpId="0" animBg="1"/>
      <p:bldP spid="162832" grpId="0" bldLvl="0" animBg="1"/>
      <p:bldP spid="162833" grpId="0"/>
      <p:bldP spid="1628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43" name="Text Box 3"/>
          <p:cNvSpPr txBox="1"/>
          <p:nvPr/>
        </p:nvSpPr>
        <p:spPr>
          <a:xfrm>
            <a:off x="684213" y="701675"/>
            <a:ext cx="4824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To resolve access conflicts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49" name="Rectangle 9"/>
          <p:cNvSpPr/>
          <p:nvPr/>
        </p:nvSpPr>
        <p:spPr>
          <a:xfrm>
            <a:off x="1116330" y="1349375"/>
            <a:ext cx="8105140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xclusive-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ead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xclusive-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rite (EREW) </a:t>
            </a:r>
            <a:r>
              <a:rPr lang="zh-CN" altLang="en-US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读和写都互斥</a:t>
            </a:r>
            <a:endParaRPr lang="zh-CN" altLang="en-US" sz="20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50" name="Rectangle 10"/>
          <p:cNvSpPr/>
          <p:nvPr/>
        </p:nvSpPr>
        <p:spPr>
          <a:xfrm>
            <a:off x="1116330" y="1973580"/>
            <a:ext cx="7005955" cy="82994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oncurrent-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ead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xclusive-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rite (CREW)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可并行读，但不可同时写</a:t>
            </a:r>
            <a:endParaRPr lang="zh-CN" altLang="en-US" sz="20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51" name="Rectangle 11"/>
          <p:cNvSpPr/>
          <p:nvPr/>
        </p:nvSpPr>
        <p:spPr>
          <a:xfrm>
            <a:off x="1116013" y="2860358"/>
            <a:ext cx="6696075" cy="236728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Aft>
                <a:spcPct val="40000"/>
              </a:spcAft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oncurrent-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ead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oncurrent-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rite (CRCW)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lvl="1" eaLnBrk="1" hangingPunct="1">
              <a:spcAft>
                <a:spcPct val="40000"/>
              </a:spcAft>
              <a:buChar char="•"/>
            </a:pP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 Arbitrary rule 随意选择一个处理器来访问</a:t>
            </a:r>
            <a:endParaRPr lang="en-US" altLang="zh-CN" b="1" i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lvl="1" eaLnBrk="1" hangingPunct="1">
              <a:spcAft>
                <a:spcPct val="40000"/>
              </a:spcAft>
              <a:buChar char="•"/>
            </a:pP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 Priority rule </a:t>
            </a:r>
            <a:r>
              <a:rPr lang="en-US" altLang="zh-CN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(P with the smallest number)</a:t>
            </a:r>
            <a:endParaRPr lang="en-US" altLang="zh-CN" sz="20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lvl="1" eaLnBrk="1" hangingPunct="1">
              <a:spcAft>
                <a:spcPct val="40000"/>
              </a:spcAft>
              <a:buChar char="•"/>
            </a:pP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 Common rule</a:t>
            </a:r>
            <a:r>
              <a:rPr lang="en-US" altLang="zh-CN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 (if all the processors are trying to write the same value)</a:t>
            </a:r>
            <a:endParaRPr lang="en-US" altLang="zh-CN" sz="20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charRg st="4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51">
                                            <p:txEl>
                                              <p:charRg st="4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charRg st="5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51">
                                            <p:txEl>
                                              <p:charRg st="5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charRg st="10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1">
                                            <p:txEl>
                                              <p:charRg st="102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49" grpId="0"/>
      <p:bldP spid="1638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6203" name="Text Box 11"/>
          <p:cNvSpPr txBox="1"/>
          <p:nvPr/>
        </p:nvSpPr>
        <p:spPr>
          <a:xfrm>
            <a:off x="468313" y="642938"/>
            <a:ext cx="6840537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The s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</a:rPr>
              <a:t>ummation problem.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marL="284480" indent="-284480"/>
            <a:r>
              <a:rPr lang="en-US" altLang="zh-CN" b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Input:  A(1), A(2), …, A(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284480" indent="-284480"/>
            <a:r>
              <a:rPr lang="en-US" altLang="zh-CN" b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Output: A(1) + A(2) + … +A(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412" name="Text Box 156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174"/>
          <p:cNvGrpSpPr/>
          <p:nvPr/>
        </p:nvGrpSpPr>
        <p:grpSpPr>
          <a:xfrm>
            <a:off x="396875" y="4749800"/>
            <a:ext cx="5616575" cy="576263"/>
            <a:chOff x="1020" y="3113"/>
            <a:chExt cx="3538" cy="363"/>
          </a:xfrm>
        </p:grpSpPr>
        <p:sp>
          <p:nvSpPr>
            <p:cNvPr id="17472" name="Oval 157"/>
            <p:cNvSpPr/>
            <p:nvPr/>
          </p:nvSpPr>
          <p:spPr>
            <a:xfrm>
              <a:off x="1020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A(1)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3" name="Oval 158"/>
            <p:cNvSpPr/>
            <p:nvPr/>
          </p:nvSpPr>
          <p:spPr>
            <a:xfrm>
              <a:off x="1473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A(2)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4" name="Oval 159"/>
            <p:cNvSpPr/>
            <p:nvPr/>
          </p:nvSpPr>
          <p:spPr>
            <a:xfrm>
              <a:off x="1926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A(3)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5" name="Oval 160"/>
            <p:cNvSpPr/>
            <p:nvPr/>
          </p:nvSpPr>
          <p:spPr>
            <a:xfrm>
              <a:off x="2380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A(4)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6" name="Oval 161"/>
            <p:cNvSpPr/>
            <p:nvPr/>
          </p:nvSpPr>
          <p:spPr>
            <a:xfrm>
              <a:off x="2834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A(5)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7" name="Oval 162"/>
            <p:cNvSpPr/>
            <p:nvPr/>
          </p:nvSpPr>
          <p:spPr>
            <a:xfrm>
              <a:off x="3290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A(6)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8" name="Oval 163"/>
            <p:cNvSpPr/>
            <p:nvPr/>
          </p:nvSpPr>
          <p:spPr>
            <a:xfrm>
              <a:off x="3743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A(7)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9" name="Oval 164"/>
            <p:cNvSpPr/>
            <p:nvPr/>
          </p:nvSpPr>
          <p:spPr>
            <a:xfrm>
              <a:off x="4196" y="3113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A(8)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75"/>
          <p:cNvGrpSpPr/>
          <p:nvPr/>
        </p:nvGrpSpPr>
        <p:grpSpPr>
          <a:xfrm>
            <a:off x="325438" y="5324475"/>
            <a:ext cx="5761037" cy="336550"/>
            <a:chOff x="975" y="3475"/>
            <a:chExt cx="3629" cy="212"/>
          </a:xfrm>
        </p:grpSpPr>
        <p:sp>
          <p:nvSpPr>
            <p:cNvPr id="17464" name="Text Box 166"/>
            <p:cNvSpPr txBox="1"/>
            <p:nvPr/>
          </p:nvSpPr>
          <p:spPr>
            <a:xfrm>
              <a:off x="975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5" name="Text Box 167"/>
            <p:cNvSpPr txBox="1"/>
            <p:nvPr/>
          </p:nvSpPr>
          <p:spPr>
            <a:xfrm>
              <a:off x="1429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B(0,2)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6" name="Text Box 168"/>
            <p:cNvSpPr txBox="1"/>
            <p:nvPr/>
          </p:nvSpPr>
          <p:spPr>
            <a:xfrm>
              <a:off x="1882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B(0,3)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7" name="Text Box 169"/>
            <p:cNvSpPr txBox="1"/>
            <p:nvPr/>
          </p:nvSpPr>
          <p:spPr>
            <a:xfrm>
              <a:off x="2336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B(0,4)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8" name="Text Box 170"/>
            <p:cNvSpPr txBox="1"/>
            <p:nvPr/>
          </p:nvSpPr>
          <p:spPr>
            <a:xfrm>
              <a:off x="2789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B(0,5)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9" name="Text Box 171"/>
            <p:cNvSpPr txBox="1"/>
            <p:nvPr/>
          </p:nvSpPr>
          <p:spPr>
            <a:xfrm>
              <a:off x="3243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B(0,6)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0" name="Text Box 172"/>
            <p:cNvSpPr txBox="1"/>
            <p:nvPr/>
          </p:nvSpPr>
          <p:spPr>
            <a:xfrm>
              <a:off x="3696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B(0,7)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71" name="Text Box 173"/>
            <p:cNvSpPr txBox="1"/>
            <p:nvPr/>
          </p:nvSpPr>
          <p:spPr>
            <a:xfrm>
              <a:off x="4150" y="347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B(0,8)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03"/>
          <p:cNvGrpSpPr/>
          <p:nvPr/>
        </p:nvGrpSpPr>
        <p:grpSpPr>
          <a:xfrm>
            <a:off x="107950" y="3884613"/>
            <a:ext cx="8642350" cy="865187"/>
            <a:chOff x="158" y="2568"/>
            <a:chExt cx="5444" cy="545"/>
          </a:xfrm>
        </p:grpSpPr>
        <p:sp>
          <p:nvSpPr>
            <p:cNvPr id="17444" name="Oval 178"/>
            <p:cNvSpPr/>
            <p:nvPr/>
          </p:nvSpPr>
          <p:spPr>
            <a:xfrm>
              <a:off x="567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1~2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45" name="Oval 179"/>
            <p:cNvSpPr/>
            <p:nvPr/>
          </p:nvSpPr>
          <p:spPr>
            <a:xfrm>
              <a:off x="1475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3~4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46" name="Oval 180"/>
            <p:cNvSpPr/>
            <p:nvPr/>
          </p:nvSpPr>
          <p:spPr>
            <a:xfrm>
              <a:off x="2382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5~6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47" name="Oval 181"/>
            <p:cNvSpPr/>
            <p:nvPr/>
          </p:nvSpPr>
          <p:spPr>
            <a:xfrm>
              <a:off x="3289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7~8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48" name="Oval 182"/>
            <p:cNvSpPr/>
            <p:nvPr/>
          </p:nvSpPr>
          <p:spPr>
            <a:xfrm>
              <a:off x="3878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49" name="Oval 183"/>
            <p:cNvSpPr/>
            <p:nvPr/>
          </p:nvSpPr>
          <p:spPr>
            <a:xfrm>
              <a:off x="4334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50" name="Oval 184"/>
            <p:cNvSpPr/>
            <p:nvPr/>
          </p:nvSpPr>
          <p:spPr>
            <a:xfrm>
              <a:off x="4787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51" name="Oval 185"/>
            <p:cNvSpPr/>
            <p:nvPr/>
          </p:nvSpPr>
          <p:spPr>
            <a:xfrm>
              <a:off x="5240" y="2568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52" name="Line 186"/>
            <p:cNvSpPr/>
            <p:nvPr/>
          </p:nvSpPr>
          <p:spPr>
            <a:xfrm flipH="1">
              <a:off x="567" y="2931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3" name="Line 187"/>
            <p:cNvSpPr/>
            <p:nvPr/>
          </p:nvSpPr>
          <p:spPr>
            <a:xfrm>
              <a:off x="748" y="2931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4" name="Line 188"/>
            <p:cNvSpPr/>
            <p:nvPr/>
          </p:nvSpPr>
          <p:spPr>
            <a:xfrm flipH="1">
              <a:off x="1474" y="2931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5" name="Line 189"/>
            <p:cNvSpPr/>
            <p:nvPr/>
          </p:nvSpPr>
          <p:spPr>
            <a:xfrm>
              <a:off x="1655" y="2931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6" name="Line 190"/>
            <p:cNvSpPr/>
            <p:nvPr/>
          </p:nvSpPr>
          <p:spPr>
            <a:xfrm flipH="1">
              <a:off x="2381" y="2931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7" name="Line 191"/>
            <p:cNvSpPr/>
            <p:nvPr/>
          </p:nvSpPr>
          <p:spPr>
            <a:xfrm>
              <a:off x="2562" y="2931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8" name="Line 192"/>
            <p:cNvSpPr/>
            <p:nvPr/>
          </p:nvSpPr>
          <p:spPr>
            <a:xfrm flipH="1">
              <a:off x="3288" y="2931"/>
              <a:ext cx="181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9" name="Line 193"/>
            <p:cNvSpPr/>
            <p:nvPr/>
          </p:nvSpPr>
          <p:spPr>
            <a:xfrm>
              <a:off x="3469" y="2931"/>
              <a:ext cx="182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0" name="Text Box 195"/>
            <p:cNvSpPr txBox="1"/>
            <p:nvPr/>
          </p:nvSpPr>
          <p:spPr>
            <a:xfrm>
              <a:off x="158" y="2614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1" name="Text Box 196"/>
            <p:cNvSpPr txBox="1"/>
            <p:nvPr/>
          </p:nvSpPr>
          <p:spPr>
            <a:xfrm>
              <a:off x="1065" y="2614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B(1,2)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2" name="Text Box 197"/>
            <p:cNvSpPr txBox="1"/>
            <p:nvPr/>
          </p:nvSpPr>
          <p:spPr>
            <a:xfrm>
              <a:off x="1972" y="2614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B(1,3)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63" name="Text Box 198"/>
            <p:cNvSpPr txBox="1"/>
            <p:nvPr/>
          </p:nvSpPr>
          <p:spPr>
            <a:xfrm>
              <a:off x="2880" y="2614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B(1,4)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27"/>
          <p:cNvGrpSpPr/>
          <p:nvPr/>
        </p:nvGrpSpPr>
        <p:grpSpPr>
          <a:xfrm>
            <a:off x="757238" y="3021013"/>
            <a:ext cx="8134350" cy="865187"/>
            <a:chOff x="567" y="2024"/>
            <a:chExt cx="5124" cy="545"/>
          </a:xfrm>
        </p:grpSpPr>
        <p:sp>
          <p:nvSpPr>
            <p:cNvPr id="17430" name="Oval 205"/>
            <p:cNvSpPr/>
            <p:nvPr/>
          </p:nvSpPr>
          <p:spPr>
            <a:xfrm>
              <a:off x="975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1~4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1" name="Oval 206"/>
            <p:cNvSpPr/>
            <p:nvPr/>
          </p:nvSpPr>
          <p:spPr>
            <a:xfrm>
              <a:off x="2789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5~8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2" name="Oval 207"/>
            <p:cNvSpPr/>
            <p:nvPr/>
          </p:nvSpPr>
          <p:spPr>
            <a:xfrm>
              <a:off x="3288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3" name="Oval 208"/>
            <p:cNvSpPr/>
            <p:nvPr/>
          </p:nvSpPr>
          <p:spPr>
            <a:xfrm>
              <a:off x="3696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4" name="Oval 209"/>
            <p:cNvSpPr/>
            <p:nvPr/>
          </p:nvSpPr>
          <p:spPr>
            <a:xfrm>
              <a:off x="4103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5" name="Oval 210"/>
            <p:cNvSpPr/>
            <p:nvPr/>
          </p:nvSpPr>
          <p:spPr>
            <a:xfrm>
              <a:off x="4513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6" name="Oval 211"/>
            <p:cNvSpPr/>
            <p:nvPr/>
          </p:nvSpPr>
          <p:spPr>
            <a:xfrm>
              <a:off x="4921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7" name="Oval 212"/>
            <p:cNvSpPr/>
            <p:nvPr/>
          </p:nvSpPr>
          <p:spPr>
            <a:xfrm>
              <a:off x="5329" y="2024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8" name="Line 213"/>
            <p:cNvSpPr/>
            <p:nvPr/>
          </p:nvSpPr>
          <p:spPr>
            <a:xfrm flipH="1">
              <a:off x="793" y="2387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9" name="Line 214"/>
            <p:cNvSpPr/>
            <p:nvPr/>
          </p:nvSpPr>
          <p:spPr>
            <a:xfrm>
              <a:off x="1247" y="2387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0" name="Text Box 221"/>
            <p:cNvSpPr txBox="1"/>
            <p:nvPr/>
          </p:nvSpPr>
          <p:spPr>
            <a:xfrm>
              <a:off x="567" y="2070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B(2,1)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41" name="Text Box 222"/>
            <p:cNvSpPr txBox="1"/>
            <p:nvPr/>
          </p:nvSpPr>
          <p:spPr>
            <a:xfrm>
              <a:off x="2381" y="2069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B(2,2)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42" name="Line 225"/>
            <p:cNvSpPr/>
            <p:nvPr/>
          </p:nvSpPr>
          <p:spPr>
            <a:xfrm flipH="1">
              <a:off x="2608" y="2387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3" name="Line 226"/>
            <p:cNvSpPr/>
            <p:nvPr/>
          </p:nvSpPr>
          <p:spPr>
            <a:xfrm>
              <a:off x="3062" y="2387"/>
              <a:ext cx="318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243"/>
          <p:cNvGrpSpPr/>
          <p:nvPr/>
        </p:nvGrpSpPr>
        <p:grpSpPr>
          <a:xfrm>
            <a:off x="1836738" y="2155825"/>
            <a:ext cx="7054850" cy="938213"/>
            <a:chOff x="1247" y="1479"/>
            <a:chExt cx="4444" cy="591"/>
          </a:xfrm>
        </p:grpSpPr>
        <p:sp>
          <p:nvSpPr>
            <p:cNvPr id="17419" name="Oval 229"/>
            <p:cNvSpPr/>
            <p:nvPr/>
          </p:nvSpPr>
          <p:spPr>
            <a:xfrm>
              <a:off x="1882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1~8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Oval 230"/>
            <p:cNvSpPr/>
            <p:nvPr/>
          </p:nvSpPr>
          <p:spPr>
            <a:xfrm>
              <a:off x="2880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1" name="Oval 231"/>
            <p:cNvSpPr/>
            <p:nvPr/>
          </p:nvSpPr>
          <p:spPr>
            <a:xfrm>
              <a:off x="3288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2" name="Oval 232"/>
            <p:cNvSpPr/>
            <p:nvPr/>
          </p:nvSpPr>
          <p:spPr>
            <a:xfrm>
              <a:off x="3696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3" name="Oval 233"/>
            <p:cNvSpPr/>
            <p:nvPr/>
          </p:nvSpPr>
          <p:spPr>
            <a:xfrm>
              <a:off x="4103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4" name="Oval 234"/>
            <p:cNvSpPr/>
            <p:nvPr/>
          </p:nvSpPr>
          <p:spPr>
            <a:xfrm>
              <a:off x="4513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5" name="Oval 235"/>
            <p:cNvSpPr/>
            <p:nvPr/>
          </p:nvSpPr>
          <p:spPr>
            <a:xfrm>
              <a:off x="4921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6" name="Oval 236"/>
            <p:cNvSpPr/>
            <p:nvPr/>
          </p:nvSpPr>
          <p:spPr>
            <a:xfrm>
              <a:off x="5329" y="1479"/>
              <a:ext cx="362" cy="36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7" name="Line 237"/>
            <p:cNvSpPr/>
            <p:nvPr/>
          </p:nvSpPr>
          <p:spPr>
            <a:xfrm flipH="1">
              <a:off x="1247" y="1842"/>
              <a:ext cx="726" cy="2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8" name="Line 238"/>
            <p:cNvSpPr/>
            <p:nvPr/>
          </p:nvSpPr>
          <p:spPr>
            <a:xfrm>
              <a:off x="2154" y="1842"/>
              <a:ext cx="726" cy="2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Text Box 239"/>
            <p:cNvSpPr txBox="1"/>
            <p:nvPr/>
          </p:nvSpPr>
          <p:spPr>
            <a:xfrm>
              <a:off x="1429" y="1525"/>
              <a:ext cx="45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B(3,1)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6436" name="Rectangle 244"/>
          <p:cNvSpPr/>
          <p:nvPr/>
        </p:nvSpPr>
        <p:spPr>
          <a:xfrm>
            <a:off x="1619250" y="5805488"/>
            <a:ext cx="3643313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B(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B(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</a:rPr>
              <a:t>-1, 2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-1) + B(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</a:rPr>
              <a:t>-1, 2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/>
      <p:bldP spid="1364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4868" name="AutoShape 4"/>
          <p:cNvSpPr/>
          <p:nvPr/>
        </p:nvSpPr>
        <p:spPr>
          <a:xfrm>
            <a:off x="971550" y="908050"/>
            <a:ext cx="6624638" cy="2808288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46800" rIns="36000" bIns="46800" anchor="ctr" anchorCtr="0"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 ,  1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 i  n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  B(0, i) := A( i )</a:t>
            </a:r>
            <a:endParaRPr lang="en-US" altLang="zh-CN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for</a:t>
            </a:r>
            <a:r>
              <a:rPr lang="en-US" altLang="zh-CN" sz="2000" b="1" dirty="0">
                <a:latin typeface="Arial" panose="020B0604020202020204" pitchFamily="34" charset="0"/>
              </a:rPr>
              <a:t> h = 1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to</a:t>
            </a:r>
            <a:r>
              <a:rPr lang="en-US" altLang="zh-CN" sz="2000" b="1" dirty="0">
                <a:latin typeface="Arial" panose="020B0604020202020204" pitchFamily="34" charset="0"/>
              </a:rPr>
              <a:t> log n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n/2</a:t>
            </a:r>
            <a:r>
              <a:rPr lang="en-US" altLang="zh-CN" sz="2000" b="1" baseline="30000" dirty="0">
                <a:latin typeface="Arial" panose="020B0604020202020204" pitchFamily="34" charset="0"/>
              </a:rPr>
              <a:t>h</a:t>
            </a:r>
            <a:endParaRPr lang="en-US" altLang="zh-CN" sz="2000" b="1" baseline="30000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B(h, i) := B(h-1, 2i-1) + B(h-1, 2i)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2000" b="1" dirty="0">
                <a:latin typeface="Arial" panose="020B0604020202020204" pitchFamily="34" charset="0"/>
              </a:rPr>
              <a:t> stay idle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000" b="1" dirty="0">
                <a:latin typeface="Arial" panose="020B0604020202020204" pitchFamily="34" charset="0"/>
              </a:rPr>
              <a:t>i = 1: output B(log n, 1);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000" b="1" dirty="0">
                <a:latin typeface="Arial" panose="020B0604020202020204" pitchFamily="34" charset="0"/>
              </a:rPr>
              <a:t>i &gt; 1: stay idle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029" name="Text Box 5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4870" name="Rectangle 6"/>
          <p:cNvSpPr/>
          <p:nvPr/>
        </p:nvSpPr>
        <p:spPr>
          <a:xfrm>
            <a:off x="2627313" y="1628775"/>
            <a:ext cx="649287" cy="3603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1" name="Rectangle 7"/>
          <p:cNvSpPr/>
          <p:nvPr/>
        </p:nvSpPr>
        <p:spPr>
          <a:xfrm>
            <a:off x="1979613" y="1916113"/>
            <a:ext cx="576262" cy="3603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2" name="Rectangle 8"/>
          <p:cNvSpPr/>
          <p:nvPr/>
        </p:nvSpPr>
        <p:spPr>
          <a:xfrm>
            <a:off x="1258888" y="1628775"/>
            <a:ext cx="4176712" cy="12239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873" name="Rectangle 9"/>
          <p:cNvSpPr/>
          <p:nvPr/>
        </p:nvSpPr>
        <p:spPr>
          <a:xfrm>
            <a:off x="1258888" y="2852738"/>
            <a:ext cx="5545137" cy="3603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4874" name="Object 10"/>
          <p:cNvGraphicFramePr/>
          <p:nvPr/>
        </p:nvGraphicFramePr>
        <p:xfrm>
          <a:off x="5580063" y="1628775"/>
          <a:ext cx="17287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15365" imgH="203200" progId="Equation.3">
                  <p:embed/>
                </p:oleObj>
              </mc:Choice>
              <mc:Fallback>
                <p:oleObj name="" r:id="rId1" imgW="10153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1628775"/>
                        <a:ext cx="1728787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3"/>
          <p:cNvSpPr txBox="1"/>
          <p:nvPr/>
        </p:nvSpPr>
        <p:spPr>
          <a:xfrm>
            <a:off x="971550" y="476250"/>
            <a:ext cx="2808288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PRAM model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69595" y="4005580"/>
            <a:ext cx="2949575" cy="2382838"/>
            <a:chOff x="630" y="2478"/>
            <a:chExt cx="1858" cy="1501"/>
          </a:xfrm>
        </p:grpSpPr>
        <p:sp>
          <p:nvSpPr>
            <p:cNvPr id="1056" name="Line 11"/>
            <p:cNvSpPr/>
            <p:nvPr/>
          </p:nvSpPr>
          <p:spPr>
            <a:xfrm flipV="1">
              <a:off x="657" y="2478"/>
              <a:ext cx="0" cy="127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057" name="Line 12"/>
            <p:cNvSpPr/>
            <p:nvPr/>
          </p:nvSpPr>
          <p:spPr>
            <a:xfrm>
              <a:off x="657" y="3748"/>
              <a:ext cx="181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058" name="Rectangle 14"/>
            <p:cNvSpPr/>
            <p:nvPr/>
          </p:nvSpPr>
          <p:spPr>
            <a:xfrm>
              <a:off x="1020" y="3748"/>
              <a:ext cx="146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Number of operations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59" name="Rectangle 15"/>
            <p:cNvSpPr/>
            <p:nvPr/>
          </p:nvSpPr>
          <p:spPr>
            <a:xfrm>
              <a:off x="630" y="2478"/>
              <a:ext cx="4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Time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398145" y="5788343"/>
            <a:ext cx="2159000" cy="304800"/>
            <a:chOff x="522" y="3601"/>
            <a:chExt cx="1360" cy="192"/>
          </a:xfrm>
        </p:grpSpPr>
        <p:sp>
          <p:nvSpPr>
            <p:cNvPr id="1054" name="Rectangle 17"/>
            <p:cNvSpPr/>
            <p:nvPr/>
          </p:nvSpPr>
          <p:spPr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55" name="Text Box 18"/>
            <p:cNvSpPr txBox="1"/>
            <p:nvPr/>
          </p:nvSpPr>
          <p:spPr>
            <a:xfrm>
              <a:off x="522" y="3601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396558" y="5588318"/>
            <a:ext cx="2159000" cy="304800"/>
            <a:chOff x="522" y="3601"/>
            <a:chExt cx="1360" cy="192"/>
          </a:xfrm>
        </p:grpSpPr>
        <p:sp>
          <p:nvSpPr>
            <p:cNvPr id="1052" name="Rectangle 21"/>
            <p:cNvSpPr/>
            <p:nvPr/>
          </p:nvSpPr>
          <p:spPr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53" name="Text Box 22"/>
            <p:cNvSpPr txBox="1"/>
            <p:nvPr/>
          </p:nvSpPr>
          <p:spPr>
            <a:xfrm>
              <a:off x="522" y="3601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396558" y="5372418"/>
            <a:ext cx="2159000" cy="304800"/>
            <a:chOff x="522" y="3601"/>
            <a:chExt cx="1360" cy="192"/>
          </a:xfrm>
        </p:grpSpPr>
        <p:sp>
          <p:nvSpPr>
            <p:cNvPr id="1050" name="Rectangle 24"/>
            <p:cNvSpPr/>
            <p:nvPr/>
          </p:nvSpPr>
          <p:spPr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51" name="Text Box 25"/>
            <p:cNvSpPr txBox="1"/>
            <p:nvPr/>
          </p:nvSpPr>
          <p:spPr>
            <a:xfrm>
              <a:off x="522" y="3601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396558" y="4653280"/>
            <a:ext cx="2159000" cy="304800"/>
            <a:chOff x="522" y="3601"/>
            <a:chExt cx="1360" cy="192"/>
          </a:xfrm>
        </p:grpSpPr>
        <p:sp>
          <p:nvSpPr>
            <p:cNvPr id="1048" name="Rectangle 27"/>
            <p:cNvSpPr/>
            <p:nvPr/>
          </p:nvSpPr>
          <p:spPr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49" name="Text Box 28"/>
            <p:cNvSpPr txBox="1"/>
            <p:nvPr/>
          </p:nvSpPr>
          <p:spPr>
            <a:xfrm>
              <a:off x="522" y="3601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t</a:t>
              </a:r>
              <a:endParaRPr lang="en-US" altLang="zh-CN" sz="14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4893" name="Text Box 29"/>
          <p:cNvSpPr txBox="1"/>
          <p:nvPr/>
        </p:nvSpPr>
        <p:spPr>
          <a:xfrm>
            <a:off x="1117283" y="4940618"/>
            <a:ext cx="914400" cy="431800"/>
          </a:xfrm>
          <a:prstGeom prst="rect">
            <a:avLst/>
          </a:prstGeom>
          <a:noFill/>
          <a:ln w="254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……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4894" name="Rectangle 30"/>
          <p:cNvSpPr/>
          <p:nvPr/>
        </p:nvSpPr>
        <p:spPr>
          <a:xfrm>
            <a:off x="2557145" y="5661343"/>
            <a:ext cx="298450" cy="366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1800" b="1" i="1" dirty="0">
                <a:latin typeface="Times New Roman" panose="02020603050405020304" pitchFamily="18" charset="0"/>
              </a:rPr>
              <a:t>p</a:t>
            </a:r>
            <a:endParaRPr lang="en-US" altLang="zh-CN" sz="1800" b="1" i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36"/>
          <p:cNvGrpSpPr/>
          <p:nvPr/>
        </p:nvGrpSpPr>
        <p:grpSpPr>
          <a:xfrm>
            <a:off x="685483" y="4653280"/>
            <a:ext cx="1871662" cy="1368425"/>
            <a:chOff x="703" y="2886"/>
            <a:chExt cx="1179" cy="862"/>
          </a:xfrm>
        </p:grpSpPr>
        <p:sp>
          <p:nvSpPr>
            <p:cNvPr id="1044" name="Rectangle 31"/>
            <p:cNvSpPr/>
            <p:nvPr/>
          </p:nvSpPr>
          <p:spPr>
            <a:xfrm>
              <a:off x="1247" y="3612"/>
              <a:ext cx="635" cy="136"/>
            </a:xfrm>
            <a:prstGeom prst="rect">
              <a:avLst/>
            </a:prstGeom>
            <a:solidFill>
              <a:srgbClr val="C0C0C0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5" name="Rectangle 32"/>
            <p:cNvSpPr/>
            <p:nvPr/>
          </p:nvSpPr>
          <p:spPr>
            <a:xfrm>
              <a:off x="930" y="3475"/>
              <a:ext cx="952" cy="136"/>
            </a:xfrm>
            <a:prstGeom prst="rect">
              <a:avLst/>
            </a:prstGeom>
            <a:solidFill>
              <a:srgbClr val="C0C0C0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6" name="Rectangle 33"/>
            <p:cNvSpPr/>
            <p:nvPr/>
          </p:nvSpPr>
          <p:spPr>
            <a:xfrm>
              <a:off x="793" y="3339"/>
              <a:ext cx="1089" cy="136"/>
            </a:xfrm>
            <a:prstGeom prst="rect">
              <a:avLst/>
            </a:prstGeom>
            <a:solidFill>
              <a:srgbClr val="C0C0C0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7" name="Rectangle 34"/>
            <p:cNvSpPr/>
            <p:nvPr/>
          </p:nvSpPr>
          <p:spPr>
            <a:xfrm>
              <a:off x="703" y="2886"/>
              <a:ext cx="1179" cy="136"/>
            </a:xfrm>
            <a:prstGeom prst="rect">
              <a:avLst/>
            </a:prstGeom>
            <a:solidFill>
              <a:srgbClr val="C0C0C0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4901" name="Rectangle 37"/>
          <p:cNvSpPr/>
          <p:nvPr/>
        </p:nvSpPr>
        <p:spPr>
          <a:xfrm>
            <a:off x="3635375" y="3789680"/>
            <a:ext cx="5391785" cy="249174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 </a:t>
            </a:r>
            <a:r>
              <a:rPr lang="en-US" altLang="zh-CN" sz="2000" b="1" dirty="0">
                <a:latin typeface="Times New Roman" panose="02020603050405020304" pitchFamily="18" charset="0"/>
              </a:rPr>
              <a:t>Does not reveal how the algorithm will run on PRAMs with different number of processors我们不知道处理器的数量如何影响性能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 </a:t>
            </a:r>
            <a:r>
              <a:rPr lang="en-US" altLang="zh-CN" sz="2000" b="1" dirty="0">
                <a:latin typeface="Times New Roman" panose="02020603050405020304" pitchFamily="18" charset="0"/>
              </a:rPr>
              <a:t>Fully specifying the allocation of instructions to processors requires a level of detail which might be unnecessary完全指定处理器的指令分配需要一定程度的细节，这可能是不必要的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70" grpId="0" animBg="1"/>
      <p:bldP spid="164871" grpId="0" animBg="1"/>
      <p:bldP spid="164872" grpId="0" animBg="1"/>
      <p:bldP spid="164873" grpId="0" animBg="1"/>
      <p:bldP spid="164893" grpId="0"/>
      <p:bldP spid="164894" grpId="0"/>
      <p:bldP spid="1649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90467" name="AutoShape 3"/>
          <p:cNvSpPr/>
          <p:nvPr/>
        </p:nvSpPr>
        <p:spPr>
          <a:xfrm>
            <a:off x="684213" y="1052513"/>
            <a:ext cx="6624637" cy="2663825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46800" rIns="36000" bIns="46800" anchor="ctr" anchorCtr="0"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 ,  1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 i  n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   B(0, i) := A( i )</a:t>
            </a:r>
            <a:endParaRPr lang="en-US" altLang="zh-CN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h = 1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to</a:t>
            </a:r>
            <a:r>
              <a:rPr lang="en-US" altLang="zh-CN" sz="2000" b="1" dirty="0">
                <a:latin typeface="Arial" panose="020B0604020202020204" pitchFamily="34" charset="0"/>
              </a:rPr>
              <a:t> log n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  for </a:t>
            </a:r>
            <a:r>
              <a:rPr lang="en-US" altLang="zh-CN" sz="2000" b="1" dirty="0">
                <a:latin typeface="Arial" panose="020B0604020202020204" pitchFamily="34" charset="0"/>
              </a:rPr>
              <a:t>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,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n/2</a:t>
            </a:r>
            <a:r>
              <a:rPr lang="en-US" altLang="zh-CN" sz="2000" b="1" baseline="30000" dirty="0">
                <a:latin typeface="Arial" panose="020B0604020202020204" pitchFamily="34" charset="0"/>
              </a:rPr>
              <a:t>h</a:t>
            </a: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pardo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 B(h, i) := B(h-1, 2i-1) + B(h-1, 2i)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 dirty="0">
                <a:latin typeface="Arial" panose="020B0604020202020204" pitchFamily="34" charset="0"/>
              </a:rPr>
              <a:t>i = 1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pardo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output  B(log n, 1)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190477" name="Rectangle 13"/>
          <p:cNvSpPr/>
          <p:nvPr/>
        </p:nvSpPr>
        <p:spPr>
          <a:xfrm>
            <a:off x="611188" y="549275"/>
            <a:ext cx="47529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ork-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epth (WD) Presentation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1000125" y="3933825"/>
            <a:ext cx="2949575" cy="2382838"/>
            <a:chOff x="630" y="2478"/>
            <a:chExt cx="1858" cy="1501"/>
          </a:xfrm>
        </p:grpSpPr>
        <p:sp>
          <p:nvSpPr>
            <p:cNvPr id="18469" name="Line 15"/>
            <p:cNvSpPr/>
            <p:nvPr/>
          </p:nvSpPr>
          <p:spPr>
            <a:xfrm flipV="1">
              <a:off x="657" y="2478"/>
              <a:ext cx="0" cy="127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8470" name="Line 16"/>
            <p:cNvSpPr/>
            <p:nvPr/>
          </p:nvSpPr>
          <p:spPr>
            <a:xfrm>
              <a:off x="657" y="3748"/>
              <a:ext cx="181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8471" name="Rectangle 17"/>
            <p:cNvSpPr/>
            <p:nvPr/>
          </p:nvSpPr>
          <p:spPr>
            <a:xfrm>
              <a:off x="1020" y="3748"/>
              <a:ext cx="146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Number of operations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72" name="Rectangle 18"/>
            <p:cNvSpPr/>
            <p:nvPr/>
          </p:nvSpPr>
          <p:spPr>
            <a:xfrm>
              <a:off x="630" y="2478"/>
              <a:ext cx="4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Time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828675" y="5716588"/>
            <a:ext cx="2159000" cy="304800"/>
            <a:chOff x="522" y="3601"/>
            <a:chExt cx="1360" cy="192"/>
          </a:xfrm>
        </p:grpSpPr>
        <p:sp>
          <p:nvSpPr>
            <p:cNvPr id="18467" name="Rectangle 20"/>
            <p:cNvSpPr/>
            <p:nvPr/>
          </p:nvSpPr>
          <p:spPr>
            <a:xfrm>
              <a:off x="657" y="3612"/>
              <a:ext cx="1225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68" name="Text Box 21"/>
            <p:cNvSpPr txBox="1"/>
            <p:nvPr/>
          </p:nvSpPr>
          <p:spPr>
            <a:xfrm>
              <a:off x="522" y="3601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827088" y="5516563"/>
            <a:ext cx="1223962" cy="304800"/>
            <a:chOff x="521" y="3475"/>
            <a:chExt cx="771" cy="192"/>
          </a:xfrm>
        </p:grpSpPr>
        <p:sp>
          <p:nvSpPr>
            <p:cNvPr id="18465" name="Rectangle 23"/>
            <p:cNvSpPr/>
            <p:nvPr/>
          </p:nvSpPr>
          <p:spPr>
            <a:xfrm>
              <a:off x="656" y="3486"/>
              <a:ext cx="636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66" name="Text Box 24"/>
            <p:cNvSpPr txBox="1"/>
            <p:nvPr/>
          </p:nvSpPr>
          <p:spPr>
            <a:xfrm>
              <a:off x="521" y="3475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9"/>
          <p:cNvGrpSpPr/>
          <p:nvPr/>
        </p:nvGrpSpPr>
        <p:grpSpPr>
          <a:xfrm>
            <a:off x="827088" y="5300663"/>
            <a:ext cx="720725" cy="304800"/>
            <a:chOff x="521" y="3339"/>
            <a:chExt cx="454" cy="192"/>
          </a:xfrm>
        </p:grpSpPr>
        <p:sp>
          <p:nvSpPr>
            <p:cNvPr id="18463" name="Rectangle 26"/>
            <p:cNvSpPr/>
            <p:nvPr/>
          </p:nvSpPr>
          <p:spPr>
            <a:xfrm>
              <a:off x="656" y="3350"/>
              <a:ext cx="319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27"/>
            <p:cNvSpPr txBox="1"/>
            <p:nvPr/>
          </p:nvSpPr>
          <p:spPr>
            <a:xfrm>
              <a:off x="521" y="3339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827088" y="4581525"/>
            <a:ext cx="288925" cy="304800"/>
            <a:chOff x="521" y="2886"/>
            <a:chExt cx="182" cy="192"/>
          </a:xfrm>
        </p:grpSpPr>
        <p:sp>
          <p:nvSpPr>
            <p:cNvPr id="18461" name="Rectangle 29"/>
            <p:cNvSpPr/>
            <p:nvPr/>
          </p:nvSpPr>
          <p:spPr>
            <a:xfrm>
              <a:off x="656" y="2897"/>
              <a:ext cx="47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62" name="Text Box 30"/>
            <p:cNvSpPr txBox="1"/>
            <p:nvPr/>
          </p:nvSpPr>
          <p:spPr>
            <a:xfrm>
              <a:off x="521" y="2886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t</a:t>
              </a:r>
              <a:endParaRPr lang="en-US" altLang="zh-CN" sz="14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0495" name="Text Box 31"/>
          <p:cNvSpPr txBox="1"/>
          <p:nvPr/>
        </p:nvSpPr>
        <p:spPr>
          <a:xfrm>
            <a:off x="1547813" y="4868863"/>
            <a:ext cx="914400" cy="431800"/>
          </a:xfrm>
          <a:prstGeom prst="rect">
            <a:avLst/>
          </a:prstGeom>
          <a:noFill/>
          <a:ln w="254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……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61"/>
          <p:cNvGrpSpPr/>
          <p:nvPr/>
        </p:nvGrpSpPr>
        <p:grpSpPr>
          <a:xfrm>
            <a:off x="4473575" y="3933825"/>
            <a:ext cx="3265488" cy="2382838"/>
            <a:chOff x="2818" y="2478"/>
            <a:chExt cx="2057" cy="1501"/>
          </a:xfrm>
        </p:grpSpPr>
        <p:grpSp>
          <p:nvGrpSpPr>
            <p:cNvPr id="18445" name="Group 41"/>
            <p:cNvGrpSpPr/>
            <p:nvPr/>
          </p:nvGrpSpPr>
          <p:grpSpPr>
            <a:xfrm>
              <a:off x="2927" y="2478"/>
              <a:ext cx="1858" cy="1501"/>
              <a:chOff x="630" y="2478"/>
              <a:chExt cx="1858" cy="1501"/>
            </a:xfrm>
          </p:grpSpPr>
          <p:sp>
            <p:nvSpPr>
              <p:cNvPr id="18457" name="Line 42"/>
              <p:cNvSpPr/>
              <p:nvPr/>
            </p:nvSpPr>
            <p:spPr>
              <a:xfrm flipV="1">
                <a:off x="657" y="2478"/>
                <a:ext cx="0" cy="127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8458" name="Line 43"/>
              <p:cNvSpPr/>
              <p:nvPr/>
            </p:nvSpPr>
            <p:spPr>
              <a:xfrm>
                <a:off x="657" y="3748"/>
                <a:ext cx="1815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8459" name="Rectangle 44"/>
              <p:cNvSpPr/>
              <p:nvPr/>
            </p:nvSpPr>
            <p:spPr>
              <a:xfrm>
                <a:off x="1020" y="3748"/>
                <a:ext cx="1468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1800" b="1" dirty="0">
                    <a:latin typeface="Times New Roman" panose="02020603050405020304" pitchFamily="18" charset="0"/>
                  </a:rPr>
                  <a:t>Number of operations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0" name="Rectangle 45"/>
              <p:cNvSpPr/>
              <p:nvPr/>
            </p:nvSpPr>
            <p:spPr>
              <a:xfrm>
                <a:off x="630" y="2478"/>
                <a:ext cx="436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1800" b="1" dirty="0">
                    <a:latin typeface="Times New Roman" panose="02020603050405020304" pitchFamily="18" charset="0"/>
                  </a:rPr>
                  <a:t>Time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46" name="Group 46"/>
            <p:cNvGrpSpPr/>
            <p:nvPr/>
          </p:nvGrpSpPr>
          <p:grpSpPr>
            <a:xfrm>
              <a:off x="2819" y="3601"/>
              <a:ext cx="1360" cy="192"/>
              <a:chOff x="522" y="3601"/>
              <a:chExt cx="1360" cy="192"/>
            </a:xfrm>
          </p:grpSpPr>
          <p:sp>
            <p:nvSpPr>
              <p:cNvPr id="18455" name="Rectangle 47"/>
              <p:cNvSpPr/>
              <p:nvPr/>
            </p:nvSpPr>
            <p:spPr>
              <a:xfrm>
                <a:off x="657" y="3612"/>
                <a:ext cx="1225" cy="136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6" name="Text Box 48"/>
              <p:cNvSpPr txBox="1"/>
              <p:nvPr/>
            </p:nvSpPr>
            <p:spPr>
              <a:xfrm>
                <a:off x="522" y="3601"/>
                <a:ext cx="181" cy="1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7" name="Rectangle 50"/>
            <p:cNvSpPr/>
            <p:nvPr/>
          </p:nvSpPr>
          <p:spPr>
            <a:xfrm>
              <a:off x="2953" y="3486"/>
              <a:ext cx="517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Text Box 51"/>
            <p:cNvSpPr txBox="1"/>
            <p:nvPr/>
          </p:nvSpPr>
          <p:spPr>
            <a:xfrm>
              <a:off x="2818" y="3475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9" name="Rectangle 53"/>
            <p:cNvSpPr/>
            <p:nvPr/>
          </p:nvSpPr>
          <p:spPr>
            <a:xfrm>
              <a:off x="2953" y="3350"/>
              <a:ext cx="970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0" name="Text Box 54"/>
            <p:cNvSpPr txBox="1"/>
            <p:nvPr/>
          </p:nvSpPr>
          <p:spPr>
            <a:xfrm>
              <a:off x="2818" y="3339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1" name="Rectangle 56"/>
            <p:cNvSpPr/>
            <p:nvPr/>
          </p:nvSpPr>
          <p:spPr>
            <a:xfrm>
              <a:off x="2953" y="2897"/>
              <a:ext cx="698" cy="13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2" name="Text Box 57"/>
            <p:cNvSpPr txBox="1"/>
            <p:nvPr/>
          </p:nvSpPr>
          <p:spPr>
            <a:xfrm>
              <a:off x="2835" y="2886"/>
              <a:ext cx="18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t</a:t>
              </a:r>
              <a:endParaRPr lang="en-US" altLang="zh-CN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3" name="Text Box 58"/>
            <p:cNvSpPr txBox="1"/>
            <p:nvPr/>
          </p:nvSpPr>
          <p:spPr>
            <a:xfrm>
              <a:off x="3272" y="3067"/>
              <a:ext cx="576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4" name="Text Box 60"/>
            <p:cNvSpPr txBox="1"/>
            <p:nvPr/>
          </p:nvSpPr>
          <p:spPr>
            <a:xfrm>
              <a:off x="3696" y="2523"/>
              <a:ext cx="1179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General 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WD mode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nimBg="1"/>
      <p:bldP spid="190477" grpId="0"/>
      <p:bldP spid="1904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7939" name="Text Box 3"/>
          <p:cNvSpPr txBox="1"/>
          <p:nvPr/>
        </p:nvSpPr>
        <p:spPr>
          <a:xfrm>
            <a:off x="684213" y="620713"/>
            <a:ext cx="5040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Measuring the performance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7940" name="Text Box 4"/>
          <p:cNvSpPr txBox="1"/>
          <p:nvPr/>
        </p:nvSpPr>
        <p:spPr>
          <a:xfrm>
            <a:off x="1042988" y="1196975"/>
            <a:ext cx="6842125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Work load – total number of operations: 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Worst-case running time: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7945" name="Rectangle 9"/>
          <p:cNvSpPr/>
          <p:nvPr/>
        </p:nvSpPr>
        <p:spPr>
          <a:xfrm>
            <a:off x="1116013" y="2276475"/>
            <a:ext cx="7272337" cy="253428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lvl="1" eaLnBrk="1" hangingPunct="1">
              <a:spcAft>
                <a:spcPct val="4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operations and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eaLnBrk="1" hangingPunct="1">
              <a:spcAft>
                <a:spcPct val="4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)/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 ——</a:t>
            </a:r>
            <a:r>
              <a:rPr lang="zh-CN" altLang="en-US" sz="2000" b="1" dirty="0">
                <a:latin typeface="Times New Roman" panose="02020603050405020304" pitchFamily="18" charset="0"/>
              </a:rPr>
              <a:t>所需的</a:t>
            </a:r>
            <a:r>
              <a:rPr lang="en-US" altLang="zh-CN" sz="2000" b="1" dirty="0">
                <a:latin typeface="Times New Roman" panose="02020603050405020304" pitchFamily="18" charset="0"/>
              </a:rPr>
              <a:t>processors and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 </a:t>
            </a:r>
            <a:r>
              <a:rPr lang="en-US" altLang="zh-CN" sz="1800" b="1" dirty="0">
                <a:latin typeface="Times New Roman" panose="02020603050405020304" pitchFamily="18" charset="0"/>
              </a:rPr>
              <a:t>(on a PRAM)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lvl="1" eaLnBrk="1" hangingPunct="1">
              <a:spcAft>
                <a:spcPct val="4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)/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 using any number of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≤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)/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processors </a:t>
            </a:r>
            <a:r>
              <a:rPr lang="en-US" altLang="zh-CN" sz="1800" b="1" dirty="0">
                <a:latin typeface="Times New Roman" panose="02020603050405020304" pitchFamily="18" charset="0"/>
              </a:rPr>
              <a:t>(on a PRAM)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lvl="1" eaLnBrk="1" hangingPunct="1">
              <a:spcAft>
                <a:spcPct val="4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)/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 using any number of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processors </a:t>
            </a:r>
            <a:r>
              <a:rPr lang="en-US" altLang="zh-CN" sz="1800" b="1" dirty="0">
                <a:latin typeface="Times New Roman" panose="02020603050405020304" pitchFamily="18" charset="0"/>
              </a:rPr>
              <a:t>(on a PRAM)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167946" name="Rectangle 10"/>
          <p:cNvSpPr/>
          <p:nvPr/>
        </p:nvSpPr>
        <p:spPr>
          <a:xfrm>
            <a:off x="2195513" y="4725670"/>
            <a:ext cx="3803650" cy="82994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All asymptotically equivalent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都是渐近等价的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0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4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0">
                                            <p:txEl>
                                              <p:charRg st="4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charRg st="3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5">
                                            <p:txEl>
                                              <p:charRg st="3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charRg st="8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5">
                                            <p:txEl>
                                              <p:charRg st="86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charRg st="15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5">
                                            <p:txEl>
                                              <p:charRg st="156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/>
      <p:bldP spid="1679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Text Box 2"/>
          <p:cNvSpPr txBox="1"/>
          <p:nvPr/>
        </p:nvSpPr>
        <p:spPr>
          <a:xfrm>
            <a:off x="6732588" y="0"/>
            <a:ext cx="2405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Parallel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053" name="AutoShape 4"/>
          <p:cNvSpPr/>
          <p:nvPr/>
        </p:nvSpPr>
        <p:spPr>
          <a:xfrm>
            <a:off x="684213" y="549275"/>
            <a:ext cx="6624637" cy="2663825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46800" rIns="36000" bIns="46800" anchor="ctr" anchorCtr="0"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 ,  1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 i  n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   B(0, i) := A( i )</a:t>
            </a:r>
            <a:endParaRPr lang="en-US" altLang="zh-CN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h = 1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to</a:t>
            </a:r>
            <a:r>
              <a:rPr lang="en-US" altLang="zh-CN" sz="2000" b="1" dirty="0">
                <a:latin typeface="Arial" panose="020B0604020202020204" pitchFamily="34" charset="0"/>
              </a:rPr>
              <a:t> log n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  for </a:t>
            </a:r>
            <a:r>
              <a:rPr lang="en-US" altLang="zh-CN" sz="2000" b="1" dirty="0">
                <a:latin typeface="Arial" panose="020B0604020202020204" pitchFamily="34" charset="0"/>
              </a:rPr>
              <a:t>P</a:t>
            </a:r>
            <a:r>
              <a:rPr lang="en-US" altLang="zh-CN" sz="2000" b="1" baseline="-25000" dirty="0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, 1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i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Arial" panose="020B0604020202020204" pitchFamily="34" charset="0"/>
              </a:rPr>
              <a:t> n/2</a:t>
            </a:r>
            <a:r>
              <a:rPr lang="en-US" altLang="zh-CN" sz="2000" b="1" baseline="30000" dirty="0">
                <a:latin typeface="Arial" panose="020B0604020202020204" pitchFamily="34" charset="0"/>
              </a:rPr>
              <a:t>h</a:t>
            </a: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 B(h, i) := B(h-1, 2i-1) + B(h-1, 2i)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000" b="1" dirty="0">
                <a:latin typeface="Arial" panose="020B0604020202020204" pitchFamily="34" charset="0"/>
              </a:rPr>
              <a:t>i = 1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pardo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output  B(log n, 1)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169001" name="Rectangle 41"/>
          <p:cNvSpPr/>
          <p:nvPr/>
        </p:nvSpPr>
        <p:spPr>
          <a:xfrm>
            <a:off x="900113" y="3357563"/>
            <a:ext cx="12239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=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9002" name="Rectangle 42"/>
          <p:cNvSpPr/>
          <p:nvPr/>
        </p:nvSpPr>
        <p:spPr>
          <a:xfrm>
            <a:off x="1908175" y="3357563"/>
            <a:ext cx="165576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log</a:t>
            </a:r>
            <a:r>
              <a:rPr lang="en-US" altLang="zh-CN" b="1" i="1" dirty="0">
                <a:latin typeface="Times New Roman" panose="02020603050405020304" pitchFamily="18" charset="0"/>
              </a:rPr>
              <a:t> n </a:t>
            </a:r>
            <a:r>
              <a:rPr lang="en-US" altLang="zh-CN" b="1" dirty="0">
                <a:latin typeface="Times New Roman" panose="02020603050405020304" pitchFamily="18" charset="0"/>
              </a:rPr>
              <a:t>+ 2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9003" name="Rectangle 43"/>
          <p:cNvSpPr/>
          <p:nvPr/>
        </p:nvSpPr>
        <p:spPr>
          <a:xfrm>
            <a:off x="900113" y="3860800"/>
            <a:ext cx="12239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=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2047875" y="3860800"/>
            <a:ext cx="5548313" cy="457200"/>
            <a:chOff x="1290" y="2462"/>
            <a:chExt cx="3495" cy="288"/>
          </a:xfrm>
        </p:grpSpPr>
        <p:graphicFrame>
          <p:nvGraphicFramePr>
            <p:cNvPr id="2050" name="Object 44"/>
            <p:cNvGraphicFramePr/>
            <p:nvPr/>
          </p:nvGraphicFramePr>
          <p:xfrm>
            <a:off x="1290" y="2478"/>
            <a:ext cx="213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854200" imgH="203200" progId="Equation.3">
                    <p:embed/>
                  </p:oleObj>
                </mc:Choice>
                <mc:Fallback>
                  <p:oleObj name="" r:id="rId1" imgW="1854200" imgH="203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0" y="2478"/>
                          <a:ext cx="2137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45"/>
            <p:cNvSpPr txBox="1"/>
            <p:nvPr/>
          </p:nvSpPr>
          <p:spPr>
            <a:xfrm>
              <a:off x="3561" y="2462"/>
              <a:ext cx="122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where 2</a:t>
              </a:r>
              <a:r>
                <a:rPr lang="en-US" altLang="zh-CN" b="1" i="1" baseline="30000" dirty="0">
                  <a:latin typeface="Times New Roman" panose="02020603050405020304" pitchFamily="18" charset="0"/>
                </a:rPr>
                <a:t>k</a:t>
              </a:r>
              <a:r>
                <a:rPr lang="en-US" altLang="zh-CN" b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9009" name="Text Box 49"/>
          <p:cNvSpPr txBox="1"/>
          <p:nvPr/>
        </p:nvSpPr>
        <p:spPr>
          <a:xfrm>
            <a:off x="1619250" y="4221480"/>
            <a:ext cx="8042275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= 2</a:t>
            </a:r>
            <a:r>
              <a:rPr lang="en-US" altLang="zh-CN" b="1" i="1" dirty="0">
                <a:latin typeface="Times New Roman" panose="02020603050405020304" pitchFamily="18" charset="0"/>
              </a:rPr>
              <a:t>n  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169010" name="Rectangle 50"/>
          <p:cNvSpPr/>
          <p:nvPr/>
        </p:nvSpPr>
        <p:spPr>
          <a:xfrm>
            <a:off x="539750" y="4724400"/>
            <a:ext cx="7921625" cy="1392555"/>
          </a:xfrm>
          <a:prstGeom prst="rect">
            <a:avLst/>
          </a:prstGeom>
          <a:noFill/>
          <a:ln w="25400">
            <a:noFill/>
          </a:ln>
        </p:spPr>
        <p:txBody>
          <a:bodyPr>
            <a:noAutofit/>
          </a:bodyPr>
          <a:p>
            <a:pPr>
              <a:buClr>
                <a:schemeClr val="tx1"/>
              </a:buClr>
            </a:pPr>
            <a:r>
              <a:rPr lang="en-US" altLang="zh-CN" b="1" dirty="0">
                <a:latin typeface="Times New Roman" panose="02020603050405020304" pitchFamily="18" charset="0"/>
              </a:rPr>
              <a:t>【WD-presentation Sufficiency Theorem】</a:t>
            </a:r>
            <a:r>
              <a:rPr lang="en-US" altLang="zh-CN" sz="2000" b="1" dirty="0">
                <a:latin typeface="Times New Roman" panose="02020603050405020304" pitchFamily="18" charset="0"/>
              </a:rPr>
              <a:t>An algorithm in the WD mode can be implemented by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any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 processors within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)/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time, using the same concurrent-write convention as in the WD presentation.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0155" y="3645535"/>
            <a:ext cx="5318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第一个</a:t>
            </a:r>
            <a:r>
              <a:rPr lang="en-US" altLang="zh-CN" sz="1600"/>
              <a:t>n</a:t>
            </a:r>
            <a:r>
              <a:rPr lang="zh-CN" altLang="en-US" sz="1600"/>
              <a:t>是输入，后面是每一轮的加法，最后一个</a:t>
            </a:r>
            <a:r>
              <a:rPr lang="en-US" altLang="zh-CN" sz="1600"/>
              <a:t>1</a:t>
            </a:r>
            <a:r>
              <a:rPr lang="zh-CN" altLang="en-US" sz="1600"/>
              <a:t>是输出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2555875" y="4352290"/>
            <a:ext cx="6369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这里如果是顺序而非并行的话其实</a:t>
            </a:r>
            <a:r>
              <a:rPr lang="en-US" altLang="zh-CN" sz="1600"/>
              <a:t>W(n)</a:t>
            </a:r>
            <a:r>
              <a:rPr lang="zh-CN" altLang="en-US" sz="1600"/>
              <a:t>也是</a:t>
            </a:r>
            <a:r>
              <a:rPr lang="en-US" altLang="zh-CN" sz="1600"/>
              <a:t>2n</a:t>
            </a:r>
            <a:r>
              <a:rPr lang="zh-CN" altLang="en-US" sz="1600"/>
              <a:t>，但是时间从</a:t>
            </a:r>
            <a:r>
              <a:rPr lang="en-US" altLang="zh-CN" sz="1600"/>
              <a:t>N-&gt;logN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539750" y="6021070"/>
            <a:ext cx="822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>
                <a:schemeClr val="tx1"/>
              </a:buClr>
            </a:pPr>
            <a:r>
              <a:rPr lang="zh-CN" altLang="en-US" sz="1600">
                <a:sym typeface="+mn-ea"/>
              </a:rPr>
              <a:t>this WD mode can indeed tell the performance of an algorithm with different number of processes</a:t>
            </a:r>
            <a:r>
              <a:rPr lang="en-US" altLang="zh-CN" sz="1600">
                <a:sym typeface="+mn-ea"/>
              </a:rPr>
              <a:t>, and every algorithm in the WD mode can be translated into a PRAM algorithm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1" grpId="0"/>
      <p:bldP spid="169002" grpId="0"/>
      <p:bldP spid="169003" grpId="0"/>
      <p:bldP spid="169009" grpId="0"/>
      <p:bldP spid="169010" grpId="0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8021</Words>
  <Application>WPS 演示</Application>
  <PresentationFormat>全屏显示(4:3)</PresentationFormat>
  <Paragraphs>784</Paragraphs>
  <Slides>22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</vt:i4>
      </vt:variant>
      <vt:variant>
        <vt:lpstr>幻灯片标题</vt:lpstr>
      </vt:variant>
      <vt:variant>
        <vt:i4>22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Webdings</vt:lpstr>
      <vt:lpstr>Symbol</vt:lpstr>
      <vt:lpstr>微软雅黑</vt:lpstr>
      <vt:lpstr>Arial Unicode MS</vt:lpstr>
      <vt:lpstr>Impact</vt:lpstr>
      <vt:lpstr>Georgia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陆依敏</cp:lastModifiedBy>
  <cp:revision>614</cp:revision>
  <dcterms:created xsi:type="dcterms:W3CDTF">2000-07-24T11:13:00Z</dcterms:created>
  <dcterms:modified xsi:type="dcterms:W3CDTF">2024-06-21T04:57:58Z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0ACCEF9C00B74E368B576B5C90A12E60_12</vt:lpwstr>
  </property>
  <property fmtid="{D5CDD505-2E9C-101B-9397-08002B2CF9AE}" pid="3" name="KSOProductBuildVer">
    <vt:lpwstr>2052-12.1.0.16929</vt:lpwstr>
  </property>
</Properties>
</file>