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355" r:id="rId4"/>
    <p:sldId id="321" r:id="rId5"/>
    <p:sldId id="322" r:id="rId6"/>
    <p:sldId id="357" r:id="rId7"/>
    <p:sldId id="390" r:id="rId8"/>
    <p:sldId id="325" r:id="rId9"/>
    <p:sldId id="326" r:id="rId10"/>
    <p:sldId id="330" r:id="rId11"/>
    <p:sldId id="391" r:id="rId12"/>
    <p:sldId id="327" r:id="rId13"/>
    <p:sldId id="333" r:id="rId14"/>
    <p:sldId id="269" r:id="rId15"/>
    <p:sldId id="334" r:id="rId16"/>
    <p:sldId id="392" r:id="rId17"/>
    <p:sldId id="388" r:id="rId1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4680"/>
    <p:restoredTop sz="69085"/>
  </p:normalViewPr>
  <p:slideViewPr>
    <p:cSldViewPr showGuides="1">
      <p:cViewPr varScale="1">
        <p:scale>
          <a:sx n="74" d="100"/>
          <a:sy n="74" d="100"/>
        </p:scale>
        <p:origin x="17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1026"/>
          <p:cNvGrpSpPr/>
          <p:nvPr/>
        </p:nvGrpSpPr>
        <p:grpSpPr>
          <a:xfrm>
            <a:off x="0" y="2438400"/>
            <a:ext cx="9009063" cy="1052513"/>
            <a:chOff x="0" y="1536"/>
            <a:chExt cx="5675" cy="663"/>
          </a:xfrm>
        </p:grpSpPr>
        <p:grpSp>
          <p:nvGrpSpPr>
            <p:cNvPr id="2056" name="Group 1027"/>
            <p:cNvGrpSpPr/>
            <p:nvPr/>
          </p:nvGrpSpPr>
          <p:grpSpPr>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1030"/>
            <p:cNvGrpSpPr/>
            <p:nvPr/>
          </p:nvGrpSpPr>
          <p:grpSpPr>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34"/>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9468" name="Rectangle 1036"/>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endParaRPr lang="zh-CN" altLang="en-US"/>
          </a:p>
        </p:txBody>
      </p:sp>
      <p:sp>
        <p:nvSpPr>
          <p:cNvPr id="19469" name="Rectangle 1037"/>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6045B7-93F7-4FD8-8BD7-88AAEFA5961E}"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443"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4"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3A59D88-6B13-47D0-B6AE-144A76C4CB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zjunieta@126.com" TargetMode="External"/><Relationship Id="rId1" Type="http://schemas.openxmlformats.org/officeDocument/2006/relationships/hyperlink" Target="mailto:zjunie@126.com"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900113" y="836613"/>
            <a:ext cx="7488237" cy="4464050"/>
          </a:xfrm>
          <a:ln/>
        </p:spPr>
        <p:txBody>
          <a:bodyPr vert="horz" wrap="square" lIns="91440" tIns="45720" rIns="91440" bIns="45720" anchor="b" anchorCtr="0"/>
          <a:p>
            <a:pPr algn="ctr" eaLnBrk="1" hangingPunct="1">
              <a:buClrTx/>
              <a:buSzTx/>
              <a:buFontTx/>
            </a:pPr>
            <a:r>
              <a:rPr kumimoji="1" lang="zh-CN" altLang="en-US" sz="5400" dirty="0">
                <a:latin typeface="+mj-lt"/>
                <a:ea typeface="楷体" panose="02010609060101010101" pitchFamily="49" charset="-122"/>
                <a:cs typeface="+mj-cs"/>
              </a:rPr>
              <a:t>新制度经济学</a:t>
            </a:r>
            <a:br>
              <a:rPr kumimoji="1" lang="zh-CN" altLang="en-US" sz="5400" dirty="0">
                <a:latin typeface="+mj-lt"/>
                <a:ea typeface="+mj-ea"/>
                <a:cs typeface="+mj-cs"/>
              </a:rPr>
            </a:br>
            <a:br>
              <a:rPr kumimoji="1" lang="zh-CN" altLang="en-US" sz="5400" dirty="0">
                <a:latin typeface="楷体" panose="02010609060101010101" pitchFamily="49" charset="-122"/>
                <a:ea typeface="楷体" panose="02010609060101010101" pitchFamily="49" charset="-122"/>
                <a:cs typeface="+mj-cs"/>
              </a:rPr>
            </a:br>
            <a:r>
              <a:rPr kumimoji="1" lang="zh-CN" altLang="en-US" sz="5400" dirty="0">
                <a:latin typeface="楷体" panose="02010609060101010101" pitchFamily="49" charset="-122"/>
                <a:ea typeface="楷体" panose="02010609060101010101" pitchFamily="49" charset="-122"/>
                <a:cs typeface="+mj-cs"/>
              </a:rPr>
              <a:t> </a:t>
            </a:r>
            <a:r>
              <a:rPr kumimoji="1" lang="zh-CN" altLang="en-US" sz="2400" dirty="0">
                <a:latin typeface="楷体" panose="02010609060101010101" pitchFamily="49" charset="-122"/>
                <a:ea typeface="楷体" panose="02010609060101010101" pitchFamily="49" charset="-122"/>
                <a:cs typeface="+mj-cs"/>
              </a:rPr>
              <a:t>浙江大学公共管理学院 张翔</a:t>
            </a:r>
            <a:br>
              <a:rPr kumimoji="1" lang="zh-CN" altLang="en-US" sz="2400" dirty="0">
                <a:latin typeface="楷体" panose="02010609060101010101" pitchFamily="49" charset="-122"/>
                <a:ea typeface="楷体" panose="02010609060101010101" pitchFamily="49" charset="-122"/>
                <a:cs typeface="+mj-cs"/>
              </a:rPr>
            </a:br>
            <a:endParaRPr kumimoji="1" lang="en-US" altLang="zh-CN" sz="2400" dirty="0">
              <a:latin typeface="楷体" panose="02010609060101010101" pitchFamily="49" charset="-122"/>
              <a:ea typeface="楷体" panose="02010609060101010101" pitchFamily="49" charset="-122"/>
              <a:cs typeface="+mj-cs"/>
            </a:endParaRP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150938" y="617538"/>
            <a:ext cx="7993062" cy="1143000"/>
          </a:xfrm>
          <a:ln/>
        </p:spPr>
        <p:txBody>
          <a:bodyPr vert="horz" wrap="square" lIns="91440" tIns="45720" rIns="91440" bIns="45720" anchor="b" anchorCtr="0"/>
          <a:p>
            <a:pPr algn="ctr" eaLnBrk="1" hangingPunct="1"/>
            <a:r>
              <a:rPr lang="zh-CN" altLang="en-US" sz="2800" b="1" dirty="0">
                <a:ea typeface="楷体" panose="02010609060101010101" pitchFamily="49" charset="-122"/>
              </a:rPr>
              <a:t>知道（</a:t>
            </a:r>
            <a:r>
              <a:rPr lang="en-US" altLang="zh-CN" sz="2800" b="1" dirty="0">
                <a:ea typeface="楷体" panose="02010609060101010101" pitchFamily="49" charset="-122"/>
              </a:rPr>
              <a:t>Knowing</a:t>
            </a:r>
            <a:r>
              <a:rPr lang="zh-CN" altLang="en-US" sz="2800" b="1" dirty="0">
                <a:ea typeface="楷体" panose="02010609060101010101" pitchFamily="49" charset="-122"/>
              </a:rPr>
              <a:t>）与理解（</a:t>
            </a:r>
            <a:r>
              <a:rPr lang="en-US" altLang="zh-CN" sz="2800" b="1" dirty="0">
                <a:ea typeface="楷体" panose="02010609060101010101" pitchFamily="49" charset="-122"/>
              </a:rPr>
              <a:t>Understanding</a:t>
            </a:r>
            <a:r>
              <a:rPr lang="zh-CN" altLang="en-US" sz="2800" b="1" dirty="0">
                <a:ea typeface="楷体" panose="02010609060101010101" pitchFamily="49" charset="-122"/>
              </a:rPr>
              <a:t>）</a:t>
            </a:r>
            <a:endParaRPr lang="zh-CN" altLang="en-US" sz="2800" b="1" dirty="0">
              <a:ea typeface="楷体" panose="02010609060101010101" pitchFamily="49" charset="-122"/>
            </a:endParaRPr>
          </a:p>
        </p:txBody>
      </p:sp>
      <p:sp>
        <p:nvSpPr>
          <p:cNvPr id="12291" name="Rectangle 3"/>
          <p:cNvSpPr>
            <a:spLocks noGrp="1"/>
          </p:cNvSpPr>
          <p:nvPr>
            <p:ph idx="1"/>
          </p:nvPr>
        </p:nvSpPr>
        <p:spPr>
          <a:xfrm>
            <a:off x="1182688" y="2017713"/>
            <a:ext cx="6918325" cy="4114800"/>
          </a:xfrm>
          <a:ln/>
        </p:spPr>
        <p:txBody>
          <a:bodyPr vert="horz" wrap="square" lIns="91440" tIns="45720" rIns="91440" bIns="45720" anchor="t" anchorCtr="0"/>
          <a:p>
            <a:pPr eaLnBrk="1" hangingPunct="1">
              <a:spcBef>
                <a:spcPts val="1800"/>
              </a:spcBef>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科学的历程</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作者吴国盛讲过一个故事</a:t>
            </a:r>
            <a:endParaRPr lang="en-US" altLang="zh-CN" sz="2000" dirty="0">
              <a:latin typeface="楷体" panose="02010609060101010101" pitchFamily="49" charset="-122"/>
              <a:ea typeface="楷体" panose="02010609060101010101" pitchFamily="49" charset="-122"/>
            </a:endParaRPr>
          </a:p>
          <a:p>
            <a:pPr lvl="1" eaLnBrk="1" hangingPunct="1">
              <a:spcBef>
                <a:spcPts val="1800"/>
              </a:spcBef>
            </a:pPr>
            <a:r>
              <a:rPr lang="zh-CN" altLang="en-US" sz="2000" dirty="0">
                <a:latin typeface="楷体" panose="02010609060101010101" pitchFamily="49" charset="-122"/>
                <a:ea typeface="楷体" panose="02010609060101010101" pitchFamily="49" charset="-122"/>
              </a:rPr>
              <a:t>有个农村少年，天资聪慧，高考时以物理几乎满分的成绩考上了北大物理系。在去北大报到的路上，他第一次坐上了火车。</a:t>
            </a:r>
            <a:endParaRPr lang="en-US" altLang="zh-CN" sz="2000" dirty="0">
              <a:latin typeface="楷体" panose="02010609060101010101" pitchFamily="49" charset="-122"/>
              <a:ea typeface="楷体" panose="02010609060101010101" pitchFamily="49" charset="-122"/>
            </a:endParaRPr>
          </a:p>
          <a:p>
            <a:pPr lvl="1" eaLnBrk="1" hangingPunct="1">
              <a:spcBef>
                <a:spcPts val="1800"/>
              </a:spcBef>
            </a:pPr>
            <a:r>
              <a:rPr lang="zh-CN" altLang="en-US" sz="2000" dirty="0">
                <a:latin typeface="楷体" panose="02010609060101010101" pitchFamily="49" charset="-122"/>
                <a:ea typeface="楷体" panose="02010609060101010101" pitchFamily="49" charset="-122"/>
              </a:rPr>
              <a:t>他一路都在火车上思考一个问题：火车以</a:t>
            </a:r>
            <a:r>
              <a:rPr lang="en-US" altLang="zh-CN" sz="2000" dirty="0">
                <a:latin typeface="楷体" panose="02010609060101010101" pitchFamily="49" charset="-122"/>
                <a:ea typeface="楷体" panose="02010609060101010101" pitchFamily="49" charset="-122"/>
              </a:rPr>
              <a:t>V</a:t>
            </a:r>
            <a:r>
              <a:rPr lang="zh-CN" altLang="en-US" sz="2000" dirty="0">
                <a:latin typeface="楷体" panose="02010609060101010101" pitchFamily="49" charset="-122"/>
                <a:ea typeface="楷体" panose="02010609060101010101" pitchFamily="49" charset="-122"/>
              </a:rPr>
              <a:t>速度往前开，一个人火车头原地起跳，到他落地有一个时滞，在这个期间火车已经前进了若干米，为什么这个人会落在车头而不是车中？</a:t>
            </a:r>
            <a:endParaRPr lang="en-US" altLang="zh-CN" sz="2000" dirty="0">
              <a:latin typeface="楷体" panose="02010609060101010101" pitchFamily="49" charset="-122"/>
              <a:ea typeface="楷体" panose="02010609060101010101" pitchFamily="49" charset="-122"/>
            </a:endParaRPr>
          </a:p>
          <a:p>
            <a:pPr lvl="1" eaLnBrk="1" hangingPunct="1">
              <a:spcBef>
                <a:spcPts val="1800"/>
              </a:spcBef>
            </a:pPr>
            <a:r>
              <a:rPr lang="zh-CN" altLang="en-US" sz="2000" dirty="0">
                <a:latin typeface="楷体" panose="02010609060101010101" pitchFamily="49" charset="-122"/>
                <a:ea typeface="楷体" panose="02010609060101010101" pitchFamily="49" charset="-122"/>
              </a:rPr>
              <a:t>坐在热气球上的人是不是会看见地球在脚下高速转动？</a:t>
            </a:r>
            <a:endParaRPr lang="en-US" altLang="zh-CN" sz="2000" dirty="0">
              <a:latin typeface="楷体" panose="02010609060101010101" pitchFamily="49" charset="-122"/>
              <a:ea typeface="楷体" panose="02010609060101010101" pitchFamily="49" charset="-122"/>
            </a:endParaRPr>
          </a:p>
          <a:p>
            <a:pPr lvl="1" eaLnBrk="1" hangingPunct="1">
              <a:spcBef>
                <a:spcPts val="1800"/>
              </a:spcBef>
            </a:pPr>
            <a:r>
              <a:rPr lang="en-US" altLang="zh-CN" sz="2000" dirty="0">
                <a:solidFill>
                  <a:schemeClr val="hlink"/>
                </a:solidFill>
                <a:latin typeface="楷体" panose="02010609060101010101" pitchFamily="49" charset="-122"/>
                <a:ea typeface="楷体" panose="02010609060101010101" pitchFamily="49" charset="-122"/>
              </a:rPr>
              <a:t>……</a:t>
            </a:r>
            <a:endParaRPr lang="zh-CN" altLang="en-US" sz="2000" dirty="0">
              <a:solidFill>
                <a:schemeClr val="hlink"/>
              </a:solidFill>
              <a:latin typeface="楷体_GB2312"/>
              <a:ea typeface="楷体_GB231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物理变化？化学变化？</a:t>
            </a:r>
            <a:endParaRPr lang="zh-CN" altLang="en-US" sz="3400" b="1" dirty="0">
              <a:ea typeface="楷体" panose="02010609060101010101" pitchFamily="49" charset="-122"/>
            </a:endParaRPr>
          </a:p>
        </p:txBody>
      </p:sp>
      <p:sp>
        <p:nvSpPr>
          <p:cNvPr id="13315" name="Rectangle 3"/>
          <p:cNvSpPr>
            <a:spLocks noGrp="1"/>
          </p:cNvSpPr>
          <p:nvPr>
            <p:ph idx="1"/>
          </p:nvPr>
        </p:nvSpPr>
        <p:spPr>
          <a:xfrm>
            <a:off x="1182688" y="2017713"/>
            <a:ext cx="6918325" cy="4114800"/>
          </a:xfrm>
          <a:ln/>
        </p:spPr>
        <p:txBody>
          <a:bodyPr vert="horz" wrap="square" lIns="91440" tIns="45720" rIns="91440" bIns="45720" anchor="t" anchorCtr="0"/>
          <a:p>
            <a:pPr eaLnBrk="1" hangingPunct="1">
              <a:lnSpc>
                <a:spcPct val="90000"/>
              </a:lnSpc>
              <a:spcBef>
                <a:spcPct val="50000"/>
              </a:spcBef>
            </a:pPr>
            <a:r>
              <a:rPr lang="zh-CN" altLang="en-US" sz="2400" dirty="0">
                <a:latin typeface="楷体" panose="02010609060101010101" pitchFamily="49" charset="-122"/>
                <a:ea typeface="楷体" panose="02010609060101010101" pitchFamily="49" charset="-122"/>
              </a:rPr>
              <a:t>初三化学课本上的第一组实验</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什么是物理变化，什么是化学变化？</a:t>
            </a:r>
            <a:endParaRPr lang="en-US" altLang="zh-CN" sz="2400" dirty="0">
              <a:latin typeface="楷体" panose="02010609060101010101" pitchFamily="49" charset="-122"/>
              <a:ea typeface="楷体" panose="02010609060101010101" pitchFamily="49" charset="-122"/>
            </a:endParaRPr>
          </a:p>
          <a:p>
            <a:pPr lvl="1" eaLnBrk="1" hangingPunct="1">
              <a:spcBef>
                <a:spcPts val="1200"/>
              </a:spcBef>
            </a:pPr>
            <a:r>
              <a:rPr lang="zh-CN" altLang="en-US" sz="2000" dirty="0">
                <a:latin typeface="楷体" panose="02010609060101010101" pitchFamily="49" charset="-122"/>
                <a:ea typeface="楷体" panose="02010609060101010101" pitchFamily="49" charset="-122"/>
              </a:rPr>
              <a:t>陈述</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：没有产生新物质的变化称为物理变化。</a:t>
            </a:r>
            <a:endParaRPr lang="zh-CN" altLang="en-US" sz="2000" dirty="0">
              <a:latin typeface="楷体" panose="02010609060101010101" pitchFamily="49" charset="-122"/>
              <a:ea typeface="楷体" panose="02010609060101010101" pitchFamily="49" charset="-122"/>
            </a:endParaRPr>
          </a:p>
          <a:p>
            <a:pPr lvl="1" eaLnBrk="1" hangingPunct="1">
              <a:spcBef>
                <a:spcPct val="0"/>
              </a:spcBef>
            </a:pPr>
            <a:r>
              <a:rPr lang="zh-CN" altLang="en-US" sz="2000" dirty="0">
                <a:latin typeface="楷体" panose="02010609060101010101" pitchFamily="49" charset="-122"/>
                <a:ea typeface="楷体" panose="02010609060101010101" pitchFamily="49" charset="-122"/>
              </a:rPr>
              <a:t>陈述</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：冰化为水，没有新物质产生。</a:t>
            </a:r>
            <a:endParaRPr lang="zh-CN" altLang="en-US" sz="2000" dirty="0">
              <a:latin typeface="楷体" panose="02010609060101010101" pitchFamily="49" charset="-122"/>
              <a:ea typeface="楷体" panose="02010609060101010101" pitchFamily="49" charset="-122"/>
            </a:endParaRPr>
          </a:p>
          <a:p>
            <a:pPr lvl="1" eaLnBrk="1" hangingPunct="1">
              <a:spcBef>
                <a:spcPct val="0"/>
              </a:spcBef>
              <a:spcAft>
                <a:spcPts val="1200"/>
              </a:spcAft>
            </a:pPr>
            <a:r>
              <a:rPr lang="zh-CN" altLang="en-US" sz="2000" dirty="0">
                <a:solidFill>
                  <a:schemeClr val="hlink"/>
                </a:solidFill>
                <a:latin typeface="楷体" panose="02010609060101010101" pitchFamily="49" charset="-122"/>
                <a:ea typeface="楷体" panose="02010609060101010101" pitchFamily="49" charset="-122"/>
              </a:rPr>
              <a:t>陈述</a:t>
            </a:r>
            <a:r>
              <a:rPr lang="en-US" altLang="zh-CN" sz="2000" dirty="0">
                <a:solidFill>
                  <a:schemeClr val="hlink"/>
                </a:solidFill>
                <a:latin typeface="楷体" panose="02010609060101010101" pitchFamily="49" charset="-122"/>
                <a:ea typeface="楷体" panose="02010609060101010101" pitchFamily="49" charset="-122"/>
              </a:rPr>
              <a:t>3</a:t>
            </a:r>
            <a:r>
              <a:rPr lang="zh-CN" altLang="en-US" sz="2000" dirty="0">
                <a:solidFill>
                  <a:schemeClr val="hlink"/>
                </a:solidFill>
                <a:latin typeface="楷体" panose="02010609060101010101" pitchFamily="49" charset="-122"/>
                <a:ea typeface="楷体" panose="02010609060101010101" pitchFamily="49" charset="-122"/>
              </a:rPr>
              <a:t>：所以冰化为水是物理变化。</a:t>
            </a:r>
            <a:endParaRPr lang="zh-CN" altLang="en-US" sz="2000" dirty="0">
              <a:solidFill>
                <a:schemeClr val="hlink"/>
              </a:solidFill>
              <a:latin typeface="楷体" panose="02010609060101010101" pitchFamily="49" charset="-122"/>
              <a:ea typeface="楷体" panose="02010609060101010101" pitchFamily="49" charset="-122"/>
            </a:endParaRPr>
          </a:p>
          <a:p>
            <a:pPr lvl="1" eaLnBrk="1" hangingPunct="1">
              <a:spcBef>
                <a:spcPct val="0"/>
              </a:spcBef>
            </a:pPr>
            <a:r>
              <a:rPr lang="zh-CN" altLang="en-US" sz="2000" dirty="0">
                <a:latin typeface="楷体" panose="02010609060101010101" pitchFamily="49" charset="-122"/>
                <a:ea typeface="楷体" panose="02010609060101010101" pitchFamily="49" charset="-122"/>
              </a:rPr>
              <a:t>陈述</a:t>
            </a:r>
            <a:r>
              <a:rPr lang="en-US" altLang="zh-CN" sz="2000" dirty="0">
                <a:latin typeface="楷体" panose="02010609060101010101" pitchFamily="49" charset="-122"/>
                <a:ea typeface="楷体" panose="02010609060101010101" pitchFamily="49" charset="-122"/>
              </a:rPr>
              <a:t>4:   </a:t>
            </a:r>
            <a:r>
              <a:rPr lang="zh-CN" altLang="en-US" sz="2000" dirty="0">
                <a:latin typeface="楷体" panose="02010609060101010101" pitchFamily="49" charset="-122"/>
                <a:ea typeface="楷体" panose="02010609060101010101" pitchFamily="49" charset="-122"/>
              </a:rPr>
              <a:t>产生了新物质的变化称为化学变化。</a:t>
            </a:r>
            <a:endParaRPr lang="zh-CN" altLang="en-US" sz="2000" dirty="0">
              <a:latin typeface="楷体" panose="02010609060101010101" pitchFamily="49" charset="-122"/>
              <a:ea typeface="楷体" panose="02010609060101010101" pitchFamily="49" charset="-122"/>
            </a:endParaRPr>
          </a:p>
          <a:p>
            <a:pPr lvl="1" eaLnBrk="1" hangingPunct="1">
              <a:spcBef>
                <a:spcPct val="0"/>
              </a:spcBef>
            </a:pPr>
            <a:r>
              <a:rPr lang="zh-CN" altLang="en-US" sz="2000" dirty="0">
                <a:latin typeface="楷体" panose="02010609060101010101" pitchFamily="49" charset="-122"/>
                <a:ea typeface="楷体" panose="02010609060101010101" pitchFamily="49" charset="-122"/>
              </a:rPr>
              <a:t>陈述</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：银白色的镁条经过燃烧变成灰白色的氧化镁，产生了新物质。</a:t>
            </a:r>
            <a:endParaRPr lang="zh-CN" altLang="en-US" sz="2000" dirty="0">
              <a:latin typeface="楷体" panose="02010609060101010101" pitchFamily="49" charset="-122"/>
              <a:ea typeface="楷体" panose="02010609060101010101" pitchFamily="49" charset="-122"/>
            </a:endParaRPr>
          </a:p>
          <a:p>
            <a:pPr lvl="1" eaLnBrk="1" hangingPunct="1">
              <a:spcBef>
                <a:spcPct val="0"/>
              </a:spcBef>
            </a:pPr>
            <a:r>
              <a:rPr lang="zh-CN" altLang="en-US" sz="2000" dirty="0">
                <a:solidFill>
                  <a:schemeClr val="hlink"/>
                </a:solidFill>
                <a:latin typeface="楷体" panose="02010609060101010101" pitchFamily="49" charset="-122"/>
                <a:ea typeface="楷体" panose="02010609060101010101" pitchFamily="49" charset="-122"/>
              </a:rPr>
              <a:t>陈述</a:t>
            </a:r>
            <a:r>
              <a:rPr lang="en-US" altLang="zh-CN" sz="2000" dirty="0">
                <a:solidFill>
                  <a:schemeClr val="hlink"/>
                </a:solidFill>
                <a:latin typeface="楷体" panose="02010609060101010101" pitchFamily="49" charset="-122"/>
                <a:ea typeface="楷体" panose="02010609060101010101" pitchFamily="49" charset="-122"/>
              </a:rPr>
              <a:t>6</a:t>
            </a:r>
            <a:r>
              <a:rPr lang="zh-CN" altLang="en-US" sz="2000" dirty="0">
                <a:solidFill>
                  <a:schemeClr val="hlink"/>
                </a:solidFill>
                <a:latin typeface="楷体" panose="02010609060101010101" pitchFamily="49" charset="-122"/>
                <a:ea typeface="楷体" panose="02010609060101010101" pitchFamily="49" charset="-122"/>
              </a:rPr>
              <a:t>：银白色的镁条经过燃烧变成灰白色的氧化镁是化学变化。</a:t>
            </a:r>
            <a:endParaRPr lang="zh-CN" altLang="en-US" sz="2000" dirty="0">
              <a:solidFill>
                <a:schemeClr val="hlink"/>
              </a:solidFill>
              <a:latin typeface="楷体" panose="02010609060101010101" pitchFamily="49" charset="-122"/>
              <a:ea typeface="楷体" panose="02010609060101010101" pitchFamily="49" charset="-122"/>
            </a:endParaRPr>
          </a:p>
          <a:p>
            <a:pPr eaLnBrk="1" hangingPunct="1">
              <a:lnSpc>
                <a:spcPct val="90000"/>
              </a:lnSpc>
            </a:pPr>
            <a:r>
              <a:rPr lang="zh-CN" altLang="en-US" sz="2400" b="1" dirty="0">
                <a:latin typeface="楷体" panose="02010609060101010101" pitchFamily="49" charset="-122"/>
                <a:ea typeface="楷体" panose="02010609060101010101" pitchFamily="49" charset="-122"/>
              </a:rPr>
              <a:t>问题</a:t>
            </a:r>
            <a:r>
              <a:rPr lang="zh-CN" altLang="en-US" sz="2400" dirty="0">
                <a:latin typeface="楷体" panose="02010609060101010101" pitchFamily="49" charset="-122"/>
                <a:ea typeface="楷体" panose="02010609060101010101" pitchFamily="49" charset="-122"/>
              </a:rPr>
              <a:t>：如何提问来质疑一下陈述</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和陈述</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50938" y="617538"/>
            <a:ext cx="7021512"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推测、预测与验证</a:t>
            </a:r>
            <a:endParaRPr lang="zh-CN" altLang="en-US" sz="3400" b="1" dirty="0">
              <a:ea typeface="楷体" panose="02010609060101010101" pitchFamily="49" charset="-122"/>
            </a:endParaRPr>
          </a:p>
        </p:txBody>
      </p:sp>
      <p:sp>
        <p:nvSpPr>
          <p:cNvPr id="13315" name="Rectangle 3"/>
          <p:cNvSpPr>
            <a:spLocks noGrp="1" noChangeArrowheads="1"/>
          </p:cNvSpPr>
          <p:nvPr>
            <p:ph idx="1"/>
          </p:nvPr>
        </p:nvSpPr>
        <p:spPr>
          <a:xfrm>
            <a:off x="1182688" y="2017713"/>
            <a:ext cx="6989763"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70000"/>
              </a:spcBef>
              <a:spcAft>
                <a:spcPct val="0"/>
              </a:spcAft>
              <a:buClr>
                <a:schemeClr val="folHlink"/>
              </a:buClr>
              <a:buSzPct val="60000"/>
              <a:buFont typeface="Wingdings" panose="05000000000000000000" pitchFamily="2" charset="2"/>
              <a:buChar char="n"/>
              <a:defRPr/>
            </a:pP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以“氧化镁”为例，如何验证你的怀疑是不是有道理？</a:t>
            </a:r>
            <a:endPar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90000"/>
              </a:lnSpc>
              <a:spcBef>
                <a:spcPct val="70000"/>
              </a:spcBef>
              <a:spcAft>
                <a:spcPct val="0"/>
              </a:spcAft>
              <a:buClr>
                <a:schemeClr val="folHlink"/>
              </a:buClr>
              <a:buSzPct val="60000"/>
              <a:buFont typeface="Wingdings" panose="05000000000000000000" pitchFamily="2" charset="2"/>
              <a:buChar char="n"/>
              <a:defRPr/>
            </a:pP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2Mg+O</a:t>
            </a:r>
            <a:r>
              <a:rPr kumimoji="1" lang="en-US" altLang="zh-CN" sz="2200" b="0" i="0" u="none" strike="noStrike" kern="0" cap="none" spc="0" normalizeH="0" baseline="-3000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a:t>
            </a: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=2MgO</a:t>
            </a:r>
            <a:endPar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90000"/>
              </a:lnSpc>
              <a:spcBef>
                <a:spcPct val="70000"/>
              </a:spcBef>
              <a:spcAft>
                <a:spcPct val="0"/>
              </a:spcAft>
              <a:buClr>
                <a:schemeClr val="folHlink"/>
              </a:buClr>
              <a:buSzPct val="60000"/>
              <a:buFont typeface="Wingdings" panose="05000000000000000000" pitchFamily="2" charset="2"/>
              <a:buChar char="n"/>
              <a:defRPr/>
            </a:pP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门捷列夫（吴国盛，</a:t>
            </a: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2002</a:t>
            </a: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p347</a:t>
            </a: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）的化学周期表</a:t>
            </a:r>
            <a:endPar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90000"/>
              </a:lnSpc>
              <a:spcBef>
                <a:spcPct val="70000"/>
              </a:spcBef>
              <a:spcAft>
                <a:spcPct val="0"/>
              </a:spcAft>
              <a:buClr>
                <a:schemeClr val="folHlink"/>
              </a:buClr>
              <a:buSzPct val="60000"/>
              <a:buFont typeface="Wingdings" panose="05000000000000000000" pitchFamily="2" charset="2"/>
              <a:buChar char="n"/>
              <a:defRPr/>
            </a:pP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爱因斯坦（吴国盛，</a:t>
            </a: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2002</a:t>
            </a: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P434</a:t>
            </a:r>
            <a:r>
              <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）的相对论</a:t>
            </a:r>
            <a:endParaRPr kumimoji="1" lang="zh-CN" altLang="en-US"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90000"/>
              </a:lnSpc>
              <a:spcBef>
                <a:spcPct val="70000"/>
              </a:spcBef>
              <a:spcAft>
                <a:spcPct val="0"/>
              </a:spcAft>
              <a:buClr>
                <a:schemeClr val="folHlink"/>
              </a:buClr>
              <a:buSzPct val="60000"/>
              <a:buFont typeface="Wingdings" panose="05000000000000000000" pitchFamily="2" charset="2"/>
              <a:buChar char="n"/>
              <a:defRPr/>
            </a:pPr>
            <a:r>
              <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80000"/>
              </a:lnSpc>
              <a:spcBef>
                <a:spcPct val="50000"/>
              </a:spcBef>
              <a:spcAft>
                <a:spcPct val="0"/>
              </a:spcAft>
              <a:buClr>
                <a:schemeClr val="folHlink"/>
              </a:buClr>
              <a:buSzPct val="60000"/>
              <a:buFont typeface="Wingdings" panose="05000000000000000000" pitchFamily="2" charset="2"/>
              <a:buChar char="n"/>
              <a:defRPr/>
            </a:pPr>
            <a:r>
              <a:rPr kumimoji="1" lang="zh-CN" altLang="en-US" sz="2200" b="1"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“本书教给您的这些科学知识有可能明天就被证明是错误的，只要你发现一个反例！”</a:t>
            </a:r>
            <a:endParaRPr kumimoji="1" lang="zh-CN" altLang="en-US" sz="2200" b="1"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80000"/>
              </a:lnSpc>
              <a:spcBef>
                <a:spcPct val="50000"/>
              </a:spcBef>
              <a:spcAft>
                <a:spcPct val="0"/>
              </a:spcAft>
              <a:buClr>
                <a:schemeClr val="folHlink"/>
              </a:buClr>
              <a:buSzPct val="60000"/>
              <a:buFont typeface="Wingdings" panose="05000000000000000000" pitchFamily="2" charset="2"/>
              <a:buNone/>
              <a:defRPr/>
            </a:pPr>
            <a:endParaRPr kumimoji="1" lang="en-US" altLang="zh-CN" sz="22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1" lang="en-US" altLang="zh-CN" sz="24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403350" y="617538"/>
            <a:ext cx="676910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什么不是科学？</a:t>
            </a:r>
            <a:endParaRPr lang="zh-CN" altLang="en-US" sz="3400" b="1" dirty="0">
              <a:ea typeface="楷体" panose="02010609060101010101" pitchFamily="49" charset="-122"/>
            </a:endParaRPr>
          </a:p>
        </p:txBody>
      </p:sp>
      <p:sp>
        <p:nvSpPr>
          <p:cNvPr id="15363" name="Rectangle 3"/>
          <p:cNvSpPr>
            <a:spLocks noGrp="1"/>
          </p:cNvSpPr>
          <p:nvPr>
            <p:ph idx="1"/>
          </p:nvPr>
        </p:nvSpPr>
        <p:spPr>
          <a:xfrm>
            <a:off x="1182688" y="2017713"/>
            <a:ext cx="6989762" cy="4651375"/>
          </a:xfrm>
          <a:ln/>
        </p:spPr>
        <p:txBody>
          <a:bodyPr vert="horz" wrap="square" lIns="91440" tIns="45720" rIns="91440" bIns="45720" anchor="t" anchorCtr="0"/>
          <a:p>
            <a:pPr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套套逻辑（</a:t>
            </a:r>
            <a:r>
              <a:rPr lang="en-US" altLang="zh-CN" sz="2000" dirty="0">
                <a:latin typeface="楷体" panose="02010609060101010101" pitchFamily="49" charset="-122"/>
                <a:ea typeface="楷体" panose="02010609060101010101" pitchFamily="49" charset="-122"/>
              </a:rPr>
              <a:t>tautology</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四足动物四条腿。</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明天可能下雨，可能不下雨。</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聪明的人总是及时放弃那些应该放弃的，而去追求那些应该追求的。</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特殊理论</a:t>
            </a:r>
            <a:r>
              <a:rPr lang="en-US" altLang="zh-CN" sz="2000" dirty="0">
                <a:latin typeface="楷体" panose="02010609060101010101" pitchFamily="49" charset="-122"/>
                <a:ea typeface="楷体" panose="02010609060101010101" pitchFamily="49" charset="-122"/>
              </a:rPr>
              <a:t>(ad hoc theory )</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为什么喜马拉雅山上水的沸点不到</a:t>
            </a:r>
            <a:r>
              <a:rPr lang="en-US" altLang="zh-CN" sz="2000" dirty="0">
                <a:latin typeface="楷体" panose="02010609060101010101" pitchFamily="49" charset="-122"/>
                <a:ea typeface="楷体" panose="02010609060101010101" pitchFamily="49" charset="-122"/>
              </a:rPr>
              <a:t>100</a:t>
            </a:r>
            <a:r>
              <a:rPr lang="zh-CN" altLang="en-US" sz="2000" dirty="0">
                <a:latin typeface="楷体" panose="02010609060101010101" pitchFamily="49" charset="-122"/>
                <a:ea typeface="楷体" panose="02010609060101010101" pitchFamily="49" charset="-122"/>
              </a:rPr>
              <a:t>摄氏度？</a:t>
            </a:r>
            <a:endParaRPr lang="zh-CN" altLang="en-US" sz="2000" dirty="0">
              <a:latin typeface="楷体" panose="02010609060101010101" pitchFamily="49" charset="-122"/>
              <a:ea typeface="楷体" panose="02010609060101010101" pitchFamily="49" charset="-122"/>
            </a:endParaRPr>
          </a:p>
          <a:p>
            <a:pPr lvl="2"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温度？风？坡度？高度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锅？</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科学知识要在套套逻辑和特殊理论之间去寻求</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不能用事实去解释事实</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相关关系不是因果关系！</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000" dirty="0">
                <a:latin typeface="楷体" panose="02010609060101010101" pitchFamily="49" charset="-122"/>
                <a:ea typeface="楷体" panose="02010609060101010101" pitchFamily="49" charset="-122"/>
              </a:rPr>
              <a:t>事实的规律是有待解释的！</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charRg st="0" end="1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363">
                                            <p:txEl>
                                              <p:charRg st="16" end="2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363">
                                            <p:txEl>
                                              <p:charRg st="25" end="3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3">
                                            <p:txEl>
                                              <p:charRg st="39" end="7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3">
                                            <p:txEl>
                                              <p:charRg st="70" end="9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3">
                                            <p:txEl>
                                              <p:charRg st="91" end="1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363">
                                            <p:txEl>
                                              <p:charRg st="114" end="13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363">
                                            <p:txEl>
                                              <p:charRg st="130" end="15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363">
                                            <p:txEl>
                                              <p:charRg st="151" end="16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363">
                                            <p:txEl>
                                              <p:charRg st="162" end="17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363">
                                            <p:txEl>
                                              <p:charRg st="174"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150938" y="617538"/>
            <a:ext cx="7381875"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科学有什么用？</a:t>
            </a:r>
            <a:endParaRPr lang="zh-CN" altLang="en-US" sz="3400" b="1" dirty="0">
              <a:ea typeface="楷体" panose="02010609060101010101" pitchFamily="49" charset="-122"/>
            </a:endParaRPr>
          </a:p>
        </p:txBody>
      </p:sp>
      <p:sp>
        <p:nvSpPr>
          <p:cNvPr id="16387" name="Rectangle 3"/>
          <p:cNvSpPr>
            <a:spLocks noGrp="1"/>
          </p:cNvSpPr>
          <p:nvPr>
            <p:ph idx="1"/>
          </p:nvPr>
        </p:nvSpPr>
        <p:spPr>
          <a:xfrm>
            <a:off x="1182688" y="2017713"/>
            <a:ext cx="7061200" cy="4506912"/>
          </a:xfrm>
          <a:ln/>
        </p:spPr>
        <p:txBody>
          <a:bodyPr vert="horz" wrap="square" lIns="91440" tIns="45720" rIns="91440" bIns="45720" anchor="t" anchorCtr="0"/>
          <a:p>
            <a:pPr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古希腊人的科学观</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泰勒斯</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古希腊哲学家</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：万物源于水；</a:t>
            </a:r>
            <a:endParaRPr lang="zh-CN" altLang="en-US" sz="2000" dirty="0">
              <a:latin typeface="楷体" panose="02010609060101010101" pitchFamily="49" charset="-122"/>
              <a:ea typeface="楷体" panose="02010609060101010101" pitchFamily="49" charset="-122"/>
            </a:endParaRPr>
          </a:p>
          <a:p>
            <a:pPr lvl="2"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观天掉井与观天发财</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欧几里得：“他居然想从几何学中捞到好处！”</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基尔霍夫（德国物理学家，</a:t>
            </a:r>
            <a:r>
              <a:rPr lang="en-US" altLang="zh-CN" sz="2000" dirty="0">
                <a:latin typeface="楷体" panose="02010609060101010101" pitchFamily="49" charset="-122"/>
                <a:ea typeface="楷体" panose="02010609060101010101" pitchFamily="49" charset="-122"/>
              </a:rPr>
              <a:t>Gustav Robert Kirchhoff</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太阳上有金子吗？</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实用主义科学观</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中国发达的技术史</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火药、指南针、造纸术、印刷术、陶瓷、丝绸</a:t>
            </a:r>
            <a:r>
              <a:rPr lang="en-US"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eaLnBrk="1" hangingPunct="1">
              <a:lnSpc>
                <a:spcPct val="80000"/>
              </a:lnSpc>
              <a:spcBef>
                <a:spcPts val="1200"/>
              </a:spcBef>
            </a:pPr>
            <a:r>
              <a:rPr lang="en-US" altLang="zh-CN" sz="2000" dirty="0">
                <a:latin typeface="楷体" panose="02010609060101010101" pitchFamily="49" charset="-122"/>
                <a:ea typeface="楷体" panose="02010609060101010101" pitchFamily="49" charset="-122"/>
              </a:rPr>
              <a:t>E=MC</a:t>
            </a:r>
            <a:r>
              <a:rPr lang="en-US" altLang="zh-CN" sz="2000" baseline="30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有什么用？</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为科学而科学？</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50938" y="617538"/>
            <a:ext cx="7165975"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思考题和阅读文献</a:t>
            </a:r>
            <a:endParaRPr lang="zh-CN" altLang="en-US" sz="4000" b="1" dirty="0">
              <a:latin typeface="楷体" panose="02010609060101010101" pitchFamily="49" charset="-122"/>
              <a:ea typeface="楷体" panose="02010609060101010101" pitchFamily="49" charset="-122"/>
            </a:endParaRPr>
          </a:p>
        </p:txBody>
      </p:sp>
      <p:sp>
        <p:nvSpPr>
          <p:cNvPr id="17411" name="Rectangle 3"/>
          <p:cNvSpPr>
            <a:spLocks noGrp="1"/>
          </p:cNvSpPr>
          <p:nvPr>
            <p:ph idx="1"/>
          </p:nvPr>
        </p:nvSpPr>
        <p:spPr>
          <a:xfrm>
            <a:off x="1117600" y="2033588"/>
            <a:ext cx="7277100" cy="4824412"/>
          </a:xfrm>
          <a:ln/>
        </p:spPr>
        <p:txBody>
          <a:bodyPr vert="horz" wrap="square" lIns="91440" tIns="45720" rIns="91440" bIns="45720" anchor="t" anchorCtr="0"/>
          <a:p>
            <a:pPr eaLnBrk="1" hangingPunct="1"/>
            <a:r>
              <a:rPr lang="zh-CN" altLang="en-US" sz="2000" dirty="0">
                <a:solidFill>
                  <a:schemeClr val="tx2"/>
                </a:solidFill>
                <a:latin typeface="楷体" panose="02010609060101010101" pitchFamily="49" charset="-122"/>
                <a:ea typeface="楷体" panose="02010609060101010101" pitchFamily="49" charset="-122"/>
              </a:rPr>
              <a:t>思考题</a:t>
            </a:r>
            <a:r>
              <a:rPr lang="zh-CN" altLang="en-US" sz="2000" dirty="0">
                <a:latin typeface="楷体" panose="02010609060101010101" pitchFamily="49" charset="-122"/>
                <a:ea typeface="楷体" panose="02010609060101010101" pitchFamily="49" charset="-122"/>
              </a:rPr>
              <a:t>：请根据您从自己身边观察到的某个现象提一个问题。</a:t>
            </a:r>
            <a:endParaRPr lang="zh-CN" altLang="en-US" sz="2000" dirty="0">
              <a:latin typeface="楷体" panose="02010609060101010101" pitchFamily="49" charset="-122"/>
              <a:ea typeface="楷体" panose="02010609060101010101" pitchFamily="49" charset="-122"/>
            </a:endParaRPr>
          </a:p>
          <a:p>
            <a:pPr eaLnBrk="1" hangingPunct="1">
              <a:spcBef>
                <a:spcPct val="50000"/>
              </a:spcBef>
            </a:pPr>
            <a:r>
              <a:rPr lang="zh-CN" altLang="en-US" sz="2000" dirty="0">
                <a:solidFill>
                  <a:schemeClr val="tx2"/>
                </a:solidFill>
                <a:latin typeface="楷体" panose="02010609060101010101" pitchFamily="49" charset="-122"/>
                <a:ea typeface="楷体" panose="02010609060101010101" pitchFamily="49" charset="-122"/>
              </a:rPr>
              <a:t>笔记阅读文献</a:t>
            </a:r>
            <a:endParaRPr lang="zh-CN" altLang="en-US" sz="2000" dirty="0">
              <a:solidFill>
                <a:schemeClr val="tx2"/>
              </a:solidFill>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张五常，</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科学说需求</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第一到三章，中信出版社。</a:t>
            </a:r>
            <a:endParaRPr lang="zh-CN" altLang="en-US"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周其仁，</a:t>
            </a:r>
            <a:r>
              <a:rPr lang="en-US" altLang="zh-CN" sz="2000" dirty="0">
                <a:latin typeface="楷体" panose="02010609060101010101" pitchFamily="49" charset="-122"/>
                <a:ea typeface="楷体" panose="02010609060101010101" pitchFamily="49" charset="-122"/>
              </a:rPr>
              <a:t>1997</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研究真实世界的经济学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科斯研究经济学的方法及其在中国的实践</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中国社会科学季刊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中国香港</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2" eaLnBrk="1" hangingPunct="1">
              <a:buNone/>
            </a:pP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idx="1"/>
          </p:nvPr>
        </p:nvSpPr>
        <p:spPr>
          <a:xfrm>
            <a:off x="900113" y="3141663"/>
            <a:ext cx="7772400" cy="4114800"/>
          </a:xfrm>
          <a:ln/>
        </p:spPr>
        <p:txBody>
          <a:bodyPr vert="horz" wrap="square" lIns="91440" tIns="45720" rIns="91440" bIns="45720" anchor="t" anchorCtr="0"/>
          <a:p>
            <a:pPr algn="ctr" eaLnBrk="1" hangingPunct="1">
              <a:buNone/>
            </a:pPr>
            <a:r>
              <a:rPr lang="zh-CN" altLang="en-US" sz="4000" b="1" dirty="0">
                <a:solidFill>
                  <a:schemeClr val="tx2"/>
                </a:solidFill>
                <a:latin typeface="楷体" panose="02010609060101010101" pitchFamily="49" charset="-122"/>
                <a:ea typeface="楷体" panose="02010609060101010101" pitchFamily="49" charset="-122"/>
              </a:rPr>
              <a:t>谢谢大家！</a:t>
            </a:r>
            <a:endParaRPr lang="zh-CN" altLang="en-US" sz="4000" b="1" dirty="0">
              <a:solidFill>
                <a:schemeClr val="tx2"/>
              </a:solidFill>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1150938" y="617538"/>
            <a:ext cx="7165975"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第一讲 问题与方法</a:t>
            </a:r>
            <a:endParaRPr lang="zh-CN" altLang="en-US" sz="3400" b="1" dirty="0">
              <a:ea typeface="楷体" panose="02010609060101010101" pitchFamily="49" charset="-122"/>
            </a:endParaRPr>
          </a:p>
        </p:txBody>
      </p:sp>
      <p:sp>
        <p:nvSpPr>
          <p:cNvPr id="4099" name="Rectangle 3"/>
          <p:cNvSpPr>
            <a:spLocks noGrp="1"/>
          </p:cNvSpPr>
          <p:nvPr>
            <p:ph idx="1"/>
          </p:nvPr>
        </p:nvSpPr>
        <p:spPr>
          <a:ln/>
        </p:spPr>
        <p:txBody>
          <a:bodyPr vert="horz" wrap="square" lIns="91440" tIns="45720" rIns="91440" bIns="45720" anchor="t" anchorCtr="0"/>
          <a:p>
            <a:pPr eaLnBrk="1" hangingPunct="1"/>
            <a:r>
              <a:rPr lang="zh-CN" altLang="en-US" dirty="0">
                <a:ea typeface="楷体" panose="02010609060101010101" pitchFamily="49" charset="-122"/>
              </a:rPr>
              <a:t>课程简介</a:t>
            </a:r>
            <a:endParaRPr lang="zh-CN" altLang="en-US" dirty="0">
              <a:ea typeface="楷体" panose="02010609060101010101" pitchFamily="49" charset="-122"/>
            </a:endParaRPr>
          </a:p>
          <a:p>
            <a:pPr eaLnBrk="1" hangingPunct="1"/>
            <a:r>
              <a:rPr lang="zh-CN" altLang="en-US" dirty="0">
                <a:ea typeface="楷体" panose="02010609060101010101" pitchFamily="49" charset="-122"/>
              </a:rPr>
              <a:t>科学是什么？</a:t>
            </a:r>
            <a:endParaRPr lang="zh-CN" altLang="en-US" dirty="0">
              <a:ea typeface="楷体" panose="02010609060101010101" pitchFamily="49" charset="-122"/>
            </a:endParaRPr>
          </a:p>
          <a:p>
            <a:pPr eaLnBrk="1" hangingPunct="1"/>
            <a:r>
              <a:rPr lang="zh-CN" altLang="en-US" dirty="0">
                <a:ea typeface="楷体" panose="02010609060101010101" pitchFamily="49" charset="-122"/>
              </a:rPr>
              <a:t>科学不是什么？</a:t>
            </a:r>
            <a:endParaRPr lang="zh-CN" altLang="en-US" dirty="0">
              <a:ea typeface="楷体" panose="02010609060101010101" pitchFamily="49" charset="-122"/>
            </a:endParaRPr>
          </a:p>
          <a:p>
            <a:pPr eaLnBrk="1" hangingPunct="1"/>
            <a:r>
              <a:rPr lang="zh-CN" altLang="en-US" dirty="0">
                <a:latin typeface="楷体" panose="02010609060101010101" pitchFamily="49" charset="-122"/>
                <a:ea typeface="楷体" panose="02010609060101010101" pitchFamily="49" charset="-122"/>
              </a:rPr>
              <a:t>科学有什么用？</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2195513" y="617538"/>
            <a:ext cx="5905500" cy="1143000"/>
          </a:xfrm>
          <a:ln/>
        </p:spPr>
        <p:txBody>
          <a:bodyPr vert="horz" wrap="square" lIns="91440" tIns="45720" rIns="91440" bIns="45720" anchor="b" anchorCtr="0"/>
          <a:p>
            <a:pPr eaLnBrk="1" hangingPunct="1"/>
            <a:r>
              <a:rPr lang="en-US" altLang="zh-CN" sz="3400" b="1" dirty="0">
                <a:ea typeface="楷体" panose="02010609060101010101" pitchFamily="49" charset="-122"/>
              </a:rPr>
              <a:t>           </a:t>
            </a:r>
            <a:r>
              <a:rPr lang="zh-CN" altLang="en-US" sz="3400" b="1" dirty="0">
                <a:ea typeface="楷体" panose="02010609060101010101" pitchFamily="49" charset="-122"/>
              </a:rPr>
              <a:t>课程简介</a:t>
            </a:r>
            <a:endParaRPr lang="zh-CN" altLang="en-US" sz="3400" b="1" dirty="0">
              <a:ea typeface="楷体" panose="02010609060101010101" pitchFamily="49" charset="-122"/>
            </a:endParaRPr>
          </a:p>
        </p:txBody>
      </p:sp>
      <p:sp>
        <p:nvSpPr>
          <p:cNvPr id="5123" name="Rectangle 3"/>
          <p:cNvSpPr>
            <a:spLocks noGrp="1"/>
          </p:cNvSpPr>
          <p:nvPr>
            <p:ph idx="1"/>
          </p:nvPr>
        </p:nvSpPr>
        <p:spPr>
          <a:xfrm>
            <a:off x="1187450" y="1989138"/>
            <a:ext cx="7056438" cy="4114800"/>
          </a:xfrm>
          <a:ln/>
        </p:spPr>
        <p:txBody>
          <a:bodyPr vert="horz" wrap="square" lIns="91440" tIns="45720" rIns="91440" bIns="45720" anchor="t" anchorCtr="0"/>
          <a:p>
            <a:pPr eaLnBrk="1" hangingPunct="1">
              <a:lnSpc>
                <a:spcPct val="80000"/>
              </a:lnSpc>
              <a:spcBef>
                <a:spcPct val="60000"/>
              </a:spcBef>
            </a:pPr>
            <a:r>
              <a:rPr lang="zh-CN" altLang="en-US" sz="2400" b="1" dirty="0">
                <a:latin typeface="楷体" panose="02010609060101010101" pitchFamily="49" charset="-122"/>
                <a:ea typeface="楷体" panose="02010609060101010101" pitchFamily="49" charset="-122"/>
              </a:rPr>
              <a:t>课程名称： </a:t>
            </a:r>
            <a:r>
              <a:rPr lang="zh-CN" altLang="en-US" sz="2400" dirty="0">
                <a:latin typeface="楷体" panose="02010609060101010101" pitchFamily="49" charset="-122"/>
                <a:ea typeface="楷体" panose="02010609060101010101" pitchFamily="49" charset="-122"/>
              </a:rPr>
              <a:t>新制度经济学</a:t>
            </a:r>
            <a:endParaRPr lang="zh-CN" altLang="en-US" sz="2400" b="1" dirty="0">
              <a:latin typeface="楷体" panose="02010609060101010101" pitchFamily="49" charset="-122"/>
              <a:ea typeface="楷体" panose="02010609060101010101" pitchFamily="49" charset="-122"/>
            </a:endParaRPr>
          </a:p>
          <a:p>
            <a:pPr eaLnBrk="1" hangingPunct="1">
              <a:lnSpc>
                <a:spcPct val="80000"/>
              </a:lnSpc>
              <a:spcBef>
                <a:spcPct val="60000"/>
              </a:spcBef>
            </a:pPr>
            <a:r>
              <a:rPr lang="zh-CN" altLang="en-US" sz="2400" b="1" dirty="0">
                <a:latin typeface="楷体" panose="02010609060101010101" pitchFamily="49" charset="-122"/>
                <a:ea typeface="楷体" panose="02010609060101010101" pitchFamily="49" charset="-122"/>
              </a:rPr>
              <a:t>学    分：   </a:t>
            </a:r>
            <a:r>
              <a:rPr lang="en-US" altLang="zh-CN" sz="2400" dirty="0">
                <a:latin typeface="楷体" panose="02010609060101010101" pitchFamily="49" charset="-122"/>
                <a:ea typeface="楷体" panose="02010609060101010101" pitchFamily="49" charset="-122"/>
              </a:rPr>
              <a:t>3 </a:t>
            </a:r>
            <a:r>
              <a:rPr lang="en-US" altLang="zh-CN" sz="2400" b="1" dirty="0">
                <a:latin typeface="楷体" panose="02010609060101010101" pitchFamily="49" charset="-122"/>
                <a:ea typeface="楷体" panose="02010609060101010101" pitchFamily="49" charset="-122"/>
              </a:rPr>
              <a:t>      </a:t>
            </a:r>
            <a:endParaRPr lang="en-US" altLang="zh-CN" sz="2400" b="1" dirty="0">
              <a:latin typeface="楷体" panose="02010609060101010101" pitchFamily="49" charset="-122"/>
              <a:ea typeface="楷体" panose="02010609060101010101" pitchFamily="49" charset="-122"/>
            </a:endParaRPr>
          </a:p>
          <a:p>
            <a:pPr eaLnBrk="1" hangingPunct="1">
              <a:lnSpc>
                <a:spcPct val="80000"/>
              </a:lnSpc>
              <a:spcBef>
                <a:spcPct val="60000"/>
              </a:spcBef>
            </a:pPr>
            <a:r>
              <a:rPr lang="zh-CN" altLang="en-US" sz="2400" b="1" dirty="0">
                <a:latin typeface="楷体" panose="02010609060101010101" pitchFamily="49" charset="-122"/>
                <a:ea typeface="楷体" panose="02010609060101010101" pitchFamily="49" charset="-122"/>
              </a:rPr>
              <a:t>周 学 时</a:t>
            </a:r>
            <a:r>
              <a:rPr lang="en-US" altLang="zh-CN" sz="2400" b="1"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2+2</a:t>
            </a:r>
            <a:endParaRPr lang="en-US" altLang="zh-CN" sz="2400" b="1" dirty="0">
              <a:latin typeface="楷体" panose="02010609060101010101" pitchFamily="49" charset="-122"/>
              <a:ea typeface="楷体" panose="02010609060101010101" pitchFamily="49" charset="-122"/>
            </a:endParaRPr>
          </a:p>
          <a:p>
            <a:pPr eaLnBrk="1" hangingPunct="1">
              <a:lnSpc>
                <a:spcPct val="80000"/>
              </a:lnSpc>
              <a:spcBef>
                <a:spcPct val="60000"/>
              </a:spcBef>
            </a:pPr>
            <a:r>
              <a:rPr lang="zh-CN" altLang="en-US" sz="2400" b="1" dirty="0">
                <a:latin typeface="楷体" panose="02010609060101010101" pitchFamily="49" charset="-122"/>
                <a:ea typeface="楷体" panose="02010609060101010101" pitchFamily="49" charset="-122"/>
              </a:rPr>
              <a:t>面向对象： </a:t>
            </a:r>
            <a:r>
              <a:rPr lang="zh-CN" altLang="en-US" sz="2400" dirty="0">
                <a:latin typeface="楷体" panose="02010609060101010101" pitchFamily="49" charset="-122"/>
                <a:ea typeface="楷体" panose="02010609060101010101" pitchFamily="49" charset="-122"/>
              </a:rPr>
              <a:t>本科生</a:t>
            </a:r>
            <a:endParaRPr lang="zh-CN" altLang="en-US" sz="2400" b="1" dirty="0">
              <a:latin typeface="楷体" panose="02010609060101010101" pitchFamily="49" charset="-122"/>
              <a:ea typeface="楷体" panose="02010609060101010101" pitchFamily="49" charset="-122"/>
            </a:endParaRPr>
          </a:p>
          <a:p>
            <a:pPr eaLnBrk="1" hangingPunct="1">
              <a:lnSpc>
                <a:spcPct val="80000"/>
              </a:lnSpc>
              <a:spcBef>
                <a:spcPct val="60000"/>
              </a:spcBef>
            </a:pPr>
            <a:r>
              <a:rPr lang="zh-CN" altLang="en-US" sz="2400" b="1" dirty="0">
                <a:latin typeface="楷体" panose="02010609060101010101" pitchFamily="49" charset="-122"/>
                <a:ea typeface="楷体" panose="02010609060101010101" pitchFamily="49" charset="-122"/>
              </a:rPr>
              <a:t>预修课程要求：</a:t>
            </a:r>
            <a:r>
              <a:rPr lang="zh-CN" altLang="en-US" sz="2400" dirty="0">
                <a:latin typeface="楷体" panose="02010609060101010101" pitchFamily="49" charset="-122"/>
                <a:ea typeface="楷体" panose="02010609060101010101" pitchFamily="49" charset="-122"/>
              </a:rPr>
              <a:t>微观经济学（非必需）</a:t>
            </a:r>
            <a:endParaRPr lang="zh-CN" altLang="en-US" sz="2400" dirty="0">
              <a:latin typeface="楷体" panose="02010609060101010101" pitchFamily="49" charset="-122"/>
              <a:ea typeface="楷体" panose="02010609060101010101" pitchFamily="49" charset="-122"/>
            </a:endParaRPr>
          </a:p>
          <a:p>
            <a:pPr eaLnBrk="1" hangingPunct="1">
              <a:lnSpc>
                <a:spcPct val="80000"/>
              </a:lnSpc>
              <a:spcBef>
                <a:spcPct val="60000"/>
              </a:spcBef>
            </a:pPr>
            <a:r>
              <a:rPr lang="zh-CN" altLang="en-US" sz="2400" b="1" dirty="0">
                <a:latin typeface="楷体" panose="02010609060101010101" pitchFamily="49" charset="-122"/>
                <a:ea typeface="楷体" panose="02010609060101010101" pitchFamily="49" charset="-122"/>
              </a:rPr>
              <a:t>新制度经济学</a:t>
            </a:r>
            <a:r>
              <a:rPr lang="zh-CN" altLang="en-US" sz="2400" dirty="0">
                <a:latin typeface="楷体" panose="02010609060101010101" pitchFamily="49" charset="-122"/>
                <a:ea typeface="楷体" panose="02010609060101010101" pitchFamily="49" charset="-122"/>
              </a:rPr>
              <a:t>是门年轻的学科，它从</a:t>
            </a:r>
            <a:r>
              <a:rPr lang="en-US" altLang="zh-CN" sz="2400" dirty="0">
                <a:latin typeface="楷体" panose="02010609060101010101" pitchFamily="49" charset="-122"/>
                <a:ea typeface="楷体" panose="02010609060101010101" pitchFamily="49" charset="-122"/>
              </a:rPr>
              <a:t>1960</a:t>
            </a:r>
            <a:r>
              <a:rPr lang="zh-CN" altLang="en-US" sz="2400" dirty="0">
                <a:latin typeface="楷体" panose="02010609060101010101" pitchFamily="49" charset="-122"/>
                <a:ea typeface="楷体" panose="02010609060101010101" pitchFamily="49" charset="-122"/>
              </a:rPr>
              <a:t>年代起才逐步形成其核心概念和分析框架，但新制度经济学不仅对经济学，而且对法学、社会学、政治学和管理学都形成了很大的影响。</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276600" y="617538"/>
            <a:ext cx="5667375" cy="1143000"/>
          </a:xfrm>
          <a:ln/>
        </p:spPr>
        <p:txBody>
          <a:bodyPr vert="horz" wrap="square" lIns="91440" tIns="45720" rIns="91440" bIns="45720" anchor="b" anchorCtr="0"/>
          <a:p>
            <a:pPr eaLnBrk="1" hangingPunct="1"/>
            <a:r>
              <a:rPr lang="zh-CN" altLang="en-US" sz="3400" b="1" dirty="0">
                <a:ea typeface="楷体" panose="02010609060101010101" pitchFamily="49" charset="-122"/>
              </a:rPr>
              <a:t>课程目的</a:t>
            </a:r>
            <a:endParaRPr lang="zh-CN" altLang="en-US" sz="3400" b="1" dirty="0">
              <a:ea typeface="楷体" panose="02010609060101010101" pitchFamily="49" charset="-122"/>
            </a:endParaRPr>
          </a:p>
        </p:txBody>
      </p:sp>
      <p:sp>
        <p:nvSpPr>
          <p:cNvPr id="6147"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spcBef>
                <a:spcPct val="50000"/>
              </a:spcBef>
            </a:pPr>
            <a:r>
              <a:rPr lang="zh-CN" altLang="en-US" sz="2400" dirty="0">
                <a:ea typeface="楷体" panose="02010609060101010101" pitchFamily="49" charset="-122"/>
              </a:rPr>
              <a:t>介绍和阅读新制度经济学经典文献</a:t>
            </a:r>
            <a:endParaRPr lang="zh-CN" altLang="en-US" sz="2400" dirty="0">
              <a:ea typeface="楷体" panose="02010609060101010101" pitchFamily="49" charset="-122"/>
            </a:endParaRPr>
          </a:p>
          <a:p>
            <a:pPr eaLnBrk="1" hangingPunct="1">
              <a:spcBef>
                <a:spcPct val="50000"/>
              </a:spcBef>
            </a:pPr>
            <a:r>
              <a:rPr lang="zh-CN" altLang="en-US" sz="2400" dirty="0">
                <a:ea typeface="楷体" panose="02010609060101010101" pitchFamily="49" charset="-122"/>
              </a:rPr>
              <a:t>介绍新制度经济学基本概念</a:t>
            </a:r>
            <a:endParaRPr lang="zh-CN" altLang="en-US" sz="2400" dirty="0">
              <a:ea typeface="楷体" panose="02010609060101010101" pitchFamily="49" charset="-122"/>
            </a:endParaRPr>
          </a:p>
          <a:p>
            <a:pPr eaLnBrk="1" hangingPunct="1">
              <a:spcBef>
                <a:spcPct val="50000"/>
              </a:spcBef>
            </a:pPr>
            <a:r>
              <a:rPr lang="zh-CN" altLang="en-US" sz="2400" dirty="0">
                <a:ea typeface="楷体" panose="02010609060101010101" pitchFamily="49" charset="-122"/>
              </a:rPr>
              <a:t>学习新制度经济学基本研究方法</a:t>
            </a:r>
            <a:endParaRPr lang="zh-CN" altLang="en-US" sz="2400" dirty="0">
              <a:ea typeface="楷体" panose="02010609060101010101" pitchFamily="49" charset="-122"/>
            </a:endParaRPr>
          </a:p>
          <a:p>
            <a:pPr eaLnBrk="1" hangingPunct="1">
              <a:spcBef>
                <a:spcPct val="50000"/>
              </a:spcBef>
            </a:pPr>
            <a:r>
              <a:rPr lang="zh-CN" altLang="en-US" sz="2400" dirty="0">
                <a:ea typeface="楷体" panose="02010609060101010101" pitchFamily="49" charset="-122"/>
              </a:rPr>
              <a:t>增加对产权、合约、市场、企业和国家等制度现象的理解</a:t>
            </a:r>
            <a:endParaRPr lang="zh-CN" altLang="en-US" sz="2400" dirty="0">
              <a:ea typeface="楷体" panose="02010609060101010101" pitchFamily="49" charset="-122"/>
            </a:endParaRPr>
          </a:p>
          <a:p>
            <a:pPr eaLnBrk="1" hangingPunct="1">
              <a:spcBef>
                <a:spcPct val="50000"/>
              </a:spcBef>
            </a:pPr>
            <a:r>
              <a:rPr lang="zh-CN" altLang="en-US" sz="2400" dirty="0">
                <a:ea typeface="楷体" panose="02010609060101010101" pitchFamily="49" charset="-122"/>
              </a:rPr>
              <a:t>增加对真实世界经济学的兴趣</a:t>
            </a:r>
            <a:endParaRPr lang="zh-CN" altLang="en-US" sz="2400" dirty="0">
              <a:ea typeface="楷体" panose="02010609060101010101" pitchFamily="49" charset="-122"/>
            </a:endParaRPr>
          </a:p>
          <a:p>
            <a:pPr eaLnBrk="1" hangingPunct="1">
              <a:spcBef>
                <a:spcPct val="50000"/>
              </a:spcBef>
            </a:pPr>
            <a:r>
              <a:rPr lang="zh-CN" altLang="en-US" sz="2400" dirty="0">
                <a:latin typeface="华文楷体" panose="02010600040101010101" pitchFamily="2" charset="-122"/>
                <a:ea typeface="楷体" panose="02010609060101010101" pitchFamily="49" charset="-122"/>
              </a:rPr>
              <a:t>为理解中国的改革发展问题提供特别有解释力的理论分析框架</a:t>
            </a:r>
            <a:endParaRPr lang="zh-CN" altLang="en-US" sz="2400" dirty="0">
              <a:latin typeface="华文楷体" panose="02010600040101010101" pitchFamily="2" charset="-122"/>
              <a:ea typeface="楷体" panose="02010609060101010101" pitchFamily="49" charset="-122"/>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150938" y="617538"/>
            <a:ext cx="7453312"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授课和考核方式</a:t>
            </a:r>
            <a:endParaRPr lang="zh-CN" altLang="en-US" sz="3400" b="1" dirty="0">
              <a:ea typeface="楷体" panose="02010609060101010101" pitchFamily="49" charset="-122"/>
            </a:endParaRPr>
          </a:p>
        </p:txBody>
      </p:sp>
      <p:sp>
        <p:nvSpPr>
          <p:cNvPr id="7171" name="Rectangle 3"/>
          <p:cNvSpPr>
            <a:spLocks noGrp="1"/>
          </p:cNvSpPr>
          <p:nvPr>
            <p:ph idx="1"/>
          </p:nvPr>
        </p:nvSpPr>
        <p:spPr>
          <a:xfrm>
            <a:off x="1111250" y="2017713"/>
            <a:ext cx="7532688" cy="4840287"/>
          </a:xfrm>
          <a:ln/>
        </p:spPr>
        <p:txBody>
          <a:bodyPr vert="horz" wrap="square" lIns="91440" tIns="45720" rIns="91440" bIns="45720" anchor="t" anchorCtr="0"/>
          <a:p>
            <a:pPr eaLnBrk="1" hangingPunct="1">
              <a:spcBef>
                <a:spcPts val="900"/>
              </a:spcBef>
            </a:pPr>
            <a:r>
              <a:rPr lang="zh-CN" altLang="en-US" sz="2000" b="1" dirty="0">
                <a:latin typeface="楷体" panose="02010609060101010101" pitchFamily="49" charset="-122"/>
                <a:ea typeface="楷体" panose="02010609060101010101" pitchFamily="49" charset="-122"/>
              </a:rPr>
              <a:t>授课方式</a:t>
            </a:r>
            <a:endParaRPr lang="zh-CN" altLang="en-US" sz="2000" b="1" dirty="0">
              <a:latin typeface="楷体" panose="02010609060101010101" pitchFamily="49" charset="-122"/>
              <a:ea typeface="楷体" panose="02010609060101010101" pitchFamily="49" charset="-122"/>
            </a:endParaRPr>
          </a:p>
          <a:p>
            <a:pPr lvl="1" eaLnBrk="1" hangingPunct="1">
              <a:spcBef>
                <a:spcPts val="900"/>
              </a:spcBef>
            </a:pPr>
            <a:r>
              <a:rPr lang="zh-CN" altLang="en-US" sz="1800" dirty="0">
                <a:latin typeface="楷体" panose="02010609060101010101" pitchFamily="49" charset="-122"/>
                <a:ea typeface="楷体" panose="02010609060101010101" pitchFamily="49" charset="-122"/>
              </a:rPr>
              <a:t>课堂讲授、课堂讨论、课外读书笔记和答疑。</a:t>
            </a:r>
            <a:endParaRPr lang="zh-CN" altLang="en-US" sz="1800" dirty="0">
              <a:latin typeface="楷体" panose="02010609060101010101" pitchFamily="49" charset="-122"/>
              <a:ea typeface="楷体" panose="02010609060101010101" pitchFamily="49" charset="-122"/>
            </a:endParaRPr>
          </a:p>
          <a:p>
            <a:pPr eaLnBrk="1" hangingPunct="1">
              <a:spcBef>
                <a:spcPts val="900"/>
              </a:spcBef>
            </a:pPr>
            <a:r>
              <a:rPr lang="zh-CN" altLang="en-US" sz="2000" b="1" dirty="0">
                <a:latin typeface="楷体" panose="02010609060101010101" pitchFamily="49" charset="-122"/>
                <a:ea typeface="楷体" panose="02010609060101010101" pitchFamily="49" charset="-122"/>
              </a:rPr>
              <a:t>考试评分</a:t>
            </a:r>
            <a:endParaRPr lang="zh-CN" altLang="en-US" sz="2000" b="1" dirty="0">
              <a:latin typeface="楷体" panose="02010609060101010101" pitchFamily="49" charset="-122"/>
              <a:ea typeface="楷体" panose="02010609060101010101" pitchFamily="49" charset="-122"/>
            </a:endParaRPr>
          </a:p>
          <a:p>
            <a:pPr lvl="1" eaLnBrk="1" hangingPunct="1">
              <a:spcBef>
                <a:spcPts val="500"/>
              </a:spcBef>
            </a:pPr>
            <a:r>
              <a:rPr lang="zh-CN" altLang="en-US" sz="1800" dirty="0">
                <a:latin typeface="楷体" panose="02010609060101010101" pitchFamily="49" charset="-122"/>
                <a:ea typeface="楷体" panose="02010609060101010101" pitchFamily="49" charset="-122"/>
              </a:rPr>
              <a:t>文献阅读作业</a:t>
            </a:r>
            <a:r>
              <a:rPr lang="en-US" altLang="zh-CN" sz="1800" dirty="0">
                <a:latin typeface="楷体" panose="02010609060101010101" pitchFamily="49" charset="-122"/>
                <a:ea typeface="楷体" panose="02010609060101010101" pitchFamily="49" charset="-122"/>
              </a:rPr>
              <a:t>30%;</a:t>
            </a:r>
            <a:r>
              <a:rPr lang="zh-CN" altLang="en-US" sz="1800" dirty="0">
                <a:latin typeface="楷体" panose="02010609060101010101" pitchFamily="49" charset="-122"/>
                <a:ea typeface="楷体" panose="02010609060101010101" pitchFamily="49" charset="-122"/>
              </a:rPr>
              <a:t>小组讨论</a:t>
            </a:r>
            <a:r>
              <a:rPr lang="en-US" altLang="zh-CN" sz="1800" dirty="0">
                <a:latin typeface="楷体" panose="02010609060101010101" pitchFamily="49" charset="-122"/>
                <a:ea typeface="楷体" panose="02010609060101010101" pitchFamily="49" charset="-122"/>
              </a:rPr>
              <a:t>30%;</a:t>
            </a:r>
            <a:r>
              <a:rPr lang="zh-CN" altLang="en-US" sz="1800" dirty="0">
                <a:latin typeface="楷体" panose="02010609060101010101" pitchFamily="49" charset="-122"/>
                <a:ea typeface="楷体" panose="02010609060101010101" pitchFamily="49" charset="-122"/>
              </a:rPr>
              <a:t>随堂测试</a:t>
            </a:r>
            <a:r>
              <a:rPr lang="en-US" altLang="zh-CN" sz="1800" dirty="0">
                <a:latin typeface="楷体" panose="02010609060101010101" pitchFamily="49" charset="-122"/>
                <a:ea typeface="楷体" panose="02010609060101010101" pitchFamily="49" charset="-122"/>
              </a:rPr>
              <a:t>40%</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lvl="1" eaLnBrk="1" hangingPunct="1">
              <a:spcBef>
                <a:spcPts val="500"/>
              </a:spcBef>
            </a:pPr>
            <a:r>
              <a:rPr lang="zh-CN" altLang="en-US" sz="1800" dirty="0">
                <a:latin typeface="楷体" panose="02010609060101010101" pitchFamily="49" charset="-122"/>
                <a:ea typeface="楷体" panose="02010609060101010101" pitchFamily="49" charset="-122"/>
              </a:rPr>
              <a:t>写作阅读笔记</a:t>
            </a:r>
            <a:r>
              <a:rPr lang="en-US" altLang="zh-CN" sz="1800" dirty="0">
                <a:latin typeface="楷体" panose="02010609060101010101" pitchFamily="49" charset="-122"/>
                <a:ea typeface="楷体" panose="02010609060101010101" pitchFamily="49" charset="-122"/>
              </a:rPr>
              <a:t>15</a:t>
            </a:r>
            <a:r>
              <a:rPr lang="zh-CN" altLang="en-US" sz="1800" dirty="0">
                <a:latin typeface="楷体" panose="02010609060101010101" pitchFamily="49" charset="-122"/>
                <a:ea typeface="楷体" panose="02010609060101010101" pitchFamily="49" charset="-122"/>
              </a:rPr>
              <a:t>篇，取得分最高</a:t>
            </a: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篇的成绩。</a:t>
            </a:r>
            <a:endParaRPr lang="zh-CN" altLang="en-US" sz="1800" dirty="0">
              <a:latin typeface="楷体" panose="02010609060101010101" pitchFamily="49" charset="-122"/>
              <a:ea typeface="楷体" panose="02010609060101010101" pitchFamily="49" charset="-122"/>
            </a:endParaRPr>
          </a:p>
          <a:p>
            <a:pPr lvl="1" eaLnBrk="1" hangingPunct="1">
              <a:spcBef>
                <a:spcPts val="500"/>
              </a:spcBef>
            </a:pPr>
            <a:r>
              <a:rPr lang="zh-CN" altLang="en-US" sz="1800" dirty="0">
                <a:latin typeface="楷体" panose="02010609060101010101" pitchFamily="49" charset="-122"/>
                <a:ea typeface="楷体" panose="02010609060101010101" pitchFamily="49" charset="-122"/>
              </a:rPr>
              <a:t>阅读笔记：内容概述</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个人评论</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留存问题，建议字数</a:t>
            </a:r>
            <a:r>
              <a:rPr lang="en-US" altLang="zh-CN" sz="1800" dirty="0">
                <a:latin typeface="楷体" panose="02010609060101010101" pitchFamily="49" charset="-122"/>
                <a:ea typeface="楷体" panose="02010609060101010101" pitchFamily="49" charset="-122"/>
              </a:rPr>
              <a:t>1500</a:t>
            </a:r>
            <a:r>
              <a:rPr lang="zh-CN" altLang="en-US" sz="1800" dirty="0">
                <a:latin typeface="楷体" panose="02010609060101010101" pitchFamily="49" charset="-122"/>
                <a:ea typeface="楷体" panose="02010609060101010101" pitchFamily="49" charset="-122"/>
              </a:rPr>
              <a:t>字内</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eaLnBrk="1" hangingPunct="1">
              <a:spcBef>
                <a:spcPts val="900"/>
              </a:spcBef>
            </a:pPr>
            <a:r>
              <a:rPr lang="zh-CN" altLang="en-US" sz="2000" b="1" dirty="0">
                <a:latin typeface="楷体" panose="02010609060101010101" pitchFamily="49" charset="-122"/>
                <a:ea typeface="楷体" panose="02010609060101010101" pitchFamily="49" charset="-122"/>
              </a:rPr>
              <a:t>推荐读物：</a:t>
            </a:r>
            <a:endParaRPr lang="zh-CN" altLang="en-US" sz="2000" b="1" dirty="0">
              <a:latin typeface="楷体" panose="02010609060101010101" pitchFamily="49" charset="-122"/>
              <a:ea typeface="楷体" panose="02010609060101010101" pitchFamily="49" charset="-122"/>
            </a:endParaRPr>
          </a:p>
          <a:p>
            <a:pPr lvl="1" eaLnBrk="1" hangingPunct="1">
              <a:spcBef>
                <a:spcPts val="500"/>
              </a:spcBef>
            </a:pPr>
            <a:r>
              <a:rPr lang="zh-CN" altLang="en-US" sz="1800" b="1" dirty="0">
                <a:latin typeface="楷体" panose="02010609060101010101" pitchFamily="49" charset="-122"/>
                <a:ea typeface="楷体" panose="02010609060101010101" pitchFamily="49" charset="-122"/>
              </a:rPr>
              <a:t>罗卫东</a:t>
            </a:r>
            <a:r>
              <a:rPr lang="zh-CN" altLang="en-US" sz="1800" dirty="0">
                <a:latin typeface="楷体" panose="02010609060101010101" pitchFamily="49" charset="-122"/>
                <a:ea typeface="楷体" panose="02010609060101010101" pitchFamily="49" charset="-122"/>
              </a:rPr>
              <a:t>编，经济学基础文献选读，</a:t>
            </a:r>
            <a:r>
              <a:rPr lang="en-US" altLang="zh-CN" sz="1800" dirty="0">
                <a:latin typeface="楷体" panose="02010609060101010101" pitchFamily="49" charset="-122"/>
                <a:ea typeface="楷体" panose="02010609060101010101" pitchFamily="49" charset="-122"/>
              </a:rPr>
              <a:t>2007</a:t>
            </a:r>
            <a:r>
              <a:rPr lang="zh-CN" altLang="en-US" sz="1800" dirty="0">
                <a:latin typeface="楷体" panose="02010609060101010101" pitchFamily="49" charset="-122"/>
                <a:ea typeface="楷体" panose="02010609060101010101" pitchFamily="49" charset="-122"/>
              </a:rPr>
              <a:t>，浙江大学出版社。</a:t>
            </a:r>
            <a:endParaRPr lang="zh-CN" altLang="en-US" sz="1800" dirty="0">
              <a:latin typeface="楷体" panose="02010609060101010101" pitchFamily="49" charset="-122"/>
              <a:ea typeface="楷体" panose="02010609060101010101" pitchFamily="49" charset="-122"/>
            </a:endParaRPr>
          </a:p>
          <a:p>
            <a:pPr eaLnBrk="1" hangingPunct="1">
              <a:spcBef>
                <a:spcPts val="900"/>
              </a:spcBef>
            </a:pPr>
            <a:r>
              <a:rPr lang="zh-CN" altLang="en-US" sz="2000" b="1" dirty="0">
                <a:latin typeface="楷体" panose="02010609060101010101" pitchFamily="49" charset="-122"/>
                <a:ea typeface="楷体" panose="02010609060101010101" pitchFamily="49" charset="-122"/>
              </a:rPr>
              <a:t>资料下载的邮箱</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hlinkClick r:id="rId1"/>
              </a:rPr>
              <a:t>zjunie@126.com</a:t>
            </a:r>
            <a:r>
              <a:rPr lang="en-US" altLang="zh-CN" sz="2000" dirty="0">
                <a:latin typeface="楷体" panose="02010609060101010101" pitchFamily="49" charset="-122"/>
                <a:ea typeface="楷体" panose="02010609060101010101" pitchFamily="49" charset="-122"/>
              </a:rPr>
              <a:t>  @east2102</a:t>
            </a:r>
            <a:endParaRPr lang="en-US" altLang="zh-CN" sz="2000" dirty="0">
              <a:latin typeface="楷体" panose="02010609060101010101" pitchFamily="49" charset="-122"/>
              <a:ea typeface="楷体" panose="02010609060101010101" pitchFamily="49" charset="-122"/>
            </a:endParaRPr>
          </a:p>
          <a:p>
            <a:pPr eaLnBrk="1" hangingPunct="1">
              <a:spcBef>
                <a:spcPts val="900"/>
              </a:spcBef>
            </a:pPr>
            <a:r>
              <a:rPr lang="zh-CN" altLang="en-US" sz="2000" b="1" dirty="0">
                <a:latin typeface="楷体" panose="02010609060101010101" pitchFamily="49" charset="-122"/>
                <a:ea typeface="楷体" panose="02010609060101010101" pitchFamily="49" charset="-122"/>
              </a:rPr>
              <a:t>提交作业的邮箱</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hlinkClick r:id="rId2"/>
              </a:rPr>
              <a:t>zjunieta@126.com</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116013" y="620713"/>
            <a:ext cx="687705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课程微信群</a:t>
            </a:r>
            <a:endParaRPr lang="zh-CN" altLang="en-US" sz="3400" b="1" dirty="0">
              <a:ea typeface="楷体" panose="02010609060101010101" pitchFamily="49" charset="-122"/>
            </a:endParaRPr>
          </a:p>
        </p:txBody>
      </p:sp>
      <p:pic>
        <p:nvPicPr>
          <p:cNvPr id="8195" name="图片 1"/>
          <p:cNvPicPr>
            <a:picLocks noChangeAspect="1"/>
          </p:cNvPicPr>
          <p:nvPr/>
        </p:nvPicPr>
        <p:blipFill>
          <a:blip r:embed="rId1"/>
          <a:stretch>
            <a:fillRect/>
          </a:stretch>
        </p:blipFill>
        <p:spPr>
          <a:xfrm>
            <a:off x="3463925" y="1844675"/>
            <a:ext cx="2181225" cy="4725988"/>
          </a:xfrm>
          <a:prstGeom prst="rect">
            <a:avLst/>
          </a:prstGeom>
          <a:noFill/>
          <a:ln w="9525">
            <a:noFill/>
          </a:ln>
        </p:spPr>
      </p:pic>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150938" y="617538"/>
            <a:ext cx="7021512"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从科学方法论说起</a:t>
            </a:r>
            <a:endParaRPr lang="zh-CN" altLang="en-US" sz="3400" b="1" dirty="0">
              <a:ea typeface="楷体" panose="02010609060101010101" pitchFamily="49" charset="-122"/>
            </a:endParaRPr>
          </a:p>
        </p:txBody>
      </p:sp>
      <p:sp>
        <p:nvSpPr>
          <p:cNvPr id="9219"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zh-CN" sz="2400" dirty="0">
                <a:solidFill>
                  <a:srgbClr val="000000"/>
                </a:solidFill>
                <a:latin typeface="楷体" panose="02010609060101010101" pitchFamily="49" charset="-122"/>
                <a:ea typeface="楷体" panose="02010609060101010101" pitchFamily="49" charset="-122"/>
                <a:sym typeface="Arial" panose="020B0604020202020204" pitchFamily="34" charset="0"/>
              </a:rPr>
              <a:t>“</a:t>
            </a:r>
            <a:r>
              <a:rPr lang="zh-CN" altLang="en-US" sz="2400" dirty="0">
                <a:solidFill>
                  <a:srgbClr val="000000"/>
                </a:solidFill>
                <a:ea typeface="楷体" panose="02010609060101010101" pitchFamily="49" charset="-122"/>
                <a:sym typeface="Helvetica" pitchFamily="34" charset="0"/>
              </a:rPr>
              <a:t>科学</a:t>
            </a:r>
            <a:r>
              <a:rPr lang="zh-CN" altLang="en-US" sz="2400" dirty="0">
                <a:solidFill>
                  <a:srgbClr val="000000"/>
                </a:solidFill>
                <a:latin typeface="楷体" panose="02010609060101010101" pitchFamily="49" charset="-122"/>
                <a:ea typeface="楷体" panose="02010609060101010101" pitchFamily="49" charset="-122"/>
                <a:sym typeface="Arial" panose="020B0604020202020204" pitchFamily="34" charset="0"/>
              </a:rPr>
              <a:t>”</a:t>
            </a:r>
            <a:r>
              <a:rPr lang="zh-CN" altLang="en-US" sz="2400" dirty="0">
                <a:solidFill>
                  <a:srgbClr val="000000"/>
                </a:solidFill>
                <a:ea typeface="楷体" panose="02010609060101010101" pitchFamily="49" charset="-122"/>
                <a:sym typeface="Helvetica" pitchFamily="34" charset="0"/>
              </a:rPr>
              <a:t>基于一个信念：现象后面一定有规律</a:t>
            </a:r>
            <a:endParaRPr lang="zh-CN" altLang="en-US" sz="2400" dirty="0">
              <a:solidFill>
                <a:srgbClr val="000000"/>
              </a:solidFill>
              <a:ea typeface="楷体" panose="02010609060101010101" pitchFamily="49" charset="-122"/>
              <a:sym typeface="Helvetica" pitchFamily="34" charset="0"/>
            </a:endParaRPr>
          </a:p>
          <a:p>
            <a:pPr eaLnBrk="1" hangingPunct="1">
              <a:lnSpc>
                <a:spcPct val="90000"/>
              </a:lnSpc>
            </a:pPr>
            <a:r>
              <a:rPr lang="zh-CN" altLang="en-US" sz="2400" dirty="0">
                <a:solidFill>
                  <a:srgbClr val="000000"/>
                </a:solidFill>
                <a:ea typeface="楷体" panose="02010609060101010101" pitchFamily="49" charset="-122"/>
                <a:sym typeface="Helvetica" pitchFamily="34" charset="0"/>
              </a:rPr>
              <a:t>发现规律的途径</a:t>
            </a:r>
            <a:endParaRPr lang="zh-CN" altLang="en-US" sz="2400" dirty="0">
              <a:solidFill>
                <a:srgbClr val="000000"/>
              </a:solidFill>
              <a:ea typeface="楷体" panose="02010609060101010101" pitchFamily="49" charset="-122"/>
              <a:sym typeface="Helvetica" pitchFamily="34" charset="0"/>
            </a:endParaRPr>
          </a:p>
          <a:p>
            <a:pPr lvl="1" eaLnBrk="1" hangingPunct="1">
              <a:lnSpc>
                <a:spcPct val="90000"/>
              </a:lnSpc>
            </a:pPr>
            <a:r>
              <a:rPr lang="zh-CN" altLang="en-US" sz="2000" dirty="0">
                <a:solidFill>
                  <a:srgbClr val="000000"/>
                </a:solidFill>
                <a:ea typeface="楷体" panose="02010609060101010101" pitchFamily="49" charset="-122"/>
                <a:sym typeface="Helvetica" pitchFamily="34" charset="0"/>
              </a:rPr>
              <a:t>臆想</a:t>
            </a:r>
            <a:endParaRPr lang="zh-CN" altLang="en-US" sz="2000" dirty="0">
              <a:solidFill>
                <a:srgbClr val="000000"/>
              </a:solidFill>
              <a:ea typeface="楷体" panose="02010609060101010101" pitchFamily="49" charset="-122"/>
              <a:sym typeface="Helvetica" pitchFamily="34" charset="0"/>
            </a:endParaRPr>
          </a:p>
          <a:p>
            <a:pPr lvl="1" eaLnBrk="1" hangingPunct="1">
              <a:lnSpc>
                <a:spcPct val="90000"/>
              </a:lnSpc>
            </a:pPr>
            <a:r>
              <a:rPr lang="zh-CN" altLang="en-US" sz="2000" dirty="0">
                <a:solidFill>
                  <a:srgbClr val="000000"/>
                </a:solidFill>
                <a:ea typeface="楷体" panose="02010609060101010101" pitchFamily="49" charset="-122"/>
                <a:sym typeface="Helvetica" pitchFamily="34" charset="0"/>
              </a:rPr>
              <a:t>经验：根据重复发生的事件，归纳出规律</a:t>
            </a:r>
            <a:endParaRPr lang="zh-CN" altLang="en-US" sz="2000" dirty="0">
              <a:solidFill>
                <a:srgbClr val="000000"/>
              </a:solidFill>
              <a:ea typeface="楷体" panose="02010609060101010101" pitchFamily="49" charset="-122"/>
              <a:sym typeface="Arial" panose="020B0604020202020204" pitchFamily="34" charset="0"/>
            </a:endParaRPr>
          </a:p>
          <a:p>
            <a:pPr lvl="2" eaLnBrk="1" hangingPunct="1">
              <a:lnSpc>
                <a:spcPct val="90000"/>
              </a:lnSpc>
            </a:pPr>
            <a:r>
              <a:rPr lang="zh-CN" altLang="en-US" sz="2000" dirty="0">
                <a:solidFill>
                  <a:srgbClr val="000000"/>
                </a:solidFill>
                <a:ea typeface="楷体" panose="02010609060101010101" pitchFamily="49" charset="-122"/>
                <a:sym typeface="Helvetica" pitchFamily="34" charset="0"/>
              </a:rPr>
              <a:t>农谚：＂七九河开，八九燕来＂</a:t>
            </a:r>
            <a:endParaRPr lang="zh-CN" altLang="en-US" sz="2000" dirty="0">
              <a:solidFill>
                <a:srgbClr val="000000"/>
              </a:solidFill>
              <a:ea typeface="楷体" panose="02010609060101010101" pitchFamily="49" charset="-122"/>
              <a:sym typeface="Arial" panose="020B0604020202020204" pitchFamily="34" charset="0"/>
            </a:endParaRPr>
          </a:p>
          <a:p>
            <a:pPr lvl="1" eaLnBrk="1" hangingPunct="1">
              <a:lnSpc>
                <a:spcPct val="90000"/>
              </a:lnSpc>
            </a:pPr>
            <a:r>
              <a:rPr lang="zh-CN" altLang="en-US" sz="2000" dirty="0">
                <a:solidFill>
                  <a:srgbClr val="000000"/>
                </a:solidFill>
                <a:ea typeface="楷体" panose="02010609060101010101" pitchFamily="49" charset="-122"/>
                <a:sym typeface="Helvetica" pitchFamily="34" charset="0"/>
              </a:rPr>
              <a:t>经验科学：从经验上升到运用理论并检验理论</a:t>
            </a:r>
            <a:endParaRPr lang="zh-CN" altLang="en-US" sz="2000" dirty="0">
              <a:solidFill>
                <a:srgbClr val="000000"/>
              </a:solidFill>
              <a:ea typeface="楷体" panose="02010609060101010101" pitchFamily="49" charset="-122"/>
              <a:sym typeface="Arial" panose="020B0604020202020204" pitchFamily="34" charset="0"/>
            </a:endParaRPr>
          </a:p>
          <a:p>
            <a:pPr lvl="2" eaLnBrk="1" hangingPunct="1">
              <a:lnSpc>
                <a:spcPct val="90000"/>
              </a:lnSpc>
            </a:pPr>
            <a:r>
              <a:rPr lang="zh-CN" altLang="en-US" sz="2000" dirty="0">
                <a:solidFill>
                  <a:srgbClr val="000000"/>
                </a:solidFill>
                <a:ea typeface="楷体" panose="02010609060101010101" pitchFamily="49" charset="-122"/>
                <a:sym typeface="Helvetica" pitchFamily="34" charset="0"/>
              </a:rPr>
              <a:t>观察</a:t>
            </a:r>
            <a:endParaRPr lang="zh-CN" altLang="en-US" sz="2000" dirty="0">
              <a:solidFill>
                <a:srgbClr val="000000"/>
              </a:solidFill>
              <a:ea typeface="楷体" panose="02010609060101010101" pitchFamily="49" charset="-122"/>
              <a:sym typeface="Arial" panose="020B0604020202020204" pitchFamily="34" charset="0"/>
            </a:endParaRPr>
          </a:p>
          <a:p>
            <a:pPr lvl="2" eaLnBrk="1" hangingPunct="1">
              <a:lnSpc>
                <a:spcPct val="90000"/>
              </a:lnSpc>
            </a:pPr>
            <a:r>
              <a:rPr lang="zh-CN" altLang="en-US" sz="2000" dirty="0">
                <a:solidFill>
                  <a:srgbClr val="000000"/>
                </a:solidFill>
                <a:ea typeface="楷体" panose="02010609060101010101" pitchFamily="49" charset="-122"/>
                <a:sym typeface="Helvetica" pitchFamily="34" charset="0"/>
              </a:rPr>
              <a:t>问题</a:t>
            </a:r>
            <a:endParaRPr lang="zh-CN" altLang="en-US" sz="2000" dirty="0">
              <a:solidFill>
                <a:srgbClr val="000000"/>
              </a:solidFill>
              <a:ea typeface="楷体" panose="02010609060101010101" pitchFamily="49" charset="-122"/>
              <a:sym typeface="Arial" panose="020B0604020202020204" pitchFamily="34" charset="0"/>
            </a:endParaRPr>
          </a:p>
          <a:p>
            <a:pPr lvl="2" eaLnBrk="1" hangingPunct="1">
              <a:lnSpc>
                <a:spcPct val="90000"/>
              </a:lnSpc>
            </a:pPr>
            <a:r>
              <a:rPr lang="zh-CN" altLang="en-US" sz="2000" dirty="0">
                <a:solidFill>
                  <a:srgbClr val="000000"/>
                </a:solidFill>
                <a:ea typeface="楷体" panose="02010609060101010101" pitchFamily="49" charset="-122"/>
                <a:sym typeface="Helvetica" pitchFamily="34" charset="0"/>
              </a:rPr>
              <a:t>假说</a:t>
            </a:r>
            <a:endParaRPr lang="zh-CN" altLang="en-US" sz="2000" dirty="0">
              <a:solidFill>
                <a:srgbClr val="000000"/>
              </a:solidFill>
              <a:ea typeface="楷体" panose="02010609060101010101" pitchFamily="49" charset="-122"/>
              <a:sym typeface="Arial" panose="020B0604020202020204" pitchFamily="34" charset="0"/>
            </a:endParaRPr>
          </a:p>
          <a:p>
            <a:pPr lvl="2" eaLnBrk="1" hangingPunct="1">
              <a:lnSpc>
                <a:spcPct val="90000"/>
              </a:lnSpc>
            </a:pPr>
            <a:r>
              <a:rPr lang="zh-CN" altLang="en-US" sz="2000" dirty="0">
                <a:solidFill>
                  <a:srgbClr val="000000"/>
                </a:solidFill>
                <a:ea typeface="楷体" panose="02010609060101010101" pitchFamily="49" charset="-122"/>
                <a:sym typeface="Helvetica" pitchFamily="34" charset="0"/>
              </a:rPr>
              <a:t>检验</a:t>
            </a:r>
            <a:endParaRPr lang="zh-CN" altLang="en-US" sz="2000" dirty="0">
              <a:solidFill>
                <a:srgbClr val="000000"/>
              </a:solidFill>
              <a:ea typeface="楷体" panose="02010609060101010101" pitchFamily="49" charset="-122"/>
              <a:sym typeface="Arial" panose="020B0604020202020204" pitchFamily="34" charset="0"/>
            </a:endParaRPr>
          </a:p>
          <a:p>
            <a:pPr lvl="2" eaLnBrk="1" hangingPunct="1">
              <a:lnSpc>
                <a:spcPct val="90000"/>
              </a:lnSpc>
            </a:pPr>
            <a:r>
              <a:rPr lang="zh-CN" altLang="en-US" sz="2000" dirty="0">
                <a:solidFill>
                  <a:srgbClr val="000000"/>
                </a:solidFill>
                <a:ea typeface="楷体" panose="02010609060101010101" pitchFamily="49" charset="-122"/>
                <a:sym typeface="Helvetica" pitchFamily="34" charset="0"/>
              </a:rPr>
              <a:t>一般化</a:t>
            </a:r>
            <a:endParaRPr lang="zh-CN" altLang="en-US" sz="2000" dirty="0">
              <a:ea typeface="楷体" panose="02010609060101010101" pitchFamily="49" charset="-122"/>
            </a:endParaRP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什么是科学</a:t>
            </a:r>
            <a:endParaRPr lang="zh-CN" altLang="en-US" sz="3400" b="1" dirty="0">
              <a:ea typeface="楷体" panose="02010609060101010101" pitchFamily="49" charset="-122"/>
            </a:endParaRPr>
          </a:p>
        </p:txBody>
      </p:sp>
      <p:sp>
        <p:nvSpPr>
          <p:cNvPr id="10243" name="Rectangle 3"/>
          <p:cNvSpPr>
            <a:spLocks noGrp="1"/>
          </p:cNvSpPr>
          <p:nvPr>
            <p:ph idx="1"/>
          </p:nvPr>
        </p:nvSpPr>
        <p:spPr>
          <a:xfrm>
            <a:off x="1187450" y="1844675"/>
            <a:ext cx="7345363" cy="4579938"/>
          </a:xfrm>
          <a:ln/>
        </p:spPr>
        <p:txBody>
          <a:bodyPr vert="horz" wrap="square" lIns="91440" tIns="45720" rIns="91440" bIns="45720" anchor="t" anchorCtr="0"/>
          <a:p>
            <a:pPr eaLnBrk="1" hangingPunct="1">
              <a:lnSpc>
                <a:spcPct val="80000"/>
              </a:lnSpc>
            </a:pPr>
            <a:endParaRPr lang="en-US" altLang="zh-CN" sz="2400" dirty="0">
              <a:latin typeface="楷体_GB2312"/>
              <a:ea typeface="楷体_GB2312"/>
            </a:endParaRPr>
          </a:p>
          <a:p>
            <a:pPr eaLnBrk="1" hangingPunct="1">
              <a:lnSpc>
                <a:spcPct val="80000"/>
              </a:lnSpc>
              <a:spcBef>
                <a:spcPct val="50000"/>
              </a:spcBef>
            </a:pPr>
            <a:r>
              <a:rPr lang="zh-CN" altLang="en-US" sz="2400" dirty="0">
                <a:latin typeface="楷体" panose="02010609060101010101" pitchFamily="49" charset="-122"/>
                <a:ea typeface="楷体" panose="02010609060101010101" pitchFamily="49" charset="-122"/>
              </a:rPr>
              <a:t>科学是可以证伪的知识体系。</a:t>
            </a:r>
            <a:endParaRPr lang="zh-CN" altLang="en-US" sz="2400" dirty="0">
              <a:latin typeface="楷体" panose="02010609060101010101" pitchFamily="49" charset="-122"/>
              <a:ea typeface="楷体" panose="02010609060101010101" pitchFamily="49" charset="-122"/>
            </a:endParaRPr>
          </a:p>
          <a:p>
            <a:pPr eaLnBrk="1" hangingPunct="1">
              <a:lnSpc>
                <a:spcPct val="80000"/>
              </a:lnSpc>
              <a:spcBef>
                <a:spcPct val="50000"/>
              </a:spcBef>
            </a:pPr>
            <a:r>
              <a:rPr lang="zh-CN" altLang="en-US" sz="2400" dirty="0">
                <a:latin typeface="楷体" panose="02010609060101010101" pitchFamily="49" charset="-122"/>
                <a:ea typeface="楷体" panose="02010609060101010101" pitchFamily="49" charset="-122"/>
              </a:rPr>
              <a:t>成系统的知识不限于科学</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400" dirty="0">
                <a:latin typeface="楷体" panose="02010609060101010101" pitchFamily="49" charset="-122"/>
                <a:ea typeface="楷体" panose="02010609060101010101" pitchFamily="49" charset="-122"/>
              </a:rPr>
              <a:t>宗教</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zh-CN" altLang="en-US" sz="2400" dirty="0">
                <a:latin typeface="楷体" panose="02010609060101010101" pitchFamily="49" charset="-122"/>
                <a:ea typeface="楷体" panose="02010609060101010101" pitchFamily="49" charset="-122"/>
              </a:rPr>
              <a:t>权威</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spcBef>
                <a:spcPct val="50000"/>
              </a:spcBef>
            </a:pP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lnSpc>
                <a:spcPct val="80000"/>
              </a:lnSpc>
              <a:spcBef>
                <a:spcPct val="50000"/>
              </a:spcBef>
            </a:pPr>
            <a:r>
              <a:rPr lang="zh-CN" altLang="en-US" sz="2400" dirty="0">
                <a:latin typeface="楷体" panose="02010609060101010101" pitchFamily="49" charset="-122"/>
                <a:ea typeface="楷体" panose="02010609060101010101" pitchFamily="49" charset="-122"/>
              </a:rPr>
              <a:t>科学区别于其他类型知识体系的特点：</a:t>
            </a:r>
            <a:r>
              <a:rPr lang="zh-CN" altLang="en-US" sz="2400" b="1" dirty="0">
                <a:solidFill>
                  <a:schemeClr val="hlink"/>
                </a:solidFill>
                <a:latin typeface="楷体" panose="02010609060101010101" pitchFamily="49" charset="-122"/>
                <a:ea typeface="楷体" panose="02010609060101010101" pitchFamily="49" charset="-122"/>
              </a:rPr>
              <a:t>可证伪性</a:t>
            </a:r>
            <a:r>
              <a:rPr lang="zh-CN" altLang="en-US" sz="2400" dirty="0">
                <a:solidFill>
                  <a:schemeClr val="hlink"/>
                </a:solidFill>
                <a:latin typeface="楷体" panose="02010609060101010101" pitchFamily="49" charset="-122"/>
                <a:ea typeface="楷体" panose="02010609060101010101" pitchFamily="49" charset="-122"/>
              </a:rPr>
              <a:t>。</a:t>
            </a:r>
            <a:endParaRPr lang="en-US" altLang="zh-CN" sz="2400" dirty="0">
              <a:solidFill>
                <a:schemeClr val="hlink"/>
              </a:solidFill>
              <a:latin typeface="楷体" panose="02010609060101010101" pitchFamily="49" charset="-122"/>
              <a:ea typeface="楷体" panose="02010609060101010101" pitchFamily="49" charset="-122"/>
            </a:endParaRPr>
          </a:p>
          <a:p>
            <a:pPr eaLnBrk="1" hangingPunct="1">
              <a:lnSpc>
                <a:spcPct val="80000"/>
              </a:lnSpc>
              <a:spcBef>
                <a:spcPct val="50000"/>
              </a:spcBef>
            </a:pPr>
            <a:r>
              <a:rPr lang="zh-CN" altLang="en-US" sz="2400" dirty="0">
                <a:latin typeface="楷体" panose="02010609060101010101" pitchFamily="49" charset="-122"/>
                <a:ea typeface="楷体" panose="02010609060101010101" pitchFamily="49" charset="-122"/>
              </a:rPr>
              <a:t>科学不是求对，不是求错，是求可错而不错。</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spcBef>
                <a:spcPct val="50000"/>
              </a:spcBef>
              <a:buNone/>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张五常</a:t>
            </a:r>
            <a:r>
              <a:rPr lang="zh-CN" altLang="en-US" sz="2400" b="1" dirty="0">
                <a:latin typeface="楷体" panose="02010609060101010101" pitchFamily="49" charset="-122"/>
                <a:ea typeface="楷体" panose="02010609060101010101" pitchFamily="49" charset="-122"/>
              </a:rPr>
              <a:t>！</a:t>
            </a:r>
            <a:endParaRPr lang="zh-CN" altLang="en-US" sz="2000" dirty="0">
              <a:ea typeface="楷体_GB2312"/>
            </a:endParaRPr>
          </a:p>
        </p:txBody>
      </p:sp>
      <p:pic>
        <p:nvPicPr>
          <p:cNvPr id="10244" name="图片 1"/>
          <p:cNvPicPr>
            <a:picLocks noChangeAspect="1"/>
          </p:cNvPicPr>
          <p:nvPr/>
        </p:nvPicPr>
        <p:blipFill>
          <a:blip r:embed="rId1"/>
          <a:stretch>
            <a:fillRect/>
          </a:stretch>
        </p:blipFill>
        <p:spPr>
          <a:xfrm>
            <a:off x="5867400" y="1844675"/>
            <a:ext cx="2170113" cy="2781300"/>
          </a:xfrm>
          <a:prstGeom prst="rect">
            <a:avLst/>
          </a:prstGeom>
          <a:noFill/>
          <a:ln w="9525">
            <a:noFill/>
          </a:ln>
        </p:spPr>
      </p:pic>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1150938" y="617538"/>
            <a:ext cx="752475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科学与学科</a:t>
            </a:r>
            <a:endParaRPr lang="zh-CN" altLang="en-US" sz="3400" b="1" dirty="0">
              <a:ea typeface="楷体" panose="02010609060101010101" pitchFamily="49" charset="-122"/>
            </a:endParaRPr>
          </a:p>
        </p:txBody>
      </p:sp>
      <p:sp>
        <p:nvSpPr>
          <p:cNvPr id="11267" name="Rectangle 3"/>
          <p:cNvSpPr>
            <a:spLocks noGrp="1"/>
          </p:cNvSpPr>
          <p:nvPr>
            <p:ph idx="1"/>
          </p:nvPr>
        </p:nvSpPr>
        <p:spPr>
          <a:xfrm>
            <a:off x="1258888" y="1916113"/>
            <a:ext cx="6918325" cy="4114800"/>
          </a:xfrm>
          <a:ln/>
        </p:spPr>
        <p:txBody>
          <a:bodyPr vert="horz" wrap="square" lIns="91440" tIns="45720" rIns="91440" bIns="45720" anchor="t" anchorCtr="0"/>
          <a:p>
            <a:pPr eaLnBrk="1" hangingPunct="1">
              <a:lnSpc>
                <a:spcPct val="80000"/>
              </a:lnSpc>
            </a:pPr>
            <a:endParaRPr lang="en-US" altLang="zh-CN" sz="2400" dirty="0">
              <a:latin typeface="楷体_GB2312"/>
              <a:ea typeface="楷体_GB2312"/>
            </a:endParaRPr>
          </a:p>
          <a:p>
            <a:pPr eaLnBrk="1" hangingPunct="1">
              <a:lnSpc>
                <a:spcPct val="80000"/>
              </a:lnSpc>
            </a:pPr>
            <a:r>
              <a:rPr lang="zh-CN" altLang="en-US" sz="2400" b="1" dirty="0">
                <a:latin typeface="楷体" panose="02010609060101010101" pitchFamily="49" charset="-122"/>
                <a:ea typeface="楷体" panose="02010609060101010101" pitchFamily="49" charset="-122"/>
              </a:rPr>
              <a:t>自然科学、社会科学和人文学科</a:t>
            </a:r>
            <a:endParaRPr lang="zh-CN" altLang="en-US" sz="2400" b="1"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b="1" dirty="0">
                <a:latin typeface="楷体" panose="02010609060101010101" pitchFamily="49" charset="-122"/>
                <a:ea typeface="楷体" panose="02010609060101010101" pitchFamily="49" charset="-122"/>
              </a:rPr>
              <a:t>物理</a:t>
            </a:r>
            <a:r>
              <a:rPr lang="zh-CN" altLang="en-US" sz="2000" dirty="0">
                <a:latin typeface="楷体" panose="02010609060101010101" pitchFamily="49" charset="-122"/>
                <a:ea typeface="楷体" panose="02010609060101010101" pitchFamily="49" charset="-122"/>
              </a:rPr>
              <a:t>：作业打“</a:t>
            </a:r>
            <a:r>
              <a:rPr lang="en-US" altLang="zh-CN" sz="2000" dirty="0">
                <a:latin typeface="楷体" panose="02010609060101010101" pitchFamily="49" charset="-122"/>
                <a:ea typeface="楷体" panose="02010609060101010101" pitchFamily="49" charset="-122"/>
              </a:rPr>
              <a:t>X</a:t>
            </a:r>
            <a:r>
              <a:rPr lang="zh-CN" altLang="en-US" sz="2000" dirty="0">
                <a:latin typeface="楷体" panose="02010609060101010101" pitchFamily="49" charset="-122"/>
                <a:ea typeface="楷体" panose="02010609060101010101" pitchFamily="49" charset="-122"/>
              </a:rPr>
              <a:t>”，不同意的话可以做实验验证。</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b="1" dirty="0">
                <a:latin typeface="楷体" panose="02010609060101010101" pitchFamily="49" charset="-122"/>
                <a:ea typeface="楷体" panose="02010609060101010101" pitchFamily="49" charset="-122"/>
              </a:rPr>
              <a:t>数学</a:t>
            </a:r>
            <a:r>
              <a:rPr lang="zh-CN" altLang="en-US" sz="2000" dirty="0">
                <a:latin typeface="楷体" panose="02010609060101010101" pitchFamily="49" charset="-122"/>
                <a:ea typeface="楷体" panose="02010609060101010101" pitchFamily="49" charset="-122"/>
              </a:rPr>
              <a:t>：作业打“</a:t>
            </a:r>
            <a:r>
              <a:rPr lang="en-US" altLang="zh-CN" sz="2000" dirty="0">
                <a:latin typeface="楷体" panose="02010609060101010101" pitchFamily="49" charset="-122"/>
                <a:ea typeface="楷体" panose="02010609060101010101" pitchFamily="49" charset="-122"/>
              </a:rPr>
              <a:t>X</a:t>
            </a:r>
            <a:r>
              <a:rPr lang="zh-CN" altLang="en-US" sz="2000" dirty="0">
                <a:latin typeface="楷体" panose="02010609060101010101" pitchFamily="49" charset="-122"/>
                <a:ea typeface="楷体" panose="02010609060101010101" pitchFamily="49" charset="-122"/>
              </a:rPr>
              <a:t>”，不同意的话可以做逻辑验证。</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b="1" dirty="0">
                <a:latin typeface="楷体" panose="02010609060101010101" pitchFamily="49" charset="-122"/>
                <a:ea typeface="楷体" panose="02010609060101010101" pitchFamily="49" charset="-122"/>
              </a:rPr>
              <a:t>英语</a:t>
            </a:r>
            <a:r>
              <a:rPr lang="zh-CN" altLang="en-US" sz="2000" dirty="0">
                <a:latin typeface="楷体" panose="02010609060101010101" pitchFamily="49" charset="-122"/>
                <a:ea typeface="楷体" panose="02010609060101010101" pitchFamily="49" charset="-122"/>
              </a:rPr>
              <a:t>：作业打“</a:t>
            </a:r>
            <a:r>
              <a:rPr lang="en-US" altLang="zh-CN" sz="2000" dirty="0">
                <a:latin typeface="楷体" panose="02010609060101010101" pitchFamily="49" charset="-122"/>
                <a:ea typeface="楷体" panose="02010609060101010101" pitchFamily="49" charset="-122"/>
              </a:rPr>
              <a:t>X</a:t>
            </a:r>
            <a:r>
              <a:rPr lang="zh-CN" altLang="en-US" sz="2000" dirty="0">
                <a:latin typeface="楷体" panose="02010609060101010101" pitchFamily="49" charset="-122"/>
                <a:ea typeface="楷体" panose="02010609060101010101" pitchFamily="49" charset="-122"/>
              </a:rPr>
              <a:t>”，不同意应该如何验证？</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科学上的证伪不能用类似于语法这样大多数人约定俗成的标准来判断，不是少数服从多数的“民主”原则，也不是多数服从少数的“权威”原则，而是所有人都服从可重复检验的事实。</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人文学科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社会科学</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spcBef>
                <a:spcPts val="1200"/>
              </a:spcBef>
            </a:pPr>
            <a:r>
              <a:rPr lang="zh-CN" altLang="en-US" sz="2000" dirty="0">
                <a:latin typeface="楷体" panose="02010609060101010101" pitchFamily="49" charset="-122"/>
                <a:ea typeface="楷体" panose="02010609060101010101" pitchFamily="49" charset="-122"/>
              </a:rPr>
              <a:t>从玉器看中华文明起源的故事</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1955</Words>
  <Application>WPS 演示</Application>
  <PresentationFormat>全屏显示(4:3)</PresentationFormat>
  <Paragraphs>145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Tahoma</vt:lpstr>
      <vt:lpstr>Calibri</vt:lpstr>
      <vt:lpstr>楷体</vt:lpstr>
      <vt:lpstr>华文楷体</vt:lpstr>
      <vt:lpstr>Helvetica</vt:lpstr>
      <vt:lpstr>楷体_GB2312</vt:lpstr>
      <vt:lpstr>新宋体</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科学的另一面</dc:title>
  <dc:creator>Xiang Zhang</dc:creator>
  <cp:lastModifiedBy>WPS_1688557737</cp:lastModifiedBy>
  <cp:revision>206</cp:revision>
  <dcterms:created xsi:type="dcterms:W3CDTF">2005-04-10T15:38:46Z</dcterms:created>
  <dcterms:modified xsi:type="dcterms:W3CDTF">2023-09-23T06:54:54Z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A1787A86B66C4902BF047013EE199F6E_13</vt:lpwstr>
  </property>
  <property fmtid="{D5CDD505-2E9C-101B-9397-08002B2CF9AE}" pid="3" name="KSOProductBuildVer">
    <vt:lpwstr>2052-12.1.0.15374</vt:lpwstr>
  </property>
</Properties>
</file>