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321" r:id="rId4"/>
    <p:sldId id="422" r:id="rId5"/>
    <p:sldId id="411" r:id="rId6"/>
    <p:sldId id="423" r:id="rId7"/>
    <p:sldId id="424" r:id="rId8"/>
    <p:sldId id="340" r:id="rId9"/>
    <p:sldId id="341" r:id="rId10"/>
    <p:sldId id="375" r:id="rId11"/>
    <p:sldId id="377" r:id="rId12"/>
    <p:sldId id="393" r:id="rId13"/>
    <p:sldId id="407" r:id="rId14"/>
    <p:sldId id="394" r:id="rId15"/>
    <p:sldId id="395" r:id="rId16"/>
    <p:sldId id="396" r:id="rId17"/>
    <p:sldId id="406" r:id="rId18"/>
    <p:sldId id="418" r:id="rId19"/>
    <p:sldId id="409" r:id="rId20"/>
    <p:sldId id="397" r:id="rId21"/>
    <p:sldId id="378" r:id="rId22"/>
    <p:sldId id="381" r:id="rId23"/>
    <p:sldId id="382" r:id="rId24"/>
    <p:sldId id="400" r:id="rId25"/>
    <p:sldId id="419" r:id="rId26"/>
    <p:sldId id="402" r:id="rId27"/>
    <p:sldId id="403" r:id="rId28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24680"/>
    <p:restoredTop sz="69084"/>
  </p:normalViewPr>
  <p:slideViewPr>
    <p:cSldViewPr showGuides="1">
      <p:cViewPr varScale="1">
        <p:scale>
          <a:sx n="74" d="100"/>
          <a:sy n="74" d="100"/>
        </p:scale>
        <p:origin x="17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-65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26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1027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1030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468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6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4" name="Rectangle 103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0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0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C8A349-73BD-418B-B153-E531370E4D2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D04060-2B8F-4A96-AE6D-5ECB88EF12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D04060-2B8F-4A96-AE6D-5ECB88EF12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D04060-2B8F-4A96-AE6D-5ECB88EF12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D04060-2B8F-4A96-AE6D-5ECB88EF12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D04060-2B8F-4A96-AE6D-5ECB88EF12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D04060-2B8F-4A96-AE6D-5ECB88EF12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D04060-2B8F-4A96-AE6D-5ECB88EF12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D04060-2B8F-4A96-AE6D-5ECB88EF12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D04060-2B8F-4A96-AE6D-5ECB88EF12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D04060-2B8F-4A96-AE6D-5ECB88EF12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D04060-2B8F-4A96-AE6D-5ECB88EF12E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900113" y="836613"/>
            <a:ext cx="7488237" cy="4464050"/>
          </a:xfrm>
          <a:ln/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kumimoji="1" lang="zh-CN" altLang="en-US" sz="5400" dirty="0">
                <a:latin typeface="+mj-lt"/>
                <a:ea typeface="楷体" panose="02010609060101010101" pitchFamily="49" charset="-122"/>
                <a:cs typeface="+mj-cs"/>
              </a:rPr>
              <a:t>新制度经济学</a:t>
            </a:r>
            <a:br>
              <a:rPr kumimoji="1" lang="zh-CN" altLang="en-US" sz="5400" dirty="0">
                <a:latin typeface="+mj-lt"/>
                <a:ea typeface="楷体" panose="02010609060101010101" pitchFamily="49" charset="-122"/>
                <a:cs typeface="+mj-cs"/>
              </a:rPr>
            </a:br>
            <a:br>
              <a:rPr kumimoji="1" lang="zh-CN" altLang="en-US" sz="5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</a:br>
            <a:r>
              <a:rPr kumimoji="1" lang="zh-CN" altLang="en-US" sz="5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 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公共管理学院 张翔</a:t>
            </a:r>
            <a:b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</a:b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69500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中国农村产权改革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9183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中国农村改革：作为制度变迁的一个案例（周其仁，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1995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背景和中心问题：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国家租金最大化在怎样的条件下才与保护有效产权的需要相一致？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集体经济”的来历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4215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大事件：从土改到完成农村集体化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1947-1950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年全国土改：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亿无地少地农民分得地主富农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亿亩土地，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296.74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万头耕畜，免除了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700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亿斤粮食地租；实现“耕者有其田”的民主革命目标；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1950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中华人民共和国土地法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：“承认一切土地所有者自由经营、买卖及出租土地权利”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1953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年开始农业合作化运动，要求走由初级合作社到集体所有制的高级社的社会主义改造道路；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1953-1956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，全国完成农业集体化；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1958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年，再经过“一平（贫富拉平）、二调（无偿调拨）、三收款（粮食征购）”完成人民公社化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从承认小私产的“合作”，到消灭私产的“集体”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国家政权直接改造农民所有权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42156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自发的合作社：穷棒子合作社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357188" y="2017713"/>
            <a:ext cx="3960812" cy="4840287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穷棒子合作社：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1952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年，在全国农业合作化运动中，河北省遵化县西铺村，在带头人王国藩的带动下，一个由二十三户贫雇农和三条驴腿组成的农业合作社。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毛泽东主席在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中国农村的社会主义高潮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一书中有关王国藩合作社的按语和论述。按语说：“遵化县的合作化运动中，有一个王国藩合作社，二十三户贫农只有三条驴腿，被人称为‘穷棒子社。他们用自己的努力，在三年时间内，从‘山上取来’了大批的生产资料，使得有些参观的人感动得下泪。我看这就是我们整个国家的形象”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0" name="Picture 5" descr="https://imgsa.baidu.com/baike/c0%3Dbaike92%2C5%2C5%2C92%2C30/sign=98de4411d1160924c828aa49b56e5e9f/7acb0a46f21fbe094540e0536a600c338744ad5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563" y="2143125"/>
            <a:ext cx="4302125" cy="4071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统购统销”的起源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771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在理想化的“主义”追求之下，还隐藏着一个非常实际的问题：小农中国如何完成工业化？如何为工业化筹措资本？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土改的经济结果：按人口平分地租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革命前中国农业的剩余约为总产出的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30%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Lippit,1974)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土改导致农民按人口平均分享了约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20%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的农业剩余；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能靠税收完成“工业化原始积累”吗？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日本明治维新后的“重租重税”政策；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1950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年代前期的国家农业税收达到和平时期的新高点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——11%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革命逻辑限制了国家对农民收税的上限；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学苏联的“剪刀差”，寓税于价的选择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与苏联“余粮征集制”的异同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统购统销要求国家对农村经济实施全面控制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统购统销出台的背景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3501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1952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年全国粮食产量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3278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亿斤，高于战前最高水平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1953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年城镇人口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7826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万，比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1950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年增加了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36%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农村返销粮增加，达到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300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多亿斤，农民人均吃粮水平增加了几十斤；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1952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年国家实物税加市场收购共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607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亿斤，比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1950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年增加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倍；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1952-53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粮食年度，国家出现粮食赤字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亿斤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私商与国家争购粮食，市价超过（国营）牌价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20-30%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1953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月，中央政治局决定实施“统购统销”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1953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年统购粮食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785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亿斤，比上年增长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30%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1954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年统购粮食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885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亿斤；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1955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年，“家家谈粮食，户户要统销”，国家与农民关系紧张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主要问题：数量控制不住（收了农民的过头粮）；价格不反映供求；连锁控制的扩展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国家权力对农民的产出实施直接干预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集体化的制度含义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056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农村集体化：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社会主义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的追求与实际经济问题求解的一种结合；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集体化不是农民自发运动的产物，更不是农民们基于私产的自愿合约，它是国家权力深入农村社会、全面干预和改造农民私人产权的结果；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合作社经济、（国家控制的）集体经济、以及国有经济的原则区别；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国家权力的强大与农民财产权利的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残缺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从农民缔结与他人合作的权利，到种植、出售、定价自己产品的权利，以及转让私有的土地和劳力资产的权利，逐渐被约束、限制、禁止</a:t>
            </a:r>
            <a:endParaRPr lang="zh-CN" altLang="en-US" sz="24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土地制度：从私有到合作化运动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771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楷体" panose="02010609060101010101" pitchFamily="49" charset="-122"/>
              </a:rPr>
              <a:t> 《</a:t>
            </a:r>
            <a:r>
              <a:rPr lang="zh-CN" altLang="en-US" sz="2000" dirty="0">
                <a:ea typeface="楷体" panose="02010609060101010101" pitchFamily="49" charset="-122"/>
              </a:rPr>
              <a:t>土地改革法</a:t>
            </a:r>
            <a:r>
              <a:rPr lang="en-US" altLang="zh-CN" sz="2000" dirty="0"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</a:rPr>
              <a:t>1950</a:t>
            </a:r>
            <a:r>
              <a:rPr lang="zh-CN" altLang="en-US" sz="2000" dirty="0">
                <a:ea typeface="楷体" panose="02010609060101010101" pitchFamily="49" charset="-122"/>
              </a:rPr>
              <a:t>）</a:t>
            </a:r>
            <a:r>
              <a:rPr lang="en-US" altLang="zh-CN" sz="2000" dirty="0">
                <a:ea typeface="楷体" panose="02010609060101010101" pitchFamily="49" charset="-122"/>
              </a:rPr>
              <a:t>30</a:t>
            </a:r>
            <a:r>
              <a:rPr lang="zh-CN" altLang="en-US" sz="2000" dirty="0">
                <a:ea typeface="楷体" panose="02010609060101010101" pitchFamily="49" charset="-122"/>
              </a:rPr>
              <a:t>条：土地改革完成后，由人民政府发给土地所有证，并承认一切土地所有者自由经营、买卖及出租其土地的权利。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ea typeface="楷体" panose="02010609060101010101" pitchFamily="49" charset="-122"/>
              </a:rPr>
              <a:t>农业合作社示范章程</a:t>
            </a:r>
            <a:r>
              <a:rPr lang="en-US" altLang="zh-CN" sz="2000" dirty="0"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ea typeface="楷体" panose="02010609060101010101" pitchFamily="49" charset="-122"/>
              </a:rPr>
              <a:t>1955</a:t>
            </a:r>
            <a:r>
              <a:rPr lang="zh-CN" altLang="en-US" sz="2000" dirty="0">
                <a:ea typeface="楷体" panose="02010609060101010101" pitchFamily="49" charset="-122"/>
              </a:rPr>
              <a:t>）：农民可以带土地入社并参与分红，可以带土地退社并继续享有自由经营、买卖及出租的权利。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土地报酬必须低于农业劳动报酬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，因为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农业生产合作社的收入是由社员的劳动创造出来的，不是由社员的土地所有权创造出来的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；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分红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一般应该由合作社议定固定的数量，不随着全社生产的发展而增加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；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合作社的土地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不许出租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，因为系剥削行为；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到了高级社，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对于社员的土地逐步地取消报酬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ea typeface="楷体" panose="02010609060101010101" pitchFamily="49" charset="-122"/>
              </a:rPr>
              <a:t>转为全社公有，也就是全体社员集体所有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000" dirty="0">
                <a:ea typeface="楷体" panose="02010609060101010101" pitchFamily="49" charset="-122"/>
              </a:rPr>
              <a:t>。</a:t>
            </a:r>
            <a:endParaRPr lang="zh-CN" altLang="en-US" sz="20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从初级社到高级社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05662" cy="48402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初级社在很短时间内就转成高级社。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ea typeface="楷体" panose="02010609060101010101" pitchFamily="49" charset="-122"/>
              </a:rPr>
              <a:t>高级农业生产合作社示范章程</a:t>
            </a:r>
            <a:r>
              <a:rPr lang="en-US" altLang="zh-CN" sz="2400" dirty="0"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ea typeface="楷体" panose="02010609060101010101" pitchFamily="49" charset="-122"/>
              </a:rPr>
              <a:t>1956</a:t>
            </a:r>
            <a:r>
              <a:rPr lang="zh-CN" altLang="en-US" sz="2400" dirty="0">
                <a:ea typeface="楷体" panose="02010609060101010101" pitchFamily="49" charset="-122"/>
              </a:rPr>
              <a:t>）规定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dirty="0">
                <a:ea typeface="楷体" panose="02010609060101010101" pitchFamily="49" charset="-122"/>
              </a:rPr>
              <a:t>社员的土地必须转为合作社集体所有，取消土地报酬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ea typeface="楷体" panose="02010609060101010101" pitchFamily="49" charset="-122"/>
              </a:rPr>
              <a:t>。至此，除了小块自留地和零星土地的农民家庭使用权，合作化所完成的土地公有，最重要的经济含义就是消灭了土地经由转手而取得报酬的权利。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ea typeface="楷体" panose="02010609060101010101" pitchFamily="49" charset="-122"/>
              </a:rPr>
              <a:t>消灭了包括土地报酬在内的各种剥削，合作社的全部产出都归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dirty="0">
                <a:ea typeface="楷体" panose="02010609060101010101" pitchFamily="49" charset="-122"/>
              </a:rPr>
              <a:t>劳动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ea typeface="楷体" panose="02010609060101010101" pitchFamily="49" charset="-122"/>
              </a:rPr>
              <a:t>分配，那农民的劳动积极性还能不高涨？还过不上好日子？还不是来到了天堂。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人民公社制度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3501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ea typeface="楷体" panose="02010609060101010101" pitchFamily="49" charset="-122"/>
              </a:rPr>
              <a:t>人民公社：不但集体的范围更大、土地归公的程度更高，且实施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200" dirty="0">
                <a:ea typeface="楷体" panose="02010609060101010101" pitchFamily="49" charset="-122"/>
              </a:rPr>
              <a:t>政社合一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200" dirty="0">
                <a:ea typeface="楷体" panose="02010609060101010101" pitchFamily="49" charset="-122"/>
              </a:rPr>
              <a:t>体制。</a:t>
            </a:r>
            <a:endParaRPr lang="zh-CN" altLang="en-US" sz="22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ea typeface="楷体" panose="02010609060101010101" pitchFamily="49" charset="-122"/>
              </a:rPr>
              <a:t>河南</a:t>
            </a:r>
            <a:r>
              <a:rPr lang="en-US" altLang="zh-CN" sz="2200" dirty="0">
                <a:ea typeface="楷体" panose="02010609060101010101" pitchFamily="49" charset="-122"/>
              </a:rPr>
              <a:t>《</a:t>
            </a:r>
            <a:r>
              <a:rPr lang="zh-CN" altLang="en-US" sz="2200" dirty="0">
                <a:ea typeface="楷体" panose="02010609060101010101" pitchFamily="49" charset="-122"/>
              </a:rPr>
              <a:t>嵖岈山卫星人民公社试行简章</a:t>
            </a:r>
            <a:r>
              <a:rPr lang="en-US" altLang="zh-CN" sz="2200" dirty="0">
                <a:ea typeface="楷体" panose="02010609060101010101" pitchFamily="49" charset="-122"/>
              </a:rPr>
              <a:t>》</a:t>
            </a:r>
            <a:r>
              <a:rPr lang="zh-CN" altLang="en-US" sz="2200" dirty="0">
                <a:ea typeface="楷体" panose="02010609060101010101" pitchFamily="49" charset="-122"/>
              </a:rPr>
              <a:t>规定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200" dirty="0">
                <a:ea typeface="楷体" panose="02010609060101010101" pitchFamily="49" charset="-122"/>
              </a:rPr>
              <a:t>在已经基本上实现了生产资料公有化的基础上，社员转入公社，应该交出全部自留地，并且将私有的房基、牲畜、林木等生产资料转为全社公有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200" dirty="0">
                <a:ea typeface="楷体" panose="02010609060101010101" pitchFamily="49" charset="-122"/>
              </a:rPr>
              <a:t>。</a:t>
            </a:r>
            <a:endParaRPr lang="zh-CN" altLang="en-US" sz="22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ea typeface="楷体" panose="02010609060101010101" pitchFamily="49" charset="-122"/>
              </a:rPr>
              <a:t>集体制因此彻底告别了合作制，再不是以农民私产为基础的公产，而变成了以消灭农民私产为基础的公产。</a:t>
            </a:r>
            <a:endParaRPr lang="zh-CN" altLang="en-US" sz="22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>
                <a:ea typeface="楷体" panose="02010609060101010101" pitchFamily="49" charset="-122"/>
              </a:rPr>
              <a:t>《</a:t>
            </a:r>
            <a:r>
              <a:rPr lang="zh-CN" altLang="en-US" sz="2200" dirty="0">
                <a:ea typeface="楷体" panose="02010609060101010101" pitchFamily="49" charset="-122"/>
              </a:rPr>
              <a:t>中华人民共和国土改法</a:t>
            </a:r>
            <a:r>
              <a:rPr lang="en-US" altLang="zh-CN" sz="2200" dirty="0">
                <a:ea typeface="楷体" panose="02010609060101010101" pitchFamily="49" charset="-122"/>
              </a:rPr>
              <a:t>》 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200" dirty="0">
                <a:ea typeface="楷体" panose="02010609060101010101" pitchFamily="49" charset="-122"/>
              </a:rPr>
              <a:t>土地所有者自由经营、买卖及出租其土地的权利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200" dirty="0">
                <a:ea typeface="楷体" panose="02010609060101010101" pitchFamily="49" charset="-122"/>
              </a:rPr>
              <a:t>已经事实上被取消。</a:t>
            </a:r>
            <a:endParaRPr lang="zh-CN" altLang="en-US" sz="22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200" dirty="0"/>
          </a:p>
        </p:txBody>
      </p:sp>
    </p:spTree>
  </p:cSld>
  <p:clrMapOvr>
    <a:masterClrMapping/>
  </p:clrMapOvr>
  <p:transition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0929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三年困难时期与改革预演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771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刚性的人民公社制度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三年困难时期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“退出权”与否的解释（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Lin, 1997)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没有自愿进入、就不会有自由退出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国家强力消灭私产的历史性教训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贫穷不是社会主义，饥荒更不是社会主义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政策退却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批判“共产风”和“浮夸风”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强调“三级所有、队为基础”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恢复自留地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局部的包产到户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城乡隔绝的壁垒与“以农业为基础”</a:t>
            </a:r>
            <a:endParaRPr lang="zh-CN" altLang="en-US" sz="2000" dirty="0"/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2195513" y="617538"/>
            <a:ext cx="590550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第十讲 制度变迁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1187450" y="1989138"/>
            <a:ext cx="7056438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上一讲回顾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制度变迁理论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中国农村改革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3088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理解人民公社制度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9897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ea typeface="楷体" panose="02010609060101010101" pitchFamily="49" charset="-122"/>
              </a:rPr>
              <a:t>什么是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200" dirty="0">
                <a:ea typeface="楷体" panose="02010609060101010101" pitchFamily="49" charset="-122"/>
              </a:rPr>
              <a:t>集体经济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200" dirty="0">
                <a:ea typeface="楷体" panose="02010609060101010101" pitchFamily="49" charset="-122"/>
              </a:rPr>
              <a:t>？</a:t>
            </a:r>
            <a:endParaRPr lang="zh-CN" altLang="en-US" sz="22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>
                <a:ea typeface="楷体" panose="02010609060101010101" pitchFamily="49" charset="-122"/>
              </a:rPr>
              <a:t>从合作社到人民公社</a:t>
            </a:r>
            <a:endParaRPr lang="zh-CN" altLang="en-US" sz="22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>
                <a:ea typeface="楷体" panose="02010609060101010101" pitchFamily="49" charset="-122"/>
              </a:rPr>
              <a:t>不以私产为基础的公产</a:t>
            </a:r>
            <a:endParaRPr lang="zh-CN" altLang="en-US" sz="22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>
                <a:ea typeface="楷体" panose="02010609060101010101" pitchFamily="49" charset="-122"/>
              </a:rPr>
              <a:t>谁是最终所有者？</a:t>
            </a:r>
            <a:endParaRPr lang="zh-CN" altLang="en-US" sz="22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ea typeface="楷体" panose="02010609060101010101" pitchFamily="49" charset="-122"/>
              </a:rPr>
              <a:t>剥夺农民私产与国家制造的私人产权</a:t>
            </a:r>
            <a:endParaRPr lang="zh-CN" altLang="en-US" sz="22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>
                <a:ea typeface="楷体" panose="02010609060101010101" pitchFamily="49" charset="-122"/>
              </a:rPr>
              <a:t>农村的社会主义改造运动</a:t>
            </a:r>
            <a:endParaRPr lang="zh-CN" altLang="en-US" sz="2200" dirty="0"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>
                <a:ea typeface="楷体" panose="02010609060101010101" pitchFamily="49" charset="-122"/>
              </a:rPr>
              <a:t>三种土地私产制</a:t>
            </a:r>
            <a:endParaRPr lang="zh-CN" altLang="en-US" sz="22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ea typeface="楷体" panose="02010609060101010101" pitchFamily="49" charset="-122"/>
              </a:rPr>
              <a:t>集体经济的管理：用行政等级替代剩余索取权</a:t>
            </a:r>
            <a:endParaRPr lang="zh-CN" altLang="en-US" sz="22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200" dirty="0">
                <a:ea typeface="楷体" panose="02010609060101010101" pitchFamily="49" charset="-122"/>
              </a:rPr>
              <a:t>效率问题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2200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pic>
        <p:nvPicPr>
          <p:cNvPr id="23555" name="Picture 3" descr="Untitled-2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404813"/>
            <a:ext cx="9144000" cy="6216650"/>
          </a:xfrm>
          <a:ln/>
        </p:spPr>
      </p:pic>
    </p:spTree>
  </p:cSld>
  <p:clrMapOvr>
    <a:masterClrMapping/>
  </p:clrMapOvr>
  <p:transition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68770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包产到户改革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1342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第二次国家政策退却：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1978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年休养生息政策的由来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底层改革：无心插柳柳成荫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长期贫困：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1956-1978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年农民人均纯收入每年增加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2.76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元，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1978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年仅为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133.57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元（其中从集体得到的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88.53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元）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天灾逼出底层的自发行动：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1977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年的小岗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地方政治领导人的倾向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思想解放运动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分权决策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地方“合成”的中央政策：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1980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75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号文件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分步推进与模着石头过河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土地私有化的困难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为什么无法“土地回老家”？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“路径依赖”（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path-dependent)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效果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靠什么保证“政策长期不变”？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7380288" y="2924175"/>
            <a:ext cx="1584325" cy="316865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严宏昌</a:t>
            </a:r>
            <a:r>
              <a: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:“</a:t>
            </a:r>
            <a:r>
              <a:rPr lang="zh-CN" altLang="en-US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这是逼出来的，不改革只有死路一条。“不改革只有死路一条”，这也正是邓小平反复告诫人们的话。</a:t>
            </a:r>
            <a:endParaRPr lang="zh-CN" altLang="en-US" sz="16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4968875" y="188913"/>
            <a:ext cx="4022725" cy="47513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   1978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年复，安徽大旱，这年夏收分麦子，凤阳县小岗村每个劳动力才分到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3.5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公斤。全队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18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户，只有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户没讨过饭。队里严国昌等几个老人找到生产队长严俊昌商量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再这样下去不行了，得想想办法。办法就是不吃大锅饭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副队长严宏昌再也不想出去要饭了。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1978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年秋天，严宏昌联合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18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户人家搞了大包干：“我们分田到户，每户户主签字盖章，如以后能干，每户保证完成每户的全年上交和公粮，不再向国家伸手要钱要粮；如不成，我们干部作牢割头也干心，大家社员也保证把我们的小孩养活到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18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岁。”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br>
              <a:rPr lang="zh-CN" altLang="en-US" sz="1600" b="1" dirty="0"/>
            </a:br>
            <a:r>
              <a:rPr lang="zh-CN" altLang="en-US" sz="1600" b="1" dirty="0"/>
              <a:t>　　</a:t>
            </a:r>
            <a:br>
              <a:rPr lang="zh-CN" altLang="en-US" sz="1600" b="1" dirty="0"/>
            </a:br>
            <a:endParaRPr lang="zh-CN" altLang="en-US" sz="1600" b="1" dirty="0"/>
          </a:p>
        </p:txBody>
      </p:sp>
      <p:pic>
        <p:nvPicPr>
          <p:cNvPr id="25604" name="Picture 4" descr="photoREAD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13" y="26988"/>
            <a:ext cx="5141912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Picture 5" descr="DSCN9486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63" y="3716338"/>
            <a:ext cx="1944687" cy="2663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3818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包产到户合法化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1187450" y="1989138"/>
            <a:ext cx="7421563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不合法的要让它合法起来”（邓小平，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1962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中央文件“提法”在制度变革中的特殊地位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1978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月，中共十一届三中全会农业决定草案，“不许包产到户”。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1979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月，中央批转国家农委召开的七省三县座谈会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纪要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，提出“深山、偏僻地区的孤门独户，实行包产到户，也应当允许”；并指出其他地区搞了的，“如果一时说不服，也不要勉强纠正，更不能搞批判斗争”。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1979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月，中共十一届四中全会通过三中全会的农业决定，提出除某些副业生产的需要和边远山区、交通不便的单家独户外，“也不要包产到户”。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包产到户合法化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056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1980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月，中共中央召开省市区第一书记会议专门研究农业生产责任制，会议意见分歧很大，多次修改后的文件指出，现行体制“可以使群众满意的，就不要搞包产到户”；对边远山区和贫困地区，“群众对集体丧失信心，因而要求包产到户的，应当支持群众要求，可以包产到户，也可以包干到户”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1982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年下发的中共中央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号文件，明确肯定了包括包产到户在内的“家庭联产承包责任制”的普遍合法性，并宣布责任制“长期不变”。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1982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年到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1986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年，中共中央连续发出五个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号文件，一再肯定包产到户政策长期不变，并审时度势地把体制改革推向农村的各个方面。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1659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突破权益之计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9897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杜润生自述：二十世纪中国农村制度变革重大决策记实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信息成本与制度变迁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一个关键的细节：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1980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年长期规划会议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粮食软肋，摔掉国家的包袱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言路、信息通道和制度变革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“要理解人们的决策，我们必须把现实世界与行为者所理解的世界加以区分”，为此必须关注“行为者能够得到的信息，以及他们接受到的、作为其选择结果的不完全反馈”（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North,2003)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公共政策的形成机制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从政策文件到法律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作业情况</a:t>
            </a:r>
            <a:endParaRPr lang="zh-CN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1143000" y="1857375"/>
            <a:ext cx="7389813" cy="46513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截止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2023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日晚上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23:00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已经收到曹展榕，陈晨，龚琪莎，贾儒，林冠希，刘训豪，刘雨霁，沙佳奇，吴钧文，徐臻，徐家英同学作业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篇；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已收到季颖，陆依敏，张心翼，周诗宇同学作业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篇；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已收到姚欢同学作业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篇；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尚未收到刘子瑜，朱博闻同学第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篇作业。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收到其他同学作业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篇。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作业次数对不上的同学请私信我。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郁晗华同学来信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2771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传染权能不能交易？水权能不能交易？传染权能不能交易？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我的回答很简单，就一句话，至少目前是很难实现的，为什么呢，不好管理呀！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你能让一个可能有病可能没病的人躲在家里不出来，免得传染你，你能让所有人都这样么？先不说你怎么知道那个人有病，那还存在你会不会被传染的问题，交易的范围和额度无法控制。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上游下游的水量并非一个恒定的量，每年是不一样的，而且也许差的还不是一点两点。即使水量恒定吧，你又怎么界定为下游留多少？更不要说在水流到下游的过程中还有许多未知的因素，要是半路水被污染了，被其他地区的人拿走了，这怎么算呢。下游的人可以给一处，两处上游的人钱，他能给所有在他之上的用水的人钱么，有些人可能用水，有可能不用水，你给不给钱呢？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524750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关于科斯定理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187450" y="1916113"/>
            <a:ext cx="73501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工厂污染案例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想象你是原先就在此地的居民，工厂是后来的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想象工厂是原先在此地的，你是后搬入的居民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想象工厂是名牌大厂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想象你是马云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想象工厂是居民办的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为什么科斯想出了科斯定理？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2374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第九次讨论课</a:t>
            </a:r>
            <a:endParaRPr lang="zh-CN" altLang="en-US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784860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933450" marR="0" lvl="1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有人说庇古就是主张政府处罚排污企业，科斯就是主张有排污企业和周边受损居民市场谈判解决争端。这种看法正确吗？请问选择不同的解决方案背后的约束条件是什么？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除了政府介入和市场谈判之外，还有其他的解决外部性问题的办法吗？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根据科斯定理，在交易费用为零情况下，产权的初始配置不影响资源的配置效率。你觉得产权的初始配置重要不重要？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33450" marR="0" lvl="1" indent="-5334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165975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制度变迁理论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9183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新制度经济学的第三个范畴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给定的制度怎样影响行为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制度变、行为变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制度的由来和演变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诺斯的经验原型：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西方世界的兴起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1973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有效的经济组织是长期经济增长的关键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荷兰、英国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VS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意大利、葡萄牙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诺斯思想的变化：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经济史上的结构与变迁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1981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为什么有的国家长期不发展？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产权悖论与“诺斯难题”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英国收税、借钱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021512" cy="1143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制度变迁理论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9183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张五常的制度变迁理论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中国的前途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1984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经济解释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第三卷 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2002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信息成本：其他配置资源的方式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改革与开放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既得利益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赎买？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巴泽尔的国家理论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0612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讨论：公司、合约与国家政制理论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巴泽尔的国家理论（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2002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）：将强制力（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enforced power)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引入国家与制度变迁理论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第一方自我监督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第二方监督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第三方强制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杨小凯的后发劣势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VS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林毅夫的后发优势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4709</Words>
  <Application>WPS 演示</Application>
  <PresentationFormat>全屏显示(4:3)</PresentationFormat>
  <Paragraphs>240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Tahoma</vt:lpstr>
      <vt:lpstr>Calibri</vt:lpstr>
      <vt:lpstr>楷体</vt:lpstr>
      <vt:lpstr>楷体_GB2312</vt:lpstr>
      <vt:lpstr>新宋体</vt:lpstr>
      <vt:lpstr>微软雅黑</vt:lpstr>
      <vt:lpstr>Arial Unicode MS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科学的另一面</dc:title>
  <dc:creator>Xiang Zhang</dc:creator>
  <cp:lastModifiedBy>WPS_1688557737</cp:lastModifiedBy>
  <cp:revision>254</cp:revision>
  <dcterms:created xsi:type="dcterms:W3CDTF">2005-04-10T15:38:46Z</dcterms:created>
  <dcterms:modified xsi:type="dcterms:W3CDTF">2023-12-24T01:12:03Z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BA6F9AA9CC6242F583CB422B44B10FEB_13</vt:lpwstr>
  </property>
  <property fmtid="{D5CDD505-2E9C-101B-9397-08002B2CF9AE}" pid="3" name="KSOProductBuildVer">
    <vt:lpwstr>2052-12.1.0.16120</vt:lpwstr>
  </property>
</Properties>
</file>