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321" r:id="rId4"/>
    <p:sldId id="444" r:id="rId5"/>
    <p:sldId id="442" r:id="rId6"/>
    <p:sldId id="446" r:id="rId7"/>
    <p:sldId id="445" r:id="rId8"/>
    <p:sldId id="423" r:id="rId9"/>
    <p:sldId id="424" r:id="rId10"/>
    <p:sldId id="425" r:id="rId11"/>
    <p:sldId id="441" r:id="rId12"/>
    <p:sldId id="356" r:id="rId13"/>
    <p:sldId id="357" r:id="rId14"/>
    <p:sldId id="358" r:id="rId15"/>
    <p:sldId id="359" r:id="rId16"/>
    <p:sldId id="406" r:id="rId17"/>
    <p:sldId id="361" r:id="rId18"/>
    <p:sldId id="362" r:id="rId19"/>
    <p:sldId id="363" r:id="rId20"/>
    <p:sldId id="364" r:id="rId21"/>
    <p:sldId id="365" r:id="rId22"/>
    <p:sldId id="386" r:id="rId23"/>
    <p:sldId id="387" r:id="rId24"/>
    <p:sldId id="388" r:id="rId25"/>
    <p:sldId id="389" r:id="rId26"/>
    <p:sldId id="390" r:id="rId27"/>
    <p:sldId id="410" r:id="rId28"/>
    <p:sldId id="335" r:id="rId29"/>
    <p:sldId id="447" r:id="rId30"/>
    <p:sldId id="320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4718"/>
    <p:restoredTop sz="91915"/>
  </p:normalViewPr>
  <p:slideViewPr>
    <p:cSldViewPr showGuides="1">
      <p:cViewPr varScale="1">
        <p:scale>
          <a:sx n="74" d="100"/>
          <a:sy n="74" d="100"/>
        </p:scale>
        <p:origin x="17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2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26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1027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1030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46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6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ABFE4F-31BD-4C11-B64D-F024626820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6864C-CE6C-44FD-87AE-C0C71B2A19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jpe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971550" y="692150"/>
            <a:ext cx="7488238" cy="4464050"/>
          </a:xfrm>
          <a:ln/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kumimoji="1" lang="zh-CN" altLang="en-US" sz="5400" dirty="0">
                <a:latin typeface="+mj-lt"/>
                <a:ea typeface="楷体" panose="02010609060101010101" pitchFamily="49" charset="-122"/>
                <a:cs typeface="+mj-cs"/>
              </a:rPr>
              <a:t>新制度经济学</a:t>
            </a:r>
            <a:br>
              <a:rPr kumimoji="1" lang="zh-CN" altLang="en-US" sz="5400" dirty="0">
                <a:latin typeface="+mj-lt"/>
                <a:ea typeface="+mj-ea"/>
                <a:cs typeface="+mj-cs"/>
              </a:rPr>
            </a:br>
            <a:br>
              <a:rPr kumimoji="1" lang="zh-CN" altLang="en-US" sz="5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r>
              <a:rPr kumimoji="1" lang="zh-CN" altLang="en-US" sz="5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公共管理学院 张翔</a:t>
            </a:r>
            <a:b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4533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张梓麟同学来信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4215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在对经济现象的活动中往往有许多的约束条件，比如影响商品的交易因素有：商品的质量、商品的销售手段、商品的价格、消费者的购买力、消费者的需求、消费者的心理、甚至有道德或法律的约束等等。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但是我在阅读亚当斯密的</a:t>
            </a:r>
            <a:r>
              <a:rPr lang="en-US" altLang="zh-CN" sz="2200" dirty="0">
                <a:ea typeface="楷体" panose="02010609060101010101" pitchFamily="49" charset="-122"/>
              </a:rPr>
              <a:t>《</a:t>
            </a:r>
            <a:r>
              <a:rPr lang="zh-CN" altLang="en-US" sz="2200" dirty="0">
                <a:ea typeface="楷体" panose="02010609060101010101" pitchFamily="49" charset="-122"/>
              </a:rPr>
              <a:t>国富论</a:t>
            </a:r>
            <a:r>
              <a:rPr lang="en-US" altLang="zh-CN" sz="2200" dirty="0">
                <a:ea typeface="楷体" panose="02010609060101010101" pitchFamily="49" charset="-122"/>
              </a:rPr>
              <a:t>》</a:t>
            </a:r>
            <a:r>
              <a:rPr lang="zh-CN" altLang="en-US" sz="2200" dirty="0">
                <a:ea typeface="楷体" panose="02010609060101010101" pitchFamily="49" charset="-122"/>
              </a:rPr>
              <a:t>时却发现他的论述中考虑的只是商品的质量、价格以及消费者的购买力和需求。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那么这种对约束条件的选择性简化是否违反了科斯所提出的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200" dirty="0">
                <a:ea typeface="楷体" panose="02010609060101010101" pitchFamily="49" charset="-122"/>
              </a:rPr>
              <a:t>真实性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200" dirty="0">
                <a:ea typeface="楷体" panose="02010609060101010101" pitchFamily="49" charset="-122"/>
              </a:rPr>
              <a:t>呢？要是违反了，那么面对如此繁杂的约束条件又该怎样入手研究呢？对于这些问题我还没想明白，希望老师不吝赐教。</a:t>
            </a:r>
            <a:r>
              <a:rPr lang="zh-CN" altLang="en-US" sz="2200" dirty="0"/>
              <a:t> 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solidFill>
                  <a:schemeClr val="hlink"/>
                </a:solidFill>
                <a:ea typeface="楷体" panose="02010609060101010101" pitchFamily="49" charset="-122"/>
              </a:rPr>
              <a:t>两种简化：下棋 </a:t>
            </a:r>
            <a:r>
              <a:rPr lang="en-US" altLang="zh-CN" sz="2200" dirty="0">
                <a:solidFill>
                  <a:schemeClr val="hlink"/>
                </a:solidFill>
                <a:ea typeface="楷体" panose="02010609060101010101" pitchFamily="49" charset="-122"/>
              </a:rPr>
              <a:t>VS </a:t>
            </a:r>
            <a:r>
              <a:rPr lang="zh-CN" altLang="en-US" sz="2200" dirty="0">
                <a:solidFill>
                  <a:schemeClr val="hlink"/>
                </a:solidFill>
                <a:ea typeface="楷体" panose="02010609060101010101" pitchFamily="49" charset="-122"/>
              </a:rPr>
              <a:t>地图</a:t>
            </a:r>
            <a:endParaRPr lang="zh-CN" altLang="en-US" sz="2200" dirty="0">
              <a:solidFill>
                <a:schemeClr val="hlink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8056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稀缺（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scarcity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258888" y="2060575"/>
            <a:ext cx="69183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“Commodities derive their exchangeable value from two sources: from their scarcity, and from the quantity of labor required to obtain them” (Ricardo, 1821,p.12).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交换价值来自稀缺和劳动。</a:t>
            </a:r>
            <a:endParaRPr lang="zh-CN" altLang="en-US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劳动价值论</a:t>
            </a:r>
            <a:endParaRPr lang="zh-CN" altLang="en-US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稀缺（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scarcity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061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“I mean all things, material or immaterial, that are scarce, that is to say, on the one hand, </a:t>
            </a:r>
            <a:r>
              <a:rPr lang="en-US" altLang="zh-CN" sz="2800" i="1" dirty="0">
                <a:latin typeface="楷体" panose="02010609060101010101" pitchFamily="49" charset="-122"/>
                <a:ea typeface="楷体" panose="02010609060101010101" pitchFamily="49" charset="-122"/>
              </a:rPr>
              <a:t>useful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to us and, on the other hand, only available to us in </a:t>
            </a:r>
            <a:r>
              <a:rPr lang="en-US" altLang="zh-CN" sz="2800" i="1" dirty="0">
                <a:latin typeface="楷体" panose="02010609060101010101" pitchFamily="49" charset="-122"/>
                <a:ea typeface="楷体" panose="02010609060101010101" pitchFamily="49" charset="-122"/>
              </a:rPr>
              <a:t>limited quantity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.”  (Walras, 1926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p65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i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Useful: capable of satisfying a want.</a:t>
            </a:r>
            <a:endParaRPr lang="en-US" altLang="zh-CN" sz="2800" i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稀缺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有用 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不足够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5897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稀缺（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scarcity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9897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“Economics is the science which studies human behavior as a relationship between ends and scarce means which have alternative uses”. (Robbins, 1932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p.16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多重目的与可选择的稀缺手段之间的关系</a:t>
            </a:r>
            <a:endParaRPr lang="zh-CN" altLang="en-US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088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稀缺（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scarcity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7738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“Scarcity” means your wants and desires exceed what is available. (Alchian,1970s)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物品（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goods)”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的定义是有胜于无。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“经济物品”的定义是多胜于少。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“缺乏”说的是“供应不能完全满足人的需要”；因此才有“多胜于少” （张五常，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2002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稀缺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经济物品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多胜于少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稀缺，竞争与约束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187450" y="1989138"/>
            <a:ext cx="727233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稀缺（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scarcity)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不是一种客观状态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与人的心理状况有关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增长、欲求的满足与新欲求的产生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如果能源技术突破，能源价格近乎免费，我们的世界中还有什么是稀缺的？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雷锋名言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5897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三个角度看稀缺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629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相对于难以观察的‘欲望’而言的‘稀缺”，可观察吗？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人们为获取任何经济物品都必须付出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代价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天下没有白吃的午餐”）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人们不得不做出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选择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（“熊掌和鱼不可兼得”）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无论如何也摆脱不了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竞争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（“竞争无处不在”）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9500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代价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(sacrifice)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7024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凡是人愿意付出或多或少的代价来争取多一点的物品，都是缺乏的、不足够的，那就是经济物品了”（张五常，经济解释）。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市场里的代价：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price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非市场经济里的代价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“代价”与“成本（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cost)”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所弃与所求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0929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(choice)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1187450" y="1989138"/>
            <a:ext cx="68453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“Economics is the science of how a particular society solves its economic problems. </a:t>
            </a:r>
            <a:r>
              <a:rPr lang="en-US" altLang="zh-CN" sz="2400" i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 economic problem exists whenever scarce means are used to satisfy alternative ends.</a:t>
            </a:r>
            <a:endParaRPr lang="en-US" altLang="zh-CN" sz="2400" i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If the means are not scarce, there is no problem at all; there is </a:t>
            </a:r>
            <a:r>
              <a:rPr lang="en-US" altLang="zh-CN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Nirvana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 If the means are scarce but there is only a single end, the problem of how to use the means is a technological problem” (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Frienman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1962)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9500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竞争（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competition)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629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由从未得到完全满足的个人组成的社会，面临什么问题？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每个个人选择以较少的代价获取较多稀缺物品，结果是什么？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竞争 ：多于一个人需求同一种经济物品。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“稀缺”、“竞争”、“成本”是一回事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835150" y="617538"/>
            <a:ext cx="61214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第二讲 稀缺、竞争与约束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989138"/>
            <a:ext cx="7056438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第一讲回顾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关于新制度经济学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稀缺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竞争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约束竞争的规则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0929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形形色色的竞争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If you aren't dead, you must be competing.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暴力（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Violence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由权威分配（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Allocations by Authorities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先到先得（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First Come, First Served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最需要者得（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Most Deserving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论资排辈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凭考分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抓阄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交易 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Competitive Cooperation By Exchanges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dirty="0">
                <a:latin typeface="楷体_GB2312"/>
                <a:ea typeface="楷体_GB2312"/>
              </a:rPr>
              <a:t> </a:t>
            </a:r>
            <a:endParaRPr lang="zh-CN" altLang="en-US" sz="2400" dirty="0"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不同的竞争准则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楷体" panose="02010609060101010101" pitchFamily="49" charset="-122"/>
              </a:rPr>
              <a:t>从游戏规则看竞争准则</a:t>
            </a:r>
            <a:endParaRPr lang="zh-CN" altLang="en-US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楷体" panose="02010609060101010101" pitchFamily="49" charset="-122"/>
              </a:rPr>
              <a:t>球类比赛</a:t>
            </a:r>
            <a:endParaRPr lang="zh-CN" altLang="en-US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楷体" panose="02010609060101010101" pitchFamily="49" charset="-122"/>
              </a:rPr>
              <a:t>棋牌</a:t>
            </a:r>
            <a:endParaRPr lang="zh-CN" altLang="en-US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dirty="0">
                <a:ea typeface="楷体" panose="02010609060101010101" pitchFamily="49" charset="-122"/>
              </a:rPr>
              <a:t>年功序列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楷体" panose="02010609060101010101" pitchFamily="49" charset="-122"/>
              </a:rPr>
              <a:t>考试</a:t>
            </a:r>
            <a:endParaRPr lang="zh-CN" altLang="en-US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楷体" panose="02010609060101010101" pitchFamily="49" charset="-122"/>
              </a:rPr>
              <a:t>竞争准则：靠什么定胜负？</a:t>
            </a:r>
            <a:endParaRPr lang="zh-CN" altLang="en-US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楷体" panose="02010609060101010101" pitchFamily="49" charset="-122"/>
              </a:rPr>
              <a:t>比快？比分数？比年龄？拼爹？拼干爹？</a:t>
            </a:r>
            <a:endParaRPr lang="zh-CN" altLang="en-US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楷体" panose="02010609060101010101" pitchFamily="49" charset="-122"/>
              </a:rPr>
              <a:t>准则、规则与行为</a:t>
            </a:r>
            <a:endParaRPr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6611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分析竞争准则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7738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从来不能“取消、减少竞争”，只有“改变竞争的类型和规则”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竞争准则不同，人们的行为不同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从以老为贵，到年轻化；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青年交友与身高趋势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比赛规则、明星人选及其市值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40-50”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优惠政策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各式拍卖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不同的行为，不同的绩效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把个人偏好放到一旁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0215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为竞争设限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人类何以成社会？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竞争必有成本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不竞争，不知成本为何物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为竞争设限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习俗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道德训诫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帮会规矩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体育竞赛规则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战争的“规矩”：“丛林法则”多半是想象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约束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局限条件（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constraints)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在约束条件中决定胜负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稀缺－竞争－竞争规则－行为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9183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稀缺、竞争与规则约束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给定稀缺和无所不在的竞争，让我们来研究行为：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第一，发现行为的真实约束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第二，分析约束中中包含的竞争规则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第三，推测特定竞争规则下的行为逻辑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第四，分析行为结果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第五，研究竞争规则的形成和变化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约束条件才是研究的重点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8056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观察身边的现象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挑专业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图书馆座位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教授职称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学生考核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就业竞争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4533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经济研究的重点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9897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经济研究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研究人们的行为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行为：动机（意愿）＋ 限制条件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何为重点？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人类行为的动机或意图：日本工蜂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限制动机实现的局限条件（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constraints)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竞争（稀缺）无处不在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“代价（成本）”和“选择”限制着竞争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通过竞争的限制条件理解人们的行为。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思考题和阅读文献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628775"/>
            <a:ext cx="7277100" cy="4824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思考题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社会科学和自然科学的不同之处？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弗里德曼说假设真实与否不重要，科斯说假设必须真实，请问经济学研究中假设必须要真实吗？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思考题和阅读文献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1182688" y="1628775"/>
            <a:ext cx="7277100" cy="48244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笔记阅读文献</a:t>
            </a:r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张五常，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2010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科学说需求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第三章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缺乏与竞争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，中信出版社。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Alchian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Uncertainty, Evolution and Economic Theory”, Journal of Political Economy, June 1950.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Friedman, Milton,“The Methodology of positive economics”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Essays In Positive Economics, (Chicago Press, 1966).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参考阅读材料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（不作为读书笔记的补充阅读材料）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张翔，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2015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，《“假设的真实性”：科斯与弗里德曼的“和而不同”之处——兼谈社会学研究中的“理性人”假设》，《社会学评论》第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期。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900113" y="3141663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谢谢大家！</a:t>
            </a:r>
            <a:endParaRPr lang="zh-CN" altLang="en-US" sz="4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403350" y="701675"/>
            <a:ext cx="74676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400" b="1" dirty="0">
                <a:ea typeface="楷体" panose="02010609060101010101" pitchFamily="49" charset="-122"/>
              </a:rPr>
              <a:t>集中关注</a:t>
            </a:r>
            <a:r>
              <a:rPr lang="zh-CN" altLang="en-US" sz="34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400" b="1" dirty="0">
                <a:ea typeface="楷体" panose="02010609060101010101" pitchFamily="49" charset="-122"/>
              </a:rPr>
              <a:t>是什么</a:t>
            </a:r>
            <a:r>
              <a:rPr lang="zh-CN" altLang="en-US" sz="34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400" b="1" dirty="0">
                <a:ea typeface="楷体" panose="02010609060101010101" pitchFamily="49" charset="-122"/>
              </a:rPr>
              <a:t>和</a:t>
            </a:r>
            <a:r>
              <a:rPr lang="zh-CN" altLang="en-US" sz="34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400" b="1" dirty="0">
                <a:ea typeface="楷体" panose="02010609060101010101" pitchFamily="49" charset="-122"/>
              </a:rPr>
              <a:t>为什么</a:t>
            </a:r>
            <a:r>
              <a:rPr lang="zh-CN" altLang="en-US" sz="34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3400" b="1" dirty="0">
              <a:ea typeface="楷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827088" y="1989138"/>
            <a:ext cx="77057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四类问题：“是什么？”、“为什么？”、“好不好？”、“怎么办？”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科学问题只涉及：“是什么？”（知其然） 和 “为什么？ ”（知其所以然）。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“好不好？”属于价值判断问题，仁者见仁，智者见智。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“怎么办？”属于工程问题，是基于一定价值判断和科学知识基础之上的应用问题。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价值判断问题和工程问题不是科学问题。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以贫富差距为例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7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97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3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54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中医是科学吗？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1150938" y="2060575"/>
            <a:ext cx="714375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 dirty="0">
                <a:ea typeface="楷体" panose="02010609060101010101" pitchFamily="49" charset="-122"/>
              </a:rPr>
              <a:t>中医真的治好许多西医疗效不好的病人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 dirty="0">
                <a:ea typeface="楷体" panose="02010609060101010101" pitchFamily="49" charset="-122"/>
              </a:rPr>
              <a:t>中医重视病人个体的异质性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 dirty="0">
                <a:ea typeface="楷体" panose="02010609060101010101" pitchFamily="49" charset="-122"/>
              </a:rPr>
              <a:t>部分中药有副作用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 dirty="0">
                <a:ea typeface="楷体" panose="02010609060101010101" pitchFamily="49" charset="-122"/>
              </a:rPr>
              <a:t>中医理论不具有可证伪性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 dirty="0">
                <a:ea typeface="楷体" panose="02010609060101010101" pitchFamily="49" charset="-122"/>
              </a:rPr>
              <a:t>对患者而言，中医是不是科学不重要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 dirty="0">
                <a:ea typeface="楷体" panose="02010609060101010101" pitchFamily="49" charset="-122"/>
              </a:rPr>
              <a:t>相关关系和因果关系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 dirty="0">
                <a:ea typeface="楷体" panose="02010609060101010101" pitchFamily="49" charset="-122"/>
              </a:rPr>
              <a:t>将来没有中医西医之分，将殊途同归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 dirty="0">
                <a:ea typeface="楷体" panose="02010609060101010101" pitchFamily="49" charset="-122"/>
              </a:rPr>
              <a:t>青蒿素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088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400" b="1" dirty="0">
                <a:ea typeface="楷体" panose="02010609060101010101" pitchFamily="49" charset="-122"/>
              </a:rPr>
              <a:t>观察－问题－假说－检验－一般化</a:t>
            </a:r>
            <a:endParaRPr lang="zh-CN" altLang="en-US" sz="3400" b="1" dirty="0">
              <a:ea typeface="楷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150938" y="2060575"/>
            <a:ext cx="7488237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观察现象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提出问题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奇怪：星座会影响一个人的体育天赋吗？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重要：三年后杭州房价会涨还是跌？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又奇怪又重要：为什么社会养老保险这么多人领钱？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假说是一个清楚的、待检验的因果联系的推测（</a:t>
            </a:r>
            <a:r>
              <a:rPr lang="zh-CN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prediction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），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Helvetic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基本形式：若</a:t>
            </a:r>
            <a:r>
              <a:rPr lang="zh-CN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则</a:t>
            </a:r>
            <a:r>
              <a:rPr lang="zh-CN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B 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（</a:t>
            </a:r>
            <a:r>
              <a:rPr lang="zh-CN" altLang="zh-CN" sz="20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If A, and then B)</a:t>
            </a:r>
            <a:endParaRPr lang="en-US" altLang="zh-CN" sz="2000" i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从相关关系到因果关系</a:t>
            </a:r>
            <a:endParaRPr lang="zh-CN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理论的唯一命运就是接受检验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把尚未推翻的理论命题的一般化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088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400" b="1" dirty="0">
                <a:ea typeface="楷体" panose="02010609060101010101" pitchFamily="49" charset="-122"/>
              </a:rPr>
              <a:t>学习提一个好问题</a:t>
            </a:r>
            <a:endParaRPr lang="zh-CN" altLang="en-US" sz="3400" b="1" dirty="0">
              <a:ea typeface="楷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476375" y="1989138"/>
            <a:ext cx="7488238" cy="44640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注意日常语言和价值观念的影响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苹果为什么落下来？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政府应该出发排污企业吗？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从身边现象开始观察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为什么会有按人收费的自助餐？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为什么饭店吃饭有先付钱、后付钱之分？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为什么火车站票、坐票一个价？机票为什么千差万别？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为什么女生成绩比男生好？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最蠢的是解释不存在的现象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张五常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想象力不能用错地方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0929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关于新制度经济学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6374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新制度经济学是一批经济学家思想活动的结果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斯密、马歇尔、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奈特、哈耶克、费雪、科斯、阿尔钦、巴泽尔、诺斯、 张五常、 德索托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Helvetic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张培刚、孙冶方、顾准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Helvetic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关心的问题：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一定约束条件或游戏规则下，竞争准则是什么？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Helvetic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一定竞争准则下，人的行为及资源配置和收入分配会如何？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游戏规则如何形成？又为什么会发生变化？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曾被忽略的约束条件：产权、交易费用和制度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合格的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经济学必定包含对制度的理解</a:t>
            </a:r>
            <a:endParaRPr lang="zh-CN" altLang="en-US" sz="2400" dirty="0"/>
          </a:p>
        </p:txBody>
      </p:sp>
    </p:spTree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0"/>
            <a:ext cx="1943100" cy="214312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4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8" y="0"/>
            <a:ext cx="1655762" cy="22764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4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5" y="1773238"/>
            <a:ext cx="2174875" cy="294005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45" name="Picture 4" descr="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5" y="0"/>
            <a:ext cx="1700213" cy="22764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46" name="Picture 5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838" y="4378325"/>
            <a:ext cx="1935162" cy="24923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47" name="Picture 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2650" y="0"/>
            <a:ext cx="1911350" cy="2147888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48" name="Picture 7" descr="imag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338" y="4303713"/>
            <a:ext cx="3240087" cy="255428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49" name="Picture 8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727200" cy="22764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50" name="Rectangle 9"/>
          <p:cNvSpPr/>
          <p:nvPr/>
        </p:nvSpPr>
        <p:spPr>
          <a:xfrm>
            <a:off x="23813" y="1971675"/>
            <a:ext cx="1739900" cy="304800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43255"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3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F.Knight 1885-1972</a:t>
            </a:r>
            <a:endParaRPr lang="zh-CN" altLang="zh-CN" sz="25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10251" name="Rectangle 10"/>
          <p:cNvSpPr/>
          <p:nvPr/>
        </p:nvSpPr>
        <p:spPr>
          <a:xfrm>
            <a:off x="1763713" y="1836738"/>
            <a:ext cx="1801812" cy="368300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43255"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3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F.Hayek 1899-1992</a:t>
            </a:r>
            <a:r>
              <a: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zh-CN" sz="25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10252" name="Rectangle 11"/>
          <p:cNvSpPr/>
          <p:nvPr/>
        </p:nvSpPr>
        <p:spPr>
          <a:xfrm>
            <a:off x="3419475" y="1844675"/>
            <a:ext cx="1733550" cy="366713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43255"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3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I.Fisher 1867-1947</a:t>
            </a:r>
            <a:r>
              <a: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zh-CN" sz="25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10253" name="Rectangle 12"/>
          <p:cNvSpPr/>
          <p:nvPr/>
        </p:nvSpPr>
        <p:spPr>
          <a:xfrm>
            <a:off x="5521325" y="6235700"/>
            <a:ext cx="1427163" cy="304800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43255"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3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R.Coase, 1910-</a:t>
            </a:r>
            <a:endParaRPr lang="zh-CN" altLang="zh-CN" sz="25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10254" name="Rectangle 13"/>
          <p:cNvSpPr/>
          <p:nvPr/>
        </p:nvSpPr>
        <p:spPr>
          <a:xfrm>
            <a:off x="7431088" y="6276975"/>
            <a:ext cx="1587500" cy="366713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43255"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3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H. deSoto, 1941-</a:t>
            </a:r>
            <a:r>
              <a: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zh-CN" sz="25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10255" name="Rectangle 14"/>
          <p:cNvSpPr/>
          <p:nvPr/>
        </p:nvSpPr>
        <p:spPr>
          <a:xfrm>
            <a:off x="5724525" y="3700463"/>
            <a:ext cx="1338263" cy="304800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43255"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300" dirty="0">
                <a:solidFill>
                  <a:srgbClr val="FFFFFF"/>
                </a:solidFill>
                <a:latin typeface="Helvetica" pitchFamily="34" charset="0"/>
                <a:sym typeface="Helvetica" pitchFamily="34" charset="0"/>
              </a:rPr>
              <a:t>张培刚，</a:t>
            </a:r>
            <a:r>
              <a:rPr lang="zh-CN" altLang="zh-CN" sz="1300" dirty="0">
                <a:solidFill>
                  <a:srgbClr val="FFFFFF"/>
                </a:solidFill>
                <a:latin typeface="Helvetica" pitchFamily="34" charset="0"/>
                <a:sym typeface="Helvetica" pitchFamily="34" charset="0"/>
              </a:rPr>
              <a:t>1913-</a:t>
            </a:r>
            <a:endParaRPr lang="zh-CN" altLang="zh-CN" sz="25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pic>
        <p:nvPicPr>
          <p:cNvPr id="10256" name="Picture 15" descr="image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276475"/>
            <a:ext cx="3649663" cy="293528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57" name="Rectangle 16"/>
          <p:cNvSpPr/>
          <p:nvPr/>
        </p:nvSpPr>
        <p:spPr>
          <a:xfrm>
            <a:off x="1785938" y="4724400"/>
            <a:ext cx="1346200" cy="304800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43255"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3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D.North, 1920-</a:t>
            </a:r>
            <a:endParaRPr lang="zh-CN" altLang="zh-CN" sz="25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10258" name="Rectangle 17"/>
          <p:cNvSpPr/>
          <p:nvPr/>
        </p:nvSpPr>
        <p:spPr>
          <a:xfrm>
            <a:off x="7596188" y="1844675"/>
            <a:ext cx="1258887" cy="304800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43255"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3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Yoram Barzel</a:t>
            </a:r>
            <a:endParaRPr lang="zh-CN" altLang="zh-CN" sz="25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pic>
        <p:nvPicPr>
          <p:cNvPr id="10259" name="Picture 18" descr="image.png"/>
          <p:cNvPicPr>
            <a:picLocks noChangeAspect="1"/>
          </p:cNvPicPr>
          <p:nvPr/>
        </p:nvPicPr>
        <p:blipFill>
          <a:blip r:embed="rId10"/>
          <a:srcRect l="5414" t="21432" r="80865"/>
          <a:stretch>
            <a:fillRect/>
          </a:stretch>
        </p:blipFill>
        <p:spPr>
          <a:xfrm rot="5394036">
            <a:off x="1506538" y="5384800"/>
            <a:ext cx="315912" cy="240665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60" name="Picture 19" descr="pasted-imag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208463"/>
            <a:ext cx="1919288" cy="264953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61" name="Picture 20" descr="pasted-imag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8175" y="4043363"/>
            <a:ext cx="2068513" cy="285273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62" name="Picture 21" descr="pasted-image.jpg"/>
          <p:cNvPicPr>
            <a:picLocks noChangeAspect="1"/>
          </p:cNvPicPr>
          <p:nvPr/>
        </p:nvPicPr>
        <p:blipFill>
          <a:blip r:embed="rId13"/>
          <a:srcRect l="10768" r="10768" b="34999"/>
          <a:stretch>
            <a:fillRect/>
          </a:stretch>
        </p:blipFill>
        <p:spPr>
          <a:xfrm>
            <a:off x="5635625" y="1768475"/>
            <a:ext cx="2046288" cy="26066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63" name="Picture 22" descr="pasted-imag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54913" y="2146300"/>
            <a:ext cx="1589087" cy="22320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4533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科斯论新制度经济学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061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我对经济学理论没有什么贡献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……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我只不过改变了经济学的基础而已。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——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科斯</a:t>
            </a:r>
            <a:endParaRPr lang="zh-CN" altLang="en-US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Helvetic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我所做的工作就是指出生产的制度结构对于经济运行的重要性。</a:t>
            </a:r>
            <a:endParaRPr lang="zh-CN" altLang="en-US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Helvetica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为什么被忽略？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Helvetic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lvetica" pitchFamily="34" charset="0"/>
              </a:rPr>
              <a:t>＂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iti SC" charset="0"/>
              </a:rPr>
              <a:t>现代经济理论的另外一个特征，是分析的日趋抽象化，似乎无需对真实经济体系进行详细了解，甚至在完全没有关于真实经济体系知识的情况下，也可以发展理论</a:t>
            </a:r>
            <a:r>
              <a:rPr lang="zh-CN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iti SC" charset="0"/>
              </a:rPr>
              <a:t>...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Heiti SC" charset="0"/>
              </a:rPr>
              <a:t>＂</a:t>
            </a:r>
            <a:endParaRPr lang="zh-CN" altLang="en-US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Heiti SC" charset="0"/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4163</Words>
  <Application>WPS 演示</Application>
  <PresentationFormat>全屏显示(4:3)</PresentationFormat>
  <Paragraphs>265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Tahoma</vt:lpstr>
      <vt:lpstr>Calibri</vt:lpstr>
      <vt:lpstr>楷体</vt:lpstr>
      <vt:lpstr>Helvetica</vt:lpstr>
      <vt:lpstr>Helvetica Light</vt:lpstr>
      <vt:lpstr>Heiti SC</vt:lpstr>
      <vt:lpstr>Segoe Print</vt:lpstr>
      <vt:lpstr>Times New Roman</vt:lpstr>
      <vt:lpstr>楷体_GB2312</vt:lpstr>
      <vt:lpstr>新宋体</vt:lpstr>
      <vt:lpstr>微软雅黑</vt:lpstr>
      <vt:lpstr>Arial Unicode MS</vt:lpstr>
      <vt:lpstr>楷体_GB2312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科学的另一面</dc:title>
  <dc:creator>Xiang Zhang</dc:creator>
  <cp:lastModifiedBy>WPS_1688557737</cp:lastModifiedBy>
  <cp:revision>201</cp:revision>
  <dcterms:created xsi:type="dcterms:W3CDTF">2005-04-10T15:38:46Z</dcterms:created>
  <dcterms:modified xsi:type="dcterms:W3CDTF">2023-10-30T06:37:10Z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BEB3ED98CD2449B7822D590FD94285D4_13</vt:lpwstr>
  </property>
  <property fmtid="{D5CDD505-2E9C-101B-9397-08002B2CF9AE}" pid="3" name="KSOProductBuildVer">
    <vt:lpwstr>2052-12.1.0.15712</vt:lpwstr>
  </property>
</Properties>
</file>