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321" r:id="rId4"/>
    <p:sldId id="453" r:id="rId5"/>
    <p:sldId id="464" r:id="rId6"/>
    <p:sldId id="452" r:id="rId7"/>
    <p:sldId id="463" r:id="rId8"/>
    <p:sldId id="460" r:id="rId9"/>
    <p:sldId id="461" r:id="rId10"/>
    <p:sldId id="462" r:id="rId11"/>
    <p:sldId id="459" r:id="rId12"/>
    <p:sldId id="457" r:id="rId13"/>
    <p:sldId id="450" r:id="rId14"/>
    <p:sldId id="458" r:id="rId15"/>
    <p:sldId id="454" r:id="rId16"/>
    <p:sldId id="395" r:id="rId17"/>
    <p:sldId id="396" r:id="rId18"/>
    <p:sldId id="397" r:id="rId19"/>
    <p:sldId id="398" r:id="rId20"/>
    <p:sldId id="399" r:id="rId21"/>
    <p:sldId id="400" r:id="rId22"/>
    <p:sldId id="401" r:id="rId23"/>
    <p:sldId id="402" r:id="rId24"/>
    <p:sldId id="407" r:id="rId25"/>
    <p:sldId id="403" r:id="rId26"/>
    <p:sldId id="405" r:id="rId27"/>
    <p:sldId id="320" r:id="rId2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24680"/>
    <p:restoredTop sz="69084"/>
  </p:normalViewPr>
  <p:slideViewPr>
    <p:cSldViewPr showGuides="1">
      <p:cViewPr varScale="1">
        <p:scale>
          <a:sx n="74" d="100"/>
          <a:sy n="74" d="100"/>
        </p:scale>
        <p:origin x="17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1026"/>
          <p:cNvGrpSpPr/>
          <p:nvPr/>
        </p:nvGrpSpPr>
        <p:grpSpPr>
          <a:xfrm>
            <a:off x="0" y="2438400"/>
            <a:ext cx="9009063" cy="1052513"/>
            <a:chOff x="0" y="1536"/>
            <a:chExt cx="5675" cy="663"/>
          </a:xfrm>
        </p:grpSpPr>
        <p:grpSp>
          <p:nvGrpSpPr>
            <p:cNvPr id="2056" name="Group 1027"/>
            <p:cNvGrpSpPr/>
            <p:nvPr/>
          </p:nvGrpSpPr>
          <p:grpSpPr>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1030"/>
            <p:cNvGrpSpPr/>
            <p:nvPr/>
          </p:nvGrpSpPr>
          <p:grpSpPr>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34"/>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9468" name="Rectangle 1036"/>
          <p:cNvSpPr>
            <a:spLocks noGrp="1" noChangeArrowheads="1"/>
          </p:cNvSpPr>
          <p:nvPr>
            <p:ph type="ctrTitle"/>
          </p:nvPr>
        </p:nvSpPr>
        <p:spPr>
          <a:xfrm>
            <a:off x="990600" y="1828800"/>
            <a:ext cx="7772400" cy="1143000"/>
          </a:xfrm>
        </p:spPr>
        <p:txBody>
          <a:bodyPr/>
          <a:lstStyle>
            <a:lvl1pPr>
              <a:defRPr/>
            </a:lvl1pPr>
          </a:lstStyle>
          <a:p>
            <a:r>
              <a:rPr lang="zh-CN" altLang="en-US" noProof="1"/>
              <a:t>单击此处编辑母版标题样式</a:t>
            </a:r>
            <a:endParaRPr lang="zh-CN" altLang="en-US" noProof="1"/>
          </a:p>
        </p:txBody>
      </p:sp>
      <p:sp>
        <p:nvSpPr>
          <p:cNvPr id="19469" name="Rectangle 1037"/>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endParaRPr lang="zh-CN" altLang="en-US" noProof="1"/>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A35A586-2BC2-4D9A-AE52-A16B68CAA679}"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44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4"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Tx/>
              <a:buNone/>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4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F3C3F7-674D-4A78-800D-FD2F37DD73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900113" y="836613"/>
            <a:ext cx="7488237" cy="4464050"/>
          </a:xfrm>
          <a:ln/>
        </p:spPr>
        <p:txBody>
          <a:bodyPr vert="horz" wrap="square" lIns="91440" tIns="45720" rIns="91440" bIns="45720" anchor="b" anchorCtr="0"/>
          <a:p>
            <a:pPr algn="ctr" eaLnBrk="1" hangingPunct="1">
              <a:buClrTx/>
              <a:buSzTx/>
              <a:buFontTx/>
            </a:pPr>
            <a:r>
              <a:rPr lang="zh-CN" altLang="en-US" sz="5400" dirty="0">
                <a:latin typeface="+mj-lt"/>
                <a:ea typeface="楷体" panose="02010609060101010101" pitchFamily="49" charset="-122"/>
                <a:cs typeface="+mj-cs"/>
              </a:rPr>
              <a:t>新制度经济学导论</a:t>
            </a:r>
            <a:br>
              <a:rPr lang="zh-CN" altLang="en-US" sz="5400" dirty="0">
                <a:latin typeface="+mj-lt"/>
                <a:ea typeface="+mj-ea"/>
                <a:cs typeface="+mj-cs"/>
              </a:rPr>
            </a:br>
            <a:br>
              <a:rPr lang="zh-CN" altLang="en-US" sz="5400" dirty="0">
                <a:latin typeface="+mj-lt"/>
                <a:ea typeface="+mj-ea"/>
                <a:cs typeface="+mj-cs"/>
              </a:rPr>
            </a:br>
            <a:r>
              <a:rPr lang="zh-CN" altLang="en-US" sz="5400" dirty="0">
                <a:latin typeface="+mj-lt"/>
                <a:ea typeface="+mj-ea"/>
                <a:cs typeface="+mj-cs"/>
              </a:rPr>
              <a:t> </a:t>
            </a:r>
            <a:r>
              <a:rPr lang="zh-CN" altLang="en-US" sz="2400" dirty="0">
                <a:latin typeface="楷体" panose="02010609060101010101" pitchFamily="49" charset="-122"/>
                <a:ea typeface="楷体" panose="02010609060101010101" pitchFamily="49" charset="-122"/>
                <a:cs typeface="+mj-cs"/>
              </a:rPr>
              <a:t>公共管理学院 张翔</a:t>
            </a:r>
            <a:br>
              <a:rPr lang="zh-CN" altLang="en-US" sz="2400" dirty="0">
                <a:latin typeface="楷体" panose="02010609060101010101" pitchFamily="49" charset="-122"/>
                <a:ea typeface="楷体" panose="02010609060101010101" pitchFamily="49" charset="-122"/>
                <a:cs typeface="+mj-cs"/>
              </a:rPr>
            </a:br>
            <a:endParaRPr lang="en-US" altLang="zh-CN" sz="2400" dirty="0">
              <a:latin typeface="楷体" panose="02010609060101010101" pitchFamily="49" charset="-122"/>
              <a:ea typeface="楷体" panose="02010609060101010101" pitchFamily="49" charset="-122"/>
              <a:cs typeface="+mj-cs"/>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150938" y="701675"/>
            <a:ext cx="7092950"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经济学理性人假设的相关讨论</a:t>
            </a:r>
            <a:endParaRPr lang="zh-CN" altLang="en-US" sz="4000" b="1" dirty="0">
              <a:latin typeface="楷体" panose="02010609060101010101" pitchFamily="49" charset="-122"/>
              <a:ea typeface="楷体" panose="02010609060101010101" pitchFamily="49" charset="-122"/>
            </a:endParaRPr>
          </a:p>
        </p:txBody>
      </p:sp>
      <p:sp>
        <p:nvSpPr>
          <p:cNvPr id="12291" name="Rectangle 3"/>
          <p:cNvSpPr>
            <a:spLocks noGrp="1"/>
          </p:cNvSpPr>
          <p:nvPr>
            <p:ph idx="1"/>
          </p:nvPr>
        </p:nvSpPr>
        <p:spPr>
          <a:xfrm>
            <a:off x="1187450" y="1989138"/>
            <a:ext cx="7956550" cy="4535487"/>
          </a:xfrm>
          <a:ln/>
        </p:spPr>
        <p:txBody>
          <a:bodyPr vert="horz" wrap="square" lIns="91440" tIns="45720" rIns="91440" bIns="45720" anchor="t" anchorCtr="0"/>
          <a:p>
            <a:pPr eaLnBrk="1" hangingPunct="1">
              <a:lnSpc>
                <a:spcPct val="80000"/>
              </a:lnSpc>
            </a:pPr>
            <a:r>
              <a:rPr lang="zh-CN" altLang="en-US" sz="2200" dirty="0">
                <a:latin typeface="楷体" panose="02010609060101010101" pitchFamily="49" charset="-122"/>
                <a:ea typeface="楷体" panose="02010609060101010101" pitchFamily="49" charset="-122"/>
              </a:rPr>
              <a:t>列斯特（</a:t>
            </a:r>
            <a:r>
              <a:rPr lang="en-US" altLang="zh-CN" sz="2200" dirty="0">
                <a:latin typeface="楷体" panose="02010609060101010101" pitchFamily="49" charset="-122"/>
                <a:ea typeface="楷体" panose="02010609060101010101" pitchFamily="49" charset="-122"/>
              </a:rPr>
              <a:t>Lester</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1947</a:t>
            </a:r>
            <a:r>
              <a:rPr lang="zh-CN" altLang="en-US" sz="2200" dirty="0">
                <a:latin typeface="楷体" panose="02010609060101010101" pitchFamily="49" charset="-122"/>
                <a:ea typeface="楷体" panose="02010609060101010101" pitchFamily="49" charset="-122"/>
              </a:rPr>
              <a:t>）：波士顿调查</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亚当</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斯密（</a:t>
            </a:r>
            <a:r>
              <a:rPr lang="en-US" altLang="zh-CN" sz="2200" dirty="0">
                <a:latin typeface="楷体" panose="02010609060101010101" pitchFamily="49" charset="-122"/>
                <a:ea typeface="楷体" panose="02010609060101010101" pitchFamily="49" charset="-122"/>
              </a:rPr>
              <a:t>A. Smith,1776</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无形之手</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弗里德曼（</a:t>
            </a:r>
            <a:r>
              <a:rPr lang="en-US" altLang="zh-CN" sz="2200" dirty="0">
                <a:latin typeface="楷体" panose="02010609060101010101" pitchFamily="49" charset="-122"/>
                <a:ea typeface="楷体" panose="02010609060101010101" pitchFamily="49" charset="-122"/>
              </a:rPr>
              <a:t>M.Friedman,1951</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假设是否真实不重要！？</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阿尔钦（</a:t>
            </a:r>
            <a:r>
              <a:rPr lang="en-US" altLang="zh-CN" sz="2200" dirty="0">
                <a:latin typeface="楷体" panose="02010609060101010101" pitchFamily="49" charset="-122"/>
                <a:ea typeface="楷体" panose="02010609060101010101" pitchFamily="49" charset="-122"/>
              </a:rPr>
              <a:t>A.A.Alchian,1950</a:t>
            </a:r>
            <a:r>
              <a:rPr lang="zh-CN" altLang="en-US" sz="2200" dirty="0">
                <a:latin typeface="楷体" panose="02010609060101010101" pitchFamily="49" charset="-122"/>
                <a:ea typeface="楷体" panose="02010609060101010101" pitchFamily="49" charset="-122"/>
              </a:rPr>
              <a:t>）：竞争下理性人存活。</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斯蒂格勒（</a:t>
            </a:r>
            <a:r>
              <a:rPr lang="en-US" altLang="zh-CN" sz="2200" dirty="0">
                <a:latin typeface="楷体" panose="02010609060101010101" pitchFamily="49" charset="-122"/>
                <a:ea typeface="楷体" panose="02010609060101010101" pitchFamily="49" charset="-122"/>
              </a:rPr>
              <a:t>G. Stigler</a:t>
            </a:r>
            <a:r>
              <a:rPr lang="zh-CN" altLang="en-US" sz="2200" dirty="0">
                <a:latin typeface="楷体" panose="02010609060101010101" pitchFamily="49" charset="-122"/>
                <a:ea typeface="楷体" panose="02010609060101010101" pitchFamily="49" charset="-122"/>
              </a:rPr>
              <a:t>）：调查问题问法不同，回答不同！</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道金斯（</a:t>
            </a:r>
            <a:r>
              <a:rPr lang="en-US" altLang="zh-CN" sz="2200" dirty="0">
                <a:latin typeface="楷体" panose="02010609060101010101" pitchFamily="49" charset="-122"/>
                <a:ea typeface="楷体" panose="02010609060101010101" pitchFamily="49" charset="-122"/>
              </a:rPr>
              <a:t>Dawkins</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1976</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自私是基因使然。 </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内格尔（</a:t>
            </a:r>
            <a:r>
              <a:rPr lang="en-US" altLang="zh-CN" sz="2200" dirty="0">
                <a:latin typeface="楷体" panose="02010609060101010101" pitchFamily="49" charset="-122"/>
                <a:ea typeface="楷体" panose="02010609060101010101" pitchFamily="49" charset="-122"/>
              </a:rPr>
              <a:t>Nagel</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1963</a:t>
            </a:r>
            <a:r>
              <a:rPr lang="zh-CN" altLang="en-US"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a:p>
            <a:pPr lvl="1" eaLnBrk="1" hangingPunct="1">
              <a:lnSpc>
                <a:spcPct val="80000"/>
              </a:lnSpc>
            </a:pPr>
            <a:r>
              <a:rPr lang="zh-CN" altLang="en-US" sz="2200" dirty="0">
                <a:latin typeface="楷体" panose="02010609060101010101" pitchFamily="49" charset="-122"/>
                <a:ea typeface="楷体" panose="02010609060101010101" pitchFamily="49" charset="-122"/>
              </a:rPr>
              <a:t>天上下雨（</a:t>
            </a:r>
            <a:r>
              <a:rPr lang="en-US" altLang="zh-CN" sz="2200" dirty="0">
                <a:latin typeface="楷体" panose="02010609060101010101" pitchFamily="49" charset="-122"/>
                <a:ea typeface="楷体" panose="02010609060101010101" pitchFamily="49" charset="-122"/>
              </a:rPr>
              <a:t>A</a:t>
            </a:r>
            <a:r>
              <a:rPr lang="zh-CN" altLang="en-US" sz="2200" dirty="0">
                <a:latin typeface="楷体" panose="02010609060101010101" pitchFamily="49" charset="-122"/>
                <a:ea typeface="楷体" panose="02010609060101010101" pitchFamily="49" charset="-122"/>
              </a:rPr>
              <a:t>）→天上有云</a:t>
            </a:r>
            <a:r>
              <a:rPr lang="en-US" altLang="zh-CN" sz="2200" dirty="0">
                <a:latin typeface="楷体" panose="02010609060101010101" pitchFamily="49" charset="-122"/>
                <a:ea typeface="楷体" panose="02010609060101010101" pitchFamily="49" charset="-122"/>
              </a:rPr>
              <a:t>(B) </a:t>
            </a:r>
            <a:r>
              <a:rPr lang="zh-CN" altLang="en-US" sz="2200" dirty="0">
                <a:latin typeface="楷体" panose="02010609060101010101" pitchFamily="49" charset="-122"/>
                <a:ea typeface="楷体" panose="02010609060101010101" pitchFamily="49" charset="-122"/>
              </a:rPr>
              <a:t>－－－张五常</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张五常（</a:t>
            </a:r>
            <a:r>
              <a:rPr lang="en-US" altLang="zh-CN" sz="2200" dirty="0">
                <a:latin typeface="楷体" panose="02010609060101010101" pitchFamily="49" charset="-122"/>
                <a:ea typeface="楷体" panose="02010609060101010101" pitchFamily="49" charset="-122"/>
              </a:rPr>
              <a:t>N.S.Cheung,2010</a:t>
            </a:r>
            <a:r>
              <a:rPr lang="zh-CN" altLang="en-US" sz="2200" dirty="0">
                <a:latin typeface="楷体" panose="02010609060101010101" pitchFamily="49" charset="-122"/>
                <a:ea typeface="楷体" panose="02010609060101010101" pitchFamily="49" charset="-122"/>
              </a:rPr>
              <a:t>）：把自私作为基础假设（</a:t>
            </a:r>
            <a:r>
              <a:rPr lang="en-US" altLang="zh-CN" sz="2200" dirty="0">
                <a:latin typeface="楷体" panose="02010609060101010101" pitchFamily="49" charset="-122"/>
                <a:ea typeface="楷体" panose="02010609060101010101" pitchFamily="49" charset="-122"/>
              </a:rPr>
              <a:t>Postulate of constrained maximization</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pPr eaLnBrk="1" hangingPunct="1">
              <a:lnSpc>
                <a:spcPct val="80000"/>
              </a:lnSpc>
            </a:pPr>
            <a:r>
              <a:rPr lang="zh-CN" altLang="en-US" sz="2200" dirty="0">
                <a:latin typeface="楷体" panose="02010609060101010101" pitchFamily="49" charset="-122"/>
                <a:ea typeface="楷体" panose="02010609060101010101" pitchFamily="49" charset="-122"/>
              </a:rPr>
              <a:t>科斯和周其仁的不同意见</a:t>
            </a:r>
            <a:endParaRPr lang="zh-CN" altLang="en-US" sz="2200" dirty="0">
              <a:latin typeface="楷体" panose="02010609060101010101" pitchFamily="49" charset="-122"/>
              <a:ea typeface="楷体" panose="02010609060101010101" pitchFamily="49" charset="-122"/>
            </a:endParaRPr>
          </a:p>
          <a:p>
            <a:pPr eaLnBrk="1" hangingPunct="1">
              <a:lnSpc>
                <a:spcPct val="80000"/>
              </a:lnSpc>
            </a:pPr>
            <a:r>
              <a:rPr lang="en-US"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150938" y="617538"/>
            <a:ext cx="69500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我对理性人问题的看法</a:t>
            </a:r>
            <a:endParaRPr lang="zh-CN" altLang="en-US" sz="4000" b="1" dirty="0">
              <a:latin typeface="楷体" panose="02010609060101010101" pitchFamily="49" charset="-122"/>
              <a:ea typeface="楷体" panose="02010609060101010101" pitchFamily="49" charset="-122"/>
            </a:endParaRPr>
          </a:p>
        </p:txBody>
      </p:sp>
      <p:sp>
        <p:nvSpPr>
          <p:cNvPr id="13315"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真实世界中复杂的人性</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把真实世界中实际上复杂的人性假设为理论上简单的“理性人”，会不会影响对人行为的解释力？</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“理性人”本身并不是解释现象的自变量而仅仅是一个看问题的角度，无所谓真实与否，解释现象需要在“理性人”基础假设下加入合适的外部约束条件来作为解释现象的自变量。 </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作为自变量的外部约束条件必须真实，不作为自变量的外部约束条件则无所谓是否真实。</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选择哪些外部约束条件作为自变量要根据需要解释的现象来确定。 </a:t>
            </a:r>
            <a:r>
              <a:rPr lang="en-US" altLang="zh-CN" sz="2200" dirty="0">
                <a:latin typeface="楷体" panose="02010609060101010101" pitchFamily="49" charset="-122"/>
                <a:ea typeface="楷体" panose="02010609060101010101" pitchFamily="49" charset="-122"/>
              </a:rPr>
              <a:t>eg </a:t>
            </a:r>
            <a:r>
              <a:rPr lang="zh-CN" altLang="en-US" sz="2200" dirty="0">
                <a:latin typeface="楷体" panose="02010609060101010101" pitchFamily="49" charset="-122"/>
                <a:ea typeface="楷体" panose="02010609060101010101" pitchFamily="49" charset="-122"/>
              </a:rPr>
              <a:t>铁球落地、羽毛落地</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50938" y="617538"/>
            <a:ext cx="70215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我对理性人问题的看法</a:t>
            </a:r>
            <a:endParaRPr lang="zh-CN" altLang="en-US" sz="4000" b="1" dirty="0">
              <a:latin typeface="楷体" panose="02010609060101010101" pitchFamily="49" charset="-122"/>
              <a:ea typeface="楷体" panose="02010609060101010101" pitchFamily="49" charset="-122"/>
            </a:endParaRPr>
          </a:p>
        </p:txBody>
      </p:sp>
      <p:sp>
        <p:nvSpPr>
          <p:cNvPr id="14339" name="Rectangle 3"/>
          <p:cNvSpPr>
            <a:spLocks noGrp="1"/>
          </p:cNvSpPr>
          <p:nvPr>
            <p:ph idx="1"/>
          </p:nvPr>
        </p:nvSpPr>
        <p:spPr>
          <a:xfrm>
            <a:off x="1182688" y="2017713"/>
            <a:ext cx="7277100" cy="4364037"/>
          </a:xfrm>
          <a:ln/>
        </p:spPr>
        <p:txBody>
          <a:bodyPr vert="horz" wrap="square" lIns="91440" tIns="45720" rIns="91440" bIns="45720" anchor="t" anchorCtr="0"/>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弗里德曼（</a:t>
            </a:r>
            <a:r>
              <a:rPr lang="en-US" altLang="zh-CN" sz="2000" dirty="0">
                <a:latin typeface="楷体" panose="02010609060101010101" pitchFamily="49" charset="-122"/>
                <a:ea typeface="楷体" panose="02010609060101010101" pitchFamily="49" charset="-122"/>
              </a:rPr>
              <a:t>1953</a:t>
            </a:r>
            <a:r>
              <a:rPr lang="zh-CN" altLang="en-US" sz="2000" dirty="0">
                <a:latin typeface="楷体" panose="02010609060101010101" pitchFamily="49" charset="-122"/>
                <a:ea typeface="楷体" panose="02010609060101010101" pitchFamily="49" charset="-122"/>
              </a:rPr>
              <a:t>）和阿尔钦（</a:t>
            </a:r>
            <a:r>
              <a:rPr lang="en-US" altLang="zh-CN" sz="2000" dirty="0">
                <a:latin typeface="楷体" panose="02010609060101010101" pitchFamily="49" charset="-122"/>
                <a:ea typeface="楷体" panose="02010609060101010101" pitchFamily="49" charset="-122"/>
              </a:rPr>
              <a:t>1950</a:t>
            </a:r>
            <a:r>
              <a:rPr lang="zh-CN" altLang="en-US" sz="2000" dirty="0">
                <a:latin typeface="楷体" panose="02010609060101010101" pitchFamily="49" charset="-122"/>
                <a:ea typeface="楷体" panose="02010609060101010101" pitchFamily="49" charset="-122"/>
              </a:rPr>
              <a:t>）当时讨论的重点是针对以列斯特（</a:t>
            </a:r>
            <a:r>
              <a:rPr lang="en-US" altLang="zh-CN" sz="2000" dirty="0">
                <a:latin typeface="楷体" panose="02010609060101010101" pitchFamily="49" charset="-122"/>
                <a:ea typeface="楷体" panose="02010609060101010101" pitchFamily="49" charset="-122"/>
              </a:rPr>
              <a:t>1947</a:t>
            </a:r>
            <a:r>
              <a:rPr lang="zh-CN" altLang="en-US" sz="2000" dirty="0">
                <a:latin typeface="楷体" panose="02010609060101010101" pitchFamily="49" charset="-122"/>
                <a:ea typeface="楷体" panose="02010609060101010101" pitchFamily="49" charset="-122"/>
              </a:rPr>
              <a:t>）为代表的对“理性人”基础假设的质疑。</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他们其实并不反对需要改变“交易费用为零”（科斯，</a:t>
            </a:r>
            <a:r>
              <a:rPr lang="en-US" altLang="zh-CN" sz="2000" dirty="0">
                <a:latin typeface="楷体" panose="02010609060101010101" pitchFamily="49" charset="-122"/>
                <a:ea typeface="楷体" panose="02010609060101010101" pitchFamily="49" charset="-122"/>
              </a:rPr>
              <a:t>1937</a:t>
            </a:r>
            <a:r>
              <a:rPr lang="zh-CN" altLang="en-US" sz="2000" dirty="0">
                <a:latin typeface="楷体" panose="02010609060101010101" pitchFamily="49" charset="-122"/>
                <a:ea typeface="楷体" panose="02010609060101010101" pitchFamily="49" charset="-122"/>
              </a:rPr>
              <a:t>）这一不真实的假设以解释企业等组织的存在这个观点。</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弗里德曼、张五常和阿尔钦、科斯、周其仁对“理性人”基础假设的看法上的确存在分歧，但是我认为他们的实际分歧可能并没有很多人认为的那样大。</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选择采用何种基础假设是研究者的自由，研究工作的重点是调查和选择能够作为自变量解释现象的外部约束条件。</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我们不能用否定基础假设的方式去否定这一基础假设下得到的逻辑推论，基础假设下得到的逻辑推论只能用事实去检验。</a:t>
            </a:r>
            <a:r>
              <a:rPr lang="zh-CN" altLang="en-US" sz="1400" dirty="0">
                <a:latin typeface="楷体_GB2312" pitchFamily="49" charset="-122"/>
                <a:ea typeface="楷体_GB2312" pitchFamily="49" charset="-122"/>
              </a:rPr>
              <a:t> </a:t>
            </a:r>
            <a:endParaRPr lang="zh-CN" altLang="en-US" sz="1400" dirty="0">
              <a:latin typeface="楷体_GB2312" pitchFamily="49" charset="-122"/>
              <a:ea typeface="楷体_GB2312" pitchFamily="49" charset="-122"/>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徐哲轩同学来信</a:t>
            </a:r>
            <a:endParaRPr lang="zh-CN" altLang="en-US" sz="3200" b="1" dirty="0">
              <a:latin typeface="楷体" panose="02010609060101010101" pitchFamily="49" charset="-122"/>
              <a:ea typeface="楷体" panose="02010609060101010101" pitchFamily="49" charset="-122"/>
            </a:endParaRPr>
          </a:p>
        </p:txBody>
      </p:sp>
      <p:sp>
        <p:nvSpPr>
          <p:cNvPr id="15363" name="Rectangle 3"/>
          <p:cNvSpPr>
            <a:spLocks noGrp="1"/>
          </p:cNvSpPr>
          <p:nvPr>
            <p:ph idx="1"/>
          </p:nvPr>
        </p:nvSpPr>
        <p:spPr>
          <a:xfrm>
            <a:off x="1182688" y="2017713"/>
            <a:ext cx="7350125" cy="4506912"/>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我对书中的“「产」（</a:t>
            </a:r>
            <a:r>
              <a:rPr lang="en-US" altLang="zh-CN" sz="2400" dirty="0">
                <a:latin typeface="楷体" panose="02010609060101010101" pitchFamily="49" charset="-122"/>
                <a:ea typeface="楷体" panose="02010609060101010101" pitchFamily="49" charset="-122"/>
              </a:rPr>
              <a:t>Property</a:t>
            </a:r>
            <a:r>
              <a:rPr lang="zh-CN" altLang="en-US" sz="2400" dirty="0">
                <a:latin typeface="楷体" panose="02010609060101010101" pitchFamily="49" charset="-122"/>
                <a:ea typeface="楷体" panose="02010609060101010101" pitchFamily="49" charset="-122"/>
              </a:rPr>
              <a:t>）、竞争（</a:t>
            </a:r>
            <a:r>
              <a:rPr lang="en-US" altLang="zh-CN" sz="2400" dirty="0">
                <a:latin typeface="楷体" panose="02010609060101010101" pitchFamily="49" charset="-122"/>
                <a:ea typeface="楷体" panose="02010609060101010101" pitchFamily="49" charset="-122"/>
              </a:rPr>
              <a:t>Competition</a:t>
            </a:r>
            <a:r>
              <a:rPr lang="zh-CN" altLang="en-US" sz="2400" dirty="0">
                <a:latin typeface="楷体" panose="02010609060101010101" pitchFamily="49" charset="-122"/>
                <a:ea typeface="楷体" panose="02010609060101010101" pitchFamily="49" charset="-122"/>
              </a:rPr>
              <a:t>）、缺乏（</a:t>
            </a:r>
            <a:r>
              <a:rPr lang="en-US" altLang="zh-CN" sz="2400" dirty="0">
                <a:latin typeface="楷体" panose="02010609060101010101" pitchFamily="49" charset="-122"/>
                <a:ea typeface="楷体" panose="02010609060101010101" pitchFamily="49" charset="-122"/>
              </a:rPr>
              <a:t>Scarcity</a:t>
            </a:r>
            <a:r>
              <a:rPr lang="zh-CN" altLang="en-US" sz="2400" dirty="0">
                <a:latin typeface="楷体" panose="02010609060101010101" pitchFamily="49" charset="-122"/>
                <a:ea typeface="楷体" panose="02010609060101010101" pitchFamily="49" charset="-122"/>
              </a:rPr>
              <a:t>）这三个字是同义的”这句话很感兴趣。“产”就是游戏规则，竞争规则，它为竞争中如何决定优胜者提供依据，是竞争存在的必然产物；反过来，“竞争”如果没有“产”这种游戏规则，就变得没有意义。“竞争”是“缺乏”的结果，人们为了得到缺乏的物品，就要付出比别人更多的代价，就存在了竞争。</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反之，“竞争”的存在必是为了缺乏物品，人们竞争一种免费物品的情况是永远也不可能出现的。所以，我觉得书中的“同义”是指相互联系的、相互依存的，有这一种存在，就一定有另一种存在的意思。此外，我觉的在这个关系中，还可以加入“确定胜负的准则”这个因素。</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徐哲轩同学来信</a:t>
            </a:r>
            <a:endParaRPr lang="zh-CN" altLang="en-US" sz="3200" b="1" dirty="0">
              <a:latin typeface="楷体" panose="02010609060101010101" pitchFamily="49" charset="-122"/>
              <a:ea typeface="楷体" panose="02010609060101010101" pitchFamily="49" charset="-122"/>
            </a:endParaRPr>
          </a:p>
        </p:txBody>
      </p:sp>
      <p:sp>
        <p:nvSpPr>
          <p:cNvPr id="16387" name="Rectangle 3"/>
          <p:cNvSpPr>
            <a:spLocks noGrp="1"/>
          </p:cNvSpPr>
          <p:nvPr>
            <p:ph idx="1"/>
          </p:nvPr>
        </p:nvSpPr>
        <p:spPr>
          <a:xfrm>
            <a:off x="1182688" y="2017713"/>
            <a:ext cx="7350125" cy="4506912"/>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我对书中的“「产」（</a:t>
            </a:r>
            <a:r>
              <a:rPr lang="en-US" altLang="zh-CN" sz="2400" dirty="0">
                <a:latin typeface="楷体" panose="02010609060101010101" pitchFamily="49" charset="-122"/>
                <a:ea typeface="楷体" panose="02010609060101010101" pitchFamily="49" charset="-122"/>
              </a:rPr>
              <a:t>Property</a:t>
            </a:r>
            <a:r>
              <a:rPr lang="zh-CN" altLang="en-US" sz="2400" dirty="0">
                <a:latin typeface="楷体" panose="02010609060101010101" pitchFamily="49" charset="-122"/>
                <a:ea typeface="楷体" panose="02010609060101010101" pitchFamily="49" charset="-122"/>
              </a:rPr>
              <a:t>）、竞争（</a:t>
            </a:r>
            <a:r>
              <a:rPr lang="en-US" altLang="zh-CN" sz="2400" dirty="0">
                <a:latin typeface="楷体" panose="02010609060101010101" pitchFamily="49" charset="-122"/>
                <a:ea typeface="楷体" panose="02010609060101010101" pitchFamily="49" charset="-122"/>
              </a:rPr>
              <a:t>Competition</a:t>
            </a:r>
            <a:r>
              <a:rPr lang="zh-CN" altLang="en-US" sz="2400" dirty="0">
                <a:latin typeface="楷体" panose="02010609060101010101" pitchFamily="49" charset="-122"/>
                <a:ea typeface="楷体" panose="02010609060101010101" pitchFamily="49" charset="-122"/>
              </a:rPr>
              <a:t>）、缺乏（</a:t>
            </a:r>
            <a:r>
              <a:rPr lang="en-US" altLang="zh-CN" sz="2400" dirty="0">
                <a:latin typeface="楷体" panose="02010609060101010101" pitchFamily="49" charset="-122"/>
                <a:ea typeface="楷体" panose="02010609060101010101" pitchFamily="49" charset="-122"/>
              </a:rPr>
              <a:t>Scarcity</a:t>
            </a:r>
            <a:r>
              <a:rPr lang="zh-CN" altLang="en-US" sz="2400" dirty="0">
                <a:latin typeface="楷体" panose="02010609060101010101" pitchFamily="49" charset="-122"/>
                <a:ea typeface="楷体" panose="02010609060101010101" pitchFamily="49" charset="-122"/>
              </a:rPr>
              <a:t>）这三个字是同义的”这句话很感兴趣。“产”就是游戏规则，竞争规则，它为竞争中如何决定优胜者提供依据，是竞争存在的必然产物；反过来，“竞争”如果没有“产”这种游戏规则，就变得没有意义。“竞争”是“缺乏”的结果，人们为了得到缺乏的物品，就要付出比别人更多的代价，就存在了竞争。</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反之，“竞争”的存在必是为了缺乏物品，人们竞争一种免费物品的情况是永远也不可能出现的。所以，我觉得书中的“同义”是指相互联系的、相互依存的，有这一种存在，就一定有另一种存在的意思。此外，我觉的在这个关系中，还可以加入“确定胜负的准则”这个因素。</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观察与问题</a:t>
            </a:r>
            <a:endParaRPr lang="zh-CN" altLang="en-US" sz="4000" b="1" dirty="0">
              <a:latin typeface="楷体" panose="02010609060101010101" pitchFamily="49" charset="-122"/>
              <a:ea typeface="楷体" panose="02010609060101010101" pitchFamily="49" charset="-122"/>
            </a:endParaRPr>
          </a:p>
        </p:txBody>
      </p:sp>
      <p:sp>
        <p:nvSpPr>
          <p:cNvPr id="17411" name="Rectangle 3"/>
          <p:cNvSpPr>
            <a:spLocks noGrp="1"/>
          </p:cNvSpPr>
          <p:nvPr>
            <p:ph idx="1"/>
          </p:nvPr>
        </p:nvSpPr>
        <p:spPr>
          <a:xfrm>
            <a:off x="1182688" y="2017713"/>
            <a:ext cx="6918325" cy="4114800"/>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为什么老虎越来越少，家禽越来越多？</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ja-JP" altLang="en-US" sz="2000" dirty="0">
                <a:latin typeface="楷体" panose="02010609060101010101" pitchFamily="49" charset="-122"/>
                <a:ea typeface="楷体" panose="02010609060101010101" pitchFamily="49" charset="-122"/>
              </a:rPr>
              <a:t>据</a:t>
            </a:r>
            <a:r>
              <a:rPr lang="en-US" altLang="ja-JP" sz="2000" dirty="0">
                <a:latin typeface="楷体" panose="02010609060101010101" pitchFamily="49" charset="-122"/>
                <a:ea typeface="楷体" panose="02010609060101010101" pitchFamily="49" charset="-122"/>
              </a:rPr>
              <a:t>IUCN</a:t>
            </a:r>
            <a:r>
              <a:rPr lang="ja-JP" altLang="en-US" sz="2000" dirty="0">
                <a:latin typeface="楷体" panose="02010609060101010101" pitchFamily="49" charset="-122"/>
                <a:ea typeface="楷体" panose="02010609060101010101" pitchFamily="49" charset="-122"/>
              </a:rPr>
              <a:t>的资料，</a:t>
            </a:r>
            <a:r>
              <a:rPr lang="zh-CN" altLang="en-US" sz="2000" dirty="0">
                <a:latin typeface="楷体" panose="02010609060101010101" pitchFamily="49" charset="-122"/>
                <a:ea typeface="楷体" panose="02010609060101010101" pitchFamily="49" charset="-122"/>
              </a:rPr>
              <a:t>一个世纪前全球野生老虎有</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万只，</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年则</a:t>
            </a:r>
            <a:r>
              <a:rPr lang="ja-JP" altLang="en-US" sz="2000" dirty="0">
                <a:latin typeface="楷体" panose="02010609060101010101" pitchFamily="49" charset="-122"/>
                <a:ea typeface="楷体" panose="02010609060101010101" pitchFamily="49" charset="-122"/>
              </a:rPr>
              <a:t>不超过</a:t>
            </a:r>
            <a:r>
              <a:rPr lang="en-US" altLang="ja-JP" sz="2000" dirty="0">
                <a:latin typeface="楷体" panose="02010609060101010101" pitchFamily="49" charset="-122"/>
                <a:ea typeface="楷体" panose="02010609060101010101" pitchFamily="49" charset="-122"/>
              </a:rPr>
              <a:t>3500</a:t>
            </a:r>
            <a:r>
              <a:rPr lang="ja-JP" altLang="en-US" sz="2000" dirty="0">
                <a:latin typeface="楷体" panose="02010609060101010101" pitchFamily="49" charset="-122"/>
                <a:ea typeface="楷体" panose="02010609060101010101" pitchFamily="49" charset="-122"/>
              </a:rPr>
              <a:t>只，属濒危动物</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国际野生生物保护学会中国区项目主任解焱说，目前约有</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只老虎生活在云南，</a:t>
            </a:r>
            <a:r>
              <a:rPr lang="en-US" altLang="zh-CN" sz="2000" dirty="0">
                <a:latin typeface="楷体" panose="02010609060101010101" pitchFamily="49" charset="-122"/>
                <a:ea typeface="楷体" panose="02010609060101010101" pitchFamily="49" charset="-122"/>
              </a:rPr>
              <a:t>15</a:t>
            </a:r>
            <a:r>
              <a:rPr lang="zh-CN" altLang="en-US" sz="2000" dirty="0">
                <a:latin typeface="楷体" panose="02010609060101010101" pitchFamily="49" charset="-122"/>
                <a:ea typeface="楷体" panose="02010609060101010101" pitchFamily="49" charset="-122"/>
              </a:rPr>
              <a:t>只老虎生活在西藏，大约有</a:t>
            </a:r>
            <a:r>
              <a:rPr lang="en-US" altLang="zh-CN" sz="2000" dirty="0">
                <a:latin typeface="楷体" panose="02010609060101010101" pitchFamily="49" charset="-122"/>
                <a:ea typeface="楷体" panose="02010609060101010101" pitchFamily="49" charset="-122"/>
              </a:rPr>
              <a:t>20</a:t>
            </a:r>
            <a:r>
              <a:rPr lang="zh-CN" altLang="en-US" sz="2000" dirty="0">
                <a:latin typeface="楷体" panose="02010609060101010101" pitchFamily="49" charset="-122"/>
                <a:ea typeface="楷体" panose="02010609060101010101" pitchFamily="49" charset="-122"/>
              </a:rPr>
              <a:t>只老虎生活在吉林和黑龙江的西北部地区。</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2003</a:t>
            </a:r>
            <a:r>
              <a:rPr lang="ja-JP" altLang="en-US" sz="2000" dirty="0">
                <a:latin typeface="楷体" panose="02010609060101010101" pitchFamily="49" charset="-122"/>
                <a:ea typeface="楷体" panose="02010609060101010101" pitchFamily="49" charset="-122"/>
                <a:sym typeface="Lucida Grande" charset="0"/>
              </a:rPr>
              <a:t>年全球家禽（存栏）超过</a:t>
            </a:r>
            <a:r>
              <a:rPr lang="en-US" altLang="ja-JP" sz="2000" dirty="0">
                <a:latin typeface="楷体" panose="02010609060101010101" pitchFamily="49" charset="-122"/>
                <a:ea typeface="楷体" panose="02010609060101010101" pitchFamily="49" charset="-122"/>
                <a:sym typeface="Lucida Grande" charset="0"/>
              </a:rPr>
              <a:t>100</a:t>
            </a:r>
            <a:r>
              <a:rPr lang="ja-JP" altLang="en-US" sz="2000" dirty="0">
                <a:latin typeface="楷体" panose="02010609060101010101" pitchFamily="49" charset="-122"/>
                <a:ea typeface="楷体" panose="02010609060101010101" pitchFamily="49" charset="-122"/>
                <a:sym typeface="Lucida Grande" charset="0"/>
              </a:rPr>
              <a:t>亿只，其中亚洲</a:t>
            </a:r>
            <a:r>
              <a:rPr lang="en-US" altLang="ja-JP" sz="2000" dirty="0">
                <a:latin typeface="楷体" panose="02010609060101010101" pitchFamily="49" charset="-122"/>
                <a:ea typeface="楷体" panose="02010609060101010101" pitchFamily="49" charset="-122"/>
                <a:sym typeface="Lucida Grande" charset="0"/>
              </a:rPr>
              <a:t>66</a:t>
            </a:r>
            <a:r>
              <a:rPr lang="ja-JP" altLang="en-US" sz="2000" dirty="0">
                <a:latin typeface="楷体" panose="02010609060101010101" pitchFamily="49" charset="-122"/>
                <a:ea typeface="楷体" panose="02010609060101010101" pitchFamily="49" charset="-122"/>
                <a:sym typeface="Lucida Grande" charset="0"/>
              </a:rPr>
              <a:t>亿只，中国</a:t>
            </a:r>
            <a:r>
              <a:rPr lang="en-US" altLang="ja-JP" sz="2000" dirty="0">
                <a:latin typeface="楷体" panose="02010609060101010101" pitchFamily="49" charset="-122"/>
                <a:ea typeface="楷体" panose="02010609060101010101" pitchFamily="49" charset="-122"/>
                <a:sym typeface="Lucida Grande" charset="0"/>
              </a:rPr>
              <a:t>47</a:t>
            </a:r>
            <a:r>
              <a:rPr lang="ja-JP" altLang="en-US" sz="2000" dirty="0">
                <a:latin typeface="楷体" panose="02010609060101010101" pitchFamily="49" charset="-122"/>
                <a:ea typeface="楷体" panose="02010609060101010101" pitchFamily="49" charset="-122"/>
                <a:sym typeface="Lucida Grande" charset="0"/>
              </a:rPr>
              <a:t>亿只；</a:t>
            </a:r>
            <a:r>
              <a:rPr lang="en-US" altLang="ja-JP" sz="2000" dirty="0">
                <a:latin typeface="楷体" panose="02010609060101010101" pitchFamily="49" charset="-122"/>
                <a:ea typeface="楷体" panose="02010609060101010101" pitchFamily="49" charset="-122"/>
                <a:sym typeface="Lucida Grande" charset="0"/>
              </a:rPr>
              <a:t>2003</a:t>
            </a:r>
            <a:r>
              <a:rPr lang="ja-JP" altLang="en-US" sz="2000" dirty="0">
                <a:latin typeface="楷体" panose="02010609060101010101" pitchFamily="49" charset="-122"/>
                <a:ea typeface="楷体" panose="02010609060101010101" pitchFamily="49" charset="-122"/>
                <a:sym typeface="Lucida Grande" charset="0"/>
              </a:rPr>
              <a:t>年中国出栏家禽总数</a:t>
            </a:r>
            <a:r>
              <a:rPr lang="en-US" altLang="ja-JP" sz="2000" dirty="0">
                <a:latin typeface="楷体" panose="02010609060101010101" pitchFamily="49" charset="-122"/>
                <a:ea typeface="楷体" panose="02010609060101010101" pitchFamily="49" charset="-122"/>
                <a:sym typeface="Lucida Grande" charset="0"/>
              </a:rPr>
              <a:t>83</a:t>
            </a:r>
            <a:r>
              <a:rPr lang="ja-JP" altLang="en-US" sz="2000" dirty="0">
                <a:latin typeface="楷体" panose="02010609060101010101" pitchFamily="49" charset="-122"/>
                <a:ea typeface="楷体" panose="02010609060101010101" pitchFamily="49" charset="-122"/>
                <a:sym typeface="Lucida Grande" charset="0"/>
              </a:rPr>
              <a:t>亿只</a:t>
            </a:r>
            <a:r>
              <a:rPr lang="en-US" altLang="ja-JP" sz="2000" dirty="0">
                <a:latin typeface="楷体" panose="02010609060101010101" pitchFamily="49" charset="-122"/>
                <a:ea typeface="楷体" panose="02010609060101010101" pitchFamily="49" charset="-122"/>
                <a:sym typeface="Lucida Grande" charset="0"/>
              </a:rPr>
              <a:t>;</a:t>
            </a:r>
            <a:r>
              <a:rPr lang="en-US" altLang="zh-CN" sz="2000" dirty="0">
                <a:latin typeface="楷体" panose="02010609060101010101" pitchFamily="49" charset="-122"/>
                <a:ea typeface="楷体" panose="02010609060101010101" pitchFamily="49" charset="-122"/>
                <a:sym typeface="Arial" panose="020B0604020202020204" pitchFamily="34" charset="0"/>
              </a:rPr>
              <a:t>2003</a:t>
            </a:r>
            <a:r>
              <a:rPr lang="ja-JP" altLang="en-US" sz="2000" dirty="0">
                <a:latin typeface="楷体" panose="02010609060101010101" pitchFamily="49" charset="-122"/>
                <a:ea typeface="楷体" panose="02010609060101010101" pitchFamily="49" charset="-122"/>
                <a:sym typeface="Lucida Grande" charset="0"/>
              </a:rPr>
              <a:t>－</a:t>
            </a:r>
            <a:r>
              <a:rPr lang="en-US" altLang="ja-JP" sz="2000" dirty="0">
                <a:latin typeface="楷体" panose="02010609060101010101" pitchFamily="49" charset="-122"/>
                <a:ea typeface="楷体" panose="02010609060101010101" pitchFamily="49" charset="-122"/>
                <a:sym typeface="Arial" panose="020B0604020202020204" pitchFamily="34" charset="0"/>
              </a:rPr>
              <a:t>2004</a:t>
            </a:r>
            <a:r>
              <a:rPr lang="ja-JP" altLang="en-US" sz="2000" dirty="0">
                <a:latin typeface="楷体" panose="02010609060101010101" pitchFamily="49" charset="-122"/>
                <a:ea typeface="楷体" panose="02010609060101010101" pitchFamily="49" charset="-122"/>
                <a:sym typeface="Lucida Grande" charset="0"/>
              </a:rPr>
              <a:t>年初从南韩开始报告的禽流感，导致全球共捕杀</a:t>
            </a:r>
            <a:r>
              <a:rPr lang="en-US" altLang="ja-JP" sz="2000" dirty="0">
                <a:latin typeface="楷体" panose="02010609060101010101" pitchFamily="49" charset="-122"/>
                <a:ea typeface="楷体" panose="02010609060101010101" pitchFamily="49" charset="-122"/>
                <a:sym typeface="Arial" panose="020B0604020202020204" pitchFamily="34" charset="0"/>
              </a:rPr>
              <a:t>1</a:t>
            </a:r>
            <a:r>
              <a:rPr lang="ja-JP" altLang="en-US" sz="2000" dirty="0">
                <a:latin typeface="楷体" panose="02010609060101010101" pitchFamily="49" charset="-122"/>
                <a:ea typeface="楷体" panose="02010609060101010101" pitchFamily="49" charset="-122"/>
                <a:sym typeface="Lucida Grande" charset="0"/>
              </a:rPr>
              <a:t>亿只家禽！</a:t>
            </a:r>
            <a:r>
              <a:rPr lang="en-US" altLang="ja-JP" sz="2000" dirty="0">
                <a:latin typeface="楷体" panose="02010609060101010101" pitchFamily="49" charset="-122"/>
                <a:ea typeface="楷体" panose="02010609060101010101" pitchFamily="49" charset="-122"/>
                <a:sym typeface="Lucida Grande" charset="0"/>
              </a:rPr>
              <a:t> </a:t>
            </a:r>
            <a:endParaRPr lang="en-US" altLang="ja-JP" sz="2000" dirty="0">
              <a:latin typeface="楷体" panose="02010609060101010101" pitchFamily="49" charset="-122"/>
              <a:ea typeface="楷体" panose="02010609060101010101" pitchFamily="49" charset="-122"/>
              <a:sym typeface="Arial" panose="020B0604020202020204" pitchFamily="34" charset="0"/>
            </a:endParaRPr>
          </a:p>
          <a:p>
            <a:pPr lvl="1" eaLnBrk="1" hangingPunct="1">
              <a:lnSpc>
                <a:spcPct val="80000"/>
              </a:lnSpc>
            </a:pPr>
            <a:r>
              <a:rPr lang="en-US" altLang="zh-CN" sz="2000" dirty="0">
                <a:latin typeface="楷体" panose="02010609060101010101" pitchFamily="49" charset="-122"/>
                <a:ea typeface="楷体" panose="02010609060101010101" pitchFamily="49" charset="-122"/>
                <a:sym typeface="Lucida Grande" charset="0"/>
              </a:rPr>
              <a:t>2007</a:t>
            </a:r>
            <a:r>
              <a:rPr lang="ja-JP" altLang="en-US" sz="2000" dirty="0">
                <a:latin typeface="楷体" panose="02010609060101010101" pitchFamily="49" charset="-122"/>
                <a:ea typeface="楷体" panose="02010609060101010101" pitchFamily="49" charset="-122"/>
                <a:sym typeface="Lucida Grande" charset="0"/>
              </a:rPr>
              <a:t>年全球家禽存栏总数又超过了</a:t>
            </a:r>
            <a:r>
              <a:rPr lang="en-US" altLang="ja-JP" sz="2000" dirty="0">
                <a:latin typeface="楷体" panose="02010609060101010101" pitchFamily="49" charset="-122"/>
                <a:ea typeface="楷体" panose="02010609060101010101" pitchFamily="49" charset="-122"/>
                <a:sym typeface="Lucida Grande" charset="0"/>
              </a:rPr>
              <a:t>200</a:t>
            </a:r>
            <a:r>
              <a:rPr lang="ja-JP" altLang="en-US" sz="2000" dirty="0">
                <a:latin typeface="楷体" panose="02010609060101010101" pitchFamily="49" charset="-122"/>
                <a:ea typeface="楷体" panose="02010609060101010101" pitchFamily="49" charset="-122"/>
                <a:sym typeface="Lucida Grande" charset="0"/>
              </a:rPr>
              <a:t>亿只</a:t>
            </a:r>
            <a:endParaRPr lang="ja-JP" altLang="zh-CN" sz="2000" dirty="0">
              <a:latin typeface="楷体" panose="02010609060101010101" pitchFamily="49" charset="-122"/>
              <a:ea typeface="楷体" panose="02010609060101010101" pitchFamily="49" charset="-122"/>
              <a:sym typeface="Lucida Grande" charset="0"/>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人工养殖的老虎数量增加！</a:t>
            </a:r>
            <a:endParaRPr lang="zh-CN" altLang="en-US" sz="20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野生与家养：为什么？</a:t>
            </a:r>
            <a:endParaRPr lang="en-US" altLang="zh-CN"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没有买卖，就没有伤害？</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150938" y="714375"/>
            <a:ext cx="69500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鱼的故事</a:t>
            </a:r>
            <a:endParaRPr lang="zh-CN" altLang="en-US" sz="4000" b="1" dirty="0">
              <a:latin typeface="楷体" panose="02010609060101010101" pitchFamily="49" charset="-122"/>
              <a:ea typeface="楷体" panose="02010609060101010101" pitchFamily="49" charset="-122"/>
            </a:endParaRPr>
          </a:p>
        </p:txBody>
      </p:sp>
      <p:sp>
        <p:nvSpPr>
          <p:cNvPr id="18435" name="Rectangle 3"/>
          <p:cNvSpPr>
            <a:spLocks noGrp="1"/>
          </p:cNvSpPr>
          <p:nvPr>
            <p:ph idx="1"/>
          </p:nvPr>
        </p:nvSpPr>
        <p:spPr>
          <a:xfrm>
            <a:off x="1182688" y="2017713"/>
            <a:ext cx="7205662" cy="4114800"/>
          </a:xfrm>
          <a:ln/>
        </p:spPr>
        <p:txBody>
          <a:bodyPr vert="horz" wrap="square" lIns="91440" tIns="45720" rIns="91440" bIns="45720" anchor="t" anchorCtr="0"/>
          <a:p>
            <a:pPr eaLnBrk="1" hangingPunct="1">
              <a:lnSpc>
                <a:spcPct val="80000"/>
              </a:lnSpc>
            </a:pPr>
            <a:r>
              <a:rPr lang="zh-CN" altLang="en-US" sz="2800" dirty="0">
                <a:latin typeface="楷体" panose="02010609060101010101" pitchFamily="49" charset="-122"/>
                <a:ea typeface="楷体" panose="02010609060101010101" pitchFamily="49" charset="-122"/>
              </a:rPr>
              <a:t>鱼：一种会游动的 “财产”</a:t>
            </a:r>
            <a:endParaRPr lang="zh-CN" altLang="en-US" sz="28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陆地上的“野生鱼”的命运：滥捕的对象</a:t>
            </a:r>
            <a:endParaRPr lang="zh-CN" altLang="en-US" sz="28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家养鱼的故事</a:t>
            </a:r>
            <a:endParaRPr lang="zh-CN" altLang="en-US" sz="28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塘鱼</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稻田养鱼</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大水面的网箱养鱼</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海鱼又如何？</a:t>
            </a:r>
            <a:endParaRPr lang="zh-CN" altLang="en-US" sz="28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美国西岸华盛顿州海滩“三文鱼”案例</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东海黄鱼的故事</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生产性活动和分配性活动</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问题</a:t>
            </a:r>
            <a:endParaRPr lang="zh-CN" altLang="en-US" sz="4000" b="1" dirty="0">
              <a:latin typeface="楷体" panose="02010609060101010101" pitchFamily="49" charset="-122"/>
              <a:ea typeface="楷体" panose="02010609060101010101" pitchFamily="49" charset="-122"/>
            </a:endParaRPr>
          </a:p>
        </p:txBody>
      </p:sp>
      <p:sp>
        <p:nvSpPr>
          <p:cNvPr id="19459" name="Rectangle 3"/>
          <p:cNvSpPr>
            <a:spLocks noGrp="1"/>
          </p:cNvSpPr>
          <p:nvPr>
            <p:ph idx="1"/>
          </p:nvPr>
        </p:nvSpPr>
        <p:spPr>
          <a:xfrm>
            <a:off x="1187450" y="1989138"/>
            <a:ext cx="7277100" cy="4535487"/>
          </a:xfrm>
          <a:ln/>
        </p:spPr>
        <p:txBody>
          <a:bodyPr vert="horz" wrap="square" lIns="91440" tIns="45720" rIns="91440" bIns="45720" anchor="t" anchorCtr="0"/>
          <a:p>
            <a:pPr eaLnBrk="1" hangingPunct="1">
              <a:lnSpc>
                <a:spcPct val="80000"/>
              </a:lnSpc>
            </a:pPr>
            <a:r>
              <a:rPr lang="zh-CN" altLang="en-US" sz="2400" dirty="0">
                <a:ea typeface="楷体" panose="02010609060101010101" pitchFamily="49" charset="-122"/>
              </a:rPr>
              <a:t>滥捕鱼和养鱼都是人的行为，为什么这些行为的</a:t>
            </a:r>
            <a:r>
              <a:rPr lang="zh-CN" altLang="en-US" sz="2400" dirty="0">
                <a:latin typeface="楷体" panose="02010609060101010101" pitchFamily="49" charset="-122"/>
                <a:ea typeface="楷体" panose="02010609060101010101" pitchFamily="49" charset="-122"/>
              </a:rPr>
              <a:t>“</a:t>
            </a:r>
            <a:r>
              <a:rPr lang="zh-CN" altLang="en-US" sz="2400" dirty="0">
                <a:ea typeface="楷体" panose="02010609060101010101" pitchFamily="49" charset="-122"/>
              </a:rPr>
              <a:t>生产性极其不同</a:t>
            </a:r>
            <a:r>
              <a:rPr lang="zh-CN" altLang="en-US" sz="2400" dirty="0">
                <a:latin typeface="楷体" panose="02010609060101010101" pitchFamily="49" charset="-122"/>
                <a:ea typeface="楷体" panose="02010609060101010101" pitchFamily="49" charset="-122"/>
              </a:rPr>
              <a:t>”</a:t>
            </a:r>
            <a:r>
              <a:rPr lang="zh-CN" altLang="en-US" sz="2400" dirty="0">
                <a:ea typeface="楷体" panose="02010609060101010101" pitchFamily="49" charset="-122"/>
              </a:rPr>
              <a:t>？</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好人坏人？</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禁忌？</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道德约束？</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制度、权利安排及其执行？</a:t>
            </a:r>
            <a:endParaRPr lang="zh-CN" altLang="en-US" sz="2400" dirty="0">
              <a:ea typeface="楷体" panose="02010609060101010101" pitchFamily="49" charset="-122"/>
            </a:endParaRPr>
          </a:p>
          <a:p>
            <a:pPr eaLnBrk="1" hangingPunct="1">
              <a:lnSpc>
                <a:spcPct val="80000"/>
              </a:lnSpc>
            </a:pPr>
            <a:r>
              <a:rPr lang="zh-CN" altLang="en-US" sz="2400" dirty="0">
                <a:ea typeface="楷体" panose="02010609060101010101" pitchFamily="49" charset="-122"/>
              </a:rPr>
              <a:t>研究的重点：</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人们行为受到什么样的权利约束？</a:t>
            </a:r>
            <a:endParaRPr lang="zh-CN" altLang="en-US" sz="2400" dirty="0">
              <a:ea typeface="楷体" panose="02010609060101010101" pitchFamily="49" charset="-122"/>
            </a:endParaRPr>
          </a:p>
          <a:p>
            <a:pPr lvl="1" eaLnBrk="1" hangingPunct="1">
              <a:lnSpc>
                <a:spcPct val="80000"/>
              </a:lnSpc>
            </a:pPr>
            <a:r>
              <a:rPr lang="zh-CN" altLang="en-US" sz="2400" dirty="0">
                <a:ea typeface="楷体" panose="02010609060101010101" pitchFamily="49" charset="-122"/>
              </a:rPr>
              <a:t>制度和权利安排怎样影响人的经济行为？</a:t>
            </a:r>
            <a:endParaRPr lang="zh-CN" altLang="en-US" sz="2400" dirty="0">
              <a:ea typeface="楷体" panose="02010609060101010101" pitchFamily="49" charset="-122"/>
            </a:endParaRPr>
          </a:p>
          <a:p>
            <a:pPr eaLnBrk="1" hangingPunct="1">
              <a:lnSpc>
                <a:spcPct val="80000"/>
              </a:lnSpc>
            </a:pPr>
            <a:r>
              <a:rPr lang="zh-CN" altLang="en-US" sz="2400" dirty="0">
                <a:ea typeface="楷体" panose="02010609060101010101" pitchFamily="49" charset="-122"/>
              </a:rPr>
              <a:t>权利：什么可以做、什么不可以做的一组规定</a:t>
            </a:r>
            <a:endParaRPr lang="zh-CN" altLang="en-US" sz="2400" dirty="0">
              <a:ea typeface="楷体" panose="02010609060101010101" pitchFamily="49" charset="-122"/>
            </a:endParaRPr>
          </a:p>
          <a:p>
            <a:pPr eaLnBrk="1" hangingPunct="1">
              <a:lnSpc>
                <a:spcPct val="80000"/>
              </a:lnSpc>
              <a:buNone/>
            </a:pPr>
            <a:endParaRPr lang="en-US" altLang="zh-CN" sz="2800" dirty="0">
              <a:ea typeface="楷体" panose="02010609060101010101" pitchFamily="49"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150938" y="617538"/>
            <a:ext cx="73818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法学定义</a:t>
            </a:r>
            <a:endParaRPr lang="zh-CN" altLang="en-US" sz="4000" b="1" dirty="0">
              <a:latin typeface="楷体" panose="02010609060101010101" pitchFamily="49" charset="-122"/>
              <a:ea typeface="楷体" panose="02010609060101010101" pitchFamily="49" charset="-122"/>
            </a:endParaRPr>
          </a:p>
        </p:txBody>
      </p:sp>
      <p:sp>
        <p:nvSpPr>
          <p:cNvPr id="20483" name="Rectangle 3"/>
          <p:cNvSpPr>
            <a:spLocks noGrp="1"/>
          </p:cNvSpPr>
          <p:nvPr>
            <p:ph idx="1"/>
          </p:nvPr>
        </p:nvSpPr>
        <p:spPr>
          <a:xfrm>
            <a:off x="755650" y="1989138"/>
            <a:ext cx="7772400" cy="4114800"/>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罗马法关于 “所有权（</a:t>
            </a:r>
            <a:r>
              <a:rPr lang="en-US" altLang="zh-CN" sz="2400" dirty="0">
                <a:latin typeface="楷体" panose="02010609060101010101" pitchFamily="49" charset="-122"/>
                <a:ea typeface="楷体" panose="02010609060101010101" pitchFamily="49" charset="-122"/>
              </a:rPr>
              <a:t>ownership</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the right to make physical use of physical objects</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dirty="0">
                <a:latin typeface="楷体" panose="02010609060101010101" pitchFamily="49" charset="-122"/>
                <a:ea typeface="楷体" panose="02010609060101010101" pitchFamily="49" charset="-122"/>
              </a:rPr>
              <a:t> the right to income from it</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dirty="0">
                <a:latin typeface="楷体" panose="02010609060101010101" pitchFamily="49" charset="-122"/>
                <a:ea typeface="楷体" panose="02010609060101010101" pitchFamily="49" charset="-122"/>
              </a:rPr>
              <a:t> the power of management, including that alienation</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法兰西</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民法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关于所有权：“以法律所允许的最独断的方式处理事物的权利”。 （ </a:t>
            </a:r>
            <a:r>
              <a:rPr lang="en-US" altLang="zh-CN" sz="2400" dirty="0">
                <a:latin typeface="楷体" panose="02010609060101010101" pitchFamily="49" charset="-122"/>
                <a:ea typeface="楷体" panose="02010609060101010101" pitchFamily="49" charset="-122"/>
              </a:rPr>
              <a:t>discretional power</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普通法的不同处理（</a:t>
            </a:r>
            <a:r>
              <a:rPr lang="en-US" altLang="zh-CN" sz="2400" dirty="0">
                <a:latin typeface="楷体" panose="02010609060101010101" pitchFamily="49" charset="-122"/>
                <a:ea typeface="楷体" panose="02010609060101010101" pitchFamily="49" charset="-122"/>
              </a:rPr>
              <a:t>p78.)</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en-US" altLang="zh-CN" sz="2000" dirty="0">
                <a:latin typeface="楷体" panose="02010609060101010101" pitchFamily="49" charset="-122"/>
                <a:ea typeface="楷体" panose="02010609060101010101" pitchFamily="49" charset="-122"/>
              </a:rPr>
              <a:t>There is no (ownership) box.</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r>
              <a:rPr lang="en-US" altLang="zh-CN" sz="2000" dirty="0">
                <a:latin typeface="楷体" panose="02010609060101010101" pitchFamily="49" charset="-122"/>
                <a:ea typeface="楷体" panose="02010609060101010101" pitchFamily="49" charset="-122"/>
              </a:rPr>
              <a:t>There are merely various sets of interests.</a:t>
            </a:r>
            <a:endParaRPr lang="en-US" altLang="zh-CN" sz="2000" dirty="0">
              <a:latin typeface="楷体_GB2312" pitchFamily="49" charset="-122"/>
              <a:ea typeface="楷体_GB2312" pitchFamily="49" charset="-122"/>
            </a:endParaRP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b" anchorCtr="0"/>
          <a:p>
            <a:pPr algn="ctr" eaLnBrk="1" hangingPunct="1"/>
            <a:r>
              <a:rPr lang="en-US" altLang="zh-CN" sz="4000" b="1" dirty="0">
                <a:latin typeface="楷体" panose="02010609060101010101" pitchFamily="49" charset="-122"/>
                <a:ea typeface="楷体" panose="02010609060101010101" pitchFamily="49" charset="-122"/>
              </a:rPr>
              <a:t>Alchian </a:t>
            </a:r>
            <a:r>
              <a:rPr lang="zh-CN" altLang="en-US" sz="4000" b="1" dirty="0">
                <a:latin typeface="楷体" panose="02010609060101010101" pitchFamily="49" charset="-122"/>
                <a:ea typeface="楷体" panose="02010609060101010101" pitchFamily="49" charset="-122"/>
              </a:rPr>
              <a:t>的定义</a:t>
            </a:r>
            <a:endParaRPr lang="zh-CN" altLang="en-US" sz="4000" b="1" dirty="0">
              <a:latin typeface="楷体" panose="02010609060101010101" pitchFamily="49" charset="-122"/>
              <a:ea typeface="楷体" panose="02010609060101010101" pitchFamily="49" charset="-122"/>
            </a:endParaRPr>
          </a:p>
        </p:txBody>
      </p:sp>
      <p:sp>
        <p:nvSpPr>
          <p:cNvPr id="21507" name="Rectangle 3"/>
          <p:cNvSpPr>
            <a:spLocks noGrp="1"/>
          </p:cNvSpPr>
          <p:nvPr>
            <p:ph idx="1"/>
          </p:nvPr>
        </p:nvSpPr>
        <p:spPr>
          <a:xfrm>
            <a:off x="900113" y="1989138"/>
            <a:ext cx="7421562" cy="4114800"/>
          </a:xfrm>
          <a:ln/>
        </p:spPr>
        <p:txBody>
          <a:bodyPr vert="horz" wrap="square" lIns="91440" tIns="45720" rIns="91440" bIns="45720" anchor="t" anchorCtr="0"/>
          <a:p>
            <a:pPr eaLnBrk="1" hangingPunct="1">
              <a:lnSpc>
                <a:spcPct val="80000"/>
              </a:lnSpc>
            </a:pPr>
            <a:r>
              <a:rPr lang="en-US" altLang="zh-CN" sz="2400" dirty="0">
                <a:latin typeface="楷体" panose="02010609060101010101" pitchFamily="49" charset="-122"/>
                <a:ea typeface="楷体" panose="02010609060101010101" pitchFamily="49" charset="-122"/>
              </a:rPr>
              <a:t>Alchian </a:t>
            </a:r>
            <a:r>
              <a:rPr lang="zh-CN" altLang="en-US" sz="2400" dirty="0">
                <a:latin typeface="楷体" panose="02010609060101010101" pitchFamily="49" charset="-122"/>
                <a:ea typeface="楷体" panose="02010609060101010101" pitchFamily="49" charset="-122"/>
              </a:rPr>
              <a:t>定义</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一种通过社会强制而实现的对某种经济物品的多种用途进行选择的权利” </a:t>
            </a:r>
            <a:r>
              <a:rPr lang="en-US" altLang="zh-CN" sz="2400" dirty="0">
                <a:latin typeface="楷体" panose="02010609060101010101" pitchFamily="49" charset="-122"/>
                <a:ea typeface="楷体" panose="02010609060101010101" pitchFamily="49" charset="-122"/>
              </a:rPr>
              <a:t>(“A property right is a socially enforced right to select uses of an economic good” )</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关于“社会强制” （</a:t>
            </a:r>
            <a:r>
              <a:rPr lang="en-US" altLang="zh-CN" sz="2400" dirty="0">
                <a:latin typeface="楷体" panose="02010609060101010101" pitchFamily="49" charset="-122"/>
                <a:ea typeface="楷体" panose="02010609060101010101" pitchFamily="49" charset="-122"/>
              </a:rPr>
              <a:t>socially enforced right)</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政府的力量、日常社会行动以及通行的伦理和道德规范</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为什么需要“社会强制”</a:t>
            </a:r>
            <a:r>
              <a:rPr lang="en-US"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lnSpc>
                <a:spcPct val="80000"/>
              </a:lnSpc>
            </a:pP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关于“选择的权利”</a:t>
            </a:r>
            <a:r>
              <a:rPr lang="en-US" altLang="zh-CN" sz="2400" dirty="0">
                <a:latin typeface="楷体" panose="02010609060101010101" pitchFamily="49" charset="-122"/>
                <a:ea typeface="楷体" panose="02010609060101010101" pitchFamily="49" charset="-122"/>
              </a:rPr>
              <a:t>(select uses of…)</a:t>
            </a:r>
            <a:endParaRPr lang="en-US" altLang="zh-CN" sz="24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什么是经济资源的多种用途？</a:t>
            </a:r>
            <a:endParaRPr lang="zh-CN" altLang="en-US" sz="2000" dirty="0">
              <a:latin typeface="楷体" panose="02010609060101010101" pitchFamily="49" charset="-122"/>
              <a:ea typeface="楷体" panose="02010609060101010101" pitchFamily="49" charset="-122"/>
            </a:endParaRPr>
          </a:p>
          <a:p>
            <a:pPr lvl="1" eaLnBrk="1" hangingPunct="1">
              <a:lnSpc>
                <a:spcPct val="80000"/>
              </a:lnSpc>
            </a:pPr>
            <a:r>
              <a:rPr lang="zh-CN" altLang="en-US" sz="2000" dirty="0">
                <a:latin typeface="楷体" panose="02010609060101010101" pitchFamily="49" charset="-122"/>
                <a:ea typeface="楷体" panose="02010609060101010101" pitchFamily="49" charset="-122"/>
              </a:rPr>
              <a:t>为什么强调“选择”？</a:t>
            </a:r>
            <a:endParaRPr lang="zh-CN" altLang="en-US" sz="2000" dirty="0">
              <a:latin typeface="楷体" panose="02010609060101010101" pitchFamily="49" charset="-122"/>
              <a:ea typeface="楷体" panose="02010609060101010101" pitchFamily="49" charset="-122"/>
            </a:endParaRPr>
          </a:p>
          <a:p>
            <a:pPr eaLnBrk="1" hangingPunct="1">
              <a:lnSpc>
                <a:spcPct val="80000"/>
              </a:lnSpc>
            </a:pP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1835150" y="617538"/>
            <a:ext cx="5832475" cy="1143000"/>
          </a:xfrm>
          <a:ln/>
        </p:spPr>
        <p:txBody>
          <a:bodyPr vert="horz" wrap="square" lIns="91440" tIns="45720" rIns="91440" bIns="45720" anchor="b" anchorCtr="0"/>
          <a:p>
            <a:pPr algn="ctr" eaLnBrk="1" hangingPunct="1"/>
            <a:r>
              <a:rPr lang="zh-CN" altLang="en-US" b="1" dirty="0">
                <a:latin typeface="楷体" panose="02010609060101010101" pitchFamily="49" charset="-122"/>
                <a:ea typeface="楷体" panose="02010609060101010101" pitchFamily="49" charset="-122"/>
              </a:rPr>
              <a:t>第三讲 产权</a:t>
            </a:r>
            <a:endParaRPr lang="zh-CN" altLang="en-US" b="1" dirty="0">
              <a:latin typeface="楷体" panose="02010609060101010101" pitchFamily="49" charset="-122"/>
              <a:ea typeface="楷体" panose="02010609060101010101" pitchFamily="49" charset="-122"/>
            </a:endParaRPr>
          </a:p>
        </p:txBody>
      </p:sp>
      <p:sp>
        <p:nvSpPr>
          <p:cNvPr id="4099" name="Rectangle 3"/>
          <p:cNvSpPr>
            <a:spLocks noGrp="1"/>
          </p:cNvSpPr>
          <p:nvPr>
            <p:ph idx="1"/>
          </p:nvPr>
        </p:nvSpPr>
        <p:spPr>
          <a:xfrm>
            <a:off x="1187450" y="1989138"/>
            <a:ext cx="7056438" cy="4114800"/>
          </a:xfrm>
          <a:ln/>
        </p:spPr>
        <p:txBody>
          <a:bodyPr vert="horz" wrap="square" lIns="91440" tIns="45720" rIns="91440" bIns="45720" anchor="t" anchorCtr="0"/>
          <a:p>
            <a:pPr eaLnBrk="1" hangingPunct="1"/>
            <a:r>
              <a:rPr lang="zh-CN" altLang="en-US" dirty="0">
                <a:latin typeface="楷体" panose="02010609060101010101" pitchFamily="49" charset="-122"/>
                <a:ea typeface="楷体" panose="02010609060101010101" pitchFamily="49" charset="-122"/>
              </a:rPr>
              <a:t>第二讲回顾</a:t>
            </a:r>
            <a:endParaRPr lang="zh-CN" altLang="en-US" dirty="0">
              <a:latin typeface="楷体" panose="02010609060101010101" pitchFamily="49" charset="-122"/>
              <a:ea typeface="楷体" panose="02010609060101010101" pitchFamily="49" charset="-122"/>
            </a:endParaRPr>
          </a:p>
          <a:p>
            <a:pPr eaLnBrk="1" hangingPunct="1"/>
            <a:r>
              <a:rPr lang="zh-CN" altLang="en-US" dirty="0">
                <a:latin typeface="楷体" panose="02010609060101010101" pitchFamily="49" charset="-122"/>
                <a:ea typeface="楷体" panose="02010609060101010101" pitchFamily="49" charset="-122"/>
              </a:rPr>
              <a:t>故事和问题</a:t>
            </a:r>
            <a:endParaRPr lang="zh-CN" altLang="en-US" dirty="0">
              <a:latin typeface="楷体" panose="02010609060101010101" pitchFamily="49" charset="-122"/>
              <a:ea typeface="楷体" panose="02010609060101010101" pitchFamily="49" charset="-122"/>
            </a:endParaRPr>
          </a:p>
          <a:p>
            <a:pPr eaLnBrk="1" hangingPunct="1"/>
            <a:r>
              <a:rPr lang="zh-CN" altLang="en-US" dirty="0">
                <a:latin typeface="楷体" panose="02010609060101010101" pitchFamily="49" charset="-122"/>
                <a:ea typeface="楷体" panose="02010609060101010101" pitchFamily="49" charset="-122"/>
              </a:rPr>
              <a:t>概念</a:t>
            </a:r>
            <a:endParaRPr lang="zh-CN" altLang="en-US" dirty="0">
              <a:latin typeface="楷体" panose="02010609060101010101" pitchFamily="49" charset="-122"/>
              <a:ea typeface="楷体" panose="02010609060101010101" pitchFamily="49" charset="-122"/>
            </a:endParaRPr>
          </a:p>
          <a:p>
            <a:pPr eaLnBrk="1" hangingPunct="1"/>
            <a:r>
              <a:rPr lang="zh-CN" altLang="en-US" dirty="0">
                <a:latin typeface="楷体" panose="02010609060101010101" pitchFamily="49" charset="-122"/>
                <a:ea typeface="楷体" panose="02010609060101010101" pitchFamily="49" charset="-122"/>
              </a:rPr>
              <a:t>产权起源</a:t>
            </a:r>
            <a:endParaRPr lang="zh-CN" altLang="en-US" dirty="0">
              <a:latin typeface="楷体" panose="02010609060101010101" pitchFamily="49" charset="-122"/>
              <a:ea typeface="楷体" panose="02010609060101010101" pitchFamily="49" charset="-122"/>
            </a:endParaRPr>
          </a:p>
          <a:p>
            <a:pPr eaLnBrk="1" hangingPunct="1"/>
            <a:r>
              <a:rPr lang="zh-CN" altLang="en-US" dirty="0">
                <a:latin typeface="楷体" panose="02010609060101010101" pitchFamily="49" charset="-122"/>
                <a:ea typeface="楷体" panose="02010609060101010101" pitchFamily="49" charset="-122"/>
              </a:rPr>
              <a:t>产权经济分析</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150938" y="617538"/>
            <a:ext cx="7381875" cy="1143000"/>
          </a:xfrm>
          <a:ln/>
        </p:spPr>
        <p:txBody>
          <a:bodyPr vert="horz" wrap="square" lIns="91440" tIns="45720" rIns="91440" bIns="45720" anchor="b" anchorCtr="0"/>
          <a:p>
            <a:pPr algn="ctr" eaLnBrk="1" hangingPunct="1"/>
            <a:r>
              <a:rPr lang="en-US" altLang="zh-CN" sz="4000" b="1" dirty="0">
                <a:latin typeface="楷体" panose="02010609060101010101" pitchFamily="49" charset="-122"/>
                <a:ea typeface="楷体" panose="02010609060101010101" pitchFamily="49" charset="-122"/>
              </a:rPr>
              <a:t>Alchian </a:t>
            </a:r>
            <a:r>
              <a:rPr lang="zh-CN" altLang="en-US" sz="4000" b="1" dirty="0">
                <a:latin typeface="楷体" panose="02010609060101010101" pitchFamily="49" charset="-122"/>
                <a:ea typeface="楷体" panose="02010609060101010101" pitchFamily="49" charset="-122"/>
              </a:rPr>
              <a:t>的定义</a:t>
            </a:r>
            <a:endParaRPr lang="zh-CN" altLang="en-US" sz="4000" b="1" dirty="0">
              <a:latin typeface="楷体" panose="02010609060101010101" pitchFamily="49" charset="-122"/>
              <a:ea typeface="楷体" panose="02010609060101010101" pitchFamily="49" charset="-122"/>
            </a:endParaRPr>
          </a:p>
        </p:txBody>
      </p:sp>
      <p:sp>
        <p:nvSpPr>
          <p:cNvPr id="22531" name="Rectangle 3"/>
          <p:cNvSpPr>
            <a:spLocks noGrp="1"/>
          </p:cNvSpPr>
          <p:nvPr>
            <p:ph idx="1"/>
          </p:nvPr>
        </p:nvSpPr>
        <p:spPr>
          <a:xfrm>
            <a:off x="1182688" y="2017713"/>
            <a:ext cx="7566025" cy="4114800"/>
          </a:xfrm>
          <a:ln/>
        </p:spPr>
        <p:txBody>
          <a:bodyPr vert="horz" wrap="square" lIns="91440" tIns="45720" rIns="91440" bIns="45720" anchor="t" anchorCtr="0"/>
          <a:p>
            <a:pPr eaLnBrk="1" hangingPunct="1"/>
            <a:r>
              <a:rPr lang="zh-CN" altLang="en-US" sz="2600" dirty="0">
                <a:latin typeface="楷体" panose="02010609060101010101" pitchFamily="49" charset="-122"/>
                <a:ea typeface="楷体" panose="02010609060101010101" pitchFamily="49" charset="-122"/>
              </a:rPr>
              <a:t>关于“产权的强度” （</a:t>
            </a:r>
            <a:r>
              <a:rPr lang="en-US" altLang="zh-CN" sz="2600" dirty="0">
                <a:latin typeface="楷体" panose="02010609060101010101" pitchFamily="49" charset="-122"/>
                <a:ea typeface="楷体" panose="02010609060101010101" pitchFamily="49" charset="-122"/>
              </a:rPr>
              <a:t>property right’s strength)</a:t>
            </a:r>
            <a:endParaRPr lang="en-US" altLang="zh-CN" sz="2600" dirty="0">
              <a:latin typeface="楷体" panose="02010609060101010101" pitchFamily="49" charset="-122"/>
              <a:ea typeface="楷体" panose="02010609060101010101" pitchFamily="49" charset="-122"/>
            </a:endParaRPr>
          </a:p>
          <a:p>
            <a:pPr lvl="1" eaLnBrk="1" hangingPunct="1"/>
            <a:r>
              <a:rPr lang="en-US" altLang="zh-CN" sz="2600" dirty="0">
                <a:latin typeface="楷体" panose="02010609060101010101" pitchFamily="49" charset="-122"/>
                <a:ea typeface="楷体" panose="02010609060101010101" pitchFamily="49" charset="-122"/>
              </a:rPr>
              <a:t>..is measured by its probability and costs of enforcement</a:t>
            </a:r>
            <a:endParaRPr lang="en-US" altLang="zh-CN" sz="2600" dirty="0">
              <a:latin typeface="楷体" panose="02010609060101010101" pitchFamily="49" charset="-122"/>
              <a:ea typeface="楷体" panose="02010609060101010101" pitchFamily="49" charset="-122"/>
            </a:endParaRPr>
          </a:p>
          <a:p>
            <a:pPr lvl="1" eaLnBrk="1" hangingPunct="1"/>
            <a:r>
              <a:rPr lang="en-US" altLang="zh-CN" sz="2600" dirty="0">
                <a:latin typeface="楷体" panose="02010609060101010101" pitchFamily="49" charset="-122"/>
                <a:ea typeface="楷体" panose="02010609060101010101" pitchFamily="49" charset="-122"/>
              </a:rPr>
              <a:t>..depend on the government, informal social actions, and prevailing ethical and normal norms</a:t>
            </a:r>
            <a:endParaRPr lang="en-US" altLang="zh-CN" sz="2600" dirty="0">
              <a:latin typeface="楷体" panose="02010609060101010101" pitchFamily="49" charset="-122"/>
              <a:ea typeface="楷体" panose="02010609060101010101" pitchFamily="49" charset="-122"/>
            </a:endParaRPr>
          </a:p>
          <a:p>
            <a:pPr lvl="1" eaLnBrk="1" hangingPunct="1"/>
            <a:r>
              <a:rPr lang="en-US" altLang="zh-CN" sz="2600" dirty="0">
                <a:latin typeface="楷体" panose="02010609060101010101" pitchFamily="49" charset="-122"/>
                <a:ea typeface="楷体" panose="02010609060101010101" pitchFamily="49" charset="-122"/>
              </a:rPr>
              <a:t>&gt; “socially enforced right”</a:t>
            </a:r>
            <a:endParaRPr lang="en-US" altLang="zh-CN" sz="26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私人产权</a:t>
            </a:r>
            <a:endParaRPr lang="zh-CN" altLang="en-US" sz="4000" b="1" dirty="0">
              <a:latin typeface="楷体" panose="02010609060101010101" pitchFamily="49" charset="-122"/>
              <a:ea typeface="楷体" panose="02010609060101010101" pitchFamily="49" charset="-122"/>
            </a:endParaRPr>
          </a:p>
        </p:txBody>
      </p:sp>
      <p:sp>
        <p:nvSpPr>
          <p:cNvPr id="23555" name="Rectangle 3"/>
          <p:cNvSpPr>
            <a:spLocks noGrp="1"/>
          </p:cNvSpPr>
          <p:nvPr>
            <p:ph idx="1"/>
          </p:nvPr>
        </p:nvSpPr>
        <p:spPr>
          <a:xfrm>
            <a:off x="1182688" y="2017713"/>
            <a:ext cx="7277100" cy="4114800"/>
          </a:xfrm>
          <a:ln/>
        </p:spPr>
        <p:txBody>
          <a:bodyPr vert="horz" wrap="square" lIns="91440" tIns="45720" rIns="91440" bIns="45720" anchor="t" anchorCtr="0"/>
          <a:p>
            <a:pPr eaLnBrk="1" hangingPunct="1"/>
            <a:r>
              <a:rPr lang="zh-CN" altLang="en-US" sz="2800" dirty="0">
                <a:latin typeface="楷体" panose="02010609060101010101" pitchFamily="49" charset="-122"/>
                <a:ea typeface="楷体" panose="02010609060101010101" pitchFamily="49" charset="-122"/>
              </a:rPr>
              <a:t>私人产权：“属于个人的产权即为私有产权，它可以交换</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以换取对其他物品同样的权利（</a:t>
            </a:r>
            <a:r>
              <a:rPr lang="en-US" altLang="zh-CN" sz="2800" dirty="0">
                <a:latin typeface="楷体" panose="02010609060101010101" pitchFamily="49" charset="-122"/>
                <a:ea typeface="楷体" panose="02010609060101010101" pitchFamily="49" charset="-122"/>
              </a:rPr>
              <a:t>A private property right is one assigned to a </a:t>
            </a:r>
            <a:r>
              <a:rPr lang="en-US" altLang="zh-CN" sz="2800" i="1" dirty="0">
                <a:latin typeface="楷体" panose="02010609060101010101" pitchFamily="49" charset="-122"/>
                <a:ea typeface="楷体" panose="02010609060101010101" pitchFamily="49" charset="-122"/>
              </a:rPr>
              <a:t>specific person</a:t>
            </a:r>
            <a:r>
              <a:rPr lang="en-US" altLang="zh-CN" sz="2800" dirty="0">
                <a:latin typeface="楷体" panose="02010609060101010101" pitchFamily="49" charset="-122"/>
                <a:ea typeface="楷体" panose="02010609060101010101" pitchFamily="49" charset="-122"/>
              </a:rPr>
              <a:t> and </a:t>
            </a:r>
            <a:r>
              <a:rPr lang="en-US" altLang="zh-CN" sz="2800" i="1" dirty="0">
                <a:latin typeface="楷体" panose="02010609060101010101" pitchFamily="49" charset="-122"/>
                <a:ea typeface="楷体" panose="02010609060101010101" pitchFamily="49" charset="-122"/>
              </a:rPr>
              <a:t>its alienable in exchange</a:t>
            </a:r>
            <a:r>
              <a:rPr lang="en-US" altLang="zh-CN" sz="2800" dirty="0">
                <a:latin typeface="楷体" panose="02010609060101010101" pitchFamily="49" charset="-122"/>
                <a:ea typeface="楷体" panose="02010609060101010101" pitchFamily="49" charset="-122"/>
              </a:rPr>
              <a:t> for similar rights over other goods</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个人</a:t>
            </a:r>
            <a:r>
              <a:rPr lang="en-US" altLang="zh-CN" sz="2400" dirty="0">
                <a:latin typeface="楷体" panose="02010609060101010101" pitchFamily="49" charset="-122"/>
                <a:ea typeface="楷体" panose="02010609060101010101" pitchFamily="49" charset="-122"/>
              </a:rPr>
              <a:t>(specific person, or individual) </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交换 </a:t>
            </a:r>
            <a:r>
              <a:rPr lang="en-US" altLang="zh-CN" sz="2400" dirty="0">
                <a:latin typeface="楷体" panose="02010609060101010101" pitchFamily="49" charset="-122"/>
                <a:ea typeface="楷体" panose="02010609060101010101" pitchFamily="49" charset="-122"/>
              </a:rPr>
              <a:t>(alienable in exchange)</a:t>
            </a:r>
            <a:endParaRPr lang="zh-CN" altLang="en-US" dirty="0">
              <a:latin typeface="楷体_GB2312" pitchFamily="49" charset="-122"/>
              <a:ea typeface="楷体_GB2312" pitchFamily="49" charset="-122"/>
            </a:endParaRP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产权概念的扩展</a:t>
            </a:r>
            <a:endParaRPr lang="zh-CN" altLang="en-US" sz="4000" b="1" dirty="0">
              <a:latin typeface="楷体" panose="02010609060101010101" pitchFamily="49" charset="-122"/>
              <a:ea typeface="楷体" panose="02010609060101010101" pitchFamily="49" charset="-122"/>
            </a:endParaRPr>
          </a:p>
        </p:txBody>
      </p:sp>
      <p:sp>
        <p:nvSpPr>
          <p:cNvPr id="24579" name="Rectangle 3"/>
          <p:cNvSpPr>
            <a:spLocks noGrp="1"/>
          </p:cNvSpPr>
          <p:nvPr>
            <p:ph idx="1"/>
          </p:nvPr>
        </p:nvSpPr>
        <p:spPr>
          <a:ln/>
        </p:spPr>
        <p:txBody>
          <a:bodyPr vert="horz" wrap="square" lIns="91440" tIns="45720" rIns="91440" bIns="45720" anchor="t" anchorCtr="0"/>
          <a:p>
            <a:pPr eaLnBrk="1" hangingPunct="1"/>
            <a:r>
              <a:rPr lang="zh-CN" altLang="en-US" sz="2400" dirty="0">
                <a:latin typeface="楷体" panose="02010609060101010101" pitchFamily="49" charset="-122"/>
                <a:ea typeface="楷体" panose="02010609060101010101" pitchFamily="49" charset="-122"/>
              </a:rPr>
              <a:t>产权</a:t>
            </a:r>
            <a:r>
              <a:rPr lang="en-US" altLang="zh-CN" sz="2400" dirty="0">
                <a:latin typeface="楷体" panose="02010609060101010101" pitchFamily="49" charset="-122"/>
                <a:ea typeface="楷体" panose="02010609060101010101" pitchFamily="49" charset="-122"/>
              </a:rPr>
              <a:t>(property rights)</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权利、道德、正义和法律</a:t>
            </a:r>
            <a:r>
              <a:rPr lang="en-US" altLang="zh-CN" sz="2400" dirty="0">
                <a:latin typeface="楷体" panose="02010609060101010101" pitchFamily="49" charset="-122"/>
                <a:ea typeface="楷体" panose="02010609060101010101" pitchFamily="49" charset="-122"/>
              </a:rPr>
              <a:t>(right--rights)</a:t>
            </a:r>
            <a:endParaRPr lang="en-US" altLang="zh-CN" sz="2400" dirty="0">
              <a:latin typeface="楷体" panose="02010609060101010101" pitchFamily="49" charset="-122"/>
              <a:ea typeface="楷体" panose="02010609060101010101" pitchFamily="49" charset="-122"/>
            </a:endParaRPr>
          </a:p>
          <a:p>
            <a:pPr lvl="1" eaLnBrk="1" hangingPunct="1"/>
            <a:r>
              <a:rPr lang="en-US" altLang="zh-CN" sz="2400" dirty="0">
                <a:latin typeface="楷体" panose="02010609060101010101" pitchFamily="49" charset="-122"/>
                <a:ea typeface="楷体" panose="02010609060101010101" pitchFamily="49" charset="-122"/>
              </a:rPr>
              <a:t>Right</a:t>
            </a:r>
            <a:r>
              <a:rPr lang="zh-CN" altLang="en-US" sz="2400" dirty="0">
                <a:latin typeface="楷体" panose="02010609060101010101" pitchFamily="49" charset="-122"/>
                <a:ea typeface="楷体" panose="02010609060101010101" pitchFamily="49" charset="-122"/>
              </a:rPr>
              <a:t>权利</a:t>
            </a:r>
            <a:r>
              <a:rPr lang="en-US" altLang="zh-CN" sz="2400" dirty="0">
                <a:latin typeface="楷体" panose="02010609060101010101" pitchFamily="49" charset="-122"/>
                <a:ea typeface="楷体" panose="02010609060101010101" pitchFamily="49" charset="-122"/>
              </a:rPr>
              <a:t> VS Might</a:t>
            </a:r>
            <a:r>
              <a:rPr lang="zh-CN" altLang="en-US" sz="2400" dirty="0">
                <a:latin typeface="楷体" panose="02010609060101010101" pitchFamily="49" charset="-122"/>
                <a:ea typeface="楷体" panose="02010609060101010101" pitchFamily="49" charset="-122"/>
              </a:rPr>
              <a:t>能力</a:t>
            </a:r>
            <a:endParaRPr lang="zh-CN" altLang="en-US"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权利束</a:t>
            </a:r>
            <a:r>
              <a:rPr lang="en-US" altLang="zh-CN" sz="2400" dirty="0">
                <a:latin typeface="楷体" panose="02010609060101010101" pitchFamily="49" charset="-122"/>
                <a:ea typeface="楷体" panose="02010609060101010101" pitchFamily="49" charset="-122"/>
              </a:rPr>
              <a:t>(rights or a set of rights)</a:t>
            </a:r>
            <a:endParaRPr lang="en-US" altLang="zh-CN" sz="2400" dirty="0">
              <a:latin typeface="楷体" panose="02010609060101010101" pitchFamily="49" charset="-122"/>
              <a:ea typeface="楷体" panose="02010609060101010101" pitchFamily="49" charset="-122"/>
            </a:endParaRPr>
          </a:p>
          <a:p>
            <a:pPr lvl="3" eaLnBrk="1" hangingPunct="1"/>
            <a:r>
              <a:rPr lang="zh-CN" altLang="en-US" sz="2400" dirty="0">
                <a:latin typeface="楷体" panose="02010609060101010101" pitchFamily="49" charset="-122"/>
                <a:ea typeface="楷体" panose="02010609060101010101" pitchFamily="49" charset="-122"/>
              </a:rPr>
              <a:t>使用和占有</a:t>
            </a:r>
            <a:r>
              <a:rPr lang="en-US" altLang="zh-CN" sz="2400" dirty="0">
                <a:latin typeface="楷体" panose="02010609060101010101" pitchFamily="49" charset="-122"/>
                <a:ea typeface="楷体" panose="02010609060101010101" pitchFamily="49" charset="-122"/>
              </a:rPr>
              <a:t>(use rights)</a:t>
            </a:r>
            <a:endParaRPr lang="en-US" altLang="zh-CN" sz="2400" dirty="0">
              <a:latin typeface="楷体" panose="02010609060101010101" pitchFamily="49" charset="-122"/>
              <a:ea typeface="楷体" panose="02010609060101010101" pitchFamily="49" charset="-122"/>
            </a:endParaRPr>
          </a:p>
          <a:p>
            <a:pPr lvl="3" eaLnBrk="1" hangingPunct="1"/>
            <a:r>
              <a:rPr lang="zh-CN" altLang="en-US" sz="2400" dirty="0">
                <a:latin typeface="楷体" panose="02010609060101010101" pitchFamily="49" charset="-122"/>
                <a:ea typeface="楷体" panose="02010609060101010101" pitchFamily="49" charset="-122"/>
              </a:rPr>
              <a:t>收益</a:t>
            </a:r>
            <a:r>
              <a:rPr lang="en-US" altLang="zh-CN" sz="2400" dirty="0">
                <a:latin typeface="楷体" panose="02010609060101010101" pitchFamily="49" charset="-122"/>
                <a:ea typeface="楷体" panose="02010609060101010101" pitchFamily="49" charset="-122"/>
              </a:rPr>
              <a:t>(usufruct rights)</a:t>
            </a:r>
            <a:endParaRPr lang="en-US" altLang="zh-CN" sz="2400" dirty="0">
              <a:latin typeface="楷体" panose="02010609060101010101" pitchFamily="49" charset="-122"/>
              <a:ea typeface="楷体" panose="02010609060101010101" pitchFamily="49" charset="-122"/>
            </a:endParaRPr>
          </a:p>
          <a:p>
            <a:pPr lvl="3" eaLnBrk="1" hangingPunct="1"/>
            <a:r>
              <a:rPr lang="zh-CN" altLang="en-US" sz="2400" dirty="0">
                <a:latin typeface="楷体" panose="02010609060101010101" pitchFamily="49" charset="-122"/>
                <a:ea typeface="楷体" panose="02010609060101010101" pitchFamily="49" charset="-122"/>
              </a:rPr>
              <a:t>让度</a:t>
            </a:r>
            <a:r>
              <a:rPr lang="en-US" altLang="zh-CN" sz="2400" dirty="0">
                <a:latin typeface="楷体" panose="02010609060101010101" pitchFamily="49" charset="-122"/>
                <a:ea typeface="楷体" panose="02010609060101010101" pitchFamily="49" charset="-122"/>
              </a:rPr>
              <a:t>(alienation rights)</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排他性</a:t>
            </a:r>
            <a:r>
              <a:rPr lang="en-US" altLang="zh-CN" sz="2400" dirty="0">
                <a:latin typeface="楷体" panose="02010609060101010101" pitchFamily="49" charset="-122"/>
                <a:ea typeface="楷体" panose="02010609060101010101" pitchFamily="49" charset="-122"/>
              </a:rPr>
              <a:t>(exclusive)</a:t>
            </a:r>
            <a:r>
              <a:rPr lang="zh-CN" altLang="en-US" sz="2400" dirty="0">
                <a:latin typeface="楷体" panose="02010609060101010101" pitchFamily="49" charset="-122"/>
                <a:ea typeface="楷体" panose="02010609060101010101" pitchFamily="49" charset="-122"/>
              </a:rPr>
              <a:t>和可交易性</a:t>
            </a:r>
            <a:r>
              <a:rPr lang="en-US" altLang="zh-CN" sz="2400" dirty="0">
                <a:latin typeface="楷体" panose="02010609060101010101" pitchFamily="49" charset="-122"/>
                <a:ea typeface="楷体" panose="02010609060101010101" pitchFamily="49" charset="-122"/>
              </a:rPr>
              <a:t>(exchangeable)</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理解产权：竞争与社会</a:t>
            </a:r>
            <a:endParaRPr lang="zh-CN" altLang="en-US" sz="4000" b="1" dirty="0">
              <a:latin typeface="楷体" panose="02010609060101010101" pitchFamily="49" charset="-122"/>
              <a:ea typeface="楷体" panose="02010609060101010101" pitchFamily="49" charset="-122"/>
            </a:endParaRPr>
          </a:p>
        </p:txBody>
      </p:sp>
      <p:sp>
        <p:nvSpPr>
          <p:cNvPr id="25603" name="Rectangle 3"/>
          <p:cNvSpPr>
            <a:spLocks noGrp="1"/>
          </p:cNvSpPr>
          <p:nvPr>
            <p:ph idx="1"/>
          </p:nvPr>
        </p:nvSpPr>
        <p:spPr>
          <a:xfrm>
            <a:off x="1182688" y="2017713"/>
            <a:ext cx="7421562" cy="4114800"/>
          </a:xfrm>
          <a:ln/>
        </p:spPr>
        <p:txBody>
          <a:bodyPr vert="horz" wrap="square" lIns="91440" tIns="45720" rIns="91440" bIns="45720" anchor="t" anchorCtr="0"/>
          <a:p>
            <a:pPr eaLnBrk="1" hangingPunct="1">
              <a:lnSpc>
                <a:spcPct val="90000"/>
              </a:lnSpc>
            </a:pPr>
            <a:r>
              <a:rPr lang="zh-CN" altLang="en-US" sz="2400" dirty="0">
                <a:latin typeface="楷体" panose="02010609060101010101" pitchFamily="49" charset="-122"/>
                <a:ea typeface="楷体" panose="02010609060101010101" pitchFamily="49" charset="-122"/>
              </a:rPr>
              <a:t>再谈稀缺与竞争</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产权概念重点不是“产（物）”，而是“权（利）”，即关于行为的一组许可和限制。</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为竞争设置的最基本的限制</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“私人产权”是限制个人的自利倾向、限制竞争危害社会的制度安排</a:t>
            </a:r>
            <a:endParaRPr lang="zh-CN" altLang="en-US" sz="24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latin typeface="楷体" panose="02010609060101010101" pitchFamily="49" charset="-122"/>
                <a:ea typeface="楷体" panose="02010609060101010101" pitchFamily="49" charset="-122"/>
              </a:rPr>
              <a:t>普遍性</a:t>
            </a:r>
            <a:endParaRPr lang="zh-CN" altLang="en-US" sz="24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latin typeface="楷体" panose="02010609060101010101" pitchFamily="49" charset="-122"/>
                <a:ea typeface="楷体" panose="02010609060101010101" pitchFamily="49" charset="-122"/>
              </a:rPr>
              <a:t>有效保护的成本比较低</a:t>
            </a:r>
            <a:endParaRPr lang="zh-CN" altLang="en-US" sz="24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latin typeface="楷体" panose="02010609060101010101" pitchFamily="49" charset="-122"/>
                <a:ea typeface="楷体" panose="02010609060101010101" pitchFamily="49" charset="-122"/>
              </a:rPr>
              <a:t>构成全部复杂的契约和组织的基础</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ea typeface="楷体" panose="02010609060101010101" pitchFamily="49" charset="-122"/>
              </a:rPr>
              <a:t>保护产权与保护产权的市值：网约车</a:t>
            </a:r>
            <a:endParaRPr lang="zh-CN" altLang="en-US" sz="2400" dirty="0">
              <a:ea typeface="楷体" panose="02010609060101010101" pitchFamily="49" charset="-122"/>
            </a:endParaRPr>
          </a:p>
          <a:p>
            <a:pPr lvl="1" eaLnBrk="1" hangingPunct="1">
              <a:lnSpc>
                <a:spcPct val="90000"/>
              </a:lnSpc>
            </a:pP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150938" y="617538"/>
            <a:ext cx="73818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产权的经济含义</a:t>
            </a:r>
            <a:endParaRPr lang="zh-CN" altLang="en-US" sz="4000" b="1" dirty="0">
              <a:latin typeface="楷体" panose="02010609060101010101" pitchFamily="49" charset="-122"/>
              <a:ea typeface="楷体" panose="02010609060101010101" pitchFamily="49" charset="-122"/>
            </a:endParaRPr>
          </a:p>
        </p:txBody>
      </p:sp>
      <p:sp>
        <p:nvSpPr>
          <p:cNvPr id="26627" name="Rectangle 3"/>
          <p:cNvSpPr>
            <a:spLocks noGrp="1"/>
          </p:cNvSpPr>
          <p:nvPr>
            <p:ph idx="1"/>
          </p:nvPr>
        </p:nvSpPr>
        <p:spPr>
          <a:xfrm>
            <a:off x="1182688" y="2017713"/>
            <a:ext cx="6989762" cy="4114800"/>
          </a:xfrm>
          <a:ln/>
        </p:spPr>
        <p:txBody>
          <a:bodyPr vert="horz" wrap="square" lIns="91440" tIns="45720" rIns="91440" bIns="45720" anchor="t" anchorCtr="0"/>
          <a:p>
            <a:pPr eaLnBrk="1" hangingPunct="1">
              <a:lnSpc>
                <a:spcPct val="80000"/>
              </a:lnSpc>
            </a:pPr>
            <a:r>
              <a:rPr lang="en-US" altLang="zh-CN" sz="2800" dirty="0">
                <a:latin typeface="楷体" panose="02010609060101010101" pitchFamily="49" charset="-122"/>
                <a:ea typeface="楷体" panose="02010609060101010101" pitchFamily="49" charset="-122"/>
              </a:rPr>
              <a:t>Alchian: “</a:t>
            </a:r>
            <a:r>
              <a:rPr lang="zh-CN" altLang="en-US" sz="2800" dirty="0">
                <a:latin typeface="楷体" panose="02010609060101010101" pitchFamily="49" charset="-122"/>
                <a:ea typeface="楷体" panose="02010609060101010101" pitchFamily="49" charset="-122"/>
              </a:rPr>
              <a:t>根据著名的比较利益原则，在一个信息扩散的社会里，要使生产专业化的分散协调得以顺利进行，人们就必须得到有保障的可转让的私有产权，即以双方同意的价格，用较低的交易成本对生产资源和可交易产品进行转让的权利”。</a:t>
            </a:r>
            <a:endParaRPr lang="zh-CN" altLang="en-US" sz="28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协调专业化分工、对应“信息扩散（</a:t>
            </a:r>
            <a:r>
              <a:rPr lang="en-US" altLang="zh-CN" sz="2400" dirty="0">
                <a:latin typeface="楷体" panose="02010609060101010101" pitchFamily="49" charset="-122"/>
                <a:ea typeface="楷体" panose="02010609060101010101" pitchFamily="49" charset="-122"/>
              </a:rPr>
              <a:t>diffused information</a:t>
            </a:r>
            <a:r>
              <a:rPr lang="zh-CN" altLang="en-US" sz="2400" dirty="0">
                <a:latin typeface="楷体" panose="02010609060101010101" pitchFamily="49" charset="-122"/>
                <a:ea typeface="楷体" panose="02010609060101010101" pitchFamily="49" charset="-122"/>
              </a:rPr>
              <a:t>）”的社会；</a:t>
            </a:r>
            <a:endParaRPr lang="zh-CN" altLang="en-US" sz="2400"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在一个互相合意的、代表低成本的价格水平上，完成交易。</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800" dirty="0">
                <a:latin typeface="楷体" panose="02010609060101010101" pitchFamily="49" charset="-122"/>
                <a:ea typeface="楷体" panose="02010609060101010101" pitchFamily="49" charset="-122"/>
              </a:rPr>
              <a:t>产权与经济增长</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所有权与产权</a:t>
            </a:r>
            <a:endParaRPr lang="zh-CN" altLang="en-US" sz="4000" b="1" dirty="0">
              <a:latin typeface="楷体" panose="02010609060101010101" pitchFamily="49" charset="-122"/>
              <a:ea typeface="楷体" panose="02010609060101010101" pitchFamily="49" charset="-122"/>
            </a:endParaRPr>
          </a:p>
        </p:txBody>
      </p:sp>
      <p:sp>
        <p:nvSpPr>
          <p:cNvPr id="27651" name="Rectangle 3"/>
          <p:cNvSpPr>
            <a:spLocks noGrp="1"/>
          </p:cNvSpPr>
          <p:nvPr>
            <p:ph idx="1"/>
          </p:nvPr>
        </p:nvSpPr>
        <p:spPr>
          <a:xfrm>
            <a:off x="1182688" y="2017713"/>
            <a:ext cx="7205662" cy="4114800"/>
          </a:xfrm>
          <a:ln/>
        </p:spPr>
        <p:txBody>
          <a:bodyPr vert="horz" wrap="square" lIns="91440" tIns="45720" rIns="91440" bIns="45720" anchor="t" anchorCtr="0"/>
          <a:p>
            <a:pPr eaLnBrk="1" hangingPunct="1">
              <a:lnSpc>
                <a:spcPct val="80000"/>
              </a:lnSpc>
            </a:pPr>
            <a:r>
              <a:rPr lang="zh-CN" altLang="en-US" sz="2800" dirty="0">
                <a:ea typeface="楷体" panose="02010609060101010101" pitchFamily="49" charset="-122"/>
              </a:rPr>
              <a:t>所有权：对资源权利的法律规定</a:t>
            </a:r>
            <a:endParaRPr lang="zh-CN" altLang="en-US" sz="2800" dirty="0">
              <a:ea typeface="楷体" panose="02010609060101010101" pitchFamily="49" charset="-122"/>
            </a:endParaRPr>
          </a:p>
          <a:p>
            <a:pPr eaLnBrk="1" hangingPunct="1">
              <a:lnSpc>
                <a:spcPct val="80000"/>
              </a:lnSpc>
            </a:pPr>
            <a:r>
              <a:rPr lang="zh-CN" altLang="en-US" sz="2800" dirty="0">
                <a:ea typeface="楷体" panose="02010609060101010101" pitchFamily="49" charset="-122"/>
              </a:rPr>
              <a:t>产权：在行使所有权的过程中，发生互相影响</a:t>
            </a:r>
            <a:endParaRPr lang="zh-CN" altLang="en-US" sz="2800" dirty="0">
              <a:ea typeface="楷体" panose="02010609060101010101" pitchFamily="49" charset="-122"/>
            </a:endParaRPr>
          </a:p>
          <a:p>
            <a:pPr eaLnBrk="1" hangingPunct="1">
              <a:lnSpc>
                <a:spcPct val="80000"/>
              </a:lnSpc>
            </a:pPr>
            <a:r>
              <a:rPr lang="zh-CN" altLang="en-US" sz="2800" dirty="0">
                <a:ea typeface="楷体" panose="02010609060101010101" pitchFamily="49" charset="-122"/>
              </a:rPr>
              <a:t>为什么不在所有权的法律文书里，把所有对权利的限定都明确写下来？</a:t>
            </a:r>
            <a:endParaRPr lang="en-US" altLang="zh-CN" sz="2800" dirty="0">
              <a:ea typeface="楷体" panose="02010609060101010101" pitchFamily="49" charset="-122"/>
            </a:endParaRPr>
          </a:p>
          <a:p>
            <a:pPr eaLnBrk="1" hangingPunct="1">
              <a:lnSpc>
                <a:spcPct val="80000"/>
              </a:lnSpc>
            </a:pPr>
            <a:r>
              <a:rPr lang="zh-CN" altLang="en-US" sz="2800" dirty="0">
                <a:ea typeface="楷体" panose="02010609060101010101" pitchFamily="49" charset="-122"/>
              </a:rPr>
              <a:t>产权的界定和再界定</a:t>
            </a:r>
            <a:endParaRPr lang="en-US" altLang="zh-CN" sz="2800" dirty="0">
              <a:ea typeface="楷体" panose="02010609060101010101" pitchFamily="49" charset="-122"/>
            </a:endParaRPr>
          </a:p>
          <a:p>
            <a:pPr eaLnBrk="1" hangingPunct="1">
              <a:lnSpc>
                <a:spcPct val="80000"/>
              </a:lnSpc>
            </a:pPr>
            <a:r>
              <a:rPr lang="zh-CN" altLang="en-US" sz="2800" dirty="0">
                <a:ea typeface="楷体" panose="02010609060101010101" pitchFamily="49" charset="-122"/>
              </a:rPr>
              <a:t>思考题</a:t>
            </a:r>
            <a:endParaRPr lang="zh-CN" altLang="en-US" sz="2800" dirty="0">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a:t>
            </a:r>
            <a:r>
              <a:rPr lang="zh-CN" altLang="en-US" sz="2400" dirty="0">
                <a:ea typeface="楷体" panose="02010609060101010101" pitchFamily="49" charset="-122"/>
              </a:rPr>
              <a:t>所有权不重要</a:t>
            </a:r>
            <a:r>
              <a:rPr lang="zh-CN" altLang="en-US" sz="2400" dirty="0">
                <a:latin typeface="楷体" panose="02010609060101010101" pitchFamily="49" charset="-122"/>
                <a:ea typeface="楷体" panose="02010609060101010101" pitchFamily="49" charset="-122"/>
              </a:rPr>
              <a:t>”</a:t>
            </a:r>
            <a:r>
              <a:rPr lang="zh-CN" altLang="en-US" sz="2400" dirty="0">
                <a:ea typeface="楷体" panose="02010609060101010101" pitchFamily="49" charset="-122"/>
              </a:rPr>
              <a:t>（张五常）吗？</a:t>
            </a:r>
            <a:endParaRPr lang="zh-CN" altLang="en-US" sz="2400" dirty="0">
              <a:ea typeface="楷体" panose="02010609060101010101" pitchFamily="49" charset="-122"/>
            </a:endParaRP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a:spLocks noGrp="1"/>
          </p:cNvSpPr>
          <p:nvPr>
            <p:ph idx="1"/>
          </p:nvPr>
        </p:nvSpPr>
        <p:spPr>
          <a:xfrm>
            <a:off x="900113" y="3141663"/>
            <a:ext cx="7772400" cy="4114800"/>
          </a:xfrm>
          <a:ln/>
        </p:spPr>
        <p:txBody>
          <a:bodyPr vert="horz" wrap="square" lIns="91440" tIns="45720" rIns="91440" bIns="45720" anchor="t" anchorCtr="0"/>
          <a:p>
            <a:pPr algn="ctr" eaLnBrk="1" hangingPunct="1">
              <a:buNone/>
            </a:pPr>
            <a:r>
              <a:rPr lang="zh-CN" altLang="en-US" sz="4400" dirty="0">
                <a:solidFill>
                  <a:schemeClr val="tx2"/>
                </a:solidFill>
                <a:ea typeface="楷体" panose="02010609060101010101" pitchFamily="49" charset="-122"/>
              </a:rPr>
              <a:t>谢谢大家！</a:t>
            </a:r>
            <a:endParaRPr lang="zh-CN" altLang="en-US" sz="4400" dirty="0">
              <a:solidFill>
                <a:schemeClr val="tx2"/>
              </a:solidFill>
              <a:ea typeface="楷体" panose="02010609060101010101" pitchFamily="49"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选课和作业情况</a:t>
            </a:r>
            <a:endParaRPr lang="zh-CN" altLang="en-US" sz="4000" b="1" dirty="0">
              <a:latin typeface="楷体" panose="02010609060101010101" pitchFamily="49" charset="-122"/>
              <a:ea typeface="楷体" panose="02010609060101010101" pitchFamily="49" charset="-122"/>
            </a:endParaRPr>
          </a:p>
        </p:txBody>
      </p:sp>
      <p:sp>
        <p:nvSpPr>
          <p:cNvPr id="5123" name="Rectangle 3"/>
          <p:cNvSpPr>
            <a:spLocks noGrp="1"/>
          </p:cNvSpPr>
          <p:nvPr>
            <p:ph idx="1"/>
          </p:nvPr>
        </p:nvSpPr>
        <p:spPr>
          <a:xfrm>
            <a:off x="1182688" y="2017713"/>
            <a:ext cx="7104062" cy="4435475"/>
          </a:xfrm>
          <a:ln/>
        </p:spPr>
        <p:txBody>
          <a:bodyPr vert="horz" wrap="square" lIns="91440" tIns="45720" rIns="91440" bIns="45720" anchor="t" anchorCtr="0"/>
          <a:p>
            <a:pPr eaLnBrk="1" hangingPunct="1">
              <a:lnSpc>
                <a:spcPct val="80000"/>
              </a:lnSpc>
            </a:pPr>
            <a:r>
              <a:rPr lang="zh-CN" altLang="en-US" sz="2000" dirty="0">
                <a:latin typeface="楷体" panose="02010609060101010101" pitchFamily="49" charset="-122"/>
                <a:ea typeface="楷体" panose="02010609060101010101" pitchFamily="49" charset="-122"/>
              </a:rPr>
              <a:t>截至</a:t>
            </a:r>
            <a:r>
              <a:rPr lang="en-US" altLang="zh-CN" sz="2000" dirty="0">
                <a:latin typeface="楷体" panose="02010609060101010101" pitchFamily="49" charset="-122"/>
                <a:ea typeface="楷体" panose="02010609060101010101" pitchFamily="49" charset="-122"/>
              </a:rPr>
              <a:t>2021</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日</a:t>
            </a:r>
            <a:r>
              <a:rPr lang="en-US" altLang="zh-CN" sz="2000" dirty="0">
                <a:latin typeface="楷体" panose="02010609060101010101" pitchFamily="49" charset="-122"/>
                <a:ea typeface="楷体" panose="02010609060101010101" pitchFamily="49" charset="-122"/>
              </a:rPr>
              <a:t>22:00</a:t>
            </a: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已收到龚雅奇，蒋文杰，李南均，李鹏辉，李天烨，刘晟达，茅佳瑶，钱泽宇，吴俊贤同学作业</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篇；</a:t>
            </a: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已收到石博文，俞雅宁同学作业</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篇；</a:t>
            </a:r>
            <a:endParaRPr lang="en-US" altLang="zh-CN" sz="2000" dirty="0">
              <a:latin typeface="楷体" panose="02010609060101010101" pitchFamily="49" charset="-122"/>
              <a:ea typeface="楷体" panose="02010609060101010101" pitchFamily="49" charset="-122"/>
            </a:endParaRPr>
          </a:p>
          <a:p>
            <a:pPr eaLnBrk="1" hangingPunct="1"/>
            <a:r>
              <a:rPr lang="zh-CN" altLang="en-US" sz="2000" dirty="0">
                <a:solidFill>
                  <a:srgbClr val="FF0000"/>
                </a:solidFill>
                <a:latin typeface="楷体" panose="02010609060101010101" pitchFamily="49" charset="-122"/>
                <a:ea typeface="楷体" panose="02010609060101010101" pitchFamily="49" charset="-122"/>
              </a:rPr>
              <a:t>请同学们提交作业的时候把文件命名为“姓名</a:t>
            </a:r>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”，“姓名</a:t>
            </a:r>
            <a:r>
              <a:rPr lang="en-US" altLang="zh-CN" sz="2000" dirty="0">
                <a:solidFill>
                  <a:srgbClr val="FF0000"/>
                </a:solidFill>
                <a:latin typeface="楷体" panose="02010609060101010101" pitchFamily="49" charset="-122"/>
                <a:ea typeface="楷体" panose="02010609060101010101" pitchFamily="49" charset="-122"/>
              </a:rPr>
              <a:t>2</a:t>
            </a:r>
            <a:r>
              <a:rPr lang="zh-CN" altLang="en-US" sz="2000" dirty="0">
                <a:solidFill>
                  <a:srgbClr val="FF0000"/>
                </a:solidFill>
                <a:latin typeface="楷体" panose="02010609060101010101" pitchFamily="49" charset="-122"/>
                <a:ea typeface="楷体" panose="02010609060101010101" pitchFamily="49" charset="-122"/>
              </a:rPr>
              <a:t>”的形式，便于归档。</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再次强调一下：“年级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专业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学号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班级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读后感题目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阅读材料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姓名”、“姓名</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作业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次作业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年级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专业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学号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班级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读后感题目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”为文件名的，均不合要求。</a:t>
            </a:r>
            <a:endParaRPr lang="en-US" altLang="zh-CN" sz="2000" dirty="0">
              <a:latin typeface="楷体" panose="02010609060101010101" pitchFamily="49" charset="-122"/>
              <a:ea typeface="楷体" panose="02010609060101010101" pitchFamily="49" charset="-122"/>
            </a:endParaRPr>
          </a:p>
          <a:p>
            <a:pPr eaLnBrk="1" hangingPunct="1"/>
            <a:r>
              <a:rPr lang="zh-CN" altLang="en-US" sz="2000" dirty="0">
                <a:solidFill>
                  <a:srgbClr val="FF0000"/>
                </a:solidFill>
                <a:latin typeface="楷体" panose="02010609060101010101" pitchFamily="49" charset="-122"/>
                <a:ea typeface="楷体" panose="02010609060101010101" pitchFamily="49" charset="-122"/>
              </a:rPr>
              <a:t>第一次作业请于</a:t>
            </a:r>
            <a:r>
              <a:rPr lang="en-US" altLang="zh-CN" sz="2000" dirty="0">
                <a:solidFill>
                  <a:srgbClr val="FF0000"/>
                </a:solidFill>
                <a:latin typeface="楷体" panose="02010609060101010101" pitchFamily="49" charset="-122"/>
                <a:ea typeface="楷体" panose="02010609060101010101" pitchFamily="49" charset="-122"/>
              </a:rPr>
              <a:t>10</a:t>
            </a:r>
            <a:r>
              <a:rPr lang="zh-CN" altLang="en-US" sz="2000" dirty="0">
                <a:solidFill>
                  <a:srgbClr val="FF0000"/>
                </a:solidFill>
                <a:latin typeface="楷体" panose="02010609060101010101" pitchFamily="49" charset="-122"/>
                <a:ea typeface="楷体" panose="02010609060101010101" pitchFamily="49" charset="-122"/>
              </a:rPr>
              <a:t>月</a:t>
            </a:r>
            <a:r>
              <a:rPr lang="en-US" altLang="zh-CN" sz="2000" dirty="0">
                <a:solidFill>
                  <a:srgbClr val="FF0000"/>
                </a:solidFill>
                <a:latin typeface="楷体" panose="02010609060101010101" pitchFamily="49" charset="-122"/>
                <a:ea typeface="楷体" panose="02010609060101010101" pitchFamily="49" charset="-122"/>
              </a:rPr>
              <a:t>25</a:t>
            </a:r>
            <a:r>
              <a:rPr lang="zh-CN" altLang="en-US" sz="2000" dirty="0">
                <a:solidFill>
                  <a:srgbClr val="FF0000"/>
                </a:solidFill>
                <a:latin typeface="楷体" panose="02010609060101010101" pitchFamily="49" charset="-122"/>
                <a:ea typeface="楷体" panose="02010609060101010101" pitchFamily="49" charset="-122"/>
              </a:rPr>
              <a:t>日</a:t>
            </a:r>
            <a:r>
              <a:rPr lang="en-US" altLang="zh-CN" sz="2000" dirty="0">
                <a:solidFill>
                  <a:srgbClr val="FF0000"/>
                </a:solidFill>
                <a:latin typeface="楷体" panose="02010609060101010101" pitchFamily="49" charset="-122"/>
                <a:ea typeface="楷体" panose="02010609060101010101" pitchFamily="49" charset="-122"/>
              </a:rPr>
              <a:t>24:00</a:t>
            </a:r>
            <a:r>
              <a:rPr lang="zh-CN" altLang="en-US" sz="2000" dirty="0">
                <a:solidFill>
                  <a:srgbClr val="FF0000"/>
                </a:solidFill>
                <a:latin typeface="楷体" panose="02010609060101010101" pitchFamily="49" charset="-122"/>
                <a:ea typeface="楷体" panose="02010609060101010101" pitchFamily="49" charset="-122"/>
              </a:rPr>
              <a:t>之前提交；第二次作业请于</a:t>
            </a:r>
            <a:r>
              <a:rPr lang="en-US" altLang="zh-CN" sz="2000" dirty="0">
                <a:solidFill>
                  <a:srgbClr val="FF0000"/>
                </a:solidFill>
                <a:latin typeface="楷体" panose="02010609060101010101" pitchFamily="49" charset="-122"/>
                <a:ea typeface="楷体" panose="02010609060101010101" pitchFamily="49" charset="-122"/>
              </a:rPr>
              <a:t>11</a:t>
            </a:r>
            <a:r>
              <a:rPr lang="zh-CN" altLang="en-US" sz="2000" dirty="0">
                <a:solidFill>
                  <a:srgbClr val="FF0000"/>
                </a:solidFill>
                <a:latin typeface="楷体" panose="02010609060101010101" pitchFamily="49" charset="-122"/>
                <a:ea typeface="楷体" panose="02010609060101010101" pitchFamily="49" charset="-122"/>
              </a:rPr>
              <a:t>月</a:t>
            </a:r>
            <a:r>
              <a:rPr lang="en-US" altLang="zh-CN" sz="2000" dirty="0">
                <a:solidFill>
                  <a:srgbClr val="FF0000"/>
                </a:solidFill>
                <a:latin typeface="楷体" panose="02010609060101010101" pitchFamily="49" charset="-122"/>
                <a:ea typeface="楷体" panose="02010609060101010101" pitchFamily="49" charset="-122"/>
              </a:rPr>
              <a:t>29</a:t>
            </a:r>
            <a:r>
              <a:rPr lang="zh-CN" altLang="en-US" sz="2000" dirty="0">
                <a:solidFill>
                  <a:srgbClr val="FF0000"/>
                </a:solidFill>
                <a:latin typeface="楷体" panose="02010609060101010101" pitchFamily="49" charset="-122"/>
                <a:ea typeface="楷体" panose="02010609060101010101" pitchFamily="49" charset="-122"/>
              </a:rPr>
              <a:t>日</a:t>
            </a:r>
            <a:r>
              <a:rPr lang="en-US" altLang="zh-CN" sz="2000" dirty="0">
                <a:solidFill>
                  <a:srgbClr val="FF0000"/>
                </a:solidFill>
                <a:latin typeface="楷体" panose="02010609060101010101" pitchFamily="49" charset="-122"/>
                <a:ea typeface="楷体" panose="02010609060101010101" pitchFamily="49" charset="-122"/>
              </a:rPr>
              <a:t>24:00</a:t>
            </a:r>
            <a:r>
              <a:rPr lang="zh-CN" altLang="en-US" sz="2000" dirty="0">
                <a:solidFill>
                  <a:srgbClr val="FF0000"/>
                </a:solidFill>
                <a:latin typeface="楷体" panose="02010609060101010101" pitchFamily="49" charset="-122"/>
                <a:ea typeface="楷体" panose="02010609060101010101" pitchFamily="49" charset="-122"/>
              </a:rPr>
              <a:t>之前提交；第三次作业请于</a:t>
            </a:r>
            <a:r>
              <a:rPr lang="en-US" altLang="zh-CN" sz="2000" dirty="0">
                <a:solidFill>
                  <a:srgbClr val="FF0000"/>
                </a:solidFill>
                <a:latin typeface="楷体" panose="02010609060101010101" pitchFamily="49" charset="-122"/>
                <a:ea typeface="楷体" panose="02010609060101010101" pitchFamily="49" charset="-122"/>
              </a:rPr>
              <a:t>12</a:t>
            </a:r>
            <a:r>
              <a:rPr lang="zh-CN" altLang="en-US" sz="2000" dirty="0">
                <a:solidFill>
                  <a:srgbClr val="FF0000"/>
                </a:solidFill>
                <a:latin typeface="楷体" panose="02010609060101010101" pitchFamily="49" charset="-122"/>
                <a:ea typeface="楷体" panose="02010609060101010101" pitchFamily="49" charset="-122"/>
              </a:rPr>
              <a:t>月</a:t>
            </a:r>
            <a:r>
              <a:rPr lang="en-US" altLang="zh-CN" sz="2000" dirty="0">
                <a:solidFill>
                  <a:srgbClr val="FF0000"/>
                </a:solidFill>
                <a:latin typeface="楷体" panose="02010609060101010101" pitchFamily="49" charset="-122"/>
                <a:ea typeface="楷体" panose="02010609060101010101" pitchFamily="49" charset="-122"/>
              </a:rPr>
              <a:t>27</a:t>
            </a:r>
            <a:r>
              <a:rPr lang="zh-CN" altLang="en-US" sz="2000" dirty="0">
                <a:solidFill>
                  <a:srgbClr val="FF0000"/>
                </a:solidFill>
                <a:latin typeface="楷体" panose="02010609060101010101" pitchFamily="49" charset="-122"/>
                <a:ea typeface="楷体" panose="02010609060101010101" pitchFamily="49" charset="-122"/>
              </a:rPr>
              <a:t>日晚上</a:t>
            </a:r>
            <a:r>
              <a:rPr lang="en-US" altLang="zh-CN" sz="2000" dirty="0">
                <a:solidFill>
                  <a:srgbClr val="FF0000"/>
                </a:solidFill>
                <a:latin typeface="楷体" panose="02010609060101010101" pitchFamily="49" charset="-122"/>
                <a:ea typeface="楷体" panose="02010609060101010101" pitchFamily="49" charset="-122"/>
              </a:rPr>
              <a:t>24:00</a:t>
            </a:r>
            <a:r>
              <a:rPr lang="zh-CN" altLang="en-US" sz="2000" dirty="0">
                <a:solidFill>
                  <a:srgbClr val="FF0000"/>
                </a:solidFill>
                <a:latin typeface="楷体" panose="02010609060101010101" pitchFamily="49" charset="-122"/>
                <a:ea typeface="楷体" panose="02010609060101010101" pitchFamily="49" charset="-122"/>
              </a:rPr>
              <a:t>之前提交。</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讨论课回顾</a:t>
            </a:r>
            <a:endParaRPr lang="zh-CN" altLang="en-US" sz="3200" b="1" dirty="0">
              <a:latin typeface="楷体" panose="02010609060101010101" pitchFamily="49" charset="-122"/>
              <a:ea typeface="楷体" panose="02010609060101010101" pitchFamily="49" charset="-122"/>
            </a:endParaRPr>
          </a:p>
        </p:txBody>
      </p:sp>
      <p:sp>
        <p:nvSpPr>
          <p:cNvPr id="6147" name="Rectangle 3"/>
          <p:cNvSpPr>
            <a:spLocks noGrp="1"/>
          </p:cNvSpPr>
          <p:nvPr>
            <p:ph idx="1"/>
          </p:nvPr>
        </p:nvSpPr>
        <p:spPr>
          <a:xfrm>
            <a:off x="1182688" y="2017713"/>
            <a:ext cx="7421562" cy="4114800"/>
          </a:xfrm>
          <a:ln/>
        </p:spPr>
        <p:txBody>
          <a:bodyPr vert="horz" wrap="square" lIns="91440" tIns="45720" rIns="91440" bIns="45720" anchor="t" anchorCtr="0"/>
          <a:p>
            <a:pPr eaLnBrk="1" hangingPunct="1">
              <a:lnSpc>
                <a:spcPct val="90000"/>
              </a:lnSpc>
            </a:pPr>
            <a:r>
              <a:rPr lang="zh-CN" altLang="en-US" sz="2400" dirty="0">
                <a:latin typeface="楷体" panose="02010609060101010101" pitchFamily="49" charset="-122"/>
                <a:ea typeface="楷体" panose="02010609060101010101" pitchFamily="49" charset="-122"/>
              </a:rPr>
              <a:t>天降玻璃瓶</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如果能源免费，还有什么东西是稀缺的？</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浙大选课制度</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浙大入学制度</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400" dirty="0">
                <a:latin typeface="楷体" panose="02010609060101010101" pitchFamily="49" charset="-122"/>
                <a:ea typeface="楷体" panose="02010609060101010101" pitchFamily="49" charset="-122"/>
              </a:rPr>
              <a:t>假设真实不真实到底重要不重要？</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学习提问：奇怪，重要，又奇怪又重要</a:t>
            </a:r>
            <a:endParaRPr lang="zh-CN" altLang="en-US" sz="3200" b="1" dirty="0">
              <a:latin typeface="楷体" panose="02010609060101010101" pitchFamily="49" charset="-122"/>
              <a:ea typeface="楷体" panose="02010609060101010101" pitchFamily="49" charset="-122"/>
            </a:endParaRPr>
          </a:p>
        </p:txBody>
      </p:sp>
      <p:sp>
        <p:nvSpPr>
          <p:cNvPr id="7171" name="Rectangle 3"/>
          <p:cNvSpPr>
            <a:spLocks noGrp="1"/>
          </p:cNvSpPr>
          <p:nvPr>
            <p:ph idx="1"/>
          </p:nvPr>
        </p:nvSpPr>
        <p:spPr>
          <a:xfrm>
            <a:off x="1182688" y="2017713"/>
            <a:ext cx="7421562" cy="4114800"/>
          </a:xfrm>
          <a:ln/>
        </p:spPr>
        <p:txBody>
          <a:bodyPr vert="horz" wrap="square" lIns="91440" tIns="45720" rIns="91440" bIns="45720" anchor="t" anchorCtr="0"/>
          <a:p>
            <a:pPr eaLnBrk="1" hangingPunct="1">
              <a:lnSpc>
                <a:spcPct val="90000"/>
              </a:lnSpc>
            </a:pPr>
            <a:r>
              <a:rPr lang="zh-CN" altLang="en-US" sz="2400" dirty="0">
                <a:latin typeface="楷体" panose="02010609060101010101" pitchFamily="49" charset="-122"/>
                <a:ea typeface="楷体" panose="02010609060101010101" pitchFamily="49" charset="-122"/>
              </a:rPr>
              <a:t>奇怪，重要，既奇怪又重要</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动物之间存在经济现象吗？</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刘杰伦</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为什么“两套几乎一模一样的房子，</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小产权房会比商品房便宜些钱，可有些消费者会选择买贵的商品房”？</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林书妃</a:t>
            </a:r>
            <a:r>
              <a:rPr lang="zh-CN" altLang="en-US" dirty="0"/>
              <a:t> </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为什么大学男生成绩不如女生？</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胡悦</a:t>
            </a:r>
            <a:endParaRPr lang="zh-CN" altLang="en-US"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solidFill>
                  <a:srgbClr val="000000"/>
                </a:solidFill>
                <a:latin typeface="楷体" panose="02010609060101010101" pitchFamily="49" charset="-122"/>
                <a:ea typeface="楷体" panose="02010609060101010101" pitchFamily="49" charset="-122"/>
                <a:sym typeface="Arial" panose="020B0604020202020204" pitchFamily="34" charset="0"/>
              </a:rPr>
              <a:t>为什么生男生女影响离婚率？</a:t>
            </a:r>
            <a:r>
              <a:rPr lang="en-US" altLang="zh-CN" sz="2000" dirty="0">
                <a:solidFill>
                  <a:srgbClr val="000000"/>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rgbClr val="000000"/>
                </a:solidFill>
                <a:latin typeface="楷体" panose="02010609060101010101" pitchFamily="49" charset="-122"/>
                <a:ea typeface="楷体" panose="02010609060101010101" pitchFamily="49" charset="-122"/>
                <a:sym typeface="Arial" panose="020B0604020202020204" pitchFamily="34" charset="0"/>
              </a:rPr>
              <a:t>胡蔚艳</a:t>
            </a:r>
            <a:endParaRPr lang="zh-CN" altLang="en-US" sz="2000" dirty="0">
              <a:solidFill>
                <a:srgbClr val="000000"/>
              </a:solidFill>
              <a:latin typeface="楷体" panose="02010609060101010101" pitchFamily="49" charset="-122"/>
              <a:ea typeface="楷体" panose="02010609060101010101" pitchFamily="49" charset="-122"/>
              <a:sym typeface="Arial" panose="020B0604020202020204" pitchFamily="34" charset="0"/>
            </a:endParaRPr>
          </a:p>
          <a:p>
            <a:pPr eaLnBrk="1" hangingPunct="1">
              <a:lnSpc>
                <a:spcPct val="90000"/>
              </a:lnSpc>
            </a:pPr>
            <a:r>
              <a:rPr lang="zh-CN" altLang="en-US" sz="2400" dirty="0">
                <a:latin typeface="楷体" panose="02010609060101010101" pitchFamily="49" charset="-122"/>
                <a:ea typeface="楷体" panose="02010609060101010101" pitchFamily="49" charset="-122"/>
              </a:rPr>
              <a:t>什么影响我们提出好问题</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语言：牛顿的苹果</a:t>
            </a:r>
            <a:endParaRPr lang="en-US" altLang="zh-CN"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价值观：科斯定理</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150938" y="617538"/>
            <a:ext cx="74533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张梓麟同学来信</a:t>
            </a:r>
            <a:endParaRPr lang="zh-CN" altLang="en-US" sz="4000" b="1" dirty="0">
              <a:latin typeface="楷体" panose="02010609060101010101" pitchFamily="49" charset="-122"/>
              <a:ea typeface="楷体" panose="02010609060101010101" pitchFamily="49" charset="-122"/>
            </a:endParaRPr>
          </a:p>
        </p:txBody>
      </p:sp>
      <p:sp>
        <p:nvSpPr>
          <p:cNvPr id="8195" name="Rectangle 3"/>
          <p:cNvSpPr>
            <a:spLocks noGrp="1"/>
          </p:cNvSpPr>
          <p:nvPr>
            <p:ph idx="1"/>
          </p:nvPr>
        </p:nvSpPr>
        <p:spPr>
          <a:xfrm>
            <a:off x="1182688" y="2017713"/>
            <a:ext cx="7421562" cy="4114800"/>
          </a:xfrm>
          <a:ln/>
        </p:spPr>
        <p:txBody>
          <a:bodyPr vert="horz" wrap="square" lIns="91440" tIns="45720" rIns="91440" bIns="45720" anchor="t" anchorCtr="0"/>
          <a:p>
            <a:pPr eaLnBrk="1" hangingPunct="1">
              <a:lnSpc>
                <a:spcPct val="80000"/>
              </a:lnSpc>
            </a:pPr>
            <a:r>
              <a:rPr lang="zh-CN" altLang="en-US" sz="2200" dirty="0">
                <a:ea typeface="楷体" panose="02010609060101010101" pitchFamily="49" charset="-122"/>
              </a:rPr>
              <a:t>在对经济现象的活动中往往有许多的约束条件，比如影响商品的交易因素有：商品的质量、商品的销售手段、商品的价格、消费者的购买力、消费者的需求、消费者的心理、甚至有道德或法律的约束等等。</a:t>
            </a:r>
            <a:endParaRPr lang="zh-CN" altLang="en-US" sz="2200" dirty="0">
              <a:ea typeface="楷体" panose="02010609060101010101" pitchFamily="49" charset="-122"/>
            </a:endParaRPr>
          </a:p>
          <a:p>
            <a:pPr eaLnBrk="1" hangingPunct="1">
              <a:lnSpc>
                <a:spcPct val="80000"/>
              </a:lnSpc>
            </a:pPr>
            <a:r>
              <a:rPr lang="zh-CN" altLang="en-US" sz="2200" dirty="0">
                <a:ea typeface="楷体" panose="02010609060101010101" pitchFamily="49" charset="-122"/>
              </a:rPr>
              <a:t>但是我在阅读亚当斯密的</a:t>
            </a:r>
            <a:r>
              <a:rPr lang="en-US" altLang="zh-CN" sz="2200" dirty="0">
                <a:ea typeface="楷体" panose="02010609060101010101" pitchFamily="49" charset="-122"/>
              </a:rPr>
              <a:t>《</a:t>
            </a:r>
            <a:r>
              <a:rPr lang="zh-CN" altLang="en-US" sz="2200" dirty="0">
                <a:ea typeface="楷体" panose="02010609060101010101" pitchFamily="49" charset="-122"/>
              </a:rPr>
              <a:t>国富论</a:t>
            </a:r>
            <a:r>
              <a:rPr lang="en-US" altLang="zh-CN" sz="2200" dirty="0">
                <a:ea typeface="楷体" panose="02010609060101010101" pitchFamily="49" charset="-122"/>
              </a:rPr>
              <a:t>》</a:t>
            </a:r>
            <a:r>
              <a:rPr lang="zh-CN" altLang="en-US" sz="2200" dirty="0">
                <a:ea typeface="楷体" panose="02010609060101010101" pitchFamily="49" charset="-122"/>
              </a:rPr>
              <a:t>时却发现他的论述中考虑的只是商品的质量、价格以及消费者的购买力和需求。</a:t>
            </a:r>
            <a:endParaRPr lang="zh-CN" altLang="en-US" sz="2200" dirty="0">
              <a:ea typeface="楷体" panose="02010609060101010101" pitchFamily="49" charset="-122"/>
            </a:endParaRPr>
          </a:p>
          <a:p>
            <a:pPr eaLnBrk="1" hangingPunct="1">
              <a:lnSpc>
                <a:spcPct val="80000"/>
              </a:lnSpc>
            </a:pPr>
            <a:r>
              <a:rPr lang="zh-CN" altLang="en-US" sz="2200" dirty="0">
                <a:ea typeface="楷体" panose="02010609060101010101" pitchFamily="49" charset="-122"/>
              </a:rPr>
              <a:t>那么这种对约束条件的选择性简化是否违反了科斯所提出的</a:t>
            </a:r>
            <a:r>
              <a:rPr lang="zh-CN" altLang="en-US" sz="2200" dirty="0">
                <a:latin typeface="楷体" panose="02010609060101010101" pitchFamily="49" charset="-122"/>
                <a:ea typeface="楷体" panose="02010609060101010101" pitchFamily="49" charset="-122"/>
              </a:rPr>
              <a:t>“</a:t>
            </a:r>
            <a:r>
              <a:rPr lang="zh-CN" altLang="en-US" sz="2200" dirty="0">
                <a:ea typeface="楷体" panose="02010609060101010101" pitchFamily="49" charset="-122"/>
              </a:rPr>
              <a:t>真实性</a:t>
            </a:r>
            <a:r>
              <a:rPr lang="zh-CN" altLang="en-US" sz="2200" dirty="0">
                <a:latin typeface="楷体" panose="02010609060101010101" pitchFamily="49" charset="-122"/>
                <a:ea typeface="楷体" panose="02010609060101010101" pitchFamily="49" charset="-122"/>
              </a:rPr>
              <a:t>”</a:t>
            </a:r>
            <a:r>
              <a:rPr lang="zh-CN" altLang="en-US" sz="2200" dirty="0">
                <a:ea typeface="楷体" panose="02010609060101010101" pitchFamily="49" charset="-122"/>
              </a:rPr>
              <a:t>呢？要是违反了，那么面对如此繁杂的约束条件又该怎样入手研究呢？对于这些问题我还没想明白，希望老师不吝赐教。</a:t>
            </a:r>
            <a:r>
              <a:rPr lang="zh-CN" altLang="en-US" sz="2200" dirty="0"/>
              <a:t> </a:t>
            </a:r>
            <a:endParaRPr lang="zh-CN" altLang="en-US" sz="2200" dirty="0"/>
          </a:p>
          <a:p>
            <a:pPr eaLnBrk="1" hangingPunct="1">
              <a:lnSpc>
                <a:spcPct val="80000"/>
              </a:lnSpc>
            </a:pPr>
            <a:r>
              <a:rPr lang="zh-CN" altLang="en-US" sz="2200" dirty="0">
                <a:solidFill>
                  <a:schemeClr val="hlink"/>
                </a:solidFill>
                <a:ea typeface="楷体" panose="02010609060101010101" pitchFamily="49" charset="-122"/>
              </a:rPr>
              <a:t>两种简化：下棋 </a:t>
            </a:r>
            <a:r>
              <a:rPr lang="en-US" altLang="zh-CN" sz="2200" dirty="0">
                <a:solidFill>
                  <a:schemeClr val="hlink"/>
                </a:solidFill>
                <a:ea typeface="楷体" panose="02010609060101010101" pitchFamily="49" charset="-122"/>
              </a:rPr>
              <a:t>VS </a:t>
            </a:r>
            <a:r>
              <a:rPr lang="zh-CN" altLang="en-US" sz="2200" dirty="0">
                <a:solidFill>
                  <a:schemeClr val="hlink"/>
                </a:solidFill>
                <a:ea typeface="楷体" panose="02010609060101010101" pitchFamily="49" charset="-122"/>
              </a:rPr>
              <a:t>地图</a:t>
            </a:r>
            <a:endParaRPr lang="zh-CN" altLang="en-US" sz="2200" dirty="0">
              <a:solidFill>
                <a:schemeClr val="hlink"/>
              </a:solidFill>
              <a:ea typeface="楷体" panose="02010609060101010101" pitchFamily="49" charset="-122"/>
            </a:endParaRP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b="1" dirty="0">
                <a:latin typeface="楷体" panose="02010609060101010101" pitchFamily="49" charset="-122"/>
                <a:ea typeface="楷体" panose="02010609060101010101" pitchFamily="49" charset="-122"/>
              </a:rPr>
              <a:t>方云哲同学来信</a:t>
            </a:r>
            <a:endParaRPr lang="zh-CN" altLang="en-US" b="1" dirty="0">
              <a:latin typeface="楷体" panose="02010609060101010101" pitchFamily="49" charset="-122"/>
              <a:ea typeface="楷体" panose="02010609060101010101" pitchFamily="49" charset="-122"/>
            </a:endParaRPr>
          </a:p>
        </p:txBody>
      </p:sp>
      <p:sp>
        <p:nvSpPr>
          <p:cNvPr id="200707"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90000"/>
              </a:lnSpc>
            </a:pPr>
            <a:r>
              <a:rPr lang="zh-CN" altLang="en-US" sz="2400" dirty="0">
                <a:latin typeface="楷体" panose="02010609060101010101" pitchFamily="49" charset="-122"/>
                <a:ea typeface="楷体" panose="02010609060101010101" pitchFamily="49" charset="-122"/>
              </a:rPr>
              <a:t>张老师您好！我看完</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经济解释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的一二章之后有一些地方还不明白，希望老师指教。</a:t>
            </a:r>
            <a:endParaRPr lang="zh-CN" altLang="en-US" sz="2400" dirty="0">
              <a:latin typeface="楷体" panose="02010609060101010101" pitchFamily="49" charset="-122"/>
              <a:ea typeface="楷体" panose="02010609060101010101" pitchFamily="49" charset="-122"/>
            </a:endParaRPr>
          </a:p>
          <a:p>
            <a:pPr eaLnBrk="1" hangingPunct="1">
              <a:lnSpc>
                <a:spcPct val="90000"/>
              </a:lnSpc>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经济解释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的第二章中提到，</a:t>
            </a:r>
            <a:r>
              <a:rPr lang="zh-CN" altLang="en-US" sz="2400" dirty="0">
                <a:solidFill>
                  <a:schemeClr val="hlink"/>
                </a:solidFill>
                <a:latin typeface="楷体" panose="02010609060101010101" pitchFamily="49" charset="-122"/>
                <a:ea typeface="楷体" panose="02010609060101010101" pitchFamily="49" charset="-122"/>
              </a:rPr>
              <a:t>许多科学理论都基于一个人为规定的基础假设，且都不在这个起点上进行争论，而是经过用事实来验证基于这个基础假设推导出的可以被推倒的含意的方法来证明这个基础假设是否具有一定的解释性。</a:t>
            </a:r>
            <a:r>
              <a:rPr lang="zh-CN" altLang="en-US" sz="2400" dirty="0">
                <a:latin typeface="楷体" panose="02010609060101010101" pitchFamily="49" charset="-122"/>
                <a:ea typeface="楷体" panose="02010609060101010101" pitchFamily="49" charset="-122"/>
              </a:rPr>
              <a:t>那么，可否这么理解，</a:t>
            </a:r>
            <a:r>
              <a:rPr lang="zh-CN" altLang="en-US" sz="2400" dirty="0">
                <a:solidFill>
                  <a:schemeClr val="hlink"/>
                </a:solidFill>
                <a:latin typeface="楷体" panose="02010609060101010101" pitchFamily="49" charset="-122"/>
                <a:ea typeface="楷体" panose="02010609060101010101" pitchFamily="49" charset="-122"/>
              </a:rPr>
              <a:t>这些基础假设也是人为的被规定是科学的一部分？</a:t>
            </a:r>
            <a:endParaRPr lang="zh-CN" altLang="en-US" sz="2400" dirty="0">
              <a:solidFill>
                <a:schemeClr val="hlink"/>
              </a:solidFill>
              <a:latin typeface="楷体" panose="02010609060101010101" pitchFamily="49" charset="-122"/>
              <a:ea typeface="楷体" panose="02010609060101010101"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0707">
                                            <p:txEl>
                                              <p:charRg st="39"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b" anchorCtr="0"/>
          <a:p>
            <a:pPr algn="ctr" eaLnBrk="1" hangingPunct="1"/>
            <a:r>
              <a:rPr lang="zh-CN" altLang="en-US" b="1" dirty="0">
                <a:latin typeface="楷体" panose="02010609060101010101" pitchFamily="49" charset="-122"/>
                <a:ea typeface="楷体" panose="02010609060101010101" pitchFamily="49" charset="-122"/>
              </a:rPr>
              <a:t>套套逻辑造就科学理论？</a:t>
            </a:r>
            <a:endParaRPr lang="zh-CN" altLang="en-US" b="1" dirty="0">
              <a:latin typeface="楷体" panose="02010609060101010101" pitchFamily="49" charset="-122"/>
              <a:ea typeface="楷体" panose="02010609060101010101" pitchFamily="49" charset="-122"/>
            </a:endParaRPr>
          </a:p>
        </p:txBody>
      </p:sp>
      <p:sp>
        <p:nvSpPr>
          <p:cNvPr id="10243" name="Rectangle 3"/>
          <p:cNvSpPr>
            <a:spLocks noGrp="1"/>
          </p:cNvSpPr>
          <p:nvPr>
            <p:ph idx="1"/>
          </p:nvPr>
        </p:nvSpPr>
        <p:spPr>
          <a:xfrm>
            <a:off x="1182688" y="2017713"/>
            <a:ext cx="7350125" cy="4114800"/>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此外我还有一个疑问。基础假设推导出的可被推倒的含意被事实验证了，那么这个基础假设是正确的（或是在当下具有一定的解释性）。我觉得</a:t>
            </a:r>
            <a:r>
              <a:rPr lang="zh-CN" altLang="en-US" sz="2400" dirty="0">
                <a:solidFill>
                  <a:schemeClr val="hlink"/>
                </a:solidFill>
                <a:latin typeface="楷体" panose="02010609060101010101" pitchFamily="49" charset="-122"/>
                <a:ea typeface="楷体" panose="02010609060101010101" pitchFamily="49" charset="-122"/>
              </a:rPr>
              <a:t>化学学科和数学学科的性质不太一样，一个联系实际，而另一个只是抽象的。</a:t>
            </a:r>
            <a:r>
              <a:rPr lang="zh-CN" altLang="en-US" sz="2400" dirty="0">
                <a:latin typeface="楷体" panose="02010609060101010101" pitchFamily="49" charset="-122"/>
                <a:ea typeface="楷体" panose="02010609060101010101" pitchFamily="49" charset="-122"/>
              </a:rPr>
              <a:t>化学中物质的含义可以经由其推导出的含意而被验证，那么数学作为抽象的学科，其基础假设譬如一加一等于二或是加减乘除的一整套体系是如何被验证具有一定的解释性呢？</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在看完第二章之后我感觉</a:t>
            </a:r>
            <a:r>
              <a:rPr lang="zh-CN" altLang="en-US" sz="2400" dirty="0">
                <a:solidFill>
                  <a:schemeClr val="hlink"/>
                </a:solidFill>
                <a:latin typeface="楷体" panose="02010609060101010101" pitchFamily="49" charset="-122"/>
                <a:ea typeface="楷体" panose="02010609060101010101" pitchFamily="49" charset="-122"/>
              </a:rPr>
              <a:t>几乎所有的学科都基于一些人为规定的基础假设，并且被加上各种限制条件以增加其解释性，这是不是正好说明了套套逻辑造就了许多科学理论？</a:t>
            </a:r>
            <a:endParaRPr lang="zh-CN" altLang="en-US" sz="2400" dirty="0">
              <a:solidFill>
                <a:schemeClr val="hlink"/>
              </a:solidFill>
              <a:latin typeface="楷体" panose="02010609060101010101" pitchFamily="49" charset="-122"/>
              <a:ea typeface="楷体" panose="02010609060101010101" pitchFamily="49" charset="-122"/>
            </a:endParaRPr>
          </a:p>
          <a:p>
            <a:pPr eaLnBrk="1" hangingPunct="1">
              <a:lnSpc>
                <a:spcPct val="80000"/>
              </a:lnSpc>
            </a:pPr>
            <a:endParaRPr lang="en-US" altLang="zh-CN" sz="2000" dirty="0">
              <a:solidFill>
                <a:schemeClr val="hlink"/>
              </a:solidFill>
            </a:endParaRP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b" anchorCtr="0"/>
          <a:p>
            <a:pPr algn="ctr" eaLnBrk="1" hangingPunct="1"/>
            <a:r>
              <a:rPr lang="zh-CN" altLang="en-US" b="1" dirty="0">
                <a:latin typeface="楷体" panose="02010609060101010101" pitchFamily="49" charset="-122"/>
                <a:ea typeface="楷体" panose="02010609060101010101" pitchFamily="49" charset="-122"/>
              </a:rPr>
              <a:t>套套逻辑有用吗？</a:t>
            </a:r>
            <a:endParaRPr lang="zh-CN" altLang="en-US" b="1" dirty="0">
              <a:latin typeface="楷体" panose="02010609060101010101" pitchFamily="49" charset="-122"/>
              <a:ea typeface="楷体" panose="02010609060101010101" pitchFamily="49" charset="-122"/>
            </a:endParaRPr>
          </a:p>
        </p:txBody>
      </p:sp>
      <p:sp>
        <p:nvSpPr>
          <p:cNvPr id="11267" name="Rectangle 3"/>
          <p:cNvSpPr>
            <a:spLocks noGrp="1"/>
          </p:cNvSpPr>
          <p:nvPr>
            <p:ph idx="1"/>
          </p:nvPr>
        </p:nvSpPr>
        <p:spPr>
          <a:xfrm>
            <a:off x="1182688" y="2017713"/>
            <a:ext cx="7421562" cy="4114800"/>
          </a:xfrm>
          <a:ln/>
        </p:spPr>
        <p:txBody>
          <a:bodyPr vert="horz" wrap="square" lIns="91440" tIns="45720" rIns="91440" bIns="45720" anchor="t" anchorCtr="0"/>
          <a:p>
            <a:pPr eaLnBrk="1" hangingPunct="1">
              <a:spcBef>
                <a:spcPct val="50000"/>
              </a:spcBef>
            </a:pPr>
            <a:r>
              <a:rPr lang="zh-CN" altLang="en-US" sz="2800" dirty="0">
                <a:latin typeface="楷体" panose="02010609060101010101" pitchFamily="49" charset="-122"/>
                <a:ea typeface="楷体" panose="02010609060101010101" pitchFamily="49" charset="-122"/>
              </a:rPr>
              <a:t>套套逻辑（</a:t>
            </a:r>
            <a:r>
              <a:rPr lang="en-US" altLang="zh-CN" sz="2800" dirty="0">
                <a:latin typeface="楷体" panose="02010609060101010101" pitchFamily="49" charset="-122"/>
                <a:ea typeface="楷体" panose="02010609060101010101" pitchFamily="49" charset="-122"/>
              </a:rPr>
              <a:t>tautology</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a:p>
            <a:pPr lvl="1" eaLnBrk="1" hangingPunct="1">
              <a:spcBef>
                <a:spcPct val="50000"/>
              </a:spcBef>
            </a:pPr>
            <a:r>
              <a:rPr lang="zh-CN" altLang="en-US" sz="2400" dirty="0">
                <a:latin typeface="楷体" panose="02010609060101010101" pitchFamily="49" charset="-122"/>
                <a:ea typeface="楷体" panose="02010609060101010101" pitchFamily="49" charset="-122"/>
              </a:rPr>
              <a:t>自杀？</a:t>
            </a:r>
            <a:endParaRPr lang="zh-CN" altLang="en-US" sz="2400" dirty="0">
              <a:latin typeface="楷体" panose="02010609060101010101" pitchFamily="49" charset="-122"/>
              <a:ea typeface="楷体" panose="02010609060101010101" pitchFamily="49" charset="-122"/>
            </a:endParaRPr>
          </a:p>
          <a:p>
            <a:pPr eaLnBrk="1" hangingPunct="1">
              <a:spcBef>
                <a:spcPct val="50000"/>
              </a:spcBef>
            </a:pPr>
            <a:r>
              <a:rPr lang="zh-CN" altLang="en-US" sz="2800" dirty="0">
                <a:latin typeface="楷体" panose="02010609060101010101" pitchFamily="49" charset="-122"/>
                <a:ea typeface="楷体" panose="02010609060101010101" pitchFamily="49" charset="-122"/>
              </a:rPr>
              <a:t>套套逻辑加以约束，可以成为好的理论。</a:t>
            </a:r>
            <a:endParaRPr lang="zh-CN" altLang="en-US" sz="2800" dirty="0">
              <a:latin typeface="楷体" panose="02010609060101010101" pitchFamily="49" charset="-122"/>
              <a:ea typeface="楷体" panose="02010609060101010101" pitchFamily="49" charset="-122"/>
            </a:endParaRPr>
          </a:p>
          <a:p>
            <a:pPr lvl="1" eaLnBrk="1" hangingPunct="1">
              <a:spcBef>
                <a:spcPct val="50000"/>
              </a:spcBef>
            </a:pPr>
            <a:r>
              <a:rPr lang="en-US" altLang="zh-CN" sz="2400" dirty="0">
                <a:latin typeface="楷体" panose="02010609060101010101" pitchFamily="49" charset="-122"/>
                <a:ea typeface="楷体" panose="02010609060101010101" pitchFamily="49" charset="-122"/>
              </a:rPr>
              <a:t>MV=PQ</a:t>
            </a:r>
            <a:endParaRPr lang="en-US" altLang="zh-CN" sz="2400" dirty="0">
              <a:latin typeface="楷体" panose="02010609060101010101" pitchFamily="49" charset="-122"/>
              <a:ea typeface="楷体" panose="02010609060101010101" pitchFamily="49" charset="-122"/>
            </a:endParaRPr>
          </a:p>
          <a:p>
            <a:pPr lvl="1" eaLnBrk="1" hangingPunct="1">
              <a:spcBef>
                <a:spcPct val="50000"/>
              </a:spcBef>
            </a:pPr>
            <a:r>
              <a:rPr lang="zh-CN" altLang="en-US" sz="2400" dirty="0">
                <a:latin typeface="楷体" panose="02010609060101010101" pitchFamily="49" charset="-122"/>
                <a:ea typeface="楷体" panose="02010609060101010101" pitchFamily="49" charset="-122"/>
              </a:rPr>
              <a:t>捐赠行为 </a:t>
            </a:r>
            <a:endParaRPr lang="zh-CN" altLang="en-US" sz="2400" dirty="0">
              <a:latin typeface="楷体" panose="02010609060101010101" pitchFamily="49" charset="-122"/>
              <a:ea typeface="楷体" panose="02010609060101010101" pitchFamily="49" charset="-122"/>
            </a:endParaRPr>
          </a:p>
          <a:p>
            <a:pPr eaLnBrk="1" hangingPunct="1"/>
            <a:endParaRPr lang="en-US" altLang="zh-CN" sz="2800" dirty="0"/>
          </a:p>
        </p:txBody>
      </p:sp>
    </p:spTree>
  </p:cSld>
  <p:clrMapOvr>
    <a:masterClrMapping/>
  </p:clrMapOvr>
  <p:transition>
    <p:zoom dir="in"/>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4879</Words>
  <Application>WPS 演示</Application>
  <PresentationFormat>全屏显示(4:3)</PresentationFormat>
  <Paragraphs>222</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Tahoma</vt:lpstr>
      <vt:lpstr>Calibri</vt:lpstr>
      <vt:lpstr>楷体</vt:lpstr>
      <vt:lpstr>楷体_GB2312</vt:lpstr>
      <vt:lpstr>新宋体</vt:lpstr>
      <vt:lpstr>Lucida Grande</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科学的另一面</dc:title>
  <dc:creator>Xiang Zhang</dc:creator>
  <cp:lastModifiedBy>WPS_1688557737</cp:lastModifiedBy>
  <cp:revision>202</cp:revision>
  <dcterms:created xsi:type="dcterms:W3CDTF">2005-04-10T15:38:46Z</dcterms:created>
  <dcterms:modified xsi:type="dcterms:W3CDTF">2023-10-30T06:39:24Z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06E05E55C1744BD3BF855F5A68D34248_13</vt:lpwstr>
  </property>
</Properties>
</file>