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7" r:id="rId3"/>
    <p:sldId id="321" r:id="rId4"/>
    <p:sldId id="367" r:id="rId5"/>
    <p:sldId id="375" r:id="rId6"/>
    <p:sldId id="376" r:id="rId7"/>
    <p:sldId id="368" r:id="rId8"/>
    <p:sldId id="369" r:id="rId10"/>
    <p:sldId id="370" r:id="rId11"/>
    <p:sldId id="378" r:id="rId12"/>
    <p:sldId id="364" r:id="rId13"/>
    <p:sldId id="365" r:id="rId14"/>
    <p:sldId id="351" r:id="rId15"/>
    <p:sldId id="352" r:id="rId16"/>
    <p:sldId id="353" r:id="rId17"/>
    <p:sldId id="354" r:id="rId18"/>
    <p:sldId id="322" r:id="rId19"/>
    <p:sldId id="345" r:id="rId20"/>
    <p:sldId id="324" r:id="rId21"/>
    <p:sldId id="325" r:id="rId22"/>
    <p:sldId id="320" r:id="rId23"/>
  </p:sldIdLst>
  <p:sldSz cx="9144000" cy="6858000" type="screen4x3"/>
  <p:notesSz cx="7099300" cy="10234930"/>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9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F59F1A9-1AD2-4970-855F-912BDA59A881}" type="datetimeFigureOut">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4427106-C7AD-4233-BA66-B18440926F2D}" type="slidenum">
              <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幻灯片图像占位符 1"/>
          <p:cNvSpPr>
            <a:spLocks noGrp="1" noRot="1" noChangeAspect="1" noTextEdit="1"/>
          </p:cNvSpPr>
          <p:nvPr>
            <p:ph type="sldImg"/>
          </p:nvPr>
        </p:nvSpPr>
        <p:spPr>
          <a:ln>
            <a:solidFill>
              <a:srgbClr val="000000">
                <a:alpha val="100000"/>
              </a:srgbClr>
            </a:solidFill>
            <a:miter lim="800000"/>
          </a:ln>
        </p:spPr>
      </p:sp>
      <p:sp>
        <p:nvSpPr>
          <p:cNvPr id="10243" name="文本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对第一段提问！</a:t>
            </a:r>
            <a:endParaRPr lang="zh-CN" altLang="en-US" dirty="0"/>
          </a:p>
          <a:p>
            <a:pPr lvl="0" eaLnBrk="1" hangingPunct="1">
              <a:spcBef>
                <a:spcPct val="0"/>
              </a:spcBef>
            </a:pPr>
            <a:r>
              <a:rPr lang="zh-CN" altLang="en-US" dirty="0"/>
              <a:t>头脑发热说是一种事后解释，事先如果不能指定，他就是一个套套逻辑。</a:t>
            </a:r>
            <a:endParaRPr lang="zh-CN" altLang="en-US" dirty="0"/>
          </a:p>
          <a:p>
            <a:pPr lvl="0" eaLnBrk="1" hangingPunct="1">
              <a:spcBef>
                <a:spcPct val="0"/>
              </a:spcBef>
            </a:pPr>
            <a:r>
              <a:rPr lang="zh-CN" altLang="en-US" dirty="0"/>
              <a:t>要解释的现象是不理性的行为，</a:t>
            </a:r>
            <a:r>
              <a:rPr lang="en-US" altLang="zh-CN" dirty="0"/>
              <a:t>x</a:t>
            </a:r>
            <a:r>
              <a:rPr lang="zh-CN" altLang="en-US" dirty="0"/>
              <a:t>是头脑发热，其实</a:t>
            </a:r>
            <a:r>
              <a:rPr lang="en-US" altLang="zh-CN" dirty="0"/>
              <a:t>x</a:t>
            </a:r>
            <a:r>
              <a:rPr lang="zh-CN" altLang="en-US" dirty="0"/>
              <a:t>就是</a:t>
            </a:r>
            <a:r>
              <a:rPr lang="en-US" altLang="zh-CN" dirty="0"/>
              <a:t>y</a:t>
            </a:r>
            <a:r>
              <a:rPr lang="zh-CN" altLang="en-US" dirty="0"/>
              <a:t>。</a:t>
            </a:r>
            <a:endParaRPr lang="zh-CN" altLang="en-US" dirty="0"/>
          </a:p>
          <a:p>
            <a:pPr lvl="0" eaLnBrk="1" hangingPunct="1">
              <a:spcBef>
                <a:spcPct val="0"/>
              </a:spcBef>
            </a:pP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0"/>
            <a:chExt cx="5675" cy="663"/>
          </a:xfrm>
        </p:grpSpPr>
        <p:grpSp>
          <p:nvGrpSpPr>
            <p:cNvPr id="2056" name="Group 3"/>
            <p:cNvGrpSpPr/>
            <p:nvPr/>
          </p:nvGrpSpPr>
          <p:grpSpPr>
            <a:xfrm>
              <a:off x="183" y="68"/>
              <a:ext cx="449" cy="299"/>
              <a:chOff x="0" y="0"/>
              <a:chExt cx="624" cy="432"/>
            </a:xfrm>
          </p:grpSpPr>
          <p:sp>
            <p:nvSpPr>
              <p:cNvPr id="22" name="Rectangle 4"/>
              <p:cNvSpPr>
                <a:spLocks noChangeArrowheads="1"/>
              </p:cNvSpPr>
              <p:nvPr/>
            </p:nvSpPr>
            <p:spPr bwMode="auto">
              <a:xfrm>
                <a:off x="0" y="0"/>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1" y="334"/>
              <a:ext cx="466" cy="299"/>
              <a:chOff x="0" y="0"/>
              <a:chExt cx="672" cy="432"/>
            </a:xfrm>
          </p:grpSpPr>
          <p:sp>
            <p:nvSpPr>
              <p:cNvPr id="20" name="Rectangle 7"/>
              <p:cNvSpPr>
                <a:spLocks noChangeArrowheads="1"/>
              </p:cNvSpPr>
              <p:nvPr/>
            </p:nvSpPr>
            <p:spPr bwMode="auto">
              <a:xfrm>
                <a:off x="0" y="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336" y="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0"/>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2060" name="Rectangle 12"/>
          <p:cNvSpPr>
            <a:spLocks noGrp="1" noChangeArrowheads="1"/>
          </p:cNvSpPr>
          <p:nvPr>
            <p:ph type="ctrTitle"/>
          </p:nvPr>
        </p:nvSpPr>
        <p:spPr>
          <a:xfrm>
            <a:off x="990600" y="1828800"/>
            <a:ext cx="7772400" cy="1143000"/>
          </a:xfrm>
        </p:spPr>
        <p:txBody>
          <a:bodyPr/>
          <a:lstStyle>
            <a:lvl1pPr>
              <a:defRPr/>
            </a:lvl1pPr>
          </a:lstStyle>
          <a:p>
            <a:r>
              <a:rPr lang="zh-CN"/>
              <a:t>单击此处编辑母版标题样式</a:t>
            </a:r>
            <a:endParaRPr lang="zh-CN"/>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t>单击此处编辑母版副标题样式</a:t>
            </a:r>
            <a:endParaRPr lang="zh-CN"/>
          </a:p>
        </p:txBody>
      </p:sp>
      <p:sp>
        <p:nvSpPr>
          <p:cNvPr id="24"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077818-6E0D-4F1F-BF32-25AE0AD523DE}" type="slidenum">
              <a:rPr kumimoji="0" lang="zh-CN"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FD197E-AFD3-47C9-BA78-8C50F108D94F}" type="slidenum">
              <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FD197E-AFD3-47C9-BA78-8C50F108D94F}" type="slidenum">
              <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FD197E-AFD3-47C9-BA78-8C50F108D94F}" type="slidenum">
              <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FD197E-AFD3-47C9-BA78-8C50F108D94F}" type="slidenum">
              <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FD197E-AFD3-47C9-BA78-8C50F108D94F}" type="slidenum">
              <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FD197E-AFD3-47C9-BA78-8C50F108D94F}" type="slidenum">
              <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FD197E-AFD3-47C9-BA78-8C50F108D94F}" type="slidenum">
              <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FD197E-AFD3-47C9-BA78-8C50F108D94F}" type="slidenum">
              <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FD197E-AFD3-47C9-BA78-8C50F108D94F}" type="slidenum">
              <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FD197E-AFD3-47C9-BA78-8C50F108D94F}" type="slidenum">
              <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auto">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auto">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617538"/>
            <a:ext cx="7793037" cy="1143000"/>
          </a:xfrm>
          <a:prstGeom prst="rect">
            <a:avLst/>
          </a:prstGeom>
          <a:noFill/>
          <a:ln w="9525">
            <a:noFill/>
          </a:ln>
        </p:spPr>
        <p:txBody>
          <a:bodyPr anchor="b" anchorCtr="0"/>
          <a:p>
            <a:pPr lvl="0"/>
            <a:r>
              <a:rPr lang="zh-CN" altLang="zh-CN" dirty="0"/>
              <a:t>单击此处编辑母版标题样式</a:t>
            </a:r>
            <a:endParaRPr lang="zh-CN" altLang="zh-CN" dirty="0"/>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35"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 typeface="Arial" panose="020B0604020202020204" pitchFamily="34" charset="0"/>
              <a:buNone/>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6"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buFont typeface="Arial" panose="020B0604020202020204" pitchFamily="34" charset="0"/>
              <a:buNone/>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7"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4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8FD197E-AFD3-47C9-BA78-8C50F108D94F}" type="slidenum">
              <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dir="in"/>
  </p:transition>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900113" y="836613"/>
            <a:ext cx="7488237" cy="4464050"/>
          </a:xfrm>
          <a:ln/>
        </p:spPr>
        <p:txBody>
          <a:bodyPr vert="horz" wrap="square" lIns="91440" tIns="45720" rIns="91440" bIns="45720" anchor="b" anchorCtr="0"/>
          <a:p>
            <a:pPr algn="ctr" eaLnBrk="1" hangingPunct="1">
              <a:buClrTx/>
              <a:buSzTx/>
              <a:buFontTx/>
            </a:pPr>
            <a:r>
              <a:rPr lang="zh-CN" altLang="zh-CN" sz="5400" dirty="0">
                <a:latin typeface="+mj-lt"/>
                <a:ea typeface="楷体" panose="02010609060101010101" pitchFamily="49" charset="-122"/>
                <a:cs typeface="+mj-cs"/>
              </a:rPr>
              <a:t>新制度经济学</a:t>
            </a:r>
            <a:br>
              <a:rPr lang="zh-CN" altLang="zh-CN" sz="5400" dirty="0">
                <a:latin typeface="+mj-lt"/>
                <a:ea typeface="+mj-ea"/>
                <a:cs typeface="+mj-cs"/>
              </a:rPr>
            </a:br>
            <a:br>
              <a:rPr lang="zh-CN" altLang="zh-CN" sz="5400" dirty="0">
                <a:latin typeface="楷体" panose="02010609060101010101" pitchFamily="49" charset="-122"/>
                <a:ea typeface="楷体" panose="02010609060101010101" pitchFamily="49" charset="-122"/>
                <a:cs typeface="+mj-cs"/>
              </a:rPr>
            </a:br>
            <a:r>
              <a:rPr lang="zh-CN" altLang="zh-CN" sz="5400" dirty="0">
                <a:latin typeface="楷体" panose="02010609060101010101" pitchFamily="49" charset="-122"/>
                <a:ea typeface="楷体" panose="02010609060101010101" pitchFamily="49" charset="-122"/>
                <a:cs typeface="+mj-cs"/>
              </a:rPr>
              <a:t> </a:t>
            </a:r>
            <a:r>
              <a:rPr lang="zh-CN" altLang="zh-CN" sz="2400" dirty="0">
                <a:latin typeface="楷体" panose="02010609060101010101" pitchFamily="49" charset="-122"/>
                <a:ea typeface="楷体" panose="02010609060101010101" pitchFamily="49" charset="-122"/>
                <a:cs typeface="+mj-cs"/>
              </a:rPr>
              <a:t>公共管理学院 张翔</a:t>
            </a:r>
            <a:br>
              <a:rPr lang="zh-CN" altLang="zh-CN" sz="2400" dirty="0">
                <a:latin typeface="楷体" panose="02010609060101010101" pitchFamily="49" charset="-122"/>
                <a:ea typeface="楷体" panose="02010609060101010101" pitchFamily="49" charset="-122"/>
                <a:cs typeface="+mj-cs"/>
              </a:rPr>
            </a:br>
            <a:endParaRPr lang="zh-CN" altLang="zh-CN" sz="2400" dirty="0">
              <a:latin typeface="楷体" panose="02010609060101010101" pitchFamily="49" charset="-122"/>
              <a:ea typeface="楷体" panose="02010609060101010101" pitchFamily="49" charset="-122"/>
              <a:cs typeface="+mj-cs"/>
            </a:endParaRPr>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150938" y="617538"/>
            <a:ext cx="6950075"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我对理性人问题的看法</a:t>
            </a:r>
            <a:endParaRPr lang="zh-CN" altLang="en-US" sz="4000" b="1" dirty="0">
              <a:latin typeface="楷体" panose="02010609060101010101" pitchFamily="49" charset="-122"/>
              <a:ea typeface="楷体" panose="02010609060101010101" pitchFamily="49" charset="-122"/>
            </a:endParaRPr>
          </a:p>
        </p:txBody>
      </p:sp>
      <p:sp>
        <p:nvSpPr>
          <p:cNvPr id="14339" name="Rectangle 3"/>
          <p:cNvSpPr>
            <a:spLocks noGrp="1"/>
          </p:cNvSpPr>
          <p:nvPr>
            <p:ph idx="1"/>
          </p:nvPr>
        </p:nvSpPr>
        <p:spPr>
          <a:xfrm>
            <a:off x="1182688" y="2017713"/>
            <a:ext cx="7134225" cy="4114800"/>
          </a:xfrm>
          <a:ln/>
        </p:spPr>
        <p:txBody>
          <a:bodyPr vert="horz" wrap="square" lIns="91440" tIns="45720" rIns="91440" bIns="45720" anchor="t" anchorCtr="0"/>
          <a:p>
            <a:pPr eaLnBrk="1" hangingPunct="1">
              <a:lnSpc>
                <a:spcPct val="80000"/>
              </a:lnSpc>
              <a:spcBef>
                <a:spcPct val="90000"/>
              </a:spcBef>
            </a:pPr>
            <a:r>
              <a:rPr lang="zh-CN" altLang="en-US" sz="2200" dirty="0">
                <a:latin typeface="楷体" panose="02010609060101010101" pitchFamily="49" charset="-122"/>
                <a:ea typeface="楷体" panose="02010609060101010101" pitchFamily="49" charset="-122"/>
              </a:rPr>
              <a:t>真实世界中复杂的人性</a:t>
            </a:r>
            <a:endParaRPr lang="zh-CN" altLang="en-US" sz="2200" dirty="0">
              <a:latin typeface="楷体" panose="02010609060101010101" pitchFamily="49" charset="-122"/>
              <a:ea typeface="楷体" panose="02010609060101010101" pitchFamily="49" charset="-122"/>
            </a:endParaRPr>
          </a:p>
          <a:p>
            <a:pPr eaLnBrk="1" hangingPunct="1">
              <a:lnSpc>
                <a:spcPct val="80000"/>
              </a:lnSpc>
              <a:spcBef>
                <a:spcPct val="90000"/>
              </a:spcBef>
            </a:pPr>
            <a:r>
              <a:rPr lang="zh-CN" altLang="en-US" sz="2200" dirty="0">
                <a:latin typeface="楷体" panose="02010609060101010101" pitchFamily="49" charset="-122"/>
                <a:ea typeface="楷体" panose="02010609060101010101" pitchFamily="49" charset="-122"/>
              </a:rPr>
              <a:t>把真实世界中实际上复杂的人性假设为理论上简单的“理性人”，会不会影响对人行为的解释力？</a:t>
            </a:r>
            <a:endParaRPr lang="zh-CN" altLang="en-US" sz="2200" dirty="0">
              <a:latin typeface="楷体" panose="02010609060101010101" pitchFamily="49" charset="-122"/>
              <a:ea typeface="楷体" panose="02010609060101010101" pitchFamily="49" charset="-122"/>
            </a:endParaRPr>
          </a:p>
          <a:p>
            <a:pPr eaLnBrk="1" hangingPunct="1">
              <a:lnSpc>
                <a:spcPct val="80000"/>
              </a:lnSpc>
              <a:spcBef>
                <a:spcPct val="90000"/>
              </a:spcBef>
            </a:pPr>
            <a:r>
              <a:rPr lang="zh-CN" altLang="en-US" sz="2200" dirty="0">
                <a:latin typeface="楷体" panose="02010609060101010101" pitchFamily="49" charset="-122"/>
                <a:ea typeface="楷体" panose="02010609060101010101" pitchFamily="49" charset="-122"/>
              </a:rPr>
              <a:t>“理性人”本身并不是解释现象的自变量而仅仅是一个看问题的角度，无所谓真实与否，解释现象需要在“理性人”基础假设下加入合适的外部约束条件来作为解释现象的自变量。 </a:t>
            </a:r>
            <a:endParaRPr lang="zh-CN" altLang="en-US" sz="2200" dirty="0">
              <a:latin typeface="楷体" panose="02010609060101010101" pitchFamily="49" charset="-122"/>
              <a:ea typeface="楷体" panose="02010609060101010101" pitchFamily="49" charset="-122"/>
            </a:endParaRPr>
          </a:p>
          <a:p>
            <a:pPr eaLnBrk="1" hangingPunct="1">
              <a:lnSpc>
                <a:spcPct val="80000"/>
              </a:lnSpc>
              <a:spcBef>
                <a:spcPct val="90000"/>
              </a:spcBef>
            </a:pPr>
            <a:r>
              <a:rPr lang="zh-CN" altLang="en-US" sz="2200" dirty="0">
                <a:latin typeface="楷体" panose="02010609060101010101" pitchFamily="49" charset="-122"/>
                <a:ea typeface="楷体" panose="02010609060101010101" pitchFamily="49" charset="-122"/>
              </a:rPr>
              <a:t>作为自变量的外部约束条件必须真实，不作为自变量的外部约束条件则无所谓是否真实。</a:t>
            </a:r>
            <a:endParaRPr lang="zh-CN" altLang="en-US" sz="2200" dirty="0">
              <a:latin typeface="楷体" panose="02010609060101010101" pitchFamily="49" charset="-122"/>
              <a:ea typeface="楷体" panose="02010609060101010101" pitchFamily="49" charset="-122"/>
            </a:endParaRPr>
          </a:p>
          <a:p>
            <a:pPr eaLnBrk="1" hangingPunct="1">
              <a:lnSpc>
                <a:spcPct val="80000"/>
              </a:lnSpc>
              <a:spcBef>
                <a:spcPct val="90000"/>
              </a:spcBef>
            </a:pPr>
            <a:r>
              <a:rPr lang="zh-CN" altLang="en-US" sz="2200" dirty="0">
                <a:latin typeface="楷体" panose="02010609060101010101" pitchFamily="49" charset="-122"/>
                <a:ea typeface="楷体" panose="02010609060101010101" pitchFamily="49" charset="-122"/>
              </a:rPr>
              <a:t>选择哪些外部约束条件作为自变量要根据需要解释的现象来确定。 </a:t>
            </a:r>
            <a:r>
              <a:rPr lang="en-US" altLang="zh-CN" sz="2200" dirty="0">
                <a:latin typeface="楷体" panose="02010609060101010101" pitchFamily="49" charset="-122"/>
                <a:ea typeface="楷体" panose="02010609060101010101" pitchFamily="49" charset="-122"/>
              </a:rPr>
              <a:t>eg </a:t>
            </a:r>
            <a:r>
              <a:rPr lang="zh-CN" altLang="en-US" sz="2200" dirty="0">
                <a:latin typeface="楷体" panose="02010609060101010101" pitchFamily="49" charset="-122"/>
                <a:ea typeface="楷体" panose="02010609060101010101" pitchFamily="49" charset="-122"/>
              </a:rPr>
              <a:t>铁球落地、羽毛落地</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1150938" y="617538"/>
            <a:ext cx="7021512"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我对理性人问题的看法</a:t>
            </a:r>
            <a:endParaRPr lang="zh-CN" altLang="en-US" sz="4000" b="1" dirty="0">
              <a:latin typeface="楷体" panose="02010609060101010101" pitchFamily="49" charset="-122"/>
              <a:ea typeface="楷体" panose="02010609060101010101" pitchFamily="49" charset="-122"/>
            </a:endParaRPr>
          </a:p>
        </p:txBody>
      </p:sp>
      <p:sp>
        <p:nvSpPr>
          <p:cNvPr id="15363" name="Rectangle 3"/>
          <p:cNvSpPr>
            <a:spLocks noGrp="1"/>
          </p:cNvSpPr>
          <p:nvPr>
            <p:ph idx="1"/>
          </p:nvPr>
        </p:nvSpPr>
        <p:spPr>
          <a:xfrm>
            <a:off x="1182688" y="2017713"/>
            <a:ext cx="7277100" cy="4364037"/>
          </a:xfrm>
          <a:ln/>
        </p:spPr>
        <p:txBody>
          <a:bodyPr vert="horz" wrap="square" lIns="91440" tIns="45720" rIns="91440" bIns="45720" anchor="t" anchorCtr="0"/>
          <a:p>
            <a:pPr eaLnBrk="1" hangingPunct="1">
              <a:lnSpc>
                <a:spcPct val="80000"/>
              </a:lnSpc>
              <a:spcBef>
                <a:spcPct val="70000"/>
              </a:spcBef>
            </a:pPr>
            <a:r>
              <a:rPr lang="zh-CN" altLang="en-US" sz="2000" dirty="0">
                <a:latin typeface="楷体" panose="02010609060101010101" pitchFamily="49" charset="-122"/>
                <a:ea typeface="楷体" panose="02010609060101010101" pitchFamily="49" charset="-122"/>
              </a:rPr>
              <a:t>弗里德曼（</a:t>
            </a:r>
            <a:r>
              <a:rPr lang="en-US" altLang="zh-CN" sz="2000" dirty="0">
                <a:latin typeface="楷体" panose="02010609060101010101" pitchFamily="49" charset="-122"/>
                <a:ea typeface="楷体" panose="02010609060101010101" pitchFamily="49" charset="-122"/>
              </a:rPr>
              <a:t>1953</a:t>
            </a:r>
            <a:r>
              <a:rPr lang="zh-CN" altLang="en-US" sz="2000" dirty="0">
                <a:latin typeface="楷体" panose="02010609060101010101" pitchFamily="49" charset="-122"/>
                <a:ea typeface="楷体" panose="02010609060101010101" pitchFamily="49" charset="-122"/>
              </a:rPr>
              <a:t>）和阿尔钦（</a:t>
            </a:r>
            <a:r>
              <a:rPr lang="en-US" altLang="zh-CN" sz="2000" dirty="0">
                <a:latin typeface="楷体" panose="02010609060101010101" pitchFamily="49" charset="-122"/>
                <a:ea typeface="楷体" panose="02010609060101010101" pitchFamily="49" charset="-122"/>
              </a:rPr>
              <a:t>1950</a:t>
            </a:r>
            <a:r>
              <a:rPr lang="zh-CN" altLang="en-US" sz="2000" dirty="0">
                <a:latin typeface="楷体" panose="02010609060101010101" pitchFamily="49" charset="-122"/>
                <a:ea typeface="楷体" panose="02010609060101010101" pitchFamily="49" charset="-122"/>
              </a:rPr>
              <a:t>）当时讨论的重点是针对以列斯特（</a:t>
            </a:r>
            <a:r>
              <a:rPr lang="en-US" altLang="zh-CN" sz="2000" dirty="0">
                <a:latin typeface="楷体" panose="02010609060101010101" pitchFamily="49" charset="-122"/>
                <a:ea typeface="楷体" panose="02010609060101010101" pitchFamily="49" charset="-122"/>
              </a:rPr>
              <a:t>1947</a:t>
            </a:r>
            <a:r>
              <a:rPr lang="zh-CN" altLang="en-US" sz="2000" dirty="0">
                <a:latin typeface="楷体" panose="02010609060101010101" pitchFamily="49" charset="-122"/>
                <a:ea typeface="楷体" panose="02010609060101010101" pitchFamily="49" charset="-122"/>
              </a:rPr>
              <a:t>）为代表的对“理性人”基础假设的质疑。</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ct val="70000"/>
              </a:spcBef>
            </a:pPr>
            <a:r>
              <a:rPr lang="zh-CN" altLang="en-US" sz="2000" dirty="0">
                <a:latin typeface="楷体" panose="02010609060101010101" pitchFamily="49" charset="-122"/>
                <a:ea typeface="楷体" panose="02010609060101010101" pitchFamily="49" charset="-122"/>
              </a:rPr>
              <a:t>他们其实并不反对需要改变“交易费用为零”（科斯，</a:t>
            </a:r>
            <a:r>
              <a:rPr lang="en-US" altLang="zh-CN" sz="2000" dirty="0">
                <a:latin typeface="楷体" panose="02010609060101010101" pitchFamily="49" charset="-122"/>
                <a:ea typeface="楷体" panose="02010609060101010101" pitchFamily="49" charset="-122"/>
              </a:rPr>
              <a:t>1937</a:t>
            </a:r>
            <a:r>
              <a:rPr lang="zh-CN" altLang="en-US" sz="2000" dirty="0">
                <a:latin typeface="楷体" panose="02010609060101010101" pitchFamily="49" charset="-122"/>
                <a:ea typeface="楷体" panose="02010609060101010101" pitchFamily="49" charset="-122"/>
              </a:rPr>
              <a:t>）这一不真实的假设以解释企业等组织的存在这个观点。</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ct val="70000"/>
              </a:spcBef>
            </a:pPr>
            <a:r>
              <a:rPr lang="zh-CN" altLang="en-US" sz="2000" dirty="0">
                <a:latin typeface="楷体" panose="02010609060101010101" pitchFamily="49" charset="-122"/>
                <a:ea typeface="楷体" panose="02010609060101010101" pitchFamily="49" charset="-122"/>
              </a:rPr>
              <a:t>弗里德曼、张五常和阿尔钦、科斯、周其仁对“理性人”基础假设的看法上的确存在分歧，但是我认为他们的实际分歧可能并没有很多人认为的那样大。</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ct val="70000"/>
              </a:spcBef>
            </a:pPr>
            <a:r>
              <a:rPr lang="zh-CN" altLang="en-US" sz="2000" dirty="0">
                <a:latin typeface="楷体" panose="02010609060101010101" pitchFamily="49" charset="-122"/>
                <a:ea typeface="楷体" panose="02010609060101010101" pitchFamily="49" charset="-122"/>
              </a:rPr>
              <a:t>选择采用何种基础假设是研究者的自由，研究工作的重点是调查和选择能够作为自变量解释现象的外部约束条件。</a:t>
            </a:r>
            <a:endParaRPr lang="zh-CN" altLang="en-US" sz="2000" dirty="0">
              <a:latin typeface="楷体" panose="02010609060101010101" pitchFamily="49" charset="-122"/>
              <a:ea typeface="楷体" panose="02010609060101010101" pitchFamily="49" charset="-122"/>
            </a:endParaRPr>
          </a:p>
          <a:p>
            <a:pPr eaLnBrk="1" hangingPunct="1">
              <a:lnSpc>
                <a:spcPct val="80000"/>
              </a:lnSpc>
              <a:spcBef>
                <a:spcPct val="70000"/>
              </a:spcBef>
            </a:pPr>
            <a:r>
              <a:rPr lang="zh-CN" altLang="en-US" sz="2000" dirty="0">
                <a:latin typeface="楷体" panose="02010609060101010101" pitchFamily="49" charset="-122"/>
                <a:ea typeface="楷体" panose="02010609060101010101" pitchFamily="49" charset="-122"/>
              </a:rPr>
              <a:t>我们不能用否定基础假设的方式去否定这一基础假设下得到的逻辑推论，基础假设下得到的逻辑推论只能用事实去检验。</a:t>
            </a:r>
            <a:r>
              <a:rPr lang="zh-CN" altLang="en-US" sz="1400" dirty="0">
                <a:latin typeface="楷体_GB2312" pitchFamily="49" charset="-122"/>
                <a:ea typeface="楷体_GB2312" pitchFamily="49" charset="-122"/>
              </a:rPr>
              <a:t> </a:t>
            </a:r>
            <a:endParaRPr lang="zh-CN" altLang="en-US" sz="1400" dirty="0">
              <a:latin typeface="楷体_GB2312" pitchFamily="49" charset="-122"/>
              <a:ea typeface="楷体_GB2312" pitchFamily="49" charset="-122"/>
            </a:endParaRPr>
          </a:p>
        </p:txBody>
      </p:sp>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150938" y="617538"/>
            <a:ext cx="7597775" cy="1143000"/>
          </a:xfrm>
          <a:ln/>
        </p:spPr>
        <p:txBody>
          <a:bodyPr vert="horz" wrap="square" lIns="91440" tIns="45720" rIns="91440" bIns="45720" anchor="b" anchorCtr="0"/>
          <a:p>
            <a:pPr algn="ctr" eaLnBrk="1" hangingPunct="1"/>
            <a:r>
              <a:rPr lang="zh-CN" altLang="zh-CN" sz="3600" b="1" dirty="0">
                <a:latin typeface="楷体" panose="02010609060101010101" pitchFamily="49" charset="-122"/>
                <a:ea typeface="楷体" panose="02010609060101010101" pitchFamily="49" charset="-122"/>
              </a:rPr>
              <a:t>方云哲同学来信</a:t>
            </a:r>
            <a:endParaRPr lang="zh-CN" altLang="zh-CN" sz="3600" b="1" dirty="0">
              <a:latin typeface="楷体" panose="02010609060101010101" pitchFamily="49" charset="-122"/>
              <a:ea typeface="楷体" panose="02010609060101010101" pitchFamily="49" charset="-122"/>
            </a:endParaRPr>
          </a:p>
        </p:txBody>
      </p:sp>
      <p:sp>
        <p:nvSpPr>
          <p:cNvPr id="16387" name="Rectangle 3"/>
          <p:cNvSpPr>
            <a:spLocks noGrp="1"/>
          </p:cNvSpPr>
          <p:nvPr>
            <p:ph idx="1"/>
          </p:nvPr>
        </p:nvSpPr>
        <p:spPr>
          <a:xfrm>
            <a:off x="1182688" y="2017713"/>
            <a:ext cx="7205662" cy="4114800"/>
          </a:xfrm>
          <a:ln/>
        </p:spPr>
        <p:txBody>
          <a:bodyPr vert="horz" wrap="square" lIns="91440" tIns="45720" rIns="91440" bIns="45720" anchor="t" anchorCtr="0"/>
          <a:p>
            <a:pPr eaLnBrk="1" hangingPunct="1">
              <a:lnSpc>
                <a:spcPct val="80000"/>
              </a:lnSpc>
            </a:pPr>
            <a:r>
              <a:rPr lang="zh-CN" altLang="zh-CN" sz="2400" b="1" dirty="0">
                <a:ea typeface="楷体" panose="02010609060101010101" pitchFamily="49" charset="-122"/>
              </a:rPr>
              <a:t>陨石到底属于谁？</a:t>
            </a:r>
            <a:endParaRPr lang="zh-CN" altLang="zh-CN" sz="2400" dirty="0">
              <a:ea typeface="楷体" panose="02010609060101010101" pitchFamily="49" charset="-122"/>
            </a:endParaRPr>
          </a:p>
          <a:p>
            <a:pPr eaLnBrk="1" hangingPunct="1">
              <a:lnSpc>
                <a:spcPct val="80000"/>
              </a:lnSpc>
            </a:pPr>
            <a:r>
              <a:rPr lang="zh-CN" altLang="zh-CN" sz="2400" dirty="0">
                <a:ea typeface="楷体" panose="02010609060101010101" pitchFamily="49" charset="-122"/>
              </a:rPr>
              <a:t>两个陨石爱好者在新疆阿勒泰地区发现了中国第二、世界第四的铁陨石。政府在得知后迅速将陨石拉走，并给发现陨石的两位向导颁发奖状。之后这块陨石经鉴定价值达上亿人民币。</a:t>
            </a:r>
            <a:endParaRPr lang="zh-CN" altLang="zh-CN" sz="2400" dirty="0">
              <a:ea typeface="楷体" panose="02010609060101010101" pitchFamily="49" charset="-122"/>
            </a:endParaRPr>
          </a:p>
          <a:p>
            <a:pPr eaLnBrk="1" hangingPunct="1">
              <a:lnSpc>
                <a:spcPct val="80000"/>
              </a:lnSpc>
            </a:pPr>
            <a:r>
              <a:rPr lang="zh-CN" altLang="zh-CN" sz="2400" dirty="0">
                <a:ea typeface="楷体" panose="02010609060101010101" pitchFamily="49" charset="-122"/>
              </a:rPr>
              <a:t>一年半后，陨石的发现者将当地政府告上法庭，他们认为自己是</a:t>
            </a:r>
            <a:r>
              <a:rPr lang="zh-CN" altLang="zh-CN" sz="2400" dirty="0">
                <a:latin typeface="楷体" panose="02010609060101010101" pitchFamily="49" charset="-122"/>
                <a:ea typeface="楷体" panose="02010609060101010101" pitchFamily="49" charset="-122"/>
              </a:rPr>
              <a:t>“</a:t>
            </a:r>
            <a:r>
              <a:rPr lang="zh-CN" altLang="zh-CN" sz="2400" dirty="0">
                <a:ea typeface="楷体" panose="02010609060101010101" pitchFamily="49" charset="-122"/>
              </a:rPr>
              <a:t>陨石的第一发现者，这块陨石应属他们所有</a:t>
            </a:r>
            <a:r>
              <a:rPr lang="zh-CN" altLang="zh-CN" sz="2400" dirty="0">
                <a:latin typeface="楷体" panose="02010609060101010101" pitchFamily="49" charset="-122"/>
                <a:ea typeface="楷体" panose="02010609060101010101" pitchFamily="49" charset="-122"/>
              </a:rPr>
              <a:t>”</a:t>
            </a:r>
            <a:r>
              <a:rPr lang="zh-CN" altLang="zh-CN" sz="2400" dirty="0">
                <a:ea typeface="楷体" panose="02010609060101010101" pitchFamily="49" charset="-122"/>
              </a:rPr>
              <a:t>；而陨石降落地隶属某农场，农场主认为陨石应属他所有；而政府则认为</a:t>
            </a:r>
            <a:r>
              <a:rPr lang="zh-CN" altLang="zh-CN" sz="2400" dirty="0">
                <a:latin typeface="楷体" panose="02010609060101010101" pitchFamily="49" charset="-122"/>
                <a:ea typeface="楷体" panose="02010609060101010101" pitchFamily="49" charset="-122"/>
              </a:rPr>
              <a:t>“</a:t>
            </a:r>
            <a:r>
              <a:rPr lang="zh-CN" altLang="zh-CN" sz="2400" dirty="0">
                <a:ea typeface="楷体" panose="02010609060101010101" pitchFamily="49" charset="-122"/>
              </a:rPr>
              <a:t>该陨石为矿产资源，应收归国有</a:t>
            </a:r>
            <a:r>
              <a:rPr lang="zh-CN" altLang="zh-CN" sz="2400" dirty="0">
                <a:latin typeface="楷体" panose="02010609060101010101" pitchFamily="49" charset="-122"/>
                <a:ea typeface="楷体" panose="02010609060101010101" pitchFamily="49" charset="-122"/>
              </a:rPr>
              <a:t>”</a:t>
            </a:r>
            <a:r>
              <a:rPr lang="zh-CN" altLang="zh-CN" sz="2400" dirty="0">
                <a:ea typeface="楷体" panose="02010609060101010101" pitchFamily="49" charset="-122"/>
              </a:rPr>
              <a:t>。</a:t>
            </a:r>
            <a:endParaRPr lang="zh-CN" altLang="zh-CN" sz="2400" dirty="0">
              <a:ea typeface="楷体" panose="02010609060101010101" pitchFamily="49" charset="-122"/>
            </a:endParaRPr>
          </a:p>
          <a:p>
            <a:pPr eaLnBrk="1" hangingPunct="1">
              <a:lnSpc>
                <a:spcPct val="80000"/>
              </a:lnSpc>
            </a:pPr>
            <a:r>
              <a:rPr lang="zh-CN" altLang="zh-CN" sz="2400" dirty="0">
                <a:ea typeface="楷体" panose="02010609060101010101" pitchFamily="49" charset="-122"/>
              </a:rPr>
              <a:t>按照我国现行法律，此案恰好闯入了一个真空地带，法律上尚无具体的条例能判决陨石的归属问题。</a:t>
            </a:r>
            <a:r>
              <a:rPr lang="zh-CN" altLang="zh-CN" sz="2400" dirty="0"/>
              <a:t> </a:t>
            </a:r>
            <a:endParaRPr lang="zh-CN" altLang="zh-CN" sz="2400" dirty="0"/>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1150938" y="617538"/>
            <a:ext cx="7092950" cy="1143000"/>
          </a:xfrm>
          <a:ln/>
        </p:spPr>
        <p:txBody>
          <a:bodyPr vert="horz" wrap="square" lIns="91440" tIns="45720" rIns="91440" bIns="45720" anchor="b" anchorCtr="0"/>
          <a:p>
            <a:pPr algn="ctr" eaLnBrk="1" hangingPunct="1"/>
            <a:r>
              <a:rPr lang="zh-CN" altLang="zh-CN" sz="3600" b="1" dirty="0">
                <a:latin typeface="楷体" panose="02010609060101010101" pitchFamily="49" charset="-122"/>
                <a:ea typeface="楷体" panose="02010609060101010101" pitchFamily="49" charset="-122"/>
              </a:rPr>
              <a:t>产权界定需成本</a:t>
            </a:r>
            <a:endParaRPr lang="zh-CN" altLang="zh-CN" sz="3600" b="1" dirty="0">
              <a:latin typeface="楷体" panose="02010609060101010101" pitchFamily="49" charset="-122"/>
              <a:ea typeface="楷体" panose="02010609060101010101" pitchFamily="49" charset="-122"/>
            </a:endParaRPr>
          </a:p>
        </p:txBody>
      </p:sp>
      <p:sp>
        <p:nvSpPr>
          <p:cNvPr id="17411" name="Rectangle 3"/>
          <p:cNvSpPr>
            <a:spLocks noGrp="1"/>
          </p:cNvSpPr>
          <p:nvPr>
            <p:ph idx="1"/>
          </p:nvPr>
        </p:nvSpPr>
        <p:spPr>
          <a:xfrm>
            <a:off x="1182688" y="2017713"/>
            <a:ext cx="7061200" cy="4114800"/>
          </a:xfrm>
          <a:ln/>
        </p:spPr>
        <p:txBody>
          <a:bodyPr vert="horz" wrap="square" lIns="91440" tIns="45720" rIns="91440" bIns="45720" anchor="t" anchorCtr="0"/>
          <a:p>
            <a:pPr eaLnBrk="1" hangingPunct="1">
              <a:lnSpc>
                <a:spcPct val="90000"/>
              </a:lnSpc>
            </a:pPr>
            <a:r>
              <a:rPr lang="zh-CN" altLang="zh-CN" sz="2400" dirty="0">
                <a:ea typeface="楷体" panose="02010609060101010101" pitchFamily="49" charset="-122"/>
              </a:rPr>
              <a:t>暂且抛开法律上的漏洞不谈，我们仍可提出这样一个问题：为何陨石在太空中无人争抢，落地后却有这么多人来争抢？</a:t>
            </a:r>
            <a:endParaRPr lang="zh-CN" altLang="zh-CN" sz="2400" dirty="0">
              <a:ea typeface="楷体" panose="02010609060101010101" pitchFamily="49" charset="-122"/>
            </a:endParaRPr>
          </a:p>
          <a:p>
            <a:pPr eaLnBrk="1" hangingPunct="1">
              <a:lnSpc>
                <a:spcPct val="90000"/>
              </a:lnSpc>
            </a:pPr>
            <a:r>
              <a:rPr lang="zh-CN" altLang="zh-CN" sz="2400" dirty="0">
                <a:ea typeface="楷体" panose="02010609060101010101" pitchFamily="49" charset="-122"/>
              </a:rPr>
              <a:t>无非是产权与产权的界定问题。产权界定也需一定成本，当陨石还在太空中时，若要对其进行研究分析并进行产权界定需要相当大的成本。</a:t>
            </a:r>
            <a:endParaRPr lang="zh-CN" altLang="zh-CN" sz="2400" dirty="0">
              <a:ea typeface="楷体" panose="02010609060101010101" pitchFamily="49" charset="-122"/>
            </a:endParaRPr>
          </a:p>
          <a:p>
            <a:pPr eaLnBrk="1" hangingPunct="1">
              <a:lnSpc>
                <a:spcPct val="90000"/>
              </a:lnSpc>
            </a:pPr>
            <a:r>
              <a:rPr lang="zh-CN" altLang="zh-CN" sz="2400" dirty="0">
                <a:ea typeface="楷体" panose="02010609060101010101" pitchFamily="49" charset="-122"/>
              </a:rPr>
              <a:t>根据成本收益分析原则，界定产权所花费的成本超过了陨石的价值（何况陨石还不一定降落在地球上），当然无人问津。</a:t>
            </a:r>
            <a:endParaRPr lang="zh-CN" altLang="zh-CN" sz="2400" dirty="0">
              <a:ea typeface="楷体" panose="02010609060101010101" pitchFamily="49" charset="-122"/>
            </a:endParaRPr>
          </a:p>
          <a:p>
            <a:pPr eaLnBrk="1" hangingPunct="1">
              <a:lnSpc>
                <a:spcPct val="90000"/>
              </a:lnSpc>
            </a:pPr>
            <a:r>
              <a:rPr lang="zh-CN" altLang="zh-CN" sz="2400" dirty="0">
                <a:ea typeface="楷体" panose="02010609060101010101" pitchFamily="49" charset="-122"/>
              </a:rPr>
              <a:t>当陨石降落到地球上后，其产权界定的成本被大大减少，因此就会有许多人来争抢。</a:t>
            </a:r>
            <a:endParaRPr lang="zh-CN" altLang="zh-CN" sz="2400" dirty="0">
              <a:ea typeface="楷体" panose="02010609060101010101" pitchFamily="49" charset="-122"/>
            </a:endParaRP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1440" tIns="45720" rIns="91440" bIns="45720" anchor="b" anchorCtr="0"/>
          <a:p>
            <a:pPr algn="ctr" eaLnBrk="1" hangingPunct="1"/>
            <a:r>
              <a:rPr lang="zh-CN" altLang="zh-CN" sz="3600" b="1" dirty="0">
                <a:latin typeface="楷体" panose="02010609060101010101" pitchFamily="49" charset="-122"/>
                <a:ea typeface="楷体" panose="02010609060101010101" pitchFamily="49" charset="-122"/>
              </a:rPr>
              <a:t>野生动物资源属于国家？</a:t>
            </a:r>
            <a:endParaRPr lang="zh-CN" altLang="zh-CN" sz="3600" b="1" dirty="0">
              <a:latin typeface="楷体" panose="02010609060101010101" pitchFamily="49" charset="-122"/>
              <a:ea typeface="楷体" panose="02010609060101010101" pitchFamily="49" charset="-122"/>
            </a:endParaRPr>
          </a:p>
        </p:txBody>
      </p:sp>
      <p:sp>
        <p:nvSpPr>
          <p:cNvPr id="18435" name="Rectangle 3"/>
          <p:cNvSpPr>
            <a:spLocks noGrp="1"/>
          </p:cNvSpPr>
          <p:nvPr>
            <p:ph idx="1"/>
          </p:nvPr>
        </p:nvSpPr>
        <p:spPr>
          <a:xfrm>
            <a:off x="1182688" y="2017713"/>
            <a:ext cx="7134225" cy="4579937"/>
          </a:xfrm>
          <a:ln/>
        </p:spPr>
        <p:txBody>
          <a:bodyPr vert="horz" wrap="square" lIns="91440" tIns="45720" rIns="91440" bIns="45720" anchor="t" anchorCtr="0"/>
          <a:p>
            <a:pPr eaLnBrk="1" hangingPunct="1">
              <a:lnSpc>
                <a:spcPct val="80000"/>
              </a:lnSpc>
            </a:pPr>
            <a:r>
              <a:rPr lang="zh-CN" altLang="zh-CN" sz="2400" dirty="0">
                <a:latin typeface="楷体" panose="02010609060101010101" pitchFamily="49" charset="-122"/>
                <a:ea typeface="楷体" panose="02010609060101010101" pitchFamily="49" charset="-122"/>
              </a:rPr>
              <a:t>我觉得这也可用来解释“家养与野生”的问题。</a:t>
            </a:r>
            <a:endParaRPr lang="zh-CN" altLang="zh-CN" sz="2400" dirty="0">
              <a:latin typeface="楷体" panose="02010609060101010101" pitchFamily="49" charset="-122"/>
              <a:ea typeface="楷体" panose="02010609060101010101" pitchFamily="49" charset="-122"/>
            </a:endParaRPr>
          </a:p>
          <a:p>
            <a:pPr eaLnBrk="1" hangingPunct="1">
              <a:lnSpc>
                <a:spcPct val="80000"/>
              </a:lnSpc>
            </a:pPr>
            <a:r>
              <a:rPr lang="zh-CN" altLang="zh-CN" sz="2400" dirty="0">
                <a:latin typeface="楷体" panose="02010609060101010101" pitchFamily="49" charset="-122"/>
                <a:ea typeface="楷体" panose="02010609060101010101" pitchFamily="49" charset="-122"/>
              </a:rPr>
              <a:t>《宪法》规定，“国家保障自然资源的合理利用，保护珍贵的动物和植物”</a:t>
            </a:r>
            <a:endParaRPr lang="zh-CN" altLang="zh-CN" sz="2400" dirty="0">
              <a:latin typeface="楷体" panose="02010609060101010101" pitchFamily="49" charset="-122"/>
              <a:ea typeface="楷体" panose="02010609060101010101" pitchFamily="49" charset="-122"/>
            </a:endParaRPr>
          </a:p>
          <a:p>
            <a:pPr eaLnBrk="1" hangingPunct="1">
              <a:lnSpc>
                <a:spcPct val="80000"/>
              </a:lnSpc>
            </a:pPr>
            <a:r>
              <a:rPr lang="zh-CN" altLang="zh-CN" sz="2400" dirty="0">
                <a:latin typeface="楷体" panose="02010609060101010101" pitchFamily="49" charset="-122"/>
                <a:ea typeface="楷体" panose="02010609060101010101" pitchFamily="49" charset="-122"/>
              </a:rPr>
              <a:t>2004年修订的《野生动物保护法》中明确规定：“野生动物资源属国家所有”。</a:t>
            </a:r>
            <a:endParaRPr lang="zh-CN" altLang="zh-CN" sz="2400" dirty="0">
              <a:latin typeface="楷体" panose="02010609060101010101" pitchFamily="49" charset="-122"/>
              <a:ea typeface="楷体" panose="02010609060101010101" pitchFamily="49" charset="-122"/>
            </a:endParaRPr>
          </a:p>
          <a:p>
            <a:pPr eaLnBrk="1" hangingPunct="1">
              <a:lnSpc>
                <a:spcPct val="80000"/>
              </a:lnSpc>
            </a:pPr>
            <a:r>
              <a:rPr lang="zh-CN" altLang="zh-CN" sz="2400" dirty="0">
                <a:latin typeface="楷体" panose="02010609060101010101" pitchFamily="49" charset="-122"/>
                <a:ea typeface="楷体" panose="02010609060101010101" pitchFamily="49" charset="-122"/>
              </a:rPr>
              <a:t>可是在实际操作上，野生动物的产权还是很难界定，我们很难界定野生动物的范畴，在人们的意识中，野生动物属于先到先得，同时占为己有所获得的巨大利益早已超过了他们违反法律的风险成本，……法律的约束效果并不明显。</a:t>
            </a:r>
            <a:endParaRPr lang="zh-CN" altLang="zh-CN" sz="2400" dirty="0">
              <a:latin typeface="楷体" panose="02010609060101010101" pitchFamily="49" charset="-122"/>
              <a:ea typeface="楷体" panose="02010609060101010101" pitchFamily="49" charset="-122"/>
            </a:endParaRPr>
          </a:p>
          <a:p>
            <a:pPr eaLnBrk="1" hangingPunct="1">
              <a:lnSpc>
                <a:spcPct val="80000"/>
              </a:lnSpc>
            </a:pPr>
            <a:r>
              <a:rPr lang="zh-CN" altLang="zh-CN" sz="2400" dirty="0">
                <a:latin typeface="楷体" panose="02010609060101010101" pitchFamily="49" charset="-122"/>
                <a:ea typeface="楷体" panose="02010609060101010101" pitchFamily="49" charset="-122"/>
              </a:rPr>
              <a:t>所以我认为，产权界定上的困难、人们意识中的“野生动物无归属”以及贩卖野生动物带来的巨大利益是造成野生动物数量急剧下降的原因。</a:t>
            </a:r>
            <a:endParaRPr lang="zh-CN" altLang="zh-CN" sz="2400" dirty="0">
              <a:latin typeface="楷体" panose="02010609060101010101" pitchFamily="49" charset="-122"/>
              <a:ea typeface="楷体" panose="02010609060101010101" pitchFamily="49" charset="-122"/>
            </a:endParaRPr>
          </a:p>
          <a:p>
            <a:pPr eaLnBrk="1" hangingPunct="1">
              <a:lnSpc>
                <a:spcPct val="80000"/>
              </a:lnSpc>
            </a:pPr>
            <a:endParaRPr lang="zh-CN" altLang="zh-CN" sz="2400" dirty="0"/>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b" anchorCtr="0"/>
          <a:p>
            <a:pPr algn="ctr" eaLnBrk="1" hangingPunct="1"/>
            <a:r>
              <a:rPr lang="zh-CN" altLang="zh-CN" sz="3600" b="1" dirty="0">
                <a:latin typeface="楷体" panose="02010609060101010101" pitchFamily="49" charset="-122"/>
                <a:ea typeface="楷体" panose="02010609060101010101" pitchFamily="49" charset="-122"/>
              </a:rPr>
              <a:t>法律、观念与自我约束</a:t>
            </a:r>
            <a:endParaRPr lang="zh-CN" altLang="zh-CN" sz="3600" b="1" dirty="0">
              <a:latin typeface="楷体" panose="02010609060101010101" pitchFamily="49" charset="-122"/>
              <a:ea typeface="楷体" panose="02010609060101010101" pitchFamily="49" charset="-122"/>
            </a:endParaRPr>
          </a:p>
        </p:txBody>
      </p:sp>
      <p:sp>
        <p:nvSpPr>
          <p:cNvPr id="19459" name="Rectangle 3"/>
          <p:cNvSpPr>
            <a:spLocks noGrp="1"/>
          </p:cNvSpPr>
          <p:nvPr>
            <p:ph idx="1"/>
          </p:nvPr>
        </p:nvSpPr>
        <p:spPr>
          <a:xfrm>
            <a:off x="1182688" y="2017713"/>
            <a:ext cx="7350125" cy="4114800"/>
          </a:xfrm>
          <a:ln/>
        </p:spPr>
        <p:txBody>
          <a:bodyPr vert="horz" wrap="square" lIns="91440" tIns="45720" rIns="91440" bIns="45720" anchor="t" anchorCtr="0"/>
          <a:p>
            <a:pPr eaLnBrk="1" hangingPunct="1">
              <a:lnSpc>
                <a:spcPct val="80000"/>
              </a:lnSpc>
            </a:pPr>
            <a:r>
              <a:rPr lang="zh-CN" altLang="zh-CN" sz="2000" dirty="0">
                <a:latin typeface="楷体" panose="02010609060101010101" pitchFamily="49" charset="-122"/>
                <a:ea typeface="楷体" panose="02010609060101010101" pitchFamily="49" charset="-122"/>
              </a:rPr>
              <a:t>根据网上的一个调查数据，将近80%的网民并不知道“野生动物资源属于国家”，而将近70%的网民认为“只有珍贵野生动物属于国家”。我们可以看到，民众对于野生动物归属权并不了解，中国传统中自给自足的小农经济，从未涉及野外生物的分配问题。因此在这样的一种观念约束之下，法律的约束作用被大大的减弱了。制度对于竞争的约束一般不仅限于所谓的游戏规则，除此之外的观念约束，就像是人们达成共识的潜规则，会以某种方式影响着竞争的进行。</a:t>
            </a:r>
            <a:endParaRPr lang="zh-CN" altLang="zh-CN" sz="2000" dirty="0">
              <a:latin typeface="楷体" panose="02010609060101010101" pitchFamily="49" charset="-122"/>
              <a:ea typeface="楷体" panose="02010609060101010101" pitchFamily="49" charset="-122"/>
            </a:endParaRPr>
          </a:p>
          <a:p>
            <a:pPr eaLnBrk="1" hangingPunct="1">
              <a:lnSpc>
                <a:spcPct val="80000"/>
              </a:lnSpc>
            </a:pPr>
            <a:r>
              <a:rPr lang="zh-CN" altLang="zh-CN" sz="2000" dirty="0">
                <a:latin typeface="楷体" panose="02010609060101010101" pitchFamily="49" charset="-122"/>
                <a:ea typeface="楷体" panose="02010609060101010101" pitchFamily="49" charset="-122"/>
              </a:rPr>
              <a:t>一个制度对其经济影响或是社会影响的预期，不应仅仅考虑制度与效果的直接影响，有时宗教、习俗甚至心理作用都会让结果产生一定的偏差。</a:t>
            </a:r>
            <a:endParaRPr lang="zh-CN" altLang="zh-CN" sz="2000" dirty="0">
              <a:latin typeface="楷体" panose="02010609060101010101" pitchFamily="49" charset="-122"/>
              <a:ea typeface="楷体" panose="02010609060101010101" pitchFamily="49" charset="-122"/>
            </a:endParaRPr>
          </a:p>
          <a:p>
            <a:pPr eaLnBrk="1" hangingPunct="1">
              <a:lnSpc>
                <a:spcPct val="80000"/>
              </a:lnSpc>
            </a:pPr>
            <a:r>
              <a:rPr lang="zh-CN" altLang="zh-CN" sz="2000" dirty="0">
                <a:latin typeface="楷体" panose="02010609060101010101" pitchFamily="49" charset="-122"/>
                <a:ea typeface="楷体" panose="02010609060101010101" pitchFamily="49" charset="-122"/>
              </a:rPr>
              <a:t>因此我认为，游戏规则的制定者应充分考虑各种约束对人的影响，对制度的效果进行合理的分析。强制的规定是必须的，与此同时，对人们观念的引导也同样必不可少。</a:t>
            </a:r>
            <a:endParaRPr lang="zh-CN" altLang="zh-CN" sz="20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150938" y="617538"/>
            <a:ext cx="7308850" cy="1143000"/>
          </a:xfrm>
          <a:ln/>
        </p:spPr>
        <p:txBody>
          <a:bodyPr vert="horz" wrap="square" lIns="91440" tIns="45720" rIns="91440" bIns="45720" anchor="b" anchorCtr="0"/>
          <a:p>
            <a:pPr algn="ctr" eaLnBrk="1" hangingPunct="1"/>
            <a:r>
              <a:rPr lang="zh-CN" altLang="en-US" sz="3600" b="1" dirty="0">
                <a:latin typeface="楷体" panose="02010609060101010101" pitchFamily="49" charset="-122"/>
                <a:ea typeface="楷体" panose="02010609060101010101" pitchFamily="49" charset="-122"/>
              </a:rPr>
              <a:t>保护产权和保护产权的市值</a:t>
            </a:r>
            <a:endParaRPr lang="zh-CN" altLang="zh-CN" sz="3600" b="1" dirty="0">
              <a:latin typeface="楷体" panose="02010609060101010101" pitchFamily="49" charset="-122"/>
              <a:ea typeface="楷体" panose="02010609060101010101" pitchFamily="49" charset="-122"/>
            </a:endParaRPr>
          </a:p>
        </p:txBody>
      </p:sp>
      <p:sp>
        <p:nvSpPr>
          <p:cNvPr id="20483" name="Rectangle 3"/>
          <p:cNvSpPr>
            <a:spLocks noGrp="1"/>
          </p:cNvSpPr>
          <p:nvPr>
            <p:ph idx="1"/>
          </p:nvPr>
        </p:nvSpPr>
        <p:spPr>
          <a:xfrm>
            <a:off x="1182688" y="2017713"/>
            <a:ext cx="7061200" cy="4114800"/>
          </a:xfrm>
          <a:ln/>
        </p:spPr>
        <p:txBody>
          <a:bodyPr vert="horz" wrap="square" lIns="91440" tIns="45720" rIns="91440" bIns="45720" anchor="t" anchorCtr="0"/>
          <a:p>
            <a:pPr eaLnBrk="1" hangingPunct="1"/>
            <a:r>
              <a:rPr lang="zh-CN" altLang="en-US" sz="2400" dirty="0">
                <a:latin typeface="楷体_GB2312" pitchFamily="49" charset="-122"/>
                <a:ea typeface="楷体" panose="02010609060101010101" pitchFamily="49" charset="-122"/>
              </a:rPr>
              <a:t>我损坏你正在出售的商品</a:t>
            </a:r>
            <a:endParaRPr lang="en-US" altLang="zh-CN" sz="2400" dirty="0">
              <a:latin typeface="楷体_GB2312" pitchFamily="49" charset="-122"/>
              <a:ea typeface="楷体" panose="02010609060101010101" pitchFamily="49" charset="-122"/>
            </a:endParaRPr>
          </a:p>
          <a:p>
            <a:pPr eaLnBrk="1" hangingPunct="1"/>
            <a:r>
              <a:rPr lang="zh-CN" altLang="en-US" sz="2400" dirty="0">
                <a:latin typeface="楷体_GB2312" pitchFamily="49" charset="-122"/>
                <a:ea typeface="楷体" panose="02010609060101010101" pitchFamily="49" charset="-122"/>
              </a:rPr>
              <a:t>我出售某商品，导致你的商品滞销</a:t>
            </a:r>
            <a:endParaRPr lang="en-US" altLang="zh-CN" sz="2400" dirty="0">
              <a:latin typeface="楷体_GB2312" pitchFamily="49" charset="-122"/>
              <a:ea typeface="楷体" panose="02010609060101010101" pitchFamily="49" charset="-122"/>
            </a:endParaRPr>
          </a:p>
          <a:p>
            <a:pPr eaLnBrk="1" hangingPunct="1"/>
            <a:r>
              <a:rPr lang="zh-CN" altLang="en-US" sz="2400" dirty="0">
                <a:latin typeface="楷体_GB2312" pitchFamily="49" charset="-122"/>
                <a:ea typeface="楷体" panose="02010609060101010101" pitchFamily="49" charset="-122"/>
              </a:rPr>
              <a:t>根据我的理解，私人产权并不意味着只要别人没有收到“伤害”，一个人就可以用他认为合适的方式随心所欲地使用其财产。相反，它似乎意味着所有者按照自己的意愿使用财物的权利（或转让这种权利），只要所有其他人的私有财产的物质性能或用途不受影响，并未别人抵制或转移这种影响留下充分的余地。</a:t>
            </a:r>
            <a:r>
              <a:rPr lang="en-US" altLang="zh-CN" sz="2400" dirty="0">
                <a:latin typeface="楷体_GB2312" pitchFamily="49" charset="-122"/>
                <a:ea typeface="楷体" panose="02010609060101010101" pitchFamily="49" charset="-122"/>
              </a:rPr>
              <a:t>——</a:t>
            </a:r>
            <a:r>
              <a:rPr lang="zh-CN" altLang="en-US" sz="2400" dirty="0">
                <a:latin typeface="楷体_GB2312" pitchFamily="49" charset="-122"/>
                <a:ea typeface="楷体" panose="02010609060101010101" pitchFamily="49" charset="-122"/>
              </a:rPr>
              <a:t>阿尔钦</a:t>
            </a:r>
            <a:endParaRPr lang="zh-CN" altLang="zh-CN" sz="2400" dirty="0">
              <a:latin typeface="楷体_GB2312" pitchFamily="49" charset="-122"/>
              <a:ea typeface="楷体" panose="02010609060101010101" pitchFamily="49" charset="-122"/>
            </a:endParaRPr>
          </a:p>
        </p:txBody>
      </p:sp>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1150938" y="617538"/>
            <a:ext cx="6877050" cy="1143000"/>
          </a:xfrm>
          <a:ln/>
        </p:spPr>
        <p:txBody>
          <a:bodyPr vert="horz" wrap="square" lIns="91440" tIns="45720" rIns="91440" bIns="45720" anchor="b" anchorCtr="0"/>
          <a:p>
            <a:pPr algn="ctr" eaLnBrk="1" hangingPunct="1"/>
            <a:r>
              <a:rPr lang="zh-CN" altLang="zh-CN" sz="3600" b="1" dirty="0">
                <a:latin typeface="楷体" panose="02010609060101010101" pitchFamily="49" charset="-122"/>
                <a:ea typeface="楷体" panose="02010609060101010101" pitchFamily="49" charset="-122"/>
              </a:rPr>
              <a:t>一个思考题</a:t>
            </a:r>
            <a:endParaRPr lang="zh-CN" altLang="zh-CN" sz="3600" b="1" dirty="0">
              <a:latin typeface="楷体" panose="02010609060101010101" pitchFamily="49" charset="-122"/>
              <a:ea typeface="楷体" panose="02010609060101010101" pitchFamily="49" charset="-122"/>
            </a:endParaRPr>
          </a:p>
        </p:txBody>
      </p:sp>
      <p:sp>
        <p:nvSpPr>
          <p:cNvPr id="21507" name="Rectangle 3"/>
          <p:cNvSpPr>
            <a:spLocks noGrp="1"/>
          </p:cNvSpPr>
          <p:nvPr>
            <p:ph idx="1"/>
          </p:nvPr>
        </p:nvSpPr>
        <p:spPr>
          <a:xfrm>
            <a:off x="1182688" y="2017713"/>
            <a:ext cx="7061200" cy="4114800"/>
          </a:xfrm>
          <a:ln/>
        </p:spPr>
        <p:txBody>
          <a:bodyPr vert="horz" wrap="square" lIns="91440" tIns="45720" rIns="91440" bIns="45720" anchor="t" anchorCtr="0"/>
          <a:p>
            <a:pPr eaLnBrk="1" hangingPunct="1"/>
            <a:r>
              <a:rPr lang="zh-CN" altLang="zh-CN" sz="2500" dirty="0">
                <a:latin typeface="楷体" panose="02010609060101010101" pitchFamily="49" charset="-122"/>
                <a:ea typeface="楷体" panose="02010609060101010101" pitchFamily="49" charset="-122"/>
              </a:rPr>
              <a:t>如果你是苹果</a:t>
            </a:r>
            <a:r>
              <a:rPr lang="zh-CN" altLang="en-US" sz="2500" dirty="0">
                <a:latin typeface="楷体" panose="02010609060101010101" pitchFamily="49" charset="-122"/>
                <a:ea typeface="楷体" panose="02010609060101010101" pitchFamily="49" charset="-122"/>
              </a:rPr>
              <a:t>零售商</a:t>
            </a:r>
            <a:r>
              <a:rPr lang="zh-CN" altLang="zh-CN" sz="2500" dirty="0">
                <a:latin typeface="楷体" panose="02010609060101010101" pitchFamily="49" charset="-122"/>
                <a:ea typeface="楷体" panose="02010609060101010101" pitchFamily="49" charset="-122"/>
              </a:rPr>
              <a:t>，以</a:t>
            </a:r>
            <a:r>
              <a:rPr lang="zh-CN" altLang="en-US" sz="2500" dirty="0">
                <a:latin typeface="楷体" panose="02010609060101010101" pitchFamily="49" charset="-122"/>
                <a:ea typeface="楷体" panose="02010609060101010101" pitchFamily="49" charset="-122"/>
              </a:rPr>
              <a:t>每斤</a:t>
            </a:r>
            <a:r>
              <a:rPr lang="zh-CN" altLang="zh-CN" sz="2500" dirty="0">
                <a:latin typeface="楷体" panose="02010609060101010101" pitchFamily="49" charset="-122"/>
                <a:ea typeface="楷体" panose="02010609060101010101" pitchFamily="49" charset="-122"/>
              </a:rPr>
              <a:t>0.5元批发价进了5斤苹果进行零售。现知道有A、B、C、D、E</a:t>
            </a:r>
            <a:r>
              <a:rPr lang="en-US" altLang="zh-CN" sz="2500" dirty="0">
                <a:latin typeface="楷体" panose="02010609060101010101" pitchFamily="49" charset="-122"/>
                <a:ea typeface="楷体" panose="02010609060101010101" pitchFamily="49" charset="-122"/>
              </a:rPr>
              <a:t> </a:t>
            </a:r>
            <a:r>
              <a:rPr lang="zh-CN" altLang="zh-CN" sz="2500" dirty="0">
                <a:latin typeface="楷体" panose="02010609060101010101" pitchFamily="49" charset="-122"/>
                <a:ea typeface="楷体" panose="02010609060101010101" pitchFamily="49" charset="-122"/>
              </a:rPr>
              <a:t>五位顾客各希望以1、2、3、4、5元</a:t>
            </a:r>
            <a:r>
              <a:rPr lang="en-US" altLang="zh-CN" sz="2500" dirty="0">
                <a:latin typeface="楷体" panose="02010609060101010101" pitchFamily="49" charset="-122"/>
                <a:ea typeface="楷体" panose="02010609060101010101" pitchFamily="49" charset="-122"/>
              </a:rPr>
              <a:t>/</a:t>
            </a:r>
            <a:r>
              <a:rPr lang="zh-CN" altLang="en-US" sz="2500" dirty="0">
                <a:latin typeface="楷体" panose="02010609060101010101" pitchFamily="49" charset="-122"/>
                <a:ea typeface="楷体" panose="02010609060101010101" pitchFamily="49" charset="-122"/>
              </a:rPr>
              <a:t>斤的</a:t>
            </a:r>
            <a:r>
              <a:rPr lang="zh-CN" altLang="zh-CN" sz="2500" dirty="0">
                <a:latin typeface="楷体" panose="02010609060101010101" pitchFamily="49" charset="-122"/>
                <a:ea typeface="楷体" panose="02010609060101010101" pitchFamily="49" charset="-122"/>
              </a:rPr>
              <a:t>单价各买1斤苹果。而如果苹果卖不出去，每多剩1斤苹果对你而言的效用分别是1、</a:t>
            </a:r>
            <a:r>
              <a:rPr lang="en-US" altLang="zh-CN" sz="2500" dirty="0">
                <a:latin typeface="楷体" panose="02010609060101010101" pitchFamily="49" charset="-122"/>
                <a:ea typeface="楷体" panose="02010609060101010101" pitchFamily="49" charset="-122"/>
              </a:rPr>
              <a:t>0.</a:t>
            </a:r>
            <a:r>
              <a:rPr lang="zh-CN" altLang="zh-CN" sz="2500" dirty="0">
                <a:latin typeface="楷体" panose="02010609060101010101" pitchFamily="49" charset="-122"/>
                <a:ea typeface="楷体" panose="02010609060101010101" pitchFamily="49" charset="-122"/>
              </a:rPr>
              <a:t>8、</a:t>
            </a:r>
            <a:r>
              <a:rPr lang="en-US" altLang="zh-CN" sz="2500" dirty="0">
                <a:latin typeface="楷体" panose="02010609060101010101" pitchFamily="49" charset="-122"/>
                <a:ea typeface="楷体" panose="02010609060101010101" pitchFamily="49" charset="-122"/>
              </a:rPr>
              <a:t>0.</a:t>
            </a:r>
            <a:r>
              <a:rPr lang="zh-CN" altLang="zh-CN" sz="2500" dirty="0">
                <a:latin typeface="楷体" panose="02010609060101010101" pitchFamily="49" charset="-122"/>
                <a:ea typeface="楷体" panose="02010609060101010101" pitchFamily="49" charset="-122"/>
              </a:rPr>
              <a:t>6、</a:t>
            </a:r>
            <a:r>
              <a:rPr lang="en-US" altLang="zh-CN" sz="2500" dirty="0">
                <a:latin typeface="楷体" panose="02010609060101010101" pitchFamily="49" charset="-122"/>
                <a:ea typeface="楷体" panose="02010609060101010101" pitchFamily="49" charset="-122"/>
              </a:rPr>
              <a:t>0.</a:t>
            </a:r>
            <a:r>
              <a:rPr lang="zh-CN" altLang="zh-CN" sz="2500" dirty="0">
                <a:latin typeface="楷体" panose="02010609060101010101" pitchFamily="49" charset="-122"/>
                <a:ea typeface="楷体" panose="02010609060101010101" pitchFamily="49" charset="-122"/>
              </a:rPr>
              <a:t>4、</a:t>
            </a:r>
            <a:r>
              <a:rPr lang="en-US" altLang="zh-CN" sz="2500" dirty="0">
                <a:latin typeface="楷体" panose="02010609060101010101" pitchFamily="49" charset="-122"/>
                <a:ea typeface="楷体" panose="02010609060101010101" pitchFamily="49" charset="-122"/>
              </a:rPr>
              <a:t>0.</a:t>
            </a:r>
            <a:r>
              <a:rPr lang="zh-CN" altLang="zh-CN" sz="2500" dirty="0">
                <a:latin typeface="楷体" panose="02010609060101010101" pitchFamily="49" charset="-122"/>
                <a:ea typeface="楷体" panose="02010609060101010101" pitchFamily="49" charset="-122"/>
              </a:rPr>
              <a:t>2元。</a:t>
            </a:r>
            <a:endParaRPr lang="zh-CN" altLang="zh-CN" sz="2500" dirty="0">
              <a:latin typeface="楷体" panose="02010609060101010101" pitchFamily="49" charset="-122"/>
              <a:ea typeface="楷体" panose="02010609060101010101" pitchFamily="49" charset="-122"/>
            </a:endParaRPr>
          </a:p>
          <a:p>
            <a:pPr eaLnBrk="1" hangingPunct="1"/>
            <a:r>
              <a:rPr lang="zh-CN" altLang="zh-CN" sz="2500" dirty="0">
                <a:latin typeface="楷体" panose="02010609060101010101" pitchFamily="49" charset="-122"/>
                <a:ea typeface="楷体" panose="02010609060101010101" pitchFamily="49" charset="-122"/>
              </a:rPr>
              <a:t>请问你该如何对这些苹果进行定价能实现利润最大化？</a:t>
            </a:r>
            <a:endParaRPr lang="zh-CN" altLang="zh-CN" sz="25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1440" tIns="45720" rIns="91440" bIns="45720" anchor="b" anchorCtr="0"/>
          <a:p>
            <a:pPr algn="ctr" eaLnBrk="1" hangingPunct="1"/>
            <a:r>
              <a:rPr lang="zh-CN" altLang="zh-CN" sz="3600" b="1" dirty="0">
                <a:latin typeface="楷体" panose="02010609060101010101" pitchFamily="49" charset="-122"/>
                <a:ea typeface="楷体" panose="02010609060101010101" pitchFamily="49" charset="-122"/>
              </a:rPr>
              <a:t>本讲引言</a:t>
            </a:r>
            <a:endParaRPr lang="zh-CN" altLang="zh-CN" sz="3600" b="1" dirty="0">
              <a:latin typeface="楷体" panose="02010609060101010101" pitchFamily="49" charset="-122"/>
              <a:ea typeface="楷体" panose="02010609060101010101" pitchFamily="49" charset="-122"/>
            </a:endParaRPr>
          </a:p>
        </p:txBody>
      </p:sp>
      <p:sp>
        <p:nvSpPr>
          <p:cNvPr id="22531" name="Rectangle 3"/>
          <p:cNvSpPr>
            <a:spLocks noGrp="1"/>
          </p:cNvSpPr>
          <p:nvPr>
            <p:ph idx="1"/>
          </p:nvPr>
        </p:nvSpPr>
        <p:spPr>
          <a:xfrm>
            <a:off x="1182688" y="2017713"/>
            <a:ext cx="7277100" cy="4114800"/>
          </a:xfrm>
          <a:ln/>
        </p:spPr>
        <p:txBody>
          <a:bodyPr vert="horz" wrap="square" lIns="91440" tIns="45720" rIns="91440" bIns="45720" anchor="t" anchorCtr="0"/>
          <a:p>
            <a:pPr eaLnBrk="1" hangingPunct="1">
              <a:lnSpc>
                <a:spcPct val="90000"/>
              </a:lnSpc>
            </a:pPr>
            <a:r>
              <a:rPr lang="zh-CN" altLang="zh-CN" sz="2800" dirty="0">
                <a:ea typeface="楷体" panose="02010609060101010101" pitchFamily="49" charset="-122"/>
              </a:rPr>
              <a:t>界定产权就是确立排他性的专用权</a:t>
            </a:r>
            <a:endParaRPr lang="zh-CN" altLang="zh-CN" sz="2800" dirty="0">
              <a:ea typeface="楷体" panose="02010609060101010101" pitchFamily="49" charset="-122"/>
            </a:endParaRPr>
          </a:p>
          <a:p>
            <a:pPr eaLnBrk="1" hangingPunct="1">
              <a:lnSpc>
                <a:spcPct val="90000"/>
              </a:lnSpc>
            </a:pPr>
            <a:r>
              <a:rPr lang="zh-CN" altLang="zh-CN" sz="2800" dirty="0">
                <a:ea typeface="楷体" panose="02010609060101010101" pitchFamily="49" charset="-122"/>
              </a:rPr>
              <a:t>确立排他性专用权的形式</a:t>
            </a:r>
            <a:endParaRPr lang="zh-CN" altLang="zh-CN" sz="2800" dirty="0">
              <a:ea typeface="楷体" panose="02010609060101010101" pitchFamily="49" charset="-122"/>
            </a:endParaRPr>
          </a:p>
          <a:p>
            <a:pPr lvl="1" eaLnBrk="1" hangingPunct="1">
              <a:lnSpc>
                <a:spcPct val="90000"/>
              </a:lnSpc>
            </a:pPr>
            <a:r>
              <a:rPr lang="zh-CN" altLang="zh-CN" sz="2400" dirty="0">
                <a:ea typeface="楷体" panose="02010609060101010101" pitchFamily="49" charset="-122"/>
              </a:rPr>
              <a:t>习俗、规矩</a:t>
            </a:r>
            <a:endParaRPr lang="zh-CN" altLang="zh-CN" sz="2400" dirty="0">
              <a:ea typeface="楷体" panose="02010609060101010101" pitchFamily="49" charset="-122"/>
            </a:endParaRPr>
          </a:p>
          <a:p>
            <a:pPr lvl="1" eaLnBrk="1" hangingPunct="1">
              <a:lnSpc>
                <a:spcPct val="90000"/>
              </a:lnSpc>
            </a:pPr>
            <a:r>
              <a:rPr lang="zh-CN" altLang="zh-CN" sz="2400" dirty="0">
                <a:ea typeface="楷体" panose="02010609060101010101" pitchFamily="49" charset="-122"/>
              </a:rPr>
              <a:t>篱笆、围墙、狗</a:t>
            </a:r>
            <a:endParaRPr lang="zh-CN" altLang="zh-CN" sz="2400" dirty="0">
              <a:ea typeface="楷体" panose="02010609060101010101" pitchFamily="49" charset="-122"/>
            </a:endParaRPr>
          </a:p>
          <a:p>
            <a:pPr lvl="1" eaLnBrk="1" hangingPunct="1">
              <a:lnSpc>
                <a:spcPct val="90000"/>
              </a:lnSpc>
            </a:pPr>
            <a:r>
              <a:rPr lang="zh-CN" altLang="zh-CN" sz="2400" dirty="0">
                <a:ea typeface="楷体" panose="02010609060101010101" pitchFamily="49" charset="-122"/>
              </a:rPr>
              <a:t>警卫</a:t>
            </a:r>
            <a:endParaRPr lang="zh-CN" altLang="zh-CN" sz="2400" dirty="0">
              <a:ea typeface="楷体" panose="02010609060101010101" pitchFamily="49" charset="-122"/>
            </a:endParaRPr>
          </a:p>
          <a:p>
            <a:pPr lvl="1" eaLnBrk="1" hangingPunct="1">
              <a:lnSpc>
                <a:spcPct val="90000"/>
              </a:lnSpc>
            </a:pPr>
            <a:r>
              <a:rPr lang="zh-CN" altLang="zh-CN" sz="2400" dirty="0">
                <a:ea typeface="楷体" panose="02010609060101010101" pitchFamily="49" charset="-122"/>
              </a:rPr>
              <a:t>产权证书</a:t>
            </a:r>
            <a:endParaRPr lang="zh-CN" altLang="zh-CN" sz="2400" dirty="0">
              <a:ea typeface="楷体" panose="02010609060101010101" pitchFamily="49" charset="-122"/>
            </a:endParaRPr>
          </a:p>
          <a:p>
            <a:pPr eaLnBrk="1" hangingPunct="1">
              <a:lnSpc>
                <a:spcPct val="90000"/>
              </a:lnSpc>
            </a:pPr>
            <a:r>
              <a:rPr lang="zh-CN" altLang="zh-CN" sz="2800" dirty="0">
                <a:ea typeface="楷体" panose="02010609060101010101" pitchFamily="49" charset="-122"/>
              </a:rPr>
              <a:t>为什么买房子要有个产权证？</a:t>
            </a:r>
            <a:endParaRPr lang="zh-CN" altLang="zh-CN" sz="2800" dirty="0">
              <a:ea typeface="楷体" panose="02010609060101010101" pitchFamily="49" charset="-122"/>
            </a:endParaRPr>
          </a:p>
        </p:txBody>
      </p:sp>
    </p:spTree>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1150938" y="617538"/>
            <a:ext cx="7597775" cy="1143000"/>
          </a:xfrm>
          <a:ln/>
        </p:spPr>
        <p:txBody>
          <a:bodyPr vert="horz" wrap="square" lIns="91440" tIns="45720" rIns="91440" bIns="45720" anchor="b" anchorCtr="0"/>
          <a:p>
            <a:pPr algn="ctr" eaLnBrk="1" hangingPunct="1"/>
            <a:r>
              <a:rPr lang="zh-CN" altLang="zh-CN" sz="3600" b="1" dirty="0">
                <a:latin typeface="楷体" panose="02010609060101010101" pitchFamily="49" charset="-122"/>
                <a:ea typeface="楷体" panose="02010609060101010101" pitchFamily="49" charset="-122"/>
              </a:rPr>
              <a:t>真实世界里的交易</a:t>
            </a:r>
            <a:endParaRPr lang="zh-CN" altLang="zh-CN" sz="3600" b="1" dirty="0">
              <a:latin typeface="楷体" panose="02010609060101010101" pitchFamily="49" charset="-122"/>
              <a:ea typeface="楷体" panose="02010609060101010101" pitchFamily="49" charset="-122"/>
            </a:endParaRPr>
          </a:p>
        </p:txBody>
      </p:sp>
      <p:sp>
        <p:nvSpPr>
          <p:cNvPr id="23555" name="Rectangle 3"/>
          <p:cNvSpPr>
            <a:spLocks noGrp="1"/>
          </p:cNvSpPr>
          <p:nvPr>
            <p:ph idx="1"/>
          </p:nvPr>
        </p:nvSpPr>
        <p:spPr>
          <a:xfrm>
            <a:off x="1182688" y="2017713"/>
            <a:ext cx="7134225" cy="4114800"/>
          </a:xfrm>
          <a:ln/>
        </p:spPr>
        <p:txBody>
          <a:bodyPr vert="horz" wrap="square" lIns="91440" tIns="45720" rIns="91440" bIns="45720" anchor="t" anchorCtr="0"/>
          <a:p>
            <a:pPr eaLnBrk="1" hangingPunct="1">
              <a:lnSpc>
                <a:spcPct val="90000"/>
              </a:lnSpc>
            </a:pPr>
            <a:r>
              <a:rPr lang="zh-CN" altLang="zh-CN" sz="2400" dirty="0">
                <a:latin typeface="楷体" panose="02010609060101010101" pitchFamily="49" charset="-122"/>
                <a:ea typeface="楷体" panose="02010609060101010101" pitchFamily="49" charset="-122"/>
              </a:rPr>
              <a:t>票证交易 （粮票、外汇额度）</a:t>
            </a:r>
            <a:endParaRPr lang="zh-CN" altLang="zh-CN" sz="2400" dirty="0">
              <a:latin typeface="楷体" panose="02010609060101010101" pitchFamily="49" charset="-122"/>
              <a:ea typeface="楷体" panose="02010609060101010101" pitchFamily="49" charset="-122"/>
            </a:endParaRPr>
          </a:p>
          <a:p>
            <a:pPr eaLnBrk="1" hangingPunct="1">
              <a:lnSpc>
                <a:spcPct val="90000"/>
              </a:lnSpc>
            </a:pPr>
            <a:r>
              <a:rPr lang="zh-CN" altLang="zh-CN" sz="2400" dirty="0">
                <a:latin typeface="楷体" panose="02010609060101010101" pitchFamily="49" charset="-122"/>
                <a:ea typeface="楷体" panose="02010609060101010101" pitchFamily="49" charset="-122"/>
              </a:rPr>
              <a:t>红庙子“股票交易” （杨晓维的研究）</a:t>
            </a:r>
            <a:endParaRPr lang="zh-CN" altLang="zh-CN" sz="2400" dirty="0">
              <a:latin typeface="楷体" panose="02010609060101010101" pitchFamily="49" charset="-122"/>
              <a:ea typeface="楷体" panose="02010609060101010101" pitchFamily="49" charset="-122"/>
            </a:endParaRPr>
          </a:p>
          <a:p>
            <a:pPr eaLnBrk="1" hangingPunct="1">
              <a:lnSpc>
                <a:spcPct val="90000"/>
              </a:lnSpc>
            </a:pPr>
            <a:r>
              <a:rPr lang="zh-CN" altLang="zh-CN" sz="2400" dirty="0">
                <a:latin typeface="楷体" panose="02010609060101010101" pitchFamily="49" charset="-122"/>
                <a:ea typeface="楷体" panose="02010609060101010101" pitchFamily="49" charset="-122"/>
              </a:rPr>
              <a:t>梅家坞茶叶交易</a:t>
            </a:r>
            <a:endParaRPr lang="zh-CN" altLang="zh-CN" sz="2400" dirty="0">
              <a:latin typeface="楷体" panose="02010609060101010101" pitchFamily="49" charset="-122"/>
              <a:ea typeface="楷体" panose="02010609060101010101" pitchFamily="49" charset="-122"/>
            </a:endParaRPr>
          </a:p>
          <a:p>
            <a:pPr eaLnBrk="1" hangingPunct="1">
              <a:lnSpc>
                <a:spcPct val="90000"/>
              </a:lnSpc>
            </a:pPr>
            <a:r>
              <a:rPr lang="zh-CN" altLang="zh-CN" sz="2400" dirty="0">
                <a:latin typeface="楷体" panose="02010609060101010101" pitchFamily="49" charset="-122"/>
                <a:ea typeface="楷体" panose="02010609060101010101" pitchFamily="49" charset="-122"/>
              </a:rPr>
              <a:t>张五常年夜卖橘</a:t>
            </a:r>
            <a:endParaRPr lang="zh-CN" altLang="zh-CN" sz="2400" dirty="0">
              <a:latin typeface="楷体" panose="02010609060101010101" pitchFamily="49" charset="-122"/>
              <a:ea typeface="楷体" panose="02010609060101010101" pitchFamily="49" charset="-122"/>
            </a:endParaRPr>
          </a:p>
          <a:p>
            <a:pPr eaLnBrk="1" hangingPunct="1">
              <a:lnSpc>
                <a:spcPct val="90000"/>
              </a:lnSpc>
            </a:pPr>
            <a:r>
              <a:rPr lang="zh-CN" altLang="zh-CN" sz="2400" dirty="0">
                <a:latin typeface="楷体" panose="02010609060101010101" pitchFamily="49" charset="-122"/>
                <a:ea typeface="楷体" panose="02010609060101010101" pitchFamily="49" charset="-122"/>
              </a:rPr>
              <a:t>荷兰的拍卖市场</a:t>
            </a:r>
            <a:endParaRPr lang="en-US" altLang="zh-CN" sz="2400" dirty="0">
              <a:latin typeface="楷体" panose="02010609060101010101" pitchFamily="49" charset="-122"/>
              <a:ea typeface="楷体" panose="02010609060101010101" pitchFamily="49" charset="-122"/>
            </a:endParaRPr>
          </a:p>
          <a:p>
            <a:pPr eaLnBrk="1" hangingPunct="1">
              <a:lnSpc>
                <a:spcPct val="90000"/>
              </a:lnSpc>
            </a:pPr>
            <a:r>
              <a:rPr lang="zh-CN" altLang="zh-CN" sz="2400" dirty="0">
                <a:latin typeface="楷体" panose="02010609060101010101" pitchFamily="49" charset="-122"/>
                <a:ea typeface="楷体" panose="02010609060101010101" pitchFamily="49" charset="-122"/>
              </a:rPr>
              <a:t>纽约股市</a:t>
            </a:r>
            <a:endParaRPr lang="en-US" altLang="zh-CN" sz="2400" dirty="0">
              <a:latin typeface="楷体" panose="02010609060101010101" pitchFamily="49" charset="-122"/>
              <a:ea typeface="楷体" panose="02010609060101010101" pitchFamily="49" charset="-122"/>
            </a:endParaRPr>
          </a:p>
          <a:p>
            <a:pPr eaLnBrk="1" hangingPunct="1">
              <a:lnSpc>
                <a:spcPct val="90000"/>
              </a:lnSpc>
            </a:pPr>
            <a:r>
              <a:rPr lang="zh-CN" altLang="zh-CN" sz="2400" dirty="0">
                <a:latin typeface="楷体" panose="02010609060101010101" pitchFamily="49" charset="-122"/>
                <a:ea typeface="楷体" panose="02010609060101010101" pitchFamily="49" charset="-122"/>
              </a:rPr>
              <a:t>NAS</a:t>
            </a:r>
            <a:r>
              <a:rPr lang="en-US" altLang="zh-CN" sz="2400" dirty="0">
                <a:latin typeface="楷体" panose="02010609060101010101" pitchFamily="49" charset="-122"/>
                <a:ea typeface="楷体" panose="02010609060101010101" pitchFamily="49" charset="-122"/>
              </a:rPr>
              <a:t>D</a:t>
            </a:r>
            <a:r>
              <a:rPr lang="zh-CN" altLang="zh-CN" sz="2400" dirty="0">
                <a:latin typeface="楷体" panose="02010609060101010101" pitchFamily="49" charset="-122"/>
                <a:ea typeface="楷体" panose="02010609060101010101" pitchFamily="49" charset="-122"/>
              </a:rPr>
              <a:t>AQ</a:t>
            </a:r>
            <a:endParaRPr lang="en-US" altLang="zh-CN" sz="2400" dirty="0">
              <a:latin typeface="楷体" panose="02010609060101010101" pitchFamily="49" charset="-122"/>
              <a:ea typeface="楷体" panose="02010609060101010101" pitchFamily="49" charset="-122"/>
            </a:endParaRPr>
          </a:p>
          <a:p>
            <a:pPr eaLnBrk="1" hangingPunct="1">
              <a:lnSpc>
                <a:spcPct val="90000"/>
              </a:lnSpc>
            </a:pPr>
            <a:r>
              <a:rPr lang="zh-CN" altLang="zh-CN" sz="2400" dirty="0">
                <a:latin typeface="楷体" panose="02010609060101010101" pitchFamily="49" charset="-122"/>
                <a:ea typeface="楷体" panose="02010609060101010101" pitchFamily="49" charset="-122"/>
              </a:rPr>
              <a:t>芝加哥粮食期货市场</a:t>
            </a:r>
            <a:endParaRPr lang="en-US" altLang="zh-CN" sz="2400" dirty="0">
              <a:latin typeface="楷体" panose="02010609060101010101" pitchFamily="49" charset="-122"/>
              <a:ea typeface="楷体" panose="02010609060101010101" pitchFamily="49" charset="-122"/>
            </a:endParaRPr>
          </a:p>
          <a:p>
            <a:pPr eaLnBrk="1" hangingPunct="1">
              <a:lnSpc>
                <a:spcPct val="90000"/>
              </a:lnSpc>
            </a:pPr>
            <a:r>
              <a:rPr lang="zh-CN" altLang="zh-CN" sz="2400" dirty="0">
                <a:latin typeface="楷体" panose="02010609060101010101" pitchFamily="49" charset="-122"/>
                <a:ea typeface="楷体" panose="02010609060101010101" pitchFamily="49" charset="-122"/>
              </a:rPr>
              <a:t>波罗的海交易所</a:t>
            </a:r>
            <a:endParaRPr lang="zh-CN" altLang="zh-CN" sz="24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2051050" y="617538"/>
            <a:ext cx="5689600" cy="1143000"/>
          </a:xfrm>
          <a:ln/>
        </p:spPr>
        <p:txBody>
          <a:bodyPr vert="horz" wrap="square" lIns="91440" tIns="45720" rIns="91440" bIns="45720" anchor="b" anchorCtr="0"/>
          <a:p>
            <a:pPr algn="ctr" eaLnBrk="1" hangingPunct="1"/>
            <a:r>
              <a:rPr lang="zh-CN" altLang="zh-CN" sz="3600" b="1" dirty="0">
                <a:latin typeface="楷体" panose="02010609060101010101" pitchFamily="49" charset="-122"/>
                <a:ea typeface="楷体" panose="02010609060101010101" pitchFamily="49" charset="-122"/>
              </a:rPr>
              <a:t>第四讲 交易</a:t>
            </a:r>
            <a:endParaRPr lang="zh-CN" altLang="zh-CN" sz="3600" b="1" dirty="0">
              <a:latin typeface="楷体" panose="02010609060101010101" pitchFamily="49" charset="-122"/>
              <a:ea typeface="楷体" panose="02010609060101010101" pitchFamily="49" charset="-122"/>
            </a:endParaRPr>
          </a:p>
        </p:txBody>
      </p:sp>
      <p:sp>
        <p:nvSpPr>
          <p:cNvPr id="5123" name="Rectangle 3"/>
          <p:cNvSpPr>
            <a:spLocks noGrp="1"/>
          </p:cNvSpPr>
          <p:nvPr>
            <p:ph idx="1"/>
          </p:nvPr>
        </p:nvSpPr>
        <p:spPr>
          <a:xfrm>
            <a:off x="1187450" y="1989138"/>
            <a:ext cx="7056438" cy="4114800"/>
          </a:xfrm>
          <a:ln/>
        </p:spPr>
        <p:txBody>
          <a:bodyPr vert="horz" wrap="square" lIns="91440" tIns="45720" rIns="91440" bIns="45720" anchor="t" anchorCtr="0"/>
          <a:p>
            <a:pPr eaLnBrk="1" hangingPunct="1"/>
            <a:r>
              <a:rPr lang="zh-CN" altLang="zh-CN" dirty="0">
                <a:latin typeface="新宋体" panose="02010609030101010101" pitchFamily="49" charset="-122"/>
                <a:ea typeface="楷体" panose="02010609060101010101" pitchFamily="49" charset="-122"/>
              </a:rPr>
              <a:t>第三讲回顾</a:t>
            </a:r>
            <a:endParaRPr lang="zh-CN" altLang="zh-CN" dirty="0">
              <a:latin typeface="新宋体" panose="02010609030101010101" pitchFamily="49" charset="-122"/>
              <a:ea typeface="楷体" panose="02010609060101010101" pitchFamily="49" charset="-122"/>
            </a:endParaRPr>
          </a:p>
          <a:p>
            <a:pPr eaLnBrk="1" hangingPunct="1"/>
            <a:r>
              <a:rPr lang="zh-CN" altLang="zh-CN" dirty="0">
                <a:ea typeface="楷体" panose="02010609060101010101" pitchFamily="49" charset="-122"/>
              </a:rPr>
              <a:t>产权与交易</a:t>
            </a:r>
            <a:endParaRPr lang="zh-CN" altLang="zh-CN" dirty="0">
              <a:ea typeface="楷体" panose="02010609060101010101" pitchFamily="49" charset="-122"/>
            </a:endParaRPr>
          </a:p>
          <a:p>
            <a:pPr eaLnBrk="1" hangingPunct="1"/>
            <a:r>
              <a:rPr lang="zh-CN" altLang="zh-CN" dirty="0">
                <a:ea typeface="楷体" panose="02010609060101010101" pitchFamily="49" charset="-122"/>
              </a:rPr>
              <a:t>交易的故事</a:t>
            </a:r>
            <a:endParaRPr lang="zh-CN" altLang="zh-CN" dirty="0">
              <a:ea typeface="楷体" panose="02010609060101010101" pitchFamily="49" charset="-122"/>
            </a:endParaRPr>
          </a:p>
          <a:p>
            <a:pPr eaLnBrk="1" hangingPunct="1"/>
            <a:r>
              <a:rPr lang="zh-CN" altLang="en-US" dirty="0">
                <a:ea typeface="楷体" panose="02010609060101010101" pitchFamily="49" charset="-122"/>
              </a:rPr>
              <a:t>为什么交易？</a:t>
            </a:r>
            <a:endParaRPr lang="en-US" altLang="zh-CN" dirty="0">
              <a:ea typeface="楷体" panose="02010609060101010101" pitchFamily="49" charset="-122"/>
            </a:endParaRPr>
          </a:p>
          <a:p>
            <a:pPr eaLnBrk="1" hangingPunct="1"/>
            <a:r>
              <a:rPr lang="zh-CN" altLang="en-US" dirty="0">
                <a:ea typeface="楷体" panose="02010609060101010101" pitchFamily="49" charset="-122"/>
              </a:rPr>
              <a:t>比较优势定理</a:t>
            </a:r>
            <a:endParaRPr lang="en-US" altLang="zh-CN" dirty="0">
              <a:ea typeface="楷体" panose="02010609060101010101" pitchFamily="49" charset="-122"/>
            </a:endParaRPr>
          </a:p>
          <a:p>
            <a:pPr eaLnBrk="1" hangingPunct="1"/>
            <a:r>
              <a:rPr lang="zh-CN" altLang="en-US" dirty="0">
                <a:ea typeface="楷体" panose="02010609060101010101" pitchFamily="49" charset="-122"/>
              </a:rPr>
              <a:t>交易与分工</a:t>
            </a:r>
            <a:endParaRPr lang="en-US" altLang="zh-CN" dirty="0">
              <a:ea typeface="楷体" panose="02010609060101010101" pitchFamily="49" charset="-122"/>
            </a:endParaRPr>
          </a:p>
          <a:p>
            <a:pPr eaLnBrk="1" hangingPunct="1"/>
            <a:endParaRPr lang="zh-CN" altLang="zh-CN" dirty="0">
              <a:ea typeface="楷体" panose="02010609060101010101" pitchFamily="49" charset="-122"/>
            </a:endParaRPr>
          </a:p>
        </p:txBody>
      </p:sp>
    </p:spTree>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idx="1"/>
          </p:nvPr>
        </p:nvSpPr>
        <p:spPr>
          <a:xfrm>
            <a:off x="900113" y="3141663"/>
            <a:ext cx="7772400" cy="4114800"/>
          </a:xfrm>
          <a:ln/>
        </p:spPr>
        <p:txBody>
          <a:bodyPr vert="horz" wrap="square" lIns="91440" tIns="45720" rIns="91440" bIns="45720" anchor="t" anchorCtr="0"/>
          <a:p>
            <a:pPr algn="ctr" eaLnBrk="1" hangingPunct="1">
              <a:buNone/>
            </a:pPr>
            <a:r>
              <a:rPr lang="zh-CN" altLang="zh-CN" sz="4400" dirty="0">
                <a:ea typeface="楷体" panose="02010609060101010101" pitchFamily="49" charset="-122"/>
              </a:rPr>
              <a:t>谢谢大家！</a:t>
            </a:r>
            <a:endParaRPr lang="zh-CN" altLang="zh-CN" sz="4400" dirty="0">
              <a:ea typeface="楷体" panose="02010609060101010101" pitchFamily="49" charset="-122"/>
            </a:endParaRP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1150938" y="617538"/>
            <a:ext cx="7237412" cy="1143000"/>
          </a:xfrm>
          <a:ln/>
        </p:spPr>
        <p:txBody>
          <a:bodyPr vert="horz" wrap="square" lIns="91440" tIns="45720" rIns="91440" bIns="45720" anchor="b" anchorCtr="0"/>
          <a:p>
            <a:pPr algn="ctr" eaLnBrk="1" hangingPunct="1"/>
            <a:r>
              <a:rPr lang="zh-CN" altLang="en-US" sz="4000" b="1" dirty="0">
                <a:latin typeface="楷体" panose="02010609060101010101" pitchFamily="49" charset="-122"/>
                <a:ea typeface="楷体" panose="02010609060101010101" pitchFamily="49" charset="-122"/>
              </a:rPr>
              <a:t>作业情况</a:t>
            </a:r>
            <a:endParaRPr lang="zh-CN" altLang="en-US" sz="4000" b="1" dirty="0">
              <a:latin typeface="楷体" panose="02010609060101010101" pitchFamily="49" charset="-122"/>
              <a:ea typeface="楷体" panose="02010609060101010101" pitchFamily="49" charset="-122"/>
            </a:endParaRPr>
          </a:p>
        </p:txBody>
      </p:sp>
      <p:sp>
        <p:nvSpPr>
          <p:cNvPr id="6147" name="Rectangle 3"/>
          <p:cNvSpPr>
            <a:spLocks noGrp="1"/>
          </p:cNvSpPr>
          <p:nvPr>
            <p:ph idx="1"/>
          </p:nvPr>
        </p:nvSpPr>
        <p:spPr>
          <a:xfrm>
            <a:off x="1182688" y="2017713"/>
            <a:ext cx="7104062" cy="4435475"/>
          </a:xfrm>
          <a:ln/>
        </p:spPr>
        <p:txBody>
          <a:bodyPr vert="horz" wrap="square" lIns="91440" tIns="45720" rIns="91440" bIns="45720" anchor="t" anchorCtr="0"/>
          <a:p>
            <a:pPr eaLnBrk="1" hangingPunct="1">
              <a:lnSpc>
                <a:spcPct val="80000"/>
              </a:lnSpc>
            </a:pPr>
            <a:r>
              <a:rPr lang="zh-CN" altLang="en-US" sz="2000" dirty="0">
                <a:latin typeface="楷体" panose="02010609060101010101" pitchFamily="49" charset="-122"/>
                <a:ea typeface="楷体" panose="02010609060101010101" pitchFamily="49" charset="-122"/>
              </a:rPr>
              <a:t>截止</a:t>
            </a:r>
            <a:r>
              <a:rPr lang="en-US" altLang="zh-CN" sz="2000" dirty="0">
                <a:latin typeface="楷体" panose="02010609060101010101" pitchFamily="49" charset="-122"/>
                <a:ea typeface="楷体" panose="02010609060101010101" pitchFamily="49" charset="-122"/>
              </a:rPr>
              <a:t>2023</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17</a:t>
            </a:r>
            <a:r>
              <a:rPr lang="zh-CN" altLang="en-US" sz="2000" dirty="0">
                <a:latin typeface="楷体" panose="02010609060101010101" pitchFamily="49" charset="-122"/>
                <a:ea typeface="楷体" panose="02010609060101010101" pitchFamily="49" charset="-122"/>
              </a:rPr>
              <a:t>日上午</a:t>
            </a:r>
            <a:r>
              <a:rPr lang="en-US" altLang="zh-CN" sz="2000" dirty="0">
                <a:latin typeface="楷体" panose="02010609060101010101" pitchFamily="49" charset="-122"/>
                <a:ea typeface="楷体" panose="02010609060101010101" pitchFamily="49" charset="-122"/>
              </a:rPr>
              <a:t>9:00</a:t>
            </a:r>
            <a:endParaRPr lang="en-US" altLang="zh-CN" sz="2000" dirty="0">
              <a:latin typeface="楷体" panose="02010609060101010101" pitchFamily="49" charset="-122"/>
              <a:ea typeface="楷体" panose="02010609060101010101" pitchFamily="49" charset="-122"/>
            </a:endParaRPr>
          </a:p>
          <a:p>
            <a:pPr eaLnBrk="1" hangingPunct="1">
              <a:lnSpc>
                <a:spcPct val="80000"/>
              </a:lnSpc>
            </a:pPr>
            <a:r>
              <a:rPr lang="zh-CN" altLang="en-US" sz="2000" dirty="0">
                <a:latin typeface="楷体" panose="02010609060101010101" pitchFamily="49" charset="-122"/>
                <a:ea typeface="楷体" panose="02010609060101010101" pitchFamily="49" charset="-122"/>
              </a:rPr>
              <a:t>已收到曹展榕，戴仁俊，丁伟豪，丁依诺，方皓逸，侯竣译，胡峻，黄静宜，刘力维，刘训豪，刘洋，刘云春，陆钧毅，罗臣韬，梅钊豪，潘雨，裴悦溪，沈雨轩，石炜晔，宋亦非，王琪淇，吴浩天，夏宇，徐柯婷，姚欢，叶心莹，竺函青同学读书笔记</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篇。</a:t>
            </a:r>
            <a:endParaRPr lang="zh-CN" altLang="en-US" sz="2000" dirty="0">
              <a:latin typeface="楷体" panose="02010609060101010101" pitchFamily="49" charset="-122"/>
              <a:ea typeface="楷体" panose="02010609060101010101" pitchFamily="49" charset="-122"/>
            </a:endParaRPr>
          </a:p>
          <a:p>
            <a:pPr eaLnBrk="1" hangingPunct="1">
              <a:lnSpc>
                <a:spcPct val="80000"/>
              </a:lnSpc>
            </a:pPr>
            <a:r>
              <a:rPr lang="zh-CN" altLang="en-US" sz="2000" dirty="0">
                <a:latin typeface="楷体" panose="02010609060101010101" pitchFamily="49" charset="-122"/>
                <a:ea typeface="楷体" panose="02010609060101010101" pitchFamily="49" charset="-122"/>
              </a:rPr>
              <a:t>已收到陈晨，季颖，贾儒，陆依敏，汪涵，闻人玉桓，吴钧文，徐臻，张佳乐，张心翼，朱家骏同学读书笔记</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篇。</a:t>
            </a:r>
            <a:endParaRPr lang="zh-CN" altLang="en-US" sz="2000" dirty="0">
              <a:latin typeface="楷体" panose="02010609060101010101" pitchFamily="49" charset="-122"/>
              <a:ea typeface="楷体" panose="02010609060101010101" pitchFamily="49" charset="-122"/>
            </a:endParaRPr>
          </a:p>
          <a:p>
            <a:pPr eaLnBrk="1" hangingPunct="1">
              <a:lnSpc>
                <a:spcPct val="80000"/>
              </a:lnSpc>
            </a:pPr>
            <a:r>
              <a:rPr lang="zh-CN" altLang="en-US" sz="2000" dirty="0">
                <a:latin typeface="楷体" panose="02010609060101010101" pitchFamily="49" charset="-122"/>
                <a:ea typeface="楷体" panose="02010609060101010101" pitchFamily="49" charset="-122"/>
              </a:rPr>
              <a:t>已收到沙佳奇同学读书笔记</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篇。</a:t>
            </a:r>
            <a:endParaRPr lang="zh-CN" altLang="en-US" sz="2000" dirty="0">
              <a:latin typeface="楷体" panose="02010609060101010101" pitchFamily="49" charset="-122"/>
              <a:ea typeface="楷体" panose="02010609060101010101" pitchFamily="49" charset="-122"/>
            </a:endParaRPr>
          </a:p>
          <a:p>
            <a:pPr eaLnBrk="1" hangingPunct="1">
              <a:lnSpc>
                <a:spcPct val="80000"/>
              </a:lnSpc>
            </a:pPr>
            <a:r>
              <a:rPr lang="zh-CN" altLang="en-US" sz="2000" dirty="0">
                <a:latin typeface="楷体" panose="02010609060101010101" pitchFamily="49" charset="-122"/>
                <a:ea typeface="楷体" panose="02010609060101010101" pitchFamily="49" charset="-122"/>
              </a:rPr>
              <a:t>作业次数对不上的同学请私信联系我。</a:t>
            </a:r>
            <a:r>
              <a:rPr lang="zh-CN" altLang="en-US" sz="2000" dirty="0">
                <a:solidFill>
                  <a:srgbClr val="FF0000"/>
                </a:solidFill>
                <a:latin typeface="楷体" panose="02010609060101010101" pitchFamily="49" charset="-122"/>
                <a:ea typeface="楷体" panose="02010609060101010101" pitchFamily="49" charset="-122"/>
              </a:rPr>
              <a:t>对不上的同学请重新发一遍到</a:t>
            </a:r>
            <a:r>
              <a:rPr lang="en-US" altLang="zh-CN" sz="2000" dirty="0">
                <a:solidFill>
                  <a:srgbClr val="FF0000"/>
                </a:solidFill>
                <a:latin typeface="楷体" panose="02010609060101010101" pitchFamily="49" charset="-122"/>
                <a:ea typeface="楷体" panose="02010609060101010101" pitchFamily="49" charset="-122"/>
              </a:rPr>
              <a:t>zjunieta@126.com </a:t>
            </a:r>
            <a:r>
              <a:rPr lang="zh-CN" altLang="en-US" sz="2000" dirty="0">
                <a:solidFill>
                  <a:srgbClr val="FF0000"/>
                </a:solidFill>
                <a:latin typeface="楷体" panose="02010609060101010101" pitchFamily="49" charset="-122"/>
                <a:ea typeface="楷体" panose="02010609060101010101" pitchFamily="49" charset="-122"/>
              </a:rPr>
              <a:t>并私信我。</a:t>
            </a:r>
            <a:endParaRPr lang="en-US" altLang="zh-CN" sz="2000" dirty="0">
              <a:solidFill>
                <a:srgbClr val="FF0000"/>
              </a:solidFill>
              <a:latin typeface="楷体" panose="02010609060101010101" pitchFamily="49" charset="-122"/>
              <a:ea typeface="楷体" panose="02010609060101010101" pitchFamily="49" charset="-122"/>
            </a:endParaRPr>
          </a:p>
          <a:p>
            <a:pPr eaLnBrk="1" hangingPunct="1"/>
            <a:r>
              <a:rPr lang="zh-CN" altLang="en-US" sz="2000" dirty="0">
                <a:latin typeface="楷体" panose="02010609060101010101" pitchFamily="49" charset="-122"/>
                <a:ea typeface="楷体" panose="02010609060101010101" pitchFamily="49" charset="-122"/>
              </a:rPr>
              <a:t>请同学们提交作业的时候把文件命名为“姓名</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”，“姓名</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”的形式，便于归档。</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1403350" y="617538"/>
            <a:ext cx="6769100"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如何验证两种假说？</a:t>
            </a:r>
            <a:endParaRPr lang="zh-CN" altLang="en-US" sz="3400" b="1" dirty="0">
              <a:ea typeface="楷体" panose="02010609060101010101" pitchFamily="49" charset="-122"/>
            </a:endParaRPr>
          </a:p>
        </p:txBody>
      </p:sp>
      <p:sp>
        <p:nvSpPr>
          <p:cNvPr id="15363" name="Rectangle 3"/>
          <p:cNvSpPr>
            <a:spLocks noGrp="1"/>
          </p:cNvSpPr>
          <p:nvPr>
            <p:ph idx="1"/>
          </p:nvPr>
        </p:nvSpPr>
        <p:spPr>
          <a:xfrm>
            <a:off x="1182688" y="2017713"/>
            <a:ext cx="6989762" cy="4651375"/>
          </a:xfrm>
          <a:ln/>
        </p:spPr>
        <p:txBody>
          <a:bodyPr vert="horz" wrap="square" lIns="91440" tIns="45720" rIns="91440" bIns="45720" anchor="t" anchorCtr="0"/>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在拍卖</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元钱试验中</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如何检验到底是头脑发热还是退出成本导致了高于</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元的高标价出现呢？</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按照规则，退出成本是叫价次高者才有；按照头脑发热假设，每个人都可能发生头脑发热。我们可以通过观察到底是哪些人更多地叫出超过</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元标价来确定哪个因素起主要作用。</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如果退出成本起主要作用</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那么我们应该发现是叫价处于前两位的两个竞拍者在反复叫出高于</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元的标价竞拍</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此时叫价不处于前两位的竞拍者不应该加入超过</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元的叫价竞拍。</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如果我们看到很多叫价不处于前两位的竞拍者叫出高于</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元的标价加入竞拍</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那么其行为无法从理性选择角度用退出成本来解释</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头脑发热是更好的解释。</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从前文薛必克的论述看，退出成本说更有解释力。</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charRg st="0" end="4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charRg st="47" end="12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charRg st="128" end="2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3">
                                            <p:txEl>
                                              <p:charRg st="211" end="28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3">
                                            <p:txEl>
                                              <p:charRg st="282" end="3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403350" y="617538"/>
            <a:ext cx="6769100"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如何验证两种假说</a:t>
            </a:r>
            <a:r>
              <a:rPr lang="en-US" altLang="zh-CN" sz="3400" b="1" dirty="0">
                <a:ea typeface="楷体" panose="02010609060101010101" pitchFamily="49" charset="-122"/>
              </a:rPr>
              <a:t>?</a:t>
            </a:r>
            <a:endParaRPr lang="zh-CN" altLang="en-US" sz="3400" b="1" dirty="0">
              <a:ea typeface="楷体" panose="02010609060101010101" pitchFamily="49" charset="-122"/>
            </a:endParaRPr>
          </a:p>
        </p:txBody>
      </p:sp>
      <p:sp>
        <p:nvSpPr>
          <p:cNvPr id="15363" name="Rectangle 3"/>
          <p:cNvSpPr>
            <a:spLocks noGrp="1"/>
          </p:cNvSpPr>
          <p:nvPr>
            <p:ph idx="1"/>
          </p:nvPr>
        </p:nvSpPr>
        <p:spPr>
          <a:xfrm>
            <a:off x="1182688" y="2017713"/>
            <a:ext cx="6989762" cy="4651375"/>
          </a:xfrm>
          <a:ln/>
        </p:spPr>
        <p:txBody>
          <a:bodyPr vert="horz" wrap="square" lIns="91440" tIns="45720" rIns="91440" bIns="45720" anchor="t" anchorCtr="0"/>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如果退出成本真的起主要作用</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那么如果我们比较其他规则相同而仅仅是退出成本不同的两种拍卖</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我们应该发现有退出成本的拍卖更容易出现高标价。</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我们可以先对一批人进行另一种规则的拍卖</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元钱试验</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其他拍卖规则不变</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仅仅取消叫价次高者交其叫价给拍卖师的规定</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然后再对同一批人进行有叫价次高者交其叫价给拍卖师规定的拍卖试验。</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这两个试验的差别仅仅在于叫价次高者是否有退出成本。如果两种拍卖规则下都有很多人出高于</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元的标价</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则头脑发热的解释更有说服力</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如果取消叫价次高者付其叫价给拍卖师规定的拍卖中很少或者没人出高于</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元的标价</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则退出成本的解释更有说服力。</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我们可以通过多次对照拍卖试验</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实证地研究退出成本因素和头脑发热因素对解释出现高于</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元钱的标价所起的作用。</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charRg st="0" end="6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charRg st="68" end="15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charRg st="158" end="27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3">
                                            <p:txEl>
                                              <p:charRg st="277" end="3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1403350" y="617538"/>
            <a:ext cx="6769100"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当事人自己的解释才是可靠的？</a:t>
            </a:r>
            <a:endParaRPr lang="zh-CN" altLang="en-US" sz="3400" b="1" dirty="0">
              <a:ea typeface="楷体" panose="02010609060101010101" pitchFamily="49" charset="-122"/>
            </a:endParaRPr>
          </a:p>
        </p:txBody>
      </p:sp>
      <p:sp>
        <p:nvSpPr>
          <p:cNvPr id="15363" name="Rectangle 3"/>
          <p:cNvSpPr>
            <a:spLocks noGrp="1"/>
          </p:cNvSpPr>
          <p:nvPr>
            <p:ph idx="1"/>
          </p:nvPr>
        </p:nvSpPr>
        <p:spPr>
          <a:xfrm>
            <a:off x="1182688" y="2017713"/>
            <a:ext cx="6989762" cy="4651375"/>
          </a:xfrm>
          <a:ln/>
        </p:spPr>
        <p:txBody>
          <a:bodyPr vert="horz" wrap="square" lIns="91440" tIns="45720" rIns="91440" bIns="45720" anchor="t" anchorCtr="0"/>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有人对理性选择理论的质疑常常是举出类似于拍卖</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元钱这样的例子</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甚至拿出“通过访谈发现很多当事人对于自己当时的选择后悔不已</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说自己当时‘头脑发热’”之类的证据</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来说明人的行为常常是习惯或者感情冲动的结果</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而不是理性选择的结果</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进而认为理性人假设不能用来解释人的行为。</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通过对拍卖</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元钱试验的理性选择分析则说明</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至少有一部分原来用头脑发热来解释的行为</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事实上可以看成是某些外部约束条件</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如这里的由拍卖规则决定的退出成本</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下的理性选择行为</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只是可能有时约束行为的外部约束条件（这里是退出成本）不仅连研究者</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甚至连当事人本身也没有明确意识到而已</a:t>
            </a:r>
            <a:r>
              <a:rPr lang="en-US" altLang="zh-CN" sz="2000" dirty="0">
                <a:latin typeface="华文楷体" panose="02010600040101010101" pitchFamily="2" charset="-122"/>
                <a:ea typeface="华文楷体" panose="02010600040101010101" pitchFamily="2" charset="-122"/>
              </a:rPr>
              <a:t>! </a:t>
            </a:r>
            <a:endParaRPr lang="zh-CN" altLang="en-US"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当事人事后的解释，不能轻易被作为其事前行动的原因。</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charRg st="0" end="1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charRg st="135" end="27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charRg st="277" end="3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1403350" y="617538"/>
            <a:ext cx="6769100" cy="1143000"/>
          </a:xfrm>
          <a:ln/>
        </p:spPr>
        <p:txBody>
          <a:bodyPr vert="horz" wrap="square" lIns="91440" tIns="45720" rIns="91440" bIns="45720" anchor="b" anchorCtr="0"/>
          <a:p>
            <a:pPr algn="ctr" eaLnBrk="1" hangingPunct="1"/>
            <a:r>
              <a:rPr lang="zh-CN" altLang="en-US" sz="3400" b="1" dirty="0">
                <a:ea typeface="楷体" panose="02010609060101010101" pitchFamily="49" charset="-122"/>
              </a:rPr>
              <a:t>反思头脑发热说</a:t>
            </a:r>
            <a:endParaRPr lang="zh-CN" altLang="en-US" sz="3400" b="1" dirty="0">
              <a:ea typeface="楷体" panose="02010609060101010101" pitchFamily="49" charset="-122"/>
            </a:endParaRPr>
          </a:p>
        </p:txBody>
      </p:sp>
      <p:sp>
        <p:nvSpPr>
          <p:cNvPr id="15363" name="Rectangle 3"/>
          <p:cNvSpPr>
            <a:spLocks noGrp="1"/>
          </p:cNvSpPr>
          <p:nvPr>
            <p:ph idx="1"/>
          </p:nvPr>
        </p:nvSpPr>
        <p:spPr>
          <a:xfrm>
            <a:off x="1182688" y="2017713"/>
            <a:ext cx="6989762" cy="4651375"/>
          </a:xfrm>
          <a:ln/>
        </p:spPr>
        <p:txBody>
          <a:bodyPr vert="horz" wrap="square" lIns="91440" tIns="45720" rIns="91440" bIns="45720" anchor="t" anchorCtr="0"/>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头脑发热或者理性选择都是对当事人的一种行为假设。</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可验证的解释需要指出在什么样的约束条件下</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被假定为是头脑发热或理性选择的人会更倾向于某种行为。</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仅仅用头脑发热假设去解释超过</a:t>
            </a:r>
            <a:r>
              <a:rPr lang="en-US" altLang="zh-CN" sz="2000" dirty="0">
                <a:latin typeface="华文楷体" panose="02010600040101010101" pitchFamily="2" charset="-122"/>
                <a:ea typeface="华文楷体" panose="02010600040101010101" pitchFamily="2" charset="-122"/>
              </a:rPr>
              <a:t>20</a:t>
            </a:r>
            <a:r>
              <a:rPr lang="zh-CN" altLang="en-US" sz="2000" dirty="0">
                <a:latin typeface="华文楷体" panose="02010600040101010101" pitchFamily="2" charset="-122"/>
                <a:ea typeface="华文楷体" panose="02010600040101010101" pitchFamily="2" charset="-122"/>
              </a:rPr>
              <a:t>元的竞拍现象，这种解释本身不具有可证伪性。</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因为需要解释的是当事人超过</a:t>
            </a:r>
            <a:r>
              <a:rPr lang="en-US" altLang="zh-CN" sz="2000" dirty="0">
                <a:latin typeface="华文楷体" panose="02010600040101010101" pitchFamily="2" charset="-122"/>
                <a:ea typeface="华文楷体" panose="02010600040101010101" pitchFamily="2" charset="-122"/>
              </a:rPr>
              <a:t>20 </a:t>
            </a:r>
            <a:r>
              <a:rPr lang="zh-CN" altLang="en-US" sz="2000" dirty="0">
                <a:latin typeface="华文楷体" panose="02010600040101010101" pitchFamily="2" charset="-122"/>
                <a:ea typeface="华文楷体" panose="02010600040101010101" pitchFamily="2" charset="-122"/>
              </a:rPr>
              <a:t>元钱的竞拍行为。如果用头脑发热去解释这种“不理性竞拍行为”，那么请问谁能在拍卖前告诉我哪些人是头脑发热的人？</a:t>
            </a:r>
            <a:endParaRPr lang="en-US" altLang="zh-CN" sz="2000" dirty="0">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如果用“不理性竞拍行为”来事后标识所谓“头脑发热”的人，那么</a:t>
            </a:r>
            <a:r>
              <a:rPr lang="zh-CN" altLang="en-US" sz="2000" dirty="0">
                <a:solidFill>
                  <a:srgbClr val="FF0000"/>
                </a:solidFill>
                <a:latin typeface="华文楷体" panose="02010600040101010101" pitchFamily="2" charset="-122"/>
                <a:ea typeface="华文楷体" panose="02010600040101010101" pitchFamily="2" charset="-122"/>
              </a:rPr>
              <a:t>用头脑发热解释超过</a:t>
            </a:r>
            <a:r>
              <a:rPr lang="en-US" altLang="zh-CN" sz="2000" dirty="0">
                <a:solidFill>
                  <a:srgbClr val="FF0000"/>
                </a:solidFill>
                <a:latin typeface="华文楷体" panose="02010600040101010101" pitchFamily="2" charset="-122"/>
                <a:ea typeface="华文楷体" panose="02010600040101010101" pitchFamily="2" charset="-122"/>
              </a:rPr>
              <a:t>20</a:t>
            </a:r>
            <a:r>
              <a:rPr lang="zh-CN" altLang="en-US" sz="2000" dirty="0">
                <a:solidFill>
                  <a:srgbClr val="FF0000"/>
                </a:solidFill>
                <a:latin typeface="华文楷体" panose="02010600040101010101" pitchFamily="2" charset="-122"/>
                <a:ea typeface="华文楷体" panose="02010600040101010101" pitchFamily="2" charset="-122"/>
              </a:rPr>
              <a:t>元的竞拍行为就是一种套套逻辑。</a:t>
            </a:r>
            <a:endParaRPr lang="en-US" altLang="zh-CN" sz="2000" dirty="0">
              <a:solidFill>
                <a:srgbClr val="FF0000"/>
              </a:solidFill>
              <a:latin typeface="华文楷体" panose="02010600040101010101" pitchFamily="2" charset="-122"/>
              <a:ea typeface="华文楷体" panose="02010600040101010101" pitchFamily="2" charset="-122"/>
            </a:endParaRPr>
          </a:p>
          <a:p>
            <a:pPr eaLnBrk="1" hangingPunct="1">
              <a:lnSpc>
                <a:spcPct val="80000"/>
              </a:lnSpc>
              <a:spcBef>
                <a:spcPct val="50000"/>
              </a:spcBef>
            </a:pPr>
            <a:r>
              <a:rPr lang="zh-CN" altLang="en-US" sz="2000" dirty="0">
                <a:latin typeface="华文楷体" panose="02010600040101010101" pitchFamily="2" charset="-122"/>
                <a:ea typeface="华文楷体" panose="02010600040101010101" pitchFamily="2" charset="-122"/>
              </a:rPr>
              <a:t>那些退出有成本的竞拍者更容易表现得更加“头脑发热”（以出价</a:t>
            </a:r>
            <a:r>
              <a:rPr lang="en-US" altLang="zh-CN" sz="2000" dirty="0">
                <a:latin typeface="华文楷体" panose="02010600040101010101" pitchFamily="2" charset="-122"/>
                <a:ea typeface="华文楷体" panose="02010600040101010101" pitchFamily="2" charset="-122"/>
              </a:rPr>
              <a:t>20</a:t>
            </a:r>
            <a:r>
              <a:rPr lang="zh-CN" altLang="en-US" sz="2000" dirty="0">
                <a:latin typeface="华文楷体" panose="02010600040101010101" pitchFamily="2" charset="-122"/>
                <a:ea typeface="华文楷体" panose="02010600040101010101" pitchFamily="2" charset="-122"/>
              </a:rPr>
              <a:t>元以上的竞拍行为为表征）。</a:t>
            </a:r>
            <a:r>
              <a:rPr lang="zh-CN" altLang="en-US" sz="2000" dirty="0">
                <a:solidFill>
                  <a:srgbClr val="FF0000"/>
                </a:solidFill>
                <a:latin typeface="华文楷体" panose="02010600040101010101" pitchFamily="2" charset="-122"/>
                <a:ea typeface="华文楷体" panose="02010600040101010101" pitchFamily="2" charset="-122"/>
              </a:rPr>
              <a:t>换言之，退出成本恰恰是所谓的“头脑发热”背后的原因。</a:t>
            </a:r>
            <a:endParaRPr lang="en-US" altLang="zh-CN" sz="2000"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charRg st="0"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charRg st="25" end="7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charRg st="73" end="1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3">
                                            <p:txEl>
                                              <p:charRg st="111" end="18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3">
                                            <p:txEl>
                                              <p:charRg st="182" end="23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3">
                                            <p:txEl>
                                              <p:charRg st="239" end="3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150938" y="617538"/>
            <a:ext cx="7237412" cy="1143000"/>
          </a:xfrm>
          <a:ln/>
        </p:spPr>
        <p:txBody>
          <a:bodyPr vert="horz" wrap="square" lIns="91440" tIns="45720" rIns="91440" bIns="45720" anchor="b" anchorCtr="0"/>
          <a:p>
            <a:pPr algn="ctr" eaLnBrk="1" hangingPunct="1"/>
            <a:r>
              <a:rPr lang="zh-CN" altLang="en-US" sz="3200" b="1" dirty="0">
                <a:latin typeface="楷体" panose="02010609060101010101" pitchFamily="49" charset="-122"/>
                <a:ea typeface="楷体" panose="02010609060101010101" pitchFamily="49" charset="-122"/>
              </a:rPr>
              <a:t>退出成本还可以用于哪些现象的解释？</a:t>
            </a:r>
            <a:endParaRPr lang="zh-CN" altLang="en-US" sz="3200" b="1" dirty="0">
              <a:latin typeface="楷体" panose="02010609060101010101" pitchFamily="49" charset="-122"/>
              <a:ea typeface="楷体" panose="02010609060101010101" pitchFamily="49" charset="-122"/>
            </a:endParaRPr>
          </a:p>
        </p:txBody>
      </p:sp>
      <p:sp>
        <p:nvSpPr>
          <p:cNvPr id="14339" name="Rectangle 3"/>
          <p:cNvSpPr>
            <a:spLocks noGrp="1"/>
          </p:cNvSpPr>
          <p:nvPr>
            <p:ph idx="1"/>
          </p:nvPr>
        </p:nvSpPr>
        <p:spPr>
          <a:xfrm>
            <a:off x="1187450" y="1989138"/>
            <a:ext cx="7272338"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1800"/>
              </a:spcBef>
              <a:spcAft>
                <a:spcPct val="0"/>
              </a:spcAft>
              <a:buClr>
                <a:schemeClr val="folHlink"/>
              </a:buClr>
              <a:buSzPct val="60000"/>
              <a:buFont typeface="Wingdings" panose="05000000000000000000" pitchFamily="2" charset="2"/>
              <a:buChar char="n"/>
              <a:defRPr/>
            </a:pPr>
            <a:r>
              <a:rPr kumimoji="0" lang="zh-CN" altLang="en-US" sz="22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甲在公交车上不小心踩了乙一脚，一言不合，拳脚相向，打输得的进了医院，打赢的进了牢房，两败俱伤。</a:t>
            </a:r>
            <a:endParaRPr kumimoji="0" lang="en-US" altLang="zh-CN" sz="22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00000"/>
              </a:lnSpc>
              <a:spcBef>
                <a:spcPts val="1800"/>
              </a:spcBef>
              <a:spcAft>
                <a:spcPct val="0"/>
              </a:spcAft>
              <a:buClr>
                <a:schemeClr val="folHlink"/>
              </a:buClr>
              <a:buSzPct val="60000"/>
              <a:buFont typeface="Wingdings" panose="05000000000000000000" pitchFamily="2" charset="2"/>
              <a:buChar char="n"/>
              <a:defRPr/>
            </a:pPr>
            <a:r>
              <a:rPr kumimoji="0" lang="zh-CN" altLang="en-US" sz="22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甲在公交车上不小心踩了乙一脚，甲赶紧道歉：“对不起”，乙接受道歉：“没关系”。两人相安无事。</a:t>
            </a:r>
            <a:endParaRPr kumimoji="0" lang="en-US" altLang="zh-CN" sz="22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00000"/>
              </a:lnSpc>
              <a:spcBef>
                <a:spcPts val="1800"/>
              </a:spcBef>
              <a:spcAft>
                <a:spcPct val="0"/>
              </a:spcAft>
              <a:buClr>
                <a:schemeClr val="folHlink"/>
              </a:buClr>
              <a:buSzPct val="60000"/>
              <a:buFont typeface="Wingdings" panose="05000000000000000000" pitchFamily="2" charset="2"/>
              <a:buChar char="n"/>
              <a:defRPr/>
            </a:pPr>
            <a:r>
              <a:rPr kumimoji="0" lang="zh-CN" altLang="en-US" sz="22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为什么会有礼貌用语</a:t>
            </a:r>
            <a:r>
              <a:rPr kumimoji="0" lang="zh-CN" altLang="en-US" sz="2200" b="0"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rPr>
              <a:t>？</a:t>
            </a:r>
            <a:endParaRPr kumimoji="0" lang="en-US" altLang="zh-CN" sz="2200" b="0" i="0" u="none" strike="noStrike" kern="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00000"/>
              </a:lnSpc>
              <a:spcBef>
                <a:spcPts val="1800"/>
              </a:spcBef>
              <a:spcAft>
                <a:spcPct val="0"/>
              </a:spcAft>
              <a:buClr>
                <a:schemeClr val="folHlink"/>
              </a:buClr>
              <a:buSzPct val="60000"/>
              <a:buFont typeface="Wingdings" panose="05000000000000000000" pitchFamily="2" charset="2"/>
              <a:buChar char="n"/>
              <a:defRPr/>
            </a:pPr>
            <a:r>
              <a:rPr kumimoji="0" lang="en-US" altLang="zh-CN" sz="22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a:t>
            </a:r>
            <a:endParaRPr kumimoji="0" lang="en-US" altLang="zh-CN" sz="22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0" fontAlgn="base" latinLnBrk="0" hangingPunct="0">
              <a:lnSpc>
                <a:spcPct val="100000"/>
              </a:lnSpc>
              <a:spcBef>
                <a:spcPts val="1800"/>
              </a:spcBef>
              <a:spcAft>
                <a:spcPct val="0"/>
              </a:spcAft>
              <a:buClr>
                <a:schemeClr val="folHlink"/>
              </a:buClr>
              <a:buSzPct val="60000"/>
              <a:buFont typeface="Wingdings" panose="05000000000000000000" pitchFamily="2" charset="2"/>
              <a:buNone/>
              <a:defRPr/>
            </a:pPr>
            <a:endParaRPr kumimoji="0" lang="en-US" altLang="zh-CN" sz="22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2800" b="0" i="0" u="none" strike="noStrike" kern="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charRg st="0" end="48"/>
                                            </p:txEl>
                                          </p:spTgt>
                                        </p:tgtEl>
                                        <p:attrNameLst>
                                          <p:attrName>style.visibility</p:attrName>
                                        </p:attrNameLst>
                                      </p:cBhvr>
                                      <p:to>
                                        <p:strVal val="visible"/>
                                      </p:to>
                                    </p:set>
                                    <p:anim calcmode="lin" valueType="num">
                                      <p:cBhvr additive="base">
                                        <p:cTn id="7" dur="500" fill="hold"/>
                                        <p:tgtEl>
                                          <p:spTgt spid="14339">
                                            <p:txEl>
                                              <p:charRg st="0" end="4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charRg st="0" end="4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charRg st="48" end="95"/>
                                            </p:txEl>
                                          </p:spTgt>
                                        </p:tgtEl>
                                        <p:attrNameLst>
                                          <p:attrName>style.visibility</p:attrName>
                                        </p:attrNameLst>
                                      </p:cBhvr>
                                      <p:to>
                                        <p:strVal val="visible"/>
                                      </p:to>
                                    </p:set>
                                    <p:anim calcmode="lin" valueType="num">
                                      <p:cBhvr additive="base">
                                        <p:cTn id="13" dur="500" fill="hold"/>
                                        <p:tgtEl>
                                          <p:spTgt spid="14339">
                                            <p:txEl>
                                              <p:charRg st="48" end="9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charRg st="48" end="9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charRg st="95" end="106"/>
                                            </p:txEl>
                                          </p:spTgt>
                                        </p:tgtEl>
                                        <p:attrNameLst>
                                          <p:attrName>style.visibility</p:attrName>
                                        </p:attrNameLst>
                                      </p:cBhvr>
                                      <p:to>
                                        <p:strVal val="visible"/>
                                      </p:to>
                                    </p:set>
                                    <p:anim calcmode="lin" valueType="num">
                                      <p:cBhvr additive="base">
                                        <p:cTn id="19" dur="500" fill="hold"/>
                                        <p:tgtEl>
                                          <p:spTgt spid="14339">
                                            <p:txEl>
                                              <p:charRg st="95" end="10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charRg st="95" end="10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9">
                                            <p:txEl>
                                              <p:charRg st="106" end="109"/>
                                            </p:txEl>
                                          </p:spTgt>
                                        </p:tgtEl>
                                        <p:attrNameLst>
                                          <p:attrName>style.visibility</p:attrName>
                                        </p:attrNameLst>
                                      </p:cBhvr>
                                      <p:to>
                                        <p:strVal val="visible"/>
                                      </p:to>
                                    </p:set>
                                    <p:anim calcmode="lin" valueType="num">
                                      <p:cBhvr additive="base">
                                        <p:cTn id="25" dur="500" fill="hold"/>
                                        <p:tgtEl>
                                          <p:spTgt spid="14339">
                                            <p:txEl>
                                              <p:charRg st="106" end="10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charRg st="106" end="1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ln/>
        </p:spPr>
        <p:txBody>
          <a:bodyPr vert="horz" wrap="square" lIns="91440" tIns="45720" rIns="91440" bIns="45720" anchor="b" anchorCtr="0"/>
          <a:p>
            <a:pPr algn="ctr" eaLnBrk="1" hangingPunct="1"/>
            <a:r>
              <a:rPr lang="zh-CN" altLang="en-US" b="1" dirty="0">
                <a:latin typeface="楷体" panose="02010609060101010101" pitchFamily="49" charset="-122"/>
                <a:ea typeface="楷体" panose="02010609060101010101" pitchFamily="49" charset="-122"/>
              </a:rPr>
              <a:t>套套逻辑造就科学理论？</a:t>
            </a:r>
            <a:endParaRPr lang="zh-CN" altLang="en-US" b="1" dirty="0">
              <a:latin typeface="楷体" panose="02010609060101010101" pitchFamily="49" charset="-122"/>
              <a:ea typeface="楷体" panose="02010609060101010101" pitchFamily="49" charset="-122"/>
            </a:endParaRPr>
          </a:p>
        </p:txBody>
      </p:sp>
      <p:sp>
        <p:nvSpPr>
          <p:cNvPr id="13315" name="Rectangle 3"/>
          <p:cNvSpPr>
            <a:spLocks noGrp="1"/>
          </p:cNvSpPr>
          <p:nvPr>
            <p:ph idx="1"/>
          </p:nvPr>
        </p:nvSpPr>
        <p:spPr>
          <a:xfrm>
            <a:off x="1182688" y="2017713"/>
            <a:ext cx="7350125" cy="4114800"/>
          </a:xfrm>
          <a:ln/>
        </p:spPr>
        <p:txBody>
          <a:bodyPr vert="horz" wrap="square" lIns="91440" tIns="45720" rIns="91440" bIns="45720" anchor="t" anchorCtr="0"/>
          <a:p>
            <a:pPr eaLnBrk="1" hangingPunct="1">
              <a:lnSpc>
                <a:spcPct val="80000"/>
              </a:lnSpc>
            </a:pPr>
            <a:r>
              <a:rPr lang="zh-CN" altLang="en-US" sz="2400" dirty="0">
                <a:latin typeface="楷体" panose="02010609060101010101" pitchFamily="49" charset="-122"/>
                <a:ea typeface="楷体" panose="02010609060101010101" pitchFamily="49" charset="-122"/>
              </a:rPr>
              <a:t>此外我还有一个疑问。基础假设推导出的可被推倒的含意被事实验证了，那么这个基础假设是正确的（或是在当下具有一定的解释性）。我觉得</a:t>
            </a:r>
            <a:r>
              <a:rPr lang="zh-CN" altLang="en-US" sz="2400" dirty="0">
                <a:solidFill>
                  <a:schemeClr val="hlink"/>
                </a:solidFill>
                <a:latin typeface="楷体" panose="02010609060101010101" pitchFamily="49" charset="-122"/>
                <a:ea typeface="楷体" panose="02010609060101010101" pitchFamily="49" charset="-122"/>
              </a:rPr>
              <a:t>化学学科和数学学科的性质不太一样，一个联系实际，而另一个只是抽象的。</a:t>
            </a:r>
            <a:r>
              <a:rPr lang="zh-CN" altLang="en-US" sz="2400" dirty="0">
                <a:latin typeface="楷体" panose="02010609060101010101" pitchFamily="49" charset="-122"/>
                <a:ea typeface="楷体" panose="02010609060101010101" pitchFamily="49" charset="-122"/>
              </a:rPr>
              <a:t>化学中物质的含义可以经由其推导出的含意而被验证，那么数学作为抽象的学科，其基础假设譬如一加一等于二或是加减乘除的一整套体系是如何被验证具有一定的解释性呢？</a:t>
            </a:r>
            <a:endParaRPr lang="zh-CN" altLang="en-US" sz="2400" dirty="0">
              <a:latin typeface="楷体" panose="02010609060101010101" pitchFamily="49" charset="-122"/>
              <a:ea typeface="楷体" panose="02010609060101010101" pitchFamily="49" charset="-122"/>
            </a:endParaRPr>
          </a:p>
          <a:p>
            <a:pPr eaLnBrk="1" hangingPunct="1">
              <a:lnSpc>
                <a:spcPct val="80000"/>
              </a:lnSpc>
            </a:pPr>
            <a:r>
              <a:rPr lang="zh-CN" altLang="en-US" sz="2400" dirty="0">
                <a:latin typeface="楷体" panose="02010609060101010101" pitchFamily="49" charset="-122"/>
                <a:ea typeface="楷体" panose="02010609060101010101" pitchFamily="49" charset="-122"/>
              </a:rPr>
              <a:t>在看完第二章之后我感觉</a:t>
            </a:r>
            <a:r>
              <a:rPr lang="zh-CN" altLang="en-US" sz="2400" dirty="0">
                <a:solidFill>
                  <a:schemeClr val="hlink"/>
                </a:solidFill>
                <a:latin typeface="楷体" panose="02010609060101010101" pitchFamily="49" charset="-122"/>
                <a:ea typeface="楷体" panose="02010609060101010101" pitchFamily="49" charset="-122"/>
              </a:rPr>
              <a:t>几乎所有的学科都基于一些人为规定的基础假设，并且被加上各种限制条件以增加其解释性，这是不是正好说明了套套逻辑造就了许多科学理论？</a:t>
            </a:r>
            <a:endParaRPr lang="zh-CN" altLang="en-US" sz="2400" dirty="0">
              <a:solidFill>
                <a:schemeClr val="hlink"/>
              </a:solidFill>
              <a:latin typeface="楷体" panose="02010609060101010101" pitchFamily="49" charset="-122"/>
              <a:ea typeface="楷体" panose="02010609060101010101" pitchFamily="49" charset="-122"/>
            </a:endParaRPr>
          </a:p>
          <a:p>
            <a:pPr eaLnBrk="1" hangingPunct="1">
              <a:lnSpc>
                <a:spcPct val="80000"/>
              </a:lnSpc>
            </a:pPr>
            <a:endParaRPr lang="en-US" altLang="zh-CN" sz="2000" dirty="0">
              <a:solidFill>
                <a:schemeClr val="hlink"/>
              </a:solidFill>
            </a:endParaRPr>
          </a:p>
        </p:txBody>
      </p:sp>
    </p:spTree>
  </p:cSld>
  <p:clrMapOvr>
    <a:masterClrMapping/>
  </p:clrMapOvr>
  <p:transition>
    <p:zoom dir="in"/>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4068</Words>
  <Application>WPS 演示</Application>
  <PresentationFormat>全屏显示(4:3)</PresentationFormat>
  <Paragraphs>146</Paragraphs>
  <Slides>20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Tahoma</vt:lpstr>
      <vt:lpstr>Calibri</vt:lpstr>
      <vt:lpstr>楷体</vt:lpstr>
      <vt:lpstr>新宋体</vt:lpstr>
      <vt:lpstr>华文楷体</vt:lpstr>
      <vt:lpstr>楷体_GB2312</vt:lpstr>
      <vt:lpstr>微软雅黑</vt:lpstr>
      <vt:lpstr>Arial Unicode MS</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PKU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科学的另一面</dc:title>
  <dc:creator>Xiang Zhang</dc:creator>
  <cp:lastModifiedBy>WPS_1688557737</cp:lastModifiedBy>
  <cp:revision>238</cp:revision>
  <dcterms:created xsi:type="dcterms:W3CDTF">2005-04-10T15:38:46Z</dcterms:created>
  <dcterms:modified xsi:type="dcterms:W3CDTF">2023-11-27T06:35:35Z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ECDAA41C50A24BE9B364E35E2BBC5685_13</vt:lpwstr>
  </property>
</Properties>
</file>