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341" r:id="rId4"/>
    <p:sldId id="348" r:id="rId5"/>
    <p:sldId id="345" r:id="rId6"/>
    <p:sldId id="346" r:id="rId7"/>
    <p:sldId id="347" r:id="rId8"/>
    <p:sldId id="353" r:id="rId9"/>
    <p:sldId id="354" r:id="rId10"/>
    <p:sldId id="349" r:id="rId11"/>
    <p:sldId id="350" r:id="rId12"/>
    <p:sldId id="351" r:id="rId13"/>
    <p:sldId id="352" r:id="rId14"/>
    <p:sldId id="321" r:id="rId15"/>
    <p:sldId id="342" r:id="rId16"/>
    <p:sldId id="343" r:id="rId17"/>
    <p:sldId id="34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8" r:id="rId31"/>
    <p:sldId id="339" r:id="rId32"/>
    <p:sldId id="320" r:id="rId33"/>
  </p:sldIdLst>
  <p:sldSz cx="9144000" cy="6858000" type="screen4x3"/>
  <p:notesSz cx="7099300" cy="1023493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vertBarState="minimized" horzBarState="maximized">
    <p:restoredLeft sz="24680"/>
    <p:restoredTop sz="69084"/>
  </p:normalViewPr>
  <p:slideViewPr>
    <p:cSldViewPr showGuides="1">
      <p:cViewPr varScale="1">
        <p:scale>
          <a:sx n="74" d="100"/>
          <a:sy n="74" d="100"/>
        </p:scale>
        <p:origin x="178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" d="1"/>
        <a:sy n="1" d="1"/>
      </p:scale>
      <p:origin x="0" y="-79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026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6" name="Group 1027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57" name="Group 1030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0" name="Rectangle 1031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Rectangle 1032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9468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9469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24" name="Rectangle 103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03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04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1E47096-6AF8-4657-BAB3-65B15FB8C85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DB7056A-A3D8-4702-A6A3-52B6C02A8DB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DB7056A-A3D8-4702-A6A3-52B6C02A8DB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DB7056A-A3D8-4702-A6A3-52B6C02A8DB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DB7056A-A3D8-4702-A6A3-52B6C02A8DB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DB7056A-A3D8-4702-A6A3-52B6C02A8DB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DB7056A-A3D8-4702-A6A3-52B6C02A8DB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DB7056A-A3D8-4702-A6A3-52B6C02A8DB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DB7056A-A3D8-4702-A6A3-52B6C02A8DB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DB7056A-A3D8-4702-A6A3-52B6C02A8DB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DB7056A-A3D8-4702-A6A3-52B6C02A8DB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4" name="Rectangle 10"/>
          <p:cNvSpPr>
            <a:spLocks noGrp="1"/>
          </p:cNvSpPr>
          <p:nvPr>
            <p:ph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84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kumimoji="0"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buFontTx/>
              <a:buNone/>
              <a:defRPr kumimoji="0"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DB7056A-A3D8-4702-A6A3-52B6C02A8DB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 dir="in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ctrTitle"/>
          </p:nvPr>
        </p:nvSpPr>
        <p:spPr>
          <a:xfrm>
            <a:off x="900113" y="836613"/>
            <a:ext cx="7488237" cy="4464050"/>
          </a:xfrm>
          <a:ln/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lang="zh-CN" altLang="en-US" sz="5400" dirty="0">
                <a:latin typeface="+mj-lt"/>
                <a:ea typeface="楷体" panose="02010609060101010101" pitchFamily="49" charset="-122"/>
                <a:cs typeface="+mj-cs"/>
              </a:rPr>
              <a:t>新制度经济学导论</a:t>
            </a:r>
            <a:br>
              <a:rPr lang="zh-CN" altLang="en-US" sz="5400" dirty="0">
                <a:latin typeface="+mj-lt"/>
                <a:ea typeface="+mj-ea"/>
                <a:cs typeface="+mj-cs"/>
              </a:rPr>
            </a:br>
            <a:b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</a:br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公共管理学院 张翔</a:t>
            </a:r>
            <a:b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</a:b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</p:spTree>
  </p:cSld>
  <p:clrMapOvr>
    <a:masterClrMapping/>
  </p:clrMapOvr>
  <p:transition>
    <p:zoom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237412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第五次讨论课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827088" y="2205038"/>
            <a:ext cx="7848600" cy="4114800"/>
          </a:xfrm>
          <a:ln/>
        </p:spPr>
        <p:txBody>
          <a:bodyPr vert="horz" wrap="square" lIns="91440" tIns="45720" rIns="91440" bIns="45720" anchor="t" anchorCtr="0"/>
          <a:p>
            <a:pPr>
              <a:spcBef>
                <a:spcPts val="18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在之前“拍卖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元”游戏中，叫价第二高者发现这个游戏中有坑后，为什么常常会加价竞拍，而不是“壮士断腕”，果断退出？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lvl="1" indent="-533400" eaLnBrk="1" hangingPunct="1">
              <a:lnSpc>
                <a:spcPct val="20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经济学中的成本是面向过去的，还是面向未来的？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lvl="1" indent="-533400" eaLnBrk="1" hangingPunct="1">
              <a:lnSpc>
                <a:spcPct val="20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“历史成本”、“沉没成本”不是成本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lvl="1" indent="-533400" eaLnBrk="1" hangingPunct="1">
              <a:lnSpc>
                <a:spcPct val="20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第二高出价到底是不是“沉没成本”？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lvl="1" indent="-533400" eaLnBrk="1" hangingPunct="1">
              <a:lnSpc>
                <a:spcPct val="20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成本是主观的，还是客观的？</a:t>
            </a:r>
            <a:endParaRPr lang="en-US" altLang="zh-CN" sz="2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lvl="1" indent="-533400" eaLnBrk="1" hangingPunct="1">
              <a:lnSpc>
                <a:spcPct val="2000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58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charRg st="58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charRg st="58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81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charRg st="81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charRg st="81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99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charRg st="99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charRg st="99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17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charRg st="117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charRg st="117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31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7">
                                            <p:txEl>
                                              <p:charRg st="131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7">
                                            <p:txEl>
                                              <p:charRg st="131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453312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如何从机会成本角度理解比较优势定理</a:t>
            </a:r>
            <a:endParaRPr lang="zh-CN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473200" y="1844675"/>
            <a:ext cx="7643813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 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　　　　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　英国　　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　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葡萄牙</a:t>
            </a:r>
            <a:endParaRPr kumimoji="0" lang="zh-CN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         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劳工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--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产量　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劳工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--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产量　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总产量</a:t>
            </a:r>
            <a:endParaRPr kumimoji="0" lang="zh-CN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衣料　　　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100--1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　　　　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90--1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　　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　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2</a:t>
            </a:r>
            <a:endParaRPr kumimoji="0" lang="zh-CN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葡萄酒　　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120--1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　　　　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80--1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　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　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2</a:t>
            </a:r>
            <a:endParaRPr kumimoji="0" lang="zh-CN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 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　　　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　英国　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葡萄牙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         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劳工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--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产量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劳工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--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产量　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总产量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衣料　　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220—2.2 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　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0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　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　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2.2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葡萄酒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　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0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　　　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170—2.125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　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2.125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 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　　　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　英国　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葡萄牙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         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劳工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--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产量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劳工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--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产量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总产量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衣料　　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1.2 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　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 1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　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2.2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葡萄酒　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　　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1.125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2.125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237412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如何从机会成本角度理解比较优势定理</a:t>
            </a:r>
            <a:endParaRPr lang="zh-CN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473200" y="1844675"/>
            <a:ext cx="7643813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 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　　　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　英国　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葡萄牙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         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劳工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--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产量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劳工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--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产量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总产量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衣料　　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100--1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　　　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90--1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　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2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葡萄酒　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120--1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　　　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80--1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2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 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　　　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　英国　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葡萄牙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        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劳工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--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产量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劳工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--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产量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总产量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衣料　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0 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　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170—1.88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　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1.89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葡萄酒　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220—1.83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　　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0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  1.83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 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　　　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　英国　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葡萄牙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        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劳工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--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产量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劳工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--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产量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总产量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衣料　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220—2.2 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　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0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　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2.2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葡萄酒　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0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　　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170—2.125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2.125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2195513" y="617538"/>
            <a:ext cx="5905500" cy="11430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第六讲 品质考核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1187450" y="1989138"/>
            <a:ext cx="7056438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ea typeface="楷体" panose="02010609060101010101" pitchFamily="49" charset="-122"/>
              </a:rPr>
              <a:t>第五讲回顾</a:t>
            </a:r>
            <a:endParaRPr lang="zh-CN" altLang="en-US" dirty="0"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dirty="0">
                <a:ea typeface="楷体" panose="02010609060101010101" pitchFamily="49" charset="-122"/>
              </a:rPr>
              <a:t>价格机制可能忽略了什么？</a:t>
            </a:r>
            <a:endParaRPr lang="zh-CN" altLang="en-US" dirty="0"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dirty="0">
                <a:ea typeface="楷体" panose="02010609060101010101" pitchFamily="49" charset="-122"/>
              </a:rPr>
              <a:t>品质考核和考核出错</a:t>
            </a:r>
            <a:endParaRPr lang="zh-CN" altLang="en-US" dirty="0"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dirty="0">
                <a:ea typeface="楷体" panose="02010609060101010101" pitchFamily="49" charset="-122"/>
              </a:rPr>
              <a:t>节约考核费用的努力考核品质的市场交易方式和组织</a:t>
            </a:r>
            <a:endParaRPr lang="zh-CN" altLang="en-US" dirty="0"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237412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第五次讨论课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827088" y="1916113"/>
            <a:ext cx="7848600" cy="4114800"/>
          </a:xfrm>
          <a:ln/>
        </p:spPr>
        <p:txBody>
          <a:bodyPr vert="horz" wrap="square" lIns="91440" tIns="45720" rIns="91440" bIns="45720" anchor="t" anchorCtr="0"/>
          <a:p>
            <a:pPr marL="533400" indent="-533400"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一个假想的案例：武林门的双子座大楼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lvl="1" indent="-533400"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同一地段两块相同面积的土地，两年前政府把其中一块免费给了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公司，另一地块公开拍卖，结果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公司以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万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平米的楼面价竞拍得到。两家公司决定一起修建一个双子座楼盘“武林名门”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座和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座。预计建筑成本、财务成本、营销费用、税费等其他成本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万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平米，期望利润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万元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平米。两年后，楼盘按原定计划建好。如果你是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公的唯一股东，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lvl="1" indent="-533400"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公司打算定价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元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平米，你会如何定价？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lvl="1" indent="-533400"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公司打算定价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万元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平米，你会如何定价？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lvl="1" indent="-533400"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公司打算定价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万元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平米，你会如何定价？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lvl="1" indent="-533400"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公司打算定价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万元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平米，你会如何定价？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lvl="1" indent="-533400"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真实世界中，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公司有可能会卖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万元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平米吗？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lvl="1" indent="-533400"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公司卖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万元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平米，其定价行为还有可能是理性的吗？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lvl="1" indent="-533400" eaLnBrk="1" hangingPunct="1">
              <a:lnSpc>
                <a:spcPct val="80000"/>
              </a:lnSpc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lvl="1" indent="-533400" eaLnBrk="1" hangingPunct="1">
              <a:lnSpc>
                <a:spcPct val="80000"/>
              </a:lnSpc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lvl="1" indent="-533400" eaLnBrk="1" hangingPunct="1">
              <a:lnSpc>
                <a:spcPct val="80000"/>
              </a:lnSpc>
            </a:pPr>
            <a:endParaRPr lang="en-US" altLang="zh-CN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237412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第五次讨论课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916113"/>
            <a:ext cx="78486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933450" marR="0" lvl="1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如果你既是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公司又是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公司的唯一股东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marR="0" lvl="1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同一地段两块相同面积的土地，两年前政府把其中一块免费给了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公司，另一地块公开拍卖，结果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公司以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万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平米的楼面价竞拍得到。两家公司决定一起修建一个双子座楼盘“武林名门”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座和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座。预计建筑成本、财务成本、营销费用、税费等其他成本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万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平米，期望利润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万元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平米。两年后，双子座楼盘按原定计划建好。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marR="0" lvl="1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如果周边类似楼盘市场价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元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平米，你会如何定价？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marR="0" lvl="1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如果周边类似楼盘市场价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万元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平米，你会如何定价？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marR="0" lvl="1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如果周边类似楼盘市场价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万元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平米，你会如何定价？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marR="0" lvl="1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如果周边类似楼盘市场价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万元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平米，你会如何定价？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marR="0" lvl="1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如果周边类似楼盘市场价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万元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平米，你会如何定价？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marR="0" lvl="1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如果周边类似楼盘市场价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万元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平米，你会如何定价？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marR="0" lvl="1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如果周边类似楼盘市场价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万元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平米，你会如何定价？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marR="0" lvl="1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如果卖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万元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平米，其定价行为还有可能是理性的吗？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00050" marR="0" lvl="1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marR="0" lvl="1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237412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第五次讨论课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827088" y="2205038"/>
            <a:ext cx="7848600" cy="4114800"/>
          </a:xfrm>
          <a:ln/>
        </p:spPr>
        <p:txBody>
          <a:bodyPr vert="horz" wrap="square" lIns="91440" tIns="45720" rIns="91440" bIns="45720" anchor="t" anchorCtr="0"/>
          <a:p>
            <a:pPr>
              <a:spcBef>
                <a:spcPts val="18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基于上述假想的案例，讨论价格是如何确定的？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lvl="1" indent="-533400" eaLnBrk="1" hangingPunct="1">
              <a:lnSpc>
                <a:spcPct val="20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成本定价？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lvl="1" indent="-533400" eaLnBrk="1" hangingPunct="1">
              <a:lnSpc>
                <a:spcPct val="20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成本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合理利润？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lvl="1" indent="-533400" eaLnBrk="1" hangingPunct="1">
              <a:lnSpc>
                <a:spcPct val="20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面对买方，卖家竞争定价；面对卖方，买家竞争定价？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lvl="1" indent="-533400" eaLnBrk="1" hangingPunct="1">
              <a:lnSpc>
                <a:spcPct val="20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价定成本？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lvl="1" indent="-533400" eaLnBrk="1" hangingPunct="1">
              <a:lnSpc>
                <a:spcPct val="2000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价格与成本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205662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000" dirty="0">
                <a:ea typeface="楷体" panose="02010609060101010101" pitchFamily="49" charset="-122"/>
              </a:rPr>
              <a:t>成本决定价格（要价或出价）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000" dirty="0">
                <a:ea typeface="楷体" panose="02010609060101010101" pitchFamily="49" charset="-122"/>
              </a:rPr>
              <a:t>？</a:t>
            </a:r>
            <a:endParaRPr lang="zh-CN" altLang="en-US" sz="20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ea typeface="楷体" panose="02010609060101010101" pitchFamily="49" charset="-122"/>
              </a:rPr>
              <a:t>商人究竟怎样行为？</a:t>
            </a:r>
            <a:endParaRPr lang="zh-CN" altLang="en-US" sz="20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000" dirty="0">
                <a:ea typeface="楷体" panose="02010609060101010101" pitchFamily="49" charset="-122"/>
              </a:rPr>
              <a:t>竞争定价、价定成本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endParaRPr lang="zh-CN" altLang="en-US" sz="2000" dirty="0"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ea typeface="楷体" panose="02010609060101010101" pitchFamily="49" charset="-122"/>
              </a:rPr>
              <a:t>商人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000" b="1" dirty="0">
                <a:ea typeface="楷体" panose="02010609060101010101" pitchFamily="49" charset="-122"/>
              </a:rPr>
              <a:t>猜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000" dirty="0">
                <a:ea typeface="楷体" panose="02010609060101010101" pitchFamily="49" charset="-122"/>
              </a:rPr>
              <a:t>顾客在市场上为某种商品或服务愿意支付的价格</a:t>
            </a:r>
            <a:endParaRPr lang="zh-CN" altLang="en-US" sz="2000" dirty="0"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ea typeface="楷体" panose="02010609060101010101" pitchFamily="49" charset="-122"/>
              </a:rPr>
              <a:t>观察（探察）竞争对手的供应价格</a:t>
            </a:r>
            <a:endParaRPr lang="zh-CN" altLang="en-US" sz="2000" dirty="0"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>
                <a:ea typeface="楷体" panose="02010609060101010101" pitchFamily="49" charset="-122"/>
              </a:rPr>
              <a:t>估计</a:t>
            </a:r>
            <a:r>
              <a:rPr lang="zh-CN" altLang="en-US" sz="2000" dirty="0">
                <a:ea typeface="楷体" panose="02010609060101010101" pitchFamily="49" charset="-122"/>
              </a:rPr>
              <a:t>自己的成本（可变的、待分摊的）</a:t>
            </a:r>
            <a:endParaRPr lang="zh-CN" altLang="en-US" sz="2000" dirty="0"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ea typeface="楷体" panose="02010609060101010101" pitchFamily="49" charset="-122"/>
              </a:rPr>
              <a:t>在</a:t>
            </a:r>
            <a:r>
              <a:rPr lang="zh-CN" altLang="en-US" sz="2000" b="1" dirty="0">
                <a:ea typeface="楷体" panose="02010609060101010101" pitchFamily="49" charset="-122"/>
              </a:rPr>
              <a:t>市场竞争过程</a:t>
            </a:r>
            <a:r>
              <a:rPr lang="zh-CN" altLang="en-US" sz="2000" dirty="0">
                <a:ea typeface="楷体" panose="02010609060101010101" pitchFamily="49" charset="-122"/>
              </a:rPr>
              <a:t>中</a:t>
            </a:r>
            <a:r>
              <a:rPr lang="zh-CN" altLang="en-US" sz="2000" b="1" dirty="0">
                <a:ea typeface="楷体" panose="02010609060101010101" pitchFamily="49" charset="-122"/>
              </a:rPr>
              <a:t>控制</a:t>
            </a:r>
            <a:r>
              <a:rPr lang="zh-CN" altLang="en-US" sz="2000" dirty="0">
                <a:ea typeface="楷体" panose="02010609060101010101" pitchFamily="49" charset="-122"/>
              </a:rPr>
              <a:t>自己的成本</a:t>
            </a:r>
            <a:endParaRPr lang="zh-CN" altLang="en-US" sz="2000" dirty="0"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ea typeface="楷体" panose="02010609060101010101" pitchFamily="49" charset="-122"/>
              </a:rPr>
              <a:t>有利进入、无利退出</a:t>
            </a:r>
            <a:endParaRPr lang="zh-CN" altLang="en-US" sz="20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ea typeface="楷体" panose="02010609060101010101" pitchFamily="49" charset="-122"/>
              </a:rPr>
              <a:t>市场需求究竟怎样形成？</a:t>
            </a:r>
            <a:endParaRPr lang="zh-CN" altLang="en-US" sz="20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800" dirty="0"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381875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观察市场还忽略了什么？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205662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400" i="1" dirty="0">
                <a:latin typeface="楷体" panose="02010609060101010101" pitchFamily="49" charset="-122"/>
                <a:ea typeface="楷体" panose="02010609060101010101" pitchFamily="49" charset="-122"/>
              </a:rPr>
              <a:t>Competition is never ‘buyer against seller’ but always sellers against other seller and buyers against other buyers.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竞争买的机会和卖的机会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卖方竞争：要价低者胜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买方竞争：出价高者得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但是，仅仅是竞价吗？仅仅是对量定价吗？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假设：价格竞争基于同样的商品品质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前提性假设：考核商品品质是件比较容               易的事情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597775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考核商品品质的困难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2771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你要知道梨子的滋味，你就要亲口尝一尝”。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    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毛泽东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实践论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如何“品尝”钻石首饰的滋味？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在产权约束下 ，“品尝梨子的滋味”要支付代价。问题是：这代价究竟是谁支付的？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其他形形式式的 “品尝”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市场交易活动：除了讨价还价，还有商品品质考核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237412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zh-CN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作业情况</a:t>
            </a:r>
            <a:endParaRPr lang="zh-CN" altLang="zh-CN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1143000" y="1857375"/>
            <a:ext cx="7389813" cy="465137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spcBef>
                <a:spcPts val="18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截止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2023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日中午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13:30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18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尚未收到刘子瑜同学第一次作业，请尽快提交。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18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已收到陈晨，陈芷安，黄静宜，季颖，贾儒，林冠希，刘雨霁，刘训豪，陆依敏，汪涵，闻人玉桓，吴钧文，夏宇，徐家英，徐臻，许玉珍，张佳乐，张心翼，周诗宇，朱家骏同学作业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篇。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18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已收到陆依敏，沙佳奇，姚欢同学作业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篇。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18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已收到其他同学作业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篇。</a:t>
            </a:r>
            <a:endParaRPr lang="en-US" altLang="zh-CN" sz="2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18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作业次数对不上的同学请私信联系我。</a:t>
            </a:r>
            <a:endParaRPr lang="en-US" altLang="zh-CN" sz="2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1800"/>
              </a:spcBef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597775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巴泽尔关于品质考核的理论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205662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交易行为：人们只有在意识到他所得比他所付的价值更多时才会进行交换。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所以，人们必须对所交易物的品质（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attributes)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进行考核。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考核商品的品质可能有潜在的错误，所以考核并不是免费的。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考核、过度考核与考核出错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交易各方愿意为减少考核出错而付费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381875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进一步的观察和思考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205662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ea typeface="楷体" panose="02010609060101010101" pitchFamily="49" charset="-122"/>
              </a:rPr>
              <a:t>为什么在有些市场交易中允许买方挑选商品，有些不允许？哪一种贵？</a:t>
            </a:r>
            <a:endParaRPr lang="zh-CN" altLang="en-US" sz="28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ea typeface="楷体" panose="02010609060101010101" pitchFamily="49" charset="-122"/>
              </a:rPr>
              <a:t>那些不允许买方考核的商品，考核是怎样进行的？</a:t>
            </a:r>
            <a:endParaRPr lang="zh-CN" altLang="en-US" sz="28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ea typeface="楷体" panose="02010609060101010101" pitchFamily="49" charset="-122"/>
              </a:rPr>
              <a:t>为什么市场活动中有形形式式的考核费用的负担方式？</a:t>
            </a:r>
            <a:endParaRPr lang="zh-CN" altLang="en-US" sz="28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ea typeface="楷体" panose="02010609060101010101" pitchFamily="49" charset="-122"/>
              </a:rPr>
              <a:t>巴泽尔模型：降低考核出错成本的行为、市场安排和组织</a:t>
            </a:r>
            <a:endParaRPr lang="zh-CN" altLang="en-US" sz="28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考核费用的几种分布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6989762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市场活动里不同的行为、交易安排和组织，常常意味着不同的考核费用分布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反复购买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产品质量保证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品牌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分享契约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专家考核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代表性考核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纵向一体化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453312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、反复购买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ea typeface="楷体" panose="02010609060101010101" pitchFamily="49" charset="-122"/>
              </a:rPr>
              <a:t>货比三家、通过挑选商品品质来挑选买家</a:t>
            </a:r>
            <a:endParaRPr lang="zh-CN" altLang="en-US" sz="24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ea typeface="楷体" panose="02010609060101010101" pitchFamily="49" charset="-122"/>
              </a:rPr>
              <a:t>谁支付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400" dirty="0">
                <a:ea typeface="楷体" panose="02010609060101010101" pitchFamily="49" charset="-122"/>
              </a:rPr>
              <a:t>货比三家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400" dirty="0">
                <a:ea typeface="楷体" panose="02010609060101010101" pitchFamily="49" charset="-122"/>
              </a:rPr>
              <a:t>的考核成本？</a:t>
            </a:r>
            <a:endParaRPr lang="zh-CN" altLang="en-US" sz="24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ea typeface="楷体" panose="02010609060101010101" pitchFamily="49" charset="-122"/>
              </a:rPr>
              <a:t>反复购买行为</a:t>
            </a:r>
            <a:endParaRPr lang="zh-CN" altLang="en-US" sz="2400" dirty="0"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楷体" panose="02010609060101010101" pitchFamily="49" charset="-122"/>
              </a:rPr>
              <a:t>回头客</a:t>
            </a:r>
            <a:endParaRPr lang="zh-CN" altLang="en-US" sz="2400" dirty="0"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楷体" panose="02010609060101010101" pitchFamily="49" charset="-122"/>
              </a:rPr>
              <a:t>长期客户</a:t>
            </a:r>
            <a:endParaRPr lang="zh-CN" altLang="en-US" sz="2400" dirty="0"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400" dirty="0">
                <a:ea typeface="楷体" panose="02010609060101010101" pitchFamily="49" charset="-122"/>
              </a:rPr>
              <a:t>顾客忠诚度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endParaRPr lang="zh-CN" altLang="en-US" sz="24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ea typeface="楷体" panose="02010609060101010101" pitchFamily="49" charset="-122"/>
              </a:rPr>
              <a:t>限制条件和适用性</a:t>
            </a:r>
            <a:endParaRPr lang="zh-CN" altLang="en-US" sz="2400" dirty="0"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381875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、产品质量保证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350125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ea typeface="楷体" panose="02010609060101010101" pitchFamily="49" charset="-122"/>
              </a:rPr>
              <a:t>瓜贩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800" dirty="0">
                <a:ea typeface="楷体" panose="02010609060101010101" pitchFamily="49" charset="-122"/>
              </a:rPr>
              <a:t>不熟保换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800" dirty="0">
                <a:ea typeface="楷体" panose="02010609060101010101" pitchFamily="49" charset="-122"/>
              </a:rPr>
              <a:t>的承诺究竟要节约什么？</a:t>
            </a:r>
            <a:endParaRPr lang="zh-CN" altLang="en-US" sz="28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ea typeface="楷体" panose="02010609060101010101" pitchFamily="49" charset="-122"/>
              </a:rPr>
              <a:t>卖方在事前的粗略考核，加上买方消费过程中或消费过程之后的考核</a:t>
            </a:r>
            <a:endParaRPr lang="zh-CN" altLang="en-US" sz="28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ea typeface="楷体" panose="02010609060101010101" pitchFamily="49" charset="-122"/>
              </a:rPr>
              <a:t>质量保证：承诺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800" dirty="0">
                <a:ea typeface="楷体" panose="02010609060101010101" pitchFamily="49" charset="-122"/>
              </a:rPr>
              <a:t>以现价提供优质商品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endParaRPr lang="zh-CN" altLang="en-US" sz="28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ea typeface="楷体" panose="02010609060101010101" pitchFamily="49" charset="-122"/>
              </a:rPr>
              <a:t>避免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800" dirty="0">
                <a:ea typeface="楷体" panose="02010609060101010101" pitchFamily="49" charset="-122"/>
              </a:rPr>
              <a:t>过度考核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800" dirty="0">
                <a:ea typeface="楷体" panose="02010609060101010101" pitchFamily="49" charset="-122"/>
              </a:rPr>
              <a:t>带来的浪费</a:t>
            </a:r>
            <a:endParaRPr lang="zh-CN" altLang="en-US" sz="28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ea typeface="楷体" panose="02010609060101010101" pitchFamily="49" charset="-122"/>
              </a:rPr>
              <a:t>适用性：事先考核成本高昂、但消费中或消费后的考核比较容易</a:t>
            </a:r>
            <a:endParaRPr lang="zh-CN" altLang="en-US" sz="2800" dirty="0"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308850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、品牌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134225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400" dirty="0">
                <a:ea typeface="楷体" panose="02010609060101010101" pitchFamily="49" charset="-122"/>
              </a:rPr>
              <a:t>商品品质是否均匀，是否随时间变化还能保持一致，对于有些商品可能是难以考核的</a:t>
            </a:r>
            <a:endParaRPr lang="zh-CN" altLang="en-US" sz="2400" dirty="0">
              <a:ea typeface="楷体" panose="02010609060101010101" pitchFamily="49" charset="-122"/>
            </a:endParaRPr>
          </a:p>
          <a:p>
            <a:pPr lvl="1" eaLnBrk="1" hangingPunct="1"/>
            <a:r>
              <a:rPr lang="zh-CN" altLang="en-US" sz="2400" dirty="0">
                <a:ea typeface="楷体" panose="02010609060101010101" pitchFamily="49" charset="-122"/>
              </a:rPr>
              <a:t>耐用消费品</a:t>
            </a:r>
            <a:endParaRPr lang="zh-CN" altLang="en-US" sz="2400" dirty="0">
              <a:ea typeface="楷体" panose="02010609060101010101" pitchFamily="49" charset="-122"/>
            </a:endParaRPr>
          </a:p>
          <a:p>
            <a:pPr lvl="1" eaLnBrk="1" hangingPunct="1"/>
            <a:r>
              <a:rPr lang="zh-CN" altLang="en-US" sz="2400" dirty="0">
                <a:ea typeface="楷体" panose="02010609060101010101" pitchFamily="49" charset="-122"/>
              </a:rPr>
              <a:t>品质出错后果严重</a:t>
            </a:r>
            <a:endParaRPr lang="zh-CN" altLang="en-US" sz="2400" dirty="0"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400" dirty="0">
                <a:ea typeface="楷体" panose="02010609060101010101" pitchFamily="49" charset="-122"/>
              </a:rPr>
              <a:t>品牌：保证品质的均匀和一致，一旦出错，卖方比买方承受更大的损失</a:t>
            </a:r>
            <a:endParaRPr lang="zh-CN" altLang="en-US" sz="2400" dirty="0">
              <a:ea typeface="楷体" panose="02010609060101010101" pitchFamily="49" charset="-122"/>
            </a:endParaRPr>
          </a:p>
          <a:p>
            <a:pPr eaLnBrk="1" hangingPunct="1"/>
            <a:endParaRPr lang="en-US" altLang="zh-CN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021512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、分享契约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0612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分享契约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仅仅是因为避免风险吗？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实例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：版税合同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一次性支付稿酬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分享出版总收入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一次性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分享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解释：预期读者市场考核出版物质量的费用可能是高昂的（区别新老作者、初版和再版以及不同的读物）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实例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：销售提成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092950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、代表性考核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2771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代表性考核（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proxy)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：由于考核某些品质指标费用昂贵，所以选用另外一些可以间接考核品质的指标来节约考核费用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苹果的色泽代表其味道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毕业证书代表其人力资本的质量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外观和包装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毒奶：一个代表性考核出错的案例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怎样保证代表性可靠？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国家的产品质量标准越高越好？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165975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、信息隐瞒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ea typeface="楷体" panose="02010609060101010101" pitchFamily="49" charset="-122"/>
              </a:rPr>
              <a:t>常人难以考核的商品品质</a:t>
            </a:r>
            <a:endParaRPr lang="zh-CN" altLang="en-US" sz="2400" dirty="0"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楷体" panose="02010609060101010101" pitchFamily="49" charset="-122"/>
              </a:rPr>
              <a:t>钻石</a:t>
            </a:r>
            <a:endParaRPr lang="zh-CN" altLang="en-US" sz="2400" dirty="0"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楷体" panose="02010609060101010101" pitchFamily="49" charset="-122"/>
              </a:rPr>
              <a:t>名烟名酒</a:t>
            </a:r>
            <a:endParaRPr lang="zh-CN" altLang="en-US" sz="2400" dirty="0"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楷体" panose="02010609060101010101" pitchFamily="49" charset="-122"/>
              </a:rPr>
              <a:t>证券</a:t>
            </a:r>
            <a:endParaRPr lang="zh-CN" altLang="en-US" sz="2400" dirty="0"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楷体" panose="02010609060101010101" pitchFamily="49" charset="-122"/>
              </a:rPr>
              <a:t>内科医生</a:t>
            </a:r>
            <a:endParaRPr lang="zh-CN" altLang="en-US" sz="2400" dirty="0"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楷体" panose="02010609060101010101" pitchFamily="49" charset="-122"/>
              </a:rPr>
              <a:t>教育</a:t>
            </a:r>
            <a:endParaRPr lang="zh-CN" altLang="en-US" sz="24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ea typeface="楷体" panose="02010609060101010101" pitchFamily="49" charset="-122"/>
              </a:rPr>
              <a:t>借助于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400" dirty="0">
                <a:ea typeface="楷体" panose="02010609060101010101" pitchFamily="49" charset="-122"/>
              </a:rPr>
              <a:t>专家系统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endParaRPr lang="zh-CN" altLang="en-US" sz="24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ea typeface="楷体" panose="02010609060101010101" pitchFamily="49" charset="-122"/>
              </a:rPr>
              <a:t>声誉机制与专家激励</a:t>
            </a:r>
            <a:endParaRPr lang="zh-CN" altLang="en-US" sz="24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ea typeface="楷体" panose="02010609060101010101" pitchFamily="49" charset="-122"/>
              </a:rPr>
              <a:t>无限责任的产权安排</a:t>
            </a:r>
            <a:endParaRPr lang="zh-CN" altLang="en-US" sz="24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165975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、纵向一体化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205662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400" dirty="0">
                <a:ea typeface="楷体" panose="02010609060101010101" pitchFamily="49" charset="-122"/>
              </a:rPr>
              <a:t>交易者承担的费用会超过买卖双方联合最大化时的费用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400" dirty="0">
                <a:ea typeface="楷体" panose="02010609060101010101" pitchFamily="49" charset="-122"/>
              </a:rPr>
              <a:t>。</a:t>
            </a:r>
            <a:endParaRPr lang="zh-CN" altLang="en-US" sz="2400" dirty="0"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400" dirty="0">
                <a:ea typeface="楷体" panose="02010609060101010101" pitchFamily="49" charset="-122"/>
              </a:rPr>
              <a:t>分工和迂回生产方式</a:t>
            </a:r>
            <a:endParaRPr lang="zh-CN" altLang="en-US" sz="2400" dirty="0"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400" dirty="0">
                <a:ea typeface="楷体" panose="02010609060101010101" pitchFamily="49" charset="-122"/>
              </a:rPr>
              <a:t>工序和中间产品考核的困难</a:t>
            </a:r>
            <a:endParaRPr lang="zh-CN" altLang="en-US" sz="2400" dirty="0"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400" dirty="0">
                <a:ea typeface="楷体" panose="02010609060101010101" pitchFamily="49" charset="-122"/>
              </a:rPr>
              <a:t>通过考核投入来考核产出</a:t>
            </a:r>
            <a:endParaRPr lang="zh-CN" altLang="en-US" sz="2400" dirty="0"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400" dirty="0">
                <a:ea typeface="楷体" panose="02010609060101010101" pitchFamily="49" charset="-122"/>
              </a:rPr>
              <a:t>纵向一体化的整合：企业的起源</a:t>
            </a:r>
            <a:endParaRPr lang="zh-CN" altLang="en-US" sz="2400" dirty="0"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400" dirty="0">
                <a:ea typeface="楷体" panose="02010609060101010101" pitchFamily="49" charset="-122"/>
              </a:rPr>
              <a:t>企业理论</a:t>
            </a:r>
            <a:endParaRPr lang="zh-CN" altLang="en-US" sz="2400" dirty="0">
              <a:ea typeface="楷体" panose="02010609060101010101" pitchFamily="49" charset="-122"/>
            </a:endParaRP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237412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讨论题一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9750" y="1916113"/>
            <a:ext cx="7991475" cy="411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卖家把相同的东西以不同价格卖给不同人，经济学上称为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价格歧视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。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买家愿意出的最高价和市场价之间的差额部分被称为消费者剩余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。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价格歧视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可以帮助卖家榨取消费者剩余。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卖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家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如何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行为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？买家如何行为？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如果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两位不同心理价位的买家同时在场，卖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家如何差别定价？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全部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明码标价的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市场，卖家如何差别定价？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卖家如何既不违反商业道德违法，又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可以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榨取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消费者剩余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？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不同买家以不同价格买了相同的东西，买家有没有吃亏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？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/>
            </a:pP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/>
            </a:pP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/>
            </a:pP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品质考核理论小结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421562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400" dirty="0">
                <a:ea typeface="楷体" panose="02010609060101010101" pitchFamily="49" charset="-122"/>
              </a:rPr>
              <a:t>考核问题渗透整个市场交易，考核费用无所不在</a:t>
            </a:r>
            <a:endParaRPr lang="zh-CN" altLang="en-US" sz="2400" dirty="0"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400" dirty="0">
                <a:ea typeface="楷体" panose="02010609060101010101" pitchFamily="49" charset="-122"/>
              </a:rPr>
              <a:t>完全消除考核出错的代价十分巨大</a:t>
            </a:r>
            <a:endParaRPr lang="zh-CN" altLang="en-US" sz="2400" dirty="0"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400" dirty="0">
                <a:ea typeface="楷体" panose="02010609060101010101" pitchFamily="49" charset="-122"/>
              </a:rPr>
              <a:t>避免过度考核费用的行为、交易安排、组织和制度，构成经济学研究重要而有趣的领域，因为事关经济行为和经济绩效。</a:t>
            </a:r>
            <a:endParaRPr lang="zh-CN" altLang="en-US" sz="2400" dirty="0">
              <a:ea typeface="楷体" panose="02010609060101010101" pitchFamily="49" charset="-122"/>
            </a:endParaRPr>
          </a:p>
          <a:p>
            <a:pPr eaLnBrk="1" hangingPunct="1"/>
            <a:endParaRPr lang="en-US" altLang="zh-CN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3"/>
          <p:cNvSpPr>
            <a:spLocks noGrp="1"/>
          </p:cNvSpPr>
          <p:nvPr>
            <p:ph idx="1"/>
          </p:nvPr>
        </p:nvSpPr>
        <p:spPr>
          <a:xfrm>
            <a:off x="900113" y="3141663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algn="ctr" eaLnBrk="1" hangingPunct="1">
              <a:buNone/>
            </a:pPr>
            <a:r>
              <a:rPr lang="zh-CN" altLang="en-US" sz="36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谢谢大家！</a:t>
            </a:r>
            <a:endParaRPr lang="zh-CN" altLang="en-US" sz="36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237412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讨论题二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11188" y="2060575"/>
            <a:ext cx="7991475" cy="411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甲在路上捡到一段树桩，甲家里缺柴火，正打算花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8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元买柴，这树桩刚好能帮他节省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8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元柴钱。于是甲想要把树桩扛回家。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木匠乙遇到甲，他发现这树桩是不错的木料，加工成椅子卖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300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元没问题。于是乙和甲讨价还价后，以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80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元价格买下了甲的树桩。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此时，根雕艺术家丙遇到了乙，他看中了树桩奇特的造型，稍加雕琢就可以成就一件根雕艺术品，卖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3000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元。于是丙和乙讨价还价后，以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8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00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元买下树桩，并在加工成根雕艺术品后以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3000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元售出。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为什么世界上没有多出一根木头，甲、乙、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丙却都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获益了？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237412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讨论题三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9750" y="1989138"/>
            <a:ext cx="7991475" cy="411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打车高峰期，甲乙丙都在路边打车。甲打算回家买菜做饭，他运气好一分钟就打到车。甲刚想上车，旁边的乙跑过来和他商量。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乙着急赶飞机出差，打了半小时还是没打上车。如果赶不上飞机，机票无法改签，要损失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1000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元机票钱。乙希望甲把车让给他，愿意补偿甲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00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元，让甲晚上去饭馆吃一顿好的。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甲于是把车让给了乙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。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乙刚上车，旁边的丙上来敲窗户，问乙能否把车先让给他，因为他怀孕的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老婆出现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临盆迹象，但打了一个小时车都打不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上。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他愿意赔偿乙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3000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元，让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他买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当天下一班飞机机票，不会耽误第二天的行程。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/>
            </a:pP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/>
            </a:pP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237412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讨论题三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11188" y="1989138"/>
            <a:ext cx="7991475" cy="411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结果，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甲拿着乙给他的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200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元去吃了顿晚餐，还剩下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100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元。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乙花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了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1000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元又买了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张当晚晚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一点的机票，还剩下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1000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元。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丙的老婆顺利到达医院，产下一个八斤重的大胖小子，母子平安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。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为什么仍然是两个人没打上车，三个人却都变得比原来更开心？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帕累托改进 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VS 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帕累托最优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在经济物品数量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不变情况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下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，各方通过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自愿交易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实现了帕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累托改进。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交易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可以促进资源优化配置。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/>
            </a:pP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237412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>
              <a:buNone/>
            </a:pP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第五次讨论课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idx="1"/>
          </p:nvPr>
        </p:nvSpPr>
        <p:spPr>
          <a:xfrm>
            <a:off x="827088" y="1916113"/>
            <a:ext cx="7848600" cy="4114800"/>
          </a:xfrm>
          <a:ln/>
        </p:spPr>
        <p:txBody>
          <a:bodyPr vert="horz" wrap="square" lIns="91440" tIns="45720" rIns="91440" bIns="45720" anchor="t" anchorCtr="0"/>
          <a:p>
            <a:pPr marL="533400" indent="-533400"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一个假想的案例：武林门的双子座大楼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lvl="1" indent="-533400"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同一地段两块相同面积的土地，两年前政府把其中一块免费给了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公司，另一地块公开拍卖，结果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公司以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万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平米的楼面价竞拍得到。为了避免两幢房子建筑风格冲突，两家公司决定一起修建一个双子座楼盘“武林名门”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座和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座。预计建筑成本、财务成本、营销费用、税费等其他成本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万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平米，期望利润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万元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平米。两年后，楼盘按原定计划建好。如果你是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公的唯一股东，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lvl="1" indent="-533400"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公司打算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座定价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元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平米，你会如何定价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座？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lvl="1" indent="-533400"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公司打算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座定价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万元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平米，你会如何定价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座？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lvl="1" indent="-533400"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公司打算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座定价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万元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平米，你会如何定价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座？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lvl="1" indent="-533400"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公司打算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座定价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万元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平米，你会如何定价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座？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lvl="1" indent="-533400"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真实世界中，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公司有可能会卖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万元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平米吗？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lvl="1" indent="-533400"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公司卖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万元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平米，其定价行为还是理性的吗？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lvl="1" indent="-533400" eaLnBrk="1" hangingPunct="1">
              <a:lnSpc>
                <a:spcPct val="80000"/>
              </a:lnSpc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lvl="1" indent="-533400" eaLnBrk="1" hangingPunct="1">
              <a:lnSpc>
                <a:spcPct val="80000"/>
              </a:lnSpc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lvl="1" indent="-533400" eaLnBrk="1" hangingPunct="1">
              <a:lnSpc>
                <a:spcPct val="80000"/>
              </a:lnSpc>
            </a:pPr>
            <a:endParaRPr lang="en-US" altLang="zh-CN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charRg st="191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charRg st="191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charRg st="191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charRg st="219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charRg st="219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charRg st="219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charRg st="247" end="2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charRg st="247" end="2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charRg st="247" end="2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charRg st="275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charRg st="275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charRg st="275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charRg st="303" end="3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charRg st="303" end="3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charRg st="303" end="3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charRg st="326" end="3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charRg st="326" end="3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charRg st="326" end="3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237412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>
              <a:buNone/>
            </a:pP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第五次讨论课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916113"/>
            <a:ext cx="78486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933450" marR="0" lvl="1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如果你既是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公司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又是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公司的唯一股东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marR="0" lvl="1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同一地段两块相同面积的土地，两年前政府把其中一块免费给了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公司，另一地块公开拍卖，结果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公司以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万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平米的楼面价竞拍得到。两家公司决定一起修建一个双子座楼盘“武林名门”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座和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座。预计建筑成本、财务成本、营销费用、税费等其他成本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万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平米，期望利润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万元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平米。两年后，双子座楼盘按原定计划建好。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marR="0" lvl="1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如果周边类似楼盘市场价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元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平米，你会如何定价？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marR="0" lvl="1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如果周边类似楼盘市场价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万元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平米，你会如何定价？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marR="0" lvl="1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如果周边类似楼盘市场价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万元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平米，你会如何定价？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marR="0" lvl="1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如果周边类似楼盘市场价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万元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平米，你会如何定价？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marR="0" lvl="1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如果周边类似楼盘市场价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万元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平米，你会如何定价？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marR="0" lvl="1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如果周边类似楼盘市场价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万元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平米，你会如何定价？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marR="0" lvl="1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如果周边类似楼盘市场价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万元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平米，你会如何定价？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marR="0" lvl="1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如果卖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万元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平米，其定价行为有可能是理性的吗？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00050" marR="0" lvl="1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marR="0" lvl="1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endParaRPr kumimoji="1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charRg st="169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charRg st="169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charRg st="169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charRg st="195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charRg st="195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charRg st="195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charRg st="221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charRg st="221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charRg st="221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charRg st="247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charRg st="247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charRg st="247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charRg st="273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charRg st="273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charRg st="273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charRg st="299" end="3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charRg st="299" end="3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charRg st="299" end="3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charRg st="325" end="3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charRg st="325" end="3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charRg st="325" end="3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charRg st="351" end="3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5">
                                            <p:txEl>
                                              <p:charRg st="351" end="3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5">
                                            <p:txEl>
                                              <p:charRg st="351" end="3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237412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第五次讨论课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827088" y="2205038"/>
            <a:ext cx="7848600" cy="4114800"/>
          </a:xfrm>
          <a:ln/>
        </p:spPr>
        <p:txBody>
          <a:bodyPr vert="horz" wrap="square" lIns="91440" tIns="45720" rIns="91440" bIns="45720" anchor="t" anchorCtr="0"/>
          <a:p>
            <a:pPr>
              <a:spcBef>
                <a:spcPts val="18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基于上述假想的案例，讨论价格是如何确定的？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lvl="1" indent="-533400" eaLnBrk="1" hangingPunct="1">
              <a:lnSpc>
                <a:spcPct val="20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成本定价？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lvl="1" indent="-533400" eaLnBrk="1" hangingPunct="1">
              <a:lnSpc>
                <a:spcPct val="20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成本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合理利润？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lvl="1" indent="-533400" eaLnBrk="1" hangingPunct="1">
              <a:lnSpc>
                <a:spcPct val="20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面对买方，卖家竞争定价；面对卖方，买家竞争定价？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lvl="1" indent="-533400" eaLnBrk="1" hangingPunct="1">
              <a:lnSpc>
                <a:spcPct val="2000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22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charRg st="22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charRg st="22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28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charRg st="28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charRg st="28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37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charRg st="37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charRg st="37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62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charRg st="62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charRg st="62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5127</Words>
  <Application>WPS 演示</Application>
  <PresentationFormat>全屏显示(4:3)</PresentationFormat>
  <Paragraphs>321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Arial</vt:lpstr>
      <vt:lpstr>宋体</vt:lpstr>
      <vt:lpstr>Wingdings</vt:lpstr>
      <vt:lpstr>Tahoma</vt:lpstr>
      <vt:lpstr>Calibri</vt:lpstr>
      <vt:lpstr>楷体</vt:lpstr>
      <vt:lpstr>楷体_GB2312</vt:lpstr>
      <vt:lpstr>新宋体</vt:lpstr>
      <vt:lpstr>微软雅黑</vt:lpstr>
      <vt:lpstr>Arial Unicode MS</vt:lpstr>
      <vt:lpstr>Blends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PKU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科学的另一面</dc:title>
  <dc:creator>Xiang Zhang</dc:creator>
  <cp:lastModifiedBy>WPS_1688557737</cp:lastModifiedBy>
  <cp:revision>230</cp:revision>
  <dcterms:created xsi:type="dcterms:W3CDTF">2005-04-10T15:38:46Z</dcterms:created>
  <dcterms:modified xsi:type="dcterms:W3CDTF">2023-11-27T06:22:35Z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CB0572F6A0124BD2B7E2F68023E52FFF_13</vt:lpwstr>
  </property>
</Properties>
</file>