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366" r:id="rId4"/>
    <p:sldId id="365" r:id="rId5"/>
    <p:sldId id="322" r:id="rId6"/>
    <p:sldId id="323" r:id="rId7"/>
    <p:sldId id="350" r:id="rId8"/>
    <p:sldId id="352" r:id="rId9"/>
    <p:sldId id="353" r:id="rId10"/>
    <p:sldId id="324" r:id="rId11"/>
    <p:sldId id="325" r:id="rId12"/>
    <p:sldId id="326" r:id="rId13"/>
    <p:sldId id="327" r:id="rId14"/>
    <p:sldId id="328" r:id="rId15"/>
    <p:sldId id="330" r:id="rId16"/>
    <p:sldId id="331" r:id="rId17"/>
    <p:sldId id="367" r:id="rId18"/>
    <p:sldId id="368" r:id="rId19"/>
    <p:sldId id="356" r:id="rId20"/>
    <p:sldId id="358" r:id="rId21"/>
    <p:sldId id="359" r:id="rId22"/>
    <p:sldId id="360" r:id="rId23"/>
    <p:sldId id="361" r:id="rId24"/>
    <p:sldId id="362" r:id="rId25"/>
    <p:sldId id="363" r:id="rId26"/>
    <p:sldId id="364" r:id="rId27"/>
    <p:sldId id="320" r:id="rId2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4680"/>
    <p:restoredTop sz="69084"/>
  </p:normalViewPr>
  <p:slideViewPr>
    <p:cSldViewPr showGuides="1">
      <p:cViewPr varScale="1">
        <p:scale>
          <a:sx n="74" d="100"/>
          <a:sy n="74" d="100"/>
        </p:scale>
        <p:origin x="17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1026"/>
          <p:cNvGrpSpPr/>
          <p:nvPr/>
        </p:nvGrpSpPr>
        <p:grpSpPr>
          <a:xfrm>
            <a:off x="0" y="2438400"/>
            <a:ext cx="9009063" cy="1052513"/>
            <a:chOff x="0" y="1536"/>
            <a:chExt cx="5675" cy="663"/>
          </a:xfrm>
        </p:grpSpPr>
        <p:grpSp>
          <p:nvGrpSpPr>
            <p:cNvPr id="2056" name="Group 1027"/>
            <p:cNvGrpSpPr/>
            <p:nvPr/>
          </p:nvGrpSpPr>
          <p:grpSpPr>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1030"/>
            <p:cNvGrpSpPr/>
            <p:nvPr/>
          </p:nvGrpSpPr>
          <p:grpSpPr>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34"/>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9468" name="Rectangle 1036"/>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endParaRPr lang="zh-CN" altLang="en-US"/>
          </a:p>
        </p:txBody>
      </p:sp>
      <p:sp>
        <p:nvSpPr>
          <p:cNvPr id="19469" name="Rectangle 1037"/>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B36D5B8-8F35-4C26-A3D0-6B45E362020C}"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443"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4"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5AE6765-4344-4C48-8247-734FF3D951C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900113" y="836613"/>
            <a:ext cx="7488237" cy="4464050"/>
          </a:xfrm>
          <a:ln/>
        </p:spPr>
        <p:txBody>
          <a:bodyPr vert="horz" wrap="square" lIns="91440" tIns="45720" rIns="91440" bIns="45720" anchor="b" anchorCtr="0"/>
          <a:p>
            <a:pPr algn="ctr" eaLnBrk="1" hangingPunct="1">
              <a:buClrTx/>
              <a:buSzTx/>
              <a:buFontTx/>
            </a:pPr>
            <a:r>
              <a:rPr kumimoji="1" lang="zh-CN" altLang="en-US" sz="5400" dirty="0">
                <a:latin typeface="+mj-lt"/>
                <a:ea typeface="楷体" panose="02010609060101010101" pitchFamily="49" charset="-122"/>
                <a:cs typeface="+mj-cs"/>
              </a:rPr>
              <a:t>新制度经济学</a:t>
            </a:r>
            <a:br>
              <a:rPr kumimoji="1" lang="zh-CN" altLang="en-US" sz="5400" dirty="0">
                <a:latin typeface="+mj-lt"/>
                <a:ea typeface="+mj-ea"/>
                <a:cs typeface="+mj-cs"/>
              </a:rPr>
            </a:br>
            <a:br>
              <a:rPr kumimoji="1" lang="zh-CN" altLang="en-US" sz="5400" dirty="0">
                <a:latin typeface="+mj-lt"/>
                <a:ea typeface="+mj-ea"/>
                <a:cs typeface="+mj-cs"/>
              </a:rPr>
            </a:br>
            <a:r>
              <a:rPr kumimoji="1" lang="zh-CN" altLang="en-US" sz="5400" dirty="0">
                <a:latin typeface="+mj-lt"/>
                <a:ea typeface="+mj-ea"/>
                <a:cs typeface="+mj-cs"/>
              </a:rPr>
              <a:t> </a:t>
            </a:r>
            <a:r>
              <a:rPr kumimoji="1" lang="zh-CN" altLang="en-US" sz="2400" dirty="0">
                <a:latin typeface="楷体" panose="02010609060101010101" pitchFamily="49" charset="-122"/>
                <a:ea typeface="楷体" panose="02010609060101010101" pitchFamily="49" charset="-122"/>
                <a:cs typeface="+mj-cs"/>
              </a:rPr>
              <a:t>公共管理学院 张翔</a:t>
            </a:r>
            <a:br>
              <a:rPr kumimoji="1" lang="zh-CN" altLang="en-US" sz="2400" dirty="0">
                <a:latin typeface="楷体" panose="02010609060101010101" pitchFamily="49" charset="-122"/>
                <a:ea typeface="楷体" panose="02010609060101010101" pitchFamily="49" charset="-122"/>
                <a:cs typeface="+mj-cs"/>
              </a:rPr>
            </a:br>
            <a:endParaRPr kumimoji="1" lang="en-US" altLang="zh-CN" sz="2400" dirty="0">
              <a:latin typeface="楷体" panose="02010609060101010101" pitchFamily="49" charset="-122"/>
              <a:ea typeface="楷体" panose="02010609060101010101" pitchFamily="49" charset="-122"/>
              <a:cs typeface="+mj-cs"/>
            </a:endParaRP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150938" y="617538"/>
            <a:ext cx="7165975"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读</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企业的性质</a:t>
            </a:r>
            <a:r>
              <a:rPr lang="en-US" altLang="zh-CN"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sp>
        <p:nvSpPr>
          <p:cNvPr id="12291" name="Rectangle 3"/>
          <p:cNvSpPr>
            <a:spLocks noGrp="1"/>
          </p:cNvSpPr>
          <p:nvPr>
            <p:ph idx="1"/>
          </p:nvPr>
        </p:nvSpPr>
        <p:spPr>
          <a:xfrm>
            <a:off x="1182688" y="2017713"/>
            <a:ext cx="6845300" cy="4114800"/>
          </a:xfrm>
          <a:ln/>
        </p:spPr>
        <p:txBody>
          <a:bodyPr vert="horz" wrap="square" lIns="91440" tIns="45720" rIns="91440" bIns="45720" anchor="t" anchorCtr="0"/>
          <a:p>
            <a:pPr eaLnBrk="1" hangingPunct="1">
              <a:lnSpc>
                <a:spcPct val="80000"/>
              </a:lnSpc>
            </a:pPr>
            <a:r>
              <a:rPr lang="en-US" altLang="zh-CN" sz="2800" dirty="0">
                <a:latin typeface="楷体" panose="02010609060101010101" pitchFamily="49" charset="-122"/>
                <a:ea typeface="楷体" panose="02010609060101010101" pitchFamily="49" charset="-122"/>
              </a:rPr>
              <a:t>Coase(1937): </a:t>
            </a:r>
            <a:r>
              <a:rPr lang="en-US" altLang="zh-CN" sz="2800" i="1" dirty="0">
                <a:latin typeface="楷体" panose="02010609060101010101" pitchFamily="49" charset="-122"/>
                <a:ea typeface="楷体" panose="02010609060101010101" pitchFamily="49" charset="-122"/>
              </a:rPr>
              <a:t>The Nature of the Firm</a:t>
            </a:r>
            <a:endParaRPr lang="en-US" altLang="zh-CN" sz="2800" i="1" dirty="0">
              <a:latin typeface="楷体" panose="02010609060101010101" pitchFamily="49" charset="-122"/>
              <a:ea typeface="楷体" panose="02010609060101010101" pitchFamily="49" charset="-122"/>
            </a:endParaRPr>
          </a:p>
          <a:p>
            <a:pPr lvl="1" eaLnBrk="1" hangingPunct="1">
              <a:lnSpc>
                <a:spcPct val="80000"/>
              </a:lnSpc>
            </a:pPr>
            <a:r>
              <a:rPr lang="en-US" altLang="zh-CN" sz="2400" dirty="0">
                <a:latin typeface="楷体" panose="02010609060101010101" pitchFamily="49" charset="-122"/>
                <a:ea typeface="楷体" panose="02010609060101010101" pitchFamily="49" charset="-122"/>
              </a:rPr>
              <a:t>Economic system works itself?</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pPr>
            <a:r>
              <a:rPr lang="en-US" altLang="zh-CN" sz="2400" dirty="0">
                <a:latin typeface="楷体" panose="02010609060101010101" pitchFamily="49" charset="-122"/>
                <a:ea typeface="楷体" panose="02010609060101010101" pitchFamily="49" charset="-122"/>
              </a:rPr>
              <a:t>The price of factor A becomes higher in X than in Y. As a result, A moves from Y to X</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pPr>
            <a:r>
              <a:rPr lang="en-US" altLang="zh-CN" sz="2400" dirty="0">
                <a:latin typeface="楷体" panose="02010609060101010101" pitchFamily="49" charset="-122"/>
                <a:ea typeface="楷体" panose="02010609060101010101" pitchFamily="49" charset="-122"/>
              </a:rPr>
              <a:t>Yet in the real world we find that there are many areas where this does not apply. If a workman moves from department Y to department X, he does not go because of a change in relative prices, but because he is ordered to do so.</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150938" y="617538"/>
            <a:ext cx="7165975"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读</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企业的性质</a:t>
            </a:r>
            <a:r>
              <a:rPr lang="en-US" altLang="zh-CN"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sp>
        <p:nvSpPr>
          <p:cNvPr id="13315" name="Rectangle 3"/>
          <p:cNvSpPr>
            <a:spLocks noGrp="1"/>
          </p:cNvSpPr>
          <p:nvPr>
            <p:ph idx="1"/>
          </p:nvPr>
        </p:nvSpPr>
        <p:spPr>
          <a:xfrm>
            <a:off x="1182688" y="2017713"/>
            <a:ext cx="6989762" cy="4114800"/>
          </a:xfrm>
          <a:ln/>
        </p:spPr>
        <p:txBody>
          <a:bodyPr vert="horz" wrap="square" lIns="91440" tIns="45720" rIns="91440" bIns="45720" anchor="t" anchorCtr="0"/>
          <a:p>
            <a:pPr eaLnBrk="1" hangingPunct="1">
              <a:lnSpc>
                <a:spcPct val="80000"/>
              </a:lnSpc>
            </a:pPr>
            <a:r>
              <a:rPr lang="en-US" altLang="zh-CN" sz="2400" dirty="0">
                <a:latin typeface="楷体" panose="02010609060101010101" pitchFamily="49" charset="-122"/>
                <a:ea typeface="楷体" panose="02010609060101010101" pitchFamily="49" charset="-122"/>
              </a:rPr>
              <a:t>Of course, this fact has not been ignored by economists.</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pPr>
            <a:r>
              <a:rPr lang="en-US" altLang="zh-CN" sz="2000" i="1" dirty="0">
                <a:latin typeface="楷体" panose="02010609060101010101" pitchFamily="49" charset="-122"/>
                <a:ea typeface="楷体" panose="02010609060101010101" pitchFamily="49" charset="-122"/>
              </a:rPr>
              <a:t>Marshall</a:t>
            </a:r>
            <a:r>
              <a:rPr lang="en-US" altLang="zh-CN" sz="2000" dirty="0">
                <a:latin typeface="楷体" panose="02010609060101010101" pitchFamily="49" charset="-122"/>
                <a:ea typeface="楷体" panose="02010609060101010101" pitchFamily="49" charset="-122"/>
              </a:rPr>
              <a:t>: organization as a fourth factor of production;</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i="1" dirty="0">
                <a:latin typeface="楷体" panose="02010609060101010101" pitchFamily="49" charset="-122"/>
                <a:ea typeface="楷体" panose="02010609060101010101" pitchFamily="49" charset="-122"/>
              </a:rPr>
              <a:t>Clark</a:t>
            </a:r>
            <a:r>
              <a:rPr lang="en-US" altLang="zh-CN" sz="2000" dirty="0">
                <a:latin typeface="楷体" panose="02010609060101010101" pitchFamily="49" charset="-122"/>
                <a:ea typeface="楷体" panose="02010609060101010101" pitchFamily="49" charset="-122"/>
              </a:rPr>
              <a:t>: coordinating function to the entrepreneur;</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i="1" dirty="0">
                <a:latin typeface="楷体" panose="02010609060101010101" pitchFamily="49" charset="-122"/>
                <a:ea typeface="楷体" panose="02010609060101010101" pitchFamily="49" charset="-122"/>
              </a:rPr>
              <a:t>Knight</a:t>
            </a:r>
            <a:r>
              <a:rPr lang="en-US" altLang="zh-CN" sz="2000" dirty="0">
                <a:latin typeface="楷体" panose="02010609060101010101" pitchFamily="49" charset="-122"/>
                <a:ea typeface="楷体" panose="02010609060101010101" pitchFamily="49" charset="-122"/>
              </a:rPr>
              <a:t>: managers who co-ordinate</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i="1" dirty="0">
                <a:latin typeface="楷体" panose="02010609060101010101" pitchFamily="49" charset="-122"/>
                <a:ea typeface="楷体" panose="02010609060101010101" pitchFamily="49" charset="-122"/>
              </a:rPr>
              <a:t>Robertson</a:t>
            </a:r>
            <a:r>
              <a:rPr lang="en-US" altLang="zh-CN" sz="2000" dirty="0">
                <a:latin typeface="楷体" panose="02010609060101010101" pitchFamily="49" charset="-122"/>
                <a:ea typeface="楷体" panose="02010609060101010101" pitchFamily="49" charset="-122"/>
              </a:rPr>
              <a:t>: islands in ocean like butter in buttermilk. </a:t>
            </a: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en-US" altLang="zh-CN" sz="2400" i="1" dirty="0">
                <a:latin typeface="楷体" panose="02010609060101010101" pitchFamily="49" charset="-122"/>
                <a:ea typeface="楷体" panose="02010609060101010101" pitchFamily="49" charset="-122"/>
              </a:rPr>
              <a:t>But in view of the fact that it is usually argued that co-ordination will be done by the price mechanism,why is such organization necessary?</a:t>
            </a:r>
            <a:endParaRPr lang="en-US" altLang="zh-CN" sz="2400" i="1" dirty="0">
              <a:latin typeface="楷体" panose="02010609060101010101" pitchFamily="49" charset="-122"/>
              <a:ea typeface="楷体" panose="02010609060101010101" pitchFamily="49" charset="-122"/>
            </a:endParaRPr>
          </a:p>
          <a:p>
            <a:pPr eaLnBrk="1" hangingPunct="1">
              <a:lnSpc>
                <a:spcPct val="80000"/>
              </a:lnSpc>
            </a:pPr>
            <a:endParaRPr lang="en-US" altLang="zh-CN"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科斯答案</a:t>
            </a:r>
            <a:endParaRPr lang="zh-CN" altLang="en-US" sz="3600" b="1" dirty="0">
              <a:latin typeface="楷体" panose="02010609060101010101" pitchFamily="49" charset="-122"/>
              <a:ea typeface="楷体" panose="02010609060101010101" pitchFamily="49" charset="-122"/>
            </a:endParaRPr>
          </a:p>
        </p:txBody>
      </p:sp>
      <p:sp>
        <p:nvSpPr>
          <p:cNvPr id="14339" name="Rectangle 3"/>
          <p:cNvSpPr>
            <a:spLocks noGrp="1"/>
          </p:cNvSpPr>
          <p:nvPr>
            <p:ph idx="1"/>
          </p:nvPr>
        </p:nvSpPr>
        <p:spPr>
          <a:xfrm>
            <a:off x="1182688" y="2017713"/>
            <a:ext cx="6989762" cy="4114800"/>
          </a:xfrm>
          <a:ln/>
        </p:spPr>
        <p:txBody>
          <a:bodyPr vert="horz" wrap="square" lIns="91440" tIns="45720" rIns="91440" bIns="45720" anchor="t" anchorCtr="0"/>
          <a:p>
            <a:pPr eaLnBrk="1" hangingPunct="1"/>
            <a:r>
              <a:rPr lang="zh-CN" altLang="en-US" sz="2800" dirty="0">
                <a:latin typeface="楷体" panose="02010609060101010101" pitchFamily="49" charset="-122"/>
                <a:ea typeface="楷体" panose="02010609060101010101" pitchFamily="49" charset="-122"/>
              </a:rPr>
              <a:t>在市场里存在企业的原因是：市场的价格机制并不免费，为了节约市场交易费用，企业出现在市场经济之中。</a:t>
            </a:r>
            <a:endParaRPr lang="zh-CN" altLang="en-US" sz="2800" dirty="0">
              <a:latin typeface="楷体" panose="02010609060101010101" pitchFamily="49" charset="-122"/>
              <a:ea typeface="楷体" panose="02010609060101010101" pitchFamily="49" charset="-122"/>
            </a:endParaRPr>
          </a:p>
          <a:p>
            <a:pPr eaLnBrk="1" hangingPunct="1"/>
            <a:r>
              <a:rPr lang="zh-CN" altLang="en-US" sz="2800" dirty="0">
                <a:latin typeface="楷体" panose="02010609060101010101" pitchFamily="49" charset="-122"/>
                <a:ea typeface="楷体" panose="02010609060101010101" pitchFamily="49" charset="-122"/>
              </a:rPr>
              <a:t>但是，为了节约更多的交易费用，企业要支付更多的组织成本。</a:t>
            </a:r>
            <a:endParaRPr lang="zh-CN" altLang="en-US"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The limit to the size of the firm is set where its costs of organizing a transaction become equal to the cost of carry it out through the market.</a:t>
            </a:r>
            <a:endParaRPr lang="en-US" altLang="zh-CN" sz="28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与其他答案的比较</a:t>
            </a:r>
            <a:endParaRPr lang="zh-CN" altLang="en-US" sz="3600" b="1" dirty="0">
              <a:latin typeface="楷体" panose="02010609060101010101" pitchFamily="49" charset="-122"/>
              <a:ea typeface="楷体" panose="02010609060101010101" pitchFamily="49" charset="-122"/>
            </a:endParaRPr>
          </a:p>
        </p:txBody>
      </p:sp>
      <p:sp>
        <p:nvSpPr>
          <p:cNvPr id="15363"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lnSpc>
                <a:spcPct val="90000"/>
              </a:lnSpc>
            </a:pPr>
            <a:r>
              <a:rPr lang="en-US" altLang="zh-CN" sz="2800" dirty="0">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、“因为增加的劳动分工带来的复杂性，需要企业式的整合来避免由此产生的混乱”（</a:t>
            </a:r>
            <a:r>
              <a:rPr lang="en-US" altLang="zh-CN" sz="2800" dirty="0">
                <a:latin typeface="楷体" panose="02010609060101010101" pitchFamily="49" charset="-122"/>
                <a:ea typeface="楷体" panose="02010609060101010101" pitchFamily="49" charset="-122"/>
              </a:rPr>
              <a:t>Maurice Dobb,1925)</a:t>
            </a:r>
            <a:endParaRPr lang="en-US" altLang="zh-CN" sz="2800" dirty="0">
              <a:latin typeface="楷体" panose="02010609060101010101" pitchFamily="49" charset="-122"/>
              <a:ea typeface="楷体" panose="02010609060101010101" pitchFamily="49" charset="-122"/>
            </a:endParaRPr>
          </a:p>
          <a:p>
            <a:pPr lvl="1" eaLnBrk="1" hangingPunct="1">
              <a:lnSpc>
                <a:spcPct val="90000"/>
              </a:lnSpc>
            </a:pPr>
            <a:r>
              <a:rPr lang="zh-CN" altLang="en-US" sz="2400" dirty="0">
                <a:latin typeface="楷体" panose="02010609060101010101" pitchFamily="49" charset="-122"/>
                <a:ea typeface="楷体" panose="02010609060101010101" pitchFamily="49" charset="-122"/>
              </a:rPr>
              <a:t>科斯问：在分工的复杂经济中，整合的力量早就存在，为什么一种整合力量（市场的）被另外一种替代？</a:t>
            </a:r>
            <a:endParaRPr lang="zh-CN" altLang="en-US" sz="2400" dirty="0">
              <a:latin typeface="楷体" panose="02010609060101010101" pitchFamily="49" charset="-122"/>
              <a:ea typeface="楷体" panose="02010609060101010101" pitchFamily="49" charset="-122"/>
            </a:endParaRPr>
          </a:p>
          <a:p>
            <a:pPr eaLnBrk="1" hangingPunct="1">
              <a:lnSpc>
                <a:spcPct val="90000"/>
              </a:lnSpc>
            </a:pPr>
            <a:r>
              <a:rPr lang="en-US" altLang="zh-CN" sz="2800" dirty="0">
                <a:latin typeface="楷体" panose="02010609060101010101" pitchFamily="49" charset="-122"/>
                <a:ea typeface="楷体" panose="02010609060101010101" pitchFamily="49" charset="-122"/>
              </a:rPr>
              <a:t>II</a:t>
            </a:r>
            <a:r>
              <a:rPr lang="zh-CN" altLang="en-US" sz="2800" dirty="0">
                <a:latin typeface="楷体" panose="02010609060101010101" pitchFamily="49" charset="-122"/>
                <a:ea typeface="楷体" panose="02010609060101010101" pitchFamily="49" charset="-122"/>
              </a:rPr>
              <a:t>、“不确定性使得靠索取剩余的企业家与获取确定性工资报酬的工人结合为企业”（</a:t>
            </a:r>
            <a:r>
              <a:rPr lang="en-US" altLang="zh-CN" sz="2800" dirty="0">
                <a:latin typeface="楷体" panose="02010609060101010101" pitchFamily="49" charset="-122"/>
                <a:ea typeface="楷体" panose="02010609060101010101" pitchFamily="49" charset="-122"/>
              </a:rPr>
              <a:t>F. Knight,1922)</a:t>
            </a:r>
            <a:endParaRPr lang="en-US" altLang="zh-CN" sz="2800" dirty="0">
              <a:latin typeface="楷体" panose="02010609060101010101" pitchFamily="49" charset="-122"/>
              <a:ea typeface="楷体" panose="02010609060101010101" pitchFamily="49" charset="-122"/>
            </a:endParaRPr>
          </a:p>
          <a:p>
            <a:pPr lvl="1" eaLnBrk="1" hangingPunct="1">
              <a:lnSpc>
                <a:spcPct val="90000"/>
              </a:lnSpc>
            </a:pPr>
            <a:r>
              <a:rPr lang="zh-CN" altLang="en-US" sz="2400" dirty="0">
                <a:solidFill>
                  <a:schemeClr val="hlink"/>
                </a:solidFill>
                <a:latin typeface="楷体" panose="02010609060101010101" pitchFamily="49" charset="-122"/>
                <a:ea typeface="楷体" panose="02010609060101010101" pitchFamily="49" charset="-122"/>
              </a:rPr>
              <a:t>科斯：如何反问？</a:t>
            </a:r>
            <a:endParaRPr lang="zh-CN" altLang="en-US" sz="2400" dirty="0">
              <a:solidFill>
                <a:schemeClr val="hlink"/>
              </a:solidFill>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理解科斯答案</a:t>
            </a:r>
            <a:endParaRPr lang="zh-CN" altLang="en-US" sz="3600" b="1" dirty="0">
              <a:latin typeface="楷体" panose="02010609060101010101" pitchFamily="49" charset="-122"/>
              <a:ea typeface="楷体" panose="02010609060101010101" pitchFamily="49" charset="-122"/>
            </a:endParaRPr>
          </a:p>
        </p:txBody>
      </p:sp>
      <p:sp>
        <p:nvSpPr>
          <p:cNvPr id="16387" name="Rectangle 3"/>
          <p:cNvSpPr>
            <a:spLocks noGrp="1"/>
          </p:cNvSpPr>
          <p:nvPr>
            <p:ph idx="1"/>
          </p:nvPr>
        </p:nvSpPr>
        <p:spPr>
          <a:xfrm>
            <a:off x="1182688" y="2017713"/>
            <a:ext cx="7061200" cy="4114800"/>
          </a:xfrm>
          <a:ln/>
        </p:spPr>
        <p:txBody>
          <a:bodyPr vert="horz" wrap="square" lIns="91440" tIns="45720" rIns="91440" bIns="45720" anchor="t" anchorCtr="0"/>
          <a:p>
            <a:pPr eaLnBrk="1" hangingPunct="1">
              <a:lnSpc>
                <a:spcPct val="80000"/>
              </a:lnSpc>
            </a:pPr>
            <a:r>
              <a:rPr lang="zh-CN" altLang="en-US" sz="2800" dirty="0">
                <a:latin typeface="楷体" panose="02010609060101010101" pitchFamily="49" charset="-122"/>
                <a:ea typeface="楷体" panose="02010609060101010101" pitchFamily="49" charset="-122"/>
              </a:rPr>
              <a:t>市场价格机制的费用不为零</a:t>
            </a:r>
            <a:endParaRPr lang="zh-CN" altLang="en-US" sz="2800" dirty="0">
              <a:latin typeface="楷体" panose="02010609060101010101" pitchFamily="49" charset="-122"/>
              <a:ea typeface="楷体" panose="02010609060101010101" pitchFamily="49" charset="-122"/>
            </a:endParaRPr>
          </a:p>
          <a:p>
            <a:pPr lvl="2" eaLnBrk="1" hangingPunct="1">
              <a:lnSpc>
                <a:spcPct val="80000"/>
              </a:lnSpc>
            </a:pPr>
            <a:r>
              <a:rPr lang="en-US" altLang="zh-CN" sz="2000" dirty="0">
                <a:latin typeface="楷体" panose="02010609060101010101" pitchFamily="49" charset="-122"/>
                <a:ea typeface="楷体" panose="02010609060101010101" pitchFamily="49" charset="-122"/>
              </a:rPr>
              <a:t>Search and information costs, bargaining and decision costs, policing and enforcement costs.</a:t>
            </a: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zh-CN" altLang="en-US" sz="2800" dirty="0">
                <a:latin typeface="楷体" panose="02010609060101010101" pitchFamily="49" charset="-122"/>
                <a:ea typeface="楷体" panose="02010609060101010101" pitchFamily="49" charset="-122"/>
              </a:rPr>
              <a:t>为了节约这些费用，“一系列合约被一个合约替代”</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生产的组织发生了变化。</a:t>
            </a:r>
            <a:endParaRPr lang="zh-CN" altLang="en-US" sz="28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什么是“一系列合约”？什么是“一个合约”？</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为什么一个合约替代一系列合约可以节约市场的价格机制费用？</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在签定了“一个合约”之后，生产如何进行？</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管理、命令和权威，本身由合约限定。</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50938" y="617538"/>
            <a:ext cx="6950075"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理解科斯的答案</a:t>
            </a:r>
            <a:endParaRPr lang="zh-CN" altLang="en-US" sz="3600" b="1" dirty="0">
              <a:latin typeface="楷体" panose="02010609060101010101" pitchFamily="49" charset="-122"/>
              <a:ea typeface="楷体" panose="02010609060101010101" pitchFamily="49" charset="-122"/>
            </a:endParaRPr>
          </a:p>
        </p:txBody>
      </p:sp>
      <p:sp>
        <p:nvSpPr>
          <p:cNvPr id="17411" name="Rectangle 3"/>
          <p:cNvSpPr>
            <a:spLocks noGrp="1"/>
          </p:cNvSpPr>
          <p:nvPr>
            <p:ph idx="1"/>
          </p:nvPr>
        </p:nvSpPr>
        <p:spPr>
          <a:xfrm>
            <a:off x="1187450" y="1989138"/>
            <a:ext cx="6989763" cy="4114800"/>
          </a:xfrm>
          <a:ln/>
        </p:spPr>
        <p:txBody>
          <a:bodyPr vert="horz" wrap="square" lIns="91440" tIns="45720" rIns="91440" bIns="45720" anchor="t" anchorCtr="0"/>
          <a:p>
            <a:pPr eaLnBrk="1" hangingPunct="1"/>
            <a:r>
              <a:rPr lang="zh-CN" altLang="en-US" sz="2800" dirty="0">
                <a:ea typeface="楷体" panose="02010609060101010101" pitchFamily="49" charset="-122"/>
              </a:rPr>
              <a:t>是</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企业替代了市场</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？或者是</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企业家的协调替代了价格机制的协调</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？还是</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企业内的</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中心、权威、命令和计划</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替代了分权的市场机制</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a:t>
            </a:r>
            <a:endParaRPr lang="zh-CN" altLang="en-US" sz="2800" dirty="0">
              <a:ea typeface="楷体" panose="02010609060101010101" pitchFamily="49" charset="-122"/>
            </a:endParaRPr>
          </a:p>
          <a:p>
            <a:pPr eaLnBrk="1" hangingPunct="1"/>
            <a:r>
              <a:rPr lang="zh-CN" altLang="en-US" sz="2800" dirty="0">
                <a:ea typeface="楷体" panose="02010609060101010101" pitchFamily="49" charset="-122"/>
              </a:rPr>
              <a:t>科斯答案引发进一步的问题：究竟什么是企业家协调机制？它与价格机制究竟有什么不同？它究竟是怎样工作的？</a:t>
            </a:r>
            <a:endParaRPr lang="zh-CN" altLang="en-US" sz="2800" dirty="0">
              <a:ea typeface="楷体" panose="02010609060101010101" pitchFamily="49" charset="-122"/>
            </a:endParaRPr>
          </a:p>
          <a:p>
            <a:pPr eaLnBrk="1" hangingPunct="1"/>
            <a:r>
              <a:rPr lang="en-US" altLang="zh-CN" sz="2800" dirty="0">
                <a:ea typeface="楷体" panose="02010609060101010101" pitchFamily="49" charset="-122"/>
              </a:rPr>
              <a:t>《</a:t>
            </a:r>
            <a:r>
              <a:rPr lang="zh-CN" altLang="en-US" sz="2800" dirty="0">
                <a:ea typeface="楷体" panose="02010609060101010101" pitchFamily="49" charset="-122"/>
              </a:rPr>
              <a:t>企业的性质</a:t>
            </a:r>
            <a:r>
              <a:rPr lang="en-US" altLang="zh-CN" sz="2800" dirty="0">
                <a:ea typeface="楷体" panose="02010609060101010101" pitchFamily="49" charset="-122"/>
              </a:rPr>
              <a:t>》</a:t>
            </a:r>
            <a:r>
              <a:rPr lang="zh-CN" altLang="en-US" sz="2800" dirty="0">
                <a:ea typeface="楷体" panose="02010609060101010101" pitchFamily="49" charset="-122"/>
              </a:rPr>
              <a:t>就是要探究上述</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替代</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的性质。</a:t>
            </a:r>
            <a:endParaRPr lang="zh-CN" altLang="en-US" sz="2800" dirty="0">
              <a:ea typeface="楷体" panose="02010609060101010101" pitchFamily="49" charset="-122"/>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b" anchorCtr="0"/>
          <a:p>
            <a:pPr eaLnBrk="1" hangingPunct="1"/>
            <a:r>
              <a:rPr lang="zh-CN" altLang="en-US" sz="3600" b="1" dirty="0">
                <a:latin typeface="楷体" panose="02010609060101010101" pitchFamily="49" charset="-122"/>
                <a:ea typeface="楷体" panose="02010609060101010101" pitchFamily="49" charset="-122"/>
              </a:rPr>
              <a:t>中国版交易费用发现者</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张培刚</a:t>
            </a:r>
            <a:endParaRPr lang="zh-CN" altLang="en-US" sz="3600" b="1" dirty="0">
              <a:latin typeface="楷体" panose="02010609060101010101" pitchFamily="49" charset="-122"/>
              <a:ea typeface="楷体" panose="02010609060101010101" pitchFamily="49" charset="-122"/>
            </a:endParaRPr>
          </a:p>
        </p:txBody>
      </p:sp>
      <p:sp>
        <p:nvSpPr>
          <p:cNvPr id="18435" name="Rectangle 3"/>
          <p:cNvSpPr>
            <a:spLocks noGrp="1"/>
          </p:cNvSpPr>
          <p:nvPr>
            <p:ph idx="1"/>
          </p:nvPr>
        </p:nvSpPr>
        <p:spPr>
          <a:xfrm>
            <a:off x="1182688" y="2017713"/>
            <a:ext cx="7277100" cy="4114800"/>
          </a:xfrm>
          <a:ln/>
        </p:spPr>
        <p:txBody>
          <a:bodyPr vert="horz" wrap="square" lIns="91440" tIns="45720" rIns="91440" bIns="45720" anchor="t" anchorCtr="0"/>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1913</a:t>
            </a:r>
            <a:r>
              <a:rPr lang="zh-CN" altLang="en-US" sz="2000" dirty="0">
                <a:latin typeface="楷体" panose="02010609060101010101" pitchFamily="49" charset="-122"/>
                <a:ea typeface="楷体" panose="02010609060101010101" pitchFamily="49" charset="-122"/>
                <a:sym typeface="Lucida Grande" charset="0"/>
              </a:rPr>
              <a:t>年</a:t>
            </a:r>
            <a:r>
              <a:rPr lang="en-US" altLang="zh-CN" sz="2000" dirty="0">
                <a:latin typeface="楷体" panose="02010609060101010101" pitchFamily="49" charset="-122"/>
                <a:ea typeface="楷体" panose="02010609060101010101" pitchFamily="49" charset="-122"/>
                <a:sym typeface="Lucida Grande" charset="0"/>
              </a:rPr>
              <a:t>7</a:t>
            </a:r>
            <a:r>
              <a:rPr lang="zh-CN" altLang="en-US" sz="2000" dirty="0">
                <a:latin typeface="楷体" panose="02010609060101010101" pitchFamily="49" charset="-122"/>
                <a:ea typeface="楷体" panose="02010609060101010101" pitchFamily="49" charset="-122"/>
                <a:sym typeface="Lucida Grande" charset="0"/>
              </a:rPr>
              <a:t>月生于湖北黄安县，农家子弟</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1929</a:t>
            </a:r>
            <a:r>
              <a:rPr lang="zh-CN" altLang="en-US" sz="2000" dirty="0">
                <a:latin typeface="楷体" panose="02010609060101010101" pitchFamily="49" charset="-122"/>
                <a:ea typeface="楷体" panose="02010609060101010101" pitchFamily="49" charset="-122"/>
                <a:sym typeface="Lucida Grande" charset="0"/>
              </a:rPr>
              <a:t>年考入武大文预科，</a:t>
            </a:r>
            <a:r>
              <a:rPr lang="en-US" altLang="zh-CN" sz="2000" dirty="0">
                <a:latin typeface="楷体" panose="02010609060101010101" pitchFamily="49" charset="-122"/>
                <a:ea typeface="楷体" panose="02010609060101010101" pitchFamily="49" charset="-122"/>
                <a:sym typeface="Lucida Grande" charset="0"/>
              </a:rPr>
              <a:t>1930</a:t>
            </a:r>
            <a:r>
              <a:rPr lang="zh-CN" altLang="en-US" sz="2000" dirty="0">
                <a:latin typeface="楷体" panose="02010609060101010101" pitchFamily="49" charset="-122"/>
                <a:ea typeface="楷体" panose="02010609060101010101" pitchFamily="49" charset="-122"/>
                <a:sym typeface="Lucida Grande" charset="0"/>
              </a:rPr>
              <a:t>年武大经济系</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1934-1940</a:t>
            </a:r>
            <a:r>
              <a:rPr lang="zh-CN" altLang="en-US" sz="2000" dirty="0">
                <a:latin typeface="楷体" panose="02010609060101010101" pitchFamily="49" charset="-122"/>
                <a:ea typeface="楷体" panose="02010609060101010101" pitchFamily="49" charset="-122"/>
                <a:sym typeface="Lucida Grande" charset="0"/>
              </a:rPr>
              <a:t>年，中央研究院社会科学研究所</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1941</a:t>
            </a:r>
            <a:r>
              <a:rPr lang="zh-CN" altLang="en-US" sz="2000" dirty="0">
                <a:latin typeface="楷体" panose="02010609060101010101" pitchFamily="49" charset="-122"/>
                <a:ea typeface="楷体" panose="02010609060101010101" pitchFamily="49" charset="-122"/>
                <a:sym typeface="Lucida Grande" charset="0"/>
              </a:rPr>
              <a:t>年，通过“清华留美公费考试”（指导老师陈岱孙），到哈佛大学商学院留学，师从熊彼特（</a:t>
            </a:r>
            <a:r>
              <a:rPr lang="en-US" altLang="zh-CN" sz="2000" dirty="0">
                <a:latin typeface="楷体" panose="02010609060101010101" pitchFamily="49" charset="-122"/>
                <a:ea typeface="楷体" panose="02010609060101010101" pitchFamily="49" charset="-122"/>
                <a:sym typeface="Lucida Grande" charset="0"/>
              </a:rPr>
              <a:t>J.Sohumpeter</a:t>
            </a:r>
            <a:r>
              <a:rPr lang="zh-CN" altLang="en-US" sz="2000" dirty="0">
                <a:latin typeface="楷体" panose="02010609060101010101" pitchFamily="49" charset="-122"/>
                <a:ea typeface="楷体" panose="02010609060101010101" pitchFamily="49" charset="-122"/>
                <a:sym typeface="Lucida Grande" charset="0"/>
              </a:rPr>
              <a:t>）、张伯伦（</a:t>
            </a:r>
            <a:r>
              <a:rPr lang="en-US" altLang="zh-CN" sz="2000" dirty="0">
                <a:latin typeface="楷体" panose="02010609060101010101" pitchFamily="49" charset="-122"/>
                <a:ea typeface="楷体" panose="02010609060101010101" pitchFamily="49" charset="-122"/>
                <a:sym typeface="Lucida Grande" charset="0"/>
              </a:rPr>
              <a:t>E. Chamberlin</a:t>
            </a:r>
            <a:r>
              <a:rPr lang="zh-CN" altLang="en-US" sz="2000" dirty="0">
                <a:latin typeface="楷体" panose="02010609060101010101" pitchFamily="49" charset="-122"/>
                <a:ea typeface="楷体" panose="02010609060101010101" pitchFamily="49" charset="-122"/>
                <a:sym typeface="Lucida Grande" charset="0"/>
              </a:rPr>
              <a:t>）、布莱克（</a:t>
            </a:r>
            <a:r>
              <a:rPr lang="en-US" altLang="zh-CN" sz="2000" dirty="0">
                <a:latin typeface="楷体" panose="02010609060101010101" pitchFamily="49" charset="-122"/>
                <a:ea typeface="楷体" panose="02010609060101010101" pitchFamily="49" charset="-122"/>
                <a:sym typeface="Lucida Grande" charset="0"/>
              </a:rPr>
              <a:t>J.Black</a:t>
            </a:r>
            <a:r>
              <a:rPr lang="zh-CN" altLang="en-US" sz="2000" dirty="0">
                <a:latin typeface="楷体" panose="02010609060101010101" pitchFamily="49" charset="-122"/>
                <a:ea typeface="楷体" panose="02010609060101010101" pitchFamily="49" charset="-122"/>
                <a:sym typeface="Lucida Grande" charset="0"/>
              </a:rPr>
              <a:t>）、哈伯勒（</a:t>
            </a:r>
            <a:r>
              <a:rPr lang="en-US" altLang="zh-CN" sz="2000" dirty="0">
                <a:latin typeface="楷体" panose="02010609060101010101" pitchFamily="49" charset="-122"/>
                <a:ea typeface="楷体" panose="02010609060101010101" pitchFamily="49" charset="-122"/>
                <a:sym typeface="Lucida Grande" charset="0"/>
              </a:rPr>
              <a:t>G.Haberler</a:t>
            </a:r>
            <a:r>
              <a:rPr lang="zh-CN" altLang="en-US" sz="2000" dirty="0">
                <a:latin typeface="楷体" panose="02010609060101010101" pitchFamily="49" charset="-122"/>
                <a:ea typeface="楷体" panose="02010609060101010101" pitchFamily="49" charset="-122"/>
                <a:sym typeface="Lucida Grande" charset="0"/>
              </a:rPr>
              <a:t>）以及里昂锡夫（</a:t>
            </a:r>
            <a:r>
              <a:rPr lang="en-US" altLang="zh-CN" sz="2000" dirty="0">
                <a:latin typeface="楷体" panose="02010609060101010101" pitchFamily="49" charset="-122"/>
                <a:ea typeface="楷体" panose="02010609060101010101" pitchFamily="49" charset="-122"/>
                <a:sym typeface="Lucida Grande" charset="0"/>
              </a:rPr>
              <a:t>W.Leontief</a:t>
            </a:r>
            <a:r>
              <a:rPr lang="zh-CN" altLang="en-US" sz="2000" dirty="0">
                <a:latin typeface="楷体" panose="02010609060101010101" pitchFamily="49" charset="-122"/>
                <a:ea typeface="楷体" panose="02010609060101010101" pitchFamily="49" charset="-122"/>
                <a:sym typeface="Lucida Grande" charset="0"/>
              </a:rPr>
              <a:t>）</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1943</a:t>
            </a:r>
            <a:r>
              <a:rPr lang="zh-CN" altLang="en-US" sz="2000" dirty="0">
                <a:latin typeface="楷体" panose="02010609060101010101" pitchFamily="49" charset="-122"/>
                <a:ea typeface="楷体" panose="02010609060101010101" pitchFamily="49" charset="-122"/>
                <a:sym typeface="Lucida Grande" charset="0"/>
              </a:rPr>
              <a:t>年通过硕士答辩，并开始攻读哈佛经济学博士</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1945</a:t>
            </a:r>
            <a:r>
              <a:rPr lang="zh-CN" altLang="en-US" sz="2000" dirty="0">
                <a:latin typeface="楷体" panose="02010609060101010101" pitchFamily="49" charset="-122"/>
                <a:ea typeface="楷体" panose="02010609060101010101" pitchFamily="49" charset="-122"/>
                <a:sym typeface="Lucida Grande" charset="0"/>
              </a:rPr>
              <a:t>年通过博士论文，“农业国工业化”</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1946</a:t>
            </a:r>
            <a:r>
              <a:rPr lang="zh-CN" altLang="en-US" sz="2000" dirty="0">
                <a:latin typeface="楷体" panose="02010609060101010101" pitchFamily="49" charset="-122"/>
                <a:ea typeface="楷体" panose="02010609060101010101" pitchFamily="49" charset="-122"/>
                <a:sym typeface="Lucida Grande" charset="0"/>
              </a:rPr>
              <a:t>回武大经济学执教</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1947</a:t>
            </a:r>
            <a:r>
              <a:rPr lang="zh-CN" altLang="en-US" sz="2000" dirty="0">
                <a:latin typeface="楷体" panose="02010609060101010101" pitchFamily="49" charset="-122"/>
                <a:ea typeface="楷体" panose="02010609060101010101" pitchFamily="49" charset="-122"/>
                <a:sym typeface="Lucida Grande" charset="0"/>
              </a:rPr>
              <a:t>年</a:t>
            </a:r>
            <a:r>
              <a:rPr lang="en-US" altLang="zh-CN" sz="2000" dirty="0">
                <a:latin typeface="楷体" panose="02010609060101010101" pitchFamily="49" charset="-122"/>
                <a:ea typeface="楷体" panose="02010609060101010101" pitchFamily="49" charset="-122"/>
                <a:sym typeface="Lucida Grande" charset="0"/>
              </a:rPr>
              <a:t>4</a:t>
            </a:r>
            <a:r>
              <a:rPr lang="zh-CN" altLang="en-US" sz="2000" dirty="0">
                <a:latin typeface="楷体" panose="02010609060101010101" pitchFamily="49" charset="-122"/>
                <a:ea typeface="楷体" panose="02010609060101010101" pitchFamily="49" charset="-122"/>
                <a:sym typeface="Lucida Grande" charset="0"/>
              </a:rPr>
              <a:t>月，论文在哈佛得奖，“发展经济学奠基人”</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1949</a:t>
            </a:r>
            <a:r>
              <a:rPr lang="zh-CN" altLang="en-US" sz="2000" dirty="0">
                <a:latin typeface="楷体" panose="02010609060101010101" pitchFamily="49" charset="-122"/>
                <a:ea typeface="楷体" panose="02010609060101010101" pitchFamily="49" charset="-122"/>
                <a:sym typeface="Lucida Grande" charset="0"/>
              </a:rPr>
              <a:t>年后参加组建华中工学院，负责规划、基建</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1980</a:t>
            </a:r>
            <a:r>
              <a:rPr lang="zh-CN" altLang="en-US" sz="2000" dirty="0">
                <a:latin typeface="楷体" panose="02010609060101010101" pitchFamily="49" charset="-122"/>
                <a:ea typeface="楷体" panose="02010609060101010101" pitchFamily="49" charset="-122"/>
                <a:sym typeface="Lucida Grande" charset="0"/>
              </a:rPr>
              <a:t>年后再写</a:t>
            </a:r>
            <a:r>
              <a:rPr lang="en-US" altLang="zh-CN" sz="2000" dirty="0">
                <a:latin typeface="楷体" panose="02010609060101010101" pitchFamily="49" charset="-122"/>
                <a:ea typeface="楷体" panose="02010609060101010101" pitchFamily="49" charset="-122"/>
                <a:sym typeface="Lucida Grande" charset="0"/>
              </a:rPr>
              <a:t>《</a:t>
            </a:r>
            <a:r>
              <a:rPr lang="zh-CN" altLang="en-US" sz="2000" dirty="0">
                <a:latin typeface="楷体" panose="02010609060101010101" pitchFamily="49" charset="-122"/>
                <a:ea typeface="楷体" panose="02010609060101010101" pitchFamily="49" charset="-122"/>
                <a:sym typeface="Lucida Grande" charset="0"/>
              </a:rPr>
              <a:t>农业国工业化）二、三卷</a:t>
            </a:r>
            <a:endParaRPr lang="zh-CN" altLang="en-US" sz="2000" dirty="0">
              <a:latin typeface="楷体" panose="02010609060101010101" pitchFamily="49" charset="-122"/>
              <a:ea typeface="楷体" panose="02010609060101010101" pitchFamily="49" charset="-122"/>
              <a:sym typeface="Lucida Grande" charset="0"/>
            </a:endParaRPr>
          </a:p>
          <a:p>
            <a:pPr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2003</a:t>
            </a:r>
            <a:r>
              <a:rPr lang="zh-CN" altLang="en-US" sz="2000" dirty="0">
                <a:latin typeface="楷体" panose="02010609060101010101" pitchFamily="49" charset="-122"/>
                <a:ea typeface="楷体" panose="02010609060101010101" pitchFamily="49" charset="-122"/>
                <a:sym typeface="Lucida Grande" charset="0"/>
              </a:rPr>
              <a:t>年出版三卷本</a:t>
            </a:r>
            <a:r>
              <a:rPr lang="en-US" altLang="zh-CN" sz="2000" dirty="0">
                <a:latin typeface="楷体" panose="02010609060101010101" pitchFamily="49" charset="-122"/>
                <a:ea typeface="楷体" panose="02010609060101010101" pitchFamily="49" charset="-122"/>
                <a:sym typeface="Lucida Grande" charset="0"/>
              </a:rPr>
              <a:t>《</a:t>
            </a:r>
            <a:r>
              <a:rPr lang="zh-CN" altLang="en-US" sz="2000" dirty="0">
                <a:latin typeface="楷体" panose="02010609060101010101" pitchFamily="49" charset="-122"/>
                <a:ea typeface="楷体" panose="02010609060101010101" pitchFamily="49" charset="-122"/>
                <a:sym typeface="Lucida Grande" charset="0"/>
              </a:rPr>
              <a:t>农业国工业化</a:t>
            </a:r>
            <a:r>
              <a:rPr lang="en-US" altLang="zh-CN" sz="2000" dirty="0">
                <a:latin typeface="楷体" panose="02010609060101010101" pitchFamily="49" charset="-122"/>
                <a:ea typeface="楷体" panose="02010609060101010101" pitchFamily="49" charset="-122"/>
                <a:sym typeface="Lucida Grande" charset="0"/>
              </a:rPr>
              <a:t>》</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150938" y="617538"/>
            <a:ext cx="7453312"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纯商业费用</a:t>
            </a:r>
            <a:endParaRPr lang="zh-CN" altLang="en-US" sz="3600" b="1" dirty="0">
              <a:latin typeface="楷体" panose="02010609060101010101" pitchFamily="49" charset="-122"/>
              <a:ea typeface="楷体" panose="02010609060101010101" pitchFamily="49" charset="-122"/>
            </a:endParaRPr>
          </a:p>
        </p:txBody>
      </p:sp>
      <p:sp>
        <p:nvSpPr>
          <p:cNvPr id="19459" name="Rectangle 3"/>
          <p:cNvSpPr>
            <a:spLocks noGrp="1"/>
          </p:cNvSpPr>
          <p:nvPr>
            <p:ph idx="1"/>
          </p:nvPr>
        </p:nvSpPr>
        <p:spPr>
          <a:xfrm>
            <a:off x="1182688" y="2017713"/>
            <a:ext cx="7205662" cy="4506912"/>
          </a:xfrm>
          <a:ln/>
        </p:spPr>
        <p:txBody>
          <a:bodyPr vert="horz" wrap="square" lIns="91440" tIns="45720" rIns="91440" bIns="45720" anchor="t" anchorCtr="0"/>
          <a:p>
            <a:pPr eaLnBrk="1" hangingPunct="1">
              <a:lnSpc>
                <a:spcPct val="90000"/>
              </a:lnSpc>
            </a:pPr>
            <a:r>
              <a:rPr lang="en-US" altLang="zh-CN" sz="2200" dirty="0">
                <a:latin typeface="楷体" panose="02010609060101010101" pitchFamily="49" charset="-122"/>
                <a:ea typeface="楷体" panose="02010609060101010101" pitchFamily="49" charset="-122"/>
                <a:sym typeface="Arial" panose="020B0604020202020204" pitchFamily="34" charset="0"/>
              </a:rPr>
              <a:t>1934-40</a:t>
            </a:r>
            <a:r>
              <a:rPr lang="zh-CN" altLang="en-US" sz="2200" dirty="0">
                <a:latin typeface="楷体" panose="02010609060101010101" pitchFamily="49" charset="-122"/>
                <a:ea typeface="楷体" panose="02010609060101010101" pitchFamily="49" charset="-122"/>
                <a:sym typeface="Lucida Grande" charset="0"/>
              </a:rPr>
              <a:t>年，张培刚在武大毕业后到中央研究院社会科学研究所工作，研究农业问题时发现：</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90000"/>
              </a:lnSpc>
            </a:pPr>
            <a:r>
              <a:rPr lang="zh-CN" altLang="en-US" sz="2200" dirty="0">
                <a:latin typeface="楷体" panose="02010609060101010101" pitchFamily="49" charset="-122"/>
                <a:ea typeface="楷体" panose="02010609060101010101" pitchFamily="49" charset="-122"/>
                <a:sym typeface="Lucida Grande" charset="0"/>
              </a:rPr>
              <a:t>从安徽、湖北一带运到宁波的大米，比从泰国进口的大米还要贵</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90000"/>
              </a:lnSpc>
            </a:pPr>
            <a:r>
              <a:rPr lang="zh-CN" altLang="en-US" sz="2200" dirty="0">
                <a:latin typeface="楷体" panose="02010609060101010101" pitchFamily="49" charset="-122"/>
                <a:ea typeface="楷体" panose="02010609060101010101" pitchFamily="49" charset="-122"/>
                <a:sym typeface="Arial" panose="020B0604020202020204" pitchFamily="34" charset="0"/>
              </a:rPr>
              <a:t>其中，“关税 </a:t>
            </a:r>
            <a:r>
              <a:rPr lang="en-US" altLang="zh-CN" sz="2200" dirty="0">
                <a:latin typeface="楷体" panose="02010609060101010101" pitchFamily="49" charset="-122"/>
                <a:ea typeface="楷体" panose="02010609060101010101" pitchFamily="49" charset="-122"/>
                <a:sym typeface="Arial" panose="020B0604020202020204" pitchFamily="34" charset="0"/>
              </a:rPr>
              <a:t>+</a:t>
            </a:r>
            <a:r>
              <a:rPr lang="zh-CN" altLang="en-US" sz="2200" dirty="0">
                <a:latin typeface="楷体" panose="02010609060101010101" pitchFamily="49" charset="-122"/>
                <a:ea typeface="楷体" panose="02010609060101010101" pitchFamily="49" charset="-122"/>
                <a:sym typeface="Arial" panose="020B0604020202020204" pitchFamily="34" charset="0"/>
              </a:rPr>
              <a:t>海运成本” </a:t>
            </a:r>
            <a:r>
              <a:rPr lang="en-US" altLang="zh-CN" sz="2200" dirty="0">
                <a:latin typeface="楷体" panose="02010609060101010101" pitchFamily="49" charset="-122"/>
                <a:ea typeface="楷体" panose="02010609060101010101" pitchFamily="49" charset="-122"/>
                <a:sym typeface="Arial" panose="020B0604020202020204" pitchFamily="34" charset="0"/>
              </a:rPr>
              <a:t>&lt; “</a:t>
            </a:r>
            <a:r>
              <a:rPr lang="zh-CN" altLang="en-US" sz="2200" dirty="0">
                <a:latin typeface="楷体" panose="02010609060101010101" pitchFamily="49" charset="-122"/>
                <a:ea typeface="楷体" panose="02010609060101010101" pitchFamily="49" charset="-122"/>
                <a:sym typeface="Arial" panose="020B0604020202020204" pitchFamily="34" charset="0"/>
              </a:rPr>
              <a:t>关卡费</a:t>
            </a:r>
            <a:r>
              <a:rPr lang="en-US" altLang="zh-CN" sz="2200" dirty="0">
                <a:latin typeface="楷体" panose="02010609060101010101" pitchFamily="49" charset="-122"/>
                <a:ea typeface="楷体" panose="02010609060101010101" pitchFamily="49" charset="-122"/>
                <a:sym typeface="Arial" panose="020B0604020202020204" pitchFamily="34" charset="0"/>
              </a:rPr>
              <a:t>+</a:t>
            </a:r>
            <a:r>
              <a:rPr lang="zh-CN" altLang="en-US" sz="2200" dirty="0">
                <a:latin typeface="楷体" panose="02010609060101010101" pitchFamily="49" charset="-122"/>
                <a:ea typeface="楷体" panose="02010609060101010101" pitchFamily="49" charset="-122"/>
                <a:sym typeface="Arial" panose="020B0604020202020204" pitchFamily="34" charset="0"/>
              </a:rPr>
              <a:t>内陆交通”</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90000"/>
              </a:lnSpc>
            </a:pPr>
            <a:r>
              <a:rPr lang="zh-CN" altLang="en-US" sz="2200" dirty="0">
                <a:latin typeface="楷体" panose="02010609060101010101" pitchFamily="49" charset="-122"/>
                <a:ea typeface="楷体" panose="02010609060101010101" pitchFamily="49" charset="-122"/>
                <a:sym typeface="Lucida Grande" charset="0"/>
              </a:rPr>
              <a:t>比较之后，隔离了运输成本，结论是经香港商人组织的泰国米的</a:t>
            </a:r>
            <a:r>
              <a:rPr lang="zh-CN" altLang="en-US" sz="2200" dirty="0">
                <a:latin typeface="楷体" panose="02010609060101010101" pitchFamily="49" charset="-122"/>
                <a:ea typeface="楷体" panose="02010609060101010101" pitchFamily="49" charset="-122"/>
                <a:sym typeface="Arial" panose="020B0604020202020204" pitchFamily="34" charset="0"/>
              </a:rPr>
              <a:t>“</a:t>
            </a:r>
            <a:r>
              <a:rPr lang="zh-CN" altLang="en-US" sz="2200" u="sng" dirty="0">
                <a:latin typeface="楷体" panose="02010609060101010101" pitchFamily="49" charset="-122"/>
                <a:ea typeface="楷体" panose="02010609060101010101" pitchFamily="49" charset="-122"/>
                <a:sym typeface="Lucida Grande" charset="0"/>
              </a:rPr>
              <a:t>纯商业费用</a:t>
            </a:r>
            <a:r>
              <a:rPr lang="zh-CN" altLang="en-US" sz="2200" dirty="0">
                <a:latin typeface="楷体" panose="02010609060101010101" pitchFamily="49" charset="-122"/>
                <a:ea typeface="楷体" panose="02010609060101010101" pitchFamily="49" charset="-122"/>
                <a:sym typeface="Arial" panose="020B0604020202020204" pitchFamily="34" charset="0"/>
              </a:rPr>
              <a:t>”</a:t>
            </a:r>
            <a:r>
              <a:rPr lang="zh-CN" altLang="en-US" sz="2200" dirty="0">
                <a:latin typeface="楷体" panose="02010609060101010101" pitchFamily="49" charset="-122"/>
                <a:ea typeface="楷体" panose="02010609060101010101" pitchFamily="49" charset="-122"/>
                <a:sym typeface="Lucida Grande" charset="0"/>
              </a:rPr>
              <a:t>低，而内地大米的</a:t>
            </a:r>
            <a:r>
              <a:rPr lang="zh-CN" altLang="en-US" sz="2200" u="sng" dirty="0">
                <a:latin typeface="楷体" panose="02010609060101010101" pitchFamily="49" charset="-122"/>
                <a:ea typeface="楷体" panose="02010609060101010101" pitchFamily="49" charset="-122"/>
                <a:sym typeface="Lucida Grande" charset="0"/>
              </a:rPr>
              <a:t>纯商业费用</a:t>
            </a:r>
            <a:r>
              <a:rPr lang="zh-CN" altLang="en-US" sz="2200" dirty="0">
                <a:latin typeface="楷体" panose="02010609060101010101" pitchFamily="49" charset="-122"/>
                <a:ea typeface="楷体" panose="02010609060101010101" pitchFamily="49" charset="-122"/>
                <a:sym typeface="Lucida Grande" charset="0"/>
              </a:rPr>
              <a:t>高</a:t>
            </a:r>
            <a:endParaRPr lang="zh-CN" altLang="en-US" sz="2200" dirty="0">
              <a:latin typeface="楷体" panose="02010609060101010101" pitchFamily="49" charset="-122"/>
              <a:ea typeface="楷体" panose="02010609060101010101" pitchFamily="49" charset="-122"/>
              <a:sym typeface="Lucida Grande" charset="0"/>
            </a:endParaRPr>
          </a:p>
          <a:p>
            <a:pPr lvl="1" eaLnBrk="1" hangingPunct="1">
              <a:lnSpc>
                <a:spcPct val="90000"/>
              </a:lnSpc>
            </a:pPr>
            <a:r>
              <a:rPr lang="zh-CN" altLang="en-US" sz="2200" dirty="0">
                <a:latin typeface="楷体" panose="02010609060101010101" pitchFamily="49" charset="-122"/>
                <a:ea typeface="楷体" panose="02010609060101010101" pitchFamily="49" charset="-122"/>
                <a:sym typeface="Lucida Grande" charset="0"/>
              </a:rPr>
              <a:t>此种情况已经有了改善，表明商业组织的效率可以集中反映在纯商业费用的高低上</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90000"/>
              </a:lnSpc>
            </a:pPr>
            <a:r>
              <a:rPr lang="zh-CN" altLang="en-US" sz="2200" dirty="0">
                <a:latin typeface="楷体" panose="02010609060101010101" pitchFamily="49" charset="-122"/>
                <a:ea typeface="楷体" panose="02010609060101010101" pitchFamily="49" charset="-122"/>
                <a:sym typeface="Lucida Grande" charset="0"/>
              </a:rPr>
              <a:t>结论是商业组织至关紧要（见</a:t>
            </a:r>
            <a:r>
              <a:rPr lang="en-US" altLang="zh-CN" sz="2200" dirty="0">
                <a:latin typeface="楷体" panose="02010609060101010101" pitchFamily="49" charset="-122"/>
                <a:ea typeface="楷体" panose="02010609060101010101" pitchFamily="49" charset="-122"/>
                <a:sym typeface="Lucida Grande" charset="0"/>
              </a:rPr>
              <a:t>《</a:t>
            </a:r>
            <a:r>
              <a:rPr lang="zh-CN" altLang="en-US" sz="2200" dirty="0">
                <a:latin typeface="楷体" panose="02010609060101010101" pitchFamily="49" charset="-122"/>
                <a:ea typeface="楷体" panose="02010609060101010101" pitchFamily="49" charset="-122"/>
                <a:sym typeface="Lucida Grande" charset="0"/>
              </a:rPr>
              <a:t>浙江食粮之运销</a:t>
            </a:r>
            <a:r>
              <a:rPr lang="en-US" altLang="zh-CN" sz="2200" dirty="0">
                <a:latin typeface="楷体" panose="02010609060101010101" pitchFamily="49" charset="-122"/>
                <a:ea typeface="楷体" panose="02010609060101010101" pitchFamily="49" charset="-122"/>
                <a:sym typeface="Lucida Grande" charset="0"/>
              </a:rPr>
              <a:t>》</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Lucida Grande" charset="0"/>
              </a:rPr>
              <a:t>1940</a:t>
            </a:r>
            <a:r>
              <a:rPr lang="zh-CN" altLang="en-US" sz="2200" dirty="0">
                <a:latin typeface="楷体" panose="02010609060101010101" pitchFamily="49" charset="-122"/>
                <a:ea typeface="楷体" panose="02010609060101010101" pitchFamily="49" charset="-122"/>
                <a:sym typeface="Lucida Grande" charset="0"/>
              </a:rPr>
              <a:t>年商务印书馆））</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交易费用的概念</a:t>
            </a:r>
            <a:endParaRPr lang="zh-CN" altLang="en-US" sz="3600" b="1" dirty="0">
              <a:latin typeface="楷体" panose="02010609060101010101" pitchFamily="49" charset="-122"/>
              <a:ea typeface="楷体" panose="02010609060101010101" pitchFamily="49" charset="-122"/>
            </a:endParaRPr>
          </a:p>
        </p:txBody>
      </p:sp>
      <p:sp>
        <p:nvSpPr>
          <p:cNvPr id="20483" name="Rectangle 3"/>
          <p:cNvSpPr>
            <a:spLocks noGrp="1"/>
          </p:cNvSpPr>
          <p:nvPr>
            <p:ph idx="1"/>
          </p:nvPr>
        </p:nvSpPr>
        <p:spPr>
          <a:xfrm>
            <a:off x="1182688" y="2017713"/>
            <a:ext cx="7277100" cy="4114800"/>
          </a:xfrm>
          <a:ln/>
        </p:spPr>
        <p:txBody>
          <a:bodyPr vert="horz" wrap="square" lIns="91440" tIns="45720" rIns="91440" bIns="45720" anchor="t" anchorCtr="0"/>
          <a:p>
            <a:pPr eaLnBrk="1" hangingPunct="1"/>
            <a:r>
              <a:rPr lang="zh-CN" altLang="en-US" sz="2000" dirty="0">
                <a:latin typeface="楷体" panose="02010609060101010101" pitchFamily="49" charset="-122"/>
                <a:ea typeface="楷体" panose="02010609060101010101" pitchFamily="49" charset="-122"/>
              </a:rPr>
              <a:t>最基本的思想：</a:t>
            </a:r>
            <a:r>
              <a:rPr lang="en-US" altLang="zh-CN" sz="2000" i="1" dirty="0">
                <a:latin typeface="楷体" panose="02010609060101010101" pitchFamily="49" charset="-122"/>
                <a:ea typeface="楷体" panose="02010609060101010101" pitchFamily="49" charset="-122"/>
              </a:rPr>
              <a:t>transactions are costly.</a:t>
            </a:r>
            <a:endParaRPr lang="en-US" altLang="zh-CN" sz="2000" i="1" dirty="0">
              <a:latin typeface="楷体" panose="02010609060101010101" pitchFamily="49" charset="-122"/>
              <a:ea typeface="楷体" panose="02010609060101010101" pitchFamily="49" charset="-122"/>
            </a:endParaRPr>
          </a:p>
          <a:p>
            <a:pPr eaLnBrk="1" hangingPunct="1"/>
            <a:r>
              <a:rPr lang="zh-CN" altLang="en-US" sz="2000" dirty="0">
                <a:latin typeface="楷体" panose="02010609060101010101" pitchFamily="49" charset="-122"/>
                <a:ea typeface="楷体" panose="02010609060101010101" pitchFamily="49" charset="-122"/>
              </a:rPr>
              <a:t>成本</a:t>
            </a:r>
            <a:endParaRPr lang="zh-CN" altLang="en-US"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稀缺、竞争、选择与代价</a:t>
            </a:r>
            <a:endParaRPr lang="zh-CN" altLang="en-US"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只有在机会选择的意义才发生“成本”</a:t>
            </a:r>
            <a:endParaRPr lang="en-US" altLang="zh-CN" sz="2000" dirty="0">
              <a:latin typeface="楷体" panose="02010609060101010101" pitchFamily="49" charset="-122"/>
              <a:ea typeface="楷体" panose="02010609060101010101" pitchFamily="49" charset="-122"/>
            </a:endParaRPr>
          </a:p>
          <a:p>
            <a:pPr eaLnBrk="1" hangingPunct="1">
              <a:lnSpc>
                <a:spcPct val="90000"/>
              </a:lnSpc>
            </a:pPr>
            <a:r>
              <a:rPr lang="zh-CN" altLang="en-US" sz="2000" dirty="0">
                <a:latin typeface="楷体" panose="02010609060101010101" pitchFamily="49" charset="-122"/>
                <a:ea typeface="楷体" panose="02010609060101010101" pitchFamily="49" charset="-122"/>
              </a:rPr>
              <a:t>成本：为获得某种用值所无可避免要支付的最高代价。</a:t>
            </a:r>
            <a:endParaRPr lang="zh-CN" altLang="en-US" sz="2000" dirty="0">
              <a:latin typeface="楷体" panose="02010609060101010101" pitchFamily="49" charset="-122"/>
              <a:ea typeface="楷体" panose="02010609060101010101" pitchFamily="49" charset="-122"/>
            </a:endParaRPr>
          </a:p>
          <a:p>
            <a:pPr eaLnBrk="1" hangingPunct="1">
              <a:lnSpc>
                <a:spcPct val="90000"/>
              </a:lnSpc>
            </a:pPr>
            <a:r>
              <a:rPr lang="en-US" altLang="zh-CN" sz="2000" dirty="0">
                <a:latin typeface="楷体" panose="02010609060101010101" pitchFamily="49" charset="-122"/>
                <a:ea typeface="楷体" panose="02010609060101010101" pitchFamily="49" charset="-122"/>
              </a:rPr>
              <a:t>The cost of an event is the highest-valued opportunity necessarily forsaken</a:t>
            </a:r>
            <a:endParaRPr lang="en-US" altLang="zh-CN" sz="2000" dirty="0">
              <a:latin typeface="楷体" panose="02010609060101010101" pitchFamily="49" charset="-122"/>
              <a:ea typeface="楷体" panose="02010609060101010101" pitchFamily="49" charset="-122"/>
            </a:endParaRPr>
          </a:p>
          <a:p>
            <a:pPr eaLnBrk="1" hangingPunct="1">
              <a:lnSpc>
                <a:spcPct val="90000"/>
              </a:lnSpc>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历史成本不是成本”（张五常）</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因为已经与现在面临的选择无关</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“成本”不“陈”</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历史成本</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成为“以本搏利”之本</a:t>
            </a:r>
            <a:endParaRPr lang="zh-CN" altLang="en-US" sz="2000" dirty="0">
              <a:latin typeface="楷体" panose="02010609060101010101" pitchFamily="49" charset="-122"/>
              <a:ea typeface="楷体" panose="02010609060101010101" pitchFamily="49" charset="-122"/>
            </a:endParaRPr>
          </a:p>
          <a:p>
            <a:pPr eaLnBrk="1" hangingPunct="1">
              <a:lnSpc>
                <a:spcPct val="90000"/>
              </a:lnSpc>
            </a:pPr>
            <a:r>
              <a:rPr lang="zh-CN" altLang="en-US" sz="2000" dirty="0">
                <a:latin typeface="楷体" panose="02010609060101010101" pitchFamily="49" charset="-122"/>
                <a:ea typeface="楷体" panose="02010609060101010101" pitchFamily="49" charset="-122"/>
              </a:rPr>
              <a:t>成本定价？供求定价？房地产的例子</a:t>
            </a:r>
            <a:endParaRPr lang="zh-CN" altLang="en-US" sz="2000" dirty="0">
              <a:latin typeface="楷体" panose="02010609060101010101" pitchFamily="49" charset="-122"/>
              <a:ea typeface="楷体" panose="02010609060101010101" pitchFamily="49" charset="-122"/>
            </a:endParaRPr>
          </a:p>
          <a:p>
            <a:pPr lvl="1" eaLnBrk="1" hangingPunct="1"/>
            <a:endParaRPr lang="zh-CN" altLang="en-US"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1150938" y="617538"/>
            <a:ext cx="7381875"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交易费用概念的扩展</a:t>
            </a:r>
            <a:endParaRPr lang="zh-CN" altLang="en-US" sz="3600" b="1" dirty="0">
              <a:latin typeface="楷体" panose="02010609060101010101" pitchFamily="49" charset="-122"/>
              <a:ea typeface="楷体" panose="02010609060101010101" pitchFamily="49" charset="-122"/>
            </a:endParaRPr>
          </a:p>
        </p:txBody>
      </p:sp>
      <p:sp>
        <p:nvSpPr>
          <p:cNvPr id="21507" name="Rectangle 3"/>
          <p:cNvSpPr>
            <a:spLocks noGrp="1"/>
          </p:cNvSpPr>
          <p:nvPr>
            <p:ph idx="1"/>
          </p:nvPr>
        </p:nvSpPr>
        <p:spPr>
          <a:xfrm>
            <a:off x="1182688" y="2017713"/>
            <a:ext cx="6845300" cy="4114800"/>
          </a:xfrm>
          <a:ln/>
        </p:spPr>
        <p:txBody>
          <a:bodyPr vert="horz" wrap="square" lIns="91440" tIns="45720" rIns="91440" bIns="45720" anchor="t" anchorCtr="0"/>
          <a:p>
            <a:pPr eaLnBrk="1" hangingPunct="1">
              <a:lnSpc>
                <a:spcPct val="80000"/>
              </a:lnSpc>
            </a:pPr>
            <a:r>
              <a:rPr lang="en-US" altLang="zh-CN" sz="2200" dirty="0">
                <a:latin typeface="楷体" panose="02010609060101010101" pitchFamily="49" charset="-122"/>
                <a:ea typeface="楷体" panose="02010609060101010101" pitchFamily="49" charset="-122"/>
              </a:rPr>
              <a:t>Arrow (1960): “ transaction costs are the costs of running the economic system”.</a:t>
            </a:r>
            <a:endParaRPr lang="en-US" altLang="zh-CN"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巴泽尔：产权转手引起的成本。</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张五常（</a:t>
            </a:r>
            <a:r>
              <a:rPr lang="en-US" altLang="zh-CN" sz="2200" dirty="0">
                <a:latin typeface="楷体" panose="02010609060101010101" pitchFamily="49" charset="-122"/>
                <a:ea typeface="楷体" panose="02010609060101010101" pitchFamily="49" charset="-122"/>
              </a:rPr>
              <a:t>1987</a:t>
            </a:r>
            <a:r>
              <a:rPr lang="zh-CN" altLang="en-US" sz="2200" dirty="0">
                <a:latin typeface="楷体" panose="02010609060101010101" pitchFamily="49" charset="-122"/>
                <a:ea typeface="楷体" panose="02010609060101010101" pitchFamily="49" charset="-122"/>
              </a:rPr>
              <a:t>）：交易成本“是一系列制度成本，其中包括信息成本、谈判成本、起草和实施合约的成本、界定和实施产权的成本、监督管理的成本和改变制度安排的成本。简言之，交易成本包括一切不直接发生在物质生产过程中的成本”。“把它们称为交易成本会使人产生误解，因为它们甚至在象共产主义国家那样禁止市场交易的经济中，也会大得惊人。”</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zh-CN" sz="4000" b="1" dirty="0">
                <a:latin typeface="楷体" panose="02010609060101010101" pitchFamily="49" charset="-122"/>
                <a:ea typeface="楷体" panose="02010609060101010101" pitchFamily="49" charset="-122"/>
              </a:rPr>
              <a:t>作业情况</a:t>
            </a:r>
            <a:endParaRPr lang="zh-CN" altLang="zh-CN" sz="4000" b="1" dirty="0">
              <a:latin typeface="楷体" panose="02010609060101010101" pitchFamily="49" charset="-122"/>
              <a:ea typeface="楷体" panose="02010609060101010101" pitchFamily="49" charset="-122"/>
            </a:endParaRPr>
          </a:p>
        </p:txBody>
      </p:sp>
      <p:sp>
        <p:nvSpPr>
          <p:cNvPr id="4099" name="Rectangle 3"/>
          <p:cNvSpPr>
            <a:spLocks noGrp="1" noChangeArrowheads="1"/>
          </p:cNvSpPr>
          <p:nvPr>
            <p:ph idx="1"/>
          </p:nvPr>
        </p:nvSpPr>
        <p:spPr>
          <a:xfrm>
            <a:off x="1143000" y="1857375"/>
            <a:ext cx="7389813" cy="46513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Char char="n"/>
              <a:defRPr/>
            </a:pP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截止</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2023</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年</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11</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月</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7</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日</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8:30</a:t>
            </a:r>
            <a:endPar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Char char="n"/>
              <a:defRPr/>
            </a:pP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已收到陈芷安，黄静宜，季颖，贾儒，林冠希，刘训豪，刘元珅，宋亦非，汪涵，闻人玉桓，吴钧文，夏宇，徐家英，徐臻，许玉珍，张佳乐，张伊葭，朱家骏同学作业</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2</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篇。</a:t>
            </a:r>
            <a:endPar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Char char="n"/>
              <a:defRPr/>
            </a:pP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已收到陈晨，陆依敏，沙佳奇，张心翼，周诗宇同学作业</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3</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篇。</a:t>
            </a:r>
            <a:endPar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Char char="n"/>
              <a:defRPr/>
            </a:pPr>
            <a:r>
              <a:rPr kumimoji="1" lang="zh-CN" altLang="en-US"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已</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收到姚欢同学作业</a:t>
            </a:r>
            <a:r>
              <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5</a:t>
            </a:r>
            <a:r>
              <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篇。</a:t>
            </a:r>
            <a:endParaRPr kumimoji="1" lang="zh-CN" altLang="en-US"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Char char="n"/>
              <a:defRPr/>
            </a:pPr>
            <a:r>
              <a:rPr kumimoji="1" lang="zh-CN" altLang="en-US" sz="2000" b="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已收到其他同学作业</a:t>
            </a:r>
            <a:r>
              <a:rPr kumimoji="1" lang="en-US" altLang="zh-CN" sz="2000" b="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1</a:t>
            </a:r>
            <a:r>
              <a:rPr kumimoji="1" lang="zh-CN" altLang="en-US" sz="2000" b="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篇。</a:t>
            </a:r>
            <a:endParaRPr kumimoji="1" lang="en-US" altLang="zh-CN" sz="2000" b="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Char char="n"/>
              <a:defRPr/>
            </a:pPr>
            <a:r>
              <a:rPr kumimoji="1" lang="zh-CN" altLang="en-US" sz="2000" b="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作业次数对不上的同学请私信联系我。</a:t>
            </a:r>
            <a:endParaRPr kumimoji="1" lang="en-US" altLang="zh-CN" sz="2000" b="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None/>
              <a:defRPr/>
            </a:pPr>
            <a:endPar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ts val="1800"/>
              </a:spcBef>
              <a:spcAft>
                <a:spcPct val="0"/>
              </a:spcAft>
              <a:buClr>
                <a:schemeClr val="folHlink"/>
              </a:buClr>
              <a:buSzPct val="60000"/>
              <a:buFont typeface="Wingdings" panose="05000000000000000000" pitchFamily="2" charset="2"/>
              <a:buNone/>
              <a:defRPr/>
            </a:pPr>
            <a:endParaRPr kumimoji="1" lang="en-US" altLang="zh-CN" sz="2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对交易费用的测度</a:t>
            </a:r>
            <a:endParaRPr lang="zh-CN" altLang="en-US" sz="3600" b="1" dirty="0">
              <a:latin typeface="楷体" panose="02010609060101010101" pitchFamily="49" charset="-122"/>
              <a:ea typeface="楷体" panose="02010609060101010101" pitchFamily="49" charset="-122"/>
            </a:endParaRPr>
          </a:p>
        </p:txBody>
      </p:sp>
      <p:sp>
        <p:nvSpPr>
          <p:cNvPr id="22531" name="Rectangle 3"/>
          <p:cNvSpPr>
            <a:spLocks noGrp="1"/>
          </p:cNvSpPr>
          <p:nvPr>
            <p:ph idx="1"/>
          </p:nvPr>
        </p:nvSpPr>
        <p:spPr>
          <a:xfrm>
            <a:off x="1182688" y="2017713"/>
            <a:ext cx="7061200" cy="4114800"/>
          </a:xfrm>
          <a:ln/>
        </p:spPr>
        <p:txBody>
          <a:bodyPr vert="horz" wrap="square" lIns="91440" tIns="45720" rIns="91440" bIns="45720" anchor="t" anchorCtr="0"/>
          <a:p>
            <a:pPr eaLnBrk="1" hangingPunct="1">
              <a:lnSpc>
                <a:spcPct val="80000"/>
              </a:lnSpc>
            </a:pPr>
            <a:r>
              <a:rPr lang="zh-CN" altLang="en-US" sz="2200" dirty="0">
                <a:latin typeface="楷体" panose="02010609060101010101" pitchFamily="49" charset="-122"/>
                <a:ea typeface="楷体" panose="02010609060101010101" pitchFamily="49" charset="-122"/>
              </a:rPr>
              <a:t>关于测度和测量（</a:t>
            </a:r>
            <a:r>
              <a:rPr lang="en-US" altLang="zh-CN" sz="2200" dirty="0">
                <a:latin typeface="楷体" panose="02010609060101010101" pitchFamily="49" charset="-122"/>
                <a:ea typeface="楷体" panose="02010609060101010101" pitchFamily="49" charset="-122"/>
              </a:rPr>
              <a:t>measurement)</a:t>
            </a:r>
            <a:endParaRPr lang="en-US" altLang="zh-CN" sz="2200" dirty="0">
              <a:latin typeface="楷体" panose="02010609060101010101" pitchFamily="49" charset="-122"/>
              <a:ea typeface="楷体" panose="02010609060101010101" pitchFamily="49" charset="-122"/>
            </a:endParaRPr>
          </a:p>
          <a:p>
            <a:pPr lvl="1" eaLnBrk="1" hangingPunct="1">
              <a:lnSpc>
                <a:spcPct val="80000"/>
              </a:lnSpc>
            </a:pPr>
            <a:r>
              <a:rPr lang="zh-CN" altLang="en-US" sz="2200" dirty="0">
                <a:latin typeface="楷体" panose="02010609060101010101" pitchFamily="49" charset="-122"/>
                <a:ea typeface="楷体" panose="02010609060101010101" pitchFamily="49" charset="-122"/>
              </a:rPr>
              <a:t>为什么测度是重要的？</a:t>
            </a:r>
            <a:endParaRPr lang="zh-CN" altLang="en-US" sz="2200" dirty="0">
              <a:latin typeface="楷体" panose="02010609060101010101" pitchFamily="49" charset="-122"/>
              <a:ea typeface="楷体" panose="02010609060101010101" pitchFamily="49" charset="-122"/>
            </a:endParaRPr>
          </a:p>
          <a:p>
            <a:pPr lvl="1" eaLnBrk="1" hangingPunct="1">
              <a:lnSpc>
                <a:spcPct val="80000"/>
              </a:lnSpc>
            </a:pPr>
            <a:r>
              <a:rPr lang="zh-CN" altLang="en-US" sz="2200" dirty="0">
                <a:latin typeface="楷体" panose="02010609060101010101" pitchFamily="49" charset="-122"/>
                <a:ea typeface="楷体" panose="02010609060101010101" pitchFamily="49" charset="-122"/>
              </a:rPr>
              <a:t>什么是测度？</a:t>
            </a:r>
            <a:endParaRPr lang="zh-CN" altLang="en-US" sz="2200" dirty="0">
              <a:latin typeface="楷体" panose="02010609060101010101" pitchFamily="49" charset="-122"/>
              <a:ea typeface="楷体" panose="02010609060101010101" pitchFamily="49" charset="-122"/>
            </a:endParaRPr>
          </a:p>
          <a:p>
            <a:pPr lvl="1" eaLnBrk="1" hangingPunct="1">
              <a:lnSpc>
                <a:spcPct val="80000"/>
              </a:lnSpc>
            </a:pPr>
            <a:r>
              <a:rPr lang="zh-CN" altLang="en-US" sz="2200" dirty="0">
                <a:latin typeface="楷体" panose="02010609060101010101" pitchFamily="49" charset="-122"/>
                <a:ea typeface="楷体" panose="02010609060101010101" pitchFamily="49" charset="-122"/>
              </a:rPr>
              <a:t>当心“量化研究”的陷阱</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对交易费用的测量和估算</a:t>
            </a:r>
            <a:endParaRPr lang="zh-CN" altLang="en-US" sz="2200" dirty="0">
              <a:latin typeface="楷体" panose="02010609060101010101" pitchFamily="49" charset="-122"/>
              <a:ea typeface="楷体" panose="02010609060101010101" pitchFamily="49" charset="-122"/>
            </a:endParaRPr>
          </a:p>
          <a:p>
            <a:pPr lvl="1" eaLnBrk="1" hangingPunct="1">
              <a:lnSpc>
                <a:spcPct val="80000"/>
              </a:lnSpc>
            </a:pPr>
            <a:r>
              <a:rPr lang="en-US" altLang="zh-CN" sz="2200" dirty="0">
                <a:latin typeface="楷体" panose="02010609060101010101" pitchFamily="49" charset="-122"/>
                <a:ea typeface="楷体" panose="02010609060101010101" pitchFamily="49" charset="-122"/>
              </a:rPr>
              <a:t>Wallis and North(1988): 47-55% of GNP in 1970 US economy; and 26% in 1870. (without setup cost)</a:t>
            </a:r>
            <a:endParaRPr lang="en-US" altLang="zh-CN" sz="2200" dirty="0">
              <a:latin typeface="楷体" panose="02010609060101010101" pitchFamily="49" charset="-122"/>
              <a:ea typeface="楷体" panose="02010609060101010101" pitchFamily="49" charset="-122"/>
            </a:endParaRPr>
          </a:p>
          <a:p>
            <a:pPr lvl="1" eaLnBrk="1" hangingPunct="1">
              <a:lnSpc>
                <a:spcPct val="80000"/>
              </a:lnSpc>
            </a:pPr>
            <a:r>
              <a:rPr lang="en-US" altLang="zh-CN" sz="2200" dirty="0">
                <a:latin typeface="楷体" panose="02010609060101010101" pitchFamily="49" charset="-122"/>
                <a:ea typeface="楷体" panose="02010609060101010101" pitchFamily="49" charset="-122"/>
              </a:rPr>
              <a:t>Scherer (1987): the average marketing cost was 49% of the final consumer price in West Germany in 1959.</a:t>
            </a:r>
            <a:endParaRPr lang="en-US" altLang="zh-CN"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对交易费用的测度</a:t>
            </a:r>
            <a:endParaRPr lang="zh-CN" altLang="en-US" sz="3600" b="1" dirty="0">
              <a:latin typeface="楷体" panose="02010609060101010101" pitchFamily="49" charset="-122"/>
              <a:ea typeface="楷体" panose="02010609060101010101" pitchFamily="49" charset="-122"/>
            </a:endParaRPr>
          </a:p>
        </p:txBody>
      </p:sp>
      <p:sp>
        <p:nvSpPr>
          <p:cNvPr id="23555" name="Rectangle 3"/>
          <p:cNvSpPr>
            <a:spLocks noGrp="1"/>
          </p:cNvSpPr>
          <p:nvPr>
            <p:ph idx="1"/>
          </p:nvPr>
        </p:nvSpPr>
        <p:spPr>
          <a:xfrm>
            <a:off x="1182688" y="2017713"/>
            <a:ext cx="7061200" cy="4114800"/>
          </a:xfrm>
          <a:ln/>
        </p:spPr>
        <p:txBody>
          <a:bodyPr vert="horz" wrap="square" lIns="91440" tIns="45720" rIns="91440" bIns="45720" anchor="t" anchorCtr="0"/>
          <a:p>
            <a:pPr eaLnBrk="1" hangingPunct="1"/>
            <a:r>
              <a:rPr lang="en-US" altLang="zh-CN" sz="2200" dirty="0">
                <a:latin typeface="楷体" panose="02010609060101010101" pitchFamily="49" charset="-122"/>
                <a:ea typeface="楷体" panose="02010609060101010101" pitchFamily="49" charset="-122"/>
                <a:sym typeface="Arial" panose="020B0604020202020204" pitchFamily="34" charset="0"/>
              </a:rPr>
              <a:t>Hernando de Soto (1989):</a:t>
            </a:r>
            <a:r>
              <a:rPr lang="zh-CN" altLang="en-US" sz="2200" dirty="0">
                <a:latin typeface="楷体" panose="02010609060101010101" pitchFamily="49" charset="-122"/>
                <a:ea typeface="楷体" panose="02010609060101010101" pitchFamily="49" charset="-122"/>
                <a:sym typeface="Lucida Grande" charset="0"/>
              </a:rPr>
              <a:t>在秘鲁首都利马，采用</a:t>
            </a:r>
            <a:r>
              <a:rPr lang="zh-CN" altLang="en-US" sz="2200" dirty="0">
                <a:latin typeface="楷体" panose="02010609060101010101" pitchFamily="49" charset="-122"/>
                <a:ea typeface="楷体" panose="02010609060101010101" pitchFamily="49" charset="-122"/>
                <a:sym typeface="Arial" panose="020B0604020202020204" pitchFamily="34" charset="0"/>
              </a:rPr>
              <a:t>“</a:t>
            </a:r>
            <a:r>
              <a:rPr lang="zh-CN" altLang="en-US" sz="2200" dirty="0">
                <a:latin typeface="楷体" panose="02010609060101010101" pitchFamily="49" charset="-122"/>
                <a:ea typeface="楷体" panose="02010609060101010101" pitchFamily="49" charset="-122"/>
                <a:sym typeface="Lucida Grande" charset="0"/>
              </a:rPr>
              <a:t>适度手段</a:t>
            </a:r>
            <a:r>
              <a:rPr lang="zh-CN" altLang="en-US" sz="2200" dirty="0">
                <a:latin typeface="楷体" panose="02010609060101010101" pitchFamily="49" charset="-122"/>
                <a:ea typeface="楷体" panose="02010609060101010101" pitchFamily="49" charset="-122"/>
                <a:sym typeface="Arial" panose="020B0604020202020204" pitchFamily="34" charset="0"/>
              </a:rPr>
              <a:t>”</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modest means)</a:t>
            </a:r>
            <a:r>
              <a:rPr lang="zh-CN" altLang="en-US" sz="2200" dirty="0">
                <a:latin typeface="楷体" panose="02010609060101010101" pitchFamily="49" charset="-122"/>
                <a:ea typeface="楷体" panose="02010609060101010101" pitchFamily="49" charset="-122"/>
                <a:sym typeface="Lucida Grande" charset="0"/>
              </a:rPr>
              <a:t>申请设立一个仅雇佣</a:t>
            </a:r>
            <a:r>
              <a:rPr lang="en-US" altLang="zh-CN" sz="2200" dirty="0">
                <a:latin typeface="楷体" panose="02010609060101010101" pitchFamily="49" charset="-122"/>
                <a:ea typeface="楷体" panose="02010609060101010101" pitchFamily="49" charset="-122"/>
                <a:sym typeface="Arial" panose="020B0604020202020204" pitchFamily="34" charset="0"/>
              </a:rPr>
              <a:t>2</a:t>
            </a:r>
            <a:r>
              <a:rPr lang="zh-CN" altLang="en-US" sz="2200" dirty="0">
                <a:latin typeface="楷体" panose="02010609060101010101" pitchFamily="49" charset="-122"/>
                <a:ea typeface="楷体" panose="02010609060101010101" pitchFamily="49" charset="-122"/>
                <a:sym typeface="Lucida Grande" charset="0"/>
              </a:rPr>
              <a:t>个员工的小型成衣厂的开办许可，花费了</a:t>
            </a:r>
            <a:r>
              <a:rPr lang="en-US" altLang="zh-CN" sz="2200" dirty="0">
                <a:latin typeface="楷体" panose="02010609060101010101" pitchFamily="49" charset="-122"/>
                <a:ea typeface="楷体" panose="02010609060101010101" pitchFamily="49" charset="-122"/>
                <a:sym typeface="Arial" panose="020B0604020202020204" pitchFamily="34" charset="0"/>
              </a:rPr>
              <a:t>289</a:t>
            </a:r>
            <a:r>
              <a:rPr lang="zh-CN" altLang="en-US" sz="2200" dirty="0">
                <a:latin typeface="楷体" panose="02010609060101010101" pitchFamily="49" charset="-122"/>
                <a:ea typeface="楷体" panose="02010609060101010101" pitchFamily="49" charset="-122"/>
                <a:sym typeface="Lucida Grande" charset="0"/>
              </a:rPr>
              <a:t>天；而在美国的佛罗里达州，只要</a:t>
            </a:r>
            <a:r>
              <a:rPr lang="en-US" altLang="zh-CN" sz="2200" dirty="0">
                <a:latin typeface="楷体" panose="02010609060101010101" pitchFamily="49" charset="-122"/>
                <a:ea typeface="楷体" panose="02010609060101010101" pitchFamily="49" charset="-122"/>
                <a:sym typeface="Arial" panose="020B0604020202020204" pitchFamily="34" charset="0"/>
              </a:rPr>
              <a:t>2</a:t>
            </a:r>
            <a:r>
              <a:rPr lang="zh-CN" altLang="en-US" sz="2200" dirty="0">
                <a:latin typeface="楷体" panose="02010609060101010101" pitchFamily="49" charset="-122"/>
                <a:ea typeface="楷体" panose="02010609060101010101" pitchFamily="49" charset="-122"/>
                <a:sym typeface="Lucida Grande" charset="0"/>
              </a:rPr>
              <a:t>小时；（</a:t>
            </a:r>
            <a:r>
              <a:rPr lang="en-US" altLang="zh-CN" sz="2200" dirty="0">
                <a:latin typeface="楷体" panose="02010609060101010101" pitchFamily="49" charset="-122"/>
                <a:ea typeface="楷体" panose="02010609060101010101" pitchFamily="49" charset="-122"/>
                <a:sym typeface="Arial" panose="020B0604020202020204" pitchFamily="34" charset="0"/>
              </a:rPr>
              <a:t>1000</a:t>
            </a:r>
            <a:r>
              <a:rPr lang="zh-CN" altLang="en-US" sz="2200" dirty="0">
                <a:latin typeface="楷体" panose="02010609060101010101" pitchFamily="49" charset="-122"/>
                <a:ea typeface="楷体" panose="02010609060101010101" pitchFamily="49" charset="-122"/>
                <a:sym typeface="Lucida Grande" charset="0"/>
              </a:rPr>
              <a:t>倍）</a:t>
            </a:r>
            <a:endParaRPr lang="zh-CN" altLang="en-US" sz="2200" dirty="0">
              <a:latin typeface="楷体" panose="02010609060101010101" pitchFamily="49" charset="-122"/>
              <a:ea typeface="楷体" panose="02010609060101010101" pitchFamily="49" charset="-122"/>
              <a:sym typeface="Lucida Grande" charset="0"/>
            </a:endParaRPr>
          </a:p>
          <a:p>
            <a:pPr eaLnBrk="1" hangingPunct="1">
              <a:buNone/>
            </a:pPr>
            <a:r>
              <a:rPr lang="zh-CN" altLang="en-US" sz="2200" dirty="0">
                <a:latin typeface="楷体" panose="02010609060101010101" pitchFamily="49" charset="-122"/>
                <a:ea typeface="楷体" panose="02010609060101010101" pitchFamily="49" charset="-122"/>
                <a:sym typeface="Arial" panose="020B0604020202020204" pitchFamily="34" charset="0"/>
              </a:rPr>
              <a:t>                      </a:t>
            </a:r>
            <a:r>
              <a:rPr lang="en-US" altLang="zh-CN" sz="2200" dirty="0">
                <a:latin typeface="楷体" panose="02010609060101010101" pitchFamily="49" charset="-122"/>
                <a:ea typeface="楷体" panose="02010609060101010101" pitchFamily="49" charset="-122"/>
                <a:sym typeface="Arial" panose="020B0604020202020204" pitchFamily="34" charset="0"/>
              </a:rPr>
              <a:t>——</a:t>
            </a:r>
            <a:r>
              <a:rPr lang="en-US" altLang="zh-CN" sz="2200" dirty="0">
                <a:latin typeface="楷体" panose="02010609060101010101" pitchFamily="49" charset="-122"/>
                <a:ea typeface="楷体" panose="02010609060101010101" pitchFamily="49" charset="-122"/>
                <a:sym typeface="Lucida Grande" charset="0"/>
              </a:rPr>
              <a:t>《</a:t>
            </a:r>
            <a:r>
              <a:rPr lang="zh-CN" altLang="en-US" sz="2200" dirty="0">
                <a:latin typeface="楷体" panose="02010609060101010101" pitchFamily="49" charset="-122"/>
                <a:ea typeface="楷体" panose="02010609060101010101" pitchFamily="49" charset="-122"/>
                <a:sym typeface="Lucida Grande" charset="0"/>
              </a:rPr>
              <a:t>资本的秘密</a:t>
            </a:r>
            <a:r>
              <a:rPr lang="en-US" altLang="zh-CN" sz="2200" dirty="0">
                <a:latin typeface="楷体" panose="02010609060101010101" pitchFamily="49" charset="-122"/>
                <a:ea typeface="楷体" panose="02010609060101010101" pitchFamily="49" charset="-122"/>
                <a:sym typeface="Lucida Grande" charset="0"/>
              </a:rPr>
              <a:t>》</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2000</a:t>
            </a:r>
            <a:r>
              <a:rPr lang="zh-CN" altLang="en-US" sz="2200" dirty="0">
                <a:latin typeface="楷体" panose="02010609060101010101" pitchFamily="49" charset="-122"/>
                <a:ea typeface="楷体" panose="02010609060101010101" pitchFamily="49" charset="-122"/>
                <a:sym typeface="Arial" panose="020B0604020202020204" pitchFamily="34" charset="0"/>
              </a:rPr>
              <a:t>）</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eaLnBrk="1" hangingPunct="1"/>
            <a:r>
              <a:rPr lang="zh-CN" altLang="en-US" sz="2200" dirty="0">
                <a:latin typeface="楷体" panose="02010609060101010101" pitchFamily="49" charset="-122"/>
                <a:ea typeface="楷体" panose="02010609060101010101" pitchFamily="49" charset="-122"/>
                <a:sym typeface="Lucida Grande" charset="0"/>
              </a:rPr>
              <a:t>类似的调查：在坦桑尼亚首都以外的一个小地方，申请创办一个小型合伙公司的费用，比在其首都的费用高</a:t>
            </a:r>
            <a:r>
              <a:rPr lang="en-US" altLang="zh-CN" sz="2200" dirty="0">
                <a:latin typeface="楷体" panose="02010609060101010101" pitchFamily="49" charset="-122"/>
                <a:ea typeface="楷体" panose="02010609060101010101" pitchFamily="49" charset="-122"/>
                <a:sym typeface="Arial" panose="020B0604020202020204" pitchFamily="34" charset="0"/>
              </a:rPr>
              <a:t>5</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10</a:t>
            </a:r>
            <a:r>
              <a:rPr lang="zh-CN" altLang="en-US" sz="2200" dirty="0">
                <a:latin typeface="楷体" panose="02010609060101010101" pitchFamily="49" charset="-122"/>
                <a:ea typeface="楷体" panose="02010609060101010101" pitchFamily="49" charset="-122"/>
                <a:sym typeface="Lucida Grande" charset="0"/>
              </a:rPr>
              <a:t>倍</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对交易费用的测度</a:t>
            </a:r>
            <a:endParaRPr lang="zh-CN" altLang="en-US" sz="3600" b="1" dirty="0">
              <a:latin typeface="楷体" panose="02010609060101010101" pitchFamily="49" charset="-122"/>
              <a:ea typeface="楷体" panose="02010609060101010101" pitchFamily="49" charset="-122"/>
            </a:endParaRPr>
          </a:p>
        </p:txBody>
      </p:sp>
      <p:sp>
        <p:nvSpPr>
          <p:cNvPr id="24579"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lnSpc>
                <a:spcPct val="80000"/>
              </a:lnSpc>
            </a:pPr>
            <a:r>
              <a:rPr lang="en-US" altLang="zh-CN" sz="2200" dirty="0">
                <a:latin typeface="楷体" panose="02010609060101010101" pitchFamily="49" charset="-122"/>
                <a:ea typeface="楷体" panose="02010609060101010101" pitchFamily="49" charset="-122"/>
                <a:sym typeface="Arial" panose="020B0604020202020204" pitchFamily="34" charset="0"/>
              </a:rPr>
              <a:t>A. Benham (1997,1998)</a:t>
            </a:r>
            <a:r>
              <a:rPr lang="zh-CN" altLang="en-US" sz="2200" dirty="0">
                <a:latin typeface="楷体" panose="02010609060101010101" pitchFamily="49" charset="-122"/>
                <a:ea typeface="楷体" panose="02010609060101010101" pitchFamily="49" charset="-122"/>
                <a:sym typeface="Lucida Grande" charset="0"/>
              </a:rPr>
              <a:t>：测度交换成本</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eaLnBrk="1" hangingPunct="1">
              <a:lnSpc>
                <a:spcPct val="80000"/>
              </a:lnSpc>
            </a:pPr>
            <a:r>
              <a:rPr lang="en-US" altLang="zh-CN" sz="2200" dirty="0">
                <a:latin typeface="楷体" panose="02010609060101010101" pitchFamily="49" charset="-122"/>
                <a:ea typeface="楷体" panose="02010609060101010101" pitchFamily="49" charset="-122"/>
                <a:sym typeface="Arial" panose="020B0604020202020204" pitchFamily="34" charset="0"/>
              </a:rPr>
              <a:t>20</a:t>
            </a:r>
            <a:r>
              <a:rPr lang="zh-CN" altLang="en-US" sz="2200" dirty="0">
                <a:latin typeface="楷体" panose="02010609060101010101" pitchFamily="49" charset="-122"/>
                <a:ea typeface="楷体" panose="02010609060101010101" pitchFamily="49" charset="-122"/>
                <a:sym typeface="Lucida Grande" charset="0"/>
              </a:rPr>
              <a:t>世纪</a:t>
            </a:r>
            <a:r>
              <a:rPr lang="en-US" altLang="zh-CN" sz="2200" dirty="0">
                <a:latin typeface="楷体" panose="02010609060101010101" pitchFamily="49" charset="-122"/>
                <a:ea typeface="楷体" panose="02010609060101010101" pitchFamily="49" charset="-122"/>
                <a:sym typeface="Arial" panose="020B0604020202020204" pitchFamily="34" charset="0"/>
              </a:rPr>
              <a:t>90</a:t>
            </a:r>
            <a:r>
              <a:rPr lang="zh-CN" altLang="en-US" sz="2200" dirty="0">
                <a:latin typeface="楷体" panose="02010609060101010101" pitchFamily="49" charset="-122"/>
                <a:ea typeface="楷体" panose="02010609060101010101" pitchFamily="49" charset="-122"/>
                <a:sym typeface="Lucida Grande" charset="0"/>
              </a:rPr>
              <a:t>年代在不同的国家，在</a:t>
            </a:r>
            <a:r>
              <a:rPr lang="en-US" altLang="zh-CN" sz="2200" dirty="0">
                <a:latin typeface="楷体" panose="02010609060101010101" pitchFamily="49" charset="-122"/>
                <a:ea typeface="楷体" panose="02010609060101010101" pitchFamily="49" charset="-122"/>
                <a:sym typeface="Arial" panose="020B0604020202020204" pitchFamily="34" charset="0"/>
              </a:rPr>
              <a:t>2</a:t>
            </a:r>
            <a:r>
              <a:rPr lang="zh-CN" altLang="en-US" sz="2200" dirty="0">
                <a:latin typeface="楷体" panose="02010609060101010101" pitchFamily="49" charset="-122"/>
                <a:ea typeface="楷体" panose="02010609060101010101" pitchFamily="49" charset="-122"/>
                <a:sym typeface="Lucida Grande" charset="0"/>
              </a:rPr>
              <a:t>个星期内装有一部商用电话的费用</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80000"/>
              </a:lnSpc>
            </a:pPr>
            <a:r>
              <a:rPr lang="zh-CN" altLang="en-US" sz="2200" dirty="0">
                <a:latin typeface="楷体" panose="02010609060101010101" pitchFamily="49" charset="-122"/>
                <a:ea typeface="楷体" panose="02010609060101010101" pitchFamily="49" charset="-122"/>
                <a:sym typeface="Lucida Grande" charset="0"/>
              </a:rPr>
              <a:t>马来西亚，</a:t>
            </a:r>
            <a:r>
              <a:rPr lang="en-US" altLang="zh-CN" sz="2200" dirty="0">
                <a:latin typeface="楷体" panose="02010609060101010101" pitchFamily="49" charset="-122"/>
                <a:ea typeface="楷体" panose="02010609060101010101" pitchFamily="49" charset="-122"/>
                <a:sym typeface="Arial" panose="020B0604020202020204" pitchFamily="34" charset="0"/>
              </a:rPr>
              <a:t>130</a:t>
            </a:r>
            <a:r>
              <a:rPr lang="zh-CN" altLang="en-US" sz="2200" dirty="0">
                <a:latin typeface="楷体" panose="02010609060101010101" pitchFamily="49" charset="-122"/>
                <a:ea typeface="楷体" panose="02010609060101010101" pitchFamily="49" charset="-122"/>
                <a:sym typeface="Lucida Grande" charset="0"/>
              </a:rPr>
              <a:t>美金</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80000"/>
              </a:lnSpc>
            </a:pPr>
            <a:r>
              <a:rPr lang="zh-CN" altLang="en-US" sz="2200" dirty="0">
                <a:latin typeface="楷体" panose="02010609060101010101" pitchFamily="49" charset="-122"/>
                <a:ea typeface="楷体" panose="02010609060101010101" pitchFamily="49" charset="-122"/>
                <a:sym typeface="Lucida Grande" charset="0"/>
              </a:rPr>
              <a:t>阿根廷，</a:t>
            </a:r>
            <a:r>
              <a:rPr lang="en-US" altLang="zh-CN" sz="2200" dirty="0">
                <a:latin typeface="楷体" panose="02010609060101010101" pitchFamily="49" charset="-122"/>
                <a:ea typeface="楷体" panose="02010609060101010101" pitchFamily="49" charset="-122"/>
                <a:sym typeface="Arial" panose="020B0604020202020204" pitchFamily="34" charset="0"/>
              </a:rPr>
              <a:t>6000</a:t>
            </a:r>
            <a:r>
              <a:rPr lang="zh-CN" altLang="en-US" sz="2200" dirty="0">
                <a:latin typeface="楷体" panose="02010609060101010101" pitchFamily="49" charset="-122"/>
                <a:ea typeface="楷体" panose="02010609060101010101" pitchFamily="49" charset="-122"/>
                <a:sym typeface="Lucida Grande" charset="0"/>
              </a:rPr>
              <a:t>美金</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80000"/>
              </a:lnSpc>
            </a:pPr>
            <a:r>
              <a:rPr lang="zh-CN" altLang="en-US" sz="2200" dirty="0">
                <a:latin typeface="楷体" panose="02010609060101010101" pitchFamily="49" charset="-122"/>
                <a:ea typeface="楷体" panose="02010609060101010101" pitchFamily="49" charset="-122"/>
                <a:sym typeface="Lucida Grande" charset="0"/>
              </a:rPr>
              <a:t>埃及，官方价格 </a:t>
            </a:r>
            <a:r>
              <a:rPr lang="en-US" altLang="zh-CN" sz="2200" dirty="0">
                <a:latin typeface="楷体" panose="02010609060101010101" pitchFamily="49" charset="-122"/>
                <a:ea typeface="楷体" panose="02010609060101010101" pitchFamily="49" charset="-122"/>
                <a:sym typeface="Arial" panose="020B0604020202020204" pitchFamily="34" charset="0"/>
              </a:rPr>
              <a:t>295</a:t>
            </a:r>
            <a:r>
              <a:rPr lang="zh-CN" altLang="en-US" sz="2200" dirty="0">
                <a:latin typeface="楷体" panose="02010609060101010101" pitchFamily="49" charset="-122"/>
                <a:ea typeface="楷体" panose="02010609060101010101" pitchFamily="49" charset="-122"/>
                <a:sym typeface="Lucida Grande" charset="0"/>
              </a:rPr>
              <a:t>美金（紧急安装 </a:t>
            </a:r>
            <a:r>
              <a:rPr lang="en-US" altLang="zh-CN" sz="2200" dirty="0">
                <a:latin typeface="楷体" panose="02010609060101010101" pitchFamily="49" charset="-122"/>
                <a:ea typeface="楷体" panose="02010609060101010101" pitchFamily="49" charset="-122"/>
                <a:sym typeface="Arial" panose="020B0604020202020204" pitchFamily="34" charset="0"/>
              </a:rPr>
              <a:t>885</a:t>
            </a:r>
            <a:r>
              <a:rPr lang="zh-CN" altLang="en-US" sz="2200" dirty="0">
                <a:latin typeface="楷体" panose="02010609060101010101" pitchFamily="49" charset="-122"/>
                <a:ea typeface="楷体" panose="02010609060101010101" pitchFamily="49" charset="-122"/>
                <a:sym typeface="Lucida Grande" charset="0"/>
              </a:rPr>
              <a:t>美金）；当时装有电话的公寓比同等条件但没有电话的公寓价格高</a:t>
            </a:r>
            <a:r>
              <a:rPr lang="en-US" altLang="zh-CN" sz="2200" dirty="0">
                <a:latin typeface="楷体" panose="02010609060101010101" pitchFamily="49" charset="-122"/>
                <a:ea typeface="楷体" panose="02010609060101010101" pitchFamily="49" charset="-122"/>
                <a:sym typeface="Arial" panose="020B0604020202020204" pitchFamily="34" charset="0"/>
              </a:rPr>
              <a:t>1180</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1770</a:t>
            </a:r>
            <a:r>
              <a:rPr lang="zh-CN" altLang="en-US" sz="2200" dirty="0">
                <a:latin typeface="楷体" panose="02010609060101010101" pitchFamily="49" charset="-122"/>
                <a:ea typeface="楷体" panose="02010609060101010101" pitchFamily="49" charset="-122"/>
                <a:sym typeface="Lucida Grande" charset="0"/>
              </a:rPr>
              <a:t>美金</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eaLnBrk="1" hangingPunct="1">
              <a:lnSpc>
                <a:spcPct val="80000"/>
              </a:lnSpc>
            </a:pPr>
            <a:r>
              <a:rPr lang="zh-CN" altLang="en-US" sz="2200" dirty="0">
                <a:latin typeface="楷体" panose="02010609060101010101" pitchFamily="49" charset="-122"/>
                <a:ea typeface="楷体" panose="02010609060101010101" pitchFamily="49" charset="-122"/>
                <a:sym typeface="Lucida Grande" charset="0"/>
              </a:rPr>
              <a:t>房地产交易费用</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80000"/>
              </a:lnSpc>
            </a:pPr>
            <a:r>
              <a:rPr lang="zh-CN" altLang="en-US" sz="2200" dirty="0">
                <a:latin typeface="楷体" panose="02010609060101010101" pitchFamily="49" charset="-122"/>
                <a:ea typeface="楷体" panose="02010609060101010101" pitchFamily="49" charset="-122"/>
                <a:sym typeface="Lucida Grande" charset="0"/>
              </a:rPr>
              <a:t>开罗，占交易房价的</a:t>
            </a:r>
            <a:r>
              <a:rPr lang="en-US" altLang="zh-CN" sz="2200" dirty="0">
                <a:latin typeface="楷体" panose="02010609060101010101" pitchFamily="49" charset="-122"/>
                <a:ea typeface="楷体" panose="02010609060101010101" pitchFamily="49" charset="-122"/>
                <a:sym typeface="Arial" panose="020B0604020202020204" pitchFamily="34" charset="0"/>
              </a:rPr>
              <a:t>12</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6</a:t>
            </a:r>
            <a:r>
              <a:rPr lang="zh-CN" altLang="en-US" sz="2200" dirty="0">
                <a:latin typeface="楷体" panose="02010609060101010101" pitchFamily="49" charset="-122"/>
                <a:ea typeface="楷体" panose="02010609060101010101" pitchFamily="49" charset="-122"/>
                <a:sym typeface="Lucida Grande" charset="0"/>
              </a:rPr>
              <a:t>％为税，</a:t>
            </a:r>
            <a:r>
              <a:rPr lang="en-US" altLang="zh-CN" sz="2200" dirty="0">
                <a:latin typeface="楷体" panose="02010609060101010101" pitchFamily="49" charset="-122"/>
                <a:ea typeface="楷体" panose="02010609060101010101" pitchFamily="49" charset="-122"/>
                <a:sym typeface="Arial" panose="020B0604020202020204" pitchFamily="34" charset="0"/>
              </a:rPr>
              <a:t>6</a:t>
            </a:r>
            <a:r>
              <a:rPr lang="zh-CN" altLang="en-US" sz="2200" dirty="0">
                <a:latin typeface="楷体" panose="02010609060101010101" pitchFamily="49" charset="-122"/>
                <a:ea typeface="楷体" panose="02010609060101010101" pitchFamily="49" charset="-122"/>
                <a:sym typeface="Lucida Grande" charset="0"/>
              </a:rPr>
              <a:t>％为注册和律师费，其中房地产经纪人费</a:t>
            </a:r>
            <a:r>
              <a:rPr lang="en-US" altLang="zh-CN" sz="2200" dirty="0">
                <a:latin typeface="楷体" panose="02010609060101010101" pitchFamily="49" charset="-122"/>
                <a:ea typeface="楷体" panose="02010609060101010101" pitchFamily="49" charset="-122"/>
                <a:sym typeface="Arial" panose="020B0604020202020204" pitchFamily="34" charset="0"/>
              </a:rPr>
              <a:t>1.5%); </a:t>
            </a:r>
            <a:r>
              <a:rPr lang="zh-CN" altLang="en-US" sz="2200" dirty="0">
                <a:latin typeface="楷体" panose="02010609060101010101" pitchFamily="49" charset="-122"/>
                <a:ea typeface="楷体" panose="02010609060101010101" pitchFamily="49" charset="-122"/>
                <a:sym typeface="Lucida Grande" charset="0"/>
              </a:rPr>
              <a:t>美国的圣路易斯，</a:t>
            </a:r>
            <a:r>
              <a:rPr lang="en-US" altLang="zh-CN" sz="2200" dirty="0">
                <a:latin typeface="楷体" panose="02010609060101010101" pitchFamily="49" charset="-122"/>
                <a:ea typeface="楷体" panose="02010609060101010101" pitchFamily="49" charset="-122"/>
                <a:sym typeface="Arial" panose="020B0604020202020204" pitchFamily="34" charset="0"/>
              </a:rPr>
              <a:t>1.5%</a:t>
            </a:r>
            <a:r>
              <a:rPr lang="zh-CN" altLang="en-US" sz="2200" dirty="0">
                <a:latin typeface="楷体" panose="02010609060101010101" pitchFamily="49" charset="-122"/>
                <a:ea typeface="楷体" panose="02010609060101010101" pitchFamily="49" charset="-122"/>
                <a:sym typeface="Lucida Grande" charset="0"/>
              </a:rPr>
              <a:t>；加经纪人</a:t>
            </a:r>
            <a:r>
              <a:rPr lang="en-US" altLang="zh-CN" sz="2200" dirty="0">
                <a:latin typeface="楷体" panose="02010609060101010101" pitchFamily="49" charset="-122"/>
                <a:ea typeface="楷体" panose="02010609060101010101" pitchFamily="49" charset="-122"/>
                <a:sym typeface="Arial" panose="020B0604020202020204" pitchFamily="34" charset="0"/>
              </a:rPr>
              <a:t>6</a:t>
            </a:r>
            <a:r>
              <a:rPr lang="zh-CN" altLang="en-US" sz="2200" dirty="0">
                <a:latin typeface="楷体" panose="02010609060101010101" pitchFamily="49" charset="-122"/>
                <a:ea typeface="楷体" panose="02010609060101010101" pitchFamily="49" charset="-122"/>
                <a:sym typeface="Lucida Grande" charset="0"/>
              </a:rPr>
              <a:t>％</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对交易费用的测度</a:t>
            </a:r>
            <a:endParaRPr lang="zh-CN" altLang="en-US" sz="3600" b="1" dirty="0">
              <a:latin typeface="楷体" panose="02010609060101010101" pitchFamily="49" charset="-122"/>
              <a:ea typeface="楷体" panose="02010609060101010101" pitchFamily="49" charset="-122"/>
            </a:endParaRPr>
          </a:p>
        </p:txBody>
      </p:sp>
      <p:sp>
        <p:nvSpPr>
          <p:cNvPr id="25603" name="Rectangle 3"/>
          <p:cNvSpPr>
            <a:spLocks noGrp="1"/>
          </p:cNvSpPr>
          <p:nvPr>
            <p:ph idx="1"/>
          </p:nvPr>
        </p:nvSpPr>
        <p:spPr>
          <a:xfrm>
            <a:off x="1182688" y="2017713"/>
            <a:ext cx="6918325" cy="4114800"/>
          </a:xfrm>
          <a:ln/>
        </p:spPr>
        <p:txBody>
          <a:bodyPr vert="horz" wrap="square" lIns="91440" tIns="45720" rIns="91440" bIns="45720" anchor="t" anchorCtr="0"/>
          <a:p>
            <a:pPr eaLnBrk="1" hangingPunct="1"/>
            <a:r>
              <a:rPr lang="zh-CN" altLang="en-US" sz="2200" dirty="0">
                <a:latin typeface="楷体" panose="02010609060101010101" pitchFamily="49" charset="-122"/>
                <a:ea typeface="楷体" panose="02010609060101010101" pitchFamily="49" charset="-122"/>
                <a:sym typeface="Lucida Grande" charset="0"/>
              </a:rPr>
              <a:t>得到大型进口设备的关键配件的费用</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r>
              <a:rPr lang="en-US" altLang="zh-CN" sz="2200" dirty="0">
                <a:latin typeface="楷体" panose="02010609060101010101" pitchFamily="49" charset="-122"/>
                <a:ea typeface="楷体" panose="02010609060101010101" pitchFamily="49" charset="-122"/>
                <a:sym typeface="Arial" panose="020B0604020202020204" pitchFamily="34" charset="0"/>
              </a:rPr>
              <a:t>1989</a:t>
            </a:r>
            <a:r>
              <a:rPr lang="zh-CN" altLang="en-US" sz="2200" dirty="0">
                <a:latin typeface="楷体" panose="02010609060101010101" pitchFamily="49" charset="-122"/>
                <a:ea typeface="楷体" panose="02010609060101010101" pitchFamily="49" charset="-122"/>
                <a:sym typeface="Lucida Grande" charset="0"/>
              </a:rPr>
              <a:t>年的秘鲁，价格上比美国高</a:t>
            </a:r>
            <a:r>
              <a:rPr lang="en-US" altLang="zh-CN" sz="2200" dirty="0">
                <a:latin typeface="楷体" panose="02010609060101010101" pitchFamily="49" charset="-122"/>
                <a:ea typeface="楷体" panose="02010609060101010101" pitchFamily="49" charset="-122"/>
                <a:sym typeface="Arial" panose="020B0604020202020204" pitchFamily="34" charset="0"/>
              </a:rPr>
              <a:t>4</a:t>
            </a:r>
            <a:r>
              <a:rPr lang="zh-CN" altLang="en-US" sz="2200" dirty="0">
                <a:latin typeface="楷体" panose="02010609060101010101" pitchFamily="49" charset="-122"/>
                <a:ea typeface="楷体" panose="02010609060101010101" pitchFamily="49" charset="-122"/>
                <a:sym typeface="Lucida Grande" charset="0"/>
              </a:rPr>
              <a:t>倍，等待时间为</a:t>
            </a:r>
            <a:r>
              <a:rPr lang="en-US" altLang="zh-CN" sz="2200" dirty="0">
                <a:latin typeface="楷体" panose="02010609060101010101" pitchFamily="49" charset="-122"/>
                <a:ea typeface="楷体" panose="02010609060101010101" pitchFamily="49" charset="-122"/>
                <a:sym typeface="Arial" panose="020B0604020202020204" pitchFamily="34" charset="0"/>
              </a:rPr>
              <a:t>280</a:t>
            </a:r>
            <a:r>
              <a:rPr lang="zh-CN" altLang="en-US" sz="2200" dirty="0">
                <a:latin typeface="楷体" panose="02010609060101010101" pitchFamily="49" charset="-122"/>
                <a:ea typeface="楷体" panose="02010609060101010101" pitchFamily="49" charset="-122"/>
                <a:sym typeface="Lucida Grande" charset="0"/>
              </a:rPr>
              <a:t>倍（</a:t>
            </a:r>
            <a:r>
              <a:rPr lang="en-US" altLang="zh-CN" sz="2200" dirty="0">
                <a:latin typeface="楷体" panose="02010609060101010101" pitchFamily="49" charset="-122"/>
                <a:ea typeface="楷体" panose="02010609060101010101" pitchFamily="49" charset="-122"/>
                <a:sym typeface="Arial" panose="020B0604020202020204" pitchFamily="34" charset="0"/>
              </a:rPr>
              <a:t>41</a:t>
            </a:r>
            <a:r>
              <a:rPr lang="zh-CN" altLang="en-US" sz="2200" dirty="0">
                <a:latin typeface="楷体" panose="02010609060101010101" pitchFamily="49" charset="-122"/>
                <a:ea typeface="楷体" panose="02010609060101010101" pitchFamily="49" charset="-122"/>
                <a:sym typeface="Lucida Grande" charset="0"/>
              </a:rPr>
              <a:t>周对</a:t>
            </a:r>
            <a:r>
              <a:rPr lang="en-US" altLang="zh-CN" sz="2200" dirty="0">
                <a:latin typeface="楷体" panose="02010609060101010101" pitchFamily="49" charset="-122"/>
                <a:ea typeface="楷体" panose="02010609060101010101" pitchFamily="49" charset="-122"/>
                <a:sym typeface="Arial" panose="020B0604020202020204" pitchFamily="34" charset="0"/>
              </a:rPr>
              <a:t>1</a:t>
            </a:r>
            <a:r>
              <a:rPr lang="zh-CN" altLang="en-US" sz="2200" dirty="0">
                <a:latin typeface="楷体" panose="02010609060101010101" pitchFamily="49" charset="-122"/>
                <a:ea typeface="楷体" panose="02010609060101010101" pitchFamily="49" charset="-122"/>
                <a:sym typeface="Lucida Grande" charset="0"/>
              </a:rPr>
              <a:t>天）</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r>
              <a:rPr lang="zh-CN" altLang="en-US" sz="2200" dirty="0">
                <a:latin typeface="楷体" panose="02010609060101010101" pitchFamily="49" charset="-122"/>
                <a:ea typeface="楷体" panose="02010609060101010101" pitchFamily="49" charset="-122"/>
                <a:sym typeface="Lucida Grande" charset="0"/>
              </a:rPr>
              <a:t>阿根廷，价格是美国的</a:t>
            </a:r>
            <a:r>
              <a:rPr lang="en-US" altLang="zh-CN" sz="2200" dirty="0">
                <a:latin typeface="楷体" panose="02010609060101010101" pitchFamily="49" charset="-122"/>
                <a:ea typeface="楷体" panose="02010609060101010101" pitchFamily="49" charset="-122"/>
                <a:sym typeface="Arial" panose="020B0604020202020204" pitchFamily="34" charset="0"/>
              </a:rPr>
              <a:t>2</a:t>
            </a:r>
            <a:r>
              <a:rPr lang="zh-CN" altLang="en-US" sz="2200" dirty="0">
                <a:latin typeface="楷体" panose="02010609060101010101" pitchFamily="49" charset="-122"/>
                <a:ea typeface="楷体" panose="02010609060101010101" pitchFamily="49" charset="-122"/>
                <a:sym typeface="Lucida Grande" charset="0"/>
              </a:rPr>
              <a:t>倍，等待时间</a:t>
            </a:r>
            <a:r>
              <a:rPr lang="en-US" altLang="zh-CN" sz="2200" dirty="0">
                <a:latin typeface="楷体" panose="02010609060101010101" pitchFamily="49" charset="-122"/>
                <a:ea typeface="楷体" panose="02010609060101010101" pitchFamily="49" charset="-122"/>
                <a:sym typeface="Arial" panose="020B0604020202020204" pitchFamily="34" charset="0"/>
              </a:rPr>
              <a:t>30</a:t>
            </a:r>
            <a:r>
              <a:rPr lang="zh-CN" altLang="en-US" sz="2200" dirty="0">
                <a:latin typeface="楷体" panose="02010609060101010101" pitchFamily="49" charset="-122"/>
                <a:ea typeface="楷体" panose="02010609060101010101" pitchFamily="49" charset="-122"/>
                <a:sym typeface="Lucida Grande" charset="0"/>
              </a:rPr>
              <a:t>倍</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r>
              <a:rPr lang="zh-CN" altLang="en-US" sz="2200" dirty="0">
                <a:latin typeface="楷体" panose="02010609060101010101" pitchFamily="49" charset="-122"/>
                <a:ea typeface="楷体" panose="02010609060101010101" pitchFamily="49" charset="-122"/>
                <a:sym typeface="Lucida Grande" charset="0"/>
              </a:rPr>
              <a:t>马来西亚，与美国的价格和等待时间相同</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r>
              <a:rPr lang="zh-CN" altLang="en-US" sz="2200" dirty="0">
                <a:latin typeface="楷体" panose="02010609060101010101" pitchFamily="49" charset="-122"/>
                <a:ea typeface="楷体" panose="02010609060101010101" pitchFamily="49" charset="-122"/>
                <a:sym typeface="Lucida Grande" charset="0"/>
              </a:rPr>
              <a:t>匈牙利</a:t>
            </a:r>
            <a:r>
              <a:rPr lang="en-US" altLang="zh-CN" sz="2200" dirty="0">
                <a:latin typeface="楷体" panose="02010609060101010101" pitchFamily="49" charset="-122"/>
                <a:ea typeface="楷体" panose="02010609060101010101" pitchFamily="49" charset="-122"/>
                <a:sym typeface="Arial" panose="020B0604020202020204" pitchFamily="34" charset="0"/>
              </a:rPr>
              <a:t>1989</a:t>
            </a:r>
            <a:r>
              <a:rPr lang="zh-CN" altLang="en-US" sz="2200" dirty="0">
                <a:latin typeface="楷体" panose="02010609060101010101" pitchFamily="49" charset="-122"/>
                <a:ea typeface="楷体" panose="02010609060101010101" pitchFamily="49" charset="-122"/>
                <a:sym typeface="Lucida Grande" charset="0"/>
              </a:rPr>
              <a:t>年前，要等</a:t>
            </a:r>
            <a:r>
              <a:rPr lang="en-US" altLang="zh-CN" sz="2200" dirty="0">
                <a:latin typeface="楷体" panose="02010609060101010101" pitchFamily="49" charset="-122"/>
                <a:ea typeface="楷体" panose="02010609060101010101" pitchFamily="49" charset="-122"/>
                <a:sym typeface="Arial" panose="020B0604020202020204" pitchFamily="34" charset="0"/>
              </a:rPr>
              <a:t>30</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40</a:t>
            </a:r>
            <a:r>
              <a:rPr lang="zh-CN" altLang="en-US" sz="2200" dirty="0">
                <a:latin typeface="楷体" panose="02010609060101010101" pitchFamily="49" charset="-122"/>
                <a:ea typeface="楷体" panose="02010609060101010101" pitchFamily="49" charset="-122"/>
                <a:sym typeface="Lucida Grande" charset="0"/>
              </a:rPr>
              <a:t>星期，取消货币和进口管制后，</a:t>
            </a:r>
            <a:r>
              <a:rPr lang="en-US" altLang="zh-CN" sz="2200" dirty="0">
                <a:latin typeface="楷体" panose="02010609060101010101" pitchFamily="49" charset="-122"/>
                <a:ea typeface="楷体" panose="02010609060101010101" pitchFamily="49" charset="-122"/>
                <a:sym typeface="Arial" panose="020B0604020202020204" pitchFamily="34" charset="0"/>
              </a:rPr>
              <a:t>2</a:t>
            </a:r>
            <a:r>
              <a:rPr lang="zh-CN" altLang="en-US" sz="2200" dirty="0">
                <a:latin typeface="楷体" panose="02010609060101010101" pitchFamily="49" charset="-122"/>
                <a:ea typeface="楷体" panose="02010609060101010101" pitchFamily="49" charset="-122"/>
                <a:sym typeface="Lucida Grande" charset="0"/>
              </a:rPr>
              <a:t>周</a:t>
            </a:r>
            <a:endParaRPr lang="zh-CN" altLang="en-US" sz="2200" dirty="0">
              <a:latin typeface="楷体" panose="02010609060101010101" pitchFamily="49" charset="-122"/>
              <a:ea typeface="楷体" panose="02010609060101010101" pitchFamily="49" charset="-122"/>
              <a:sym typeface="Arial" panose="020B0604020202020204" pitchFamily="34" charset="0"/>
            </a:endParaRPr>
          </a:p>
          <a:p>
            <a:pPr lvl="1" eaLnBrk="1" hangingPunct="1"/>
            <a:r>
              <a:rPr lang="zh-CN" altLang="en-US" sz="2200" dirty="0">
                <a:latin typeface="楷体" panose="02010609060101010101" pitchFamily="49" charset="-122"/>
                <a:ea typeface="楷体" panose="02010609060101010101" pitchFamily="49" charset="-122"/>
                <a:sym typeface="Lucida Grande" charset="0"/>
              </a:rPr>
              <a:t>港口办理清关手续（</a:t>
            </a:r>
            <a:r>
              <a:rPr lang="en-US" altLang="zh-CN" sz="2200" dirty="0">
                <a:latin typeface="楷体" panose="02010609060101010101" pitchFamily="49" charset="-122"/>
                <a:ea typeface="楷体" panose="02010609060101010101" pitchFamily="49" charset="-122"/>
                <a:sym typeface="Arial" panose="020B0604020202020204" pitchFamily="34" charset="0"/>
              </a:rPr>
              <a:t>clear items)</a:t>
            </a:r>
            <a:r>
              <a:rPr lang="zh-CN" altLang="en-US" sz="2200" dirty="0">
                <a:latin typeface="楷体" panose="02010609060101010101" pitchFamily="49" charset="-122"/>
                <a:ea typeface="楷体" panose="02010609060101010101" pitchFamily="49" charset="-122"/>
                <a:sym typeface="Lucida Grande" charset="0"/>
              </a:rPr>
              <a:t>的时间：新加坡 </a:t>
            </a:r>
            <a:r>
              <a:rPr lang="en-US" altLang="zh-CN" sz="2200" dirty="0">
                <a:latin typeface="楷体" panose="02010609060101010101" pitchFamily="49" charset="-122"/>
                <a:ea typeface="楷体" panose="02010609060101010101" pitchFamily="49" charset="-122"/>
                <a:sym typeface="Arial" panose="020B0604020202020204" pitchFamily="34" charset="0"/>
              </a:rPr>
              <a:t>15</a:t>
            </a:r>
            <a:r>
              <a:rPr lang="zh-CN" altLang="en-US" sz="2200" dirty="0">
                <a:latin typeface="楷体" panose="02010609060101010101" pitchFamily="49" charset="-122"/>
                <a:ea typeface="楷体" panose="02010609060101010101" pitchFamily="49" charset="-122"/>
                <a:sym typeface="Lucida Grande" charset="0"/>
              </a:rPr>
              <a:t>分钟，坦桑尼亚</a:t>
            </a:r>
            <a:r>
              <a:rPr lang="en-US" altLang="zh-CN" sz="2200" dirty="0">
                <a:latin typeface="楷体" panose="02010609060101010101" pitchFamily="49" charset="-122"/>
                <a:ea typeface="楷体" panose="02010609060101010101" pitchFamily="49" charset="-122"/>
                <a:sym typeface="Arial" panose="020B0604020202020204" pitchFamily="34" charset="0"/>
              </a:rPr>
              <a:t>7</a:t>
            </a:r>
            <a:r>
              <a:rPr lang="zh-CN" altLang="en-US" sz="2200" dirty="0">
                <a:latin typeface="楷体" panose="02010609060101010101" pitchFamily="49" charset="-122"/>
                <a:ea typeface="楷体" panose="02010609060101010101" pitchFamily="49" charset="-122"/>
                <a:sym typeface="Lucida Grande" charset="0"/>
              </a:rPr>
              <a:t>－</a:t>
            </a:r>
            <a:r>
              <a:rPr lang="en-US" altLang="zh-CN" sz="2200" dirty="0">
                <a:latin typeface="楷体" panose="02010609060101010101" pitchFamily="49" charset="-122"/>
                <a:ea typeface="楷体" panose="02010609060101010101" pitchFamily="49" charset="-122"/>
                <a:sym typeface="Arial" panose="020B0604020202020204" pitchFamily="34" charset="0"/>
              </a:rPr>
              <a:t>14</a:t>
            </a:r>
            <a:r>
              <a:rPr lang="zh-CN" altLang="en-US" sz="2200" dirty="0">
                <a:latin typeface="楷体" panose="02010609060101010101" pitchFamily="49" charset="-122"/>
                <a:ea typeface="楷体" panose="02010609060101010101" pitchFamily="49" charset="-122"/>
                <a:sym typeface="Lucida Grande" charset="0"/>
              </a:rPr>
              <a:t>天，最长的有</a:t>
            </a:r>
            <a:r>
              <a:rPr lang="en-US" altLang="zh-CN" sz="2200" dirty="0">
                <a:latin typeface="楷体" panose="02010609060101010101" pitchFamily="49" charset="-122"/>
                <a:ea typeface="楷体" panose="02010609060101010101" pitchFamily="49" charset="-122"/>
                <a:sym typeface="Arial" panose="020B0604020202020204" pitchFamily="34" charset="0"/>
              </a:rPr>
              <a:t>91</a:t>
            </a:r>
            <a:r>
              <a:rPr lang="zh-CN" altLang="en-US" sz="2200" dirty="0">
                <a:latin typeface="楷体" panose="02010609060101010101" pitchFamily="49" charset="-122"/>
                <a:ea typeface="楷体" panose="02010609060101010101" pitchFamily="49" charset="-122"/>
                <a:sym typeface="Lucida Grande" charset="0"/>
              </a:rPr>
              <a:t>天的报道</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交易费用低一点好？高一点好？</a:t>
            </a:r>
            <a:endParaRPr lang="zh-CN" altLang="en-US" sz="3600" b="1" dirty="0">
              <a:latin typeface="楷体" panose="02010609060101010101" pitchFamily="49" charset="-122"/>
              <a:ea typeface="楷体" panose="02010609060101010101" pitchFamily="49" charset="-122"/>
            </a:endParaRPr>
          </a:p>
        </p:txBody>
      </p:sp>
      <p:sp>
        <p:nvSpPr>
          <p:cNvPr id="26627" name="Rectangle 3"/>
          <p:cNvSpPr>
            <a:spLocks noGrp="1"/>
          </p:cNvSpPr>
          <p:nvPr>
            <p:ph idx="1"/>
          </p:nvPr>
        </p:nvSpPr>
        <p:spPr>
          <a:xfrm>
            <a:off x="468313" y="1916113"/>
            <a:ext cx="7848600" cy="4114800"/>
          </a:xfrm>
          <a:ln/>
        </p:spPr>
        <p:txBody>
          <a:bodyPr vert="horz" wrap="square" lIns="91440" tIns="45720" rIns="91440" bIns="45720" anchor="t" anchorCtr="0"/>
          <a:p>
            <a:pPr marL="933450" lvl="1" indent="-533400" eaLnBrk="1" hangingPunct="1">
              <a:lnSpc>
                <a:spcPct val="150000"/>
              </a:lnSpc>
            </a:pPr>
            <a:r>
              <a:rPr lang="en-US" altLang="zh-CN" sz="2000" dirty="0">
                <a:latin typeface="楷体" panose="02010609060101010101" pitchFamily="49" charset="-122"/>
                <a:ea typeface="楷体" panose="02010609060101010101" pitchFamily="49" charset="-122"/>
              </a:rPr>
              <a:t>Wallis and North(1988)</a:t>
            </a:r>
            <a:r>
              <a:rPr lang="zh-CN" altLang="en-US" sz="2000" dirty="0">
                <a:latin typeface="楷体" panose="02010609060101010101" pitchFamily="49" charset="-122"/>
                <a:ea typeface="楷体" panose="02010609060101010101" pitchFamily="49" charset="-122"/>
              </a:rPr>
              <a:t>的研究发现，美国</a:t>
            </a:r>
            <a:r>
              <a:rPr lang="en-US" altLang="zh-CN" sz="2000" dirty="0">
                <a:latin typeface="楷体" panose="02010609060101010101" pitchFamily="49" charset="-122"/>
                <a:ea typeface="楷体" panose="02010609060101010101" pitchFamily="49" charset="-122"/>
              </a:rPr>
              <a:t>1870</a:t>
            </a:r>
            <a:r>
              <a:rPr lang="zh-CN" altLang="en-US" sz="2000" dirty="0">
                <a:latin typeface="楷体" panose="02010609060101010101" pitchFamily="49" charset="-122"/>
                <a:ea typeface="楷体" panose="02010609060101010101" pitchFamily="49" charset="-122"/>
              </a:rPr>
              <a:t>年的国内生产总值的</a:t>
            </a:r>
            <a:r>
              <a:rPr lang="en-US" altLang="zh-CN" sz="2000" dirty="0">
                <a:latin typeface="楷体" panose="02010609060101010101" pitchFamily="49" charset="-122"/>
                <a:ea typeface="楷体" panose="02010609060101010101" pitchFamily="49" charset="-122"/>
              </a:rPr>
              <a:t>26%</a:t>
            </a:r>
            <a:r>
              <a:rPr lang="zh-CN" altLang="en-US" sz="2000" dirty="0">
                <a:latin typeface="楷体" panose="02010609060101010101" pitchFamily="49" charset="-122"/>
                <a:ea typeface="楷体" panose="02010609060101010101" pitchFamily="49" charset="-122"/>
              </a:rPr>
              <a:t>为交易费用，而在</a:t>
            </a:r>
            <a:r>
              <a:rPr lang="en-US" altLang="zh-CN" sz="2000" dirty="0">
                <a:latin typeface="楷体" panose="02010609060101010101" pitchFamily="49" charset="-122"/>
                <a:ea typeface="楷体" panose="02010609060101010101" pitchFamily="49" charset="-122"/>
              </a:rPr>
              <a:t>1970</a:t>
            </a:r>
            <a:r>
              <a:rPr lang="zh-CN" altLang="en-US" sz="2000" dirty="0">
                <a:latin typeface="楷体" panose="02010609060101010101" pitchFamily="49" charset="-122"/>
                <a:ea typeface="楷体" panose="02010609060101010101" pitchFamily="49" charset="-122"/>
              </a:rPr>
              <a:t>年，美国国内生产总值的</a:t>
            </a:r>
            <a:r>
              <a:rPr lang="en-US" altLang="zh-CN" sz="2000" dirty="0">
                <a:latin typeface="楷体" panose="02010609060101010101" pitchFamily="49" charset="-122"/>
                <a:ea typeface="楷体" panose="02010609060101010101" pitchFamily="49" charset="-122"/>
              </a:rPr>
              <a:t>47-55%</a:t>
            </a:r>
            <a:r>
              <a:rPr lang="zh-CN" altLang="en-US" sz="2000" dirty="0">
                <a:latin typeface="楷体" panose="02010609060101010101" pitchFamily="49" charset="-122"/>
                <a:ea typeface="楷体" panose="02010609060101010101" pitchFamily="49" charset="-122"/>
              </a:rPr>
              <a:t>为交易费用。</a:t>
            </a:r>
            <a:endParaRPr lang="en-US" altLang="zh-CN" sz="2000" dirty="0">
              <a:latin typeface="楷体" panose="02010609060101010101" pitchFamily="49" charset="-122"/>
              <a:ea typeface="楷体" panose="02010609060101010101" pitchFamily="49" charset="-122"/>
            </a:endParaRPr>
          </a:p>
          <a:p>
            <a:pPr marL="933450" lvl="1" indent="-533400" eaLnBrk="1" hangingPunct="1">
              <a:lnSpc>
                <a:spcPct val="150000"/>
              </a:lnSpc>
            </a:pPr>
            <a:r>
              <a:rPr lang="zh-CN" altLang="en-US" sz="2000" dirty="0">
                <a:latin typeface="楷体" panose="02010609060101010101" pitchFamily="49" charset="-122"/>
                <a:ea typeface="楷体" panose="02010609060101010101" pitchFamily="49" charset="-122"/>
              </a:rPr>
              <a:t>张五常说，交易费用降一点，一个国家会大富；交易费用升一点，一个国家会大贫。</a:t>
            </a:r>
            <a:endParaRPr lang="en-US" altLang="zh-CN" sz="2000" dirty="0">
              <a:latin typeface="楷体" panose="02010609060101010101" pitchFamily="49" charset="-122"/>
              <a:ea typeface="楷体" panose="02010609060101010101" pitchFamily="49" charset="-122"/>
            </a:endParaRPr>
          </a:p>
          <a:p>
            <a:pPr marL="933450" lvl="1" indent="-533400" eaLnBrk="1" hangingPunct="1">
              <a:lnSpc>
                <a:spcPct val="150000"/>
              </a:lnSpc>
            </a:pPr>
            <a:r>
              <a:rPr lang="zh-CN" altLang="en-US" sz="2000" dirty="0">
                <a:latin typeface="楷体" panose="02010609060101010101" pitchFamily="49" charset="-122"/>
                <a:ea typeface="楷体" panose="02010609060101010101" pitchFamily="49" charset="-122"/>
              </a:rPr>
              <a:t>请问，</a:t>
            </a:r>
            <a:r>
              <a:rPr lang="zh-CN" altLang="zh-CN" sz="2000" dirty="0">
                <a:latin typeface="楷体" panose="02010609060101010101" pitchFamily="49" charset="-122"/>
                <a:ea typeface="楷体" panose="02010609060101010101" pitchFamily="49" charset="-122"/>
              </a:rPr>
              <a:t>如果交易费用越低</a:t>
            </a:r>
            <a:r>
              <a:rPr lang="zh-CN" altLang="en-US" sz="2000" dirty="0">
                <a:latin typeface="楷体" panose="02010609060101010101" pitchFamily="49" charset="-122"/>
                <a:ea typeface="楷体" panose="02010609060101010101" pitchFamily="49" charset="-122"/>
              </a:rPr>
              <a:t>国家</a:t>
            </a:r>
            <a:r>
              <a:rPr lang="zh-CN" altLang="zh-CN" sz="2000" dirty="0">
                <a:latin typeface="楷体" panose="02010609060101010101" pitchFamily="49" charset="-122"/>
                <a:ea typeface="楷体" panose="02010609060101010101" pitchFamily="49" charset="-122"/>
              </a:rPr>
              <a:t>越</a:t>
            </a:r>
            <a:r>
              <a:rPr lang="zh-CN" altLang="en-US" sz="2000" dirty="0">
                <a:latin typeface="楷体" panose="02010609060101010101" pitchFamily="49" charset="-122"/>
                <a:ea typeface="楷体" panose="02010609060101010101" pitchFamily="49" charset="-122"/>
              </a:rPr>
              <a:t>富裕</a:t>
            </a:r>
            <a:r>
              <a:rPr lang="zh-CN"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那么</a:t>
            </a:r>
            <a:r>
              <a:rPr lang="zh-CN" altLang="zh-CN" sz="2000" dirty="0">
                <a:latin typeface="楷体" panose="02010609060101010101" pitchFamily="49" charset="-122"/>
                <a:ea typeface="楷体" panose="02010609060101010101" pitchFamily="49" charset="-122"/>
              </a:rPr>
              <a:t>如何解释</a:t>
            </a:r>
            <a:r>
              <a:rPr lang="zh-CN" altLang="en-US" sz="2000" dirty="0">
                <a:latin typeface="楷体" panose="02010609060101010101" pitchFamily="49" charset="-122"/>
                <a:ea typeface="楷体" panose="02010609060101010101" pitchFamily="49" charset="-122"/>
              </a:rPr>
              <a:t>美国</a:t>
            </a:r>
            <a:r>
              <a:rPr lang="en-US" altLang="zh-CN" sz="2000" dirty="0">
                <a:latin typeface="楷体" panose="02010609060101010101" pitchFamily="49" charset="-122"/>
                <a:ea typeface="楷体" panose="02010609060101010101" pitchFamily="49" charset="-122"/>
              </a:rPr>
              <a:t>1970</a:t>
            </a:r>
            <a:r>
              <a:rPr lang="zh-CN" altLang="en-US" sz="2000" dirty="0">
                <a:latin typeface="楷体" panose="02010609060101010101" pitchFamily="49" charset="-122"/>
                <a:ea typeface="楷体" panose="02010609060101010101" pitchFamily="49" charset="-122"/>
              </a:rPr>
              <a:t>年</a:t>
            </a:r>
            <a:r>
              <a:rPr lang="zh-CN" altLang="zh-CN" sz="2000" dirty="0">
                <a:latin typeface="楷体" panose="02010609060101010101" pitchFamily="49" charset="-122"/>
                <a:ea typeface="楷体" panose="02010609060101010101" pitchFamily="49" charset="-122"/>
              </a:rPr>
              <a:t>交易费用</a:t>
            </a:r>
            <a:r>
              <a:rPr lang="zh-CN" altLang="en-US" sz="2000" dirty="0">
                <a:latin typeface="楷体" panose="02010609060101010101" pitchFamily="49" charset="-122"/>
                <a:ea typeface="楷体" panose="02010609060101010101" pitchFamily="49" charset="-122"/>
              </a:rPr>
              <a:t>绝对量以及</a:t>
            </a:r>
            <a:r>
              <a:rPr lang="zh-CN" altLang="zh-CN" sz="2000" dirty="0">
                <a:latin typeface="楷体" panose="02010609060101010101" pitchFamily="49" charset="-122"/>
                <a:ea typeface="楷体" panose="02010609060101010101" pitchFamily="49" charset="-122"/>
              </a:rPr>
              <a:t>占</a:t>
            </a:r>
            <a:r>
              <a:rPr lang="en-US" altLang="zh-CN" sz="2000" dirty="0">
                <a:latin typeface="楷体" panose="02010609060101010101" pitchFamily="49" charset="-122"/>
                <a:ea typeface="楷体" panose="02010609060101010101" pitchFamily="49" charset="-122"/>
              </a:rPr>
              <a:t>GNP</a:t>
            </a:r>
            <a:r>
              <a:rPr lang="zh-CN" altLang="zh-CN" sz="2000" dirty="0">
                <a:latin typeface="楷体" panose="02010609060101010101" pitchFamily="49" charset="-122"/>
                <a:ea typeface="楷体" panose="02010609060101010101" pitchFamily="49" charset="-122"/>
              </a:rPr>
              <a:t>之比</a:t>
            </a:r>
            <a:r>
              <a:rPr lang="zh-CN" altLang="en-US" sz="2000" dirty="0">
                <a:latin typeface="楷体" panose="02010609060101010101" pitchFamily="49" charset="-122"/>
                <a:ea typeface="楷体" panose="02010609060101010101" pitchFamily="49" charset="-122"/>
              </a:rPr>
              <a:t>都比</a:t>
            </a:r>
            <a:r>
              <a:rPr lang="en-US" altLang="zh-CN" sz="2000" dirty="0">
                <a:latin typeface="楷体" panose="02010609060101010101" pitchFamily="49" charset="-122"/>
                <a:ea typeface="楷体" panose="02010609060101010101" pitchFamily="49" charset="-122"/>
              </a:rPr>
              <a:t>1870</a:t>
            </a:r>
            <a:r>
              <a:rPr lang="zh-CN" altLang="en-US" sz="2000" dirty="0">
                <a:latin typeface="楷体" panose="02010609060101010101" pitchFamily="49" charset="-122"/>
                <a:ea typeface="楷体" panose="02010609060101010101" pitchFamily="49" charset="-122"/>
              </a:rPr>
              <a:t>年的美国</a:t>
            </a:r>
            <a:r>
              <a:rPr lang="zh-CN" altLang="zh-CN" sz="2000" dirty="0">
                <a:latin typeface="楷体" panose="02010609060101010101" pitchFamily="49" charset="-122"/>
                <a:ea typeface="楷体" panose="02010609060101010101" pitchFamily="49" charset="-122"/>
              </a:rPr>
              <a:t>上升？</a:t>
            </a:r>
            <a:endParaRPr lang="en-US" altLang="zh-CN" sz="2000" dirty="0">
              <a:latin typeface="楷体" panose="02010609060101010101" pitchFamily="49" charset="-122"/>
              <a:ea typeface="楷体" panose="02010609060101010101" pitchFamily="49" charset="-122"/>
            </a:endParaRPr>
          </a:p>
          <a:p>
            <a:pPr marL="933450" lvl="1" indent="-533400" eaLnBrk="1" hangingPunct="1">
              <a:lnSpc>
                <a:spcPct val="80000"/>
              </a:lnSpc>
            </a:pPr>
            <a:endParaRPr lang="en-US" altLang="zh-CN" sz="2000" dirty="0">
              <a:latin typeface="楷体" panose="02010609060101010101" pitchFamily="49" charset="-122"/>
              <a:ea typeface="楷体" panose="02010609060101010101" pitchFamily="49" charset="-122"/>
            </a:endParaRPr>
          </a:p>
          <a:p>
            <a:pPr marL="933450" lvl="1" indent="-533400" eaLnBrk="1" hangingPunct="1">
              <a:lnSpc>
                <a:spcPct val="80000"/>
              </a:lnSpc>
            </a:pPr>
            <a:endParaRPr lang="en-US" altLang="zh-CN" sz="2000" dirty="0">
              <a:latin typeface="楷体" panose="02010609060101010101" pitchFamily="49" charset="-122"/>
              <a:ea typeface="楷体" panose="02010609060101010101" pitchFamily="49" charset="-122"/>
            </a:endParaRPr>
          </a:p>
          <a:p>
            <a:pPr marL="933450" lvl="1" indent="-533400" eaLnBrk="1" hangingPunct="1">
              <a:lnSpc>
                <a:spcPct val="80000"/>
              </a:lnSpc>
            </a:pPr>
            <a:endParaRPr lang="en-US" altLang="zh-CN"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
          <p:cNvSpPr/>
          <p:nvPr/>
        </p:nvSpPr>
        <p:spPr bwMode="auto">
          <a:xfrm>
            <a:off x="1042988" y="981075"/>
            <a:ext cx="7342188" cy="860425"/>
          </a:xfrm>
          <a:prstGeom prst="rect">
            <a:avLst/>
          </a:prstGeom>
          <a:noFill/>
          <a:ln w="12700">
            <a:noFill/>
            <a:miter lim="800000"/>
          </a:ln>
        </p:spPr>
        <p:txBody>
          <a:bodyPr lIns="62506" tIns="35717" rIns="62506" bIns="35717"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chemeClr val="tx2"/>
                </a:solidFill>
                <a:effectLst/>
                <a:uLnTx/>
                <a:uFillTx/>
                <a:latin typeface="楷体" panose="02010609060101010101" pitchFamily="49" charset="-122"/>
                <a:ea typeface="楷体" panose="02010609060101010101" pitchFamily="49" charset="-122"/>
                <a:cs typeface="+mj-cs"/>
              </a:rPr>
              <a:t>生产成本、交易费用与市场规模</a:t>
            </a:r>
            <a:endParaRPr kumimoji="1" lang="zh-CN" altLang="en-US" sz="3600" b="1" i="0" u="none" strike="noStrike" kern="1200" cap="none" spc="0" normalizeH="0" baseline="0" noProof="0" dirty="0">
              <a:ln>
                <a:noFill/>
              </a:ln>
              <a:solidFill>
                <a:schemeClr val="tx2"/>
              </a:solidFill>
              <a:effectLst/>
              <a:uLnTx/>
              <a:uFillTx/>
              <a:latin typeface="楷体" panose="02010609060101010101" pitchFamily="49" charset="-122"/>
              <a:ea typeface="楷体" panose="02010609060101010101" pitchFamily="49" charset="-122"/>
              <a:cs typeface="+mj-cs"/>
            </a:endParaRPr>
          </a:p>
        </p:txBody>
      </p:sp>
      <p:sp>
        <p:nvSpPr>
          <p:cNvPr id="27651" name="Line 2"/>
          <p:cNvSpPr/>
          <p:nvPr/>
        </p:nvSpPr>
        <p:spPr>
          <a:xfrm>
            <a:off x="971550" y="2133600"/>
            <a:ext cx="19050" cy="3808413"/>
          </a:xfrm>
          <a:prstGeom prst="line">
            <a:avLst/>
          </a:prstGeom>
          <a:ln w="9525" cap="flat" cmpd="sng">
            <a:solidFill>
              <a:schemeClr val="tx1"/>
            </a:solidFill>
            <a:prstDash val="solid"/>
            <a:headEnd type="none" w="med" len="med"/>
            <a:tailEnd type="none" w="med" len="med"/>
          </a:ln>
        </p:spPr>
      </p:sp>
      <p:sp>
        <p:nvSpPr>
          <p:cNvPr id="27652" name="Line 3"/>
          <p:cNvSpPr/>
          <p:nvPr/>
        </p:nvSpPr>
        <p:spPr>
          <a:xfrm>
            <a:off x="971550" y="5949950"/>
            <a:ext cx="7237413" cy="0"/>
          </a:xfrm>
          <a:prstGeom prst="line">
            <a:avLst/>
          </a:prstGeom>
          <a:ln w="38100" cap="flat" cmpd="sng">
            <a:solidFill>
              <a:schemeClr val="tx1"/>
            </a:solidFill>
            <a:prstDash val="solid"/>
            <a:headEnd type="none" w="med" len="med"/>
            <a:tailEnd type="none" w="med" len="med"/>
          </a:ln>
        </p:spPr>
      </p:sp>
      <p:sp>
        <p:nvSpPr>
          <p:cNvPr id="27653" name="AutoShape 4"/>
          <p:cNvSpPr/>
          <p:nvPr/>
        </p:nvSpPr>
        <p:spPr>
          <a:xfrm rot="-498424">
            <a:off x="1744663" y="2174875"/>
            <a:ext cx="5180012" cy="3092450"/>
          </a:xfrm>
          <a:custGeom>
            <a:avLst/>
            <a:gdLst>
              <a:gd name="txL" fmla="*/ 0 w 21600"/>
              <a:gd name="txT" fmla="*/ 0 h 21600"/>
              <a:gd name="txR" fmla="*/ 21600 w 21600"/>
              <a:gd name="txB" fmla="*/ 21600 h 21600"/>
            </a:gdLst>
            <a:ahLst/>
            <a:cxnLst>
              <a:cxn ang="0">
                <a:pos x="0" y="0"/>
              </a:cxn>
              <a:cxn ang="0">
                <a:pos x="2147483646" y="2147483646"/>
              </a:cxn>
              <a:cxn ang="0">
                <a:pos x="2147483646" y="2147483646"/>
              </a:cxn>
            </a:cxnLst>
            <a:rect l="txL" t="txT" r="txR" b="txB"/>
            <a:pathLst>
              <a:path w="21600" h="21600">
                <a:moveTo>
                  <a:pt x="0" y="0"/>
                </a:moveTo>
                <a:cubicBezTo>
                  <a:pt x="1088" y="4846"/>
                  <a:pt x="2177" y="9692"/>
                  <a:pt x="5777" y="13292"/>
                </a:cubicBezTo>
                <a:cubicBezTo>
                  <a:pt x="9377" y="16892"/>
                  <a:pt x="15488" y="19246"/>
                  <a:pt x="21600" y="21600"/>
                </a:cubicBezTo>
              </a:path>
            </a:pathLst>
          </a:custGeom>
          <a:solidFill>
            <a:srgbClr val="000000">
              <a:alpha val="0"/>
            </a:srgbClr>
          </a:solid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7654" name="Rectangle 5"/>
          <p:cNvSpPr/>
          <p:nvPr/>
        </p:nvSpPr>
        <p:spPr>
          <a:xfrm>
            <a:off x="5983288" y="5991225"/>
            <a:ext cx="2230437" cy="339725"/>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r" eaLnBrk="1" hangingPunct="1">
              <a:spcBef>
                <a:spcPct val="0"/>
              </a:spcBef>
              <a:buClrTx/>
              <a:buSzTx/>
              <a:buFontTx/>
              <a:buNone/>
            </a:pPr>
            <a:r>
              <a:rPr lang="zh-CN" altLang="en-US" sz="1500" b="1" dirty="0"/>
              <a:t>市场规模</a:t>
            </a:r>
            <a:endParaRPr lang="zh-CN" altLang="en-US" sz="1500" b="1" dirty="0"/>
          </a:p>
        </p:txBody>
      </p:sp>
      <p:sp>
        <p:nvSpPr>
          <p:cNvPr id="27655" name="Rectangle 6"/>
          <p:cNvSpPr/>
          <p:nvPr/>
        </p:nvSpPr>
        <p:spPr>
          <a:xfrm>
            <a:off x="6457950" y="5202238"/>
            <a:ext cx="1409700" cy="457200"/>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400" b="1" dirty="0"/>
              <a:t>生产成本</a:t>
            </a:r>
            <a:endParaRPr lang="zh-CN" altLang="en-US" sz="2400" b="1" dirty="0"/>
          </a:p>
        </p:txBody>
      </p:sp>
      <p:sp>
        <p:nvSpPr>
          <p:cNvPr id="27656" name="Rectangle 7"/>
          <p:cNvSpPr/>
          <p:nvPr/>
        </p:nvSpPr>
        <p:spPr>
          <a:xfrm>
            <a:off x="5651500" y="2060575"/>
            <a:ext cx="1560513" cy="455613"/>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400" b="1" dirty="0"/>
              <a:t>交易费用</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1</a:t>
            </a:r>
            <a:endParaRPr lang="en-US" altLang="zh-CN" sz="2400" b="1" dirty="0">
              <a:latin typeface="Times New Roman" panose="02020603050405020304" pitchFamily="18" charset="0"/>
              <a:ea typeface="Times New Roman" panose="02020603050405020304" pitchFamily="18" charset="0"/>
              <a:sym typeface="Times New Roman" panose="02020603050405020304" pitchFamily="18" charset="0"/>
            </a:endParaRPr>
          </a:p>
        </p:txBody>
      </p:sp>
      <p:sp>
        <p:nvSpPr>
          <p:cNvPr id="27657" name="Rectangle 8"/>
          <p:cNvSpPr/>
          <p:nvPr/>
        </p:nvSpPr>
        <p:spPr>
          <a:xfrm>
            <a:off x="6516688" y="3068638"/>
            <a:ext cx="1562100" cy="458787"/>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400" b="1" dirty="0"/>
              <a:t>交易费用</a:t>
            </a:r>
            <a:r>
              <a:rPr lang="en-US" altLang="zh-CN" sz="2400" b="1" dirty="0">
                <a:latin typeface="Times New Roman" panose="02020603050405020304" pitchFamily="18" charset="0"/>
                <a:cs typeface="Times New Roman" panose="02020603050405020304" pitchFamily="18" charset="0"/>
                <a:sym typeface="Times New Roman" panose="02020603050405020304" pitchFamily="18" charset="0"/>
              </a:rPr>
              <a:t>2</a:t>
            </a:r>
            <a:endParaRPr lang="en-US" altLang="zh-CN" sz="2400" b="1" dirty="0">
              <a:latin typeface="Times New Roman" panose="02020603050405020304" pitchFamily="18" charset="0"/>
              <a:ea typeface="Times New Roman" panose="02020603050405020304" pitchFamily="18" charset="0"/>
              <a:sym typeface="Times New Roman" panose="02020603050405020304" pitchFamily="18" charset="0"/>
            </a:endParaRPr>
          </a:p>
        </p:txBody>
      </p:sp>
      <p:sp>
        <p:nvSpPr>
          <p:cNvPr id="27658" name="AutoShape 9"/>
          <p:cNvSpPr/>
          <p:nvPr/>
        </p:nvSpPr>
        <p:spPr>
          <a:xfrm>
            <a:off x="4532313" y="2922588"/>
            <a:ext cx="976312" cy="485775"/>
          </a:xfrm>
          <a:custGeom>
            <a:avLst/>
            <a:gdLst>
              <a:gd name="txL" fmla="*/ 0 w 21600"/>
              <a:gd name="txT" fmla="*/ 0 h 21600"/>
              <a:gd name="txR" fmla="*/ 21600 w 21600"/>
              <a:gd name="txB" fmla="*/ 21600 h 2160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 ang="0">
                <a:pos x="0"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moveTo>
                  <a:pt x="1350" y="5400"/>
                </a:moveTo>
                <a:lnTo>
                  <a:pt x="1350" y="16200"/>
                </a:lnTo>
                <a:lnTo>
                  <a:pt x="2700" y="16200"/>
                </a:lnTo>
                <a:lnTo>
                  <a:pt x="2700" y="5400"/>
                </a:lnTo>
                <a:lnTo>
                  <a:pt x="1350" y="5400"/>
                </a:lnTo>
                <a:close/>
                <a:moveTo>
                  <a:pt x="0" y="5400"/>
                </a:moveTo>
                <a:lnTo>
                  <a:pt x="0" y="16200"/>
                </a:lnTo>
                <a:lnTo>
                  <a:pt x="675" y="16200"/>
                </a:lnTo>
                <a:lnTo>
                  <a:pt x="675" y="5400"/>
                </a:lnTo>
                <a:lnTo>
                  <a:pt x="0" y="5400"/>
                </a:lnTo>
                <a:close/>
                <a:moveTo>
                  <a:pt x="0" y="5400"/>
                </a:moveTo>
              </a:path>
            </a:pathLst>
          </a:custGeom>
          <a:solidFill>
            <a:srgbClr val="009999">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27659" name="Rectangle 10"/>
          <p:cNvSpPr/>
          <p:nvPr/>
        </p:nvSpPr>
        <p:spPr>
          <a:xfrm>
            <a:off x="3411538" y="3332163"/>
            <a:ext cx="2943225" cy="455612"/>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2400" b="1" dirty="0"/>
              <a:t>节约交易费用的努力</a:t>
            </a:r>
            <a:endParaRPr lang="zh-CN" altLang="en-US" sz="2400" b="1" dirty="0"/>
          </a:p>
        </p:txBody>
      </p:sp>
      <p:sp>
        <p:nvSpPr>
          <p:cNvPr id="27660" name="Rectangle 11"/>
          <p:cNvSpPr/>
          <p:nvPr/>
        </p:nvSpPr>
        <p:spPr>
          <a:xfrm rot="5400000">
            <a:off x="300038" y="2659063"/>
            <a:ext cx="742950" cy="554037"/>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600" b="1" dirty="0"/>
              <a:t>成本</a:t>
            </a:r>
            <a:endParaRPr lang="zh-CN" altLang="en-US" sz="1600" b="1" dirty="0"/>
          </a:p>
        </p:txBody>
      </p:sp>
      <p:sp>
        <p:nvSpPr>
          <p:cNvPr id="27661" name="Line 12"/>
          <p:cNvSpPr/>
          <p:nvPr/>
        </p:nvSpPr>
        <p:spPr>
          <a:xfrm>
            <a:off x="4397375" y="4562475"/>
            <a:ext cx="0" cy="1368425"/>
          </a:xfrm>
          <a:prstGeom prst="line">
            <a:avLst/>
          </a:prstGeom>
          <a:ln w="9525" cap="rnd" cmpd="sng">
            <a:solidFill>
              <a:schemeClr val="tx1"/>
            </a:solidFill>
            <a:prstDash val="sysDot"/>
            <a:headEnd type="none" w="med" len="med"/>
            <a:tailEnd type="none" w="med" len="med"/>
          </a:ln>
        </p:spPr>
      </p:sp>
      <p:sp>
        <p:nvSpPr>
          <p:cNvPr id="27662" name="Line 13"/>
          <p:cNvSpPr/>
          <p:nvPr/>
        </p:nvSpPr>
        <p:spPr>
          <a:xfrm>
            <a:off x="2625725" y="3933825"/>
            <a:ext cx="0" cy="2016125"/>
          </a:xfrm>
          <a:prstGeom prst="line">
            <a:avLst/>
          </a:prstGeom>
          <a:ln w="9525" cap="rnd" cmpd="sng">
            <a:solidFill>
              <a:schemeClr val="tx1"/>
            </a:solidFill>
            <a:prstDash val="sysDot"/>
            <a:headEnd type="none" w="med" len="med"/>
            <a:tailEnd type="none" w="med" len="med"/>
          </a:ln>
        </p:spPr>
      </p:sp>
      <p:sp>
        <p:nvSpPr>
          <p:cNvPr id="27663" name="Rectangle 16"/>
          <p:cNvSpPr/>
          <p:nvPr/>
        </p:nvSpPr>
        <p:spPr>
          <a:xfrm>
            <a:off x="1012825" y="6080125"/>
            <a:ext cx="895350" cy="304800"/>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300" b="1" dirty="0"/>
              <a:t>村庄经济</a:t>
            </a:r>
            <a:endParaRPr lang="zh-CN" altLang="en-US" sz="1300" b="1" dirty="0"/>
          </a:p>
        </p:txBody>
      </p:sp>
      <p:sp>
        <p:nvSpPr>
          <p:cNvPr id="27664" name="AutoShape 17"/>
          <p:cNvSpPr/>
          <p:nvPr/>
        </p:nvSpPr>
        <p:spPr>
          <a:xfrm>
            <a:off x="971550" y="6021388"/>
            <a:ext cx="1008063" cy="431800"/>
          </a:xfrm>
          <a:custGeom>
            <a:avLst/>
            <a:gdLst>
              <a:gd name="txL" fmla="*/ 0 w 21600"/>
              <a:gd name="txT" fmla="*/ 0 h 21600"/>
              <a:gd name="txR" fmla="*/ 21600 w 21600"/>
              <a:gd name="txB" fmla="*/ 21600 h 21600"/>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Lst>
            <a:rect l="txL" t="txT" r="txR" b="txB"/>
            <a:pathLst>
              <a:path w="21600" h="21600">
                <a:moveTo>
                  <a:pt x="10800" y="0"/>
                </a:moveTo>
                <a:lnTo>
                  <a:pt x="10800" y="0"/>
                </a:lnTo>
                <a:cubicBezTo>
                  <a:pt x="4835" y="0"/>
                  <a:pt x="0" y="4835"/>
                  <a:pt x="0" y="10800"/>
                </a:cubicBezTo>
                <a:cubicBezTo>
                  <a:pt x="0" y="16765"/>
                  <a:pt x="4835" y="21600"/>
                  <a:pt x="10800" y="21600"/>
                </a:cubicBezTo>
                <a:cubicBezTo>
                  <a:pt x="10800" y="21600"/>
                  <a:pt x="10800" y="21600"/>
                  <a:pt x="10800" y="21600"/>
                </a:cubicBezTo>
                <a:cubicBezTo>
                  <a:pt x="16765" y="21600"/>
                  <a:pt x="21600" y="16765"/>
                  <a:pt x="21600" y="10800"/>
                </a:cubicBezTo>
                <a:cubicBezTo>
                  <a:pt x="21600" y="10800"/>
                  <a:pt x="21600" y="10800"/>
                  <a:pt x="21600" y="10800"/>
                </a:cubicBezTo>
                <a:cubicBezTo>
                  <a:pt x="21600" y="4835"/>
                  <a:pt x="16765" y="0"/>
                  <a:pt x="10800" y="0"/>
                </a:cubicBezTo>
                <a:cubicBezTo>
                  <a:pt x="10800" y="0"/>
                  <a:pt x="10800" y="0"/>
                  <a:pt x="10800" y="0"/>
                </a:cubicBezTo>
                <a:close/>
                <a:moveTo>
                  <a:pt x="10800" y="0"/>
                </a:moveTo>
              </a:path>
            </a:pathLst>
          </a:custGeom>
          <a:solidFill>
            <a:srgbClr val="000000">
              <a:alpha val="0"/>
            </a:srgbClr>
          </a:solidFill>
          <a:ln w="9525" cap="flat" cmpd="sng">
            <a:solidFill>
              <a:srgbClr val="99CC00">
                <a:alpha val="100000"/>
              </a:srgbClr>
            </a:solidFill>
            <a:prstDash val="solid"/>
            <a:round/>
            <a:headEnd type="none" w="med" len="med"/>
            <a:tailEnd type="none" w="med" len="med"/>
          </a:ln>
        </p:spPr>
        <p:txBody>
          <a:bodyPr/>
          <a:p>
            <a:endParaRPr lang="zh-CN" altLang="en-US"/>
          </a:p>
        </p:txBody>
      </p:sp>
      <p:sp>
        <p:nvSpPr>
          <p:cNvPr id="27665" name="AutoShape 18"/>
          <p:cNvSpPr/>
          <p:nvPr/>
        </p:nvSpPr>
        <p:spPr>
          <a:xfrm rot="9744358">
            <a:off x="1663700" y="3748088"/>
            <a:ext cx="5148263" cy="1163637"/>
          </a:xfrm>
          <a:custGeom>
            <a:avLst/>
            <a:gdLst>
              <a:gd name="txL" fmla="*/ 0 w 20691"/>
              <a:gd name="txT" fmla="*/ 0 h 20963"/>
              <a:gd name="txR" fmla="*/ 20691 w 20691"/>
              <a:gd name="txB" fmla="*/ 20963 h 20963"/>
            </a:gdLst>
            <a:ahLst/>
            <a:cxnLst>
              <a:cxn ang="0">
                <a:pos x="0" y="2147483646"/>
              </a:cxn>
              <a:cxn ang="0">
                <a:pos x="2147483646" y="2147483646"/>
              </a:cxn>
              <a:cxn ang="0">
                <a:pos x="2147483646" y="2147483646"/>
              </a:cxn>
              <a:cxn ang="0">
                <a:pos x="2147483646" y="2147483646"/>
              </a:cxn>
            </a:cxnLst>
            <a:rect l="txL" t="txT" r="txR" b="txB"/>
            <a:pathLst>
              <a:path w="20691" h="20963">
                <a:moveTo>
                  <a:pt x="0" y="20963"/>
                </a:moveTo>
                <a:cubicBezTo>
                  <a:pt x="2512" y="15700"/>
                  <a:pt x="5023" y="10436"/>
                  <a:pt x="8288" y="7019"/>
                </a:cubicBezTo>
                <a:cubicBezTo>
                  <a:pt x="11553" y="3601"/>
                  <a:pt x="17581" y="1550"/>
                  <a:pt x="19591" y="457"/>
                </a:cubicBezTo>
                <a:cubicBezTo>
                  <a:pt x="21600" y="-637"/>
                  <a:pt x="20219" y="593"/>
                  <a:pt x="20344" y="457"/>
                </a:cubicBezTo>
              </a:path>
            </a:pathLst>
          </a:custGeom>
          <a:solidFill>
            <a:srgbClr val="000000">
              <a:alpha val="0"/>
            </a:srgbClr>
          </a:solid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27666" name="AutoShape 19"/>
          <p:cNvSpPr/>
          <p:nvPr/>
        </p:nvSpPr>
        <p:spPr>
          <a:xfrm rot="9887797">
            <a:off x="1238250" y="2784475"/>
            <a:ext cx="4556125" cy="1027113"/>
          </a:xfrm>
          <a:custGeom>
            <a:avLst/>
            <a:gdLst>
              <a:gd name="txL" fmla="*/ 0 w 20691"/>
              <a:gd name="txT" fmla="*/ 0 h 20963"/>
              <a:gd name="txR" fmla="*/ 20691 w 20691"/>
              <a:gd name="txB" fmla="*/ 20963 h 20963"/>
            </a:gdLst>
            <a:ahLst/>
            <a:cxnLst>
              <a:cxn ang="0">
                <a:pos x="0" y="2147483646"/>
              </a:cxn>
              <a:cxn ang="0">
                <a:pos x="2147483646" y="2147483646"/>
              </a:cxn>
              <a:cxn ang="0">
                <a:pos x="2147483646" y="2147483646"/>
              </a:cxn>
              <a:cxn ang="0">
                <a:pos x="2147483646" y="2147483646"/>
              </a:cxn>
            </a:cxnLst>
            <a:rect l="txL" t="txT" r="txR" b="txB"/>
            <a:pathLst>
              <a:path w="20691" h="20963">
                <a:moveTo>
                  <a:pt x="0" y="20963"/>
                </a:moveTo>
                <a:cubicBezTo>
                  <a:pt x="2512" y="15700"/>
                  <a:pt x="5023" y="10436"/>
                  <a:pt x="8288" y="7019"/>
                </a:cubicBezTo>
                <a:cubicBezTo>
                  <a:pt x="11553" y="3601"/>
                  <a:pt x="17581" y="1550"/>
                  <a:pt x="19591" y="457"/>
                </a:cubicBezTo>
                <a:cubicBezTo>
                  <a:pt x="21600" y="-637"/>
                  <a:pt x="20219" y="593"/>
                  <a:pt x="20344" y="457"/>
                </a:cubicBezTo>
              </a:path>
            </a:pathLst>
          </a:custGeom>
          <a:solidFill>
            <a:srgbClr val="000000">
              <a:alpha val="0"/>
            </a:srgbClr>
          </a:solid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27667" name="AutoShape 17"/>
          <p:cNvSpPr/>
          <p:nvPr/>
        </p:nvSpPr>
        <p:spPr>
          <a:xfrm>
            <a:off x="3863975" y="6010275"/>
            <a:ext cx="1006475" cy="431800"/>
          </a:xfrm>
          <a:custGeom>
            <a:avLst/>
            <a:gdLst>
              <a:gd name="txL" fmla="*/ 0 w 21600"/>
              <a:gd name="txT" fmla="*/ 0 h 21600"/>
              <a:gd name="txR" fmla="*/ 21600 w 21600"/>
              <a:gd name="txB" fmla="*/ 21600 h 21600"/>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Lst>
            <a:rect l="txL" t="txT" r="txR" b="txB"/>
            <a:pathLst>
              <a:path w="21600" h="21600">
                <a:moveTo>
                  <a:pt x="10800" y="0"/>
                </a:moveTo>
                <a:lnTo>
                  <a:pt x="10800" y="0"/>
                </a:lnTo>
                <a:cubicBezTo>
                  <a:pt x="4835" y="0"/>
                  <a:pt x="0" y="4835"/>
                  <a:pt x="0" y="10800"/>
                </a:cubicBezTo>
                <a:cubicBezTo>
                  <a:pt x="0" y="16765"/>
                  <a:pt x="4835" y="21600"/>
                  <a:pt x="10800" y="21600"/>
                </a:cubicBezTo>
                <a:cubicBezTo>
                  <a:pt x="10800" y="21600"/>
                  <a:pt x="10800" y="21600"/>
                  <a:pt x="10800" y="21600"/>
                </a:cubicBezTo>
                <a:cubicBezTo>
                  <a:pt x="16765" y="21600"/>
                  <a:pt x="21600" y="16765"/>
                  <a:pt x="21600" y="10800"/>
                </a:cubicBezTo>
                <a:cubicBezTo>
                  <a:pt x="21600" y="10800"/>
                  <a:pt x="21600" y="10800"/>
                  <a:pt x="21600" y="10800"/>
                </a:cubicBezTo>
                <a:cubicBezTo>
                  <a:pt x="21600" y="4835"/>
                  <a:pt x="16765" y="0"/>
                  <a:pt x="10800" y="0"/>
                </a:cubicBezTo>
                <a:cubicBezTo>
                  <a:pt x="10800" y="0"/>
                  <a:pt x="10800" y="0"/>
                  <a:pt x="10800" y="0"/>
                </a:cubicBezTo>
                <a:close/>
                <a:moveTo>
                  <a:pt x="10800" y="0"/>
                </a:moveTo>
              </a:path>
            </a:pathLst>
          </a:custGeom>
          <a:solidFill>
            <a:srgbClr val="000000">
              <a:alpha val="0"/>
            </a:srgbClr>
          </a:solidFill>
          <a:ln w="9525" cap="flat" cmpd="sng">
            <a:solidFill>
              <a:srgbClr val="99CC00"/>
            </a:solidFill>
            <a:prstDash val="solid"/>
            <a:round/>
            <a:headEnd type="none" w="med" len="med"/>
            <a:tailEnd type="none" w="med" len="med"/>
          </a:ln>
        </p:spPr>
        <p:txBody>
          <a:bodyPr lIns="0" tIns="0" rIns="0" bIns="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zh-CN" altLang="en-US" sz="1700" b="1" dirty="0">
                <a:latin typeface="华文楷体" panose="02010600040101010101" pitchFamily="2" charset="-122"/>
                <a:ea typeface="华文楷体" panose="02010600040101010101" pitchFamily="2" charset="-122"/>
              </a:rPr>
              <a:t>  大市场</a:t>
            </a:r>
            <a:endParaRPr lang="zh-CN" altLang="en-US" sz="1700" b="1" dirty="0">
              <a:latin typeface="华文楷体" panose="02010600040101010101" pitchFamily="2" charset="-122"/>
              <a:ea typeface="华文楷体" panose="02010600040101010101" pitchFamily="2" charset="-122"/>
            </a:endParaRPr>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a:spLocks noGrp="1"/>
          </p:cNvSpPr>
          <p:nvPr>
            <p:ph idx="1"/>
          </p:nvPr>
        </p:nvSpPr>
        <p:spPr>
          <a:xfrm>
            <a:off x="900113" y="3141663"/>
            <a:ext cx="7772400" cy="4114800"/>
          </a:xfrm>
          <a:ln/>
        </p:spPr>
        <p:txBody>
          <a:bodyPr vert="horz" wrap="square" lIns="91440" tIns="45720" rIns="91440" bIns="45720" anchor="t" anchorCtr="0"/>
          <a:p>
            <a:pPr algn="ctr" eaLnBrk="1" hangingPunct="1">
              <a:buNone/>
            </a:pPr>
            <a:r>
              <a:rPr lang="zh-CN" altLang="en-US" sz="4400" dirty="0">
                <a:ea typeface="楷体" panose="02010609060101010101" pitchFamily="49" charset="-122"/>
              </a:rPr>
              <a:t>谢谢大家！</a:t>
            </a:r>
            <a:endParaRPr lang="zh-CN" altLang="en-US" sz="4400" dirty="0">
              <a:ea typeface="楷体" panose="02010609060101010101" pitchFamily="49" charset="-122"/>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第六次讨论课</a:t>
            </a:r>
            <a:endParaRPr lang="zh-CN" altLang="en-US" sz="4000" b="1" dirty="0">
              <a:latin typeface="楷体" panose="02010609060101010101" pitchFamily="49" charset="-122"/>
              <a:ea typeface="楷体" panose="02010609060101010101" pitchFamily="49" charset="-122"/>
            </a:endParaRPr>
          </a:p>
        </p:txBody>
      </p:sp>
      <p:sp>
        <p:nvSpPr>
          <p:cNvPr id="5123" name="Rectangle 3"/>
          <p:cNvSpPr>
            <a:spLocks noGrp="1"/>
          </p:cNvSpPr>
          <p:nvPr>
            <p:ph idx="1"/>
          </p:nvPr>
        </p:nvSpPr>
        <p:spPr>
          <a:xfrm>
            <a:off x="684213" y="1989138"/>
            <a:ext cx="7848600" cy="4114800"/>
          </a:xfrm>
          <a:ln/>
        </p:spPr>
        <p:txBody>
          <a:bodyPr vert="horz" wrap="square" lIns="91440" tIns="45720" rIns="91440" bIns="45720" anchor="t" anchorCtr="0"/>
          <a:p>
            <a:pPr>
              <a:spcBef>
                <a:spcPts val="1800"/>
              </a:spcBef>
            </a:pPr>
            <a:r>
              <a:rPr lang="zh-CN" altLang="en-US" sz="1800" dirty="0">
                <a:latin typeface="楷体" panose="02010609060101010101" pitchFamily="49" charset="-122"/>
                <a:ea typeface="楷体" panose="02010609060101010101" pitchFamily="49" charset="-122"/>
              </a:rPr>
              <a:t>某医院一位主任大夫医术精湛，工作认真，深受患者欢迎。其专家号每个</a:t>
            </a:r>
            <a:r>
              <a:rPr lang="en-US" altLang="zh-CN" sz="1800" dirty="0">
                <a:latin typeface="楷体" panose="02010609060101010101" pitchFamily="49" charset="-122"/>
                <a:ea typeface="楷体" panose="02010609060101010101" pitchFamily="49" charset="-122"/>
              </a:rPr>
              <a:t>10</a:t>
            </a:r>
            <a:r>
              <a:rPr lang="zh-CN" altLang="en-US" sz="1800" dirty="0">
                <a:latin typeface="楷体" panose="02010609060101010101" pitchFamily="49" charset="-122"/>
                <a:ea typeface="楷体" panose="02010609060101010101" pitchFamily="49" charset="-122"/>
              </a:rPr>
              <a:t>元，需要半夜去排队才可能挂上。有黄牛排队后转让他的专家号，市场价</a:t>
            </a:r>
            <a:r>
              <a:rPr lang="en-US" altLang="zh-CN" sz="1800" dirty="0">
                <a:latin typeface="楷体" panose="02010609060101010101" pitchFamily="49" charset="-122"/>
                <a:ea typeface="楷体" panose="02010609060101010101" pitchFamily="49" charset="-122"/>
              </a:rPr>
              <a:t>200</a:t>
            </a:r>
            <a:r>
              <a:rPr lang="zh-CN" altLang="en-US" sz="1800" dirty="0">
                <a:latin typeface="楷体" panose="02010609060101010101" pitchFamily="49" charset="-122"/>
                <a:ea typeface="楷体" panose="02010609060101010101" pitchFamily="49" charset="-122"/>
              </a:rPr>
              <a:t>元。为了打击黄牛</a:t>
            </a:r>
            <a:endParaRPr lang="en-US" altLang="zh-CN" sz="1800" dirty="0">
              <a:latin typeface="楷体" panose="02010609060101010101" pitchFamily="49" charset="-122"/>
              <a:ea typeface="楷体" panose="02010609060101010101" pitchFamily="49" charset="-122"/>
            </a:endParaRPr>
          </a:p>
          <a:p>
            <a:pPr lvl="1">
              <a:spcBef>
                <a:spcPts val="600"/>
              </a:spcBef>
            </a:pPr>
            <a:r>
              <a:rPr lang="zh-CN" altLang="en-US" sz="1800" dirty="0">
                <a:latin typeface="楷体" panose="02010609060101010101" pitchFamily="49" charset="-122"/>
                <a:ea typeface="楷体" panose="02010609060101010101" pitchFamily="49" charset="-122"/>
              </a:rPr>
              <a:t>有人提议出动警察。</a:t>
            </a:r>
            <a:endParaRPr lang="en-US" altLang="zh-CN" sz="1800" dirty="0">
              <a:latin typeface="楷体" panose="02010609060101010101" pitchFamily="49" charset="-122"/>
              <a:ea typeface="楷体" panose="02010609060101010101" pitchFamily="49" charset="-122"/>
            </a:endParaRPr>
          </a:p>
          <a:p>
            <a:pPr lvl="1">
              <a:spcBef>
                <a:spcPts val="600"/>
              </a:spcBef>
            </a:pPr>
            <a:r>
              <a:rPr lang="zh-CN" altLang="en-US" sz="1800" dirty="0">
                <a:latin typeface="楷体" panose="02010609060101010101" pitchFamily="49" charset="-122"/>
                <a:ea typeface="楷体" panose="02010609060101010101" pitchFamily="49" charset="-122"/>
              </a:rPr>
              <a:t>有人提议挂号实名制。</a:t>
            </a:r>
            <a:endParaRPr lang="en-US" altLang="zh-CN" sz="1800" dirty="0">
              <a:latin typeface="楷体" panose="02010609060101010101" pitchFamily="49" charset="-122"/>
              <a:ea typeface="楷体" panose="02010609060101010101" pitchFamily="49" charset="-122"/>
            </a:endParaRPr>
          </a:p>
          <a:p>
            <a:pPr lvl="1">
              <a:spcBef>
                <a:spcPts val="600"/>
              </a:spcBef>
            </a:pPr>
            <a:r>
              <a:rPr lang="zh-CN" altLang="en-US" sz="1800" dirty="0">
                <a:latin typeface="楷体" panose="02010609060101010101" pitchFamily="49" charset="-122"/>
                <a:ea typeface="楷体" panose="02010609060101010101" pitchFamily="49" charset="-122"/>
              </a:rPr>
              <a:t>有人提议应该将其挂号费提高到</a:t>
            </a:r>
            <a:r>
              <a:rPr lang="en-US" altLang="zh-CN" sz="1800" dirty="0">
                <a:latin typeface="楷体" panose="02010609060101010101" pitchFamily="49" charset="-122"/>
                <a:ea typeface="楷体" panose="02010609060101010101" pitchFamily="49" charset="-122"/>
              </a:rPr>
              <a:t>200</a:t>
            </a:r>
            <a:r>
              <a:rPr lang="zh-CN" altLang="en-US" sz="1800" dirty="0">
                <a:latin typeface="楷体" panose="02010609060101010101" pitchFamily="49" charset="-122"/>
                <a:ea typeface="楷体" panose="02010609060101010101" pitchFamily="49" charset="-122"/>
              </a:rPr>
              <a:t>元。</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请问您认为哪种方法能够更好地打击黄牛？为什么？</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为什么会存在黄牛？</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低挂号费</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低医疗负担？</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黄牛的存在，损坏了谁的利益？</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穷人怎么办？</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如何考核专家？</a:t>
            </a:r>
            <a:endParaRPr lang="en-US" altLang="zh-CN" sz="1800" dirty="0">
              <a:latin typeface="楷体" panose="02010609060101010101" pitchFamily="49" charset="-122"/>
              <a:ea typeface="楷体" panose="02010609060101010101" pitchFamily="49" charset="-122"/>
            </a:endParaRPr>
          </a:p>
          <a:p>
            <a:pPr>
              <a:spcBef>
                <a:spcPts val="600"/>
              </a:spcBef>
            </a:pPr>
            <a:r>
              <a:rPr lang="zh-CN" altLang="en-US" sz="1800" dirty="0">
                <a:latin typeface="楷体" panose="02010609060101010101" pitchFamily="49" charset="-122"/>
                <a:ea typeface="楷体" panose="02010609060101010101" pitchFamily="49" charset="-122"/>
              </a:rPr>
              <a:t>价高者得是唯一没有浪费的竞争规则？</a:t>
            </a:r>
            <a:endParaRPr lang="en-US" altLang="zh-CN" sz="1800" dirty="0">
              <a:latin typeface="楷体" panose="02010609060101010101" pitchFamily="49" charset="-122"/>
              <a:ea typeface="楷体" panose="02010609060101010101" pitchFamily="49" charset="-122"/>
            </a:endParaRPr>
          </a:p>
          <a:p>
            <a:pPr>
              <a:spcBef>
                <a:spcPts val="600"/>
              </a:spcBef>
            </a:pP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2484438" y="620713"/>
            <a:ext cx="5162550" cy="1143000"/>
          </a:xfrm>
          <a:ln/>
        </p:spPr>
        <p:txBody>
          <a:bodyPr vert="horz" wrap="square" lIns="91440" tIns="45720" rIns="91440" bIns="45720" anchor="b" anchorCtr="0"/>
          <a:p>
            <a:pPr eaLnBrk="1" hangingPunct="1"/>
            <a:r>
              <a:rPr lang="zh-CN" altLang="en-US" sz="3600" b="1" dirty="0">
                <a:latin typeface="楷体" panose="02010609060101010101" pitchFamily="49" charset="-122"/>
                <a:ea typeface="楷体" panose="02010609060101010101" pitchFamily="49" charset="-122"/>
              </a:rPr>
              <a:t>第七讲 企业理论</a:t>
            </a:r>
            <a:endParaRPr lang="zh-CN" altLang="en-US" sz="3600" b="1" dirty="0">
              <a:latin typeface="楷体" panose="02010609060101010101" pitchFamily="49" charset="-122"/>
              <a:ea typeface="楷体" panose="02010609060101010101" pitchFamily="49" charset="-122"/>
            </a:endParaRPr>
          </a:p>
        </p:txBody>
      </p:sp>
      <p:sp>
        <p:nvSpPr>
          <p:cNvPr id="6147" name="Rectangle 3"/>
          <p:cNvSpPr>
            <a:spLocks noGrp="1"/>
          </p:cNvSpPr>
          <p:nvPr>
            <p:ph idx="1"/>
          </p:nvPr>
        </p:nvSpPr>
        <p:spPr>
          <a:xfrm>
            <a:off x="1182688" y="2017713"/>
            <a:ext cx="7205662" cy="4114800"/>
          </a:xfrm>
          <a:ln/>
        </p:spPr>
        <p:txBody>
          <a:bodyPr vert="horz" wrap="square" lIns="91440" tIns="45720" rIns="91440" bIns="45720" anchor="t" anchorCtr="0"/>
          <a:p>
            <a:pPr eaLnBrk="1" hangingPunct="1"/>
            <a:r>
              <a:rPr lang="zh-CN" altLang="en-US" dirty="0">
                <a:ea typeface="楷体" panose="02010609060101010101" pitchFamily="49" charset="-122"/>
              </a:rPr>
              <a:t>第六讲回顾</a:t>
            </a:r>
            <a:endParaRPr lang="en-US" altLang="zh-CN" dirty="0">
              <a:ea typeface="楷体" panose="02010609060101010101" pitchFamily="49" charset="-122"/>
            </a:endParaRPr>
          </a:p>
          <a:p>
            <a:pPr eaLnBrk="1" hangingPunct="1"/>
            <a:r>
              <a:rPr lang="zh-CN" altLang="en-US" dirty="0">
                <a:ea typeface="楷体" panose="02010609060101010101" pitchFamily="49" charset="-122"/>
              </a:rPr>
              <a:t>故事里的问题</a:t>
            </a:r>
            <a:endParaRPr lang="zh-CN" altLang="en-US" dirty="0">
              <a:ea typeface="楷体" panose="02010609060101010101" pitchFamily="49" charset="-122"/>
            </a:endParaRPr>
          </a:p>
          <a:p>
            <a:pPr eaLnBrk="1" hangingPunct="1"/>
            <a:r>
              <a:rPr lang="zh-CN" altLang="en-US" dirty="0">
                <a:ea typeface="楷体" panose="02010609060101010101" pitchFamily="49" charset="-122"/>
              </a:rPr>
              <a:t>科斯问题和科斯答案</a:t>
            </a:r>
            <a:endParaRPr lang="zh-CN" altLang="en-US" dirty="0">
              <a:ea typeface="楷体" panose="02010609060101010101" pitchFamily="49" charset="-122"/>
            </a:endParaRPr>
          </a:p>
          <a:p>
            <a:pPr eaLnBrk="1" hangingPunct="1"/>
            <a:r>
              <a:rPr lang="zh-CN" altLang="en-US" dirty="0">
                <a:ea typeface="楷体" panose="02010609060101010101" pitchFamily="49" charset="-122"/>
              </a:rPr>
              <a:t>理解科斯</a:t>
            </a:r>
            <a:endParaRPr lang="zh-CN" altLang="en-US" dirty="0">
              <a:ea typeface="楷体" panose="02010609060101010101" pitchFamily="49" charset="-122"/>
            </a:endParaRPr>
          </a:p>
          <a:p>
            <a:pPr eaLnBrk="1" hangingPunct="1"/>
            <a:r>
              <a:rPr lang="zh-CN" altLang="en-US" dirty="0">
                <a:ea typeface="楷体" panose="02010609060101010101" pitchFamily="49" charset="-122"/>
              </a:rPr>
              <a:t>对科斯理论的扩展</a:t>
            </a:r>
            <a:endParaRPr lang="zh-CN" altLang="en-US" dirty="0">
              <a:ea typeface="楷体" panose="02010609060101010101" pitchFamily="49" charset="-122"/>
            </a:endParaRPr>
          </a:p>
          <a:p>
            <a:pPr eaLnBrk="1" hangingPunct="1"/>
            <a:r>
              <a:rPr lang="zh-CN" altLang="en-US" dirty="0">
                <a:ea typeface="楷体" panose="02010609060101010101" pitchFamily="49" charset="-122"/>
              </a:rPr>
              <a:t>公司的合约性质</a:t>
            </a:r>
            <a:endParaRPr lang="zh-CN" altLang="en-US" dirty="0">
              <a:ea typeface="楷体" panose="02010609060101010101" pitchFamily="49" charset="-122"/>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故事里的问题</a:t>
            </a:r>
            <a:endParaRPr lang="zh-CN" altLang="en-US" sz="3600" b="1" dirty="0">
              <a:latin typeface="楷体" panose="02010609060101010101" pitchFamily="49" charset="-122"/>
              <a:ea typeface="楷体" panose="02010609060101010101" pitchFamily="49" charset="-122"/>
            </a:endParaRPr>
          </a:p>
        </p:txBody>
      </p:sp>
      <p:sp>
        <p:nvSpPr>
          <p:cNvPr id="7171" name="Rectangle 3"/>
          <p:cNvSpPr>
            <a:spLocks noGrp="1"/>
          </p:cNvSpPr>
          <p:nvPr>
            <p:ph idx="1"/>
          </p:nvPr>
        </p:nvSpPr>
        <p:spPr>
          <a:xfrm>
            <a:off x="1182688" y="2017713"/>
            <a:ext cx="7350125" cy="4579937"/>
          </a:xfrm>
          <a:ln/>
        </p:spPr>
        <p:txBody>
          <a:bodyPr vert="horz" wrap="square" lIns="91440" tIns="45720" rIns="91440" bIns="45720" anchor="t" anchorCtr="0"/>
          <a:p>
            <a:pPr eaLnBrk="1" hangingPunct="1">
              <a:lnSpc>
                <a:spcPct val="90000"/>
              </a:lnSpc>
            </a:pPr>
            <a:r>
              <a:rPr lang="en-US" altLang="zh-CN" sz="2400" dirty="0">
                <a:latin typeface="楷体" panose="02010609060101010101" pitchFamily="49" charset="-122"/>
                <a:ea typeface="楷体" panose="02010609060101010101" pitchFamily="49" charset="-122"/>
              </a:rPr>
              <a:t>80</a:t>
            </a:r>
            <a:r>
              <a:rPr lang="zh-CN" altLang="en-US" sz="2400" dirty="0">
                <a:latin typeface="楷体" panose="02010609060101010101" pitchFamily="49" charset="-122"/>
                <a:ea typeface="楷体" panose="02010609060101010101" pitchFamily="49" charset="-122"/>
              </a:rPr>
              <a:t>年代河北一家私营砖瓦厂</a:t>
            </a:r>
            <a:endParaRPr lang="zh-CN" altLang="en-US" sz="24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每道工序独立为一个企业，雇佣少于</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名工人，互相进行市场买卖；</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把所有独立的“工序公司”整合起来，整个砖瓦厂成为一个公司，内部消除市场买卖关系，雇工超过</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人；</a:t>
            </a:r>
            <a:endParaRPr lang="zh-CN" altLang="en-US" sz="20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给经济学家一个难题：为什么上述第一种模式是“社会主义商品经济”，第二种模式因为雇工超过</a:t>
            </a:r>
            <a:r>
              <a:rPr lang="en-US" altLang="zh-CN" sz="2400" dirty="0">
                <a:latin typeface="楷体" panose="02010609060101010101" pitchFamily="49" charset="-122"/>
                <a:ea typeface="楷体" panose="02010609060101010101" pitchFamily="49" charset="-122"/>
              </a:rPr>
              <a:t>8</a:t>
            </a:r>
            <a:r>
              <a:rPr lang="zh-CN" altLang="en-US" sz="2400" dirty="0">
                <a:latin typeface="楷体" panose="02010609060101010101" pitchFamily="49" charset="-122"/>
                <a:ea typeface="楷体" panose="02010609060101010101" pitchFamily="49" charset="-122"/>
              </a:rPr>
              <a:t>人就成为“资本主义”？</a:t>
            </a:r>
            <a:endParaRPr lang="zh-CN" altLang="en-US"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背景：关于雇工问题的争论</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陈志雄养鱼</a:t>
            </a:r>
            <a:endParaRPr lang="zh-CN" altLang="en-US" sz="3600" b="1" dirty="0">
              <a:latin typeface="楷体" panose="02010609060101010101" pitchFamily="49" charset="-122"/>
              <a:ea typeface="楷体" panose="02010609060101010101" pitchFamily="49" charset="-122"/>
            </a:endParaRPr>
          </a:p>
        </p:txBody>
      </p:sp>
      <p:sp>
        <p:nvSpPr>
          <p:cNvPr id="8195" name="Rectangle 3"/>
          <p:cNvSpPr>
            <a:spLocks noGrp="1"/>
          </p:cNvSpPr>
          <p:nvPr>
            <p:ph idx="1"/>
          </p:nvPr>
        </p:nvSpPr>
        <p:spPr>
          <a:xfrm>
            <a:off x="1116013" y="1916113"/>
            <a:ext cx="7350125" cy="4579937"/>
          </a:xfrm>
          <a:ln/>
        </p:spPr>
        <p:txBody>
          <a:bodyPr vert="horz" wrap="square" lIns="91440" tIns="45720" rIns="91440" bIns="45720" anchor="t" anchorCtr="0"/>
          <a:p>
            <a:pPr eaLnBrk="1" hangingPunct="1">
              <a:lnSpc>
                <a:spcPct val="90000"/>
              </a:lnSpc>
            </a:pPr>
            <a:r>
              <a:rPr lang="en-US" altLang="zh-CN" sz="1600" dirty="0">
                <a:latin typeface="华文楷体" panose="02010600040101010101" pitchFamily="2" charset="-122"/>
                <a:ea typeface="华文楷体" panose="02010600040101010101" pitchFamily="2" charset="-122"/>
              </a:rPr>
              <a:t>1979</a:t>
            </a:r>
            <a:r>
              <a:rPr lang="zh-CN" altLang="en-US" sz="1600" dirty="0">
                <a:latin typeface="华文楷体" panose="02010600040101010101" pitchFamily="2" charset="-122"/>
                <a:ea typeface="华文楷体" panose="02010600040101010101" pitchFamily="2" charset="-122"/>
              </a:rPr>
              <a:t>年，广东高要县农民陈志雄承包了</a:t>
            </a:r>
            <a:r>
              <a:rPr lang="en-US" altLang="zh-CN" sz="1600" dirty="0">
                <a:latin typeface="华文楷体" panose="02010600040101010101" pitchFamily="2" charset="-122"/>
                <a:ea typeface="华文楷体" panose="02010600040101010101" pitchFamily="2" charset="-122"/>
              </a:rPr>
              <a:t>8</a:t>
            </a:r>
            <a:r>
              <a:rPr lang="zh-CN" altLang="en-US" sz="1600" dirty="0">
                <a:latin typeface="华文楷体" panose="02010600040101010101" pitchFamily="2" charset="-122"/>
                <a:ea typeface="华文楷体" panose="02010600040101010101" pitchFamily="2" charset="-122"/>
              </a:rPr>
              <a:t>亩鱼塘，辛苦一年，稍有斩获，第二年，陈志雄扩大再生产，承包</a:t>
            </a:r>
            <a:r>
              <a:rPr lang="en-US" altLang="zh-CN" sz="1600" dirty="0">
                <a:latin typeface="华文楷体" panose="02010600040101010101" pitchFamily="2" charset="-122"/>
                <a:ea typeface="华文楷体" panose="02010600040101010101" pitchFamily="2" charset="-122"/>
              </a:rPr>
              <a:t>141</a:t>
            </a:r>
            <a:r>
              <a:rPr lang="zh-CN" altLang="en-US" sz="1600" dirty="0">
                <a:latin typeface="华文楷体" panose="02010600040101010101" pitchFamily="2" charset="-122"/>
                <a:ea typeface="华文楷体" panose="02010600040101010101" pitchFamily="2" charset="-122"/>
              </a:rPr>
              <a:t>亩鱼塘，夫妻俩干不过来，就只好雇人，雇请固定工一人，临时工</a:t>
            </a:r>
            <a:r>
              <a:rPr lang="en-US" altLang="zh-CN" sz="1600" dirty="0">
                <a:latin typeface="华文楷体" panose="02010600040101010101" pitchFamily="2" charset="-122"/>
                <a:ea typeface="华文楷体" panose="02010600040101010101" pitchFamily="2" charset="-122"/>
              </a:rPr>
              <a:t>400</a:t>
            </a:r>
            <a:r>
              <a:rPr lang="zh-CN" altLang="en-US" sz="1600" dirty="0">
                <a:latin typeface="华文楷体" panose="02010600040101010101" pitchFamily="2" charset="-122"/>
                <a:ea typeface="华文楷体" panose="02010600040101010101" pitchFamily="2" charset="-122"/>
              </a:rPr>
              <a:t>个工日。第三年，陈继续扩大经营，承包面积达</a:t>
            </a:r>
            <a:r>
              <a:rPr lang="en-US" altLang="zh-CN" sz="1600" dirty="0">
                <a:latin typeface="华文楷体" panose="02010600040101010101" pitchFamily="2" charset="-122"/>
                <a:ea typeface="华文楷体" panose="02010600040101010101" pitchFamily="2" charset="-122"/>
              </a:rPr>
              <a:t>497</a:t>
            </a:r>
            <a:r>
              <a:rPr lang="zh-CN" altLang="en-US" sz="1600" dirty="0">
                <a:latin typeface="华文楷体" panose="02010600040101010101" pitchFamily="2" charset="-122"/>
                <a:ea typeface="华文楷体" panose="02010600040101010101" pitchFamily="2" charset="-122"/>
              </a:rPr>
              <a:t>亩，雇请固定工</a:t>
            </a:r>
            <a:r>
              <a:rPr lang="en-US" altLang="zh-CN" sz="1600" dirty="0">
                <a:latin typeface="华文楷体" panose="02010600040101010101" pitchFamily="2" charset="-122"/>
                <a:ea typeface="华文楷体" panose="02010600040101010101" pitchFamily="2" charset="-122"/>
              </a:rPr>
              <a:t>5</a:t>
            </a:r>
            <a:r>
              <a:rPr lang="zh-CN" altLang="en-US" sz="1600" dirty="0">
                <a:latin typeface="华文楷体" panose="02010600040101010101" pitchFamily="2" charset="-122"/>
                <a:ea typeface="华文楷体" panose="02010600040101010101" pitchFamily="2" charset="-122"/>
              </a:rPr>
              <a:t>人，临时工</a:t>
            </a:r>
            <a:r>
              <a:rPr lang="en-US" altLang="zh-CN" sz="1600" dirty="0">
                <a:latin typeface="华文楷体" panose="02010600040101010101" pitchFamily="2" charset="-122"/>
                <a:ea typeface="华文楷体" panose="02010600040101010101" pitchFamily="2" charset="-122"/>
              </a:rPr>
              <a:t>1000</a:t>
            </a:r>
            <a:r>
              <a:rPr lang="zh-CN" altLang="en-US" sz="1600" dirty="0">
                <a:latin typeface="华文楷体" panose="02010600040101010101" pitchFamily="2" charset="-122"/>
                <a:ea typeface="华文楷体" panose="02010600040101010101" pitchFamily="2" charset="-122"/>
              </a:rPr>
              <a:t>个工日。</a:t>
            </a:r>
            <a:endParaRPr lang="en-US" altLang="zh-CN" sz="1600" dirty="0">
              <a:latin typeface="华文楷体" panose="02010600040101010101" pitchFamily="2" charset="-122"/>
              <a:ea typeface="华文楷体" panose="02010600040101010101" pitchFamily="2" charset="-122"/>
            </a:endParaRPr>
          </a:p>
          <a:p>
            <a:pPr eaLnBrk="1" hangingPunct="1">
              <a:lnSpc>
                <a:spcPct val="90000"/>
              </a:lnSpc>
            </a:pP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人民日报</a:t>
            </a:r>
            <a:r>
              <a:rPr lang="en-US" altLang="zh-CN" sz="1600" dirty="0">
                <a:latin typeface="华文楷体" panose="02010600040101010101" pitchFamily="2" charset="-122"/>
                <a:ea typeface="华文楷体" panose="02010600040101010101" pitchFamily="2" charset="-122"/>
              </a:rPr>
              <a:t>》1981</a:t>
            </a:r>
            <a:r>
              <a:rPr lang="zh-CN" altLang="en-US" sz="1600" dirty="0">
                <a:latin typeface="华文楷体" panose="02010600040101010101" pitchFamily="2" charset="-122"/>
                <a:ea typeface="华文楷体" panose="02010600040101010101" pitchFamily="2" charset="-122"/>
              </a:rPr>
              <a:t>年</a:t>
            </a:r>
            <a:r>
              <a:rPr lang="en-US" altLang="zh-CN" sz="1600" dirty="0">
                <a:latin typeface="华文楷体" panose="02010600040101010101" pitchFamily="2" charset="-122"/>
                <a:ea typeface="华文楷体" panose="02010600040101010101" pitchFamily="2" charset="-122"/>
              </a:rPr>
              <a:t>5</a:t>
            </a:r>
            <a:r>
              <a:rPr lang="zh-CN" altLang="en-US" sz="1600" dirty="0">
                <a:latin typeface="华文楷体" panose="02010600040101010101" pitchFamily="2" charset="-122"/>
                <a:ea typeface="华文楷体" panose="02010600040101010101" pitchFamily="2" charset="-122"/>
              </a:rPr>
              <a:t>月</a:t>
            </a:r>
            <a:r>
              <a:rPr lang="en-US" altLang="zh-CN" sz="1600" dirty="0">
                <a:latin typeface="华文楷体" panose="02010600040101010101" pitchFamily="2" charset="-122"/>
                <a:ea typeface="华文楷体" panose="02010600040101010101" pitchFamily="2" charset="-122"/>
              </a:rPr>
              <a:t>29</a:t>
            </a:r>
            <a:r>
              <a:rPr lang="zh-CN" altLang="en-US" sz="1600" dirty="0">
                <a:latin typeface="华文楷体" panose="02010600040101010101" pitchFamily="2" charset="-122"/>
                <a:ea typeface="华文楷体" panose="02010600040101010101" pitchFamily="2" charset="-122"/>
              </a:rPr>
              <a:t>日，发表“关于一场承包鱼塘的争论”，并开辟了“怎样看待陈志雄承包鱼塘问题”的专栏，展开讨论，历时三个月。争论的焦点之一：“雇工算不算剥削？” 讨论中，有人引述马克思在</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资本论</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的论断，“雇工到了八个就不是普通的个体经济，而是资本主义经济，是剥削”。</a:t>
            </a:r>
            <a:endParaRPr lang="en-US" altLang="zh-CN" sz="1600" dirty="0">
              <a:latin typeface="华文楷体" panose="02010600040101010101" pitchFamily="2" charset="-122"/>
              <a:ea typeface="华文楷体" panose="02010600040101010101" pitchFamily="2" charset="-122"/>
            </a:endParaRPr>
          </a:p>
          <a:p>
            <a:pPr eaLnBrk="1" hangingPunct="1">
              <a:lnSpc>
                <a:spcPct val="90000"/>
              </a:lnSpc>
            </a:pPr>
            <a:r>
              <a:rPr lang="en-US" altLang="zh-CN" sz="1600" dirty="0">
                <a:latin typeface="华文楷体" panose="02010600040101010101" pitchFamily="2" charset="-122"/>
                <a:ea typeface="华文楷体" panose="02010600040101010101" pitchFamily="2" charset="-122"/>
              </a:rPr>
              <a:t>1982</a:t>
            </a:r>
            <a:r>
              <a:rPr lang="zh-CN" altLang="en-US" sz="1600" dirty="0">
                <a:latin typeface="华文楷体" panose="02010600040101010101" pitchFamily="2" charset="-122"/>
                <a:ea typeface="华文楷体" panose="02010600040101010101" pitchFamily="2" charset="-122"/>
              </a:rPr>
              <a:t>年</a:t>
            </a:r>
            <a:r>
              <a:rPr lang="en-US" altLang="zh-CN" sz="1600" dirty="0">
                <a:latin typeface="华文楷体" panose="02010600040101010101" pitchFamily="2" charset="-122"/>
                <a:ea typeface="华文楷体" panose="02010600040101010101" pitchFamily="2" charset="-122"/>
              </a:rPr>
              <a:t>1</a:t>
            </a:r>
            <a:r>
              <a:rPr lang="zh-CN" altLang="en-US" sz="1600" dirty="0">
                <a:latin typeface="华文楷体" panose="02010600040101010101" pitchFamily="2" charset="-122"/>
                <a:ea typeface="华文楷体" panose="02010600040101010101" pitchFamily="2" charset="-122"/>
              </a:rPr>
              <a:t>月，在昆明召开的全国农业生产责任制讨论会上，广东社科院经济研究所的两位与会者提交了一份调查报告，再次认为，陈志雄行为的资本主义性质非常明显。新华社记者以这份报告为根据，写了一份题为</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广东沙浦公社出现一批雇佣劳动基础的承包大户</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的内参，引起了中央领导的重视。一位高层领导批示：“我个人认为，按这个材料所说，就离开了社会主义制度，需要做出明确规定予以制止和纠正并在全省通报。事关社会主义制度的大局，故提请省委考虑。”</a:t>
            </a:r>
            <a:endParaRPr lang="en-US" altLang="zh-CN" sz="1600" dirty="0">
              <a:latin typeface="华文楷体" panose="02010600040101010101" pitchFamily="2" charset="-122"/>
              <a:ea typeface="华文楷体" panose="02010600040101010101" pitchFamily="2" charset="-122"/>
            </a:endParaRPr>
          </a:p>
          <a:p>
            <a:pPr eaLnBrk="1" hangingPunct="1">
              <a:lnSpc>
                <a:spcPct val="90000"/>
              </a:lnSpc>
            </a:pPr>
            <a:r>
              <a:rPr lang="en-US" altLang="zh-CN" sz="1600" dirty="0">
                <a:latin typeface="华文楷体" panose="02010600040101010101" pitchFamily="2" charset="-122"/>
                <a:ea typeface="华文楷体" panose="02010600040101010101" pitchFamily="2" charset="-122"/>
              </a:rPr>
              <a:t>4</a:t>
            </a:r>
            <a:r>
              <a:rPr lang="zh-CN" altLang="en-US" sz="1600" dirty="0">
                <a:latin typeface="华文楷体" panose="02010600040101010101" pitchFamily="2" charset="-122"/>
                <a:ea typeface="华文楷体" panose="02010600040101010101" pitchFamily="2" charset="-122"/>
              </a:rPr>
              <a:t>月</a:t>
            </a:r>
            <a:r>
              <a:rPr lang="en-US" altLang="zh-CN" sz="1600" dirty="0">
                <a:latin typeface="华文楷体" panose="02010600040101010101" pitchFamily="2" charset="-122"/>
                <a:ea typeface="华文楷体" panose="02010600040101010101" pitchFamily="2" charset="-122"/>
              </a:rPr>
              <a:t>22</a:t>
            </a:r>
            <a:r>
              <a:rPr lang="zh-CN" altLang="en-US" sz="1600" dirty="0">
                <a:latin typeface="华文楷体" panose="02010600040101010101" pitchFamily="2" charset="-122"/>
                <a:ea typeface="华文楷体" panose="02010600040101010101" pitchFamily="2" charset="-122"/>
              </a:rPr>
              <a:t>日，广东省委将</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关于陈志雄承包经营的情况报告</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送到国家农委。报告肯定了陈志雄的承包方法和经营方式，认为“就其经济效益来说，比原来‘吃大锅饭’的集体经营要好”。报告同时强调：“这是发生在特殊的历史条件下产生的效益”。</a:t>
            </a:r>
            <a:endParaRPr lang="zh-CN" altLang="en-US" sz="16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年广久：傻子瓜子</a:t>
            </a:r>
            <a:endParaRPr lang="zh-CN" altLang="en-US" sz="3600" b="1" dirty="0">
              <a:latin typeface="楷体" panose="02010609060101010101" pitchFamily="49" charset="-122"/>
              <a:ea typeface="楷体" panose="02010609060101010101" pitchFamily="49" charset="-122"/>
            </a:endParaRPr>
          </a:p>
        </p:txBody>
      </p:sp>
      <p:sp>
        <p:nvSpPr>
          <p:cNvPr id="8195" name="Rectangle 3"/>
          <p:cNvSpPr>
            <a:spLocks noGrp="1" noChangeArrowheads="1"/>
          </p:cNvSpPr>
          <p:nvPr>
            <p:ph idx="1"/>
          </p:nvPr>
        </p:nvSpPr>
        <p:spPr>
          <a:xfrm>
            <a:off x="611188" y="1916113"/>
            <a:ext cx="8064500" cy="4579938"/>
          </a:xfrm>
        </p:spPr>
        <p:txBody>
          <a:bodyPr vert="horz" wrap="square" lIns="91440" tIns="45720" rIns="91440" bIns="45720" numCol="1" anchor="t" anchorCtr="0" compatLnSpc="1"/>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为了生存，年广久</a:t>
            </a:r>
            <a:r>
              <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7</a:t>
            </a: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岁便开始在街巷捡烟头卖钱，</a:t>
            </a:r>
            <a:r>
              <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9</a:t>
            </a: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岁做学徒经商，十几岁接过父亲的水果摊开始持家，</a:t>
            </a:r>
            <a:r>
              <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1963</a:t>
            </a: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年他因“投机倒把罪”被判处有期徒刑一年。出狱后年广久学了一门炒瓜子的手艺。</a:t>
            </a:r>
            <a:r>
              <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1979</a:t>
            </a: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年改革开放之初，像他这样有“投机倒把”“前科”的人自然没有工作可做，于是仍操旧业：继续靠炒瓜子为生。这一年，他要给自己的瓜子起一个名字，想来想去突然想到，他的父亲被街坊称为“傻子”，他自小也被叫成“小傻子”，于是索性叫个“傻子瓜子”得了。</a:t>
            </a:r>
            <a:endPar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由于他炒出来的瓜子非常好吃，慢慢地出了名，生意越来越兴旺，一天可以卖出两三千斤，他便请来一些无业青年当帮手，到这一年年底居然有</a:t>
            </a:r>
            <a:r>
              <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12</a:t>
            </a: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个。 </a:t>
            </a:r>
            <a:endPar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“安徽出了一个叫年广久的资本家”、“年广久是剥削分子”的流言顿时传遍安徽。流传虽流传，但也没有人来禁止他的经营行为。</a:t>
            </a:r>
            <a:endParaRPr kumimoji="0" lang="en-US" altLang="zh-CN"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前述的广东省委召开雇工讨论会刚结束，全国农业经济学会第二次会员代表大会在安徽召开。在广东会上支持雇工的马恩成和刘波参加了这次会议。会议的组织者听说广东刚开完农村雇工的研讨会，就临时决定，让马恩成在会议上介绍会议情况。马恩成根据刘波带来的广东会议的几期简报临时成稿，在会上作了发言。广东的经验，无疑成为如何看待年广久行为的参照物。 </a:t>
            </a:r>
            <a:br>
              <a:rPr kumimoji="0" lang="zh-CN" altLang="en-US" sz="16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br>
            <a:br>
              <a:rPr kumimoji="0" lang="zh-CN" altLang="en-US" sz="16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br>
            <a:endParaRPr kumimoji="0" lang="zh-CN" altLang="en-US" sz="16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endParaRPr kumimoji="0" lang="zh-CN" altLang="en-US" sz="1600" b="0"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p:nvPr/>
        </p:nvSpPr>
        <p:spPr>
          <a:xfrm>
            <a:off x="6551613" y="6245225"/>
            <a:ext cx="2135187" cy="476250"/>
          </a:xfrm>
          <a:prstGeom prst="rect">
            <a:avLst/>
          </a:prstGeom>
          <a:noFill/>
          <a:ln w="12700">
            <a:noFill/>
          </a:ln>
        </p:spPr>
        <p:txBody>
          <a:bodyPr lIns="62506" tIns="35717" rIns="62506" bIns="35717"/>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r" eaLnBrk="1" hangingPunct="1">
              <a:spcBef>
                <a:spcPct val="0"/>
              </a:spcBef>
              <a:buClrTx/>
              <a:buSzTx/>
              <a:buFontTx/>
              <a:buNone/>
            </a:pPr>
            <a:r>
              <a:rPr lang="en-US" altLang="zh-CN" sz="1300" dirty="0">
                <a:latin typeface="Arial" panose="020B0604020202020204" pitchFamily="34" charset="0"/>
                <a:cs typeface="Arial" panose="020B0604020202020204" pitchFamily="34" charset="0"/>
                <a:sym typeface="Arial" panose="020B0604020202020204" pitchFamily="34" charset="0"/>
              </a:rPr>
              <a:t>17</a:t>
            </a:r>
            <a:endParaRPr lang="en-US" altLang="zh-CN" sz="1300" dirty="0">
              <a:latin typeface="Arial" panose="020B0604020202020204" pitchFamily="34" charset="0"/>
              <a:ea typeface="Arial" panose="020B0604020202020204" pitchFamily="34" charset="0"/>
              <a:sym typeface="Arial" panose="020B0604020202020204" pitchFamily="34" charset="0"/>
            </a:endParaRPr>
          </a:p>
        </p:txBody>
      </p:sp>
      <p:pic>
        <p:nvPicPr>
          <p:cNvPr id="10243" name="Picture 2"/>
          <p:cNvPicPr>
            <a:picLocks noChangeAspect="1"/>
          </p:cNvPicPr>
          <p:nvPr/>
        </p:nvPicPr>
        <p:blipFill>
          <a:blip r:embed="rId1"/>
          <a:stretch>
            <a:fillRect/>
          </a:stretch>
        </p:blipFill>
        <p:spPr>
          <a:xfrm>
            <a:off x="34925" y="0"/>
            <a:ext cx="5884863" cy="3787775"/>
          </a:xfrm>
          <a:prstGeom prst="rect">
            <a:avLst/>
          </a:prstGeom>
          <a:noFill/>
          <a:ln w="12700">
            <a:noFill/>
          </a:ln>
        </p:spPr>
      </p:pic>
      <p:pic>
        <p:nvPicPr>
          <p:cNvPr id="10244" name="Picture 3"/>
          <p:cNvPicPr>
            <a:picLocks noChangeAspect="1"/>
          </p:cNvPicPr>
          <p:nvPr/>
        </p:nvPicPr>
        <p:blipFill>
          <a:blip r:embed="rId2"/>
          <a:stretch>
            <a:fillRect/>
          </a:stretch>
        </p:blipFill>
        <p:spPr>
          <a:xfrm>
            <a:off x="5656263" y="3741738"/>
            <a:ext cx="3378200" cy="3116262"/>
          </a:xfrm>
          <a:prstGeom prst="rect">
            <a:avLst/>
          </a:prstGeom>
          <a:noFill/>
          <a:ln w="12700">
            <a:noFill/>
          </a:ln>
        </p:spPr>
      </p:pic>
      <p:pic>
        <p:nvPicPr>
          <p:cNvPr id="10245" name="Picture 4"/>
          <p:cNvPicPr>
            <a:picLocks noChangeAspect="1"/>
          </p:cNvPicPr>
          <p:nvPr/>
        </p:nvPicPr>
        <p:blipFill>
          <a:blip r:embed="rId3"/>
          <a:stretch>
            <a:fillRect/>
          </a:stretch>
        </p:blipFill>
        <p:spPr>
          <a:xfrm>
            <a:off x="0" y="2887663"/>
            <a:ext cx="3132138" cy="3970337"/>
          </a:xfrm>
          <a:prstGeom prst="rect">
            <a:avLst/>
          </a:prstGeom>
          <a:noFill/>
          <a:ln w="12700">
            <a:noFill/>
          </a:ln>
        </p:spPr>
      </p:pic>
      <p:pic>
        <p:nvPicPr>
          <p:cNvPr id="10246" name="Picture 6"/>
          <p:cNvPicPr>
            <a:picLocks noChangeAspect="1"/>
          </p:cNvPicPr>
          <p:nvPr/>
        </p:nvPicPr>
        <p:blipFill>
          <a:blip r:embed="rId4"/>
          <a:stretch>
            <a:fillRect/>
          </a:stretch>
        </p:blipFill>
        <p:spPr>
          <a:xfrm>
            <a:off x="3073400" y="3762375"/>
            <a:ext cx="2574925" cy="3068638"/>
          </a:xfrm>
          <a:prstGeom prst="rect">
            <a:avLst/>
          </a:prstGeom>
          <a:noFill/>
          <a:ln w="12700">
            <a:noFill/>
          </a:ln>
        </p:spPr>
      </p:pic>
      <p:pic>
        <p:nvPicPr>
          <p:cNvPr id="10247" name="Picture 7"/>
          <p:cNvPicPr>
            <a:picLocks noChangeAspect="1"/>
          </p:cNvPicPr>
          <p:nvPr/>
        </p:nvPicPr>
        <p:blipFill>
          <a:blip r:embed="rId5"/>
          <a:stretch>
            <a:fillRect/>
          </a:stretch>
        </p:blipFill>
        <p:spPr>
          <a:xfrm>
            <a:off x="5867400" y="42863"/>
            <a:ext cx="3170238" cy="3752850"/>
          </a:xfrm>
          <a:prstGeom prst="rect">
            <a:avLst/>
          </a:prstGeom>
          <a:noFill/>
          <a:ln w="12700">
            <a:noFill/>
          </a:ln>
        </p:spPr>
      </p:pic>
      <p:sp>
        <p:nvSpPr>
          <p:cNvPr id="10248" name="Line 8"/>
          <p:cNvSpPr/>
          <p:nvPr/>
        </p:nvSpPr>
        <p:spPr>
          <a:xfrm>
            <a:off x="0" y="0"/>
            <a:ext cx="9142413" cy="0"/>
          </a:xfrm>
          <a:prstGeom prst="line">
            <a:avLst/>
          </a:prstGeom>
          <a:ln w="108373" cap="flat" cmpd="sng">
            <a:solidFill>
              <a:srgbClr val="FF3300"/>
            </a:solidFill>
            <a:prstDash val="solid"/>
            <a:headEnd type="none" w="med" len="med"/>
            <a:tailEnd type="none" w="med" len="med"/>
          </a:ln>
        </p:spPr>
      </p:sp>
      <p:sp>
        <p:nvSpPr>
          <p:cNvPr id="10249" name="Line 9"/>
          <p:cNvSpPr/>
          <p:nvPr/>
        </p:nvSpPr>
        <p:spPr>
          <a:xfrm>
            <a:off x="34925" y="6884988"/>
            <a:ext cx="9144000" cy="0"/>
          </a:xfrm>
          <a:prstGeom prst="line">
            <a:avLst/>
          </a:prstGeom>
          <a:ln w="108373" cap="flat" cmpd="sng">
            <a:solidFill>
              <a:srgbClr val="FF3300"/>
            </a:solidFill>
            <a:prstDash val="solid"/>
            <a:headEnd type="none" w="med" len="med"/>
            <a:tailEnd type="none" w="med" len="med"/>
          </a:ln>
        </p:spPr>
      </p:sp>
      <p:sp>
        <p:nvSpPr>
          <p:cNvPr id="10250" name="Line 10"/>
          <p:cNvSpPr/>
          <p:nvPr/>
        </p:nvSpPr>
        <p:spPr>
          <a:xfrm>
            <a:off x="9107488" y="-26987"/>
            <a:ext cx="0" cy="6856412"/>
          </a:xfrm>
          <a:prstGeom prst="line">
            <a:avLst/>
          </a:prstGeom>
          <a:ln w="108373" cap="flat" cmpd="sng">
            <a:solidFill>
              <a:srgbClr val="FF3300"/>
            </a:solidFill>
            <a:prstDash val="solid"/>
            <a:headEnd type="none" w="med" len="med"/>
            <a:tailEnd type="none" w="med" len="med"/>
          </a:ln>
        </p:spPr>
      </p:sp>
      <p:sp>
        <p:nvSpPr>
          <p:cNvPr id="10251" name="Line 11"/>
          <p:cNvSpPr/>
          <p:nvPr/>
        </p:nvSpPr>
        <p:spPr>
          <a:xfrm>
            <a:off x="34925" y="-26987"/>
            <a:ext cx="0" cy="6856412"/>
          </a:xfrm>
          <a:prstGeom prst="line">
            <a:avLst/>
          </a:prstGeom>
          <a:ln w="108373" cap="flat" cmpd="sng">
            <a:solidFill>
              <a:srgbClr val="FF3300"/>
            </a:solidFill>
            <a:prstDash val="solid"/>
            <a:headEnd type="none" w="med" len="med"/>
            <a:tailEnd type="none" w="med" len="med"/>
          </a:ln>
        </p:spPr>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1150938" y="617538"/>
            <a:ext cx="7165975"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科斯问题</a:t>
            </a:r>
            <a:endParaRPr lang="zh-CN" altLang="en-US" sz="3600" b="1" dirty="0">
              <a:latin typeface="楷体" panose="02010609060101010101" pitchFamily="49" charset="-122"/>
              <a:ea typeface="楷体" panose="02010609060101010101" pitchFamily="49" charset="-122"/>
            </a:endParaRPr>
          </a:p>
        </p:txBody>
      </p:sp>
      <p:sp>
        <p:nvSpPr>
          <p:cNvPr id="11267"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r>
              <a:rPr lang="zh-CN" altLang="en-US" sz="2800" dirty="0">
                <a:ea typeface="楷体" panose="02010609060101010101" pitchFamily="49" charset="-122"/>
              </a:rPr>
              <a:t>既然市场价格机制可以自动协调个人之间的生产和需求，为什么存在企业这样内部不运用价格机制的组织？</a:t>
            </a:r>
            <a:endParaRPr lang="zh-CN" altLang="en-US" sz="2800" dirty="0">
              <a:ea typeface="楷体" panose="02010609060101010101" pitchFamily="49" charset="-122"/>
            </a:endParaRPr>
          </a:p>
          <a:p>
            <a:pPr eaLnBrk="1" hangingPunct="1"/>
            <a:r>
              <a:rPr lang="zh-CN" altLang="en-US" sz="2800" dirty="0">
                <a:ea typeface="楷体" panose="02010609060101010101" pitchFamily="49" charset="-122"/>
              </a:rPr>
              <a:t>为什么企业家协调与价格机制协调并存？</a:t>
            </a:r>
            <a:endParaRPr lang="zh-CN" altLang="en-US" sz="2800" dirty="0">
              <a:ea typeface="楷体" panose="02010609060101010101" pitchFamily="49" charset="-122"/>
            </a:endParaRPr>
          </a:p>
          <a:p>
            <a:pPr eaLnBrk="1" hangingPunct="1"/>
            <a:r>
              <a:rPr lang="zh-CN" altLang="en-US" sz="2800" dirty="0">
                <a:ea typeface="楷体" panose="02010609060101010101" pitchFamily="49" charset="-122"/>
              </a:rPr>
              <a:t>如果企业是</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一种将投入品转化为产出品的组织</a:t>
            </a:r>
            <a:r>
              <a:rPr lang="zh-CN" altLang="en-US" sz="2800" dirty="0">
                <a:latin typeface="楷体" panose="02010609060101010101" pitchFamily="49" charset="-122"/>
                <a:ea typeface="楷体" panose="02010609060101010101" pitchFamily="49" charset="-122"/>
              </a:rPr>
              <a:t>”</a:t>
            </a:r>
            <a:r>
              <a:rPr lang="zh-CN" altLang="en-US" sz="2800" dirty="0">
                <a:ea typeface="楷体" panose="02010609060101010101" pitchFamily="49" charset="-122"/>
              </a:rPr>
              <a:t>，那么什么因素决定企业购买什么投入品和生产什么产出品？</a:t>
            </a:r>
            <a:endParaRPr lang="zh-CN" altLang="en-US" sz="2800" dirty="0">
              <a:ea typeface="楷体" panose="02010609060101010101" pitchFamily="49" charset="-122"/>
            </a:endParaRPr>
          </a:p>
          <a:p>
            <a:pPr eaLnBrk="1" hangingPunct="1"/>
            <a:r>
              <a:rPr lang="zh-CN" altLang="en-US" sz="2800" dirty="0">
                <a:ea typeface="楷体" panose="02010609060101010101" pitchFamily="49" charset="-122"/>
              </a:rPr>
              <a:t>企业与市场的边界究竟在哪里？</a:t>
            </a:r>
            <a:endParaRPr lang="zh-CN" altLang="en-US" sz="2800" dirty="0">
              <a:ea typeface="楷体" panose="02010609060101010101" pitchFamily="49" charset="-122"/>
            </a:endParaRPr>
          </a:p>
        </p:txBody>
      </p:sp>
    </p:spTree>
  </p:cSld>
  <p:clrMapOvr>
    <a:masterClrMapping/>
  </p:clrMapOvr>
  <p:transition>
    <p:zoom dir="in"/>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5594</Words>
  <Application>WPS 演示</Application>
  <PresentationFormat>全屏显示(4:3)</PresentationFormat>
  <Paragraphs>223</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Tahoma</vt:lpstr>
      <vt:lpstr>Calibri</vt:lpstr>
      <vt:lpstr>楷体</vt:lpstr>
      <vt:lpstr>华文楷体</vt:lpstr>
      <vt:lpstr>Lucida Grande</vt:lpstr>
      <vt:lpstr>Times New Roman</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科学的另一面</dc:title>
  <dc:creator>Xiang Zhang</dc:creator>
  <cp:lastModifiedBy>WPS_1688557737</cp:lastModifiedBy>
  <cp:revision>206</cp:revision>
  <dcterms:created xsi:type="dcterms:W3CDTF">2005-04-10T15:38:46Z</dcterms:created>
  <dcterms:modified xsi:type="dcterms:W3CDTF">2023-11-27T06:22:48Z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9FCBCF3F0B384B889D2710DFE6B8EF30_13</vt:lpwstr>
  </property>
  <property fmtid="{D5CDD505-2E9C-101B-9397-08002B2CF9AE}" pid="3" name="KSOProductBuildVer">
    <vt:lpwstr>2052-12.1.0.15712</vt:lpwstr>
  </property>
</Properties>
</file>