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322" r:id="rId4"/>
    <p:sldId id="373" r:id="rId5"/>
    <p:sldId id="352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70" r:id="rId16"/>
    <p:sldId id="351" r:id="rId17"/>
    <p:sldId id="347" r:id="rId18"/>
    <p:sldId id="371" r:id="rId19"/>
    <p:sldId id="372" r:id="rId20"/>
    <p:sldId id="323" r:id="rId21"/>
    <p:sldId id="324" r:id="rId22"/>
    <p:sldId id="364" r:id="rId23"/>
    <p:sldId id="365" r:id="rId24"/>
    <p:sldId id="366" r:id="rId25"/>
    <p:sldId id="369" r:id="rId26"/>
    <p:sldId id="368" r:id="rId27"/>
    <p:sldId id="367" r:id="rId28"/>
    <p:sldId id="320" r:id="rId2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4680"/>
    <p:restoredTop sz="69084"/>
  </p:normalViewPr>
  <p:slideViewPr>
    <p:cSldViewPr showGuides="1">
      <p:cViewPr varScale="1">
        <p:scale>
          <a:sx n="74" d="100"/>
          <a:sy n="74" d="100"/>
        </p:scale>
        <p:origin x="178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-2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026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1027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1030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468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6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4" name="Rectangle 103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0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04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74FD94-0A15-428C-BFA3-FADA62961E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32489-8EFC-4F28-88D5-1ACA904088C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32489-8EFC-4F28-88D5-1ACA904088C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32489-8EFC-4F28-88D5-1ACA904088C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32489-8EFC-4F28-88D5-1ACA904088C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32489-8EFC-4F28-88D5-1ACA904088C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32489-8EFC-4F28-88D5-1ACA904088C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32489-8EFC-4F28-88D5-1ACA904088C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32489-8EFC-4F28-88D5-1ACA904088C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32489-8EFC-4F28-88D5-1ACA904088C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32489-8EFC-4F28-88D5-1ACA904088C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32489-8EFC-4F28-88D5-1ACA904088C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 dir="in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900113" y="836613"/>
            <a:ext cx="7488237" cy="4464050"/>
          </a:xfrm>
          <a:ln/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kumimoji="1" lang="zh-CN" altLang="en-US" sz="5400" dirty="0">
                <a:latin typeface="+mj-lt"/>
                <a:ea typeface="楷体" panose="02010609060101010101" pitchFamily="49" charset="-122"/>
                <a:cs typeface="+mj-cs"/>
              </a:rPr>
              <a:t>新制度经济学</a:t>
            </a:r>
            <a:br>
              <a:rPr kumimoji="1" lang="zh-CN" altLang="en-US" sz="5400" dirty="0">
                <a:latin typeface="+mj-lt"/>
                <a:ea typeface="+mj-ea"/>
                <a:cs typeface="+mj-cs"/>
              </a:rPr>
            </a:br>
            <a:br>
              <a:rPr kumimoji="1" lang="zh-CN" altLang="en-US" sz="5400" dirty="0">
                <a:latin typeface="+mj-lt"/>
                <a:ea typeface="+mj-ea"/>
                <a:cs typeface="+mj-cs"/>
              </a:rPr>
            </a:br>
            <a:r>
              <a:rPr kumimoji="1" lang="zh-CN" altLang="en-US" sz="5400" dirty="0">
                <a:latin typeface="+mj-lt"/>
                <a:ea typeface="+mj-ea"/>
                <a:cs typeface="+mj-cs"/>
              </a:rPr>
              <a:t> 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公共管理学院 张翔</a:t>
            </a:r>
            <a:b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</a:b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308850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对交易费用的测度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1342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A. Benham (1997,1998)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：测度交换成本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20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世纪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90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年代在不同的国家，在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个星期内装有一部商用电话的费用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马来西亚，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130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美金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阿根廷，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6000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美金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埃及，官方价格 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295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美金（紧急安装 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885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美金）；当时装有电话的公寓比同等条件但没有电话的公寓价格高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1180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－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1770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美金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房地产交易费用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开罗，占交易房价的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12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％（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6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％为税，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6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％为注册和律师费，其中房地产经纪人费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1.5%); 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美国的圣路易斯，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1.5%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；加经纪人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6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％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对交易费用的测度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69183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得到大型进口设备的关键配件的费用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1989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年的秘鲁，价格上比美国高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4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倍，等待时间为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280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倍（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41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周对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天）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阿根廷，价格是美国的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倍，等待时间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30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倍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马来西亚，与美国的价格和等待时间相同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匈牙利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1989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年前，要等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30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－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40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星期，取消货币和进口管制后，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周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港口办理清关手续（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clear items)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的时间：新加坡 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15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分钟，坦桑尼亚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7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－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14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天，最长的有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91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天的报道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交易费用低一点好？高一点好？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468313" y="1916113"/>
            <a:ext cx="7848600" cy="4114800"/>
          </a:xfrm>
          <a:ln/>
        </p:spPr>
        <p:txBody>
          <a:bodyPr vert="horz" wrap="square" lIns="91440" tIns="45720" rIns="91440" bIns="45720" anchor="t" anchorCtr="0"/>
          <a:p>
            <a:pPr marL="933450" lvl="1" indent="-533400" eaLnBrk="1" hangingPunct="1">
              <a:lnSpc>
                <a:spcPct val="15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Wallis and North(1988)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的研究发现，美国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1870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年的国内生产总值的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26%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为交易费用，而在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1970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年，美国国内生产总值的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47-55%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为交易费用。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张五常说，交易费用降一点，一个国家会大富；交易费用升一点，一个国家会大贫。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请问，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如果交易费用越低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国家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富裕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那么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如何解释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美国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1970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交易费用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绝对量以及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占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GNP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之比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都比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1870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年的美国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上升？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1"/>
          <p:cNvSpPr/>
          <p:nvPr/>
        </p:nvSpPr>
        <p:spPr bwMode="auto">
          <a:xfrm>
            <a:off x="1042988" y="981075"/>
            <a:ext cx="7342188" cy="8604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62506" tIns="35717" rIns="62506" bIns="35717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生产成本、交易费用与市场规模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15363" name="Line 2"/>
          <p:cNvSpPr/>
          <p:nvPr/>
        </p:nvSpPr>
        <p:spPr>
          <a:xfrm>
            <a:off x="971550" y="2133600"/>
            <a:ext cx="19050" cy="38084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4" name="Line 3"/>
          <p:cNvSpPr/>
          <p:nvPr/>
        </p:nvSpPr>
        <p:spPr>
          <a:xfrm>
            <a:off x="971550" y="5949950"/>
            <a:ext cx="723741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5" name="AutoShape 4"/>
          <p:cNvSpPr/>
          <p:nvPr/>
        </p:nvSpPr>
        <p:spPr>
          <a:xfrm rot="-498424">
            <a:off x="1744663" y="2174875"/>
            <a:ext cx="5180012" cy="309245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cubicBezTo>
                  <a:pt x="1088" y="4846"/>
                  <a:pt x="2177" y="9692"/>
                  <a:pt x="5777" y="13292"/>
                </a:cubicBezTo>
                <a:cubicBezTo>
                  <a:pt x="9377" y="16892"/>
                  <a:pt x="15488" y="19246"/>
                  <a:pt x="21600" y="21600"/>
                </a:cubicBezTo>
              </a:path>
            </a:pathLst>
          </a:custGeom>
          <a:solidFill>
            <a:srgbClr val="000000">
              <a:alpha val="0"/>
            </a:srgbClr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6" name="Rectangle 5"/>
          <p:cNvSpPr/>
          <p:nvPr/>
        </p:nvSpPr>
        <p:spPr>
          <a:xfrm>
            <a:off x="5983288" y="5991225"/>
            <a:ext cx="2230437" cy="339725"/>
          </a:xfrm>
          <a:prstGeom prst="rect">
            <a:avLst/>
          </a:prstGeom>
          <a:noFill/>
          <a:ln w="12700">
            <a:noFill/>
          </a:ln>
        </p:spPr>
        <p:txBody>
          <a:bodyPr lIns="62506" tIns="35717" rIns="62506" bIns="3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b="1" dirty="0"/>
              <a:t>市场规模</a:t>
            </a:r>
            <a:endParaRPr lang="zh-CN" altLang="en-US" sz="1500" b="1" dirty="0"/>
          </a:p>
        </p:txBody>
      </p:sp>
      <p:sp>
        <p:nvSpPr>
          <p:cNvPr id="15367" name="Rectangle 6"/>
          <p:cNvSpPr/>
          <p:nvPr/>
        </p:nvSpPr>
        <p:spPr>
          <a:xfrm>
            <a:off x="6457950" y="5202238"/>
            <a:ext cx="1409700" cy="457200"/>
          </a:xfrm>
          <a:prstGeom prst="rect">
            <a:avLst/>
          </a:prstGeom>
          <a:noFill/>
          <a:ln w="12700">
            <a:noFill/>
          </a:ln>
        </p:spPr>
        <p:txBody>
          <a:bodyPr lIns="62506" tIns="35717" rIns="62506" bIns="3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生产成本</a:t>
            </a:r>
            <a:endParaRPr lang="zh-CN" altLang="en-US" sz="2400" b="1" dirty="0"/>
          </a:p>
        </p:txBody>
      </p:sp>
      <p:sp>
        <p:nvSpPr>
          <p:cNvPr id="15368" name="Rectangle 7"/>
          <p:cNvSpPr/>
          <p:nvPr/>
        </p:nvSpPr>
        <p:spPr>
          <a:xfrm>
            <a:off x="5651500" y="2060575"/>
            <a:ext cx="1560513" cy="455613"/>
          </a:xfrm>
          <a:prstGeom prst="rect">
            <a:avLst/>
          </a:prstGeom>
          <a:noFill/>
          <a:ln w="12700">
            <a:noFill/>
          </a:ln>
        </p:spPr>
        <p:txBody>
          <a:bodyPr lIns="62506" tIns="35717" rIns="62506" bIns="3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交易费用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5369" name="Rectangle 8"/>
          <p:cNvSpPr/>
          <p:nvPr/>
        </p:nvSpPr>
        <p:spPr>
          <a:xfrm>
            <a:off x="6516688" y="3068638"/>
            <a:ext cx="1562100" cy="458787"/>
          </a:xfrm>
          <a:prstGeom prst="rect">
            <a:avLst/>
          </a:prstGeom>
          <a:noFill/>
          <a:ln w="12700">
            <a:noFill/>
          </a:ln>
        </p:spPr>
        <p:txBody>
          <a:bodyPr lIns="62506" tIns="35717" rIns="62506" bIns="3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交易费用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5370" name="AutoShape 9"/>
          <p:cNvSpPr/>
          <p:nvPr/>
        </p:nvSpPr>
        <p:spPr>
          <a:xfrm>
            <a:off x="4532313" y="2922588"/>
            <a:ext cx="976312" cy="485775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  <a:moveTo>
                  <a:pt x="0" y="5400"/>
                </a:moveTo>
              </a:path>
            </a:pathLst>
          </a:custGeom>
          <a:solidFill>
            <a:srgbClr val="009999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71" name="Rectangle 10"/>
          <p:cNvSpPr/>
          <p:nvPr/>
        </p:nvSpPr>
        <p:spPr>
          <a:xfrm>
            <a:off x="3411538" y="3332163"/>
            <a:ext cx="2943225" cy="455612"/>
          </a:xfrm>
          <a:prstGeom prst="rect">
            <a:avLst/>
          </a:prstGeom>
          <a:noFill/>
          <a:ln w="12700">
            <a:noFill/>
          </a:ln>
        </p:spPr>
        <p:txBody>
          <a:bodyPr lIns="62506" tIns="35717" rIns="62506" bIns="3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节约交易费用的努力</a:t>
            </a:r>
            <a:endParaRPr lang="zh-CN" altLang="en-US" sz="2400" b="1" dirty="0"/>
          </a:p>
        </p:txBody>
      </p:sp>
      <p:sp>
        <p:nvSpPr>
          <p:cNvPr id="15372" name="Rectangle 11"/>
          <p:cNvSpPr/>
          <p:nvPr/>
        </p:nvSpPr>
        <p:spPr>
          <a:xfrm rot="5400000">
            <a:off x="300038" y="2659063"/>
            <a:ext cx="742950" cy="554037"/>
          </a:xfrm>
          <a:prstGeom prst="rect">
            <a:avLst/>
          </a:prstGeom>
          <a:noFill/>
          <a:ln w="12700">
            <a:noFill/>
          </a:ln>
        </p:spPr>
        <p:txBody>
          <a:bodyPr lIns="62506" tIns="35717" rIns="62506" bIns="3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/>
              <a:t>成本</a:t>
            </a:r>
            <a:endParaRPr lang="zh-CN" altLang="en-US" sz="1600" b="1" dirty="0"/>
          </a:p>
        </p:txBody>
      </p:sp>
      <p:sp>
        <p:nvSpPr>
          <p:cNvPr id="15373" name="Line 12"/>
          <p:cNvSpPr/>
          <p:nvPr/>
        </p:nvSpPr>
        <p:spPr>
          <a:xfrm>
            <a:off x="4397375" y="4562475"/>
            <a:ext cx="0" cy="1368425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5374" name="Line 13"/>
          <p:cNvSpPr/>
          <p:nvPr/>
        </p:nvSpPr>
        <p:spPr>
          <a:xfrm>
            <a:off x="2625725" y="3933825"/>
            <a:ext cx="0" cy="2016125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5375" name="Rectangle 16"/>
          <p:cNvSpPr/>
          <p:nvPr/>
        </p:nvSpPr>
        <p:spPr>
          <a:xfrm>
            <a:off x="1012825" y="6080125"/>
            <a:ext cx="895350" cy="304800"/>
          </a:xfrm>
          <a:prstGeom prst="rect">
            <a:avLst/>
          </a:prstGeom>
          <a:noFill/>
          <a:ln w="12700">
            <a:noFill/>
          </a:ln>
        </p:spPr>
        <p:txBody>
          <a:bodyPr lIns="62506" tIns="35717" rIns="62506" bIns="3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300" b="1" dirty="0"/>
              <a:t>村庄经济</a:t>
            </a:r>
            <a:endParaRPr lang="zh-CN" altLang="en-US" sz="1300" b="1" dirty="0"/>
          </a:p>
        </p:txBody>
      </p:sp>
      <p:sp>
        <p:nvSpPr>
          <p:cNvPr id="15376" name="AutoShape 17"/>
          <p:cNvSpPr/>
          <p:nvPr/>
        </p:nvSpPr>
        <p:spPr>
          <a:xfrm>
            <a:off x="971550" y="6021388"/>
            <a:ext cx="1008063" cy="4318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</a:cxnLst>
            <a:rect l="txL" t="txT" r="txR" b="txB"/>
            <a:pathLst>
              <a:path w="21600" h="21600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lose/>
                <a:moveTo>
                  <a:pt x="10800" y="0"/>
                </a:moveTo>
              </a:path>
            </a:pathLst>
          </a:custGeom>
          <a:solidFill>
            <a:srgbClr val="000000">
              <a:alpha val="0"/>
            </a:srgbClr>
          </a:solidFill>
          <a:ln w="9525" cap="flat" cmpd="sng">
            <a:solidFill>
              <a:srgbClr val="99CC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77" name="AutoShape 18"/>
          <p:cNvSpPr/>
          <p:nvPr/>
        </p:nvSpPr>
        <p:spPr>
          <a:xfrm rot="9744358">
            <a:off x="1663700" y="3748088"/>
            <a:ext cx="5148263" cy="1163637"/>
          </a:xfrm>
          <a:custGeom>
            <a:avLst/>
            <a:gdLst>
              <a:gd name="txL" fmla="*/ 0 w 20691"/>
              <a:gd name="txT" fmla="*/ 0 h 20963"/>
              <a:gd name="txR" fmla="*/ 20691 w 20691"/>
              <a:gd name="txB" fmla="*/ 20963 h 20963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0691" h="20963">
                <a:moveTo>
                  <a:pt x="0" y="20963"/>
                </a:moveTo>
                <a:cubicBezTo>
                  <a:pt x="2512" y="15700"/>
                  <a:pt x="5023" y="10436"/>
                  <a:pt x="8288" y="7019"/>
                </a:cubicBezTo>
                <a:cubicBezTo>
                  <a:pt x="11553" y="3601"/>
                  <a:pt x="17581" y="1550"/>
                  <a:pt x="19591" y="457"/>
                </a:cubicBezTo>
                <a:cubicBezTo>
                  <a:pt x="21600" y="-637"/>
                  <a:pt x="20219" y="593"/>
                  <a:pt x="20344" y="457"/>
                </a:cubicBezTo>
              </a:path>
            </a:pathLst>
          </a:custGeom>
          <a:solidFill>
            <a:srgbClr val="000000">
              <a:alpha val="0"/>
            </a:srgbClr>
          </a:solidFill>
          <a:ln w="28575" cap="flat" cmpd="sng">
            <a:solidFill>
              <a:srgbClr val="FF99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78" name="AutoShape 19"/>
          <p:cNvSpPr/>
          <p:nvPr/>
        </p:nvSpPr>
        <p:spPr>
          <a:xfrm rot="9887797">
            <a:off x="1238250" y="2784475"/>
            <a:ext cx="4556125" cy="1027113"/>
          </a:xfrm>
          <a:custGeom>
            <a:avLst/>
            <a:gdLst>
              <a:gd name="txL" fmla="*/ 0 w 20691"/>
              <a:gd name="txT" fmla="*/ 0 h 20963"/>
              <a:gd name="txR" fmla="*/ 20691 w 20691"/>
              <a:gd name="txB" fmla="*/ 20963 h 20963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0691" h="20963">
                <a:moveTo>
                  <a:pt x="0" y="20963"/>
                </a:moveTo>
                <a:cubicBezTo>
                  <a:pt x="2512" y="15700"/>
                  <a:pt x="5023" y="10436"/>
                  <a:pt x="8288" y="7019"/>
                </a:cubicBezTo>
                <a:cubicBezTo>
                  <a:pt x="11553" y="3601"/>
                  <a:pt x="17581" y="1550"/>
                  <a:pt x="19591" y="457"/>
                </a:cubicBezTo>
                <a:cubicBezTo>
                  <a:pt x="21600" y="-637"/>
                  <a:pt x="20219" y="593"/>
                  <a:pt x="20344" y="457"/>
                </a:cubicBezTo>
              </a:path>
            </a:pathLst>
          </a:custGeom>
          <a:solidFill>
            <a:srgbClr val="000000">
              <a:alpha val="0"/>
            </a:srgbClr>
          </a:solidFill>
          <a:ln w="28575" cap="flat" cmpd="sng">
            <a:solidFill>
              <a:srgbClr val="FF99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79" name="AutoShape 17"/>
          <p:cNvSpPr/>
          <p:nvPr/>
        </p:nvSpPr>
        <p:spPr>
          <a:xfrm>
            <a:off x="3863975" y="6010275"/>
            <a:ext cx="1006475" cy="4318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</a:cxnLst>
            <a:rect l="txL" t="txT" r="txR" b="txB"/>
            <a:pathLst>
              <a:path w="21600" h="21600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lose/>
                <a:moveTo>
                  <a:pt x="10800" y="0"/>
                </a:moveTo>
              </a:path>
            </a:pathLst>
          </a:custGeom>
          <a:solidFill>
            <a:srgbClr val="000000">
              <a:alpha val="0"/>
            </a:srgbClr>
          </a:solidFill>
          <a:ln w="9525" cap="flat" cmpd="sng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7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大市场</a:t>
            </a:r>
            <a:endParaRPr lang="zh-CN" altLang="en-US" sz="17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第七次讨论课议题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827088" y="2205038"/>
            <a:ext cx="7848600" cy="41148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ts val="18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滴滴公司自己没有车，却可以为广大乘客提供服务；淘宝网没有自己的商店、店员和仓库，却可以促进天量的商品成交；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Airbnb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没有自己的旅店，却可以为广大旅客提供客房服务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请从这些新经济现象分析企业的边界及性质。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为什么装修公司没有按月付工资的工人？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冯一枫同学来信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1342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在生活中我们在装修新房时，会与装修公司签订合约，所谓装修公司仅仅担任类似业主与装修工人之间的中介，他们签订合约均是目标合约，即只对结果做出支付。</a:t>
            </a:r>
            <a:endParaRPr lang="zh-CN" altLang="en-US" sz="2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而在装修市场这类劳动付出难直接评估，双方签署行为合约均存在风险的情况下，必然选择目标合约。而在这种情况下，业主与装修公司的合约可视为市场中企业的合约。</a:t>
            </a:r>
            <a:endParaRPr lang="zh-CN" altLang="en-US" sz="2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而工人与公司的合约，由于公司的投入是可计量的，近乎固定的，它的收入也固定的，工人领取的收益是公司收入与投入之差。这种情况下，如果不规定工人的行为，不对其行为定价，仅仅按工人行为结果付费，公司的风险将非常低。这时公司与工人的合约将被视为租赁合约，他们之间就不存在企业关系。</a:t>
            </a:r>
            <a:r>
              <a:rPr lang="zh-CN" altLang="en-US" sz="1800" dirty="0"/>
              <a:t> </a:t>
            </a:r>
            <a:endParaRPr lang="zh-CN" altLang="en-US" sz="1800" dirty="0"/>
          </a:p>
        </p:txBody>
      </p:sp>
    </p:spTree>
  </p:cSld>
  <p:clrMapOvr>
    <a:masterClrMapping/>
  </p:clrMapOvr>
  <p:transition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3818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真实世界中的交易费用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205663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两个方向上的误解</a:t>
            </a:r>
            <a:endParaRPr kumimoji="1" lang="zh-CN" alt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交易费用为零（或从零从正逐渐增加）</a:t>
            </a:r>
            <a:endParaRPr kumimoji="1" lang="zh-CN" alt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交易费用无穷大</a:t>
            </a: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——</a:t>
            </a:r>
            <a:r>
              <a:rPr kumimoji="1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反思“信息不对称理论” </a:t>
            </a:r>
            <a:endParaRPr kumimoji="1" lang="zh-CN" alt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值得坚持研究的方向：在交易费用为零和无穷大之间的人的行为</a:t>
            </a:r>
            <a:endParaRPr kumimoji="1" lang="zh-CN" alt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一般地问：人们究竟怎么对待（交易）代价？</a:t>
            </a:r>
            <a:endParaRPr kumimoji="1" lang="zh-CN" alt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稀缺的含义是说人们总要努力节约一切代价。</a:t>
            </a:r>
            <a:endParaRPr kumimoji="1" lang="zh-CN" alt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1659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现代企业的兴起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421562" cy="436403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斯密（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1776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）：怀疑大公司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贝恩和米恩斯（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1932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现代公司与私有产权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经理革命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《The Visible Hand》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Alfred D.Chandler,1977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传统的生产和分配，以及传统的企业组织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转型：大规模生产和大规模分配（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mass production and mass distribution)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体制的兴起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转型：现代企业组织的兴起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1659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企业理论的发展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1342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200000"/>
              </a:lnSpc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Williamson: 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科层制组织的逻辑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Alchian &amp; Demsetz : 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团队生产与管理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监督的必要性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巴泽尔：品质考核与纵向一体化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张五常：企业的合约性质；件工合同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092950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为什么“合约”？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350125" cy="45799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转让权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——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关于资源自用与出让的选择权利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“合约”的要素：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两方或多方实施转让权的权限与能力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双方或多方的合意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各方关于“放弃”的承诺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“邀约（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offer)”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与“对价（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consideration)”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具有法律强制力的协议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履行承诺的保障：第一方、第二方、第三方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2484438" y="620713"/>
            <a:ext cx="5162550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   第八讲 合约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205662" cy="411480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上讲小结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关于交易费用的测度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转让权、交易与合约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合约的履行和选择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经合约建立的产权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从非（市场）合约转向市场合约制度 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1659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合约研究的经济学传统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2771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罗马法的契约原则：契约是由双方意愿一致而产生相互间法律关系的一种约定。</a:t>
            </a:r>
            <a:endParaRPr kumimoji="1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斯密：“诺言与单纯的意图宣告大不相同。诺言产生履行的义务，而违反诺言就构成损害的行为”。</a:t>
            </a:r>
            <a:endParaRPr kumimoji="1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埃奇沃斯的契约线：缔约与再缔约；</a:t>
            </a:r>
            <a:endParaRPr kumimoji="1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合约是一个结构</a:t>
            </a:r>
            <a:endParaRPr kumimoji="1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IBM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捆绑打卡纸案例：资源配置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+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收入分配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+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合约结构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张五常分享地租合约的研究（风险、还是费用）</a:t>
            </a:r>
            <a:endParaRPr kumimoji="1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不完全合约</a:t>
            </a:r>
            <a:endParaRPr kumimoji="1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研究策略分歧</a:t>
            </a:r>
            <a:endParaRPr kumimoji="1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重点是对缔约限制条件的调查，还是在一组假想的限制条件下模式化人们的行为？</a:t>
            </a:r>
            <a:endParaRPr kumimoji="1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1"/>
          <p:cNvSpPr/>
          <p:nvPr/>
        </p:nvSpPr>
        <p:spPr bwMode="auto">
          <a:xfrm>
            <a:off x="1042988" y="981075"/>
            <a:ext cx="7416800" cy="7604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62506" tIns="35717" rIns="62506" bIns="35717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合约选择（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1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）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21506" name="Rectangle 2"/>
          <p:cNvSpPr/>
          <p:nvPr/>
        </p:nvSpPr>
        <p:spPr bwMode="auto">
          <a:xfrm>
            <a:off x="622300" y="2060575"/>
            <a:ext cx="8053388" cy="3697288"/>
          </a:xfrm>
          <a:prstGeom prst="rect">
            <a:avLst/>
          </a:prstGeom>
          <a:noFill/>
          <a:ln>
            <a:noFill/>
          </a:ln>
        </p:spPr>
        <p:txBody>
          <a:bodyPr lIns="62506" tIns="35717" rIns="62506" bIns="35717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薪资政策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“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夫妻店就是不用店员、学徒，而由家里的男女老少照顾的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商店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……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这些店铺，不能搞定息和发工资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……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也不能合并。”“夫妻店不能发固定工资。如果按月发工资，那么，半夜敲门买东西，他就不会开门了，一定会说：‘睡觉了，明天来吧’。对老百姓就不方便了。不仅夫妻店不能发固定工资，摊贩也不能发固定工资。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            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《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陈云文选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》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卷，第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306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－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307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页）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供销员（计时工资？“提成”？）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流水线工人（计件工资）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办公室文员（计件工资？）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医生，大学教师，科研人员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……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Arial" panose="020B0604020202020204" pitchFamily="34" charset="0"/>
            </a:endParaRPr>
          </a:p>
          <a:p>
            <a:pPr marL="280035" marR="0" lvl="0" indent="-280035" algn="l" defTabSz="914400" rtl="0" eaLnBrk="1" fontAlgn="base" latinLnBrk="0" hangingPunct="1">
              <a:lnSpc>
                <a:spcPct val="90000"/>
              </a:lnSpc>
              <a:spcBef>
                <a:spcPts val="535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1"/>
          <p:cNvSpPr/>
          <p:nvPr/>
        </p:nvSpPr>
        <p:spPr bwMode="auto">
          <a:xfrm>
            <a:off x="900113" y="1052513"/>
            <a:ext cx="7772400" cy="6969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62506" tIns="35717" rIns="62506" bIns="35717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合约选择（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2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）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24579" name="Rectangle 2"/>
          <p:cNvSpPr/>
          <p:nvPr/>
        </p:nvSpPr>
        <p:spPr>
          <a:xfrm>
            <a:off x="769938" y="2060575"/>
            <a:ext cx="7773987" cy="3502025"/>
          </a:xfrm>
          <a:prstGeom prst="rect">
            <a:avLst/>
          </a:prstGeom>
          <a:noFill/>
          <a:ln w="12700">
            <a:noFill/>
          </a:ln>
        </p:spPr>
        <p:txBody>
          <a:bodyPr lIns="62506" tIns="35717" rIns="62506" bIns="3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9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选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“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量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”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西瓜论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“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斤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”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、论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“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”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、还是论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“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堆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”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作价？为什么？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油画论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“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幅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”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还是论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“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平方尺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”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？区别何在？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快餐店的饮料有大杯、中杯、小杯之别，是怎样决定的？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麻辣烫店很多种不同食物，一律按重量论价，又是为什么？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高铁定价，按里程或时间？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1"/>
          <p:cNvSpPr/>
          <p:nvPr/>
        </p:nvSpPr>
        <p:spPr bwMode="auto">
          <a:xfrm>
            <a:off x="900113" y="1052513"/>
            <a:ext cx="7772400" cy="6969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62506" tIns="35717" rIns="62506" bIns="35717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合约选择（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3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）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25603" name="Rectangle 2"/>
          <p:cNvSpPr/>
          <p:nvPr/>
        </p:nvSpPr>
        <p:spPr>
          <a:xfrm>
            <a:off x="769938" y="2060575"/>
            <a:ext cx="7773987" cy="4176713"/>
          </a:xfrm>
          <a:prstGeom prst="rect">
            <a:avLst/>
          </a:prstGeom>
          <a:noFill/>
          <a:ln w="12700">
            <a:noFill/>
          </a:ln>
        </p:spPr>
        <p:txBody>
          <a:bodyPr lIns="62506" tIns="35717" rIns="62506" bIns="3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9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选交易方式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断卖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——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银货两讫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引入第三方鉴证、公证、支付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买入手、再卖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卖方代理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租，或先租后买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典当：约定时间内可赎回，过期不赎即可出卖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BOT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>
              <a:lnSpc>
                <a:spcPct val="9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选服务期限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租房期；贷款期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试用期，聘用期；晋升期；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“无固定期限聘用合同”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为什么有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“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终身教授”与“终身法官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”？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342900" lvl="0" indent="-342900">
              <a:lnSpc>
                <a:spcPct val="90000"/>
              </a:lnSpc>
            </a:pP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1"/>
          <p:cNvSpPr/>
          <p:nvPr/>
        </p:nvSpPr>
        <p:spPr bwMode="auto">
          <a:xfrm>
            <a:off x="900113" y="1052513"/>
            <a:ext cx="7772400" cy="6969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62506" tIns="35717" rIns="62506" bIns="35717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合约选择（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4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）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26627" name="Rectangle 2"/>
          <p:cNvSpPr/>
          <p:nvPr/>
        </p:nvSpPr>
        <p:spPr>
          <a:xfrm>
            <a:off x="769938" y="2060575"/>
            <a:ext cx="7773987" cy="3816350"/>
          </a:xfrm>
          <a:prstGeom prst="rect">
            <a:avLst/>
          </a:prstGeom>
          <a:noFill/>
          <a:ln w="12700">
            <a:noFill/>
          </a:ln>
        </p:spPr>
        <p:txBody>
          <a:bodyPr lIns="62506" tIns="35717" rIns="62506" bIns="3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9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选“交易条款的合并”：“搭卖”与“捆绑”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新鲜白菜搭烂萝卜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软件组合：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Excel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＋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Word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＋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PowerPoint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麦当劳的“套餐”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雁荡山“景点照相＋导游”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迪士尼不准自带食品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租房的钥匙金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买房搭车位；毛坯房到精装房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手机套餐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……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举一反三：捆绑销售几乎无处不在，选择的根据究竟何在？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zoom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1"/>
          <p:cNvSpPr/>
          <p:nvPr/>
        </p:nvSpPr>
        <p:spPr bwMode="auto">
          <a:xfrm>
            <a:off x="900113" y="1052513"/>
            <a:ext cx="7772400" cy="6969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62506" tIns="35717" rIns="62506" bIns="35717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合约选择（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5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）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27651" name="Rectangle 2"/>
          <p:cNvSpPr/>
          <p:nvPr/>
        </p:nvSpPr>
        <p:spPr>
          <a:xfrm>
            <a:off x="769938" y="2060575"/>
            <a:ext cx="7773987" cy="3502025"/>
          </a:xfrm>
          <a:prstGeom prst="rect">
            <a:avLst/>
          </a:prstGeom>
          <a:noFill/>
          <a:ln w="12700">
            <a:noFill/>
          </a:ln>
        </p:spPr>
        <p:txBody>
          <a:bodyPr lIns="62506" tIns="35717" rIns="62506" bIns="3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9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选“出售产品还是出售要素”？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秦镇凉米皮：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500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元包吃、包住、包教会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1257300" lvl="2" indent="-342900" algn="r">
              <a:lnSpc>
                <a:spcPct val="90000"/>
              </a:lnSpc>
              <a:buSzPct val="60000"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——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“秘笈何以不自珍”（周其仁）？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香港花千树出版社总编叶海旋，为什么要教人家如何提供出版服务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出版及印刷實務入門手冊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2000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）？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星巴克卖咖啡，为什么还卖咖啡豆、糖浆、配方、甚至咖啡杯、咖啡机和店堂背景音乐？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农家乐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采摘乐园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自助汽车零件园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……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1"/>
          <p:cNvSpPr/>
          <p:nvPr/>
        </p:nvSpPr>
        <p:spPr bwMode="auto">
          <a:xfrm>
            <a:off x="900113" y="1052513"/>
            <a:ext cx="7772400" cy="6969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62506" tIns="35717" rIns="62506" bIns="35717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小结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28675" name="Rectangle 2"/>
          <p:cNvSpPr/>
          <p:nvPr/>
        </p:nvSpPr>
        <p:spPr>
          <a:xfrm>
            <a:off x="769938" y="2060575"/>
            <a:ext cx="7546975" cy="3502025"/>
          </a:xfrm>
          <a:prstGeom prst="rect">
            <a:avLst/>
          </a:prstGeom>
          <a:noFill/>
          <a:ln w="12700">
            <a:noFill/>
          </a:ln>
        </p:spPr>
        <p:txBody>
          <a:bodyPr lIns="62506" tIns="35717" rIns="62506" bIns="3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5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任何合约，总是一个结构，包括价格条款与非价格条款。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研究市场里的价格行为，不可脱离合约的结构而仅仅只研究价格条款。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合约的经济性质是界定并执行转让权。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关键是通过承诺和履约来约束交易行为，界定转让权实施中的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“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公共域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”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，从而降低交易费用，增加成交机会，扩大交易范围。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3"/>
          <p:cNvSpPr>
            <a:spLocks noGrp="1"/>
          </p:cNvSpPr>
          <p:nvPr>
            <p:ph idx="1"/>
          </p:nvPr>
        </p:nvSpPr>
        <p:spPr>
          <a:xfrm>
            <a:off x="900113" y="3141663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algn="ctr" eaLnBrk="1" hangingPunct="1">
              <a:buNone/>
            </a:pPr>
            <a:r>
              <a:rPr lang="zh-CN" altLang="en-US" sz="4400" dirty="0">
                <a:ea typeface="楷体" panose="02010609060101010101" pitchFamily="49" charset="-122"/>
              </a:rPr>
              <a:t>谢谢！</a:t>
            </a:r>
            <a:endParaRPr lang="zh-CN" altLang="en-US" sz="4400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作业情况</a:t>
            </a:r>
            <a:endParaRPr lang="zh-CN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1143000" y="1857375"/>
            <a:ext cx="7245350" cy="46513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ts val="18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截至20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日上午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10:00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已收到陈芷安，丁依诺，黄静宜，黎阳，林冠希，刘训豪，刘洋，刘雨霁，刘元珅，梅钊豪，宋亦非，汪涵，王琪淇，闻人玉桓，吴钧文，夏宇，徐家英，徐臻，许玉珍，张佳乐，张伊葭，朱家骏，竺函青同学作业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篇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已收到陈晨，季颖，贾儒，陆依敏，沙佳奇，张心翼，周诗宇同学作业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篇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已收到姚欢同学作业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篇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已收到其他同学作业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篇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作业情况对不上的私信我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6877050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科斯的发现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1342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…there is a cost of using the price mechanism…”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Coase,1937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In order </a:t>
            </a:r>
            <a:r>
              <a:rPr lang="en-US" altLang="zh-CN" sz="2200" i="1" dirty="0">
                <a:latin typeface="楷体" panose="02010609060101010101" pitchFamily="49" charset="-122"/>
                <a:ea typeface="楷体" panose="02010609060101010101" pitchFamily="49" charset="-122"/>
              </a:rPr>
              <a:t>to carry out a market transaction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 it is necessary to </a:t>
            </a:r>
            <a:r>
              <a:rPr lang="en-US" altLang="zh-CN" sz="2200" i="1" dirty="0">
                <a:latin typeface="楷体" panose="02010609060101010101" pitchFamily="49" charset="-122"/>
                <a:ea typeface="楷体" panose="02010609060101010101" pitchFamily="49" charset="-122"/>
              </a:rPr>
              <a:t>discover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 who it is that one wishes to deal with, to inform people that one wishes to deal with and to what terms, to conduct negotiations leading up to a bargain, to draw up the contract, to undertake the inspection needed to make sure that the terms of the contract are being observed, and so on.   (Coase, 1960) 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交易费用的概念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2771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最基本的思想：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transactions are costly.</a:t>
            </a:r>
            <a:endParaRPr lang="en-US" altLang="zh-CN" sz="20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交易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运输与交易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所有权让度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完全让度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部分让度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成本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稀缺、竞争、选择与代价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只有在机会选择（和放弃）的意义中才发生“成本”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成本、选择与代价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5660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成本：为获得某种用值所无可避免要支付的最高代价。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代价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选择放弃的机会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The cost of an event is the highest-valued opportunity necessarily forsaken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历史成本不是成本”（张五常）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因为已经与现在面临的选择无关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“成本”不“陈”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已经支付的究竟是什么？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历史成本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成为“以本搏利”之本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成本定价？供求定价？房地产的例子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3818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交易费用概念的扩展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68453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巴泽尔：产权转手引起的成本。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Arrow (1960): “ transaction costs are the costs of running the economic system”.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张五常（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1987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）：交易成本“是一系列制度成本，其中包括信息成本、谈判成本、起草和实施合约的成本、界定和实施产权的成本、监督管理的成本和改变制度安排的成本。简言之，交易成本包括一切不直接发生在物质生产过程中的成本”。“把它们称为交易成本会使人产生误解，因为它们甚至在禁止市场交易的经济中，也会大得惊人。”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308850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对交易费用的测度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0612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关于测度和测量（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measurement)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为什么测度是重要的？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什么是测度？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当心“量化研究”的陷阱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对交易费用的测量和估算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Wallis and North(1988): 47-55% of GNP in 1970 US economy; and 26% in 1870. (without setup cost)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Scherer (1987): the average marketing cost was 49% of the final consumer price in West Germany in 1959.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对交易费用的测度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0612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Hernando de Soto (1989):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在秘鲁首都利马，采用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“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适度手段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”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（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modest means)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申请设立一个仅雇佣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个员工的小型成衣厂的开办许可，花费了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289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天；而在美国的佛罗里达州，只要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小时；（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1000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倍）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  <a:sym typeface="Lucida Grande" charset="0"/>
            </a:endParaRPr>
          </a:p>
          <a:p>
            <a:pPr eaLnBrk="1" hangingPunct="1">
              <a:buNone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                      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——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《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资本的秘密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》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（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2000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）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类似的调查：在坦桑尼亚首都以外的一个小地方，申请创办一个小型合伙公司的费用，比在其首都的费用高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5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－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10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倍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4452</Words>
  <Application>WPS 演示</Application>
  <PresentationFormat>全屏显示(4:3)</PresentationFormat>
  <Paragraphs>252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Tahoma</vt:lpstr>
      <vt:lpstr>Calibri</vt:lpstr>
      <vt:lpstr>楷体</vt:lpstr>
      <vt:lpstr>Lucida Grande</vt:lpstr>
      <vt:lpstr>Times New Roman</vt:lpstr>
      <vt:lpstr>华文楷体</vt:lpstr>
      <vt:lpstr>微软雅黑</vt:lpstr>
      <vt:lpstr>Arial Unicode MS</vt:lpstr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科学的另一面</dc:title>
  <dc:creator>Xiang Zhang</dc:creator>
  <cp:lastModifiedBy>WPS_1688557737</cp:lastModifiedBy>
  <cp:revision>271</cp:revision>
  <dcterms:created xsi:type="dcterms:W3CDTF">2005-04-10T15:38:46Z</dcterms:created>
  <dcterms:modified xsi:type="dcterms:W3CDTF">2023-11-27T06:37:05Z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246C3D89D2864E1D805BC550CADD72D6_13</vt:lpwstr>
  </property>
  <property fmtid="{D5CDD505-2E9C-101B-9397-08002B2CF9AE}" pid="3" name="KSOProductBuildVer">
    <vt:lpwstr>2052-12.1.0.15712</vt:lpwstr>
  </property>
</Properties>
</file>