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321" r:id="rId4"/>
    <p:sldId id="384" r:id="rId5"/>
    <p:sldId id="385" r:id="rId6"/>
    <p:sldId id="383" r:id="rId7"/>
    <p:sldId id="365" r:id="rId8"/>
    <p:sldId id="379" r:id="rId9"/>
    <p:sldId id="380" r:id="rId10"/>
    <p:sldId id="381" r:id="rId11"/>
    <p:sldId id="376" r:id="rId12"/>
    <p:sldId id="366" r:id="rId13"/>
    <p:sldId id="382" r:id="rId14"/>
    <p:sldId id="368" r:id="rId15"/>
    <p:sldId id="369" r:id="rId16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4680"/>
    <p:restoredTop sz="69084"/>
  </p:normalViewPr>
  <p:slideViewPr>
    <p:cSldViewPr showGuides="1">
      <p:cViewPr varScale="1">
        <p:scale>
          <a:sx n="74" d="100"/>
          <a:sy n="74" d="100"/>
        </p:scale>
        <p:origin x="17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26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1027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1030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46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8F9E6C-AAD2-4EF5-ADBF-4CF7DEF03B5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88C5-9882-433A-AA0C-F36235DDC73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900113" y="836613"/>
            <a:ext cx="7488237" cy="4464050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kumimoji="1" lang="zh-CN" altLang="en-US" sz="5400" dirty="0">
                <a:latin typeface="+mj-lt"/>
                <a:ea typeface="楷体" panose="02010609060101010101" pitchFamily="49" charset="-122"/>
                <a:cs typeface="+mj-cs"/>
              </a:rPr>
              <a:t>新制度经济学</a:t>
            </a:r>
            <a:br>
              <a:rPr kumimoji="1" lang="zh-CN" altLang="en-US" sz="5400" dirty="0">
                <a:latin typeface="+mj-lt"/>
                <a:ea typeface="+mj-ea"/>
                <a:cs typeface="+mj-cs"/>
              </a:rPr>
            </a:br>
            <a:br>
              <a:rPr kumimoji="1"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r>
              <a:rPr kumimoji="1"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公共管理学院 张翔</a:t>
            </a:r>
            <a:b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联邦通讯委员会（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1959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spcBef>
                <a:spcPts val="765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科斯定理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这一术语并非我的首创，我也未曾对这一定理做过精确表述。该定理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应归功于斯蒂格勒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….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我最初是在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《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联邦通讯委员会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》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一文中提出了业已被归纳为科斯定理的观点。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  <a:sym typeface="Lucida Grande" charset="0"/>
            </a:endParaRPr>
          </a:p>
          <a:p>
            <a:pPr eaLnBrk="1" hangingPunct="1">
              <a:lnSpc>
                <a:spcPct val="80000"/>
              </a:lnSpc>
              <a:spcBef>
                <a:spcPts val="765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我说：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“</a:t>
            </a:r>
            <a:r>
              <a:rPr lang="zh-CN" altLang="en-US" sz="2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一个新发现的山洞是属于发现山洞的人，还是属于山洞入口处的土地所有者，还是属于山洞顶上的土地所有者，无疑取决于财产法。但是，法律只确定谁是必须与之签约才能获得山洞使用权的人。至于山洞是用于储藏银行帐册，还是作为天然气储存库，或种植蘑菇，并不取决于财产法，而取决于银行、天然气公司和蘑菇公司哪一个能够付出最高费用以获得山洞使用权</a:t>
            </a:r>
            <a:r>
              <a:rPr lang="zh-CN" altLang="en-US" sz="2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”</a:t>
            </a:r>
            <a:r>
              <a:rPr lang="zh-CN" altLang="en-US" sz="2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Lucida Grande" charset="0"/>
              </a:rPr>
              <a:t>。我当时就指出，这一观点也可使用于发射无线电波（或排放烟雾）</a:t>
            </a:r>
            <a:r>
              <a:rPr lang="en-US" altLang="zh-CN" sz="2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…”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理解科斯定理：问题的相互性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人们通常将以下两个问题混为一谈：其一是</a:t>
            </a:r>
            <a:r>
              <a:rPr lang="en-US" altLang="zh-CN" sz="2000" dirty="0"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</a:rPr>
              <a:t>给</a:t>
            </a:r>
            <a:r>
              <a:rPr lang="en-US" altLang="zh-CN" sz="2000" dirty="0"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</a:rPr>
              <a:t>造成损失，其二需要决策的是应如何限制</a:t>
            </a:r>
            <a:r>
              <a:rPr lang="en-US" altLang="zh-CN" sz="2000" dirty="0"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</a:rPr>
              <a:t>。但这种做法显然有误。我们分析的问题本质上具有相互性。避免对</a:t>
            </a:r>
            <a:r>
              <a:rPr lang="en-US" altLang="zh-CN" sz="2000" dirty="0"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</a:rPr>
              <a:t>的损害必将会使</a:t>
            </a:r>
            <a:r>
              <a:rPr lang="en-US" altLang="zh-CN" sz="2000" dirty="0"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</a:rPr>
              <a:t>遭受损失。所以真正必须决策的问题是：应该允许</a:t>
            </a:r>
            <a:r>
              <a:rPr lang="en-US" altLang="zh-CN" sz="2000" dirty="0"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</a:rPr>
              <a:t>损害</a:t>
            </a:r>
            <a:r>
              <a:rPr lang="en-US" altLang="zh-CN" sz="2000" dirty="0"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</a:rPr>
              <a:t>，还是应该允许</a:t>
            </a:r>
            <a:r>
              <a:rPr lang="en-US" altLang="zh-CN" sz="2000" dirty="0"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</a:rPr>
              <a:t>损害</a:t>
            </a:r>
            <a:r>
              <a:rPr lang="en-US" altLang="zh-CN" sz="2000" dirty="0">
                <a:ea typeface="楷体" panose="02010609060101010101" pitchFamily="49" charset="-122"/>
              </a:rPr>
              <a:t>A?</a:t>
            </a:r>
            <a:r>
              <a:rPr lang="zh-CN" altLang="en-US" sz="2000" dirty="0">
                <a:ea typeface="楷体" panose="02010609060101010101" pitchFamily="49" charset="-122"/>
              </a:rPr>
              <a:t>问题的关键在于两害相权取其轻。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只要清楚界定权利，无论这权利谁属，在交易费用为零的条件下，资源利用的效率不变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产权界定是市场交易的前提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dirty="0">
                <a:ea typeface="楷体" panose="02010609060101010101" pitchFamily="49" charset="-122"/>
              </a:rPr>
              <a:t>从权利约束的角度看物品或资产。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有了清楚的权利划分，市场交易导致最高的资产价值。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根据科斯，私产经谈判达成自由交易、法庭裁决或由政府直接管制都可能是有效率的。全部问题的关键，是真实交易费用的限制。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5247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关于科斯定理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1187450" y="1916113"/>
            <a:ext cx="73501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工厂污染案例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想象你是原先就在此地的居民，工厂是后来的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想象工厂是原先在此地的，你是后搬入的居民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想象工厂是名牌大厂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想象你是马云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想象工厂是居民办的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为什么科斯想出了科斯定理？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理解科斯定理：三种谬误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产权无所谓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吗？（理解的谬误）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交易费用为零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？（表达的谬误）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能不能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先假设为零，再放宽假定、逼近真实世界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吗？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加费用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背离稀缺条件下人的行为逻辑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dirty="0">
                <a:ea typeface="楷体" panose="02010609060101010101" pitchFamily="49" charset="-122"/>
              </a:rPr>
              <a:t>尽可能减少费用。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是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定理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吗？（概述的谬误）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科斯不同意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科斯定理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科斯对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一般化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的保留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除去这些谬误，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科斯定理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启发我们关注真实的交易费用，特别是关注不同的权利界定可能引起不同的交易费用。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好的理论是经济调查的向导。</a:t>
            </a:r>
            <a:endParaRPr lang="zh-CN" altLang="en-US" sz="20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516687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小试牛刀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无线电频率拍卖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打铁匠与牙医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“污染权”：盛泽案例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黄河水资源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瘟疫市场：“传染权”？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碳交易？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692275" y="617538"/>
            <a:ext cx="6408738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800" b="1" dirty="0">
                <a:latin typeface="楷体" panose="02010609060101010101" pitchFamily="49" charset="-122"/>
                <a:ea typeface="楷体" panose="02010609060101010101" pitchFamily="49" charset="-122"/>
              </a:rPr>
              <a:t>第九讲 科斯定理</a:t>
            </a:r>
            <a:endParaRPr lang="zh-CN" altLang="en-US" sz="3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187450" y="1989138"/>
            <a:ext cx="705643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课程回顾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科斯定理提出的背景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科斯定理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小试牛刀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第八次讨论课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78486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933450" marR="0" lvl="1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以下这些算不算捆绑销售？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IBM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计算机出租搭配打孔纸袋？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新鲜白菜搭烂萝卜？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买房搭车位？卖精装房？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酒店不许顾客自带酒水？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迪士尼不准自带食品？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软件组合：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Excel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＋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Word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＋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PowerPoint+……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麦当劳的“套餐”？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手机套餐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……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你还能例举哪些捆绑销售的例子？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捆绑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销售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会不会损害消费者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的利益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第八次讨论课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78486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什么叫搭配销售？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买一只带橡皮的铅笔，算不算买铅笔搭配橡皮？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买个单反相机，算不算机身搭配镜头？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买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个电脑，算不算买主机搭配显示器？算不算买主板搭配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、硬盘、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买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一双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鞋，算不算鞋底搭配、鞋面、鞋带？算不算左脚鞋搭右脚鞋？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……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买本诗集，算不算这首诗搭配那首诗？算不算这一个字搭配哪一个字？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如果搭配得不好，卖家搭配销售岂不是自断财路？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如果卖家搭配得好，为什么要反对他们这么做？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应该由谁来判断搭配得好不好？卖家？买家？第三方如政府？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90700" marR="0" lvl="3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科斯定理”：背景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庇古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福利经济学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外部性理论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社会成本与私人成本的差异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工厂排污：惩罚侵权者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蜜蜂采蜜：补贴果农和养蜂人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公路问题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night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挑战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Pigou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市到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市去有甲、乙两条公路，甲路平坦但堵塞厉害，乙路崎岖不平但不堵车。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强制限流？收税？收费？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市场的失败？没有私产的失败？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科斯定理”：背景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联邦通信委员会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1959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社会成本的问题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1960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因为集中而顽固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发表背景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芝大的辩论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问题与传统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互相干扰的无线电频道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传统之见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Pigou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教授以福利经济学捍卫普通法：惩罚侵权者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社会成本与私人成本的差异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远离热门争论的科斯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1960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年辩论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研讨是在戴维德之家晚饭后举行。是一九六○年的春天，戴老请了当时在芝大的最优秀经济学者，名单如下：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Martin Bailey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Milton Friedman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Arnold Harberger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Reuben Kessel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Gregg Lewis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John McGee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Lloyd Mints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George Stigler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，加上戴维德及高斯，共十君子。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是不容易想象的高手云集，晚饭后在戴老家中激辩了三个小时，到最后还站不倒的只有高斯与佛利民。那是后来被公认为经济学历史上最精彩的辩论，大名远播。当晚在场的十君子我认识八个，得到一手的资料，曾经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New Palgrave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经济学百科全书发表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高斯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时作过陈述。这里本来不应该再谈，但该辩论是重要的一页经济思想史，中国的读者是应该多知一点的。让我从几个当晚在场的人的回忆说说吧。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1960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年辩论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3501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麦基（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McGee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的回忆，是当晚饭后高斯首先问：一家工厂污染邻居，工厂要不要赔偿？或政府应不应该抽工厂的税？所有在坐的人都说要的或应该的。但高斯反对，说不一定，可能邻居应该赔偿给工厂减产。激辩开始后，高斯提出畜牧与种麦的例子（见下节），夏保加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Harberger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搬动椅子造栏杆，阻止牛群吃麦。（高斯不记得有搬椅子的事。）最后所有芝大的人都错，对的只有高斯。一个英国人单枪匹马，把整个芝大打败，惊心动魄。夜阑人静，大家离开戴老之家时，互相对望，自言自语地说将来可以为历史作证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史德拉的回忆略有不同。辩论到半途，佛利民突然站起来开枪乱扫，半个小时后，所有的人都倒下，只有高斯一个人还站。史氏认为当晚的辩论没有录音，是经济学的一个大损失。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嘉素（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Kessel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）在辩论前反对高斯最激烈。他的回忆是该晚回到家里，意识到高斯是史密斯后对经济体制认识得最深入的人。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1960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年辩论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3640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高斯自己的回忆，是见所有人都反对他的观点，有点胆怯，但怎样也想不出自己错在哪里，所以坚持己见。后来听到佛利民的分析，清楚绝伦，才肯定自己可以安枕无忧。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我没有向佛利民问及当晚在戴老家中的大辩论。一九九一年高斯获诺贝奖时，佛老和我到瑞典观礼。高斯作演说我坐在佛老身旁。高斯进场，掌声雷动，我静静地问佛老：「这个人的诺奖你怎样看？」佛老响应道：「高斯吗？他早应在十多年前获奖了。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戴家之战反映学术研究的可爱。芝大的夏理．庄逊（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H. Johnson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当时在英国的伦敦经济学院，过了一夜，芝大收到他的恭贺电报：「喜闻一个英国人再发现了新大陆！」芝加哥大学历来以高举私产与市场知名，反对政府干预，但辩论前他们是赞成政府干预的。高斯出自历来同情政府干预的伦敦经济学院，但他反对干预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dirty="0"/>
          </a:p>
          <a:p>
            <a:pPr eaLnBrk="1" hangingPunct="1">
              <a:lnSpc>
                <a:spcPct val="80000"/>
              </a:lnSpc>
            </a:pPr>
            <a:endParaRPr lang="en-US" altLang="zh-CN" sz="1800" dirty="0"/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2690</Words>
  <Application>WPS 演示</Application>
  <PresentationFormat>全屏显示(4:3)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Tahoma</vt:lpstr>
      <vt:lpstr>Calibri</vt:lpstr>
      <vt:lpstr>楷体</vt:lpstr>
      <vt:lpstr>Lucida Grande</vt:lpstr>
      <vt:lpstr>微软雅黑</vt:lpstr>
      <vt:lpstr>Arial Unicode MS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科学的另一面</dc:title>
  <dc:creator>Xiang Zhang</dc:creator>
  <cp:lastModifiedBy>WPS_1688557737</cp:lastModifiedBy>
  <cp:revision>229</cp:revision>
  <dcterms:created xsi:type="dcterms:W3CDTF">2005-04-10T15:38:46Z</dcterms:created>
  <dcterms:modified xsi:type="dcterms:W3CDTF">2023-11-27T06:38:04Z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9E1FB66A0AE0462F929B119A5DBE62D1_13</vt:lpwstr>
  </property>
  <property fmtid="{D5CDD505-2E9C-101B-9397-08002B2CF9AE}" pid="3" name="KSOProductBuildVer">
    <vt:lpwstr>2052-12.1.0.15712</vt:lpwstr>
  </property>
</Properties>
</file>