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5">
  <p:sldMasterIdLst>
    <p:sldMasterId id="2147483648" r:id="rId1"/>
  </p:sldMasterIdLst>
  <p:notesMasterIdLst>
    <p:notesMasterId r:id="rId10"/>
  </p:notesMasterIdLst>
  <p:sldIdLst>
    <p:sldId id="399" r:id="rId3"/>
    <p:sldId id="461" r:id="rId4"/>
    <p:sldId id="465" r:id="rId5"/>
    <p:sldId id="484" r:id="rId6"/>
    <p:sldId id="487" r:id="rId7"/>
    <p:sldId id="407" r:id="rId8"/>
    <p:sldId id="408" r:id="rId9"/>
    <p:sldId id="425" r:id="rId11"/>
    <p:sldId id="491" r:id="rId12"/>
    <p:sldId id="452" r:id="rId13"/>
    <p:sldId id="453" r:id="rId14"/>
    <p:sldId id="455" r:id="rId15"/>
    <p:sldId id="458" r:id="rId16"/>
    <p:sldId id="427" r:id="rId17"/>
    <p:sldId id="459" r:id="rId18"/>
    <p:sldId id="460" r:id="rId19"/>
    <p:sldId id="486" r:id="rId20"/>
    <p:sldId id="430" r:id="rId21"/>
    <p:sldId id="493" r:id="rId22"/>
    <p:sldId id="495" r:id="rId23"/>
    <p:sldId id="497" r:id="rId24"/>
    <p:sldId id="499" r:id="rId25"/>
    <p:sldId id="500" r:id="rId26"/>
    <p:sldId id="488" r:id="rId27"/>
  </p:sldIdLst>
  <p:sldSz cx="9144000" cy="6858000" type="screen4x3"/>
  <p:notesSz cx="6858000" cy="9144000"/>
  <p:custDataLst>
    <p:tags r:id="rId31"/>
  </p:custDataLst>
  <p:defaultTextStyle>
    <a:defPPr>
      <a:defRPr lang="zh-CN"/>
    </a:defPPr>
    <a:lvl1pPr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8963" autoAdjust="0"/>
  </p:normalViewPr>
  <p:slideViewPr>
    <p:cSldViewPr showGuides="1">
      <p:cViewPr varScale="1">
        <p:scale>
          <a:sx n="96" d="100"/>
          <a:sy n="96" d="100"/>
        </p:scale>
        <p:origin x="414" y="96"/>
      </p:cViewPr>
      <p:guideLst>
        <p:guide orient="horz" pos="2160"/>
        <p:guide pos="2880"/>
      </p:guideLst>
    </p:cSldViewPr>
  </p:slideViewPr>
  <p:notesTextViewPr>
    <p:cViewPr>
      <p:scale>
        <a:sx n="1" d="1"/>
        <a:sy n="1" d="1"/>
      </p:scale>
      <p:origin x="0" y="0"/>
    </p:cViewPr>
  </p:notesTextViewPr>
  <p:notesViewPr>
    <p:cSldViewPr>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gs" Target="tags/tag8.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42814569-D52E-403D-9015-164E33F175CC}"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187AF25F-AD30-48CE-9D3C-1306700C4EE0}"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6E64C0-5AA4-4371-B846-CC59B731247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6" descr="屏幕剪辑"/>
          <p:cNvPicPr>
            <a:picLocks noChangeAspect="1"/>
          </p:cNvPicPr>
          <p:nvPr userDrawn="1"/>
        </p:nvPicPr>
        <p:blipFill>
          <a:blip r:embed="rId2" cstate="print">
            <a:clrChange>
              <a:clrFrom>
                <a:srgbClr val="FFFFFF"/>
              </a:clrFrom>
              <a:clrTo>
                <a:srgbClr val="FFFFFF">
                  <a:alpha val="0"/>
                </a:srgbClr>
              </a:clrTo>
            </a:clrChange>
          </a:blip>
          <a:srcRect l="11569" t="6844" r="5872" b="7623"/>
          <a:stretch>
            <a:fillRect/>
          </a:stretch>
        </p:blipFill>
        <p:spPr bwMode="auto">
          <a:xfrm>
            <a:off x="4851400" y="1214438"/>
            <a:ext cx="1800225" cy="1800225"/>
          </a:xfrm>
          <a:prstGeom prst="rect">
            <a:avLst/>
          </a:prstGeom>
          <a:noFill/>
          <a:ln w="9525">
            <a:noFill/>
            <a:miter lim="800000"/>
            <a:headEnd/>
            <a:tailEnd/>
          </a:ln>
        </p:spPr>
      </p:pic>
      <p:pic>
        <p:nvPicPr>
          <p:cNvPr id="5" name="Picture 2" descr="http://a2.att.hudong.com/11/51/19300001090235133595515161206.jpg"/>
          <p:cNvPicPr>
            <a:picLocks noChangeAspect="1" noChangeArrowheads="1"/>
          </p:cNvPicPr>
          <p:nvPr userDrawn="1"/>
        </p:nvPicPr>
        <p:blipFill>
          <a:blip r:embed="rId3" cstate="print"/>
          <a:srcRect/>
          <a:stretch>
            <a:fillRect/>
          </a:stretch>
        </p:blipFill>
        <p:spPr bwMode="auto">
          <a:xfrm>
            <a:off x="2565400" y="1214438"/>
            <a:ext cx="1727200" cy="1727200"/>
          </a:xfrm>
          <a:prstGeom prst="rect">
            <a:avLst/>
          </a:prstGeom>
          <a:noFill/>
          <a:ln w="9525">
            <a:noFill/>
            <a:miter lim="800000"/>
            <a:headEnd/>
            <a:tailEnd/>
          </a:ln>
        </p:spPr>
      </p:pic>
      <p:sp>
        <p:nvSpPr>
          <p:cNvPr id="2" name="标题 1"/>
          <p:cNvSpPr>
            <a:spLocks noGrp="1"/>
          </p:cNvSpPr>
          <p:nvPr>
            <p:ph type="ctrTitle"/>
          </p:nvPr>
        </p:nvSpPr>
        <p:spPr>
          <a:xfrm>
            <a:off x="685800" y="3212976"/>
            <a:ext cx="7772400" cy="1470025"/>
          </a:xfrm>
          <a:prstGeom prst="rect">
            <a:avLst/>
          </a:prstGeo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4891608"/>
            <a:ext cx="6400800" cy="985664"/>
          </a:xfrm>
        </p:spPr>
        <p:txBody>
          <a:bodyPr/>
          <a:lstStyle>
            <a:lvl1pPr marL="0" indent="0" algn="ctr">
              <a:buNone/>
              <a:defRPr>
                <a:solidFill>
                  <a:schemeClr val="accent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F97E092B-197A-4ADD-813F-9B01280DA233}" type="datetimeFigureOut">
              <a:rPr lang="zh-CN" altLang="en-US"/>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A893DDD7-E749-481C-9E0A-49317953E6A8}" type="slidenum">
              <a:rPr lang="zh-CN" altLang="en-US"/>
            </a:fld>
            <a:endParaRPr lang="zh-CN" altLang="en-US"/>
          </a:p>
        </p:txBody>
      </p:sp>
    </p:spTree>
  </p:cSld>
  <p:clrMapOvr>
    <a:overrideClrMapping bg1="lt1" tx1="dk1" bg2="lt2" tx2="dk2" accent1="accent1" accent2="accent2" accent3="accent3" accent4="accent4" accent5="accent5" accent6="accent6" hlink="hlink" folHlink="folHlink"/>
  </p:clrMapOvr>
  <p:transition spd="med">
    <p:pull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3" name="图片 6" descr="屏幕剪辑"/>
          <p:cNvPicPr>
            <a:picLocks noChangeAspect="1"/>
          </p:cNvPicPr>
          <p:nvPr/>
        </p:nvPicPr>
        <p:blipFill>
          <a:blip r:embed="rId2" cstate="print"/>
          <a:srcRect/>
          <a:stretch>
            <a:fillRect/>
          </a:stretch>
        </p:blipFill>
        <p:spPr bwMode="auto">
          <a:xfrm>
            <a:off x="7885113" y="263525"/>
            <a:ext cx="863600" cy="863600"/>
          </a:xfrm>
          <a:prstGeom prst="rect">
            <a:avLst/>
          </a:prstGeom>
          <a:noFill/>
          <a:ln w="9525">
            <a:noFill/>
            <a:miter lim="800000"/>
            <a:headEnd/>
            <a:tailEnd/>
          </a:ln>
        </p:spPr>
      </p:pic>
      <p:sp>
        <p:nvSpPr>
          <p:cNvPr id="4" name="矩形 3"/>
          <p:cNvSpPr/>
          <p:nvPr/>
        </p:nvSpPr>
        <p:spPr>
          <a:xfrm>
            <a:off x="-17463" y="1341438"/>
            <a:ext cx="9178926" cy="1365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标题 1"/>
          <p:cNvSpPr>
            <a:spLocks noGrp="1"/>
          </p:cNvSpPr>
          <p:nvPr>
            <p:ph type="title"/>
          </p:nvPr>
        </p:nvSpPr>
        <p:spPr>
          <a:xfrm>
            <a:off x="457200" y="260648"/>
            <a:ext cx="8229600" cy="868958"/>
          </a:xfrm>
          <a:prstGeom prst="rect">
            <a:avLst/>
          </a:prstGeom>
        </p:spPr>
        <p:txBody>
          <a:bodyPr/>
          <a:lstStyle>
            <a:lvl1pPr algn="l">
              <a:defRPr/>
            </a:lvl1pPr>
          </a:lstStyle>
          <a:p>
            <a:r>
              <a:rPr lang="zh-CN" altLang="en-US" smtClean="0"/>
              <a:t>单击此处编辑母版标题样式</a:t>
            </a:r>
            <a:endParaRPr lang="zh-CN" altLang="en-US" dirty="0"/>
          </a:p>
        </p:txBody>
      </p:sp>
      <p:sp>
        <p:nvSpPr>
          <p:cNvPr id="5" name="日期占位符 2"/>
          <p:cNvSpPr>
            <a:spLocks noGrp="1"/>
          </p:cNvSpPr>
          <p:nvPr>
            <p:ph type="dt" sz="half" idx="10"/>
          </p:nvPr>
        </p:nvSpPr>
        <p:spPr/>
        <p:txBody>
          <a:bodyPr/>
          <a:lstStyle>
            <a:lvl1pPr>
              <a:defRPr/>
            </a:lvl1pPr>
          </a:lstStyle>
          <a:p>
            <a:pPr>
              <a:defRPr/>
            </a:pPr>
            <a:fld id="{3B05A603-18BD-4572-BDF5-B25D4C682E8C}" type="datetimeFigureOut">
              <a:rPr lang="zh-CN" altLang="en-US"/>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600E003E-0575-47FD-924A-1ECBEFCDF6F3}" type="slidenum">
              <a:rPr lang="zh-CN" altLang="en-US"/>
            </a:fld>
            <a:endParaRPr lang="zh-CN" altLang="en-US"/>
          </a:p>
        </p:txBody>
      </p:sp>
    </p:spTree>
  </p:cSld>
  <p:clrMapOvr>
    <a:masterClrMapping/>
  </p:clrMapOvr>
  <p:transition spd="med">
    <p:pull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B8783E7-3F4C-4432-A21C-59B542A85B2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865A3210-C099-4DA7-A1D4-454C5570A594}" type="slidenum">
              <a:rPr lang="zh-CN" altLang="en-US"/>
            </a:fld>
            <a:endParaRPr lang="zh-CN" altLang="en-US"/>
          </a:p>
        </p:txBody>
      </p:sp>
    </p:spTree>
  </p:cSld>
  <p:clrMapOvr>
    <a:masterClrMapping/>
  </p:clrMapOvr>
  <p:transition spd="med">
    <p:pull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1B8DEC84-78B9-43B3-AA53-86CD802F22F0}"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5016D54-6323-43EE-AB8F-1C22497C1C1D}" type="slidenum">
              <a:rPr lang="zh-CN" altLang="en-US"/>
            </a:fld>
            <a:endParaRPr lang="zh-CN" altLang="en-US"/>
          </a:p>
        </p:txBody>
      </p:sp>
    </p:spTree>
  </p:cSld>
  <p:clrMapOvr>
    <a:masterClrMapping/>
  </p:clrMapOvr>
  <p:transition spd="med">
    <p:pull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72CF2D77-D637-438B-B0D4-4E5141201314}"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02B3963-1075-4B59-B3E7-ADB872EF2BAB}" type="slidenum">
              <a:rPr lang="zh-CN" altLang="en-US"/>
            </a:fld>
            <a:endParaRPr lang="zh-CN" altLang="en-US"/>
          </a:p>
        </p:txBody>
      </p:sp>
    </p:spTree>
  </p:cSld>
  <p:clrMapOvr>
    <a:masterClrMapping/>
  </p:clrMapOvr>
  <p:transition spd="med">
    <p:pull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标题和竖排文字">
    <p:spTree>
      <p:nvGrpSpPr>
        <p:cNvPr id="1" name=""/>
        <p:cNvGrpSpPr/>
        <p:nvPr/>
      </p:nvGrpSpPr>
      <p:grpSpPr>
        <a:xfrm>
          <a:off x="0" y="0"/>
          <a:ext cx="0" cy="0"/>
          <a:chOff x="0" y="0"/>
          <a:chExt cx="0" cy="0"/>
        </a:xfrm>
      </p:grpSpPr>
      <p:pic>
        <p:nvPicPr>
          <p:cNvPr id="4" name="图片 6" descr="屏幕剪辑"/>
          <p:cNvPicPr>
            <a:picLocks noChangeAspect="1"/>
          </p:cNvPicPr>
          <p:nvPr/>
        </p:nvPicPr>
        <p:blipFill>
          <a:blip r:embed="rId2" cstate="print"/>
          <a:srcRect/>
          <a:stretch>
            <a:fillRect/>
          </a:stretch>
        </p:blipFill>
        <p:spPr bwMode="auto">
          <a:xfrm>
            <a:off x="7885113" y="263525"/>
            <a:ext cx="863600" cy="863600"/>
          </a:xfrm>
          <a:prstGeom prst="rect">
            <a:avLst/>
          </a:prstGeom>
          <a:noFill/>
          <a:ln w="9525">
            <a:noFill/>
            <a:miter lim="800000"/>
            <a:headEnd/>
            <a:tailEnd/>
          </a:ln>
        </p:spPr>
      </p:pic>
      <p:sp>
        <p:nvSpPr>
          <p:cNvPr id="5" name="矩形 4"/>
          <p:cNvSpPr/>
          <p:nvPr/>
        </p:nvSpPr>
        <p:spPr>
          <a:xfrm>
            <a:off x="-17463" y="1341438"/>
            <a:ext cx="9178926" cy="1365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标题 1"/>
          <p:cNvSpPr>
            <a:spLocks noGrp="1"/>
          </p:cNvSpPr>
          <p:nvPr>
            <p:ph type="title"/>
          </p:nvPr>
        </p:nvSpPr>
        <p:spPr>
          <a:xfrm>
            <a:off x="457200" y="260648"/>
            <a:ext cx="8229600" cy="868958"/>
          </a:xfrm>
          <a:prstGeom prst="rect">
            <a:avLst/>
          </a:prstGeom>
        </p:spPr>
        <p:txBody>
          <a:bodyPr/>
          <a:lstStyle>
            <a:lvl1pPr algn="l">
              <a:defRPr/>
            </a:lvl1pPr>
          </a:lstStyle>
          <a:p>
            <a:r>
              <a:rPr lang="zh-CN" altLang="en-US" smtClean="0"/>
              <a:t>单击此处编辑母版标题样式</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C2EF607C-FC48-4F10-B836-6AC1E25905D8}"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B69DAF01-2966-4D6B-9135-514789292061}" type="slidenum">
              <a:rPr lang="zh-CN" altLang="en-US"/>
            </a:fld>
            <a:endParaRPr lang="zh-CN" altLang="en-US"/>
          </a:p>
        </p:txBody>
      </p:sp>
    </p:spTree>
  </p:cSld>
  <p:clrMapOvr>
    <a:masterClrMapping/>
  </p:clrMapOvr>
  <p:transition spd="med">
    <p:pull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6F4EE26-B237-453B-AE1F-D13219C43C5F}"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64EC7CC-4333-4B3F-AE84-1C9897E01DF3}" type="slidenum">
              <a:rPr lang="zh-CN" altLang="en-US"/>
            </a:fld>
            <a:endParaRPr lang="zh-CN" altLang="en-US"/>
          </a:p>
        </p:txBody>
      </p:sp>
    </p:spTree>
  </p:cSld>
  <p:clrMapOvr>
    <a:masterClrMapping/>
  </p:clrMapOvr>
  <p:transition spd="med">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descr="屏幕剪辑"/>
          <p:cNvPicPr>
            <a:picLocks noChangeAspect="1"/>
          </p:cNvPicPr>
          <p:nvPr/>
        </p:nvPicPr>
        <p:blipFill>
          <a:blip r:embed="rId2" cstate="print"/>
          <a:srcRect/>
          <a:stretch>
            <a:fillRect/>
          </a:stretch>
        </p:blipFill>
        <p:spPr bwMode="auto">
          <a:xfrm>
            <a:off x="7885113" y="263525"/>
            <a:ext cx="863600" cy="863600"/>
          </a:xfrm>
          <a:prstGeom prst="rect">
            <a:avLst/>
          </a:prstGeom>
          <a:noFill/>
          <a:ln w="9525">
            <a:noFill/>
            <a:miter lim="800000"/>
            <a:headEnd/>
            <a:tailEnd/>
          </a:ln>
        </p:spPr>
      </p:pic>
      <p:sp>
        <p:nvSpPr>
          <p:cNvPr id="5" name="矩形 4"/>
          <p:cNvSpPr/>
          <p:nvPr/>
        </p:nvSpPr>
        <p:spPr>
          <a:xfrm>
            <a:off x="-17463" y="1341438"/>
            <a:ext cx="9178926" cy="1365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标题 1"/>
          <p:cNvSpPr>
            <a:spLocks noGrp="1"/>
          </p:cNvSpPr>
          <p:nvPr>
            <p:ph type="title"/>
          </p:nvPr>
        </p:nvSpPr>
        <p:spPr>
          <a:xfrm>
            <a:off x="457200" y="260648"/>
            <a:ext cx="8229600" cy="868958"/>
          </a:xfrm>
          <a:prstGeom prst="rect">
            <a:avLst/>
          </a:prstGeom>
        </p:spPr>
        <p:txBody>
          <a:bodyPr/>
          <a:lstStyle>
            <a:lvl1pPr algn="l">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237A2CD3-C84D-4560-99A1-7DA69191D44D}" type="datetimeFigureOut">
              <a:rPr lang="zh-CN" altLang="en-US"/>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C610B3F6-4DE3-42A5-B71A-ECA7EB6E7FF8}" type="slidenum">
              <a:rPr lang="zh-CN" altLang="en-US"/>
            </a:fld>
            <a:endParaRPr lang="zh-CN" altLang="en-US"/>
          </a:p>
        </p:txBody>
      </p:sp>
    </p:spTree>
  </p:cSld>
  <p:clrMapOvr>
    <a:masterClrMapping/>
  </p:clrMapOvr>
  <p:transition spd="med">
    <p:pull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4" name="矩形 3"/>
          <p:cNvSpPr/>
          <p:nvPr/>
        </p:nvSpPr>
        <p:spPr>
          <a:xfrm>
            <a:off x="-17463" y="0"/>
            <a:ext cx="9178926" cy="13620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17463" y="6688138"/>
            <a:ext cx="9178926" cy="169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descr="屏幕剪辑"/>
          <p:cNvPicPr>
            <a:picLocks noChangeAspect="1"/>
          </p:cNvPicPr>
          <p:nvPr/>
        </p:nvPicPr>
        <p:blipFill>
          <a:blip r:embed="rId2" cstate="print"/>
          <a:srcRect/>
          <a:stretch>
            <a:fillRect/>
          </a:stretch>
        </p:blipFill>
        <p:spPr bwMode="auto">
          <a:xfrm>
            <a:off x="179388" y="141288"/>
            <a:ext cx="1020762" cy="1079500"/>
          </a:xfrm>
          <a:prstGeom prst="rect">
            <a:avLst/>
          </a:prstGeom>
          <a:noFill/>
          <a:ln w="9525">
            <a:noFill/>
            <a:miter lim="800000"/>
            <a:headEnd/>
            <a:tailEnd/>
          </a:ln>
        </p:spPr>
      </p:pic>
      <p:sp>
        <p:nvSpPr>
          <p:cNvPr id="9" name="标题 1"/>
          <p:cNvSpPr>
            <a:spLocks noGrp="1"/>
          </p:cNvSpPr>
          <p:nvPr>
            <p:ph type="title"/>
          </p:nvPr>
        </p:nvSpPr>
        <p:spPr>
          <a:xfrm>
            <a:off x="1403648" y="246901"/>
            <a:ext cx="7077472" cy="868958"/>
          </a:xfrm>
          <a:prstGeom prst="rect">
            <a:avLst/>
          </a:prstGeom>
        </p:spPr>
        <p:txBody>
          <a:bodyPr/>
          <a:lstStyle>
            <a:lvl1pPr algn="l">
              <a:defRPr>
                <a:solidFill>
                  <a:schemeClr val="bg1"/>
                </a:solidFill>
              </a:defRPr>
            </a:lvl1pPr>
          </a:lstStyle>
          <a:p>
            <a:r>
              <a:rPr lang="zh-CN" altLang="en-US" smtClean="0"/>
              <a:t>单击此处编辑母版标题样式</a:t>
            </a:r>
            <a:endParaRPr lang="zh-CN" altLang="en-US" dirty="0"/>
          </a:p>
        </p:txBody>
      </p:sp>
      <p:sp>
        <p:nvSpPr>
          <p:cNvPr id="13" name="内容占位符 2"/>
          <p:cNvSpPr>
            <a:spLocks noGrp="1"/>
          </p:cNvSpPr>
          <p:nvPr>
            <p:ph idx="1"/>
          </p:nvPr>
        </p:nvSpPr>
        <p:spPr>
          <a:xfrm>
            <a:off x="457200" y="1600200"/>
            <a:ext cx="8229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7" name="日期占位符 2"/>
          <p:cNvSpPr>
            <a:spLocks noGrp="1"/>
          </p:cNvSpPr>
          <p:nvPr>
            <p:ph type="dt" sz="half" idx="10"/>
          </p:nvPr>
        </p:nvSpPr>
        <p:spPr/>
        <p:txBody>
          <a:bodyPr/>
          <a:lstStyle>
            <a:lvl1pPr>
              <a:defRPr/>
            </a:lvl1pPr>
          </a:lstStyle>
          <a:p>
            <a:pPr>
              <a:defRPr/>
            </a:pPr>
            <a:fld id="{16B1E72F-C53D-4C3E-ADC3-57C12F505BF5}" type="datetimeFigureOut">
              <a:rPr lang="zh-CN" altLang="en-US"/>
            </a:fld>
            <a:endParaRPr lang="zh-CN" altLang="en-US"/>
          </a:p>
        </p:txBody>
      </p:sp>
      <p:sp>
        <p:nvSpPr>
          <p:cNvPr id="8" name="页脚占位符 3"/>
          <p:cNvSpPr>
            <a:spLocks noGrp="1"/>
          </p:cNvSpPr>
          <p:nvPr>
            <p:ph type="ftr" sz="quarter" idx="11"/>
          </p:nvPr>
        </p:nvSpPr>
        <p:spPr/>
        <p:txBody>
          <a:bodyPr/>
          <a:lstStyle>
            <a:lvl1pPr>
              <a:defRPr/>
            </a:lvl1pPr>
          </a:lstStyle>
          <a:p>
            <a:pPr>
              <a:defRPr/>
            </a:pPr>
            <a:endParaRPr lang="zh-CN" altLang="en-US"/>
          </a:p>
        </p:txBody>
      </p:sp>
      <p:sp>
        <p:nvSpPr>
          <p:cNvPr id="10" name="灯片编号占位符 4"/>
          <p:cNvSpPr>
            <a:spLocks noGrp="1"/>
          </p:cNvSpPr>
          <p:nvPr>
            <p:ph type="sldNum" sz="quarter" idx="12"/>
          </p:nvPr>
        </p:nvSpPr>
        <p:spPr/>
        <p:txBody>
          <a:bodyPr/>
          <a:lstStyle>
            <a:lvl1pPr>
              <a:defRPr/>
            </a:lvl1pPr>
          </a:lstStyle>
          <a:p>
            <a:pPr>
              <a:defRPr/>
            </a:pPr>
            <a:fld id="{9AE01C87-35CB-4562-BAD5-320A19E0AB7F}" type="slidenum">
              <a:rPr lang="zh-CN" altLang="en-US"/>
            </a:fld>
            <a:endParaRPr lang="zh-CN" altLang="en-US"/>
          </a:p>
        </p:txBody>
      </p:sp>
    </p:spTree>
  </p:cSld>
  <p:clrMapOvr>
    <a:masterClrMapping/>
  </p:clrMapOvr>
  <p:transition spd="med">
    <p:pull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4" name="矩形 3"/>
          <p:cNvSpPr/>
          <p:nvPr/>
        </p:nvSpPr>
        <p:spPr>
          <a:xfrm>
            <a:off x="-17463" y="0"/>
            <a:ext cx="9178926" cy="13620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17463" y="6688138"/>
            <a:ext cx="9178926" cy="1698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descr="屏幕剪辑"/>
          <p:cNvPicPr>
            <a:picLocks noChangeAspect="1"/>
          </p:cNvPicPr>
          <p:nvPr/>
        </p:nvPicPr>
        <p:blipFill>
          <a:blip r:embed="rId2" cstate="print"/>
          <a:srcRect/>
          <a:stretch>
            <a:fillRect/>
          </a:stretch>
        </p:blipFill>
        <p:spPr bwMode="auto">
          <a:xfrm>
            <a:off x="204788" y="141288"/>
            <a:ext cx="1089025" cy="1079500"/>
          </a:xfrm>
          <a:prstGeom prst="rect">
            <a:avLst/>
          </a:prstGeom>
          <a:noFill/>
          <a:ln w="9525">
            <a:noFill/>
            <a:miter lim="800000"/>
            <a:headEnd/>
            <a:tailEnd/>
          </a:ln>
        </p:spPr>
      </p:pic>
      <p:sp>
        <p:nvSpPr>
          <p:cNvPr id="12" name="文本占位符 2"/>
          <p:cNvSpPr>
            <a:spLocks noGrp="1"/>
          </p:cNvSpPr>
          <p:nvPr>
            <p:ph idx="1"/>
          </p:nvPr>
        </p:nvSpPr>
        <p:spPr>
          <a:xfrm>
            <a:off x="457200" y="1600200"/>
            <a:ext cx="8229600" cy="4525963"/>
          </a:xfrm>
          <a:prstGeom prst="rect">
            <a:avLst/>
          </a:prstGeom>
        </p:spPr>
        <p:txBody>
          <a:bodyPr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13" name="标题 1"/>
          <p:cNvSpPr>
            <a:spLocks noGrp="1"/>
          </p:cNvSpPr>
          <p:nvPr>
            <p:ph type="title"/>
          </p:nvPr>
        </p:nvSpPr>
        <p:spPr>
          <a:xfrm>
            <a:off x="1403648" y="246901"/>
            <a:ext cx="7077472" cy="868958"/>
          </a:xfrm>
          <a:prstGeom prst="rect">
            <a:avLst/>
          </a:prstGeom>
        </p:spPr>
        <p:txBody>
          <a:bodyPr/>
          <a:lstStyle>
            <a:lvl1pPr algn="l">
              <a:defRPr>
                <a:solidFill>
                  <a:schemeClr val="bg1"/>
                </a:solidFill>
              </a:defRPr>
            </a:lvl1pPr>
          </a:lstStyle>
          <a:p>
            <a:r>
              <a:rPr lang="zh-CN" altLang="en-US" smtClean="0"/>
              <a:t>单击此处编辑母版标题样式</a:t>
            </a:r>
            <a:endParaRPr lang="zh-CN" altLang="en-US" dirty="0"/>
          </a:p>
        </p:txBody>
      </p:sp>
      <p:sp>
        <p:nvSpPr>
          <p:cNvPr id="7" name="日期占位符 2"/>
          <p:cNvSpPr>
            <a:spLocks noGrp="1"/>
          </p:cNvSpPr>
          <p:nvPr>
            <p:ph type="dt" sz="half" idx="10"/>
          </p:nvPr>
        </p:nvSpPr>
        <p:spPr/>
        <p:txBody>
          <a:bodyPr/>
          <a:lstStyle>
            <a:lvl1pPr>
              <a:defRPr/>
            </a:lvl1pPr>
          </a:lstStyle>
          <a:p>
            <a:pPr>
              <a:defRPr/>
            </a:pPr>
            <a:fld id="{79EB677E-5EFA-4D71-8F31-6A8C7B3A2C64}" type="datetimeFigureOut">
              <a:rPr lang="zh-CN" altLang="en-US"/>
            </a:fld>
            <a:endParaRPr lang="zh-CN" altLang="en-US"/>
          </a:p>
        </p:txBody>
      </p:sp>
      <p:sp>
        <p:nvSpPr>
          <p:cNvPr id="8" name="页脚占位符 3"/>
          <p:cNvSpPr>
            <a:spLocks noGrp="1"/>
          </p:cNvSpPr>
          <p:nvPr>
            <p:ph type="ftr" sz="quarter" idx="11"/>
          </p:nvPr>
        </p:nvSpPr>
        <p:spPr/>
        <p:txBody>
          <a:bodyPr/>
          <a:lstStyle>
            <a:lvl1pPr>
              <a:defRPr/>
            </a:lvl1pPr>
          </a:lstStyle>
          <a:p>
            <a:pPr>
              <a:defRPr/>
            </a:pPr>
            <a:endParaRPr lang="zh-CN" altLang="en-US"/>
          </a:p>
        </p:txBody>
      </p:sp>
      <p:sp>
        <p:nvSpPr>
          <p:cNvPr id="9" name="灯片编号占位符 4"/>
          <p:cNvSpPr>
            <a:spLocks noGrp="1"/>
          </p:cNvSpPr>
          <p:nvPr>
            <p:ph type="sldNum" sz="quarter" idx="12"/>
          </p:nvPr>
        </p:nvSpPr>
        <p:spPr/>
        <p:txBody>
          <a:bodyPr/>
          <a:lstStyle>
            <a:lvl1pPr>
              <a:defRPr/>
            </a:lvl1pPr>
          </a:lstStyle>
          <a:p>
            <a:pPr>
              <a:defRPr/>
            </a:pPr>
            <a:fld id="{66E22B2C-DD81-45EE-AFE9-8F143ABE1A30}" type="slidenum">
              <a:rPr lang="zh-CN" altLang="en-US"/>
            </a:fld>
            <a:endParaRPr lang="zh-CN" altLang="en-US"/>
          </a:p>
        </p:txBody>
      </p:sp>
    </p:spTree>
  </p:cSld>
  <p:clrMapOvr>
    <a:masterClrMapping/>
  </p:clrMapOvr>
  <p:transition spd="med">
    <p:pull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自定义版式">
    <p:spTree>
      <p:nvGrpSpPr>
        <p:cNvPr id="1" name=""/>
        <p:cNvGrpSpPr/>
        <p:nvPr/>
      </p:nvGrpSpPr>
      <p:grpSpPr>
        <a:xfrm>
          <a:off x="0" y="0"/>
          <a:ext cx="0" cy="0"/>
          <a:chOff x="0" y="0"/>
          <a:chExt cx="0" cy="0"/>
        </a:xfrm>
      </p:grpSpPr>
      <p:sp>
        <p:nvSpPr>
          <p:cNvPr id="4" name="矩形 3"/>
          <p:cNvSpPr/>
          <p:nvPr/>
        </p:nvSpPr>
        <p:spPr>
          <a:xfrm>
            <a:off x="-17463" y="0"/>
            <a:ext cx="9178926" cy="136207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17463" y="6688138"/>
            <a:ext cx="9178926" cy="16986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descr="屏幕剪辑"/>
          <p:cNvPicPr>
            <a:picLocks noChangeAspect="1"/>
          </p:cNvPicPr>
          <p:nvPr/>
        </p:nvPicPr>
        <p:blipFill>
          <a:blip r:embed="rId2" cstate="print">
            <a:clrChange>
              <a:clrFrom>
                <a:srgbClr val="77787C"/>
              </a:clrFrom>
              <a:clrTo>
                <a:srgbClr val="77787C">
                  <a:alpha val="0"/>
                </a:srgbClr>
              </a:clrTo>
            </a:clrChange>
          </a:blip>
          <a:srcRect/>
          <a:stretch>
            <a:fillRect/>
          </a:stretch>
        </p:blipFill>
        <p:spPr bwMode="auto">
          <a:xfrm>
            <a:off x="107950" y="141288"/>
            <a:ext cx="1057275" cy="1079500"/>
          </a:xfrm>
          <a:prstGeom prst="rect">
            <a:avLst/>
          </a:prstGeom>
          <a:noFill/>
          <a:ln w="9525">
            <a:noFill/>
            <a:miter lim="800000"/>
            <a:headEnd/>
            <a:tailEnd/>
          </a:ln>
        </p:spPr>
      </p:pic>
      <p:sp>
        <p:nvSpPr>
          <p:cNvPr id="13" name="内容占位符 2"/>
          <p:cNvSpPr>
            <a:spLocks noGrp="1"/>
          </p:cNvSpPr>
          <p:nvPr>
            <p:ph idx="1"/>
          </p:nvPr>
        </p:nvSpPr>
        <p:spPr>
          <a:xfrm>
            <a:off x="457200" y="1600200"/>
            <a:ext cx="8229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12" name="标题 1"/>
          <p:cNvSpPr>
            <a:spLocks noGrp="1"/>
          </p:cNvSpPr>
          <p:nvPr>
            <p:ph type="title"/>
          </p:nvPr>
        </p:nvSpPr>
        <p:spPr>
          <a:xfrm>
            <a:off x="1403648" y="246901"/>
            <a:ext cx="7077472" cy="868958"/>
          </a:xfrm>
          <a:prstGeom prst="rect">
            <a:avLst/>
          </a:prstGeom>
        </p:spPr>
        <p:txBody>
          <a:bodyPr/>
          <a:lstStyle>
            <a:lvl1pPr algn="l">
              <a:defRPr>
                <a:solidFill>
                  <a:schemeClr val="bg1"/>
                </a:solidFill>
              </a:defRPr>
            </a:lvl1pPr>
          </a:lstStyle>
          <a:p>
            <a:r>
              <a:rPr lang="zh-CN" altLang="en-US" smtClean="0"/>
              <a:t>单击此处编辑母版标题样式</a:t>
            </a:r>
            <a:endParaRPr lang="zh-CN" altLang="en-US" dirty="0"/>
          </a:p>
        </p:txBody>
      </p:sp>
      <p:sp>
        <p:nvSpPr>
          <p:cNvPr id="7" name="日期占位符 2"/>
          <p:cNvSpPr>
            <a:spLocks noGrp="1"/>
          </p:cNvSpPr>
          <p:nvPr>
            <p:ph type="dt" sz="half" idx="10"/>
          </p:nvPr>
        </p:nvSpPr>
        <p:spPr/>
        <p:txBody>
          <a:bodyPr/>
          <a:lstStyle>
            <a:lvl1pPr>
              <a:defRPr/>
            </a:lvl1pPr>
          </a:lstStyle>
          <a:p>
            <a:pPr>
              <a:defRPr/>
            </a:pPr>
            <a:fld id="{B79930F6-763D-47DA-9085-B758EF6CC821}" type="datetimeFigureOut">
              <a:rPr lang="zh-CN" altLang="en-US"/>
            </a:fld>
            <a:endParaRPr lang="zh-CN" altLang="en-US"/>
          </a:p>
        </p:txBody>
      </p:sp>
      <p:sp>
        <p:nvSpPr>
          <p:cNvPr id="8" name="页脚占位符 3"/>
          <p:cNvSpPr>
            <a:spLocks noGrp="1"/>
          </p:cNvSpPr>
          <p:nvPr>
            <p:ph type="ftr" sz="quarter" idx="11"/>
          </p:nvPr>
        </p:nvSpPr>
        <p:spPr/>
        <p:txBody>
          <a:bodyPr/>
          <a:lstStyle>
            <a:lvl1pPr>
              <a:defRPr/>
            </a:lvl1pPr>
          </a:lstStyle>
          <a:p>
            <a:pPr>
              <a:defRPr/>
            </a:pPr>
            <a:endParaRPr lang="zh-CN" altLang="en-US"/>
          </a:p>
        </p:txBody>
      </p:sp>
      <p:sp>
        <p:nvSpPr>
          <p:cNvPr id="9" name="灯片编号占位符 4"/>
          <p:cNvSpPr>
            <a:spLocks noGrp="1"/>
          </p:cNvSpPr>
          <p:nvPr>
            <p:ph type="sldNum" sz="quarter" idx="12"/>
          </p:nvPr>
        </p:nvSpPr>
        <p:spPr/>
        <p:txBody>
          <a:bodyPr/>
          <a:lstStyle>
            <a:lvl1pPr>
              <a:defRPr/>
            </a:lvl1pPr>
          </a:lstStyle>
          <a:p>
            <a:pPr>
              <a:defRPr/>
            </a:pPr>
            <a:fld id="{E8E2C3B1-0F59-4D19-AC01-A2D921B63AE9}" type="slidenum">
              <a:rPr lang="zh-CN" altLang="en-US"/>
            </a:fld>
            <a:endParaRPr lang="zh-CN" altLang="en-US"/>
          </a:p>
        </p:txBody>
      </p:sp>
    </p:spTree>
  </p:cSld>
  <p:clrMapOvr>
    <a:masterClrMapping/>
  </p:clrMapOvr>
  <p:transition spd="med">
    <p:pull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自定义版式">
    <p:spTree>
      <p:nvGrpSpPr>
        <p:cNvPr id="1" name=""/>
        <p:cNvGrpSpPr/>
        <p:nvPr/>
      </p:nvGrpSpPr>
      <p:grpSpPr>
        <a:xfrm>
          <a:off x="0" y="0"/>
          <a:ext cx="0" cy="0"/>
          <a:chOff x="0" y="0"/>
          <a:chExt cx="0" cy="0"/>
        </a:xfrm>
      </p:grpSpPr>
      <p:sp>
        <p:nvSpPr>
          <p:cNvPr id="4" name="矩形 3"/>
          <p:cNvSpPr/>
          <p:nvPr/>
        </p:nvSpPr>
        <p:spPr>
          <a:xfrm>
            <a:off x="-17463" y="0"/>
            <a:ext cx="9178926" cy="13620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17463" y="6688138"/>
            <a:ext cx="9178926" cy="1698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descr="屏幕剪辑"/>
          <p:cNvPicPr>
            <a:picLocks noChangeAspect="1"/>
          </p:cNvPicPr>
          <p:nvPr/>
        </p:nvPicPr>
        <p:blipFill>
          <a:blip r:embed="rId2" cstate="print">
            <a:clrChange>
              <a:clrFrom>
                <a:srgbClr val="D3AC67"/>
              </a:clrFrom>
              <a:clrTo>
                <a:srgbClr val="D3AC67">
                  <a:alpha val="0"/>
                </a:srgbClr>
              </a:clrTo>
            </a:clrChange>
          </a:blip>
          <a:srcRect/>
          <a:stretch>
            <a:fillRect/>
          </a:stretch>
        </p:blipFill>
        <p:spPr bwMode="auto">
          <a:xfrm>
            <a:off x="187325" y="115888"/>
            <a:ext cx="1133475" cy="1081087"/>
          </a:xfrm>
          <a:prstGeom prst="rect">
            <a:avLst/>
          </a:prstGeom>
          <a:noFill/>
          <a:ln w="9525">
            <a:noFill/>
            <a:miter lim="800000"/>
            <a:headEnd/>
            <a:tailEnd/>
          </a:ln>
        </p:spPr>
      </p:pic>
      <p:sp>
        <p:nvSpPr>
          <p:cNvPr id="12" name="标题 1"/>
          <p:cNvSpPr>
            <a:spLocks noGrp="1"/>
          </p:cNvSpPr>
          <p:nvPr>
            <p:ph type="title"/>
          </p:nvPr>
        </p:nvSpPr>
        <p:spPr>
          <a:xfrm>
            <a:off x="1403648" y="291723"/>
            <a:ext cx="7077472" cy="868958"/>
          </a:xfrm>
          <a:prstGeom prst="rect">
            <a:avLst/>
          </a:prstGeom>
        </p:spPr>
        <p:txBody>
          <a:bodyPr/>
          <a:lstStyle>
            <a:lvl1pPr algn="l">
              <a:defRPr>
                <a:solidFill>
                  <a:schemeClr val="bg1"/>
                </a:solidFill>
              </a:defRPr>
            </a:lvl1pPr>
          </a:lstStyle>
          <a:p>
            <a:r>
              <a:rPr lang="zh-CN" altLang="en-US" smtClean="0"/>
              <a:t>单击此处编辑母版标题样式</a:t>
            </a:r>
            <a:endParaRPr lang="zh-CN" altLang="en-US" dirty="0"/>
          </a:p>
        </p:txBody>
      </p:sp>
      <p:sp>
        <p:nvSpPr>
          <p:cNvPr id="13" name="内容占位符 2"/>
          <p:cNvSpPr>
            <a:spLocks noGrp="1"/>
          </p:cNvSpPr>
          <p:nvPr>
            <p:ph idx="1"/>
          </p:nvPr>
        </p:nvSpPr>
        <p:spPr>
          <a:xfrm>
            <a:off x="457200" y="1600200"/>
            <a:ext cx="8229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7" name="日期占位符 2"/>
          <p:cNvSpPr>
            <a:spLocks noGrp="1"/>
          </p:cNvSpPr>
          <p:nvPr>
            <p:ph type="dt" sz="half" idx="10"/>
          </p:nvPr>
        </p:nvSpPr>
        <p:spPr/>
        <p:txBody>
          <a:bodyPr/>
          <a:lstStyle>
            <a:lvl1pPr>
              <a:defRPr/>
            </a:lvl1pPr>
          </a:lstStyle>
          <a:p>
            <a:pPr>
              <a:defRPr/>
            </a:pPr>
            <a:fld id="{8CB80CF2-192B-49E0-87E1-4D429EC814F9}" type="datetimeFigureOut">
              <a:rPr lang="zh-CN" altLang="en-US"/>
            </a:fld>
            <a:endParaRPr lang="zh-CN" altLang="en-US"/>
          </a:p>
        </p:txBody>
      </p:sp>
      <p:sp>
        <p:nvSpPr>
          <p:cNvPr id="8" name="页脚占位符 3"/>
          <p:cNvSpPr>
            <a:spLocks noGrp="1"/>
          </p:cNvSpPr>
          <p:nvPr>
            <p:ph type="ftr" sz="quarter" idx="11"/>
          </p:nvPr>
        </p:nvSpPr>
        <p:spPr/>
        <p:txBody>
          <a:bodyPr/>
          <a:lstStyle>
            <a:lvl1pPr>
              <a:defRPr/>
            </a:lvl1pPr>
          </a:lstStyle>
          <a:p>
            <a:pPr>
              <a:defRPr/>
            </a:pPr>
            <a:endParaRPr lang="zh-CN" altLang="en-US"/>
          </a:p>
        </p:txBody>
      </p:sp>
      <p:sp>
        <p:nvSpPr>
          <p:cNvPr id="9" name="灯片编号占位符 4"/>
          <p:cNvSpPr>
            <a:spLocks noGrp="1"/>
          </p:cNvSpPr>
          <p:nvPr>
            <p:ph type="sldNum" sz="quarter" idx="12"/>
          </p:nvPr>
        </p:nvSpPr>
        <p:spPr/>
        <p:txBody>
          <a:bodyPr/>
          <a:lstStyle>
            <a:lvl1pPr>
              <a:defRPr/>
            </a:lvl1pPr>
          </a:lstStyle>
          <a:p>
            <a:pPr>
              <a:defRPr/>
            </a:pPr>
            <a:fld id="{EF678C0D-B0E7-4E45-AFA0-9246EDC9CC77}" type="slidenum">
              <a:rPr lang="zh-CN" altLang="en-US"/>
            </a:fld>
            <a:endParaRPr lang="zh-CN" altLang="en-US"/>
          </a:p>
        </p:txBody>
      </p:sp>
    </p:spTree>
  </p:cSld>
  <p:clrMapOvr>
    <a:masterClrMapping/>
  </p:clrMapOvr>
  <p:transition spd="med">
    <p:pull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pic>
        <p:nvPicPr>
          <p:cNvPr id="3" name="图片 6" descr="屏幕剪辑"/>
          <p:cNvPicPr>
            <a:picLocks noChangeAspect="1"/>
          </p:cNvPicPr>
          <p:nvPr/>
        </p:nvPicPr>
        <p:blipFill>
          <a:blip r:embed="rId2" cstate="print"/>
          <a:srcRect/>
          <a:stretch>
            <a:fillRect/>
          </a:stretch>
        </p:blipFill>
        <p:spPr bwMode="auto">
          <a:xfrm>
            <a:off x="3867150" y="1052513"/>
            <a:ext cx="1409700" cy="1408112"/>
          </a:xfrm>
          <a:prstGeom prst="rect">
            <a:avLst/>
          </a:prstGeom>
          <a:noFill/>
          <a:ln w="9525">
            <a:noFill/>
            <a:miter lim="800000"/>
            <a:headEnd/>
            <a:tailEnd/>
          </a:ln>
        </p:spPr>
      </p:pic>
      <p:sp>
        <p:nvSpPr>
          <p:cNvPr id="4" name="矩形 3"/>
          <p:cNvSpPr/>
          <p:nvPr/>
        </p:nvSpPr>
        <p:spPr>
          <a:xfrm>
            <a:off x="3175" y="2565400"/>
            <a:ext cx="9180513" cy="1365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标题 1"/>
          <p:cNvSpPr>
            <a:spLocks noGrp="1"/>
          </p:cNvSpPr>
          <p:nvPr>
            <p:ph type="title"/>
          </p:nvPr>
        </p:nvSpPr>
        <p:spPr>
          <a:xfrm>
            <a:off x="722313" y="2787005"/>
            <a:ext cx="7772400" cy="1362075"/>
          </a:xfrm>
          <a:prstGeom prst="rect">
            <a:avLst/>
          </a:prstGeom>
        </p:spPr>
        <p:txBody>
          <a:bodyPr anchor="ctr"/>
          <a:lstStyle>
            <a:lvl1pPr algn="ctr">
              <a:defRPr sz="4000" b="1" cap="all"/>
            </a:lvl1pPr>
          </a:lstStyle>
          <a:p>
            <a:r>
              <a:rPr lang="zh-CN" altLang="en-US" smtClean="0"/>
              <a:t>单击此处编辑母版标题样式</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926CB524-D736-4339-B39B-9CD8EC6B7832}"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9974A25-99A9-4CF7-8DF9-6EEA98A437B3}" type="slidenum">
              <a:rPr lang="zh-CN" altLang="en-US"/>
            </a:fld>
            <a:endParaRPr lang="zh-CN" altLang="en-US"/>
          </a:p>
        </p:txBody>
      </p:sp>
    </p:spTree>
  </p:cSld>
  <p:clrMapOvr>
    <a:masterClrMapping/>
  </p:clrMapOvr>
  <p:transition spd="med">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pic>
        <p:nvPicPr>
          <p:cNvPr id="5" name="图片 6" descr="屏幕剪辑"/>
          <p:cNvPicPr>
            <a:picLocks noChangeAspect="1"/>
          </p:cNvPicPr>
          <p:nvPr/>
        </p:nvPicPr>
        <p:blipFill>
          <a:blip r:embed="rId2" cstate="print"/>
          <a:srcRect/>
          <a:stretch>
            <a:fillRect/>
          </a:stretch>
        </p:blipFill>
        <p:spPr bwMode="auto">
          <a:xfrm>
            <a:off x="7885113" y="263525"/>
            <a:ext cx="863600" cy="863600"/>
          </a:xfrm>
          <a:prstGeom prst="rect">
            <a:avLst/>
          </a:prstGeom>
          <a:noFill/>
          <a:ln w="9525">
            <a:noFill/>
            <a:miter lim="800000"/>
            <a:headEnd/>
            <a:tailEnd/>
          </a:ln>
        </p:spPr>
      </p:pic>
      <p:sp>
        <p:nvSpPr>
          <p:cNvPr id="6" name="矩形 5"/>
          <p:cNvSpPr/>
          <p:nvPr/>
        </p:nvSpPr>
        <p:spPr>
          <a:xfrm>
            <a:off x="-17463" y="1341438"/>
            <a:ext cx="9178926" cy="1365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1" name="标题 1"/>
          <p:cNvSpPr>
            <a:spLocks noGrp="1"/>
          </p:cNvSpPr>
          <p:nvPr>
            <p:ph type="title"/>
          </p:nvPr>
        </p:nvSpPr>
        <p:spPr>
          <a:xfrm>
            <a:off x="457200" y="260648"/>
            <a:ext cx="8229600" cy="868958"/>
          </a:xfrm>
          <a:prstGeom prst="rect">
            <a:avLst/>
          </a:prstGeom>
        </p:spPr>
        <p:txBody>
          <a:bodyPr/>
          <a:lstStyle>
            <a:lvl1pPr algn="l">
              <a:defRPr/>
            </a:lvl1pPr>
          </a:lstStyle>
          <a:p>
            <a:r>
              <a:rPr lang="zh-CN" altLang="en-US" smtClean="0"/>
              <a:t>单击此处编辑母版标题样式</a:t>
            </a:r>
            <a:endParaRPr lang="zh-CN" altLang="en-US" dirty="0"/>
          </a:p>
        </p:txBody>
      </p:sp>
      <p:sp>
        <p:nvSpPr>
          <p:cNvPr id="7" name="日期占位符 4"/>
          <p:cNvSpPr>
            <a:spLocks noGrp="1"/>
          </p:cNvSpPr>
          <p:nvPr>
            <p:ph type="dt" sz="half" idx="10"/>
          </p:nvPr>
        </p:nvSpPr>
        <p:spPr/>
        <p:txBody>
          <a:bodyPr/>
          <a:lstStyle>
            <a:lvl1pPr>
              <a:defRPr/>
            </a:lvl1pPr>
          </a:lstStyle>
          <a:p>
            <a:pPr>
              <a:defRPr/>
            </a:pPr>
            <a:fld id="{15919736-026A-4DF0-894D-967375938536}" type="datetimeFigureOut">
              <a:rPr lang="zh-CN" altLang="en-US"/>
            </a:fld>
            <a:endParaRPr lang="zh-CN" altLang="en-US"/>
          </a:p>
        </p:txBody>
      </p:sp>
      <p:sp>
        <p:nvSpPr>
          <p:cNvPr id="8" name="页脚占位符 5"/>
          <p:cNvSpPr>
            <a:spLocks noGrp="1"/>
          </p:cNvSpPr>
          <p:nvPr>
            <p:ph type="ftr" sz="quarter" idx="11"/>
          </p:nvPr>
        </p:nvSpPr>
        <p:spPr/>
        <p:txBody>
          <a:bodyPr/>
          <a:lstStyle>
            <a:lvl1pPr>
              <a:defRPr/>
            </a:lvl1pPr>
          </a:lstStyle>
          <a:p>
            <a:pPr>
              <a:defRPr/>
            </a:pPr>
            <a:endParaRPr lang="zh-CN" altLang="en-US"/>
          </a:p>
        </p:txBody>
      </p:sp>
      <p:sp>
        <p:nvSpPr>
          <p:cNvPr id="9" name="灯片编号占位符 6"/>
          <p:cNvSpPr>
            <a:spLocks noGrp="1"/>
          </p:cNvSpPr>
          <p:nvPr>
            <p:ph type="sldNum" sz="quarter" idx="12"/>
          </p:nvPr>
        </p:nvSpPr>
        <p:spPr/>
        <p:txBody>
          <a:bodyPr/>
          <a:lstStyle>
            <a:lvl1pPr>
              <a:defRPr/>
            </a:lvl1pPr>
          </a:lstStyle>
          <a:p>
            <a:pPr>
              <a:defRPr/>
            </a:pPr>
            <a:fld id="{40757EF2-FBEA-42EE-B69E-90128AD79362}" type="slidenum">
              <a:rPr lang="zh-CN" altLang="en-US"/>
            </a:fld>
            <a:endParaRPr lang="zh-CN" altLang="en-US"/>
          </a:p>
        </p:txBody>
      </p:sp>
    </p:spTree>
  </p:cSld>
  <p:clrMapOvr>
    <a:masterClrMapping/>
  </p:clrMapOvr>
  <p:transition spd="med">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pic>
        <p:nvPicPr>
          <p:cNvPr id="7" name="图片 6" descr="屏幕剪辑"/>
          <p:cNvPicPr>
            <a:picLocks noChangeAspect="1"/>
          </p:cNvPicPr>
          <p:nvPr/>
        </p:nvPicPr>
        <p:blipFill>
          <a:blip r:embed="rId2" cstate="print"/>
          <a:srcRect/>
          <a:stretch>
            <a:fillRect/>
          </a:stretch>
        </p:blipFill>
        <p:spPr bwMode="auto">
          <a:xfrm>
            <a:off x="7885113" y="263525"/>
            <a:ext cx="863600" cy="863600"/>
          </a:xfrm>
          <a:prstGeom prst="rect">
            <a:avLst/>
          </a:prstGeom>
          <a:noFill/>
          <a:ln w="9525">
            <a:noFill/>
            <a:miter lim="800000"/>
            <a:headEnd/>
            <a:tailEnd/>
          </a:ln>
        </p:spPr>
      </p:pic>
      <p:sp>
        <p:nvSpPr>
          <p:cNvPr id="8" name="矩形 7"/>
          <p:cNvSpPr/>
          <p:nvPr/>
        </p:nvSpPr>
        <p:spPr>
          <a:xfrm>
            <a:off x="-17463" y="1341438"/>
            <a:ext cx="9178926" cy="1365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0" name="标题 1"/>
          <p:cNvSpPr>
            <a:spLocks noGrp="1"/>
          </p:cNvSpPr>
          <p:nvPr>
            <p:ph type="title"/>
          </p:nvPr>
        </p:nvSpPr>
        <p:spPr>
          <a:xfrm>
            <a:off x="457200" y="260648"/>
            <a:ext cx="8229600" cy="868958"/>
          </a:xfrm>
          <a:prstGeom prst="rect">
            <a:avLst/>
          </a:prstGeom>
        </p:spPr>
        <p:txBody>
          <a:bodyPr/>
          <a:lstStyle>
            <a:lvl1pPr algn="l">
              <a:defRPr/>
            </a:lvl1pPr>
          </a:lstStyle>
          <a:p>
            <a:r>
              <a:rPr lang="zh-CN" altLang="en-US" smtClean="0"/>
              <a:t>单击此处编辑母版标题样式</a:t>
            </a:r>
            <a:endParaRPr lang="zh-CN" altLang="en-US" dirty="0"/>
          </a:p>
        </p:txBody>
      </p:sp>
      <p:sp>
        <p:nvSpPr>
          <p:cNvPr id="9" name="日期占位符 6"/>
          <p:cNvSpPr>
            <a:spLocks noGrp="1"/>
          </p:cNvSpPr>
          <p:nvPr>
            <p:ph type="dt" sz="half" idx="10"/>
          </p:nvPr>
        </p:nvSpPr>
        <p:spPr/>
        <p:txBody>
          <a:bodyPr/>
          <a:lstStyle>
            <a:lvl1pPr>
              <a:defRPr/>
            </a:lvl1pPr>
          </a:lstStyle>
          <a:p>
            <a:pPr>
              <a:defRPr/>
            </a:pPr>
            <a:fld id="{A8DCDC15-29AD-49F6-A3BB-DC6F76F5ACFA}" type="datetimeFigureOut">
              <a:rPr lang="zh-CN" altLang="en-US"/>
            </a:fld>
            <a:endParaRPr lang="zh-CN" altLang="en-US"/>
          </a:p>
        </p:txBody>
      </p:sp>
      <p:sp>
        <p:nvSpPr>
          <p:cNvPr id="11" name="页脚占位符 7"/>
          <p:cNvSpPr>
            <a:spLocks noGrp="1"/>
          </p:cNvSpPr>
          <p:nvPr>
            <p:ph type="ftr" sz="quarter" idx="11"/>
          </p:nvPr>
        </p:nvSpPr>
        <p:spPr/>
        <p:txBody>
          <a:bodyPr/>
          <a:lstStyle>
            <a:lvl1pPr>
              <a:defRPr/>
            </a:lvl1pPr>
          </a:lstStyle>
          <a:p>
            <a:pPr>
              <a:defRPr/>
            </a:pPr>
            <a:endParaRPr lang="zh-CN" altLang="en-US"/>
          </a:p>
        </p:txBody>
      </p:sp>
      <p:sp>
        <p:nvSpPr>
          <p:cNvPr id="12" name="灯片编号占位符 8"/>
          <p:cNvSpPr>
            <a:spLocks noGrp="1"/>
          </p:cNvSpPr>
          <p:nvPr>
            <p:ph type="sldNum" sz="quarter" idx="12"/>
          </p:nvPr>
        </p:nvSpPr>
        <p:spPr/>
        <p:txBody>
          <a:bodyPr/>
          <a:lstStyle>
            <a:lvl1pPr>
              <a:defRPr/>
            </a:lvl1pPr>
          </a:lstStyle>
          <a:p>
            <a:pPr>
              <a:defRPr/>
            </a:pPr>
            <a:fld id="{EFD02B6A-80B6-478A-8DE9-9A55DE7FAA68}" type="slidenum">
              <a:rPr lang="zh-CN" altLang="en-US"/>
            </a:fld>
            <a:endParaRPr lang="zh-CN" altLang="en-US"/>
          </a:p>
        </p:txBody>
      </p:sp>
    </p:spTree>
  </p:cSld>
  <p:clrMapOvr>
    <a:masterClrMapping/>
  </p:clrMapOvr>
  <p:transition spd="med">
    <p:pull dir="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文本占位符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73CBEAB-6395-4DBE-B095-235A4DA8D3E2}"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6715064F-B301-4BED-B385-DCC03A3FAAF3}"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pull dir="r"/>
  </p:transition>
  <p:timing>
    <p:tnLst>
      <p:par>
        <p:cTn id="1" dur="indefinite" restart="never" nodeType="tmRoot"/>
      </p:par>
    </p:tnLst>
  </p:timing>
  <p:txStyles>
    <p:titleStyle>
      <a:lvl1pPr algn="ctr" rtl="0" eaLnBrk="0" fontAlgn="base" hangingPunct="0">
        <a:spcBef>
          <a:spcPct val="0"/>
        </a:spcBef>
        <a:spcAft>
          <a:spcPct val="0"/>
        </a:spcAft>
        <a:defRPr sz="4400" kern="1200">
          <a:solidFill>
            <a:srgbClr val="231F20"/>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5pPr>
      <a:lvl6pPr marL="4572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6pPr>
      <a:lvl7pPr marL="9144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7pPr>
      <a:lvl8pPr marL="13716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8pPr>
      <a:lvl9pPr marL="18288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p"/>
        <a:defRPr sz="3200" kern="1200">
          <a:solidFill>
            <a:srgbClr val="231F20"/>
          </a:solidFill>
          <a:latin typeface="+mn-lt"/>
          <a:ea typeface="+mn-ea"/>
          <a:cs typeface="+mn-cs"/>
        </a:defRPr>
      </a:lvl1pPr>
      <a:lvl2pPr marL="742950" indent="-285750" algn="l" rtl="0" eaLnBrk="0" fontAlgn="base" hangingPunct="0">
        <a:spcBef>
          <a:spcPct val="20000"/>
        </a:spcBef>
        <a:spcAft>
          <a:spcPct val="0"/>
        </a:spcAft>
        <a:buClr>
          <a:schemeClr val="accent2"/>
        </a:buClr>
        <a:buFont typeface="Arial" panose="020B0604020202020204" pitchFamily="34" charset="0"/>
        <a:buChar char="–"/>
        <a:defRPr sz="2800" kern="1200">
          <a:solidFill>
            <a:srgbClr val="231F20"/>
          </a:solidFill>
          <a:latin typeface="+mn-lt"/>
          <a:ea typeface="+mn-ea"/>
          <a:cs typeface="+mn-cs"/>
        </a:defRPr>
      </a:lvl2pPr>
      <a:lvl3pPr marL="1143000" indent="-228600" algn="l" rtl="0" eaLnBrk="0" fontAlgn="base" hangingPunct="0">
        <a:spcBef>
          <a:spcPct val="20000"/>
        </a:spcBef>
        <a:spcAft>
          <a:spcPct val="0"/>
        </a:spcAft>
        <a:buClr>
          <a:srgbClr val="FBB040"/>
        </a:buClr>
        <a:buFont typeface="Wingdings" panose="05000000000000000000" pitchFamily="2" charset="2"/>
        <a:buChar char="u"/>
        <a:defRPr sz="2400" kern="1200">
          <a:solidFill>
            <a:srgbClr val="231F20"/>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231F20"/>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rgbClr val="231F2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从计划到市场：土地资源配置制度改革</a:t>
            </a:r>
            <a:endParaRPr lang="en-US" altLang="zh-CN" dirty="0" smtClean="0"/>
          </a:p>
          <a:p>
            <a:pPr lvl="1"/>
            <a:r>
              <a:rPr lang="zh-CN" altLang="en-US" dirty="0" smtClean="0"/>
              <a:t>集体化的制度遗产：三无的土地公有制</a:t>
            </a:r>
            <a:endParaRPr lang="en-US" altLang="zh-CN" dirty="0" smtClean="0"/>
          </a:p>
          <a:p>
            <a:pPr lvl="1"/>
            <a:r>
              <a:rPr lang="zh-CN" altLang="en-US" dirty="0" smtClean="0"/>
              <a:t>开放、制度的张力与改革的逐步推进</a:t>
            </a:r>
            <a:endParaRPr lang="en-US" altLang="zh-CN" dirty="0" smtClean="0"/>
          </a:p>
          <a:p>
            <a:pPr lvl="1"/>
            <a:r>
              <a:rPr lang="zh-CN" altLang="en-US" dirty="0" smtClean="0"/>
              <a:t>市场机制逐渐在土地资源配置中发挥更大的重要</a:t>
            </a:r>
            <a:endParaRPr lang="en-US" altLang="zh-CN" dirty="0" smtClean="0"/>
          </a:p>
          <a:p>
            <a:pPr lvl="1"/>
            <a:r>
              <a:rPr lang="zh-CN" altLang="en-US" smtClean="0"/>
              <a:t>土地财政的兴起</a:t>
            </a:r>
            <a:endParaRPr lang="en-US" altLang="zh-CN" dirty="0" smtClean="0"/>
          </a:p>
        </p:txBody>
      </p:sp>
      <p:sp>
        <p:nvSpPr>
          <p:cNvPr id="4" name="标题 3"/>
          <p:cNvSpPr/>
          <p:nvPr>
            <p:ph type="title"/>
          </p:nvPr>
        </p:nvSpPr>
        <p:spPr>
          <a:xfrm>
            <a:off x="395605" y="476548"/>
            <a:ext cx="8229600" cy="868958"/>
          </a:xfrm>
        </p:spPr>
        <p:txBody>
          <a:bodyPr/>
          <a:p>
            <a:r>
              <a:rPr lang="zh-CN" altLang="en-US" sz="3600" dirty="0" smtClean="0">
                <a:sym typeface="+mn-ea"/>
              </a:rPr>
              <a:t>从计划到市场：土地资源配置制度改革</a:t>
            </a:r>
            <a:endParaRPr lang="zh-CN" altLang="en-US" sz="3600" dirty="0" smtClean="0">
              <a:sym typeface="+mn-ea"/>
            </a:endParaRPr>
          </a:p>
        </p:txBody>
      </p:sp>
    </p:spTree>
  </p:cSld>
  <p:clrMapOvr>
    <a:masterClrMapping/>
  </p:clrMapOvr>
  <p:transition spd="med">
    <p:pull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住宅土地有偿出让：</a:t>
            </a:r>
            <a:r>
              <a:rPr lang="en-US" altLang="zh-CN" dirty="0" smtClean="0"/>
              <a:t>1979-1985</a:t>
            </a:r>
            <a:endParaRPr lang="zh-CN" altLang="en-US" dirty="0"/>
          </a:p>
        </p:txBody>
      </p:sp>
      <p:sp>
        <p:nvSpPr>
          <p:cNvPr id="3" name="内容占位符 2"/>
          <p:cNvSpPr>
            <a:spLocks noGrp="1"/>
          </p:cNvSpPr>
          <p:nvPr>
            <p:ph idx="1"/>
          </p:nvPr>
        </p:nvSpPr>
        <p:spPr/>
        <p:txBody>
          <a:bodyPr/>
          <a:lstStyle/>
          <a:p>
            <a:r>
              <a:rPr lang="zh-CN" altLang="en-US" sz="2400" dirty="0" smtClean="0"/>
              <a:t>深圳，</a:t>
            </a:r>
            <a:r>
              <a:rPr lang="en-US" altLang="zh-CN" sz="2400" dirty="0" smtClean="0"/>
              <a:t>1979</a:t>
            </a:r>
            <a:r>
              <a:rPr lang="zh-CN" altLang="en-US" sz="2400" dirty="0" smtClean="0"/>
              <a:t>年</a:t>
            </a:r>
            <a:r>
              <a:rPr lang="en-US" altLang="zh-CN" sz="2400" dirty="0" smtClean="0"/>
              <a:t>3</a:t>
            </a:r>
            <a:r>
              <a:rPr lang="zh-CN" altLang="en-US" sz="2400" dirty="0" smtClean="0"/>
              <a:t>月，原惠阳邮电局副局长骆锦星任深圳房管局副局长，负责建</a:t>
            </a:r>
            <a:r>
              <a:rPr lang="en-US" altLang="zh-CN" sz="2400" dirty="0" smtClean="0"/>
              <a:t>2</a:t>
            </a:r>
            <a:r>
              <a:rPr lang="zh-CN" altLang="en-US" sz="2400" dirty="0" smtClean="0"/>
              <a:t>万平方米住房，拨款</a:t>
            </a:r>
            <a:r>
              <a:rPr lang="en-US" altLang="zh-CN" sz="2400" dirty="0" smtClean="0"/>
              <a:t>50</a:t>
            </a:r>
            <a:r>
              <a:rPr lang="zh-CN" altLang="en-US" sz="2400" dirty="0" smtClean="0"/>
              <a:t>万</a:t>
            </a:r>
            <a:endParaRPr lang="en-US" altLang="zh-CN" sz="2400" dirty="0" smtClean="0"/>
          </a:p>
          <a:p>
            <a:r>
              <a:rPr lang="zh-CN" altLang="en-US" sz="2400" dirty="0" smtClean="0"/>
              <a:t>香港朋友的建议，“你们出地，港商出钱，合作建房，利润分成”</a:t>
            </a:r>
            <a:endParaRPr lang="en-US" altLang="zh-CN" sz="2400" dirty="0" smtClean="0"/>
          </a:p>
          <a:p>
            <a:r>
              <a:rPr lang="zh-CN" altLang="en-US" sz="2400" dirty="0"/>
              <a:t>寻找理论支持：“</a:t>
            </a:r>
            <a:r>
              <a:rPr lang="en-US" altLang="zh-CN" sz="2400" dirty="0"/>
              <a:t>……</a:t>
            </a:r>
            <a:r>
              <a:rPr lang="zh-CN" altLang="en-US" sz="2400" dirty="0"/>
              <a:t>住宅、工厂等等，至少是在过渡时期未必会毫无代价地交给个人或协作社使用。同样，</a:t>
            </a:r>
            <a:r>
              <a:rPr lang="zh-CN" altLang="en-US" sz="2400" b="1" dirty="0"/>
              <a:t>消灭土地私有制并不要求消灭地租，而是要求把地租</a:t>
            </a:r>
            <a:r>
              <a:rPr lang="en-US" altLang="zh-CN" sz="2400" dirty="0"/>
              <a:t>——</a:t>
            </a:r>
            <a:r>
              <a:rPr lang="zh-CN" altLang="en-US" sz="2400" dirty="0"/>
              <a:t>虽然是用改变过的形式</a:t>
            </a:r>
            <a:r>
              <a:rPr lang="en-US" altLang="zh-CN" sz="2400" dirty="0"/>
              <a:t>——</a:t>
            </a:r>
            <a:r>
              <a:rPr lang="zh-CN" altLang="en-US" sz="2400" dirty="0"/>
              <a:t>转交给社会。”</a:t>
            </a:r>
            <a:r>
              <a:rPr lang="en-US" altLang="zh-CN" sz="2400" dirty="0"/>
              <a:t>——</a:t>
            </a:r>
            <a:r>
              <a:rPr lang="zh-CN" altLang="en-US" sz="2400" dirty="0"/>
              <a:t>列宁全集</a:t>
            </a:r>
            <a:endParaRPr lang="en-US" altLang="zh-CN" sz="2400" dirty="0"/>
          </a:p>
          <a:p>
            <a:r>
              <a:rPr lang="zh-CN" altLang="en-US" sz="2400" dirty="0"/>
              <a:t>市委书记张勋甫：“马克思和恩格斯在</a:t>
            </a:r>
            <a:r>
              <a:rPr lang="en-US" altLang="zh-CN" sz="2400" dirty="0"/>
              <a:t>《</a:t>
            </a:r>
            <a:r>
              <a:rPr lang="zh-CN" altLang="en-US" sz="2400" dirty="0"/>
              <a:t>共产党宣言</a:t>
            </a:r>
            <a:r>
              <a:rPr lang="en-US" altLang="zh-CN" sz="2400" dirty="0"/>
              <a:t>》</a:t>
            </a:r>
            <a:r>
              <a:rPr lang="zh-CN" altLang="en-US" sz="2400" dirty="0"/>
              <a:t>中还说</a:t>
            </a:r>
            <a:r>
              <a:rPr lang="zh-CN" altLang="en-US" sz="2400" dirty="0" smtClean="0"/>
              <a:t>‘</a:t>
            </a:r>
            <a:r>
              <a:rPr lang="zh-CN" altLang="en-US" sz="2400" b="1" dirty="0" smtClean="0"/>
              <a:t>剥夺地产，把地租用于国家支出</a:t>
            </a:r>
            <a:r>
              <a:rPr lang="zh-CN" altLang="en-US" sz="2400" dirty="0" smtClean="0"/>
              <a:t>’”</a:t>
            </a:r>
            <a:endParaRPr lang="en-US" altLang="zh-CN" sz="2400" dirty="0" smtClean="0"/>
          </a:p>
          <a:p>
            <a:r>
              <a:rPr lang="zh-CN" altLang="en-US" sz="2400" dirty="0" smtClean="0"/>
              <a:t>香港妙丽集团刘天就与深圳深特房合作，东湖</a:t>
            </a:r>
            <a:r>
              <a:rPr lang="zh-CN" altLang="en-US" sz="2400" dirty="0"/>
              <a:t>丽</a:t>
            </a:r>
            <a:r>
              <a:rPr lang="zh-CN" altLang="en-US" sz="2400" dirty="0" smtClean="0"/>
              <a:t>苑，中国第一个商品房小区（土地划拨出让），深特房赚了</a:t>
            </a:r>
            <a:r>
              <a:rPr lang="en-US" altLang="zh-CN" sz="2400" dirty="0" smtClean="0"/>
              <a:t>500</a:t>
            </a:r>
            <a:r>
              <a:rPr lang="zh-CN" altLang="en-US" sz="2400" dirty="0" smtClean="0"/>
              <a:t>多万（</a:t>
            </a:r>
            <a:r>
              <a:rPr lang="en-US" altLang="zh-CN" sz="2400" dirty="0" smtClean="0"/>
              <a:t>8:5:1.5</a:t>
            </a:r>
            <a:r>
              <a:rPr lang="zh-CN" altLang="en-US" sz="2400" dirty="0" smtClean="0"/>
              <a:t>，购房入户；</a:t>
            </a:r>
            <a:r>
              <a:rPr lang="en-US" altLang="zh-CN" sz="2400" dirty="0" smtClean="0"/>
              <a:t>2730</a:t>
            </a:r>
            <a:r>
              <a:rPr lang="zh-CN" altLang="en-US" sz="2400" dirty="0" smtClean="0"/>
              <a:t>元</a:t>
            </a:r>
            <a:r>
              <a:rPr lang="en-US" altLang="zh-CN" sz="2400" dirty="0" smtClean="0"/>
              <a:t>/</a:t>
            </a:r>
            <a:r>
              <a:rPr lang="zh-CN" altLang="en-US" sz="2400" dirty="0" smtClean="0"/>
              <a:t>平方米，</a:t>
            </a:r>
            <a:r>
              <a:rPr lang="en-US" altLang="zh-CN" sz="2400" dirty="0" smtClean="0"/>
              <a:t>108/5000</a:t>
            </a:r>
            <a:r>
              <a:rPr lang="zh-CN" altLang="en-US" sz="2400" dirty="0" smtClean="0"/>
              <a:t>）</a:t>
            </a:r>
            <a:endParaRPr lang="en-US" altLang="zh-CN" sz="2400" dirty="0" smtClean="0"/>
          </a:p>
          <a:p>
            <a:endParaRPr lang="zh-CN" altLang="en-US" dirty="0"/>
          </a:p>
        </p:txBody>
      </p:sp>
    </p:spTree>
  </p:cSld>
  <p:clrMapOvr>
    <a:masterClrMapping/>
  </p:clrMapOvr>
  <p:transition spd="med">
    <p:pull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深圳特区的财政困境与土地突围</a:t>
            </a:r>
            <a:endParaRPr lang="zh-CN" altLang="en-US" dirty="0"/>
          </a:p>
        </p:txBody>
      </p:sp>
      <p:sp>
        <p:nvSpPr>
          <p:cNvPr id="3" name="内容占位符 2"/>
          <p:cNvSpPr>
            <a:spLocks noGrp="1"/>
          </p:cNvSpPr>
          <p:nvPr>
            <p:ph idx="1"/>
          </p:nvPr>
        </p:nvSpPr>
        <p:spPr/>
        <p:txBody>
          <a:bodyPr/>
          <a:lstStyle/>
          <a:p>
            <a:r>
              <a:rPr lang="en-US" altLang="zh-CN" sz="2400" dirty="0" smtClean="0"/>
              <a:t>1980.7</a:t>
            </a:r>
            <a:r>
              <a:rPr lang="zh-CN" altLang="en-US" sz="2400" dirty="0" smtClean="0"/>
              <a:t>，深圳大雨，罗湖（当时比海平面低</a:t>
            </a:r>
            <a:r>
              <a:rPr lang="en-US" altLang="zh-CN" sz="2400" dirty="0" smtClean="0"/>
              <a:t>2</a:t>
            </a:r>
            <a:r>
              <a:rPr lang="zh-CN" altLang="en-US" sz="2400" dirty="0" smtClean="0"/>
              <a:t>米）淹了；</a:t>
            </a:r>
            <a:r>
              <a:rPr lang="en-US" altLang="zh-CN" sz="2400" dirty="0" smtClean="0"/>
              <a:t>1980.8</a:t>
            </a:r>
            <a:r>
              <a:rPr lang="zh-CN" altLang="en-US" sz="2400" dirty="0" smtClean="0"/>
              <a:t>，</a:t>
            </a:r>
            <a:r>
              <a:rPr lang="zh-CN" altLang="en-US" sz="2400" dirty="0"/>
              <a:t>参加“特区条例”策划和起草工作的国家进出口委员会副主任</a:t>
            </a:r>
            <a:r>
              <a:rPr lang="zh-CN" altLang="en-US" sz="2400" dirty="0" smtClean="0"/>
              <a:t>江泽民罗湖考察，一场大雨，对任仲夷和吴南生说：“</a:t>
            </a:r>
            <a:r>
              <a:rPr lang="zh-CN" altLang="en-US" sz="2400" dirty="0"/>
              <a:t>深圳特区建设不从罗湖开始不行</a:t>
            </a:r>
            <a:r>
              <a:rPr lang="zh-CN" altLang="en-US" sz="2400" dirty="0" smtClean="0"/>
              <a:t>”。</a:t>
            </a:r>
            <a:endParaRPr lang="en-US" altLang="zh-CN" sz="2400" dirty="0" smtClean="0"/>
          </a:p>
          <a:p>
            <a:r>
              <a:rPr lang="zh-CN" altLang="en-US" sz="2400" dirty="0"/>
              <a:t>“罗湖是外商进入国门后的第一站，关系到深圳乃至中国的形象。我们要成功地进行招商引资，一定要先拿下罗湖。搬掉罗湖山，土方正好来填平那些洼地，岂不是一举两得</a:t>
            </a:r>
            <a:r>
              <a:rPr lang="en-US" altLang="zh-CN" sz="2400" dirty="0" smtClean="0"/>
              <a:t>?”</a:t>
            </a:r>
            <a:endParaRPr lang="en-US" altLang="zh-CN" sz="2400" dirty="0" smtClean="0"/>
          </a:p>
          <a:p>
            <a:r>
              <a:rPr lang="zh-CN" altLang="en-US" sz="2400" dirty="0"/>
              <a:t>“五平一通”成本，结果发现，第一期开发</a:t>
            </a:r>
            <a:r>
              <a:rPr lang="en-US" altLang="zh-CN" sz="2400" dirty="0"/>
              <a:t>4</a:t>
            </a:r>
            <a:r>
              <a:rPr lang="zh-CN" altLang="en-US" sz="2400" dirty="0"/>
              <a:t>平方公里，最少也要投资近</a:t>
            </a:r>
            <a:r>
              <a:rPr lang="en-US" altLang="zh-CN" sz="2400" dirty="0"/>
              <a:t>20</a:t>
            </a:r>
            <a:r>
              <a:rPr lang="zh-CN" altLang="en-US" sz="2400" dirty="0"/>
              <a:t>亿</a:t>
            </a:r>
            <a:r>
              <a:rPr lang="zh-CN" altLang="en-US" sz="2400" dirty="0" smtClean="0"/>
              <a:t>元。</a:t>
            </a:r>
            <a:endParaRPr lang="en-US" altLang="zh-CN" sz="2400" dirty="0" smtClean="0"/>
          </a:p>
          <a:p>
            <a:r>
              <a:rPr lang="zh-CN" altLang="en-US" sz="2400" dirty="0"/>
              <a:t>第一步在罗湖开发</a:t>
            </a:r>
            <a:r>
              <a:rPr lang="en-US" altLang="zh-CN" sz="2400" dirty="0"/>
              <a:t>0.8</a:t>
            </a:r>
            <a:r>
              <a:rPr lang="zh-CN" altLang="en-US" sz="2400" dirty="0" smtClean="0"/>
              <a:t>平方公里（</a:t>
            </a:r>
            <a:r>
              <a:rPr lang="en-US" altLang="zh-CN" sz="2400" dirty="0" smtClean="0"/>
              <a:t>80</a:t>
            </a:r>
            <a:r>
              <a:rPr lang="zh-CN" altLang="en-US" sz="2400" dirty="0" smtClean="0"/>
              <a:t>万平方米），</a:t>
            </a:r>
            <a:r>
              <a:rPr lang="zh-CN" altLang="en-US" sz="2400" dirty="0"/>
              <a:t>拿出</a:t>
            </a:r>
            <a:r>
              <a:rPr lang="en-US" altLang="zh-CN" sz="2400" dirty="0"/>
              <a:t>40</a:t>
            </a:r>
            <a:r>
              <a:rPr lang="zh-CN" altLang="en-US" sz="2400" dirty="0"/>
              <a:t>万平方米土地作为商品用地，收取土地转让</a:t>
            </a:r>
            <a:r>
              <a:rPr lang="zh-CN" altLang="en-US" sz="2400" dirty="0" smtClean="0"/>
              <a:t>费（土地使用费）。</a:t>
            </a:r>
            <a:endParaRPr lang="zh-CN" altLang="en-US" sz="2400" dirty="0"/>
          </a:p>
        </p:txBody>
      </p:sp>
    </p:spTree>
  </p:cSld>
  <p:clrMapOvr>
    <a:masterClrMapping/>
  </p:clrMapOvr>
  <p:transition spd="med">
    <p:pull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深圳特区的财政困境与土地突围</a:t>
            </a:r>
            <a:endParaRPr lang="zh-CN" altLang="en-US" dirty="0"/>
          </a:p>
        </p:txBody>
      </p:sp>
      <p:sp>
        <p:nvSpPr>
          <p:cNvPr id="3" name="内容占位符 2"/>
          <p:cNvSpPr>
            <a:spLocks noGrp="1"/>
          </p:cNvSpPr>
          <p:nvPr>
            <p:ph idx="1"/>
          </p:nvPr>
        </p:nvSpPr>
        <p:spPr/>
        <p:txBody>
          <a:bodyPr/>
          <a:lstStyle/>
          <a:p>
            <a:r>
              <a:rPr lang="en-US" altLang="zh-CN" dirty="0" smtClean="0"/>
              <a:t>1980.12</a:t>
            </a:r>
            <a:r>
              <a:rPr lang="zh-CN" altLang="en-US" dirty="0" smtClean="0"/>
              <a:t>月，香港妙丽集团独资兴建和经营商住大厦，</a:t>
            </a:r>
            <a:r>
              <a:rPr lang="en-US" altLang="zh-CN" dirty="0" smtClean="0"/>
              <a:t>6000</a:t>
            </a:r>
            <a:r>
              <a:rPr lang="zh-CN" altLang="en-US" dirty="0" smtClean="0"/>
              <a:t>平方米，</a:t>
            </a:r>
            <a:r>
              <a:rPr lang="en-US" altLang="zh-CN" dirty="0" smtClean="0"/>
              <a:t>30</a:t>
            </a:r>
            <a:r>
              <a:rPr lang="zh-CN" altLang="en-US" dirty="0" smtClean="0"/>
              <a:t>年，</a:t>
            </a:r>
            <a:r>
              <a:rPr lang="en-US" altLang="zh-CN" dirty="0" smtClean="0"/>
              <a:t>5000</a:t>
            </a:r>
            <a:r>
              <a:rPr lang="zh-CN" altLang="en-US" dirty="0" smtClean="0"/>
              <a:t>港元</a:t>
            </a:r>
            <a:r>
              <a:rPr lang="en-US" altLang="zh-CN" dirty="0" smtClean="0"/>
              <a:t>/</a:t>
            </a:r>
            <a:r>
              <a:rPr lang="zh-CN" altLang="en-US" dirty="0" smtClean="0"/>
              <a:t>平方米，此时香港</a:t>
            </a:r>
            <a:r>
              <a:rPr lang="en-US" altLang="zh-CN" dirty="0" smtClean="0"/>
              <a:t>1.5</a:t>
            </a:r>
            <a:r>
              <a:rPr lang="zh-CN" altLang="en-US" dirty="0" smtClean="0"/>
              <a:t>万港元</a:t>
            </a:r>
            <a:r>
              <a:rPr lang="en-US" altLang="zh-CN" dirty="0" smtClean="0"/>
              <a:t>/</a:t>
            </a:r>
            <a:r>
              <a:rPr lang="zh-CN" altLang="en-US" dirty="0" smtClean="0"/>
              <a:t>平方英尺。</a:t>
            </a:r>
            <a:endParaRPr lang="en-US" altLang="zh-CN" dirty="0" smtClean="0"/>
          </a:p>
          <a:p>
            <a:r>
              <a:rPr lang="en-US" altLang="zh-CN" dirty="0" smtClean="0"/>
              <a:t>10</a:t>
            </a:r>
            <a:r>
              <a:rPr lang="zh-CN" altLang="en-US" dirty="0" smtClean="0"/>
              <a:t>个房地产项目，</a:t>
            </a:r>
            <a:r>
              <a:rPr lang="en-US" altLang="zh-CN" dirty="0" smtClean="0"/>
              <a:t>4.54</a:t>
            </a:r>
            <a:r>
              <a:rPr lang="zh-CN" altLang="en-US" dirty="0" smtClean="0"/>
              <a:t>万平方米，土地使用费</a:t>
            </a:r>
            <a:r>
              <a:rPr lang="en-US" altLang="zh-CN" dirty="0" smtClean="0"/>
              <a:t>2.2</a:t>
            </a:r>
            <a:r>
              <a:rPr lang="zh-CN" altLang="en-US" dirty="0" smtClean="0"/>
              <a:t>亿港元，吸引外资</a:t>
            </a:r>
            <a:r>
              <a:rPr lang="en-US" altLang="zh-CN" dirty="0" smtClean="0"/>
              <a:t>40</a:t>
            </a:r>
            <a:r>
              <a:rPr lang="zh-CN" altLang="en-US" dirty="0" smtClean="0"/>
              <a:t>亿港元。</a:t>
            </a:r>
            <a:endParaRPr lang="en-US" altLang="zh-CN" dirty="0" smtClean="0"/>
          </a:p>
          <a:p>
            <a:r>
              <a:rPr lang="zh-CN" altLang="en-US" dirty="0" smtClean="0"/>
              <a:t>一年，</a:t>
            </a:r>
            <a:r>
              <a:rPr lang="en-US" altLang="zh-CN" dirty="0" smtClean="0"/>
              <a:t>0.8</a:t>
            </a:r>
            <a:r>
              <a:rPr lang="zh-CN" altLang="en-US" dirty="0" smtClean="0"/>
              <a:t>平方公里平均增高了</a:t>
            </a:r>
            <a:r>
              <a:rPr lang="en-US" altLang="zh-CN" dirty="0" smtClean="0"/>
              <a:t>1.07</a:t>
            </a:r>
            <a:r>
              <a:rPr lang="zh-CN" altLang="en-US" dirty="0" smtClean="0"/>
              <a:t>米，罗湖商业区建设完成</a:t>
            </a:r>
            <a:endParaRPr lang="zh-CN" altLang="en-US" dirty="0"/>
          </a:p>
        </p:txBody>
      </p:sp>
    </p:spTree>
  </p:cSld>
  <p:clrMapOvr>
    <a:masterClrMapping/>
  </p:clrMapOvr>
  <p:transition spd="med">
    <p:pull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
          </p:nvPr>
        </p:nvSpPr>
        <p:spPr/>
        <p:txBody>
          <a:bodyPr/>
          <a:lstStyle/>
          <a:p>
            <a:r>
              <a:rPr lang="zh-CN" altLang="zh-CN" sz="1800" dirty="0"/>
              <a:t>第十五条　客商使用土地的年限，根据经营项目投资额和实际需要协商确定。最长使用年限为：</a:t>
            </a:r>
            <a:endParaRPr lang="zh-CN" altLang="zh-CN" sz="1800" dirty="0"/>
          </a:p>
          <a:p>
            <a:r>
              <a:rPr lang="zh-CN" altLang="zh-CN" sz="1800" dirty="0"/>
              <a:t>（一）工业用地三十年</a:t>
            </a:r>
            <a:r>
              <a:rPr lang="zh-CN" altLang="zh-CN" sz="1800" dirty="0" smtClean="0"/>
              <a:t>；（</a:t>
            </a:r>
            <a:r>
              <a:rPr lang="zh-CN" altLang="zh-CN" sz="1800" dirty="0"/>
              <a:t>二）商业（包括餐馆）用地二十年</a:t>
            </a:r>
            <a:r>
              <a:rPr lang="zh-CN" altLang="zh-CN" sz="1800" dirty="0" smtClean="0"/>
              <a:t>；（</a:t>
            </a:r>
            <a:r>
              <a:rPr lang="zh-CN" altLang="zh-CN" sz="1800" dirty="0"/>
              <a:t>三）商品住宅用地五十年</a:t>
            </a:r>
            <a:r>
              <a:rPr lang="zh-CN" altLang="zh-CN" sz="1800" dirty="0" smtClean="0"/>
              <a:t>；（</a:t>
            </a:r>
            <a:r>
              <a:rPr lang="zh-CN" altLang="zh-CN" sz="1800" dirty="0"/>
              <a:t>四）教育、科学技术、医疗卫生用地五十年</a:t>
            </a:r>
            <a:r>
              <a:rPr lang="zh-CN" altLang="zh-CN" sz="1800" dirty="0" smtClean="0"/>
              <a:t>；（</a:t>
            </a:r>
            <a:r>
              <a:rPr lang="zh-CN" altLang="zh-CN" sz="1800" dirty="0"/>
              <a:t>五）旅游事业用地三十年</a:t>
            </a:r>
            <a:r>
              <a:rPr lang="zh-CN" altLang="zh-CN" sz="1800" dirty="0" smtClean="0"/>
              <a:t>；（</a:t>
            </a:r>
            <a:r>
              <a:rPr lang="zh-CN" altLang="zh-CN" sz="1800" dirty="0"/>
              <a:t>六）种植业、畜牧业、养殖业用地二十年。</a:t>
            </a:r>
            <a:endParaRPr lang="zh-CN" altLang="zh-CN" sz="1800" dirty="0"/>
          </a:p>
          <a:p>
            <a:r>
              <a:rPr lang="zh-CN" altLang="zh-CN" sz="1800" dirty="0"/>
              <a:t>客商经营项目所使用的土地，按照规定年限期满后，如需继续经营，报经特区主管部门核准，可以续约。</a:t>
            </a:r>
            <a:endParaRPr lang="zh-CN" altLang="zh-CN" sz="1800" dirty="0"/>
          </a:p>
          <a:p>
            <a:endParaRPr lang="zh-CN" altLang="en-US" dirty="0"/>
          </a:p>
        </p:txBody>
      </p:sp>
      <p:sp>
        <p:nvSpPr>
          <p:cNvPr id="3" name="内容占位符 2"/>
          <p:cNvSpPr>
            <a:spLocks noGrp="1"/>
          </p:cNvSpPr>
          <p:nvPr>
            <p:ph sz="half" idx="2"/>
          </p:nvPr>
        </p:nvSpPr>
        <p:spPr/>
        <p:txBody>
          <a:bodyPr/>
          <a:lstStyle/>
          <a:p>
            <a:r>
              <a:rPr lang="zh-CN" altLang="zh-CN" sz="1800" dirty="0"/>
              <a:t>每年每平方米收费标准（人民币）为</a:t>
            </a:r>
            <a:r>
              <a:rPr lang="zh-CN" altLang="zh-CN" sz="1800" dirty="0" smtClean="0"/>
              <a:t>：</a:t>
            </a:r>
            <a:r>
              <a:rPr lang="zh-CN" altLang="zh-CN" sz="1800" b="1" dirty="0" smtClean="0"/>
              <a:t>工业用地</a:t>
            </a:r>
            <a:r>
              <a:rPr lang="zh-CN" altLang="zh-CN" sz="1800" b="1" dirty="0"/>
              <a:t>十至三十元；商业用地七十至二百元；商品住宅用地三十至六十元；旅游建筑用地六十至一百元；</a:t>
            </a:r>
            <a:r>
              <a:rPr lang="zh-CN" altLang="zh-CN" sz="1800" dirty="0"/>
              <a:t>种植业、畜牧业、养殖业用地收费标准另行商定。</a:t>
            </a:r>
            <a:endParaRPr lang="zh-CN" altLang="zh-CN" sz="1800" dirty="0"/>
          </a:p>
          <a:p>
            <a:r>
              <a:rPr lang="zh-CN" altLang="zh-CN" sz="1800" dirty="0"/>
              <a:t>土地使用费每三年调整一次，其变动幅度不超过百分之三十。</a:t>
            </a:r>
            <a:endParaRPr lang="en-US" altLang="zh-CN" sz="1800" dirty="0"/>
          </a:p>
          <a:p>
            <a:r>
              <a:rPr lang="zh-CN" altLang="zh-CN" sz="1800" dirty="0"/>
              <a:t>土地使用费缴纳办法：</a:t>
            </a:r>
            <a:r>
              <a:rPr lang="zh-CN" altLang="zh-CN" sz="1800" b="1" dirty="0"/>
              <a:t>可一次过付款，</a:t>
            </a:r>
            <a:r>
              <a:rPr lang="zh-CN" altLang="zh-CN" sz="1800" dirty="0"/>
              <a:t>两年内付清，不计利息；</a:t>
            </a:r>
            <a:r>
              <a:rPr lang="zh-CN" altLang="zh-CN" sz="1800" b="1" dirty="0"/>
              <a:t>也可分年付款</a:t>
            </a:r>
            <a:r>
              <a:rPr lang="zh-CN" altLang="zh-CN" sz="1800" dirty="0"/>
              <a:t>，按年息八厘加收利息，</a:t>
            </a:r>
            <a:endParaRPr lang="zh-CN" altLang="zh-CN" sz="1800" dirty="0"/>
          </a:p>
          <a:p>
            <a:r>
              <a:rPr lang="zh-CN" altLang="en-US" sz="2400" dirty="0"/>
              <a:t>“自</a:t>
            </a:r>
            <a:r>
              <a:rPr lang="en-US" altLang="zh-CN" sz="2400" dirty="0"/>
              <a:t>1949</a:t>
            </a:r>
            <a:r>
              <a:rPr lang="zh-CN" altLang="en-US" sz="2400" dirty="0"/>
              <a:t>年以来，外国人第一次被允许在中国长期租用土地”</a:t>
            </a:r>
            <a:r>
              <a:rPr lang="zh-CN" altLang="en-US" sz="2400" dirty="0" smtClean="0"/>
              <a:t>。</a:t>
            </a:r>
            <a:r>
              <a:rPr lang="en-US" altLang="zh-CN" sz="2400" dirty="0" smtClean="0"/>
              <a:t>——</a:t>
            </a:r>
            <a:r>
              <a:rPr lang="zh-CN" altLang="en-US" sz="2400" dirty="0" smtClean="0"/>
              <a:t>美国</a:t>
            </a:r>
            <a:r>
              <a:rPr lang="en-US" altLang="zh-CN" sz="2400" dirty="0" smtClean="0"/>
              <a:t>《</a:t>
            </a:r>
            <a:r>
              <a:rPr lang="zh-CN" altLang="en-US" sz="2400" dirty="0" smtClean="0"/>
              <a:t>商业周刊</a:t>
            </a:r>
            <a:r>
              <a:rPr lang="en-US" altLang="zh-CN" sz="2400" dirty="0" smtClean="0"/>
              <a:t>》</a:t>
            </a:r>
            <a:endParaRPr lang="zh-CN" altLang="en-US" sz="2400" dirty="0"/>
          </a:p>
        </p:txBody>
      </p:sp>
      <p:sp>
        <p:nvSpPr>
          <p:cNvPr id="4" name="标题 3"/>
          <p:cNvSpPr>
            <a:spLocks noGrp="1"/>
          </p:cNvSpPr>
          <p:nvPr>
            <p:ph type="title"/>
          </p:nvPr>
        </p:nvSpPr>
        <p:spPr/>
        <p:txBody>
          <a:bodyPr/>
          <a:lstStyle/>
          <a:p>
            <a:r>
              <a:rPr lang="zh-CN" altLang="zh-CN" sz="3200" dirty="0"/>
              <a:t>深圳经济特区土地管理暂行</a:t>
            </a:r>
            <a:r>
              <a:rPr lang="zh-CN" altLang="zh-CN" sz="3200" dirty="0" smtClean="0"/>
              <a:t>规定</a:t>
            </a:r>
            <a:r>
              <a:rPr lang="zh-CN" altLang="en-US" sz="3200" dirty="0" smtClean="0"/>
              <a:t>（</a:t>
            </a:r>
            <a:r>
              <a:rPr lang="en-US" altLang="zh-CN" sz="3200" dirty="0" smtClean="0"/>
              <a:t>1982</a:t>
            </a:r>
            <a:r>
              <a:rPr lang="zh-CN" altLang="en-US" sz="3200" dirty="0" smtClean="0"/>
              <a:t>）</a:t>
            </a:r>
            <a:endParaRPr lang="zh-CN" altLang="en-US" sz="3200" dirty="0"/>
          </a:p>
        </p:txBody>
      </p:sp>
    </p:spTree>
  </p:cSld>
  <p:clrMapOvr>
    <a:masterClrMapping/>
  </p:clrMapOvr>
  <p:transition spd="med">
    <p:pull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normAutofit fontScale="90000"/>
          </a:bodyPr>
          <a:lstStyle/>
          <a:p>
            <a:r>
              <a:rPr lang="zh-CN" altLang="en-US" dirty="0" smtClean="0"/>
              <a:t>土地有偿使用的第二步：地方法规与国家推动</a:t>
            </a:r>
            <a:endParaRPr lang="zh-CN" altLang="en-US" dirty="0" smtClean="0"/>
          </a:p>
        </p:txBody>
      </p:sp>
      <p:sp>
        <p:nvSpPr>
          <p:cNvPr id="18435" name="内容占位符 2"/>
          <p:cNvSpPr>
            <a:spLocks noGrp="1"/>
          </p:cNvSpPr>
          <p:nvPr>
            <p:ph idx="1"/>
          </p:nvPr>
        </p:nvSpPr>
        <p:spPr/>
        <p:txBody>
          <a:bodyPr/>
          <a:lstStyle/>
          <a:p>
            <a:pPr>
              <a:defRPr/>
            </a:pPr>
            <a:r>
              <a:rPr lang="zh-CN" altLang="en-US" dirty="0" smtClean="0"/>
              <a:t>土地使用费按</a:t>
            </a:r>
            <a:r>
              <a:rPr lang="zh-CN" altLang="en-US" dirty="0"/>
              <a:t>年缴纳的优势与不足</a:t>
            </a:r>
            <a:endParaRPr lang="en-US" altLang="zh-CN" dirty="0"/>
          </a:p>
          <a:p>
            <a:r>
              <a:rPr lang="zh-CN" altLang="en-US" sz="2800" dirty="0" smtClean="0"/>
              <a:t>按年收费的困境：</a:t>
            </a:r>
            <a:r>
              <a:rPr lang="en-US" altLang="zh-CN" sz="2800" b="1" dirty="0" smtClean="0"/>
              <a:t>1985</a:t>
            </a:r>
            <a:r>
              <a:rPr lang="zh-CN" altLang="en-US" sz="2800" b="1" dirty="0" smtClean="0"/>
              <a:t>，深圳市政府七通一平，举债</a:t>
            </a:r>
            <a:r>
              <a:rPr lang="en-US" altLang="zh-CN" sz="2800" b="1" dirty="0" smtClean="0"/>
              <a:t>6.5</a:t>
            </a:r>
            <a:r>
              <a:rPr lang="zh-CN" altLang="en-US" sz="2800" b="1" dirty="0" smtClean="0"/>
              <a:t>亿，利息</a:t>
            </a:r>
            <a:r>
              <a:rPr lang="en-US" altLang="zh-CN" sz="2800" b="1" dirty="0" smtClean="0"/>
              <a:t>5000</a:t>
            </a:r>
            <a:r>
              <a:rPr lang="zh-CN" altLang="en-US" sz="2800" b="1" dirty="0" smtClean="0"/>
              <a:t>万，土地使用费</a:t>
            </a:r>
            <a:r>
              <a:rPr lang="en-US" altLang="zh-CN" sz="2800" b="1" dirty="0" smtClean="0"/>
              <a:t>1200</a:t>
            </a:r>
            <a:r>
              <a:rPr lang="zh-CN" altLang="en-US" sz="2800" b="1" dirty="0" smtClean="0"/>
              <a:t>万</a:t>
            </a:r>
            <a:endParaRPr lang="en-US" altLang="zh-CN" sz="2800" b="1" dirty="0" smtClean="0"/>
          </a:p>
          <a:p>
            <a:r>
              <a:rPr lang="zh-CN" altLang="en-US" sz="2800" dirty="0"/>
              <a:t>张五常：“深圳已经开发的土地如果以每平方米</a:t>
            </a:r>
            <a:r>
              <a:rPr lang="en-US" altLang="zh-CN" sz="2800" dirty="0"/>
              <a:t>5</a:t>
            </a:r>
            <a:r>
              <a:rPr lang="zh-CN" altLang="en-US" sz="2800" dirty="0"/>
              <a:t>元出售，每年可得到</a:t>
            </a:r>
            <a:r>
              <a:rPr lang="en-US" altLang="zh-CN" sz="2800" dirty="0"/>
              <a:t>2</a:t>
            </a:r>
            <a:r>
              <a:rPr lang="zh-CN" altLang="en-US" sz="2800" dirty="0"/>
              <a:t>个亿；如果每平方米</a:t>
            </a:r>
            <a:r>
              <a:rPr lang="en-US" altLang="zh-CN" sz="2800" dirty="0"/>
              <a:t>50</a:t>
            </a:r>
            <a:r>
              <a:rPr lang="zh-CN" altLang="en-US" sz="2800" dirty="0"/>
              <a:t>港元，便得到</a:t>
            </a:r>
            <a:r>
              <a:rPr lang="en-US" altLang="zh-CN" sz="2800" dirty="0"/>
              <a:t>20</a:t>
            </a:r>
            <a:r>
              <a:rPr lang="zh-CN" altLang="en-US" sz="2800" dirty="0"/>
              <a:t>个亿。而香港目前的地价是以每平方米万元港币计算的</a:t>
            </a:r>
            <a:r>
              <a:rPr lang="en-US" altLang="zh-CN" sz="2800" dirty="0"/>
              <a:t>!</a:t>
            </a:r>
            <a:r>
              <a:rPr lang="zh-CN" altLang="en-US" sz="2800" dirty="0"/>
              <a:t>”</a:t>
            </a:r>
            <a:endParaRPr lang="en-US" altLang="zh-CN" sz="2800" dirty="0"/>
          </a:p>
          <a:p>
            <a:r>
              <a:rPr lang="en-US" altLang="zh-CN" sz="2800" dirty="0"/>
              <a:t>1986</a:t>
            </a:r>
            <a:r>
              <a:rPr lang="zh-CN" altLang="en-US" sz="2800" dirty="0" smtClean="0"/>
              <a:t>年</a:t>
            </a:r>
            <a:r>
              <a:rPr lang="en-US" altLang="zh-CN" sz="2800" dirty="0" smtClean="0"/>
              <a:t>7</a:t>
            </a:r>
            <a:r>
              <a:rPr lang="zh-CN" altLang="en-US" sz="2800" dirty="0" smtClean="0"/>
              <a:t>月，</a:t>
            </a:r>
            <a:r>
              <a:rPr lang="zh-CN" altLang="en-US" sz="2800" dirty="0"/>
              <a:t>深圳</a:t>
            </a:r>
            <a:r>
              <a:rPr lang="en-US" altLang="zh-CN" sz="2800" dirty="0"/>
              <a:t>vs</a:t>
            </a:r>
            <a:r>
              <a:rPr lang="zh-CN" altLang="en-US" sz="2800" dirty="0"/>
              <a:t>香港，</a:t>
            </a:r>
            <a:r>
              <a:rPr lang="en-US" altLang="zh-CN" sz="2800" dirty="0"/>
              <a:t>《</a:t>
            </a:r>
            <a:r>
              <a:rPr lang="zh-CN" altLang="en-US" sz="2800" dirty="0" smtClean="0"/>
              <a:t>深圳经济特区土地管理体制改革</a:t>
            </a:r>
            <a:r>
              <a:rPr lang="zh-CN" altLang="en-US" sz="2800" dirty="0"/>
              <a:t>方案</a:t>
            </a:r>
            <a:r>
              <a:rPr lang="en-US" altLang="zh-CN" sz="2800" dirty="0" smtClean="0"/>
              <a:t>》</a:t>
            </a:r>
            <a:r>
              <a:rPr lang="zh-CN" altLang="en-US" sz="2800" dirty="0" smtClean="0"/>
              <a:t>；</a:t>
            </a:r>
            <a:r>
              <a:rPr lang="en-US" altLang="zh-CN" sz="2800" dirty="0" smtClean="0"/>
              <a:t>11</a:t>
            </a:r>
            <a:r>
              <a:rPr lang="zh-CN" altLang="en-US" sz="2800" dirty="0" smtClean="0"/>
              <a:t>月</a:t>
            </a:r>
            <a:r>
              <a:rPr lang="en-US" altLang="zh-CN" sz="2800" dirty="0" smtClean="0"/>
              <a:t>7</a:t>
            </a:r>
            <a:r>
              <a:rPr lang="zh-CN" altLang="en-US" sz="2800" dirty="0" smtClean="0"/>
              <a:t>日，深圳房地产改革赴港考察团，仲量行高级合伙人梁振英</a:t>
            </a:r>
            <a:endParaRPr lang="en-US" altLang="zh-CN" sz="2800" dirty="0" smtClean="0"/>
          </a:p>
        </p:txBody>
      </p:sp>
    </p:spTree>
  </p:cSld>
  <p:clrMapOvr>
    <a:masterClrMapping/>
  </p:clrMapOvr>
  <p:transition spd="med">
    <p:pull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地方探索与</a:t>
            </a:r>
            <a:r>
              <a:rPr lang="zh-CN" altLang="en-US" dirty="0"/>
              <a:t>国家推动</a:t>
            </a:r>
            <a:endParaRPr lang="zh-CN" altLang="en-US" dirty="0"/>
          </a:p>
        </p:txBody>
      </p:sp>
      <p:sp>
        <p:nvSpPr>
          <p:cNvPr id="3" name="内容占位符 2"/>
          <p:cNvSpPr>
            <a:spLocks noGrp="1"/>
          </p:cNvSpPr>
          <p:nvPr>
            <p:ph idx="1"/>
          </p:nvPr>
        </p:nvSpPr>
        <p:spPr/>
        <p:txBody>
          <a:bodyPr/>
          <a:lstStyle/>
          <a:p>
            <a:r>
              <a:rPr lang="en-US" altLang="zh-CN" sz="2400" dirty="0" smtClean="0"/>
              <a:t>1986.9</a:t>
            </a:r>
            <a:r>
              <a:rPr lang="zh-CN" altLang="en-US" sz="2400" dirty="0" smtClean="0"/>
              <a:t>，上海土地制度改革试点，上海政府组织房地产考察团赴香港（曾庆红顾问），梁振英帮助具体策划、研究办法、翻译标书</a:t>
            </a:r>
            <a:endParaRPr lang="en-US" altLang="zh-CN" sz="2400" dirty="0" smtClean="0"/>
          </a:p>
          <a:p>
            <a:r>
              <a:rPr lang="en-US" altLang="zh-CN" sz="2400" dirty="0" smtClean="0"/>
              <a:t>1986.10</a:t>
            </a:r>
            <a:r>
              <a:rPr lang="zh-CN" altLang="en-US" sz="2400" dirty="0" smtClean="0"/>
              <a:t>，</a:t>
            </a:r>
            <a:r>
              <a:rPr lang="en-US" altLang="zh-CN" sz="2400" dirty="0" smtClean="0"/>
              <a:t>《</a:t>
            </a:r>
            <a:r>
              <a:rPr lang="zh-CN" altLang="en-US" sz="2400" dirty="0"/>
              <a:t>上海市中外合资经营企业土地使用管理办法</a:t>
            </a:r>
            <a:r>
              <a:rPr lang="en-US" altLang="zh-CN" sz="2400" dirty="0" smtClean="0"/>
              <a:t>》</a:t>
            </a:r>
            <a:endParaRPr lang="en-US" altLang="zh-CN" sz="2400" dirty="0" smtClean="0"/>
          </a:p>
          <a:p>
            <a:r>
              <a:rPr lang="en-US" altLang="zh-CN" sz="2400" dirty="0"/>
              <a:t>1987</a:t>
            </a:r>
            <a:r>
              <a:rPr lang="zh-CN" altLang="en-US" sz="2400" dirty="0"/>
              <a:t>年</a:t>
            </a:r>
            <a:r>
              <a:rPr lang="en-US" altLang="zh-CN" sz="2400" dirty="0"/>
              <a:t>2</a:t>
            </a:r>
            <a:r>
              <a:rPr lang="zh-CN" altLang="en-US" sz="2400" dirty="0"/>
              <a:t>月，国务院，外资领导小组会议，古牧、王先进，“转让一部分城市土地、吸收一些外资，加快城市建设</a:t>
            </a:r>
            <a:r>
              <a:rPr lang="zh-CN" altLang="en-US" sz="2400" dirty="0" smtClean="0"/>
              <a:t>”</a:t>
            </a:r>
            <a:endParaRPr lang="en-US" altLang="zh-CN" sz="2400" dirty="0" smtClean="0"/>
          </a:p>
          <a:p>
            <a:r>
              <a:rPr lang="en-US" altLang="zh-CN" sz="2400" dirty="0"/>
              <a:t>1987.5</a:t>
            </a:r>
            <a:r>
              <a:rPr lang="zh-CN" altLang="en-US" sz="2400" dirty="0"/>
              <a:t>，国家土地管理局等论证</a:t>
            </a:r>
            <a:r>
              <a:rPr lang="en-US" altLang="zh-CN" sz="2400" dirty="0"/>
              <a:t>《</a:t>
            </a:r>
            <a:r>
              <a:rPr lang="zh-CN" altLang="en-US" sz="2400" dirty="0"/>
              <a:t>深圳经济特区土地管理体制改革方案</a:t>
            </a:r>
            <a:r>
              <a:rPr lang="en-US" altLang="zh-CN" sz="2400" dirty="0"/>
              <a:t>》</a:t>
            </a:r>
            <a:r>
              <a:rPr lang="zh-CN" altLang="en-US" sz="2400" dirty="0"/>
              <a:t>，梁振英“方案是可行的，但必须修改</a:t>
            </a:r>
            <a:r>
              <a:rPr lang="en-US" altLang="zh-CN" sz="2400" dirty="0"/>
              <a:t>《</a:t>
            </a:r>
            <a:r>
              <a:rPr lang="zh-CN" altLang="en-US" sz="2400" dirty="0"/>
              <a:t>宪法</a:t>
            </a:r>
            <a:r>
              <a:rPr lang="en-US" altLang="zh-CN" sz="2400" dirty="0"/>
              <a:t>》</a:t>
            </a:r>
            <a:r>
              <a:rPr lang="zh-CN" altLang="en-US" sz="2400" dirty="0"/>
              <a:t>和</a:t>
            </a:r>
            <a:r>
              <a:rPr lang="en-US" altLang="zh-CN" sz="2400" dirty="0"/>
              <a:t>《</a:t>
            </a:r>
            <a:r>
              <a:rPr lang="zh-CN" altLang="en-US" sz="2400" dirty="0"/>
              <a:t>土地管理法</a:t>
            </a:r>
            <a:r>
              <a:rPr lang="en-US" altLang="zh-CN" sz="2400" dirty="0"/>
              <a:t>》</a:t>
            </a:r>
            <a:r>
              <a:rPr lang="zh-CN" altLang="en-US" sz="2400" dirty="0"/>
              <a:t>，否则外商是绝对不敢来买地的。</a:t>
            </a:r>
            <a:r>
              <a:rPr lang="zh-CN" altLang="en-US" sz="2400" dirty="0" smtClean="0"/>
              <a:t>”</a:t>
            </a:r>
            <a:endParaRPr lang="en-US" altLang="zh-CN" sz="2400" dirty="0" smtClean="0"/>
          </a:p>
          <a:p>
            <a:r>
              <a:rPr lang="en-US" altLang="zh-CN" sz="2400" dirty="0" smtClean="0"/>
              <a:t>1987.11</a:t>
            </a:r>
            <a:r>
              <a:rPr lang="zh-CN" altLang="en-US" sz="2400" dirty="0" smtClean="0"/>
              <a:t>，</a:t>
            </a:r>
            <a:r>
              <a:rPr lang="en-US" altLang="zh-CN" sz="2400" dirty="0"/>
              <a:t>《</a:t>
            </a:r>
            <a:r>
              <a:rPr lang="zh-CN" altLang="en-US" sz="2400" dirty="0"/>
              <a:t>上海市土地使用权有偿转让办法</a:t>
            </a:r>
            <a:r>
              <a:rPr lang="en-US" altLang="zh-CN" sz="2400" dirty="0" smtClean="0"/>
              <a:t>》</a:t>
            </a:r>
            <a:r>
              <a:rPr lang="zh-CN" altLang="en-US" sz="2400" dirty="0" smtClean="0"/>
              <a:t>，时任上海市长江泽民批准发布</a:t>
            </a:r>
            <a:endParaRPr lang="zh-CN" altLang="en-US" sz="2400" dirty="0"/>
          </a:p>
        </p:txBody>
      </p:sp>
    </p:spTree>
  </p:cSld>
  <p:clrMapOvr>
    <a:masterClrMapping/>
  </p:clrMapOvr>
  <p:transition spd="med">
    <p:pull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土地有偿使用的第二步：</a:t>
            </a:r>
            <a:r>
              <a:rPr lang="zh-CN" altLang="en-US" dirty="0" smtClean="0"/>
              <a:t>地方探索与</a:t>
            </a:r>
            <a:r>
              <a:rPr lang="zh-CN" altLang="en-US" dirty="0"/>
              <a:t>国家推动</a:t>
            </a:r>
            <a:endParaRPr lang="zh-CN" altLang="en-US" dirty="0"/>
          </a:p>
        </p:txBody>
      </p:sp>
      <p:sp>
        <p:nvSpPr>
          <p:cNvPr id="3" name="内容占位符 2"/>
          <p:cNvSpPr>
            <a:spLocks noGrp="1"/>
          </p:cNvSpPr>
          <p:nvPr>
            <p:ph idx="1"/>
          </p:nvPr>
        </p:nvSpPr>
        <p:spPr/>
        <p:txBody>
          <a:bodyPr/>
          <a:lstStyle/>
          <a:p>
            <a:r>
              <a:rPr lang="en-US" altLang="zh-CN" sz="2800" dirty="0" smtClean="0">
                <a:solidFill>
                  <a:srgbClr val="FF0000"/>
                </a:solidFill>
              </a:rPr>
              <a:t>1987.10</a:t>
            </a:r>
            <a:r>
              <a:rPr lang="zh-CN" altLang="en-US" sz="2800" dirty="0" smtClean="0">
                <a:solidFill>
                  <a:srgbClr val="FF0000"/>
                </a:solidFill>
              </a:rPr>
              <a:t>月</a:t>
            </a:r>
            <a:r>
              <a:rPr lang="zh-CN" altLang="en-US" sz="2800" dirty="0" smtClean="0"/>
              <a:t>，中国城市土地管理体制改革理论研讨会，深圳，</a:t>
            </a:r>
            <a:r>
              <a:rPr lang="zh-CN" altLang="en-US" sz="2800" dirty="0"/>
              <a:t> “大家一直在争论关于土地是不是商品、有没有价值的问题。可我们在现实中无论是协议还是招标，把钱都收上来了，你们说它有没有价值？</a:t>
            </a:r>
            <a:r>
              <a:rPr lang="zh-CN" altLang="en-US" sz="2800" dirty="0" smtClean="0"/>
              <a:t>”</a:t>
            </a:r>
            <a:endParaRPr lang="en-US" altLang="zh-CN" sz="2800" dirty="0" smtClean="0"/>
          </a:p>
          <a:p>
            <a:r>
              <a:rPr lang="en-US" altLang="zh-CN" sz="2800" dirty="0" smtClean="0"/>
              <a:t>1987.11</a:t>
            </a:r>
            <a:r>
              <a:rPr lang="zh-CN" altLang="en-US" sz="2800" dirty="0" smtClean="0"/>
              <a:t>月，国务院批准国家土地局报告，确定深圳、上海、珠海等试点城市</a:t>
            </a:r>
            <a:endParaRPr lang="en-US" altLang="zh-CN" sz="2800" dirty="0" smtClean="0"/>
          </a:p>
          <a:p>
            <a:endParaRPr lang="zh-CN" altLang="en-US" dirty="0"/>
          </a:p>
        </p:txBody>
      </p:sp>
    </p:spTree>
  </p:cSld>
  <p:clrMapOvr>
    <a:masterClrMapping/>
  </p:clrMapOvr>
  <p:transition spd="med">
    <p:pull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457200" y="274638"/>
            <a:ext cx="8229600" cy="922337"/>
          </a:xfrm>
        </p:spPr>
        <p:txBody>
          <a:bodyPr/>
          <a:lstStyle/>
          <a:p>
            <a:r>
              <a:rPr lang="zh-CN" altLang="en-US" dirty="0" smtClean="0"/>
              <a:t>事件与法律的变化</a:t>
            </a:r>
            <a:endParaRPr lang="zh-CN" altLang="en-US" dirty="0" smtClean="0"/>
          </a:p>
        </p:txBody>
      </p:sp>
      <p:sp>
        <p:nvSpPr>
          <p:cNvPr id="11267" name="内容占位符 2"/>
          <p:cNvSpPr>
            <a:spLocks noGrp="1"/>
          </p:cNvSpPr>
          <p:nvPr>
            <p:ph idx="1"/>
          </p:nvPr>
        </p:nvSpPr>
        <p:spPr>
          <a:xfrm>
            <a:off x="395288" y="1341438"/>
            <a:ext cx="8229600" cy="5256212"/>
          </a:xfrm>
        </p:spPr>
        <p:txBody>
          <a:bodyPr/>
          <a:lstStyle/>
          <a:p>
            <a:r>
              <a:rPr lang="zh-CN" altLang="en-US" sz="2800" dirty="0" smtClean="0"/>
              <a:t>城市</a:t>
            </a:r>
            <a:r>
              <a:rPr lang="zh-CN" altLang="en-US" sz="2800" dirty="0"/>
              <a:t>土地国有化：</a:t>
            </a:r>
            <a:r>
              <a:rPr lang="en-US" altLang="zh-CN" sz="2800" dirty="0"/>
              <a:t>1982</a:t>
            </a:r>
            <a:r>
              <a:rPr lang="zh-CN" altLang="en-US" sz="2800" dirty="0"/>
              <a:t>年宪法，“城市土地属于国有”“</a:t>
            </a:r>
            <a:r>
              <a:rPr lang="zh-CN" altLang="en-US" sz="2800" b="1" dirty="0"/>
              <a:t>任何组织或者个人不得侵占、买卖、出租或者以其他形式非法转让土地。</a:t>
            </a:r>
            <a:r>
              <a:rPr lang="zh-CN" altLang="en-US" sz="2800" dirty="0"/>
              <a:t>”</a:t>
            </a:r>
            <a:endParaRPr lang="en-US" altLang="zh-CN" sz="2800" dirty="0"/>
          </a:p>
          <a:p>
            <a:r>
              <a:rPr lang="zh-CN" altLang="en-US" sz="2800" dirty="0" smtClean="0"/>
              <a:t>法律上禁止城市土地“买卖、租赁</a:t>
            </a:r>
            <a:r>
              <a:rPr lang="en-US" altLang="zh-CN" sz="2800" dirty="0" smtClean="0"/>
              <a:t>……</a:t>
            </a:r>
            <a:r>
              <a:rPr lang="zh-CN" altLang="en-US" sz="2800" dirty="0" smtClean="0"/>
              <a:t>以其他形式非法转让土地”，</a:t>
            </a:r>
            <a:r>
              <a:rPr lang="en-US" altLang="zh-CN" sz="2800" dirty="0" smtClean="0"/>
              <a:t>1986</a:t>
            </a:r>
            <a:r>
              <a:rPr lang="zh-CN" altLang="en-US" sz="2800" dirty="0" smtClean="0"/>
              <a:t>年</a:t>
            </a:r>
            <a:r>
              <a:rPr lang="en-US" altLang="zh-CN" sz="2800" dirty="0" smtClean="0"/>
              <a:t>《</a:t>
            </a:r>
            <a:r>
              <a:rPr lang="zh-CN" altLang="en-US" sz="2800" dirty="0" smtClean="0"/>
              <a:t>土地管理法</a:t>
            </a:r>
            <a:r>
              <a:rPr lang="en-US" altLang="zh-CN" sz="2800" dirty="0" smtClean="0"/>
              <a:t>》</a:t>
            </a:r>
            <a:endParaRPr lang="en-US" altLang="zh-CN" sz="2800" dirty="0" smtClean="0"/>
          </a:p>
          <a:p>
            <a:r>
              <a:rPr lang="en-US" altLang="zh-CN" sz="2800" dirty="0" smtClean="0"/>
              <a:t>1987</a:t>
            </a:r>
            <a:r>
              <a:rPr lang="zh-CN" altLang="en-US" sz="2800" dirty="0" smtClean="0"/>
              <a:t>年</a:t>
            </a:r>
            <a:r>
              <a:rPr lang="en-US" altLang="zh-CN" sz="2800" dirty="0" smtClean="0"/>
              <a:t>9</a:t>
            </a:r>
            <a:r>
              <a:rPr lang="zh-CN" altLang="en-US" sz="2800" dirty="0" smtClean="0"/>
              <a:t>月</a:t>
            </a:r>
            <a:r>
              <a:rPr lang="en-US" altLang="zh-CN" sz="2800" dirty="0" smtClean="0"/>
              <a:t>8</a:t>
            </a:r>
            <a:r>
              <a:rPr lang="zh-CN" altLang="en-US" sz="2800" dirty="0" smtClean="0"/>
              <a:t>日，深圳城市土地协议出让；</a:t>
            </a:r>
            <a:r>
              <a:rPr lang="en-US" altLang="zh-CN" sz="2800" dirty="0" smtClean="0"/>
              <a:t>11</a:t>
            </a:r>
            <a:r>
              <a:rPr lang="zh-CN" altLang="en-US" sz="2800" dirty="0" smtClean="0"/>
              <a:t>月</a:t>
            </a:r>
            <a:r>
              <a:rPr lang="en-US" altLang="zh-CN" sz="2800" dirty="0" smtClean="0"/>
              <a:t>25</a:t>
            </a:r>
            <a:r>
              <a:rPr lang="zh-CN" altLang="en-US" sz="2800" dirty="0" smtClean="0"/>
              <a:t>日，招标；</a:t>
            </a:r>
            <a:r>
              <a:rPr lang="en-US" altLang="zh-CN" sz="2800" dirty="0" smtClean="0"/>
              <a:t>12</a:t>
            </a:r>
            <a:r>
              <a:rPr lang="zh-CN" altLang="en-US" sz="2800" dirty="0" smtClean="0"/>
              <a:t>月</a:t>
            </a:r>
            <a:r>
              <a:rPr lang="en-US" altLang="zh-CN" sz="2800" dirty="0" smtClean="0"/>
              <a:t>1</a:t>
            </a:r>
            <a:r>
              <a:rPr lang="zh-CN" altLang="en-US" sz="2800" dirty="0" smtClean="0"/>
              <a:t>日，拍卖。</a:t>
            </a:r>
            <a:endParaRPr lang="en-US" altLang="zh-CN" sz="2800" dirty="0" smtClean="0"/>
          </a:p>
          <a:p>
            <a:r>
              <a:rPr lang="en-US" altLang="zh-CN" sz="2800" dirty="0" smtClean="0"/>
              <a:t>1988</a:t>
            </a:r>
            <a:r>
              <a:rPr lang="zh-CN" altLang="en-US" sz="2800" dirty="0" smtClean="0"/>
              <a:t>年</a:t>
            </a:r>
            <a:r>
              <a:rPr lang="en-US" altLang="zh-CN" sz="2800" dirty="0" smtClean="0"/>
              <a:t>4</a:t>
            </a:r>
            <a:r>
              <a:rPr lang="zh-CN" altLang="en-US" sz="2800" dirty="0" smtClean="0"/>
              <a:t>月，宪法修改，“使用权经批准可以转让”，土地管理法相应修改</a:t>
            </a:r>
            <a:endParaRPr lang="en-US" altLang="zh-CN" sz="2800" dirty="0" smtClean="0"/>
          </a:p>
          <a:p>
            <a:r>
              <a:rPr lang="en-US" altLang="zh-CN" sz="2800" dirty="0" smtClean="0"/>
              <a:t>1990</a:t>
            </a:r>
            <a:r>
              <a:rPr lang="zh-CN" altLang="en-US" sz="2800" dirty="0" smtClean="0"/>
              <a:t>，</a:t>
            </a:r>
            <a:r>
              <a:rPr lang="en-US" altLang="zh-CN" sz="2800" dirty="0" smtClean="0"/>
              <a:t>《</a:t>
            </a:r>
            <a:r>
              <a:rPr lang="zh-CN" altLang="en-US" sz="2800" dirty="0" smtClean="0">
                <a:solidFill>
                  <a:srgbClr val="FF0000"/>
                </a:solidFill>
              </a:rPr>
              <a:t>城镇国有土地使用权</a:t>
            </a:r>
            <a:r>
              <a:rPr lang="zh-CN" altLang="en-US" sz="2800" dirty="0" smtClean="0"/>
              <a:t>出让与转让暂行条例</a:t>
            </a:r>
            <a:r>
              <a:rPr lang="en-US" altLang="zh-CN" sz="2800" dirty="0" smtClean="0"/>
              <a:t>》</a:t>
            </a:r>
            <a:r>
              <a:rPr lang="zh-CN" altLang="en-US" sz="2800" dirty="0" smtClean="0"/>
              <a:t>，</a:t>
            </a:r>
            <a:endParaRPr lang="en-US" altLang="zh-CN" sz="2800" dirty="0" smtClean="0"/>
          </a:p>
          <a:p>
            <a:endParaRPr lang="zh-CN" altLang="en-US" dirty="0" smtClean="0"/>
          </a:p>
        </p:txBody>
      </p:sp>
    </p:spTree>
  </p:cSld>
  <p:clrMapOvr>
    <a:masterClrMapping/>
  </p:clrMapOvr>
  <p:transition spd="med">
    <p:pull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dirty="0" smtClean="0"/>
              <a:t>1988</a:t>
            </a:r>
            <a:r>
              <a:rPr lang="zh-CN" altLang="en-US" dirty="0" smtClean="0"/>
              <a:t>年法律修订，城市土地市场</a:t>
            </a:r>
            <a:endParaRPr lang="zh-CN" altLang="en-US" dirty="0" smtClean="0"/>
          </a:p>
        </p:txBody>
      </p:sp>
      <p:sp>
        <p:nvSpPr>
          <p:cNvPr id="22531" name="Rectangle 3"/>
          <p:cNvSpPr>
            <a:spLocks noGrp="1" noChangeArrowheads="1"/>
          </p:cNvSpPr>
          <p:nvPr>
            <p:ph type="body" idx="1"/>
          </p:nvPr>
        </p:nvSpPr>
        <p:spPr/>
        <p:txBody>
          <a:bodyPr/>
          <a:lstStyle/>
          <a:p>
            <a:pPr eaLnBrk="1" hangingPunct="1"/>
            <a:r>
              <a:rPr lang="en-US" altLang="zh-CN" sz="2400" dirty="0" smtClean="0"/>
              <a:t>1988</a:t>
            </a:r>
            <a:r>
              <a:rPr lang="zh-CN" altLang="en-US" sz="2400" dirty="0" smtClean="0"/>
              <a:t>年</a:t>
            </a:r>
            <a:r>
              <a:rPr lang="en-US" altLang="zh-CN" sz="2400" dirty="0" smtClean="0"/>
              <a:t>4</a:t>
            </a:r>
            <a:r>
              <a:rPr lang="zh-CN" altLang="en-US" sz="2400" dirty="0" smtClean="0"/>
              <a:t>月，七届全国人大一次会议修改</a:t>
            </a:r>
            <a:r>
              <a:rPr lang="en-US" altLang="zh-CN" sz="2400" dirty="0" smtClean="0"/>
              <a:t>《</a:t>
            </a:r>
            <a:r>
              <a:rPr lang="zh-CN" altLang="en-US" sz="2400" dirty="0" smtClean="0"/>
              <a:t>中华人民共和国宪法</a:t>
            </a:r>
            <a:r>
              <a:rPr lang="en-US" altLang="zh-CN" sz="2400" dirty="0" smtClean="0"/>
              <a:t>》</a:t>
            </a:r>
            <a:r>
              <a:rPr lang="zh-CN" altLang="en-US" sz="2400" dirty="0" smtClean="0"/>
              <a:t>，</a:t>
            </a:r>
            <a:r>
              <a:rPr lang="en-US" altLang="zh-CN" sz="2400" dirty="0" smtClean="0"/>
              <a:t>《</a:t>
            </a:r>
            <a:r>
              <a:rPr lang="zh-CN" altLang="en-US" sz="2400" dirty="0" smtClean="0"/>
              <a:t>土地管理法</a:t>
            </a:r>
            <a:r>
              <a:rPr lang="en-US" altLang="zh-CN" sz="2400" dirty="0" smtClean="0"/>
              <a:t>》</a:t>
            </a:r>
            <a:r>
              <a:rPr lang="zh-CN" altLang="en-US" sz="2400" dirty="0" smtClean="0"/>
              <a:t>。从 “三无”到“三有”</a:t>
            </a:r>
            <a:endParaRPr lang="en-US" altLang="zh-CN" sz="2400" dirty="0" smtClean="0"/>
          </a:p>
          <a:p>
            <a:pPr eaLnBrk="1" hangingPunct="1"/>
            <a:r>
              <a:rPr lang="en-US" altLang="zh-CN" sz="2400" dirty="0"/>
              <a:t>1988.12《</a:t>
            </a:r>
            <a:r>
              <a:rPr lang="zh-CN" altLang="en-US" sz="2400" dirty="0"/>
              <a:t>土地管理法</a:t>
            </a:r>
            <a:r>
              <a:rPr lang="en-US" altLang="zh-CN" sz="2400" dirty="0"/>
              <a:t>》</a:t>
            </a:r>
            <a:r>
              <a:rPr lang="zh-CN" altLang="en-US" sz="2400" dirty="0"/>
              <a:t>修正</a:t>
            </a:r>
            <a:r>
              <a:rPr lang="en-US" altLang="zh-CN" sz="2400" dirty="0"/>
              <a:t>……“</a:t>
            </a:r>
            <a:r>
              <a:rPr lang="zh-CN" altLang="en-US" sz="2400" dirty="0"/>
              <a:t>国家依法实行土地有偿制度”</a:t>
            </a:r>
            <a:endParaRPr lang="zh-CN" altLang="en-US" sz="2400" dirty="0"/>
          </a:p>
          <a:p>
            <a:pPr eaLnBrk="1" hangingPunct="1"/>
            <a:r>
              <a:rPr lang="en-US" altLang="zh-CN" sz="2400" dirty="0"/>
              <a:t>1990</a:t>
            </a:r>
            <a:r>
              <a:rPr lang="zh-CN" altLang="en-US" sz="2400" dirty="0"/>
              <a:t>，</a:t>
            </a:r>
            <a:r>
              <a:rPr lang="en-US" altLang="zh-CN" sz="2400" dirty="0"/>
              <a:t>《</a:t>
            </a:r>
            <a:r>
              <a:rPr lang="zh-CN" altLang="en-US" sz="2400" dirty="0"/>
              <a:t>中华人民共和国城镇国有土地使用权出让和转让暂行条例</a:t>
            </a:r>
            <a:r>
              <a:rPr lang="en-US" altLang="zh-CN" sz="2400" dirty="0"/>
              <a:t>》</a:t>
            </a:r>
            <a:r>
              <a:rPr lang="zh-CN" altLang="en-US" sz="2400" dirty="0"/>
              <a:t>颁布 </a:t>
            </a:r>
            <a:endParaRPr lang="zh-CN" altLang="en-US" sz="2400" dirty="0"/>
          </a:p>
          <a:p>
            <a:pPr lvl="1" eaLnBrk="1" hangingPunct="1"/>
            <a:r>
              <a:rPr lang="en-US" altLang="zh-CN" sz="2400" dirty="0" smtClean="0"/>
              <a:t>1988</a:t>
            </a:r>
            <a:r>
              <a:rPr lang="zh-CN" altLang="en-US" sz="2400" dirty="0" smtClean="0"/>
              <a:t>，福州、海口、广州、厦门、上海</a:t>
            </a:r>
            <a:endParaRPr lang="zh-CN" altLang="en-US" sz="2400" dirty="0" smtClean="0"/>
          </a:p>
          <a:p>
            <a:pPr lvl="1" eaLnBrk="1" hangingPunct="1"/>
            <a:r>
              <a:rPr lang="en-US" altLang="zh-CN" sz="2400" dirty="0" smtClean="0"/>
              <a:t>1991</a:t>
            </a:r>
            <a:r>
              <a:rPr lang="zh-CN" altLang="en-US" sz="2400" dirty="0" smtClean="0"/>
              <a:t>年</a:t>
            </a:r>
            <a:r>
              <a:rPr lang="en-US" altLang="zh-CN" sz="2400" dirty="0" smtClean="0"/>
              <a:t>8</a:t>
            </a:r>
            <a:r>
              <a:rPr lang="zh-CN" altLang="en-US" sz="2400" dirty="0" smtClean="0"/>
              <a:t>月，全国</a:t>
            </a:r>
            <a:r>
              <a:rPr lang="en-US" altLang="zh-CN" sz="2400" dirty="0" smtClean="0"/>
              <a:t>17</a:t>
            </a:r>
            <a:r>
              <a:rPr lang="zh-CN" altLang="en-US" sz="2400" dirty="0" smtClean="0"/>
              <a:t>个省、自治区和直辖市，共出让土地</a:t>
            </a:r>
            <a:r>
              <a:rPr lang="en-US" altLang="zh-CN" sz="2400" dirty="0" smtClean="0"/>
              <a:t>1071</a:t>
            </a:r>
            <a:r>
              <a:rPr lang="zh-CN" altLang="en-US" sz="2400" dirty="0" smtClean="0"/>
              <a:t>宗</a:t>
            </a:r>
            <a:endParaRPr lang="zh-CN" altLang="en-US" sz="2400" dirty="0" smtClean="0"/>
          </a:p>
          <a:p>
            <a:pPr lvl="1" eaLnBrk="1" hangingPunct="1"/>
            <a:r>
              <a:rPr lang="en-US" altLang="zh-CN" sz="2400" dirty="0" smtClean="0"/>
              <a:t>1992,</a:t>
            </a:r>
            <a:r>
              <a:rPr lang="zh-CN" altLang="en-US" sz="2400" dirty="0" smtClean="0"/>
              <a:t>南巡，城市土地使用制度改革基本覆盖了全国除西藏以外的所有省、自治区与直辖市  </a:t>
            </a:r>
            <a:endParaRPr lang="zh-CN" altLang="en-US" sz="2400" dirty="0" smtClean="0"/>
          </a:p>
          <a:p>
            <a:pPr lvl="1" eaLnBrk="1" hangingPunct="1"/>
            <a:endParaRPr lang="en-US" altLang="zh-CN" dirty="0" smtClean="0"/>
          </a:p>
        </p:txBody>
      </p:sp>
    </p:spTree>
  </p:cSld>
  <p:clrMapOvr>
    <a:masterClrMapping/>
  </p:clrMapOvr>
  <p:transition spd="med">
    <p:pull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1990</a:t>
            </a:r>
            <a:r>
              <a:rPr lang="zh-CN" altLang="en-US" dirty="0" smtClean="0"/>
              <a:t>年代城市土地制度的特征</a:t>
            </a:r>
            <a:endParaRPr lang="zh-CN" altLang="en-US" dirty="0"/>
          </a:p>
        </p:txBody>
      </p:sp>
      <p:sp>
        <p:nvSpPr>
          <p:cNvPr id="3" name="内容占位符 2"/>
          <p:cNvSpPr>
            <a:spLocks noGrp="1"/>
          </p:cNvSpPr>
          <p:nvPr>
            <p:ph idx="1"/>
          </p:nvPr>
        </p:nvSpPr>
        <p:spPr/>
        <p:txBody>
          <a:bodyPr/>
          <a:lstStyle/>
          <a:p>
            <a:r>
              <a:rPr lang="zh-CN" altLang="en-US" sz="2800" dirty="0" smtClean="0"/>
              <a:t>存量土地划拨，分散在各个用地单位（国有）使用，无偿、无限期、无流转</a:t>
            </a:r>
            <a:endParaRPr lang="en-US" altLang="zh-CN" sz="2800" dirty="0" smtClean="0"/>
          </a:p>
          <a:p>
            <a:r>
              <a:rPr lang="zh-CN" altLang="en-US" sz="2800" dirty="0" smtClean="0"/>
              <a:t>新增建设用地，公益性的全部划拨出让，经营性的既有划拨（比如给公有制企业职工的住宅用地），也有有偿出让；在有偿出让中，以协议出让为主，拍卖和招标不足</a:t>
            </a:r>
            <a:r>
              <a:rPr lang="en-US" altLang="zh-CN" sz="2800" dirty="0" smtClean="0"/>
              <a:t>5%</a:t>
            </a:r>
            <a:r>
              <a:rPr lang="zh-CN" altLang="en-US" sz="2800" dirty="0" smtClean="0"/>
              <a:t>。</a:t>
            </a:r>
            <a:endParaRPr lang="en-US" altLang="zh-CN" sz="2800" dirty="0" smtClean="0"/>
          </a:p>
          <a:p>
            <a:r>
              <a:rPr lang="zh-CN" altLang="en-US" sz="2800" dirty="0" smtClean="0"/>
              <a:t>存量变增量进入市场，多头出让，协议为主，政府能够直接控制的土地很少，大部分为原用地单位控制</a:t>
            </a:r>
            <a:endParaRPr lang="en-US" altLang="zh-CN" sz="2800" dirty="0" smtClean="0"/>
          </a:p>
          <a:p>
            <a:r>
              <a:rPr lang="zh-CN" altLang="en-US" sz="2800" dirty="0"/>
              <a:t>毛</a:t>
            </a:r>
            <a:r>
              <a:rPr lang="zh-CN" altLang="en-US" sz="2800" dirty="0" smtClean="0"/>
              <a:t>地出让为主，专业开发商入场困难</a:t>
            </a:r>
            <a:endParaRPr lang="zh-CN" altLang="en-US" sz="2800" dirty="0"/>
          </a:p>
        </p:txBody>
      </p:sp>
    </p:spTree>
  </p:cSld>
  <p:clrMapOvr>
    <a:masterClrMapping/>
  </p:clrMapOvr>
  <p:transition spd="med">
    <p:pull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1978</a:t>
            </a:r>
            <a:r>
              <a:rPr lang="zh-CN" altLang="en-US" dirty="0" smtClean="0"/>
              <a:t>土地制度的历史遗产</a:t>
            </a:r>
            <a:endParaRPr lang="zh-CN" altLang="en-US" dirty="0"/>
          </a:p>
        </p:txBody>
      </p:sp>
      <p:sp>
        <p:nvSpPr>
          <p:cNvPr id="3" name="内容占位符 2"/>
          <p:cNvSpPr>
            <a:spLocks noGrp="1"/>
          </p:cNvSpPr>
          <p:nvPr>
            <p:ph idx="1"/>
          </p:nvPr>
        </p:nvSpPr>
        <p:spPr/>
        <p:txBody>
          <a:bodyPr/>
          <a:lstStyle/>
          <a:p>
            <a:r>
              <a:rPr lang="zh-CN" altLang="en-US" sz="2800" dirty="0" smtClean="0"/>
              <a:t>国家通过控制国有企业企业获得利润和财政收入，通过人民公社、统购统销和工农产品价格剪刀差获得农村资源，用于支持国家目标（重工业优先发展）的实现。组织成本过于高昂，巨大效率损失和财政匮乏。</a:t>
            </a:r>
            <a:endParaRPr lang="en-US" altLang="zh-CN" sz="2800" dirty="0" smtClean="0"/>
          </a:p>
          <a:p>
            <a:r>
              <a:rPr lang="zh-CN" altLang="en-US" sz="2800" dirty="0" smtClean="0"/>
              <a:t>城市土地绝大部分属于国有，划拨给国有单位使用，无偿无限期无流动的三无土地制度，所有权使用权合一，禁止转让，城市土地配置和利用效率低下</a:t>
            </a:r>
            <a:endParaRPr lang="en-US" altLang="zh-CN" sz="2800" dirty="0" smtClean="0"/>
          </a:p>
          <a:p>
            <a:r>
              <a:rPr lang="zh-CN" altLang="en-US" sz="2800" dirty="0" smtClean="0"/>
              <a:t>城市职工低工资，同时政府承担城市居民住房和城市建设发展的财政责任。</a:t>
            </a:r>
            <a:endParaRPr lang="en-US" altLang="zh-CN" sz="2800" dirty="0" smtClean="0"/>
          </a:p>
          <a:p>
            <a:endParaRPr lang="zh-CN" altLang="en-US" dirty="0"/>
          </a:p>
        </p:txBody>
      </p:sp>
    </p:spTree>
  </p:cSld>
  <p:clrMapOvr>
    <a:masterClrMapping/>
  </p:clrMapOvr>
  <p:transition spd="med">
    <p:pull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sz="4000" dirty="0" smtClean="0"/>
              <a:t>1990</a:t>
            </a:r>
            <a:r>
              <a:rPr lang="zh-CN" altLang="en-US" sz="4000" dirty="0" smtClean="0"/>
              <a:t>年代城镇土地使用权市场中存在的问题：</a:t>
            </a:r>
            <a:endParaRPr lang="zh-CN" altLang="en-US" sz="4000" b="1" dirty="0" smtClean="0"/>
          </a:p>
        </p:txBody>
      </p:sp>
      <p:sp>
        <p:nvSpPr>
          <p:cNvPr id="29699" name="Rectangle 3"/>
          <p:cNvSpPr>
            <a:spLocks noGrp="1" noChangeArrowheads="1"/>
          </p:cNvSpPr>
          <p:nvPr>
            <p:ph type="body" idx="1"/>
          </p:nvPr>
        </p:nvSpPr>
        <p:spPr/>
        <p:txBody>
          <a:bodyPr/>
          <a:lstStyle/>
          <a:p>
            <a:pPr eaLnBrk="1" hangingPunct="1"/>
            <a:r>
              <a:rPr lang="en-US" altLang="zh-CN" sz="2400" dirty="0" smtClean="0"/>
              <a:t>1992</a:t>
            </a:r>
            <a:r>
              <a:rPr lang="zh-CN" altLang="en-US" sz="2400" dirty="0" smtClean="0"/>
              <a:t>年，拍卖：招标：协议＝</a:t>
            </a:r>
            <a:r>
              <a:rPr lang="en-US" altLang="zh-CN" sz="2400" dirty="0" smtClean="0"/>
              <a:t>1</a:t>
            </a:r>
            <a:r>
              <a:rPr lang="zh-CN" altLang="en-US" sz="2400" dirty="0" smtClean="0"/>
              <a:t>：</a:t>
            </a:r>
            <a:r>
              <a:rPr lang="en-US" altLang="zh-CN" sz="2400" dirty="0" smtClean="0"/>
              <a:t>0.61</a:t>
            </a:r>
            <a:r>
              <a:rPr lang="zh-CN" altLang="en-US" sz="2400" dirty="0" smtClean="0"/>
              <a:t>：</a:t>
            </a:r>
            <a:r>
              <a:rPr lang="en-US" altLang="zh-CN" sz="2400" dirty="0" smtClean="0"/>
              <a:t>0.14 </a:t>
            </a:r>
            <a:r>
              <a:rPr lang="zh-CN" altLang="en-US" sz="2400" dirty="0" smtClean="0"/>
              <a:t>（谢康平等，</a:t>
            </a:r>
            <a:r>
              <a:rPr lang="en-US" altLang="zh-CN" sz="2400" dirty="0" smtClean="0"/>
              <a:t>1994</a:t>
            </a:r>
            <a:r>
              <a:rPr lang="zh-CN" altLang="en-US" sz="2400" dirty="0" smtClean="0"/>
              <a:t>）</a:t>
            </a:r>
            <a:endParaRPr lang="zh-CN" altLang="en-US" sz="2400" dirty="0" smtClean="0"/>
          </a:p>
          <a:p>
            <a:pPr eaLnBrk="1" hangingPunct="1"/>
            <a:r>
              <a:rPr lang="zh-CN" altLang="en-US" sz="2400" dirty="0" smtClean="0"/>
              <a:t>协议出让占</a:t>
            </a:r>
            <a:r>
              <a:rPr lang="en-US" altLang="zh-CN" sz="2400" dirty="0" smtClean="0"/>
              <a:t>95%</a:t>
            </a:r>
            <a:r>
              <a:rPr lang="zh-CN" altLang="en-US" sz="2400" dirty="0" smtClean="0"/>
              <a:t>以上。</a:t>
            </a:r>
            <a:endParaRPr lang="zh-CN" altLang="en-US" sz="2400" dirty="0" smtClean="0"/>
          </a:p>
          <a:p>
            <a:pPr eaLnBrk="1" hangingPunct="1"/>
            <a:r>
              <a:rPr lang="zh-CN" altLang="en-US" sz="2400" dirty="0" smtClean="0"/>
              <a:t>后果           ？？？</a:t>
            </a:r>
            <a:endParaRPr lang="zh-CN" altLang="en-US" sz="2400" dirty="0" smtClean="0"/>
          </a:p>
          <a:p>
            <a:pPr eaLnBrk="1" hangingPunct="1"/>
            <a:endParaRPr lang="zh-CN" altLang="en-US" sz="2400" dirty="0" smtClean="0"/>
          </a:p>
        </p:txBody>
      </p:sp>
      <p:sp>
        <p:nvSpPr>
          <p:cNvPr id="2" name="标题 1"/>
          <p:cNvSpPr>
            <a:spLocks noGrp="1"/>
          </p:cNvSpPr>
          <p:nvPr>
            <p:custDataLst>
              <p:tags r:id="rId1"/>
            </p:custDataLst>
          </p:nvPr>
        </p:nvSpPr>
        <p:spPr>
          <a:xfrm>
            <a:off x="471170" y="3429298"/>
            <a:ext cx="8229600" cy="868958"/>
          </a:xfrm>
          <a:prstGeom prst="rect">
            <a:avLst/>
          </a:prstGeom>
        </p:spPr>
        <p:txBody>
          <a:bodyPr/>
          <a:lstStyle>
            <a:lvl1pPr algn="l" rtl="0" eaLnBrk="0" fontAlgn="base" hangingPunct="0">
              <a:spcBef>
                <a:spcPct val="0"/>
              </a:spcBef>
              <a:spcAft>
                <a:spcPct val="0"/>
              </a:spcAft>
              <a:defRPr sz="4400" kern="1200">
                <a:solidFill>
                  <a:srgbClr val="231F20"/>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5pPr>
            <a:lvl6pPr marL="4572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6pPr>
            <a:lvl7pPr marL="9144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7pPr>
            <a:lvl8pPr marL="13716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8pPr>
            <a:lvl9pPr marL="18288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9pPr>
          </a:lstStyle>
          <a:p>
            <a:r>
              <a:rPr lang="zh-CN" altLang="en-US" sz="3600" dirty="0" smtClean="0"/>
              <a:t>面临的挑战：</a:t>
            </a:r>
            <a:endParaRPr lang="zh-CN" altLang="en-US" sz="3600" dirty="0" smtClean="0"/>
          </a:p>
        </p:txBody>
      </p:sp>
      <p:sp>
        <p:nvSpPr>
          <p:cNvPr id="3" name="内容占位符 2"/>
          <p:cNvSpPr>
            <a:spLocks noGrp="1"/>
          </p:cNvSpPr>
          <p:nvPr>
            <p:custDataLst>
              <p:tags r:id="rId2"/>
            </p:custDataLst>
          </p:nvPr>
        </p:nvSpPr>
        <p:spPr>
          <a:xfrm>
            <a:off x="323850" y="4149090"/>
            <a:ext cx="8695055" cy="452628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1"/>
              </a:buClr>
              <a:buFont typeface="Wingdings" panose="05000000000000000000" pitchFamily="2" charset="2"/>
              <a:buChar char="p"/>
              <a:defRPr sz="3200" kern="1200">
                <a:solidFill>
                  <a:srgbClr val="231F20"/>
                </a:solidFill>
                <a:latin typeface="+mn-lt"/>
                <a:ea typeface="+mn-ea"/>
                <a:cs typeface="+mn-cs"/>
              </a:defRPr>
            </a:lvl1pPr>
            <a:lvl2pPr marL="742950" indent="-285750" algn="l" rtl="0" eaLnBrk="0" fontAlgn="base" hangingPunct="0">
              <a:spcBef>
                <a:spcPct val="20000"/>
              </a:spcBef>
              <a:spcAft>
                <a:spcPct val="0"/>
              </a:spcAft>
              <a:buClr>
                <a:schemeClr val="accent2"/>
              </a:buClr>
              <a:buFont typeface="Arial" panose="020B0604020202020204" pitchFamily="34" charset="0"/>
              <a:buChar char="–"/>
              <a:defRPr sz="2800" kern="1200">
                <a:solidFill>
                  <a:srgbClr val="231F20"/>
                </a:solidFill>
                <a:latin typeface="+mn-lt"/>
                <a:ea typeface="+mn-ea"/>
                <a:cs typeface="+mn-cs"/>
              </a:defRPr>
            </a:lvl2pPr>
            <a:lvl3pPr marL="1143000" indent="-228600" algn="l" rtl="0" eaLnBrk="0" fontAlgn="base" hangingPunct="0">
              <a:spcBef>
                <a:spcPct val="20000"/>
              </a:spcBef>
              <a:spcAft>
                <a:spcPct val="0"/>
              </a:spcAft>
              <a:buClr>
                <a:srgbClr val="FBB040"/>
              </a:buClr>
              <a:buFont typeface="Wingdings" panose="05000000000000000000" pitchFamily="2" charset="2"/>
              <a:buChar char="u"/>
              <a:defRPr sz="2400" kern="1200">
                <a:solidFill>
                  <a:srgbClr val="231F20"/>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231F20"/>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rgbClr val="231F2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000" dirty="0"/>
              <a:t>1993</a:t>
            </a:r>
            <a:r>
              <a:rPr lang="zh-CN" altLang="en-US" sz="2000" dirty="0"/>
              <a:t>房地产泡沫、紧缩银根和分税制改革的后遗症，地方政府财政紧张</a:t>
            </a:r>
            <a:endParaRPr lang="en-US" altLang="zh-CN" sz="2000" dirty="0"/>
          </a:p>
          <a:p>
            <a:r>
              <a:rPr lang="zh-CN" altLang="en-US" sz="2000" dirty="0"/>
              <a:t>国务院</a:t>
            </a:r>
            <a:r>
              <a:rPr lang="en-US" altLang="zh-CN" sz="2000" dirty="0"/>
              <a:t>1997</a:t>
            </a:r>
            <a:r>
              <a:rPr lang="zh-CN" altLang="en-US" sz="2000" dirty="0"/>
              <a:t>年</a:t>
            </a:r>
            <a:r>
              <a:rPr lang="en-US" altLang="zh-CN" sz="2000" dirty="0"/>
              <a:t>11</a:t>
            </a:r>
            <a:r>
              <a:rPr lang="zh-CN" altLang="en-US" sz="2000" dirty="0"/>
              <a:t>号令，耕地非农化冻结</a:t>
            </a:r>
            <a:endParaRPr lang="en-US" altLang="zh-CN" sz="2000" dirty="0"/>
          </a:p>
          <a:p>
            <a:r>
              <a:rPr lang="zh-CN" altLang="en-US" sz="2000" dirty="0" smtClean="0"/>
              <a:t>工业品供应开始过剩，国企改制与破产，需要</a:t>
            </a:r>
            <a:r>
              <a:rPr lang="zh-CN" altLang="en-US" sz="2000" b="1" dirty="0" smtClean="0"/>
              <a:t>解决下岗职工安置</a:t>
            </a:r>
            <a:r>
              <a:rPr lang="zh-CN" altLang="en-US" sz="2000" dirty="0" smtClean="0"/>
              <a:t>等问题</a:t>
            </a:r>
            <a:endParaRPr lang="en-US" altLang="zh-CN" sz="2000" dirty="0" smtClean="0"/>
          </a:p>
          <a:p>
            <a:r>
              <a:rPr lang="zh-CN" altLang="en-US" sz="2000" dirty="0" smtClean="0"/>
              <a:t>国企改制，有存量土地，没有钱</a:t>
            </a:r>
            <a:endParaRPr lang="en-US" altLang="zh-CN" sz="2000" dirty="0" smtClean="0"/>
          </a:p>
          <a:p>
            <a:pPr lvl="1"/>
            <a:r>
              <a:rPr lang="zh-CN" altLang="en-US" sz="1800" dirty="0" smtClean="0"/>
              <a:t>盘活</a:t>
            </a:r>
            <a:r>
              <a:rPr lang="zh-CN" altLang="en-US" sz="1800" dirty="0"/>
              <a:t>存量土地、优化土地资源配置</a:t>
            </a:r>
            <a:endParaRPr lang="en-US" altLang="zh-CN" sz="1800" dirty="0"/>
          </a:p>
          <a:p>
            <a:pPr lvl="1"/>
            <a:r>
              <a:rPr lang="zh-CN" altLang="en-US" sz="1800" dirty="0"/>
              <a:t>以土地换资本</a:t>
            </a:r>
            <a:endParaRPr lang="en-US" altLang="zh-CN" sz="1800" dirty="0"/>
          </a:p>
          <a:p>
            <a:pPr lvl="1"/>
            <a:r>
              <a:rPr lang="zh-CN" altLang="en-US" sz="1800" dirty="0"/>
              <a:t>垄断城市土地供应</a:t>
            </a:r>
            <a:endParaRPr lang="en-US" altLang="zh-CN" sz="1800" dirty="0"/>
          </a:p>
          <a:p>
            <a:endParaRPr lang="en-US" altLang="zh-CN" sz="1800" dirty="0"/>
          </a:p>
        </p:txBody>
      </p:sp>
    </p:spTree>
  </p:cSld>
  <p:clrMapOvr>
    <a:masterClrMapping/>
  </p:clrMapOvr>
  <p:transition spd="med">
    <p:pull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sz="4000" smtClean="0"/>
              <a:t>城市土地储备制度创新：逼出来的土地改革</a:t>
            </a:r>
            <a:endParaRPr lang="zh-CN" altLang="en-US" sz="4000" smtClean="0"/>
          </a:p>
        </p:txBody>
      </p:sp>
      <p:sp>
        <p:nvSpPr>
          <p:cNvPr id="31747" name="Rectangle 3"/>
          <p:cNvSpPr>
            <a:spLocks noGrp="1" noChangeArrowheads="1"/>
          </p:cNvSpPr>
          <p:nvPr>
            <p:ph type="body" idx="1"/>
          </p:nvPr>
        </p:nvSpPr>
        <p:spPr/>
        <p:txBody>
          <a:bodyPr/>
          <a:lstStyle/>
          <a:p>
            <a:pPr eaLnBrk="1" hangingPunct="1"/>
            <a:r>
              <a:rPr lang="en-US" altLang="zh-CN" smtClean="0"/>
              <a:t>1994</a:t>
            </a:r>
            <a:r>
              <a:rPr lang="zh-CN" altLang="en-US" smtClean="0"/>
              <a:t>年财政分税制改革</a:t>
            </a:r>
            <a:endParaRPr lang="zh-CN" altLang="en-US" smtClean="0"/>
          </a:p>
          <a:p>
            <a:pPr eaLnBrk="1" hangingPunct="1"/>
            <a:r>
              <a:rPr lang="en-US" altLang="zh-CN" smtClean="0"/>
              <a:t>1996</a:t>
            </a:r>
            <a:r>
              <a:rPr lang="zh-CN" altLang="en-US" smtClean="0"/>
              <a:t>，上海市土地储备制度</a:t>
            </a:r>
            <a:endParaRPr lang="zh-CN" altLang="en-US" smtClean="0"/>
          </a:p>
          <a:p>
            <a:pPr eaLnBrk="1" hangingPunct="1"/>
            <a:r>
              <a:rPr lang="en-US" altLang="zh-CN" smtClean="0"/>
              <a:t>1997</a:t>
            </a:r>
            <a:r>
              <a:rPr lang="zh-CN" altLang="en-US" smtClean="0"/>
              <a:t>，杭州、青岛、南通土地储备制度</a:t>
            </a:r>
            <a:endParaRPr lang="zh-CN" altLang="en-US" smtClean="0"/>
          </a:p>
          <a:p>
            <a:pPr eaLnBrk="1" hangingPunct="1"/>
            <a:r>
              <a:rPr lang="en-US" altLang="zh-CN" smtClean="0"/>
              <a:t>1999</a:t>
            </a:r>
            <a:r>
              <a:rPr lang="zh-CN" altLang="en-US" smtClean="0"/>
              <a:t>，国土资源部推广介绍杭州和青岛经验</a:t>
            </a:r>
            <a:endParaRPr lang="zh-CN" altLang="en-US" smtClean="0"/>
          </a:p>
          <a:p>
            <a:pPr eaLnBrk="1" hangingPunct="1"/>
            <a:endParaRPr lang="en-US" altLang="zh-CN" smtClean="0"/>
          </a:p>
        </p:txBody>
      </p:sp>
    </p:spTree>
  </p:cSld>
  <p:clrMapOvr>
    <a:masterClrMapping/>
  </p:clrMapOvr>
  <p:transition spd="med">
    <p:pull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smtClean="0"/>
              <a:t>杭州城市土地储备制度</a:t>
            </a:r>
            <a:endParaRPr lang="zh-CN" altLang="en-US" smtClean="0"/>
          </a:p>
        </p:txBody>
      </p:sp>
      <p:sp>
        <p:nvSpPr>
          <p:cNvPr id="34819" name="Rectangle 3"/>
          <p:cNvSpPr>
            <a:spLocks noGrp="1" noChangeArrowheads="1"/>
          </p:cNvSpPr>
          <p:nvPr>
            <p:ph type="body" idx="1"/>
          </p:nvPr>
        </p:nvSpPr>
        <p:spPr/>
        <p:txBody>
          <a:bodyPr/>
          <a:lstStyle/>
          <a:p>
            <a:pPr eaLnBrk="1" hangingPunct="1"/>
            <a:r>
              <a:rPr lang="en-US" altLang="zh-CN" dirty="0" smtClean="0"/>
              <a:t>1997</a:t>
            </a:r>
            <a:r>
              <a:rPr lang="zh-CN" altLang="en-US" dirty="0" smtClean="0"/>
              <a:t>年</a:t>
            </a:r>
            <a:r>
              <a:rPr lang="en-US" altLang="zh-CN" dirty="0" smtClean="0"/>
              <a:t>10</a:t>
            </a:r>
            <a:r>
              <a:rPr lang="zh-CN" altLang="en-US" dirty="0" smtClean="0"/>
              <a:t>月，“关于建立杭州市土地收购储备机制的通知”（杭政发</a:t>
            </a:r>
            <a:r>
              <a:rPr lang="en-US" altLang="zh-CN" dirty="0" smtClean="0"/>
              <a:t>13</a:t>
            </a:r>
            <a:r>
              <a:rPr lang="zh-CN" altLang="en-US" dirty="0" smtClean="0"/>
              <a:t>），成立了“杭州市地收购储备管理委员会”和“杭州市土地储备中心”。</a:t>
            </a:r>
            <a:r>
              <a:rPr lang="en-US" altLang="zh-CN" dirty="0" smtClean="0"/>
              <a:t>1999.3</a:t>
            </a:r>
            <a:r>
              <a:rPr lang="zh-CN" altLang="en-US" dirty="0" smtClean="0"/>
              <a:t>，</a:t>
            </a:r>
            <a:r>
              <a:rPr lang="en-US" altLang="zh-CN" dirty="0" smtClean="0"/>
              <a:t>《</a:t>
            </a:r>
            <a:r>
              <a:rPr lang="zh-CN" altLang="en-US" dirty="0" smtClean="0"/>
              <a:t>杭州市土地储备实施办法</a:t>
            </a:r>
            <a:r>
              <a:rPr lang="en-US" altLang="zh-CN" dirty="0" smtClean="0"/>
              <a:t>》</a:t>
            </a:r>
            <a:r>
              <a:rPr lang="zh-CN" altLang="en-US" dirty="0" smtClean="0"/>
              <a:t>（杭政</a:t>
            </a:r>
            <a:r>
              <a:rPr lang="en-US" altLang="zh-CN" dirty="0" smtClean="0"/>
              <a:t>137</a:t>
            </a:r>
            <a:r>
              <a:rPr lang="zh-CN" altLang="en-US" dirty="0" smtClean="0"/>
              <a:t>号令）。</a:t>
            </a:r>
            <a:endParaRPr lang="zh-CN" altLang="en-US" dirty="0" smtClean="0"/>
          </a:p>
          <a:p>
            <a:pPr eaLnBrk="1" hangingPunct="1"/>
            <a:r>
              <a:rPr lang="zh-CN" altLang="en-US" dirty="0" smtClean="0"/>
              <a:t>主要目标是通过政府垄断土地一级市场供应，增强政府对土地市场的调控能力，防止土地收益流失，规范市场秩序。 </a:t>
            </a:r>
            <a:endParaRPr lang="zh-CN" altLang="en-US" dirty="0" smtClean="0"/>
          </a:p>
        </p:txBody>
      </p:sp>
    </p:spTree>
  </p:cSld>
  <p:clrMapOvr>
    <a:masterClrMapping/>
  </p:clrMapOvr>
  <p:transition spd="med">
    <p:pull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mtClean="0"/>
              <a:t>城市土地储备制度</a:t>
            </a:r>
            <a:endParaRPr lang="zh-CN" altLang="en-US" smtClean="0"/>
          </a:p>
        </p:txBody>
      </p:sp>
      <p:sp>
        <p:nvSpPr>
          <p:cNvPr id="35843" name="Rectangle 3"/>
          <p:cNvSpPr>
            <a:spLocks noGrp="1" noChangeArrowheads="1"/>
          </p:cNvSpPr>
          <p:nvPr>
            <p:ph type="body" idx="1"/>
          </p:nvPr>
        </p:nvSpPr>
        <p:spPr/>
        <p:txBody>
          <a:bodyPr/>
          <a:lstStyle/>
          <a:p>
            <a:pPr eaLnBrk="1" hangingPunct="1"/>
            <a:r>
              <a:rPr lang="zh-CN" altLang="en-US" smtClean="0"/>
              <a:t>指城市土地储备中心通过征用、收购、置换、转制、收回等方式，从分散的土地使用者手中，把土地集中起来，并由土地储备中心组织进行职工和居民的安置、房屋拆迁、土地平整等一系列土地整理工作后，将土地储备起来，再根据城市规划和城市土地出让年度计划，有计划地将土地投入市场的制度。</a:t>
            </a:r>
            <a:endParaRPr lang="zh-CN" altLang="en-US" smtClean="0"/>
          </a:p>
        </p:txBody>
      </p:sp>
    </p:spTree>
  </p:cSld>
  <p:clrMapOvr>
    <a:masterClrMapping/>
  </p:clrMapOvr>
  <p:transition spd="med">
    <p:pull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smtClean="0"/>
              <a:t>小结</a:t>
            </a:r>
            <a:endParaRPr lang="zh-CN" altLang="en-US" smtClean="0"/>
          </a:p>
        </p:txBody>
      </p:sp>
      <p:sp>
        <p:nvSpPr>
          <p:cNvPr id="40963" name="Rectangle 3"/>
          <p:cNvSpPr>
            <a:spLocks noGrp="1" noChangeArrowheads="1"/>
          </p:cNvSpPr>
          <p:nvPr>
            <p:ph type="body" idx="1"/>
          </p:nvPr>
        </p:nvSpPr>
        <p:spPr/>
        <p:txBody>
          <a:bodyPr/>
          <a:lstStyle/>
          <a:p>
            <a:pPr eaLnBrk="1" hangingPunct="1">
              <a:lnSpc>
                <a:spcPct val="90000"/>
              </a:lnSpc>
            </a:pPr>
            <a:r>
              <a:rPr lang="zh-CN" altLang="en-US" sz="2000" dirty="0" smtClean="0"/>
              <a:t>和平发展取代第三次世界大战，重工业优先发展战略才能得到调整，农业和轻工业发展可以通过市场机制配置资源</a:t>
            </a:r>
            <a:endParaRPr lang="en-US" altLang="zh-CN" sz="2000" dirty="0" smtClean="0"/>
          </a:p>
          <a:p>
            <a:pPr eaLnBrk="1" hangingPunct="1">
              <a:lnSpc>
                <a:spcPct val="90000"/>
              </a:lnSpc>
            </a:pPr>
            <a:r>
              <a:rPr lang="zh-CN" altLang="en-US" sz="2000" dirty="0" smtClean="0"/>
              <a:t>随着开放，传统的劳动价值论和剥削理论等意识形态被消解，土地市场存在合法性被重新建构</a:t>
            </a:r>
            <a:endParaRPr lang="en-US" altLang="zh-CN" sz="2000" dirty="0" smtClean="0"/>
          </a:p>
          <a:p>
            <a:pPr eaLnBrk="1" hangingPunct="1">
              <a:lnSpc>
                <a:spcPct val="90000"/>
              </a:lnSpc>
            </a:pPr>
            <a:r>
              <a:rPr lang="zh-CN" altLang="en-US" sz="2000" dirty="0" smtClean="0"/>
              <a:t>城市土地使用制度改革与城市土地市场发育互相促进</a:t>
            </a:r>
            <a:endParaRPr lang="zh-CN" altLang="en-US" sz="2000" dirty="0" smtClean="0"/>
          </a:p>
          <a:p>
            <a:pPr eaLnBrk="1" hangingPunct="1">
              <a:lnSpc>
                <a:spcPct val="90000"/>
              </a:lnSpc>
            </a:pPr>
            <a:r>
              <a:rPr lang="zh-CN" altLang="en-US" sz="2000" dirty="0" smtClean="0">
                <a:sym typeface="+mn-ea"/>
              </a:rPr>
              <a:t>城市土地属于国有并不能直接形成一个供给垄断的卖方市场，</a:t>
            </a:r>
            <a:r>
              <a:rPr lang="zh-CN" altLang="en-US" sz="2000" dirty="0">
                <a:sym typeface="+mn-ea"/>
              </a:rPr>
              <a:t>缺乏一个制度化的</a:t>
            </a:r>
            <a:r>
              <a:rPr lang="zh-CN" altLang="en-US" sz="2000" dirty="0" smtClean="0">
                <a:sym typeface="+mn-ea"/>
              </a:rPr>
              <a:t>工具，地方政府难以最大化土地出让收入</a:t>
            </a:r>
            <a:endParaRPr lang="en-US" altLang="zh-CN" sz="2000" dirty="0" smtClean="0"/>
          </a:p>
          <a:p>
            <a:pPr eaLnBrk="1" hangingPunct="1">
              <a:lnSpc>
                <a:spcPct val="90000"/>
              </a:lnSpc>
            </a:pPr>
            <a:r>
              <a:rPr lang="zh-CN" altLang="en-US" sz="2000" dirty="0" smtClean="0">
                <a:sym typeface="+mn-ea"/>
              </a:rPr>
              <a:t>分税制改革增加了地方政府的财政压力，尤其是东部沿海地区的财政压力，从而加大了东部地方政府的制度创新压力</a:t>
            </a:r>
            <a:endParaRPr lang="en-US" altLang="zh-CN" sz="2000" dirty="0" smtClean="0"/>
          </a:p>
          <a:p>
            <a:pPr eaLnBrk="1" hangingPunct="1">
              <a:lnSpc>
                <a:spcPct val="90000"/>
              </a:lnSpc>
            </a:pPr>
            <a:r>
              <a:rPr lang="zh-CN" altLang="en-US" sz="2000" dirty="0" smtClean="0">
                <a:sym typeface="+mn-ea"/>
              </a:rPr>
              <a:t>东部地方政府的土地储备制度创新能够通过垄断城市土地一级市场从而进行土地招拍等方式最大化地方政府财政收入</a:t>
            </a:r>
            <a:endParaRPr lang="en-US" altLang="zh-CN" sz="2000" dirty="0" smtClean="0"/>
          </a:p>
          <a:p>
            <a:pPr eaLnBrk="1" hangingPunct="1">
              <a:lnSpc>
                <a:spcPct val="90000"/>
              </a:lnSpc>
            </a:pPr>
            <a:r>
              <a:rPr lang="zh-CN" altLang="en-US" sz="2000" dirty="0" smtClean="0">
                <a:sym typeface="+mn-ea"/>
              </a:rPr>
              <a:t>土地储备模式的扩散导致了全国土地财政现象的出现</a:t>
            </a:r>
            <a:endParaRPr lang="zh-CN" altLang="en-US" sz="2000" dirty="0"/>
          </a:p>
          <a:p>
            <a:pPr eaLnBrk="1" hangingPunct="1">
              <a:lnSpc>
                <a:spcPct val="90000"/>
              </a:lnSpc>
            </a:pPr>
            <a:r>
              <a:rPr lang="zh-CN" altLang="en-US" sz="2000" dirty="0" smtClean="0">
                <a:sym typeface="+mn-ea"/>
              </a:rPr>
              <a:t>城市土地制度变迁表现：意识形态与法律变化</a:t>
            </a:r>
            <a:endParaRPr lang="en-US" altLang="zh-CN" sz="2000" dirty="0" smtClean="0"/>
          </a:p>
          <a:p>
            <a:pPr eaLnBrk="1" hangingPunct="1">
              <a:lnSpc>
                <a:spcPct val="90000"/>
              </a:lnSpc>
            </a:pPr>
            <a:r>
              <a:rPr lang="zh-CN" altLang="en-US" sz="2000" dirty="0" smtClean="0">
                <a:sym typeface="+mn-ea"/>
              </a:rPr>
              <a:t>制度变迁的动力：新制度的成本、收益、旧制度的成本、收益与制度变迁成本的变化</a:t>
            </a:r>
            <a:endParaRPr lang="en-US" altLang="zh-CN" sz="2000" dirty="0" smtClean="0"/>
          </a:p>
          <a:p>
            <a:pPr eaLnBrk="1" hangingPunct="1">
              <a:lnSpc>
                <a:spcPct val="90000"/>
              </a:lnSpc>
            </a:pPr>
            <a:r>
              <a:rPr lang="zh-CN" altLang="en-US" sz="2000" dirty="0" smtClean="0">
                <a:sym typeface="+mn-ea"/>
              </a:rPr>
              <a:t>底层的压力与创造、上层的认可与推动、法律的修改与保障</a:t>
            </a:r>
            <a:endParaRPr lang="en-US" altLang="zh-CN" sz="2000" dirty="0" smtClean="0"/>
          </a:p>
          <a:p>
            <a:pPr eaLnBrk="1" hangingPunct="1">
              <a:lnSpc>
                <a:spcPct val="90000"/>
              </a:lnSpc>
            </a:pPr>
            <a:endParaRPr lang="en-US" altLang="zh-CN" sz="2000" dirty="0" smtClean="0"/>
          </a:p>
          <a:p>
            <a:pPr eaLnBrk="1" hangingPunct="1">
              <a:lnSpc>
                <a:spcPct val="90000"/>
              </a:lnSpc>
            </a:pPr>
            <a:endParaRPr lang="en-US" altLang="zh-CN" sz="2000" dirty="0" smtClean="0"/>
          </a:p>
        </p:txBody>
      </p:sp>
    </p:spTree>
  </p:cSld>
  <p:clrMapOvr>
    <a:masterClrMapping/>
  </p:clrMapOvr>
  <p:transition spd="med">
    <p:pull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pPr eaLnBrk="1" hangingPunct="1"/>
            <a:r>
              <a:rPr lang="en-US" altLang="zh-CN" dirty="0" smtClean="0"/>
              <a:t>“</a:t>
            </a:r>
            <a:r>
              <a:rPr lang="zh-CN" altLang="en-US" dirty="0" smtClean="0"/>
              <a:t>三无”土地使用制度的理论基础与制度基础</a:t>
            </a:r>
            <a:endParaRPr lang="zh-CN" altLang="en-US" dirty="0" smtClean="0"/>
          </a:p>
        </p:txBody>
      </p:sp>
      <p:sp>
        <p:nvSpPr>
          <p:cNvPr id="10243" name="Rectangle 3"/>
          <p:cNvSpPr>
            <a:spLocks noGrp="1" noChangeArrowheads="1"/>
          </p:cNvSpPr>
          <p:nvPr>
            <p:ph type="body" idx="1"/>
          </p:nvPr>
        </p:nvSpPr>
        <p:spPr/>
        <p:txBody>
          <a:bodyPr/>
          <a:lstStyle/>
          <a:p>
            <a:pPr eaLnBrk="1" hangingPunct="1"/>
            <a:r>
              <a:rPr lang="zh-CN" altLang="en-US" sz="2800" dirty="0" smtClean="0"/>
              <a:t>劳动价值论</a:t>
            </a:r>
            <a:r>
              <a:rPr lang="en-US" altLang="zh-CN" sz="2800" dirty="0" smtClean="0"/>
              <a:t>+</a:t>
            </a:r>
            <a:r>
              <a:rPr lang="zh-CN" altLang="en-US" sz="2800" dirty="0" smtClean="0"/>
              <a:t>地租剥削论</a:t>
            </a:r>
            <a:endParaRPr lang="en-US" altLang="zh-CN" sz="2800" dirty="0" smtClean="0"/>
          </a:p>
          <a:p>
            <a:pPr eaLnBrk="1" hangingPunct="1"/>
            <a:r>
              <a:rPr lang="zh-CN" altLang="en-US" sz="2800" dirty="0" smtClean="0"/>
              <a:t>土地属于国家所有</a:t>
            </a:r>
            <a:r>
              <a:rPr lang="en-US" altLang="zh-CN" sz="2800" dirty="0" smtClean="0"/>
              <a:t>+</a:t>
            </a:r>
            <a:r>
              <a:rPr lang="zh-CN" altLang="en-US" sz="2800" dirty="0" smtClean="0"/>
              <a:t>使用权划拨配置</a:t>
            </a:r>
            <a:endParaRPr lang="zh-CN" altLang="en-US" sz="2800" dirty="0" smtClean="0"/>
          </a:p>
          <a:p>
            <a:pPr eaLnBrk="1" hangingPunct="1"/>
            <a:r>
              <a:rPr lang="zh-CN" altLang="en-US" sz="2800" dirty="0" smtClean="0"/>
              <a:t>所有的单位都是国家单位</a:t>
            </a:r>
            <a:r>
              <a:rPr lang="en-US" altLang="zh-CN" sz="2800" dirty="0" smtClean="0"/>
              <a:t>……</a:t>
            </a:r>
            <a:r>
              <a:rPr lang="zh-CN" altLang="en-US" sz="2800" dirty="0" smtClean="0"/>
              <a:t>全民所有制与集体所有制（街道企业）</a:t>
            </a:r>
            <a:endParaRPr lang="zh-CN" altLang="en-US" sz="2800" dirty="0" smtClean="0"/>
          </a:p>
          <a:p>
            <a:pPr eaLnBrk="1" hangingPunct="1"/>
            <a:endParaRPr lang="zh-CN" altLang="en-US" sz="2800" dirty="0" smtClean="0"/>
          </a:p>
          <a:p>
            <a:pPr eaLnBrk="1" hangingPunct="1"/>
            <a:endParaRPr lang="zh-CN" altLang="en-US" sz="2800" dirty="0" smtClean="0"/>
          </a:p>
        </p:txBody>
      </p:sp>
      <p:sp>
        <p:nvSpPr>
          <p:cNvPr id="3" name="内容占位符 2"/>
          <p:cNvSpPr>
            <a:spLocks noGrp="1"/>
          </p:cNvSpPr>
          <p:nvPr>
            <p:custDataLst>
              <p:tags r:id="rId1"/>
            </p:custDataLst>
          </p:nvPr>
        </p:nvSpPr>
        <p:spPr>
          <a:xfrm>
            <a:off x="467995" y="4436745"/>
            <a:ext cx="8154035" cy="255143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1"/>
              </a:buClr>
              <a:buFont typeface="Wingdings" panose="05000000000000000000" pitchFamily="2" charset="2"/>
              <a:buChar char="p"/>
              <a:defRPr sz="2800" kern="1200">
                <a:solidFill>
                  <a:srgbClr val="231F20"/>
                </a:solidFill>
                <a:latin typeface="+mn-lt"/>
                <a:ea typeface="+mn-ea"/>
                <a:cs typeface="+mn-cs"/>
              </a:defRPr>
            </a:lvl1pPr>
            <a:lvl2pPr marL="742950" indent="-285750" algn="l" rtl="0" eaLnBrk="0" fontAlgn="base" hangingPunct="0">
              <a:spcBef>
                <a:spcPct val="20000"/>
              </a:spcBef>
              <a:spcAft>
                <a:spcPct val="0"/>
              </a:spcAft>
              <a:buClr>
                <a:schemeClr val="accent2"/>
              </a:buClr>
              <a:buFont typeface="Arial" panose="020B0604020202020204" pitchFamily="34" charset="0"/>
              <a:buChar char="–"/>
              <a:defRPr sz="2400" kern="1200">
                <a:solidFill>
                  <a:srgbClr val="231F20"/>
                </a:solidFill>
                <a:latin typeface="+mn-lt"/>
                <a:ea typeface="+mn-ea"/>
                <a:cs typeface="+mn-cs"/>
              </a:defRPr>
            </a:lvl2pPr>
            <a:lvl3pPr marL="1143000" indent="-228600" algn="l" rtl="0" eaLnBrk="0" fontAlgn="base" hangingPunct="0">
              <a:spcBef>
                <a:spcPct val="20000"/>
              </a:spcBef>
              <a:spcAft>
                <a:spcPct val="0"/>
              </a:spcAft>
              <a:buClr>
                <a:srgbClr val="FBB040"/>
              </a:buClr>
              <a:buFont typeface="Wingdings" panose="05000000000000000000" pitchFamily="2" charset="2"/>
              <a:buChar char="u"/>
              <a:defRPr sz="2000" kern="1200">
                <a:solidFill>
                  <a:srgbClr val="231F20"/>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1800" kern="1200">
                <a:solidFill>
                  <a:srgbClr val="231F20"/>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800" kern="1200">
                <a:solidFill>
                  <a:srgbClr val="231F2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t>两弹一星，重工业体系建设完成，</a:t>
            </a:r>
            <a:r>
              <a:rPr lang="en-US" altLang="zh-CN" sz="2400" dirty="0" smtClean="0"/>
              <a:t>……</a:t>
            </a:r>
            <a:endParaRPr lang="en-US" altLang="zh-CN" sz="2400" dirty="0" smtClean="0"/>
          </a:p>
          <a:p>
            <a:r>
              <a:rPr lang="zh-CN" altLang="en-US" sz="2400" dirty="0" smtClean="0"/>
              <a:t>经济上面临崩溃，衣、食、住全面短缺，城市人均居住面积</a:t>
            </a:r>
            <a:r>
              <a:rPr lang="en-US" altLang="zh-CN" sz="2400" dirty="0" smtClean="0"/>
              <a:t>3.6</a:t>
            </a:r>
            <a:r>
              <a:rPr lang="zh-CN" altLang="en-US" sz="2400" dirty="0" smtClean="0"/>
              <a:t>平方米，不足</a:t>
            </a:r>
            <a:r>
              <a:rPr lang="en-US" altLang="zh-CN" sz="2400" dirty="0" smtClean="0"/>
              <a:t>1949</a:t>
            </a:r>
            <a:r>
              <a:rPr lang="zh-CN" altLang="en-US" sz="2400" dirty="0" smtClean="0"/>
              <a:t>的</a:t>
            </a:r>
            <a:r>
              <a:rPr lang="en-US" altLang="zh-CN" sz="2400" dirty="0" smtClean="0"/>
              <a:t>4.5</a:t>
            </a:r>
            <a:r>
              <a:rPr lang="zh-CN" altLang="en-US" sz="2400" dirty="0" smtClean="0"/>
              <a:t>平方米</a:t>
            </a:r>
            <a:endParaRPr lang="en-US" altLang="zh-CN" sz="2400" dirty="0" smtClean="0"/>
          </a:p>
          <a:p>
            <a:r>
              <a:rPr lang="zh-CN" altLang="en-US" sz="2400" dirty="0" smtClean="0"/>
              <a:t>贫穷不是社会主义，要发展生产力</a:t>
            </a:r>
            <a:endParaRPr lang="en-US" altLang="zh-CN" sz="2400" dirty="0" smtClean="0"/>
          </a:p>
          <a:p>
            <a:r>
              <a:rPr lang="zh-CN" altLang="en-US" sz="2400" dirty="0" smtClean="0"/>
              <a:t>改革、开放</a:t>
            </a:r>
            <a:endParaRPr lang="zh-CN" altLang="en-US" sz="2400" dirty="0" smtClean="0"/>
          </a:p>
        </p:txBody>
      </p:sp>
      <p:sp>
        <p:nvSpPr>
          <p:cNvPr id="2" name="标题 1"/>
          <p:cNvSpPr>
            <a:spLocks noGrp="1"/>
          </p:cNvSpPr>
          <p:nvPr>
            <p:custDataLst>
              <p:tags r:id="rId2"/>
            </p:custDataLst>
          </p:nvPr>
        </p:nvSpPr>
        <p:spPr>
          <a:xfrm>
            <a:off x="539750" y="3644900"/>
            <a:ext cx="8229600" cy="490220"/>
          </a:xfrm>
          <a:prstGeom prst="rect">
            <a:avLst/>
          </a:prstGeom>
        </p:spPr>
        <p:txBody>
          <a:bodyPr/>
          <a:lstStyle>
            <a:lvl1pPr algn="l" rtl="0" eaLnBrk="0" fontAlgn="base" hangingPunct="0">
              <a:spcBef>
                <a:spcPct val="0"/>
              </a:spcBef>
              <a:spcAft>
                <a:spcPct val="0"/>
              </a:spcAft>
              <a:defRPr sz="4400" kern="1200">
                <a:solidFill>
                  <a:srgbClr val="231F20"/>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5pPr>
            <a:lvl6pPr marL="4572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6pPr>
            <a:lvl7pPr marL="9144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7pPr>
            <a:lvl8pPr marL="13716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8pPr>
            <a:lvl9pPr marL="18288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9pPr>
          </a:lstStyle>
          <a:p>
            <a:r>
              <a:rPr lang="en-US" altLang="zh-CN" dirty="0" smtClean="0"/>
              <a:t>1949-1978</a:t>
            </a:r>
            <a:r>
              <a:rPr lang="zh-CN" altLang="en-US" dirty="0" smtClean="0"/>
              <a:t>的城市与农村</a:t>
            </a:r>
            <a:endParaRPr lang="zh-CN" altLang="en-US" dirty="0"/>
          </a:p>
        </p:txBody>
      </p:sp>
    </p:spTree>
  </p:cSld>
  <p:clrMapOvr>
    <a:masterClrMapping/>
  </p:clrMapOvr>
  <p:transition spd="med">
    <p:pull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t>逃港、开放与改革</a:t>
            </a:r>
            <a:endParaRPr lang="zh-CN" altLang="en-US" smtClean="0"/>
          </a:p>
        </p:txBody>
      </p:sp>
      <p:sp>
        <p:nvSpPr>
          <p:cNvPr id="12291" name="内容占位符 2"/>
          <p:cNvSpPr>
            <a:spLocks noGrp="1"/>
          </p:cNvSpPr>
          <p:nvPr>
            <p:ph idx="1"/>
          </p:nvPr>
        </p:nvSpPr>
        <p:spPr>
          <a:xfrm>
            <a:off x="251520" y="1600200"/>
            <a:ext cx="8496944" cy="4525963"/>
          </a:xfrm>
        </p:spPr>
        <p:txBody>
          <a:bodyPr/>
          <a:lstStyle/>
          <a:p>
            <a:r>
              <a:rPr lang="zh-CN" altLang="en-US" sz="2400" dirty="0" smtClean="0"/>
              <a:t>逃港：两个罗芳村的故事，</a:t>
            </a:r>
            <a:r>
              <a:rPr lang="en-US" altLang="zh-CN" sz="2400" dirty="0" smtClean="0"/>
              <a:t>134vs13000</a:t>
            </a:r>
            <a:r>
              <a:rPr lang="zh-CN" altLang="en-US" sz="2400" dirty="0" smtClean="0"/>
              <a:t>人</a:t>
            </a:r>
            <a:r>
              <a:rPr lang="en-US" altLang="zh-CN" sz="2400" dirty="0" smtClean="0"/>
              <a:t>/</a:t>
            </a:r>
            <a:r>
              <a:rPr lang="zh-CN" altLang="en-US" sz="2400" dirty="0" smtClean="0"/>
              <a:t>年</a:t>
            </a:r>
            <a:endParaRPr lang="en-US" altLang="zh-CN" sz="2400" dirty="0" smtClean="0"/>
          </a:p>
          <a:p>
            <a:r>
              <a:rPr lang="zh-CN" altLang="en-US" sz="2400" dirty="0" smtClean="0"/>
              <a:t>邓小平：“这是我们的政策有问题。逃港，主要是生活不好，差距太大，生产生活搞好了，才可以解决逃港问题。”（</a:t>
            </a:r>
            <a:r>
              <a:rPr lang="en-US" altLang="zh-CN" sz="2400" dirty="0" smtClean="0"/>
              <a:t>1977</a:t>
            </a:r>
            <a:r>
              <a:rPr lang="zh-CN" altLang="en-US" sz="2400" dirty="0" smtClean="0"/>
              <a:t>年</a:t>
            </a:r>
            <a:r>
              <a:rPr lang="en-US" altLang="zh-CN" sz="2400" dirty="0" smtClean="0"/>
              <a:t>11</a:t>
            </a:r>
            <a:r>
              <a:rPr lang="zh-CN" altLang="en-US" sz="2400" dirty="0" smtClean="0"/>
              <a:t>月）</a:t>
            </a:r>
            <a:endParaRPr lang="en-US" altLang="zh-CN" sz="2400" dirty="0" smtClean="0"/>
          </a:p>
          <a:p>
            <a:r>
              <a:rPr lang="zh-CN" altLang="en-US" sz="2400" dirty="0"/>
              <a:t>习仲勋：</a:t>
            </a:r>
            <a:r>
              <a:rPr lang="zh-CN" altLang="en-US" sz="2400" dirty="0" smtClean="0"/>
              <a:t>“香港</a:t>
            </a:r>
            <a:r>
              <a:rPr lang="zh-CN" altLang="en-US" sz="2400" dirty="0"/>
              <a:t>九龙那边很繁荣，我们这边就冷冷清清，很荒凉。你们要下决心改变这个面貌。这些人是外流嘛，是人民内部矛盾，不是敌我矛盾。</a:t>
            </a:r>
            <a:r>
              <a:rPr lang="en-US" altLang="zh-CN" sz="2400" dirty="0"/>
              <a:t>……</a:t>
            </a:r>
            <a:r>
              <a:rPr lang="zh-CN" altLang="en-US" sz="2400" dirty="0"/>
              <a:t>经济搞好了，逃过去的人又会跑回到我们这边来</a:t>
            </a:r>
            <a:r>
              <a:rPr lang="zh-CN" altLang="en-US" sz="2400" dirty="0" smtClean="0"/>
              <a:t>。”（</a:t>
            </a:r>
            <a:r>
              <a:rPr lang="en-US" altLang="zh-CN" sz="2400" dirty="0" smtClean="0"/>
              <a:t>1978</a:t>
            </a:r>
            <a:r>
              <a:rPr lang="zh-CN" altLang="en-US" sz="2400" dirty="0" smtClean="0"/>
              <a:t>）</a:t>
            </a:r>
            <a:endParaRPr lang="en-US" altLang="zh-CN" sz="2400" dirty="0" smtClean="0"/>
          </a:p>
          <a:p>
            <a:r>
              <a:rPr lang="en-US" altLang="zh-CN" sz="2400" dirty="0" smtClean="0"/>
              <a:t>1979</a:t>
            </a:r>
            <a:r>
              <a:rPr lang="zh-CN" altLang="en-US" sz="2400" dirty="0"/>
              <a:t>，广东省委批准了宝安县委</a:t>
            </a:r>
            <a:r>
              <a:rPr lang="en-US" altLang="zh-CN" sz="2400" dirty="0"/>
              <a:t>《</a:t>
            </a:r>
            <a:r>
              <a:rPr lang="zh-CN" altLang="en-US" sz="2400" dirty="0"/>
              <a:t>关于发展边防经济的若干规定</a:t>
            </a:r>
            <a:r>
              <a:rPr lang="en-US" altLang="zh-CN" sz="2400" dirty="0"/>
              <a:t>》</a:t>
            </a:r>
            <a:r>
              <a:rPr lang="zh-CN" altLang="en-US" sz="2400" dirty="0"/>
              <a:t>的报告（</a:t>
            </a:r>
            <a:r>
              <a:rPr lang="en-US" altLang="zh-CN" sz="2400" dirty="0"/>
              <a:t>13</a:t>
            </a:r>
            <a:r>
              <a:rPr lang="zh-CN" altLang="en-US" sz="2400" dirty="0"/>
              <a:t>条</a:t>
            </a:r>
            <a:r>
              <a:rPr lang="zh-CN" altLang="en-US" sz="2400" dirty="0" smtClean="0"/>
              <a:t>）；</a:t>
            </a:r>
            <a:r>
              <a:rPr lang="en-US" altLang="zh-CN" sz="2400" dirty="0" smtClean="0"/>
              <a:t>14</a:t>
            </a:r>
            <a:r>
              <a:rPr lang="zh-CN" altLang="en-US" sz="2400" dirty="0" smtClean="0"/>
              <a:t>个公社（镇），完成国家任务后的物资可以拿到香港交易，外汇</a:t>
            </a:r>
            <a:r>
              <a:rPr lang="en-US" altLang="zh-CN" sz="2400" dirty="0" smtClean="0"/>
              <a:t>40%</a:t>
            </a:r>
            <a:r>
              <a:rPr lang="zh-CN" altLang="en-US" sz="2400" dirty="0" smtClean="0"/>
              <a:t>归国家，</a:t>
            </a:r>
            <a:r>
              <a:rPr lang="en-US" altLang="zh-CN" sz="2400" dirty="0" smtClean="0"/>
              <a:t>60%</a:t>
            </a:r>
            <a:r>
              <a:rPr lang="zh-CN" altLang="en-US" sz="2400" dirty="0" smtClean="0"/>
              <a:t>归农民</a:t>
            </a:r>
            <a:endParaRPr lang="en-US" altLang="zh-CN" sz="2400" dirty="0" smtClean="0"/>
          </a:p>
        </p:txBody>
      </p:sp>
    </p:spTree>
  </p:cSld>
  <p:clrMapOvr>
    <a:masterClrMapping/>
  </p:clrMapOvr>
  <p:transition spd="med">
    <p:pull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sz="half" idx="1"/>
          </p:nvPr>
        </p:nvPicPr>
        <p:blipFill>
          <a:blip r:embed="rId1"/>
          <a:stretch>
            <a:fillRect/>
          </a:stretch>
        </p:blipFill>
        <p:spPr>
          <a:xfrm>
            <a:off x="323528" y="1600200"/>
            <a:ext cx="4003967" cy="4895153"/>
          </a:xfrm>
          <a:prstGeom prst="rect">
            <a:avLst/>
          </a:prstGeom>
        </p:spPr>
      </p:pic>
      <p:sp>
        <p:nvSpPr>
          <p:cNvPr id="6" name="内容占位符 5"/>
          <p:cNvSpPr>
            <a:spLocks noGrp="1"/>
          </p:cNvSpPr>
          <p:nvPr>
            <p:ph sz="half" idx="2"/>
          </p:nvPr>
        </p:nvSpPr>
        <p:spPr>
          <a:xfrm>
            <a:off x="4327495" y="1600200"/>
            <a:ext cx="4709001" cy="4997152"/>
          </a:xfrm>
        </p:spPr>
        <p:txBody>
          <a:bodyPr/>
          <a:lstStyle/>
          <a:p>
            <a:r>
              <a:rPr lang="en-US" altLang="zh-CN" sz="2400" dirty="0" smtClean="0"/>
              <a:t>1979.4</a:t>
            </a:r>
            <a:r>
              <a:rPr lang="zh-CN" altLang="en-US" sz="2400" dirty="0"/>
              <a:t>，中央工作会议，习仲勋赴京汇报，“让广东先行一步的问题，并要求划出一些地方来，搞特殊政策，办出口加工区。</a:t>
            </a:r>
            <a:r>
              <a:rPr lang="zh-CN" altLang="en-US" sz="2400" dirty="0" smtClean="0"/>
              <a:t>”，得到了华国锋和邓小平的支持</a:t>
            </a:r>
            <a:endParaRPr lang="en-US" altLang="zh-CN" sz="2400" dirty="0" smtClean="0"/>
          </a:p>
          <a:p>
            <a:r>
              <a:rPr lang="zh-CN" altLang="en-US" sz="2400" dirty="0"/>
              <a:t>邓小平</a:t>
            </a:r>
            <a:r>
              <a:rPr lang="zh-CN" altLang="en-US" sz="2400" dirty="0" smtClean="0"/>
              <a:t>： </a:t>
            </a:r>
            <a:r>
              <a:rPr lang="zh-CN" altLang="en-US" sz="2400" dirty="0"/>
              <a:t>“就叫特区嘛，陕甘宁就是特区！</a:t>
            </a:r>
            <a:r>
              <a:rPr lang="zh-CN" altLang="en-US" sz="2400" dirty="0" smtClean="0"/>
              <a:t>”</a:t>
            </a:r>
            <a:r>
              <a:rPr lang="en-US" altLang="zh-CN" sz="2400" dirty="0" smtClean="0"/>
              <a:t>……</a:t>
            </a:r>
            <a:r>
              <a:rPr lang="zh-CN" altLang="en-US" sz="2400" dirty="0" smtClean="0"/>
              <a:t>“</a:t>
            </a:r>
            <a:r>
              <a:rPr lang="zh-CN" altLang="en-US" sz="2400" dirty="0"/>
              <a:t>中央没有钱，可以给政策，你们自己去搞。杀出一条血路来！</a:t>
            </a:r>
            <a:r>
              <a:rPr lang="zh-CN" altLang="en-US" sz="2400" dirty="0" smtClean="0"/>
              <a:t>”</a:t>
            </a:r>
            <a:endParaRPr lang="en-US" altLang="zh-CN" sz="2400" dirty="0" smtClean="0"/>
          </a:p>
          <a:p>
            <a:r>
              <a:rPr lang="en-US" altLang="zh-CN" sz="2400" dirty="0" smtClean="0"/>
              <a:t>1979</a:t>
            </a:r>
            <a:r>
              <a:rPr lang="zh-CN" altLang="en-US" sz="2400" dirty="0" smtClean="0"/>
              <a:t>年，蛇口工业区（袁庚）</a:t>
            </a:r>
            <a:endParaRPr lang="en-US" altLang="zh-CN" sz="2400" dirty="0" smtClean="0"/>
          </a:p>
          <a:p>
            <a:r>
              <a:rPr lang="en-US" altLang="zh-CN" sz="2400" dirty="0" smtClean="0"/>
              <a:t>1980</a:t>
            </a:r>
            <a:r>
              <a:rPr lang="zh-CN" altLang="en-US" sz="2400" dirty="0" smtClean="0"/>
              <a:t>年，深圳特区正式成立</a:t>
            </a:r>
            <a:endParaRPr lang="en-US" altLang="zh-CN" sz="2400" dirty="0" smtClean="0"/>
          </a:p>
          <a:p>
            <a:endParaRPr lang="zh-CN" altLang="en-US" dirty="0"/>
          </a:p>
          <a:p>
            <a:endParaRPr lang="zh-CN" altLang="en-US" dirty="0"/>
          </a:p>
        </p:txBody>
      </p:sp>
      <p:sp>
        <p:nvSpPr>
          <p:cNvPr id="5" name="标题 4"/>
          <p:cNvSpPr>
            <a:spLocks noGrp="1"/>
          </p:cNvSpPr>
          <p:nvPr>
            <p:ph type="title"/>
          </p:nvPr>
        </p:nvSpPr>
        <p:spPr/>
        <p:txBody>
          <a:bodyPr/>
          <a:lstStyle/>
          <a:p>
            <a:r>
              <a:rPr lang="zh-CN" altLang="en-US" dirty="0"/>
              <a:t>开放：经济特区</a:t>
            </a:r>
            <a:endParaRPr lang="zh-CN" altLang="en-US" dirty="0"/>
          </a:p>
        </p:txBody>
      </p:sp>
      <p:sp>
        <p:nvSpPr>
          <p:cNvPr id="7" name="椭圆 6"/>
          <p:cNvSpPr/>
          <p:nvPr/>
        </p:nvSpPr>
        <p:spPr>
          <a:xfrm>
            <a:off x="755576" y="5661248"/>
            <a:ext cx="2880320" cy="216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ll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开放、挑战与意识形态重构</a:t>
            </a:r>
            <a:endParaRPr lang="zh-CN" altLang="en-US" dirty="0"/>
          </a:p>
        </p:txBody>
      </p:sp>
      <p:sp>
        <p:nvSpPr>
          <p:cNvPr id="3" name="内容占位符 2"/>
          <p:cNvSpPr>
            <a:spLocks noGrp="1"/>
          </p:cNvSpPr>
          <p:nvPr>
            <p:ph idx="1"/>
          </p:nvPr>
        </p:nvSpPr>
        <p:spPr/>
        <p:txBody>
          <a:bodyPr/>
          <a:lstStyle/>
          <a:p>
            <a:r>
              <a:rPr lang="zh-CN" altLang="en-US" dirty="0" smtClean="0"/>
              <a:t>劳动价值论</a:t>
            </a:r>
            <a:r>
              <a:rPr lang="en-US" altLang="zh-CN" dirty="0" err="1" smtClean="0"/>
              <a:t>vs</a:t>
            </a:r>
            <a:r>
              <a:rPr lang="zh-CN" altLang="en-US" dirty="0" smtClean="0"/>
              <a:t>土地给外资是否应该收取费用？</a:t>
            </a:r>
            <a:endParaRPr lang="en-US" altLang="zh-CN" dirty="0" smtClean="0"/>
          </a:p>
          <a:p>
            <a:r>
              <a:rPr lang="zh-CN" altLang="en-US" dirty="0" smtClean="0"/>
              <a:t>劳动价值论逐渐淡化，社会主义商品经济理论、社会主义市场经济理论为土地出租提供合法性基础</a:t>
            </a:r>
            <a:endParaRPr lang="en-US" altLang="zh-CN" dirty="0" smtClean="0"/>
          </a:p>
          <a:p>
            <a:r>
              <a:rPr lang="zh-CN" altLang="en-US" dirty="0" smtClean="0"/>
              <a:t>如果可以收取土地租金，是否可以收取土地价格？以满足城市建设资本不足的难题？香港的经验与城市土地市场的发育。</a:t>
            </a:r>
            <a:endParaRPr lang="zh-CN" altLang="en-US" dirty="0"/>
          </a:p>
        </p:txBody>
      </p:sp>
    </p:spTree>
  </p:cSld>
  <p:clrMapOvr>
    <a:masterClrMapping/>
  </p:clrMapOvr>
  <p:transition spd="med">
    <p:pull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摸着石头过河的土地制度改革</a:t>
            </a:r>
            <a:endParaRPr lang="zh-CN" altLang="en-US" dirty="0"/>
          </a:p>
        </p:txBody>
      </p:sp>
      <p:sp>
        <p:nvSpPr>
          <p:cNvPr id="3" name="内容占位符 2"/>
          <p:cNvSpPr>
            <a:spLocks noGrp="1"/>
          </p:cNvSpPr>
          <p:nvPr>
            <p:ph idx="1"/>
          </p:nvPr>
        </p:nvSpPr>
        <p:spPr>
          <a:xfrm>
            <a:off x="0" y="1357298"/>
            <a:ext cx="9144000" cy="4525963"/>
          </a:xfrm>
        </p:spPr>
        <p:txBody>
          <a:bodyPr>
            <a:normAutofit/>
          </a:bodyPr>
          <a:lstStyle/>
          <a:p>
            <a:r>
              <a:rPr lang="zh-CN" altLang="en-US" dirty="0" smtClean="0"/>
              <a:t>开放</a:t>
            </a:r>
            <a:r>
              <a:rPr lang="en-US" altLang="zh-CN" dirty="0" smtClean="0"/>
              <a:t>——</a:t>
            </a:r>
            <a:r>
              <a:rPr lang="zh-CN" altLang="en-US" dirty="0" smtClean="0"/>
              <a:t>土地有偿使用</a:t>
            </a:r>
            <a:endParaRPr lang="en-US" altLang="zh-CN" dirty="0" smtClean="0"/>
          </a:p>
          <a:p>
            <a:r>
              <a:rPr lang="zh-CN" altLang="en-US" dirty="0" smtClean="0"/>
              <a:t>城市建设资金不足</a:t>
            </a:r>
            <a:r>
              <a:rPr lang="en-US" altLang="zh-CN" dirty="0" smtClean="0"/>
              <a:t>——</a:t>
            </a:r>
            <a:r>
              <a:rPr lang="zh-CN" altLang="en-US" dirty="0" smtClean="0"/>
              <a:t>城市土地市场</a:t>
            </a:r>
            <a:endParaRPr lang="en-US" altLang="zh-CN" dirty="0" smtClean="0"/>
          </a:p>
          <a:p>
            <a:r>
              <a:rPr lang="zh-CN" altLang="en-US" dirty="0" smtClean="0"/>
              <a:t>人民公社低效率</a:t>
            </a:r>
            <a:r>
              <a:rPr lang="en-US" altLang="zh-CN" dirty="0" smtClean="0"/>
              <a:t>——</a:t>
            </a:r>
            <a:r>
              <a:rPr lang="zh-CN" altLang="en-US" dirty="0" smtClean="0"/>
              <a:t>家庭承包制改革</a:t>
            </a:r>
            <a:r>
              <a:rPr lang="en-US" altLang="zh-CN" dirty="0" smtClean="0"/>
              <a:t>——</a:t>
            </a:r>
            <a:r>
              <a:rPr lang="zh-CN" altLang="en-US" dirty="0" smtClean="0"/>
              <a:t>农业经营性用地市场化机制引入</a:t>
            </a:r>
            <a:endParaRPr lang="en-US" altLang="zh-CN" dirty="0" smtClean="0"/>
          </a:p>
        </p:txBody>
      </p:sp>
      <p:sp>
        <p:nvSpPr>
          <p:cNvPr id="15362" name="Rectangle 2"/>
          <p:cNvSpPr>
            <a:spLocks noGrp="1" noChangeArrowheads="1"/>
          </p:cNvSpPr>
          <p:nvPr>
            <p:custDataLst>
              <p:tags r:id="rId1"/>
            </p:custDataLst>
          </p:nvPr>
        </p:nvSpPr>
        <p:spPr>
          <a:xfrm>
            <a:off x="252095" y="3572510"/>
            <a:ext cx="8997950" cy="868680"/>
          </a:xfrm>
          <a:prstGeom prst="rect">
            <a:avLst/>
          </a:prstGeom>
        </p:spPr>
        <p:txBody>
          <a:bodyPr/>
          <a:lstStyle>
            <a:lvl1pPr algn="l" rtl="0" eaLnBrk="0" fontAlgn="base" hangingPunct="0">
              <a:spcBef>
                <a:spcPct val="0"/>
              </a:spcBef>
              <a:spcAft>
                <a:spcPct val="0"/>
              </a:spcAft>
              <a:defRPr sz="4400" kern="1200">
                <a:solidFill>
                  <a:srgbClr val="231F20"/>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4400">
                <a:solidFill>
                  <a:srgbClr val="231F20"/>
                </a:solidFill>
                <a:latin typeface="黑体" panose="02010609060101010101" pitchFamily="49" charset="-122"/>
                <a:ea typeface="黑体" panose="02010609060101010101" pitchFamily="49" charset="-122"/>
              </a:defRPr>
            </a:lvl5pPr>
            <a:lvl6pPr marL="4572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6pPr>
            <a:lvl7pPr marL="9144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7pPr>
            <a:lvl8pPr marL="13716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8pPr>
            <a:lvl9pPr marL="1828800" algn="ctr" rtl="0" fontAlgn="base">
              <a:spcBef>
                <a:spcPct val="0"/>
              </a:spcBef>
              <a:spcAft>
                <a:spcPct val="0"/>
              </a:spcAft>
              <a:defRPr sz="4400">
                <a:solidFill>
                  <a:srgbClr val="231F20"/>
                </a:solidFill>
                <a:latin typeface="黑体" panose="02010609060101010101" pitchFamily="49" charset="-122"/>
                <a:ea typeface="黑体" panose="02010609060101010101" pitchFamily="49" charset="-122"/>
              </a:defRPr>
            </a:lvl9pPr>
          </a:lstStyle>
          <a:p>
            <a:pPr eaLnBrk="1" hangingPunct="1"/>
            <a:r>
              <a:rPr lang="zh-CN" altLang="en-US" sz="3200" dirty="0" smtClean="0"/>
              <a:t>改革与开放：</a:t>
            </a:r>
            <a:r>
              <a:rPr lang="en-US" altLang="zh-CN" sz="3200" dirty="0" smtClean="0"/>
              <a:t>“</a:t>
            </a:r>
            <a:r>
              <a:rPr lang="zh-CN" altLang="en-US" sz="3200" dirty="0" smtClean="0"/>
              <a:t>三无”土地使用制度面临的挑战</a:t>
            </a:r>
            <a:endParaRPr lang="zh-CN" altLang="en-US" sz="3200" dirty="0" smtClean="0"/>
          </a:p>
        </p:txBody>
      </p:sp>
      <p:sp>
        <p:nvSpPr>
          <p:cNvPr id="15363" name="Rectangle 3"/>
          <p:cNvSpPr>
            <a:spLocks noGrp="1" noChangeArrowheads="1"/>
          </p:cNvSpPr>
          <p:nvPr>
            <p:custDataLst>
              <p:tags r:id="rId2"/>
            </p:custDataLst>
          </p:nvPr>
        </p:nvSpPr>
        <p:spPr>
          <a:xfrm>
            <a:off x="457200" y="4089400"/>
            <a:ext cx="7811135" cy="203708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1"/>
              </a:buClr>
              <a:buFont typeface="Wingdings" panose="05000000000000000000" pitchFamily="2" charset="2"/>
              <a:buChar char="p"/>
              <a:defRPr sz="2800" kern="1200">
                <a:solidFill>
                  <a:srgbClr val="231F20"/>
                </a:solidFill>
                <a:latin typeface="+mn-lt"/>
                <a:ea typeface="+mn-ea"/>
                <a:cs typeface="+mn-cs"/>
              </a:defRPr>
            </a:lvl1pPr>
            <a:lvl2pPr marL="742950" indent="-285750" algn="l" rtl="0" eaLnBrk="0" fontAlgn="base" hangingPunct="0">
              <a:spcBef>
                <a:spcPct val="20000"/>
              </a:spcBef>
              <a:spcAft>
                <a:spcPct val="0"/>
              </a:spcAft>
              <a:buClr>
                <a:schemeClr val="accent2"/>
              </a:buClr>
              <a:buFont typeface="Arial" panose="020B0604020202020204" pitchFamily="34" charset="0"/>
              <a:buChar char="–"/>
              <a:defRPr sz="2400" kern="1200">
                <a:solidFill>
                  <a:srgbClr val="231F20"/>
                </a:solidFill>
                <a:latin typeface="+mn-lt"/>
                <a:ea typeface="+mn-ea"/>
                <a:cs typeface="+mn-cs"/>
              </a:defRPr>
            </a:lvl2pPr>
            <a:lvl3pPr marL="1143000" indent="-228600" algn="l" rtl="0" eaLnBrk="0" fontAlgn="base" hangingPunct="0">
              <a:spcBef>
                <a:spcPct val="20000"/>
              </a:spcBef>
              <a:spcAft>
                <a:spcPct val="0"/>
              </a:spcAft>
              <a:buClr>
                <a:srgbClr val="FBB040"/>
              </a:buClr>
              <a:buFont typeface="Wingdings" panose="05000000000000000000" pitchFamily="2" charset="2"/>
              <a:buChar char="u"/>
              <a:defRPr sz="2000" kern="1200">
                <a:solidFill>
                  <a:srgbClr val="231F20"/>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1800" kern="1200">
                <a:solidFill>
                  <a:srgbClr val="231F20"/>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800" kern="1200">
                <a:solidFill>
                  <a:srgbClr val="231F2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mtClean="0"/>
              <a:t>外资企业用地如何处理？</a:t>
            </a:r>
            <a:endParaRPr lang="zh-CN" altLang="en-US" smtClean="0"/>
          </a:p>
          <a:p>
            <a:pPr lvl="1" eaLnBrk="1" hangingPunct="1"/>
            <a:r>
              <a:rPr lang="zh-CN" altLang="en-US" smtClean="0"/>
              <a:t>土地入股、合作、联营</a:t>
            </a:r>
            <a:endParaRPr lang="zh-CN" altLang="en-US" smtClean="0"/>
          </a:p>
          <a:p>
            <a:pPr lvl="1" eaLnBrk="1" hangingPunct="1"/>
            <a:r>
              <a:rPr lang="zh-CN" altLang="en-US" smtClean="0"/>
              <a:t>土地使用费（出租）</a:t>
            </a:r>
            <a:endParaRPr lang="zh-CN" altLang="en-US" smtClean="0"/>
          </a:p>
          <a:p>
            <a:pPr lvl="1" eaLnBrk="1" hangingPunct="1"/>
            <a:r>
              <a:rPr lang="zh-CN" altLang="en-US" smtClean="0"/>
              <a:t>非法状态下的土地市场发育</a:t>
            </a:r>
            <a:endParaRPr lang="zh-CN" altLang="en-US" smtClean="0"/>
          </a:p>
          <a:p>
            <a:pPr eaLnBrk="1" hangingPunct="1"/>
            <a:endParaRPr lang="en-US" altLang="zh-CN" smtClean="0"/>
          </a:p>
        </p:txBody>
      </p:sp>
      <p:sp>
        <p:nvSpPr>
          <p:cNvPr id="4" name="文本框 3"/>
          <p:cNvSpPr txBox="1"/>
          <p:nvPr>
            <p:custDataLst>
              <p:tags r:id="rId3"/>
            </p:custDataLst>
          </p:nvPr>
        </p:nvSpPr>
        <p:spPr>
          <a:xfrm>
            <a:off x="5147687" y="4292878"/>
            <a:ext cx="3600400" cy="646331"/>
          </a:xfrm>
          <a:prstGeom prst="rect">
            <a:avLst/>
          </a:prstGeom>
          <a:noFill/>
        </p:spPr>
        <p:txBody>
          <a:bodyPr wrap="square" rtlCol="0">
            <a:spAutoFit/>
          </a:bodyPr>
          <a:p>
            <a:r>
              <a:rPr lang="zh-CN" altLang="en-US" dirty="0"/>
              <a:t>太平手袋厂：第一个外资用</a:t>
            </a:r>
            <a:r>
              <a:rPr lang="zh-CN" altLang="en-US" dirty="0" smtClean="0"/>
              <a:t>地，</a:t>
            </a:r>
            <a:r>
              <a:rPr lang="en-US" altLang="zh-CN" dirty="0" smtClean="0"/>
              <a:t>1978</a:t>
            </a:r>
            <a:r>
              <a:rPr lang="zh-CN" altLang="en-US" dirty="0" smtClean="0"/>
              <a:t>，东莞</a:t>
            </a:r>
            <a:endParaRPr lang="zh-CN" altLang="en-US" dirty="0"/>
          </a:p>
        </p:txBody>
      </p:sp>
    </p:spTree>
  </p:cSld>
  <p:clrMapOvr>
    <a:masterClrMapping/>
  </p:clrMapOvr>
  <p:transition spd="med">
    <p:pull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z="3200" dirty="0" smtClean="0"/>
              <a:t>土地有偿使用的第一步：工业用地有偿使用</a:t>
            </a:r>
            <a:endParaRPr lang="zh-CN" altLang="en-US" sz="3200" dirty="0" smtClean="0"/>
          </a:p>
        </p:txBody>
      </p:sp>
      <p:sp>
        <p:nvSpPr>
          <p:cNvPr id="3" name="内容占位符 2"/>
          <p:cNvSpPr>
            <a:spLocks noGrp="1"/>
          </p:cNvSpPr>
          <p:nvPr>
            <p:ph idx="1"/>
          </p:nvPr>
        </p:nvSpPr>
        <p:spPr/>
        <p:txBody>
          <a:bodyPr>
            <a:normAutofit fontScale="92500" lnSpcReduction="20000"/>
          </a:bodyPr>
          <a:lstStyle/>
          <a:p>
            <a:pPr>
              <a:defRPr/>
            </a:pPr>
            <a:r>
              <a:rPr lang="zh-CN" altLang="en-US" dirty="0" smtClean="0"/>
              <a:t>“</a:t>
            </a:r>
            <a:r>
              <a:rPr lang="zh-CN" altLang="zh-CN" dirty="0" smtClean="0"/>
              <a:t>中国合营者的投资可包括为合营企业经营期间提供的</a:t>
            </a:r>
            <a:r>
              <a:rPr lang="zh-CN" altLang="zh-CN" dirty="0" smtClean="0">
                <a:solidFill>
                  <a:srgbClr val="FF0000"/>
                </a:solidFill>
              </a:rPr>
              <a:t>场地使用权</a:t>
            </a:r>
            <a:r>
              <a:rPr lang="zh-CN" altLang="zh-CN" dirty="0" smtClean="0"/>
              <a:t>。如果场地使用权未作为中国合营者投资的一部分，合营企业应向中国政府缴纳</a:t>
            </a:r>
            <a:r>
              <a:rPr lang="zh-CN" altLang="zh-CN" dirty="0" smtClean="0">
                <a:solidFill>
                  <a:srgbClr val="FF0000"/>
                </a:solidFill>
              </a:rPr>
              <a:t>使用费</a:t>
            </a:r>
            <a:r>
              <a:rPr lang="zh-CN" altLang="zh-CN" dirty="0" smtClean="0"/>
              <a:t>。</a:t>
            </a:r>
            <a:r>
              <a:rPr lang="en-US" altLang="zh-CN" dirty="0" smtClean="0"/>
              <a:t>”《</a:t>
            </a:r>
            <a:r>
              <a:rPr lang="zh-CN" altLang="en-US" dirty="0" smtClean="0"/>
              <a:t>中外合资经营企业法（</a:t>
            </a:r>
            <a:r>
              <a:rPr lang="en-US" altLang="zh-CN" dirty="0" smtClean="0"/>
              <a:t>1979</a:t>
            </a:r>
            <a:r>
              <a:rPr lang="zh-CN" altLang="en-US" dirty="0" smtClean="0"/>
              <a:t>）</a:t>
            </a:r>
            <a:r>
              <a:rPr lang="en-US" altLang="zh-CN" dirty="0" smtClean="0"/>
              <a:t>》</a:t>
            </a:r>
            <a:endParaRPr lang="en-US" altLang="zh-CN" dirty="0" smtClean="0"/>
          </a:p>
          <a:p>
            <a:pPr>
              <a:defRPr/>
            </a:pPr>
            <a:r>
              <a:rPr lang="en-US" altLang="zh-CN" dirty="0"/>
              <a:t>1979</a:t>
            </a:r>
            <a:r>
              <a:rPr lang="zh-CN" altLang="en-US" dirty="0"/>
              <a:t>年</a:t>
            </a:r>
            <a:r>
              <a:rPr lang="en-US" altLang="zh-CN" dirty="0"/>
              <a:t>3</a:t>
            </a:r>
            <a:r>
              <a:rPr lang="zh-CN" altLang="en-US" dirty="0"/>
              <a:t>月</a:t>
            </a:r>
            <a:r>
              <a:rPr lang="en-US" altLang="zh-CN" dirty="0"/>
              <a:t>17</a:t>
            </a:r>
            <a:r>
              <a:rPr lang="zh-CN" altLang="en-US" dirty="0"/>
              <a:t>日，</a:t>
            </a:r>
            <a:r>
              <a:rPr lang="zh-CN" altLang="en-US" dirty="0" smtClean="0"/>
              <a:t>香港招商局在</a:t>
            </a:r>
            <a:r>
              <a:rPr lang="zh-CN" altLang="en-US" dirty="0"/>
              <a:t>蛇口工业区租赁土地</a:t>
            </a:r>
            <a:r>
              <a:rPr lang="en-US" altLang="zh-CN" dirty="0"/>
              <a:t>1000</a:t>
            </a:r>
            <a:r>
              <a:rPr lang="zh-CN" altLang="en-US" dirty="0"/>
              <a:t>亩，每年每亩交</a:t>
            </a:r>
            <a:r>
              <a:rPr lang="zh-CN" altLang="en-US" dirty="0" smtClean="0"/>
              <a:t>地租（使用费）</a:t>
            </a:r>
            <a:r>
              <a:rPr lang="en-US" altLang="zh-CN" dirty="0" smtClean="0"/>
              <a:t>4000</a:t>
            </a:r>
            <a:r>
              <a:rPr lang="zh-CN" altLang="en-US" dirty="0"/>
              <a:t>港元，租赁期限</a:t>
            </a:r>
            <a:r>
              <a:rPr lang="en-US" altLang="zh-CN" dirty="0"/>
              <a:t>15</a:t>
            </a:r>
            <a:r>
              <a:rPr lang="zh-CN" altLang="en-US" dirty="0"/>
              <a:t>年，免所得税</a:t>
            </a:r>
            <a:r>
              <a:rPr lang="en-US" altLang="zh-CN" dirty="0"/>
              <a:t>3</a:t>
            </a:r>
            <a:r>
              <a:rPr lang="zh-CN" altLang="en-US" dirty="0"/>
              <a:t>年。</a:t>
            </a:r>
            <a:endParaRPr lang="en-US" altLang="zh-CN" dirty="0" smtClean="0"/>
          </a:p>
          <a:p>
            <a:pPr lvl="1">
              <a:defRPr/>
            </a:pPr>
            <a:r>
              <a:rPr lang="zh-CN" altLang="en-US" b="1" dirty="0" smtClean="0"/>
              <a:t>场地使用费</a:t>
            </a:r>
            <a:r>
              <a:rPr lang="en-US" altLang="zh-CN" dirty="0" err="1" smtClean="0"/>
              <a:t>vs</a:t>
            </a:r>
            <a:r>
              <a:rPr lang="zh-CN" altLang="en-US" dirty="0" smtClean="0"/>
              <a:t>地租</a:t>
            </a:r>
            <a:endParaRPr lang="en-US" altLang="zh-CN" dirty="0" smtClean="0"/>
          </a:p>
          <a:p>
            <a:pPr lvl="1">
              <a:defRPr/>
            </a:pPr>
            <a:r>
              <a:rPr lang="zh-CN" altLang="en-US" dirty="0" smtClean="0">
                <a:cs typeface="+mn-cs"/>
              </a:rPr>
              <a:t>土地有偿使用的收益</a:t>
            </a:r>
            <a:endParaRPr lang="en-US" altLang="zh-CN" dirty="0" smtClean="0">
              <a:cs typeface="+mn-cs"/>
            </a:endParaRPr>
          </a:p>
          <a:p>
            <a:pPr>
              <a:defRPr/>
            </a:pPr>
            <a:r>
              <a:rPr lang="zh-CN" altLang="en-US" dirty="0" smtClean="0"/>
              <a:t>解决了外资企业使用</a:t>
            </a:r>
            <a:r>
              <a:rPr lang="zh-CN" altLang="en-US" b="1" dirty="0" smtClean="0"/>
              <a:t>工业用地</a:t>
            </a:r>
            <a:r>
              <a:rPr lang="zh-CN" altLang="en-US" dirty="0" smtClean="0"/>
              <a:t>的收费问题</a:t>
            </a:r>
            <a:endParaRPr lang="en-US" altLang="zh-CN" dirty="0" smtClean="0">
              <a:cs typeface="+mn-cs"/>
            </a:endParaRPr>
          </a:p>
          <a:p>
            <a:pPr>
              <a:defRPr/>
            </a:pPr>
            <a:endParaRPr lang="zh-CN" altLang="en-US" dirty="0"/>
          </a:p>
        </p:txBody>
      </p:sp>
    </p:spTree>
  </p:cSld>
  <p:clrMapOvr>
    <a:masterClrMapping/>
  </p:clrMapOvr>
  <p:transition spd="med">
    <p:pull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
          </p:nvPr>
        </p:nvSpPr>
        <p:spPr/>
        <p:txBody>
          <a:bodyPr/>
          <a:lstStyle/>
          <a:p>
            <a:r>
              <a:rPr lang="zh-CN" altLang="en-US" sz="2400" dirty="0" smtClean="0"/>
              <a:t>特区</a:t>
            </a:r>
            <a:r>
              <a:rPr lang="zh-CN" altLang="en-US" sz="2400" dirty="0"/>
              <a:t>的土地平整工程和供水、排水、供电、道路、码头、通讯、仓储等各项公共设施，由广东省经济特区管理委员会负责兴建，必要时也可以吸收外资参与兴建。 </a:t>
            </a:r>
            <a:endParaRPr lang="en-US" altLang="zh-CN" sz="2400" dirty="0"/>
          </a:p>
          <a:p>
            <a:r>
              <a:rPr lang="zh-CN" altLang="en-US" sz="2400" dirty="0"/>
              <a:t> 特区的土地为中华人民共和国所有。客商用地，按实际需要提供，</a:t>
            </a:r>
            <a:r>
              <a:rPr lang="zh-CN" altLang="en-US" sz="2400" b="1" dirty="0"/>
              <a:t>其使用年限、使用费数额和缴纳办法，</a:t>
            </a:r>
            <a:r>
              <a:rPr lang="zh-CN" altLang="en-US" sz="2400" dirty="0"/>
              <a:t>根据不同行业和用途，给予优惠</a:t>
            </a:r>
            <a:endParaRPr lang="zh-CN" altLang="en-US" sz="2400" dirty="0"/>
          </a:p>
        </p:txBody>
      </p:sp>
      <p:sp>
        <p:nvSpPr>
          <p:cNvPr id="3" name="内容占位符 2"/>
          <p:cNvSpPr>
            <a:spLocks noGrp="1"/>
          </p:cNvSpPr>
          <p:nvPr>
            <p:ph sz="half" idx="2"/>
          </p:nvPr>
        </p:nvSpPr>
        <p:spPr/>
        <p:txBody>
          <a:bodyPr/>
          <a:lstStyle/>
          <a:p>
            <a:r>
              <a:rPr lang="zh-CN" altLang="en-US" dirty="0"/>
              <a:t>客商在特区投资设厂，兴办各项经济</a:t>
            </a:r>
            <a:r>
              <a:rPr lang="zh-CN" altLang="en-US" dirty="0" smtClean="0"/>
              <a:t>事业</a:t>
            </a:r>
            <a:r>
              <a:rPr lang="en-US" altLang="zh-CN" dirty="0" smtClean="0"/>
              <a:t>……</a:t>
            </a:r>
            <a:r>
              <a:rPr lang="zh-CN" altLang="en-US" dirty="0" smtClean="0"/>
              <a:t>发给</a:t>
            </a:r>
            <a:r>
              <a:rPr lang="zh-CN" altLang="en-US" dirty="0"/>
              <a:t>注册证书和土地使用证书</a:t>
            </a:r>
            <a:r>
              <a:rPr lang="zh-CN" altLang="en-US" dirty="0" smtClean="0"/>
              <a:t>。</a:t>
            </a:r>
            <a:endParaRPr lang="en-US" altLang="zh-CN" dirty="0" smtClean="0"/>
          </a:p>
          <a:p>
            <a:endParaRPr lang="zh-CN" altLang="en-US" dirty="0"/>
          </a:p>
        </p:txBody>
      </p:sp>
      <p:sp>
        <p:nvSpPr>
          <p:cNvPr id="4" name="标题 3"/>
          <p:cNvSpPr>
            <a:spLocks noGrp="1"/>
          </p:cNvSpPr>
          <p:nvPr>
            <p:ph type="title"/>
          </p:nvPr>
        </p:nvSpPr>
        <p:spPr/>
        <p:txBody>
          <a:bodyPr/>
          <a:lstStyle/>
          <a:p>
            <a:r>
              <a:rPr lang="zh-CN" altLang="en-US" dirty="0" smtClean="0"/>
              <a:t>广东省经济特区条例（</a:t>
            </a:r>
            <a:r>
              <a:rPr lang="en-US" altLang="zh-CN" dirty="0" smtClean="0"/>
              <a:t>1980.8</a:t>
            </a:r>
            <a:r>
              <a:rPr lang="zh-CN" altLang="en-US" dirty="0" smtClean="0"/>
              <a:t>）</a:t>
            </a:r>
            <a:endParaRPr lang="zh-CN" altLang="en-US" dirty="0"/>
          </a:p>
        </p:txBody>
      </p:sp>
    </p:spTree>
  </p:cSld>
  <p:clrMapOvr>
    <a:masterClrMapping/>
  </p:clrMapOvr>
  <p:transition spd="med">
    <p:pull dir="r"/>
  </p:transition>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commondata" val="eyJoZGlkIjoiYjgyOGQyODI3NTAyMDJjYmRjZmFkZWE1NDI5Y2Q4NDIifQ=="/>
</p:tagLst>
</file>

<file path=ppt/theme/theme1.xml><?xml version="1.0" encoding="utf-8"?>
<a:theme xmlns:a="http://schemas.openxmlformats.org/drawingml/2006/main" name="公管学院">
  <a:themeElements>
    <a:clrScheme name="公共管理学院">
      <a:dk1>
        <a:srgbClr val="CE0C4E"/>
      </a:dk1>
      <a:lt1>
        <a:sysClr val="window" lastClr="FFFFFF"/>
      </a:lt1>
      <a:dk2>
        <a:srgbClr val="004689"/>
      </a:dk2>
      <a:lt2>
        <a:srgbClr val="FBB040"/>
      </a:lt2>
      <a:accent1>
        <a:srgbClr val="CE0C4E"/>
      </a:accent1>
      <a:accent2>
        <a:srgbClr val="004689"/>
      </a:accent2>
      <a:accent3>
        <a:srgbClr val="FBB040"/>
      </a:accent3>
      <a:accent4>
        <a:srgbClr val="B4975A"/>
      </a:accent4>
      <a:accent5>
        <a:srgbClr val="A7A9AC"/>
      </a:accent5>
      <a:accent6>
        <a:srgbClr val="231F20"/>
      </a:accent6>
      <a:hlink>
        <a:srgbClr val="FFFFFF"/>
      </a:hlink>
      <a:folHlink>
        <a:srgbClr val="77787B"/>
      </a:folHlink>
    </a:clrScheme>
    <a:fontScheme name="PPT">
      <a:majorFont>
        <a:latin typeface="Impact"/>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4997</Words>
  <Application>WPS 演示</Application>
  <PresentationFormat>全屏显示(4:3)</PresentationFormat>
  <Paragraphs>216</Paragraphs>
  <Slides>24</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Arial</vt:lpstr>
      <vt:lpstr>宋体</vt:lpstr>
      <vt:lpstr>Wingdings</vt:lpstr>
      <vt:lpstr>Times New Roman</vt:lpstr>
      <vt:lpstr>黑体</vt:lpstr>
      <vt:lpstr>微软雅黑</vt:lpstr>
      <vt:lpstr>Arial Unicode MS</vt:lpstr>
      <vt:lpstr>Calibri</vt:lpstr>
      <vt:lpstr>仿宋_GB2312</vt:lpstr>
      <vt:lpstr>公管学院</vt:lpstr>
      <vt:lpstr>第十讲  从计划到市场：土地资源配置制度改革</vt:lpstr>
      <vt:lpstr>1978土地制度的历史遗产</vt:lpstr>
      <vt:lpstr>1949-1978的城市与农村</vt:lpstr>
      <vt:lpstr>逃港、开放与改革</vt:lpstr>
      <vt:lpstr>开放：经济特区</vt:lpstr>
      <vt:lpstr>开放、挑战与意识形态重构</vt:lpstr>
      <vt:lpstr>改革与开放：“三无”土地使用制度面临的挑战</vt:lpstr>
      <vt:lpstr>土地有偿使用的第一步：工业用地有偿使用</vt:lpstr>
      <vt:lpstr>广东省经济特区条例（1980.8）</vt:lpstr>
      <vt:lpstr>住宅土地有偿出让：1979-1985</vt:lpstr>
      <vt:lpstr>深圳特区的财政困境与土地突围</vt:lpstr>
      <vt:lpstr>深圳特区的财政困境与土地突围</vt:lpstr>
      <vt:lpstr>深圳经济特区土地管理暂行规定（1982）</vt:lpstr>
      <vt:lpstr>土地有偿使用的第二步：地方法规与国家推动</vt:lpstr>
      <vt:lpstr>地方探索与国家推动</vt:lpstr>
      <vt:lpstr>土地有偿使用的第二步：地方探索与国家推动</vt:lpstr>
      <vt:lpstr>事件与法律的变化</vt:lpstr>
      <vt:lpstr>1988年法律修订，城市土地市场</vt:lpstr>
      <vt:lpstr>1990年代城市土地制度的特征</vt:lpstr>
      <vt:lpstr>面临的挑战：</vt:lpstr>
      <vt:lpstr>城市土地储备制度创新：逼出来的土地改革</vt:lpstr>
      <vt:lpstr>杭州城市土地储备制度</vt:lpstr>
      <vt:lpstr>城市土地储备制度</vt:lpstr>
      <vt:lpstr>小结</vt:lpstr>
    </vt:vector>
  </TitlesOfParts>
  <Company>zju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YnicoleY</cp:lastModifiedBy>
  <cp:revision>401</cp:revision>
  <dcterms:created xsi:type="dcterms:W3CDTF">2014-06-07T02:17:00Z</dcterms:created>
  <dcterms:modified xsi:type="dcterms:W3CDTF">2024-01-04T05:32:45Z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3FDD414344764CFB923C68BE78880414_12</vt:lpwstr>
  </property>
  <property fmtid="{D5CDD505-2E9C-101B-9397-08002B2CF9AE}" pid="3" name="KSOProductBuildVer">
    <vt:lpwstr>2052-12.1.0.16120</vt:lpwstr>
  </property>
</Properties>
</file>