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99" r:id="rId3"/>
    <p:sldId id="401" r:id="rId4"/>
    <p:sldId id="404" r:id="rId5"/>
    <p:sldId id="448" r:id="rId6"/>
    <p:sldId id="447" r:id="rId7"/>
    <p:sldId id="451" r:id="rId8"/>
    <p:sldId id="444" r:id="rId9"/>
    <p:sldId id="449" r:id="rId10"/>
    <p:sldId id="518" r:id="rId11"/>
    <p:sldId id="415" r:id="rId12"/>
    <p:sldId id="417" r:id="rId13"/>
    <p:sldId id="450" r:id="rId14"/>
    <p:sldId id="461" r:id="rId15"/>
    <p:sldId id="462" r:id="rId17"/>
    <p:sldId id="463" r:id="rId18"/>
    <p:sldId id="464" r:id="rId19"/>
    <p:sldId id="465" r:id="rId20"/>
    <p:sldId id="478" r:id="rId21"/>
    <p:sldId id="479" r:id="rId22"/>
    <p:sldId id="480" r:id="rId23"/>
    <p:sldId id="418" r:id="rId24"/>
    <p:sldId id="469" r:id="rId25"/>
    <p:sldId id="470" r:id="rId26"/>
    <p:sldId id="471" r:id="rId27"/>
    <p:sldId id="472" r:id="rId28"/>
    <p:sldId id="475" r:id="rId29"/>
    <p:sldId id="477" r:id="rId30"/>
    <p:sldId id="466" r:id="rId31"/>
    <p:sldId id="467" r:id="rId32"/>
    <p:sldId id="468" r:id="rId33"/>
  </p:sldIdLst>
  <p:sldSz cx="9144000" cy="6858000" type="screen4x3"/>
  <p:notesSz cx="6858000" cy="9144000"/>
  <p:custDataLst>
    <p:tags r:id="rId37"/>
  </p:custDataLst>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63" autoAdjust="0"/>
  </p:normalViewPr>
  <p:slideViewPr>
    <p:cSldViewPr showGuides="1">
      <p:cViewPr varScale="1">
        <p:scale>
          <a:sx n="96" d="100"/>
          <a:sy n="96" d="100"/>
        </p:scale>
        <p:origin x="414" y="96"/>
      </p:cViewPr>
      <p:guideLst>
        <p:guide orient="horz" pos="2160"/>
        <p:guide pos="2880"/>
      </p:guideLst>
    </p:cSldViewPr>
  </p:slideViewPr>
  <p:notesTextViewPr>
    <p:cViewPr>
      <p:scale>
        <a:sx n="1" d="1"/>
        <a:sy n="1" d="1"/>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5.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K\Desktop\&#22478;&#20065;&#23621;&#20303;&#38754;&#312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19884076990376"/>
          <c:y val="0.0514005540974045"/>
          <c:w val="0.900233814523188"/>
          <c:h val="0.795235491396909"/>
        </c:manualLayout>
      </c:layout>
      <c:lineChart>
        <c:grouping val="standard"/>
        <c:varyColors val="0"/>
        <c:ser>
          <c:idx val="0"/>
          <c:order val="0"/>
          <c:tx>
            <c:strRef>
              <c:f>农村人均居住面积</c:f>
              <c:strCache>
                <c:ptCount val="1"/>
                <c:pt idx="0">
                  <c:v>农村人均居住面积</c:v>
                </c:pt>
              </c:strCache>
            </c:strRef>
          </c:tx>
          <c:marker>
            <c:symbol val="none"/>
          </c:marker>
          <c:dLbls>
            <c:delete val="1"/>
          </c:dLbls>
          <c:cat>
            <c:numRef>
              <c:f>Sheet1!$A$5:$A$32</c:f>
              <c:numCache>
                <c:formatCode>General</c:formatCode>
                <c:ptCount val="28"/>
                <c:pt idx="0">
                  <c:v>1978</c:v>
                </c:pt>
                <c:pt idx="1">
                  <c:v>1980</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numCache>
            </c:numRef>
          </c:cat>
          <c:val>
            <c:numRef>
              <c:f>Sheet1!$G$5:$G$31</c:f>
              <c:numCache>
                <c:formatCode>General</c:formatCode>
                <c:ptCount val="27"/>
                <c:pt idx="0">
                  <c:v>8.1</c:v>
                </c:pt>
                <c:pt idx="1">
                  <c:v>9.4</c:v>
                </c:pt>
                <c:pt idx="2">
                  <c:v>14.7</c:v>
                </c:pt>
                <c:pt idx="3">
                  <c:v>15.3</c:v>
                </c:pt>
                <c:pt idx="4">
                  <c:v>16</c:v>
                </c:pt>
                <c:pt idx="5">
                  <c:v>16.6</c:v>
                </c:pt>
                <c:pt idx="6">
                  <c:v>17.2</c:v>
                </c:pt>
                <c:pt idx="7">
                  <c:v>17.8</c:v>
                </c:pt>
                <c:pt idx="8">
                  <c:v>18.5</c:v>
                </c:pt>
                <c:pt idx="9">
                  <c:v>18.9</c:v>
                </c:pt>
                <c:pt idx="10">
                  <c:v>20.7</c:v>
                </c:pt>
                <c:pt idx="11">
                  <c:v>20.2</c:v>
                </c:pt>
                <c:pt idx="12">
                  <c:v>21</c:v>
                </c:pt>
                <c:pt idx="13" c:formatCode="0.0">
                  <c:v>21.7</c:v>
                </c:pt>
                <c:pt idx="14" c:formatCode="0.0">
                  <c:v>22.5</c:v>
                </c:pt>
                <c:pt idx="15" c:formatCode="0.0">
                  <c:v>23.31</c:v>
                </c:pt>
                <c:pt idx="16" c:formatCode="0.0">
                  <c:v>24.2</c:v>
                </c:pt>
                <c:pt idx="17" c:formatCode="0.0">
                  <c:v>24.8</c:v>
                </c:pt>
                <c:pt idx="18" c:formatCode="0.0">
                  <c:v>25.7</c:v>
                </c:pt>
                <c:pt idx="19" c:formatCode="0.0">
                  <c:v>26.5</c:v>
                </c:pt>
                <c:pt idx="20" c:formatCode="0.0">
                  <c:v>27.2</c:v>
                </c:pt>
                <c:pt idx="21" c:formatCode="0.0">
                  <c:v>27.9</c:v>
                </c:pt>
                <c:pt idx="22" c:formatCode="0.0">
                  <c:v>29.7</c:v>
                </c:pt>
                <c:pt idx="23" c:formatCode="0.0">
                  <c:v>30.65</c:v>
                </c:pt>
                <c:pt idx="24" c:formatCode="0.0">
                  <c:v>31.63</c:v>
                </c:pt>
                <c:pt idx="25" c:formatCode="0.0">
                  <c:v>32.4</c:v>
                </c:pt>
                <c:pt idx="26" c:formatCode="0.0">
                  <c:v>33.579</c:v>
                </c:pt>
              </c:numCache>
            </c:numRef>
          </c:val>
          <c:smooth val="0"/>
        </c:ser>
        <c:ser>
          <c:idx val="1"/>
          <c:order val="1"/>
          <c:tx>
            <c:strRef>
              <c:f>城市人均建筑面积</c:f>
              <c:strCache>
                <c:ptCount val="1"/>
                <c:pt idx="0">
                  <c:v>城市人均建筑面积</c:v>
                </c:pt>
              </c:strCache>
            </c:strRef>
          </c:tx>
          <c:marker>
            <c:symbol val="none"/>
          </c:marker>
          <c:dLbls>
            <c:delete val="1"/>
          </c:dLbls>
          <c:val>
            <c:numRef>
              <c:f>Sheet1!$E$5:$E$29</c:f>
              <c:numCache>
                <c:formatCode>General</c:formatCode>
                <c:ptCount val="25"/>
                <c:pt idx="0">
                  <c:v>6.7</c:v>
                </c:pt>
                <c:pt idx="1" c:formatCode="0.0">
                  <c:v>7.18</c:v>
                </c:pt>
                <c:pt idx="2" c:formatCode="0.0">
                  <c:v>10.02</c:v>
                </c:pt>
                <c:pt idx="3" c:formatCode="0.0">
                  <c:v>12.44</c:v>
                </c:pt>
                <c:pt idx="4" c:formatCode="0.0">
                  <c:v>12.74</c:v>
                </c:pt>
                <c:pt idx="5" c:formatCode="0.0">
                  <c:v>13</c:v>
                </c:pt>
                <c:pt idx="6" c:formatCode="0.0">
                  <c:v>13.45</c:v>
                </c:pt>
                <c:pt idx="7" c:formatCode="0.0">
                  <c:v>13.65</c:v>
                </c:pt>
                <c:pt idx="8" c:formatCode="0.0">
                  <c:v>14.17</c:v>
                </c:pt>
                <c:pt idx="9" c:formatCode="0.0">
                  <c:v>14.79</c:v>
                </c:pt>
                <c:pt idx="10" c:formatCode="0.0">
                  <c:v>15.23</c:v>
                </c:pt>
                <c:pt idx="11" c:formatCode="0.0">
                  <c:v>15.69</c:v>
                </c:pt>
                <c:pt idx="12" c:formatCode="0.0">
                  <c:v>16.29</c:v>
                </c:pt>
                <c:pt idx="13" c:formatCode="0.0">
                  <c:v>17.03</c:v>
                </c:pt>
                <c:pt idx="14" c:formatCode="0.0">
                  <c:v>17.78</c:v>
                </c:pt>
                <c:pt idx="15" c:formatCode="0.0">
                  <c:v>18.66</c:v>
                </c:pt>
                <c:pt idx="16" c:formatCode="0.0">
                  <c:v>19.42</c:v>
                </c:pt>
                <c:pt idx="17" c:formatCode="0.0">
                  <c:v>20.25</c:v>
                </c:pt>
                <c:pt idx="18">
                  <c:v>20.8</c:v>
                </c:pt>
                <c:pt idx="19" c:formatCode="0.0">
                  <c:v>22.79</c:v>
                </c:pt>
                <c:pt idx="20" c:formatCode="0.0">
                  <c:v>23.7</c:v>
                </c:pt>
                <c:pt idx="21" c:formatCode="0.0">
                  <c:v>25</c:v>
                </c:pt>
                <c:pt idx="22" c:formatCode="0.0">
                  <c:v>26.1</c:v>
                </c:pt>
                <c:pt idx="23" c:formatCode="0.0">
                  <c:v>27.1</c:v>
                </c:pt>
              </c:numCache>
            </c:numRef>
          </c:val>
          <c:smooth val="0"/>
        </c:ser>
        <c:ser>
          <c:idx val="2"/>
          <c:order val="2"/>
          <c:tx>
            <c:strRef>
              <c:f>城市人均居住面积</c:f>
              <c:strCache>
                <c:ptCount val="1"/>
                <c:pt idx="0">
                  <c:v>城市人均居住面积</c:v>
                </c:pt>
              </c:strCache>
            </c:strRef>
          </c:tx>
          <c:marker>
            <c:symbol val="none"/>
          </c:marker>
          <c:dLbls>
            <c:delete val="1"/>
          </c:dLbls>
          <c:val>
            <c:numRef>
              <c:f>Sheet1!$F$5:$F$17</c:f>
              <c:numCache>
                <c:formatCode>General</c:formatCode>
                <c:ptCount val="13"/>
                <c:pt idx="0">
                  <c:v>3.6</c:v>
                </c:pt>
                <c:pt idx="1">
                  <c:v>3.9</c:v>
                </c:pt>
                <c:pt idx="2">
                  <c:v>5.2</c:v>
                </c:pt>
                <c:pt idx="3">
                  <c:v>6</c:v>
                </c:pt>
                <c:pt idx="4">
                  <c:v>6.1</c:v>
                </c:pt>
                <c:pt idx="5">
                  <c:v>6.3</c:v>
                </c:pt>
                <c:pt idx="6">
                  <c:v>6.6</c:v>
                </c:pt>
                <c:pt idx="7">
                  <c:v>6.7</c:v>
                </c:pt>
                <c:pt idx="8">
                  <c:v>6.9</c:v>
                </c:pt>
                <c:pt idx="9">
                  <c:v>7.1</c:v>
                </c:pt>
                <c:pt idx="10">
                  <c:v>7.5</c:v>
                </c:pt>
                <c:pt idx="11">
                  <c:v>7.8</c:v>
                </c:pt>
                <c:pt idx="12">
                  <c:v>8.1</c:v>
                </c:pt>
              </c:numCache>
            </c:numRef>
          </c:val>
          <c:smooth val="0"/>
        </c:ser>
        <c:dLbls>
          <c:showLegendKey val="0"/>
          <c:showVal val="0"/>
          <c:showCatName val="0"/>
          <c:showSerName val="0"/>
          <c:showPercent val="0"/>
          <c:showBubbleSize val="0"/>
        </c:dLbls>
        <c:marker val="0"/>
        <c:smooth val="0"/>
        <c:axId val="100943744"/>
        <c:axId val="100945280"/>
      </c:lineChart>
      <c:catAx>
        <c:axId val="100943744"/>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p>
        </c:txPr>
        <c:crossAx val="100945280"/>
        <c:crosses val="autoZero"/>
        <c:auto val="1"/>
        <c:lblAlgn val="ctr"/>
        <c:lblOffset val="100"/>
        <c:noMultiLvlLbl val="0"/>
      </c:catAx>
      <c:valAx>
        <c:axId val="100945280"/>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00943744"/>
        <c:crosses val="autoZero"/>
        <c:crossBetween val="between"/>
      </c:valAx>
    </c:plotArea>
    <c:legend>
      <c:legendPos val="r"/>
      <c:layout>
        <c:manualLayout>
          <c:xMode val="edge"/>
          <c:yMode val="edge"/>
          <c:x val="0.0876543209876551"/>
          <c:y val="0.0872457419559108"/>
          <c:w val="0.305555555555556"/>
          <c:h val="0.335332613191934"/>
        </c:manualLayout>
      </c:layout>
      <c:overlay val="0"/>
      <c:txPr>
        <a:bodyPr rot="0" spcFirstLastPara="0" vertOverflow="ellipsis" vert="horz" wrap="square" anchor="ctr" anchorCtr="1"/>
        <a:lstStyle/>
        <a:p>
          <a:pPr>
            <a:defRPr lang="zh-CN" sz="14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2814569-D52E-403D-9015-164E33F175C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87AF25F-AD30-48CE-9D3C-1306700C4EE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私（个）人自建：主要是私人筹资、备料、投工进行建设，多半是翻建、改建自己的原有住宅或在零星小片空地建设住宅。民建公助，是当时组织私人建房的主要形式。以私人投资建设为主，政府和单位在征地、拆迁市政、公用设施和商业服务的配套建设上为他们创造条件。无锡市今年（</a:t>
            </a:r>
            <a:r>
              <a:rPr lang="en-US" altLang="zh-CN" sz="1200" kern="1200" dirty="0" smtClean="0">
                <a:solidFill>
                  <a:schemeClr val="tx1"/>
                </a:solidFill>
                <a:effectLst/>
                <a:latin typeface="+mn-lt"/>
                <a:ea typeface="+mn-ea"/>
                <a:cs typeface="+mn-cs"/>
              </a:rPr>
              <a:t>1980</a:t>
            </a:r>
            <a:r>
              <a:rPr lang="zh-CN" altLang="zh-CN" sz="1200" kern="1200" dirty="0" smtClean="0">
                <a:solidFill>
                  <a:schemeClr val="tx1"/>
                </a:solidFill>
                <a:effectLst/>
                <a:latin typeface="+mn-lt"/>
                <a:ea typeface="+mn-ea"/>
                <a:cs typeface="+mn-cs"/>
              </a:rPr>
              <a:t>年）在城市边缘统一征地、搞好三通一平，划分给居民建造住宅。土地开发费，由政府支付</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，建房者单位支付</a:t>
            </a:r>
            <a:r>
              <a:rPr lang="en-US" altLang="zh-CN" sz="1200" kern="1200" dirty="0" smtClean="0">
                <a:solidFill>
                  <a:schemeClr val="tx1"/>
                </a:solidFill>
                <a:effectLst/>
                <a:latin typeface="+mn-lt"/>
                <a:ea typeface="+mn-ea"/>
                <a:cs typeface="+mn-cs"/>
              </a:rPr>
              <a:t>42%</a:t>
            </a:r>
            <a:r>
              <a:rPr lang="zh-CN" altLang="zh-CN" sz="1200" kern="1200" dirty="0" smtClean="0">
                <a:solidFill>
                  <a:schemeClr val="tx1"/>
                </a:solidFill>
                <a:effectLst/>
                <a:latin typeface="+mn-lt"/>
                <a:ea typeface="+mn-ea"/>
                <a:cs typeface="+mn-cs"/>
              </a:rPr>
              <a:t>，个人支付</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公建民助：一种是居住在公房的困难户，自己投资、投料、投工改建，扩建所住公房。群众所投的工料，合理计价，与投资一起抵租（福州）。另一种是吸收群众一部分资金，新建住宅，住宅建成后优先分给“民助”者，产权归公，民助资金在数年内逐步归还，或者抵租（泉州、太原、杭州）。</a:t>
            </a:r>
            <a:endParaRPr lang="zh-CN" altLang="en-US" dirty="0"/>
          </a:p>
        </p:txBody>
      </p:sp>
      <p:sp>
        <p:nvSpPr>
          <p:cNvPr id="4" name="灯片编号占位符 3"/>
          <p:cNvSpPr>
            <a:spLocks noGrp="1"/>
          </p:cNvSpPr>
          <p:nvPr>
            <p:ph type="sldNum" sz="quarter" idx="10"/>
          </p:nvPr>
        </p:nvSpPr>
        <p:spPr/>
        <p:txBody>
          <a:bodyPr/>
          <a:lstStyle/>
          <a:p>
            <a:fld id="{37A2E0AE-830B-4DF1-95F1-F78DFFFA16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dirty="0" smtClean="0"/>
              <a:t>其中，“回乡落户的离休、退休、退职职工和军人”需要将城镇户口转为农业户口，“回乡定居的华侨，”则无需农业户口。</a:t>
            </a:r>
            <a:endParaRPr lang="zh-CN" altLang="zh-CN" dirty="0" smtClean="0"/>
          </a:p>
          <a:p>
            <a:endParaRPr lang="zh-CN" altLang="en-US" dirty="0"/>
          </a:p>
        </p:txBody>
      </p:sp>
      <p:sp>
        <p:nvSpPr>
          <p:cNvPr id="4" name="灯片编号占位符 3"/>
          <p:cNvSpPr>
            <a:spLocks noGrp="1"/>
          </p:cNvSpPr>
          <p:nvPr>
            <p:ph type="sldNum" sz="quarter" idx="10"/>
          </p:nvPr>
        </p:nvSpPr>
        <p:spPr/>
        <p:txBody>
          <a:bodyPr/>
          <a:lstStyle/>
          <a:p>
            <a:fld id="{37A2E0AE-830B-4DF1-95F1-F78DFFFA16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些地区仍存在用地秩序混乱、非法转让土地使用权等问题，特别是非法交易农民集体土地的现象比较严重，出现了以开发“果园”、“庄园”为名炒卖土地、非法集资的情况。为进一步加强土地转让管理，防止出现新的“炒地热”，保持农村稳定，保护农民利益，保障经济和社会可持续发展</a:t>
            </a:r>
            <a:endParaRPr lang="zh-CN" altLang="en-US" dirty="0"/>
          </a:p>
        </p:txBody>
      </p:sp>
      <p:sp>
        <p:nvSpPr>
          <p:cNvPr id="4" name="灯片编号占位符 3"/>
          <p:cNvSpPr>
            <a:spLocks noGrp="1"/>
          </p:cNvSpPr>
          <p:nvPr>
            <p:ph type="sldNum" sz="quarter" idx="10"/>
          </p:nvPr>
        </p:nvSpPr>
        <p:spPr/>
        <p:txBody>
          <a:bodyPr/>
          <a:lstStyle/>
          <a:p>
            <a:fld id="{37A2E0AE-830B-4DF1-95F1-F78DFFFA16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2" cstate="print">
            <a:clrChange>
              <a:clrFrom>
                <a:srgbClr val="FFFFFF"/>
              </a:clrFrom>
              <a:clrTo>
                <a:srgbClr val="FFFFFF">
                  <a:alpha val="0"/>
                </a:srgbClr>
              </a:clrTo>
            </a:clrChange>
          </a:blip>
          <a:srcRect l="11569" t="6844" r="5872" b="7623"/>
          <a:stretch>
            <a:fillRect/>
          </a:stretch>
        </p:blipFill>
        <p:spPr bwMode="auto">
          <a:xfrm>
            <a:off x="4851400" y="1214438"/>
            <a:ext cx="1800225" cy="1800225"/>
          </a:xfrm>
          <a:prstGeom prst="rect">
            <a:avLst/>
          </a:prstGeom>
          <a:noFill/>
          <a:ln w="9525">
            <a:noFill/>
            <a:miter lim="800000"/>
            <a:headEnd/>
            <a:tailEnd/>
          </a:ln>
        </p:spPr>
      </p:pic>
      <p:pic>
        <p:nvPicPr>
          <p:cNvPr id="5" name="Picture 2" descr="http://a2.att.hudong.com/11/51/19300001090235133595515161206.jpg"/>
          <p:cNvPicPr>
            <a:picLocks noChangeAspect="1" noChangeArrowheads="1"/>
          </p:cNvPicPr>
          <p:nvPr userDrawn="1"/>
        </p:nvPicPr>
        <p:blipFill>
          <a:blip r:embed="rId3" cstate="print"/>
          <a:srcRect/>
          <a:stretch>
            <a:fillRect/>
          </a:stretch>
        </p:blipFill>
        <p:spPr bwMode="auto">
          <a:xfrm>
            <a:off x="2565400" y="1214438"/>
            <a:ext cx="1727200" cy="1727200"/>
          </a:xfrm>
          <a:prstGeom prst="rect">
            <a:avLst/>
          </a:prstGeom>
          <a:noFill/>
          <a:ln w="9525">
            <a:noFill/>
            <a:miter lim="800000"/>
            <a:headEnd/>
            <a:tailEnd/>
          </a:ln>
        </p:spPr>
      </p:pic>
      <p:sp>
        <p:nvSpPr>
          <p:cNvPr id="2" name="标题 1"/>
          <p:cNvSpPr>
            <a:spLocks noGrp="1"/>
          </p:cNvSpPr>
          <p:nvPr>
            <p:ph type="ctrTitle"/>
          </p:nvPr>
        </p:nvSpPr>
        <p:spPr>
          <a:xfrm>
            <a:off x="685800" y="3212976"/>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4891608"/>
            <a:ext cx="6400800" cy="985664"/>
          </a:xfrm>
        </p:spPr>
        <p:txBody>
          <a:bodyPr/>
          <a:lstStyle>
            <a:lvl1pPr marL="0" indent="0" algn="ctr">
              <a:buNone/>
              <a:defRPr>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F97E092B-197A-4ADD-813F-9B01280DA23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A893DDD7-E749-481C-9E0A-49317953E6A8}"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4" name="矩形 3"/>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3B05A603-18BD-4572-BDF5-B25D4C682E8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600E003E-0575-47FD-924A-1ECBEFCDF6F3}" type="slidenum">
              <a:rPr lang="zh-CN" altLang="en-US"/>
            </a:fld>
            <a:endParaRPr lang="zh-CN" altLang="en-US"/>
          </a:p>
        </p:txBody>
      </p:sp>
    </p:spTree>
  </p:cSld>
  <p:clrMapOvr>
    <a:masterClrMapping/>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8783E7-3F4C-4432-A21C-59B542A85B2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65A3210-C099-4DA7-A1D4-454C5570A594}" type="slidenum">
              <a:rPr lang="zh-CN" altLang="en-US"/>
            </a:fld>
            <a:endParaRPr lang="zh-CN" altLang="en-US"/>
          </a:p>
        </p:txBody>
      </p:sp>
    </p:spTree>
  </p:cSld>
  <p:clrMapOvr>
    <a:masterClrMapping/>
  </p:clrMapOvr>
  <p:transition spd="med">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1B8DEC84-78B9-43B3-AA53-86CD802F22F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016D54-6323-43EE-AB8F-1C22497C1C1D}" type="slidenum">
              <a:rPr lang="zh-CN" altLang="en-US"/>
            </a:fld>
            <a:endParaRPr lang="zh-CN" altLang="en-US"/>
          </a:p>
        </p:txBody>
      </p:sp>
    </p:spTree>
  </p:cSld>
  <p:clrMapOvr>
    <a:masterClrMapping/>
  </p:clrMapOvr>
  <p:transition spd="med">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72CF2D77-D637-438B-B0D4-4E514120131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02B3963-1075-4B59-B3E7-ADB872EF2BAB}" type="slidenum">
              <a:rPr lang="zh-CN" altLang="en-US"/>
            </a:fld>
            <a:endParaRPr lang="zh-CN" altLang="en-US"/>
          </a:p>
        </p:txBody>
      </p:sp>
    </p:spTree>
  </p:cSld>
  <p:clrMapOvr>
    <a:masterClrMapping/>
  </p:clrMapOvr>
  <p:transition spd="med">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pic>
        <p:nvPicPr>
          <p:cNvPr id="4"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5" name="矩形 4"/>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2EF607C-FC48-4F10-B836-6AC1E25905D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69DAF01-2966-4D6B-9135-514789292061}" type="slidenum">
              <a:rPr lang="zh-CN" altLang="en-US"/>
            </a:fld>
            <a:endParaRPr lang="zh-CN" altLang="en-US"/>
          </a:p>
        </p:txBody>
      </p:sp>
    </p:spTree>
  </p:cSld>
  <p:clrMapOvr>
    <a:masterClrMapping/>
  </p:clrMapOvr>
  <p:transition spd="med">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6F4EE26-B237-453B-AE1F-D13219C43C5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4EC7CC-4333-4B3F-AE84-1C9897E01DF3}" type="slidenum">
              <a:rPr lang="zh-CN" altLang="en-US"/>
            </a:fld>
            <a:endParaRPr lang="zh-CN" altLang="en-US"/>
          </a:p>
        </p:txBody>
      </p:sp>
    </p:spTree>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5" name="矩形 4"/>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237A2CD3-C84D-4560-99A1-7DA69191D44D}"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C610B3F6-4DE3-42A5-B71A-ECA7EB6E7FF8}" type="slidenum">
              <a:rPr lang="zh-CN" altLang="en-US"/>
            </a:fld>
            <a:endParaRPr lang="zh-CN" altLang="en-US"/>
          </a:p>
        </p:txBody>
      </p:sp>
    </p:spTree>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srcRect/>
          <a:stretch>
            <a:fillRect/>
          </a:stretch>
        </p:blipFill>
        <p:spPr bwMode="auto">
          <a:xfrm>
            <a:off x="179388" y="141288"/>
            <a:ext cx="1020762" cy="1079500"/>
          </a:xfrm>
          <a:prstGeom prst="rect">
            <a:avLst/>
          </a:prstGeom>
          <a:noFill/>
          <a:ln w="9525">
            <a:noFill/>
            <a:miter lim="800000"/>
            <a:headEnd/>
            <a:tailEnd/>
          </a:ln>
        </p:spPr>
      </p:pic>
      <p:sp>
        <p:nvSpPr>
          <p:cNvPr id="9"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16B1E72F-C53D-4C3E-ADC3-57C12F505BF5}"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10" name="灯片编号占位符 4"/>
          <p:cNvSpPr>
            <a:spLocks noGrp="1"/>
          </p:cNvSpPr>
          <p:nvPr>
            <p:ph type="sldNum" sz="quarter" idx="12"/>
          </p:nvPr>
        </p:nvSpPr>
        <p:spPr/>
        <p:txBody>
          <a:bodyPr/>
          <a:lstStyle>
            <a:lvl1pPr>
              <a:defRPr/>
            </a:lvl1pPr>
          </a:lstStyle>
          <a:p>
            <a:pPr>
              <a:defRPr/>
            </a:pPr>
            <a:fld id="{9AE01C87-35CB-4562-BAD5-320A19E0AB7F}" type="slidenum">
              <a:rPr lang="zh-CN" altLang="en-US"/>
            </a:fld>
            <a:endParaRPr lang="zh-CN" altLang="en-US"/>
          </a:p>
        </p:txBody>
      </p:sp>
    </p:spTree>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srcRect/>
          <a:stretch>
            <a:fillRect/>
          </a:stretch>
        </p:blipFill>
        <p:spPr bwMode="auto">
          <a:xfrm>
            <a:off x="204788" y="141288"/>
            <a:ext cx="1089025" cy="1079500"/>
          </a:xfrm>
          <a:prstGeom prst="rect">
            <a:avLst/>
          </a:prstGeom>
          <a:noFill/>
          <a:ln w="9525">
            <a:noFill/>
            <a:miter lim="800000"/>
            <a:headEnd/>
            <a:tailEnd/>
          </a:ln>
        </p:spPr>
      </p:pic>
      <p:sp>
        <p:nvSpPr>
          <p:cNvPr id="12" name="文本占位符 2"/>
          <p:cNvSpPr>
            <a:spLocks noGrp="1"/>
          </p:cNvSpPr>
          <p:nvPr>
            <p:ph idx="1"/>
          </p:nvPr>
        </p:nvSpPr>
        <p:spPr>
          <a:xfrm>
            <a:off x="457200" y="1600200"/>
            <a:ext cx="8229600" cy="4525963"/>
          </a:xfrm>
          <a:prstGeom prst="rect">
            <a:avLst/>
          </a:prstGeom>
        </p:spPr>
        <p:txBody>
          <a:bodyPr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13"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79EB677E-5EFA-4D71-8F31-6A8C7B3A2C64}"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66E22B2C-DD81-45EE-AFE9-8F143ABE1A30}" type="slidenum">
              <a:rPr lang="zh-CN" altLang="en-US"/>
            </a:fld>
            <a:endParaRPr lang="zh-CN" altLang="en-US"/>
          </a:p>
        </p:txBody>
      </p:sp>
    </p:spTree>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clrChange>
              <a:clrFrom>
                <a:srgbClr val="77787C"/>
              </a:clrFrom>
              <a:clrTo>
                <a:srgbClr val="77787C">
                  <a:alpha val="0"/>
                </a:srgbClr>
              </a:clrTo>
            </a:clrChange>
          </a:blip>
          <a:srcRect/>
          <a:stretch>
            <a:fillRect/>
          </a:stretch>
        </p:blipFill>
        <p:spPr bwMode="auto">
          <a:xfrm>
            <a:off x="107950" y="141288"/>
            <a:ext cx="1057275" cy="1079500"/>
          </a:xfrm>
          <a:prstGeom prst="rect">
            <a:avLst/>
          </a:prstGeom>
          <a:noFill/>
          <a:ln w="9525">
            <a:noFill/>
            <a:miter lim="800000"/>
            <a:headEnd/>
            <a:tailEnd/>
          </a:ln>
        </p:spPr>
      </p:pic>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12"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B79930F6-763D-47DA-9085-B758EF6CC821}"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E8E2C3B1-0F59-4D19-AC01-A2D921B63AE9}" type="slidenum">
              <a:rPr lang="zh-CN" altLang="en-US"/>
            </a:fld>
            <a:endParaRPr lang="zh-CN" altLang="en-US"/>
          </a:p>
        </p:txBody>
      </p:sp>
    </p:spTree>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clrChange>
              <a:clrFrom>
                <a:srgbClr val="D3AC67"/>
              </a:clrFrom>
              <a:clrTo>
                <a:srgbClr val="D3AC67">
                  <a:alpha val="0"/>
                </a:srgbClr>
              </a:clrTo>
            </a:clrChange>
          </a:blip>
          <a:srcRect/>
          <a:stretch>
            <a:fillRect/>
          </a:stretch>
        </p:blipFill>
        <p:spPr bwMode="auto">
          <a:xfrm>
            <a:off x="187325" y="115888"/>
            <a:ext cx="1133475" cy="1081087"/>
          </a:xfrm>
          <a:prstGeom prst="rect">
            <a:avLst/>
          </a:prstGeom>
          <a:noFill/>
          <a:ln w="9525">
            <a:noFill/>
            <a:miter lim="800000"/>
            <a:headEnd/>
            <a:tailEnd/>
          </a:ln>
        </p:spPr>
      </p:pic>
      <p:sp>
        <p:nvSpPr>
          <p:cNvPr id="12" name="标题 1"/>
          <p:cNvSpPr>
            <a:spLocks noGrp="1"/>
          </p:cNvSpPr>
          <p:nvPr>
            <p:ph type="title"/>
          </p:nvPr>
        </p:nvSpPr>
        <p:spPr>
          <a:xfrm>
            <a:off x="1403648" y="291723"/>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8CB80CF2-192B-49E0-87E1-4D429EC814F9}"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EF678C0D-B0E7-4E45-AFA0-9246EDC9CC77}" type="slidenum">
              <a:rPr lang="zh-CN" altLang="en-US"/>
            </a:fld>
            <a:endParaRPr lang="zh-CN" altLang="en-US"/>
          </a:p>
        </p:txBody>
      </p:sp>
    </p:spTree>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3" name="图片 6" descr="屏幕剪辑"/>
          <p:cNvPicPr>
            <a:picLocks noChangeAspect="1"/>
          </p:cNvPicPr>
          <p:nvPr/>
        </p:nvPicPr>
        <p:blipFill>
          <a:blip r:embed="rId2" cstate="print"/>
          <a:srcRect/>
          <a:stretch>
            <a:fillRect/>
          </a:stretch>
        </p:blipFill>
        <p:spPr bwMode="auto">
          <a:xfrm>
            <a:off x="3867150" y="1052513"/>
            <a:ext cx="1409700" cy="1408112"/>
          </a:xfrm>
          <a:prstGeom prst="rect">
            <a:avLst/>
          </a:prstGeom>
          <a:noFill/>
          <a:ln w="9525">
            <a:noFill/>
            <a:miter lim="800000"/>
            <a:headEnd/>
            <a:tailEnd/>
          </a:ln>
        </p:spPr>
      </p:pic>
      <p:sp>
        <p:nvSpPr>
          <p:cNvPr id="4" name="矩形 3"/>
          <p:cNvSpPr/>
          <p:nvPr/>
        </p:nvSpPr>
        <p:spPr>
          <a:xfrm>
            <a:off x="3175" y="2565400"/>
            <a:ext cx="9180513"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722313" y="2787005"/>
            <a:ext cx="7772400" cy="1362075"/>
          </a:xfrm>
          <a:prstGeom prst="rect">
            <a:avLst/>
          </a:prstGeom>
        </p:spPr>
        <p:txBody>
          <a:bodyPr anchor="ctr"/>
          <a:lstStyle>
            <a:lvl1pPr algn="ctr">
              <a:defRPr sz="4000" b="1" cap="all"/>
            </a:lvl1pPr>
          </a:lstStyle>
          <a:p>
            <a:r>
              <a:rPr lang="zh-CN" altLang="en-US" smtClean="0"/>
              <a:t>单击此处编辑母版标题样式</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926CB524-D736-4339-B39B-9CD8EC6B783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974A25-99A9-4CF7-8DF9-6EEA98A437B3}" type="slidenum">
              <a:rPr lang="zh-CN" altLang="en-US"/>
            </a:fld>
            <a:endParaRPr lang="zh-CN" altLang="en-US"/>
          </a:p>
        </p:txBody>
      </p:sp>
    </p:spTree>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pic>
        <p:nvPicPr>
          <p:cNvPr id="5"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6" name="矩形 5"/>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1"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7" name="日期占位符 4"/>
          <p:cNvSpPr>
            <a:spLocks noGrp="1"/>
          </p:cNvSpPr>
          <p:nvPr>
            <p:ph type="dt" sz="half" idx="10"/>
          </p:nvPr>
        </p:nvSpPr>
        <p:spPr/>
        <p:txBody>
          <a:bodyPr/>
          <a:lstStyle>
            <a:lvl1pPr>
              <a:defRPr/>
            </a:lvl1pPr>
          </a:lstStyle>
          <a:p>
            <a:pPr>
              <a:defRPr/>
            </a:pPr>
            <a:fld id="{15919736-026A-4DF0-894D-967375938536}" type="datetimeFigureOut">
              <a:rPr lang="zh-CN" altLang="en-US"/>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40757EF2-FBEA-42EE-B69E-90128AD79362}" type="slidenum">
              <a:rPr lang="zh-CN" altLang="en-US"/>
            </a:fld>
            <a:endParaRPr lang="zh-CN" altLang="en-US"/>
          </a:p>
        </p:txBody>
      </p:sp>
    </p:spTree>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8" name="矩形 7"/>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9" name="日期占位符 6"/>
          <p:cNvSpPr>
            <a:spLocks noGrp="1"/>
          </p:cNvSpPr>
          <p:nvPr>
            <p:ph type="dt" sz="half" idx="10"/>
          </p:nvPr>
        </p:nvSpPr>
        <p:spPr/>
        <p:txBody>
          <a:bodyPr/>
          <a:lstStyle>
            <a:lvl1pPr>
              <a:defRPr/>
            </a:lvl1pPr>
          </a:lstStyle>
          <a:p>
            <a:pPr>
              <a:defRPr/>
            </a:pPr>
            <a:fld id="{A8DCDC15-29AD-49F6-A3BB-DC6F76F5ACFA}" type="datetimeFigureOut">
              <a:rPr lang="zh-CN" altLang="en-US"/>
            </a:fld>
            <a:endParaRPr lang="zh-CN" altLang="en-US"/>
          </a:p>
        </p:txBody>
      </p:sp>
      <p:sp>
        <p:nvSpPr>
          <p:cNvPr id="11" name="页脚占位符 7"/>
          <p:cNvSpPr>
            <a:spLocks noGrp="1"/>
          </p:cNvSpPr>
          <p:nvPr>
            <p:ph type="ftr" sz="quarter" idx="11"/>
          </p:nvPr>
        </p:nvSpPr>
        <p:spPr/>
        <p:txBody>
          <a:bodyPr/>
          <a:lstStyle>
            <a:lvl1pPr>
              <a:defRPr/>
            </a:lvl1pPr>
          </a:lstStyle>
          <a:p>
            <a:pPr>
              <a:defRPr/>
            </a:pPr>
            <a:endParaRPr lang="zh-CN" altLang="en-US"/>
          </a:p>
        </p:txBody>
      </p:sp>
      <p:sp>
        <p:nvSpPr>
          <p:cNvPr id="12" name="灯片编号占位符 8"/>
          <p:cNvSpPr>
            <a:spLocks noGrp="1"/>
          </p:cNvSpPr>
          <p:nvPr>
            <p:ph type="sldNum" sz="quarter" idx="12"/>
          </p:nvPr>
        </p:nvSpPr>
        <p:spPr/>
        <p:txBody>
          <a:bodyPr/>
          <a:lstStyle>
            <a:lvl1pPr>
              <a:defRPr/>
            </a:lvl1pPr>
          </a:lstStyle>
          <a:p>
            <a:pPr>
              <a:defRPr/>
            </a:pPr>
            <a:fld id="{EFD02B6A-80B6-478A-8DE9-9A55DE7FAA68}" type="slidenum">
              <a:rPr lang="zh-CN" altLang="en-US"/>
            </a:fld>
            <a:endParaRPr lang="zh-CN" altLang="en-US"/>
          </a:p>
        </p:txBody>
      </p:sp>
    </p:spTree>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73CBEAB-6395-4DBE-B095-235A4DA8D3E2}"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715064F-B301-4BED-B385-DCC03A3FAAF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pull dir="r"/>
  </p:transition>
  <p:timing>
    <p:tnLst>
      <p:par>
        <p:cTn id="1" dur="indefinite" restart="never" nodeType="tmRoot"/>
      </p:par>
    </p:tnLst>
  </p:timing>
  <p:txStyles>
    <p:titleStyle>
      <a:lvl1pPr algn="ctr"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32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8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4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620693"/>
            <a:ext cx="8229600" cy="868958"/>
          </a:xfrm>
        </p:spPr>
        <p:txBody>
          <a:bodyPr>
            <a:normAutofit fontScale="90000"/>
          </a:bodyPr>
          <a:lstStyle/>
          <a:p>
            <a:r>
              <a:rPr lang="zh-CN" altLang="en-US" dirty="0" smtClean="0"/>
              <a:t>农村住房是否应该允许自由交易？</a:t>
            </a:r>
            <a:endParaRPr lang="zh-CN" altLang="en-US" dirty="0"/>
          </a:p>
        </p:txBody>
      </p:sp>
      <p:sp>
        <p:nvSpPr>
          <p:cNvPr id="3" name="内容占位符 2"/>
          <p:cNvSpPr>
            <a:spLocks noGrp="1"/>
          </p:cNvSpPr>
          <p:nvPr>
            <p:ph sz="half" idx="1"/>
          </p:nvPr>
        </p:nvSpPr>
        <p:spPr/>
        <p:txBody>
          <a:bodyPr/>
          <a:lstStyle/>
          <a:p>
            <a:r>
              <a:rPr lang="zh-CN" altLang="en-US" sz="2400" dirty="0" smtClean="0"/>
              <a:t>反对的理由：</a:t>
            </a:r>
            <a:endParaRPr lang="en-US" altLang="zh-CN" sz="2400" dirty="0" smtClean="0"/>
          </a:p>
          <a:p>
            <a:r>
              <a:rPr lang="zh-CN" altLang="en-US" sz="2400" dirty="0" smtClean="0"/>
              <a:t>无房的悲惨农民，社会稳定与正义的丧失</a:t>
            </a:r>
            <a:endParaRPr lang="en-US" altLang="zh-CN" sz="2400" dirty="0" smtClean="0"/>
          </a:p>
          <a:p>
            <a:r>
              <a:rPr lang="zh-CN" altLang="en-US" sz="2400" dirty="0" smtClean="0"/>
              <a:t>农房不值钱，允许交易对农民收入提高也没多大用处</a:t>
            </a:r>
            <a:endParaRPr lang="en-US" altLang="zh-CN" sz="2400" dirty="0" smtClean="0"/>
          </a:p>
          <a:p>
            <a:r>
              <a:rPr lang="zh-CN" altLang="en-US" sz="2400" dirty="0" smtClean="0"/>
              <a:t>农民在市场中处于弱势地位</a:t>
            </a:r>
            <a:endParaRPr lang="en-US" altLang="zh-CN" sz="2400" dirty="0" smtClean="0"/>
          </a:p>
          <a:p>
            <a:r>
              <a:rPr lang="zh-CN" altLang="en-US" sz="2400" dirty="0" smtClean="0"/>
              <a:t>耕地保护的困难</a:t>
            </a:r>
            <a:endParaRPr lang="en-US" altLang="zh-CN" sz="2400" dirty="0" smtClean="0"/>
          </a:p>
          <a:p>
            <a:r>
              <a:rPr lang="zh-CN" altLang="en-US" sz="2400" dirty="0" smtClean="0">
                <a:sym typeface="+mn-ea"/>
              </a:rPr>
              <a:t>无偿分配宅基地制度很棒，中国农村住房面积年年上升，比城市住房面积大</a:t>
            </a:r>
            <a:endParaRPr lang="en-US" altLang="zh-CN" sz="2400" dirty="0" smtClean="0"/>
          </a:p>
          <a:p>
            <a:endParaRPr lang="en-US" altLang="zh-CN" sz="2400" dirty="0" smtClean="0"/>
          </a:p>
        </p:txBody>
      </p:sp>
      <p:sp>
        <p:nvSpPr>
          <p:cNvPr id="5" name="标题 1"/>
          <p:cNvSpPr>
            <a:spLocks noGrp="1"/>
          </p:cNvSpPr>
          <p:nvPr>
            <p:custDataLst>
              <p:tags r:id="rId1"/>
            </p:custDataLst>
          </p:nvPr>
        </p:nvSpPr>
        <p:spPr>
          <a:xfrm>
            <a:off x="457200" y="44450"/>
            <a:ext cx="7772400" cy="711835"/>
          </a:xfrm>
          <a:prstGeom prst="rect">
            <a:avLst/>
          </a:prstGeom>
        </p:spPr>
        <p:txBody>
          <a:bodyPr/>
          <a:lstStyle>
            <a:lvl1pPr algn="ctr"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r>
              <a:rPr lang="zh-CN" altLang="en-US" dirty="0" smtClean="0"/>
              <a:t>城乡分立的住房与土地制度</a:t>
            </a:r>
            <a:endParaRPr lang="zh-CN" altLang="en-US" dirty="0"/>
          </a:p>
        </p:txBody>
      </p:sp>
      <p:sp>
        <p:nvSpPr>
          <p:cNvPr id="8" name="标题 1"/>
          <p:cNvSpPr>
            <a:spLocks noGrp="1"/>
          </p:cNvSpPr>
          <p:nvPr>
            <p:custDataLst>
              <p:tags r:id="rId2"/>
            </p:custDataLst>
          </p:nvPr>
        </p:nvSpPr>
        <p:spPr>
          <a:xfrm>
            <a:off x="4788535" y="1772920"/>
            <a:ext cx="3709670" cy="868680"/>
          </a:xfrm>
          <a:prstGeom prst="rect">
            <a:avLst/>
          </a:prstGeom>
        </p:spPr>
        <p:txBody>
          <a:bodyPr/>
          <a:lstStyle>
            <a:lvl1pPr algn="l"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r>
              <a:rPr lang="zh-CN" altLang="en-US" sz="2800" dirty="0" smtClean="0"/>
              <a:t>为什么城市住房可以交易而农村住房不可以交易？</a:t>
            </a:r>
            <a:endParaRPr lang="zh-CN" altLang="en-US" sz="2800" dirty="0" smtClean="0"/>
          </a:p>
        </p:txBody>
      </p:sp>
      <p:sp>
        <p:nvSpPr>
          <p:cNvPr id="9" name="内容占位符 2"/>
          <p:cNvSpPr>
            <a:spLocks noGrp="1"/>
          </p:cNvSpPr>
          <p:nvPr>
            <p:custDataLst>
              <p:tags r:id="rId3"/>
            </p:custDataLst>
          </p:nvPr>
        </p:nvSpPr>
        <p:spPr>
          <a:xfrm>
            <a:off x="4716145" y="3068955"/>
            <a:ext cx="3988435" cy="11398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32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8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4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城里人和农村人不同</a:t>
            </a:r>
            <a:endParaRPr lang="en-US" altLang="zh-CN" sz="2400" dirty="0" smtClean="0"/>
          </a:p>
          <a:p>
            <a:r>
              <a:rPr lang="zh-CN" altLang="en-US" sz="2400" dirty="0" smtClean="0"/>
              <a:t>农村要稳定，城市要发展</a:t>
            </a:r>
            <a:endParaRPr lang="en-US" altLang="zh-CN" sz="2400" dirty="0" smtClean="0"/>
          </a:p>
          <a:p>
            <a:endParaRPr lang="en-US" altLang="zh-CN" sz="2400" dirty="0" smtClean="0"/>
          </a:p>
          <a:p>
            <a:endParaRPr lang="en-US" altLang="zh-CN" sz="2400" dirty="0" smtClean="0"/>
          </a:p>
        </p:txBody>
      </p:sp>
    </p:spTree>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1978</a:t>
            </a:r>
            <a:r>
              <a:rPr lang="zh-CN" altLang="en-US" dirty="0" smtClean="0"/>
              <a:t>年代之后城市住宅政策的变化</a:t>
            </a:r>
            <a:endParaRPr lang="zh-CN" altLang="en-US" dirty="0"/>
          </a:p>
        </p:txBody>
      </p:sp>
      <p:sp>
        <p:nvSpPr>
          <p:cNvPr id="3" name="内容占位符 2"/>
          <p:cNvSpPr>
            <a:spLocks noGrp="1"/>
          </p:cNvSpPr>
          <p:nvPr>
            <p:ph sz="half" idx="1"/>
          </p:nvPr>
        </p:nvSpPr>
        <p:spPr/>
        <p:txBody>
          <a:bodyPr>
            <a:normAutofit fontScale="92500" lnSpcReduction="10000"/>
          </a:bodyPr>
          <a:lstStyle/>
          <a:p>
            <a:r>
              <a:rPr lang="en-US" altLang="zh-CN" dirty="0" smtClean="0"/>
              <a:t>1978</a:t>
            </a:r>
            <a:r>
              <a:rPr lang="zh-CN" altLang="en-US" dirty="0" smtClean="0"/>
              <a:t>年之前，城市和农村都取消了住房市场，城市单位制，农村集体分配宅基地自筹资金建房模式</a:t>
            </a:r>
            <a:endParaRPr lang="en-US" altLang="zh-CN" dirty="0" smtClean="0"/>
          </a:p>
          <a:p>
            <a:r>
              <a:rPr lang="en-US" altLang="zh-CN" dirty="0" smtClean="0"/>
              <a:t>1980</a:t>
            </a:r>
            <a:r>
              <a:rPr lang="zh-CN" altLang="en-US" dirty="0" smtClean="0"/>
              <a:t>年之后，市场机制逐渐纳入城市住房政策体系，租金上升，估计社会资本进入，福利房与商品房的双轨制到商品房市场为主</a:t>
            </a:r>
            <a:endParaRPr lang="zh-CN" altLang="en-US" dirty="0"/>
          </a:p>
        </p:txBody>
      </p:sp>
      <p:sp>
        <p:nvSpPr>
          <p:cNvPr id="4" name="内容占位符 3"/>
          <p:cNvSpPr>
            <a:spLocks noGrp="1"/>
          </p:cNvSpPr>
          <p:nvPr>
            <p:ph sz="half" idx="2"/>
          </p:nvPr>
        </p:nvSpPr>
        <p:spPr/>
        <p:txBody>
          <a:bodyPr>
            <a:normAutofit/>
          </a:bodyPr>
          <a:lstStyle/>
          <a:p>
            <a:r>
              <a:rPr lang="zh-CN" altLang="en-US" dirty="0" smtClean="0"/>
              <a:t>原因：</a:t>
            </a:r>
            <a:r>
              <a:rPr lang="zh-CN" altLang="en-US" b="1" dirty="0" smtClean="0"/>
              <a:t>在财政困难的 情况下，为了增加住房投资而扩充了投资渠道，是为了解决城市住房供应不足的而采取的政策调整</a:t>
            </a:r>
            <a:endParaRPr lang="en-US" altLang="zh-CN" b="1" dirty="0" smtClean="0"/>
          </a:p>
          <a:p>
            <a:r>
              <a:rPr lang="zh-CN" altLang="en-US" b="1" dirty="0" smtClean="0"/>
              <a:t>农村住房不是政府的财政责任，没有进入改革的政策议程。</a:t>
            </a:r>
            <a:endParaRPr lang="zh-CN" altLang="en-US" b="1" dirty="0"/>
          </a:p>
        </p:txBody>
      </p:sp>
    </p:spTree>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观念和意识形态的改变</a:t>
            </a:r>
            <a:endParaRPr lang="zh-CN" altLang="en-US" dirty="0"/>
          </a:p>
        </p:txBody>
      </p:sp>
      <p:sp>
        <p:nvSpPr>
          <p:cNvPr id="10242" name="Rectangle 2"/>
          <p:cNvSpPr>
            <a:spLocks noGrp="1" noChangeArrowheads="1"/>
          </p:cNvSpPr>
          <p:nvPr>
            <p:ph idx="1"/>
          </p:nvPr>
        </p:nvSpPr>
        <p:spPr/>
        <p:txBody>
          <a:bodyPr/>
          <a:lstStyle/>
          <a:p>
            <a:r>
              <a:rPr lang="zh-CN" altLang="en-US" dirty="0"/>
              <a:t>1978年9月，中央召开城市住宅建设会议传达了邓小平的一次重要谈话，主要思路就是：解决住房问题能不能路子宽些，譬如允许私人建房或者私建公助，分期付款；在长期规划中，必须把建筑业放在重要位置</a:t>
            </a:r>
            <a:r>
              <a:rPr lang="zh-CN" altLang="en-US" dirty="0" smtClean="0"/>
              <a:t>。</a:t>
            </a:r>
            <a:endParaRPr lang="zh-CN" altLang="en-US" dirty="0"/>
          </a:p>
        </p:txBody>
      </p:sp>
    </p:spTree>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观念和意识形态的改变</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房子是可以卖的。从多数资本主义国家看，建筑业是国民经济的三大支柱之一</a:t>
            </a:r>
            <a:r>
              <a:rPr lang="zh-CN" altLang="zh-CN" dirty="0" smtClean="0"/>
              <a:t>，</a:t>
            </a:r>
            <a:r>
              <a:rPr lang="en-US" altLang="zh-CN" dirty="0" smtClean="0"/>
              <a:t>……</a:t>
            </a:r>
            <a:r>
              <a:rPr lang="zh-CN" altLang="zh-CN" dirty="0" smtClean="0"/>
              <a:t>过去</a:t>
            </a:r>
            <a:r>
              <a:rPr lang="zh-CN" altLang="zh-CN" dirty="0"/>
              <a:t>，我们很不重视建筑业，只把它看成消费领域的</a:t>
            </a:r>
            <a:r>
              <a:rPr lang="zh-CN" altLang="zh-CN" dirty="0" smtClean="0"/>
              <a:t>问题</a:t>
            </a:r>
            <a:r>
              <a:rPr lang="en-US" altLang="zh-CN" dirty="0" smtClean="0"/>
              <a:t>……</a:t>
            </a:r>
            <a:r>
              <a:rPr lang="zh-CN" altLang="zh-CN" dirty="0" smtClean="0"/>
              <a:t>要</a:t>
            </a:r>
            <a:r>
              <a:rPr lang="zh-CN" altLang="zh-CN" dirty="0"/>
              <a:t>改变一个观念，就是认为建筑业是赔钱的。应该看到建筑业是可以赚钱的，是可以为国家增加收入，增加积累的一个重要的产业部门，要不然就不能说明为什么资本主义把它当成经济的三大支柱产业之一。所以，在长期的规划中必须把建筑业放在重要的地位</a:t>
            </a:r>
            <a:r>
              <a:rPr lang="zh-CN" altLang="zh-CN" dirty="0" smtClean="0"/>
              <a:t>。</a:t>
            </a:r>
            <a:endParaRPr lang="en-US" altLang="zh-CN" dirty="0" smtClean="0"/>
          </a:p>
          <a:p>
            <a:r>
              <a:rPr lang="en-US" altLang="zh-CN" dirty="0" smtClean="0"/>
              <a:t>……</a:t>
            </a:r>
            <a:r>
              <a:rPr lang="zh-CN" altLang="zh-CN" dirty="0" smtClean="0"/>
              <a:t>城镇</a:t>
            </a:r>
            <a:r>
              <a:rPr lang="zh-CN" altLang="zh-CN" dirty="0"/>
              <a:t>居民可以自己购买房屋，也可以自己盖房。不但新房可以出售，老房子也可以出售；可以一次付款，也可以分期付款，十年、十五年付清。住宅出售以后，要联系房价逐步提高房租，使人们考虑到买房合算</a:t>
            </a:r>
            <a:r>
              <a:rPr lang="zh-CN" altLang="zh-CN" dirty="0" smtClean="0"/>
              <a:t>。</a:t>
            </a:r>
            <a:r>
              <a:rPr lang="en-US" altLang="zh-CN" dirty="0" smtClean="0"/>
              <a:t>……</a:t>
            </a:r>
            <a:r>
              <a:rPr lang="zh-CN" altLang="zh-CN" dirty="0" smtClean="0"/>
              <a:t>将来</a:t>
            </a:r>
            <a:r>
              <a:rPr lang="zh-CN" altLang="zh-CN" dirty="0"/>
              <a:t>房租提高了，对低工资的职工要给点</a:t>
            </a:r>
            <a:r>
              <a:rPr lang="zh-CN" altLang="zh-CN" dirty="0" smtClean="0"/>
              <a:t>补贴</a:t>
            </a:r>
            <a:r>
              <a:rPr lang="en-US" altLang="zh-CN" dirty="0" smtClean="0"/>
              <a:t>……</a:t>
            </a:r>
            <a:r>
              <a:rPr lang="zh-CN" altLang="zh-CN" dirty="0" smtClean="0"/>
              <a:t>建房</a:t>
            </a:r>
            <a:r>
              <a:rPr lang="zh-CN" altLang="zh-CN" dirty="0"/>
              <a:t>可以鼓励公私合营，</a:t>
            </a:r>
            <a:endParaRPr lang="zh-CN" altLang="en-US" dirty="0"/>
          </a:p>
        </p:txBody>
      </p:sp>
      <p:sp>
        <p:nvSpPr>
          <p:cNvPr id="4" name="文本框 3"/>
          <p:cNvSpPr txBox="1"/>
          <p:nvPr/>
        </p:nvSpPr>
        <p:spPr>
          <a:xfrm>
            <a:off x="323528" y="6237312"/>
            <a:ext cx="5688632" cy="369332"/>
          </a:xfrm>
          <a:prstGeom prst="rect">
            <a:avLst/>
          </a:prstGeom>
          <a:noFill/>
        </p:spPr>
        <p:txBody>
          <a:bodyPr wrap="square" rtlCol="0">
            <a:spAutoFit/>
          </a:bodyPr>
          <a:lstStyle/>
          <a:p>
            <a:r>
              <a:rPr lang="en-US" altLang="zh-CN" dirty="0"/>
              <a:t>1980</a:t>
            </a:r>
            <a:r>
              <a:rPr lang="zh-CN" altLang="en-US" dirty="0"/>
              <a:t>年，邓小平</a:t>
            </a:r>
            <a:r>
              <a:rPr lang="zh-CN" altLang="zh-CN" dirty="0" smtClean="0"/>
              <a:t>《关于建筑业和住宅问题的谈话》</a:t>
            </a:r>
            <a:endParaRPr lang="zh-CN" altLang="en-US" dirty="0"/>
          </a:p>
        </p:txBody>
      </p:sp>
    </p:spTree>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a:bodyPr>
          <a:lstStyle/>
          <a:p>
            <a:r>
              <a:rPr lang="zh-CN" altLang="zh-CN" dirty="0"/>
              <a:t>“除国家投资外，应大力组织企业建设住宅，由企业负责解决职工的住房问题……还要鼓励私人买房，建房……一次性付款如有困难，可以分期付款。</a:t>
            </a:r>
            <a:r>
              <a:rPr lang="zh-CN" altLang="zh-CN" dirty="0" smtClean="0"/>
              <a:t>”</a:t>
            </a:r>
            <a:r>
              <a:rPr lang="zh-CN" altLang="zh-CN" dirty="0"/>
              <a:t>国家建委赵武成副主任在全国城市房产住宅工作会议上的讲话，</a:t>
            </a:r>
            <a:r>
              <a:rPr lang="en-US" altLang="zh-CN" dirty="0"/>
              <a:t>1980</a:t>
            </a:r>
            <a:r>
              <a:rPr lang="zh-CN" altLang="zh-CN" dirty="0"/>
              <a:t>年</a:t>
            </a:r>
            <a:r>
              <a:rPr lang="en-US" altLang="zh-CN" dirty="0"/>
              <a:t>3</a:t>
            </a:r>
            <a:r>
              <a:rPr lang="zh-CN" altLang="zh-CN" dirty="0"/>
              <a:t>月</a:t>
            </a:r>
            <a:r>
              <a:rPr lang="en-US" altLang="zh-CN" dirty="0"/>
              <a:t>7</a:t>
            </a:r>
            <a:r>
              <a:rPr lang="zh-CN" altLang="zh-CN" dirty="0"/>
              <a:t>日</a:t>
            </a:r>
            <a:r>
              <a:rPr lang="zh-CN" altLang="zh-CN" dirty="0" smtClean="0"/>
              <a:t>，</a:t>
            </a:r>
            <a:endParaRPr lang="en-US" altLang="zh-CN" dirty="0" smtClean="0"/>
          </a:p>
          <a:p>
            <a:r>
              <a:rPr lang="en-US" altLang="zh-CN" dirty="0"/>
              <a:t>1979</a:t>
            </a:r>
            <a:r>
              <a:rPr lang="zh-CN" altLang="zh-CN" dirty="0"/>
              <a:t>年，全国城市私人建房</a:t>
            </a:r>
            <a:r>
              <a:rPr lang="en-US" altLang="zh-CN" dirty="0"/>
              <a:t>151</a:t>
            </a:r>
            <a:r>
              <a:rPr lang="zh-CN" altLang="zh-CN" dirty="0"/>
              <a:t>万平方米，县镇私人建房更为普遍。吉林省私人建房</a:t>
            </a:r>
            <a:r>
              <a:rPr lang="en-US" altLang="zh-CN" dirty="0"/>
              <a:t>61</a:t>
            </a:r>
            <a:r>
              <a:rPr lang="zh-CN" altLang="zh-CN" dirty="0"/>
              <a:t>万平方米，其中县镇</a:t>
            </a:r>
            <a:r>
              <a:rPr lang="en-US" altLang="zh-CN" dirty="0"/>
              <a:t>33</a:t>
            </a:r>
            <a:r>
              <a:rPr lang="zh-CN" altLang="zh-CN" dirty="0"/>
              <a:t>万</a:t>
            </a:r>
            <a:r>
              <a:rPr lang="en-US" altLang="zh-CN" dirty="0"/>
              <a:t>2</a:t>
            </a:r>
            <a:r>
              <a:rPr lang="zh-CN" altLang="zh-CN" dirty="0"/>
              <a:t>千平方米。在许多地区，私人建房的比重大大超过了国家建房。主要有个人自建、民建公助、公建民</a:t>
            </a:r>
            <a:r>
              <a:rPr lang="zh-CN" altLang="zh-CN" dirty="0" smtClean="0"/>
              <a:t>助</a:t>
            </a:r>
            <a:r>
              <a:rPr lang="en-US" altLang="zh-CN" dirty="0" smtClean="0"/>
              <a:t>*</a:t>
            </a:r>
            <a:r>
              <a:rPr lang="zh-CN" altLang="en-US" dirty="0" smtClean="0"/>
              <a:t>。</a:t>
            </a:r>
            <a:endParaRPr lang="en-US" altLang="zh-CN" dirty="0" smtClean="0"/>
          </a:p>
          <a:p>
            <a:pPr marL="0" indent="0">
              <a:buNone/>
            </a:pPr>
            <a:endParaRPr lang="zh-CN" altLang="en-US" dirty="0"/>
          </a:p>
        </p:txBody>
      </p:sp>
    </p:spTree>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44748"/>
            <a:ext cx="8229600" cy="868958"/>
          </a:xfrm>
        </p:spPr>
        <p:txBody>
          <a:bodyPr/>
          <a:lstStyle/>
          <a:p>
            <a:r>
              <a:rPr lang="zh-CN" altLang="en-US" b="1" dirty="0" smtClean="0"/>
              <a:t>集镇非农户口</a:t>
            </a:r>
            <a:r>
              <a:rPr lang="zh-CN" altLang="en-US" b="1" dirty="0"/>
              <a:t>和</a:t>
            </a:r>
            <a:r>
              <a:rPr lang="zh-CN" altLang="en-US" b="1" dirty="0" smtClean="0"/>
              <a:t>干部</a:t>
            </a:r>
            <a:r>
              <a:rPr lang="zh-CN" altLang="en-US" dirty="0" smtClean="0"/>
              <a:t>可以申请宅基地建房</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1982</a:t>
            </a:r>
            <a:r>
              <a:rPr lang="zh-CN" altLang="zh-CN" dirty="0"/>
              <a:t>年的《村镇建房用地管理条例》第十四条规定，</a:t>
            </a:r>
            <a:r>
              <a:rPr lang="en-US" altLang="zh-CN" dirty="0"/>
              <a:t>“</a:t>
            </a:r>
            <a:r>
              <a:rPr lang="zh-CN" altLang="zh-CN" i="1" dirty="0"/>
              <a:t>农村社员，</a:t>
            </a:r>
            <a:r>
              <a:rPr lang="zh-CN" altLang="zh-CN" b="1" i="1" dirty="0"/>
              <a:t>回乡落户的离休、退休、退职职工和军人，回乡定居的华侨，</a:t>
            </a:r>
            <a:r>
              <a:rPr lang="zh-CN" altLang="zh-CN" i="1" dirty="0"/>
              <a:t>建房需要宅基地的</a:t>
            </a:r>
            <a:r>
              <a:rPr lang="en-US" altLang="zh-CN" dirty="0"/>
              <a:t>”</a:t>
            </a:r>
            <a:r>
              <a:rPr lang="zh-CN" altLang="zh-CN" dirty="0"/>
              <a:t>，经过申请和审批程序批准后，“</a:t>
            </a:r>
            <a:r>
              <a:rPr lang="zh-CN" altLang="zh-CN" b="1" dirty="0"/>
              <a:t>由批准机关发给宅基地使用证明”，</a:t>
            </a:r>
            <a:r>
              <a:rPr lang="zh-CN" altLang="zh-CN" dirty="0"/>
              <a:t>第十八条规定：</a:t>
            </a:r>
            <a:r>
              <a:rPr lang="en-US" altLang="zh-CN" b="1" dirty="0"/>
              <a:t>“</a:t>
            </a:r>
            <a:r>
              <a:rPr lang="zh-CN" altLang="zh-CN" b="1" dirty="0"/>
              <a:t>集镇内非农业户建房需要用地的</a:t>
            </a:r>
            <a:r>
              <a:rPr lang="zh-CN" altLang="zh-CN" dirty="0"/>
              <a:t>，应提出申请，由管理集镇的机构与有关生产队协商， </a:t>
            </a:r>
            <a:r>
              <a:rPr lang="en-US" altLang="zh-CN" dirty="0"/>
              <a:t>1982</a:t>
            </a:r>
            <a:r>
              <a:rPr lang="zh-CN" altLang="zh-CN" dirty="0"/>
              <a:t>年文件里的镇指集镇</a:t>
            </a:r>
            <a:r>
              <a:rPr lang="en-US" altLang="zh-CN" dirty="0"/>
              <a:t>,</a:t>
            </a:r>
            <a:r>
              <a:rPr lang="zh-CN" altLang="zh-CN" dirty="0"/>
              <a:t>不包括县和设镇建制的镇</a:t>
            </a:r>
            <a:r>
              <a:rPr lang="en-US" altLang="zh-CN" dirty="0" smtClean="0"/>
              <a:t>.</a:t>
            </a:r>
            <a:endParaRPr lang="en-US" altLang="zh-CN" dirty="0" smtClean="0"/>
          </a:p>
          <a:p>
            <a:r>
              <a:rPr lang="zh-CN" altLang="zh-CN" b="1" dirty="0"/>
              <a:t>除了这些人之外，拥有非农业户口的干部也可以申请宅基地建房</a:t>
            </a:r>
            <a:r>
              <a:rPr lang="zh-CN" altLang="zh-CN" dirty="0"/>
              <a:t>，</a:t>
            </a:r>
            <a:r>
              <a:rPr lang="en-US" altLang="zh-CN" dirty="0"/>
              <a:t>“</a:t>
            </a:r>
            <a:r>
              <a:rPr lang="zh-CN" altLang="zh-CN" dirty="0"/>
              <a:t>公社副社长（副乡长）以上干部建房要经县人民政府批准</a:t>
            </a:r>
            <a:r>
              <a:rPr lang="en-US" altLang="zh-CN" dirty="0"/>
              <a:t>”</a:t>
            </a:r>
            <a:r>
              <a:rPr lang="zh-CN" altLang="zh-CN" dirty="0" smtClean="0"/>
              <a:t>。</a:t>
            </a:r>
            <a:endParaRPr lang="en-US" altLang="zh-CN" dirty="0" smtClean="0"/>
          </a:p>
          <a:p>
            <a:endParaRPr lang="zh-CN" altLang="en-US" dirty="0"/>
          </a:p>
        </p:txBody>
      </p:sp>
    </p:spTree>
  </p:cSld>
  <p:clrMapOvr>
    <a:masterClrMapping/>
  </p:clrMapOvr>
  <p:transition spd="med">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095" y="116205"/>
            <a:ext cx="8441055" cy="868680"/>
          </a:xfrm>
        </p:spPr>
        <p:txBody>
          <a:bodyPr>
            <a:normAutofit fontScale="90000"/>
          </a:bodyPr>
          <a:lstStyle/>
          <a:p>
            <a:r>
              <a:rPr lang="zh-CN" altLang="en-US" dirty="0" smtClean="0"/>
              <a:t>城乡居民都可以申请宅基地使用权：</a:t>
            </a:r>
            <a:r>
              <a:rPr lang="en-US" altLang="zh-CN" dirty="0" smtClean="0"/>
              <a:t>1980</a:t>
            </a:r>
            <a:r>
              <a:rPr lang="zh-CN" altLang="en-US" dirty="0" smtClean="0"/>
              <a:t>年代</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农村宅基地属于农民集体所有，城市住宅用地属于国家所有。</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农民无偿取得宅基地使用权；农村居民建住宅，应当使用原有的宅基地和村内空闲地，经审批也可以使用耕地；</a:t>
            </a:r>
            <a:r>
              <a:rPr lang="zh-CN" altLang="en-US" b="1" dirty="0" smtClean="0">
                <a:latin typeface="+mj-ea"/>
                <a:ea typeface="+mj-ea"/>
              </a:rPr>
              <a:t>城镇非农业户口居民建住宅，需要使用集体所有的土地的，必须经县级人民政府批准</a:t>
            </a:r>
            <a:r>
              <a:rPr lang="zh-CN" altLang="en-US" dirty="0" smtClean="0">
                <a:latin typeface="+mj-ea"/>
                <a:ea typeface="+mj-ea"/>
              </a:rPr>
              <a:t>；</a:t>
            </a:r>
            <a:r>
              <a:rPr lang="zh-CN" altLang="en-US" dirty="0" smtClean="0">
                <a:latin typeface="楷体" panose="02010609060101010101" pitchFamily="49" charset="-122"/>
                <a:ea typeface="楷体" panose="02010609060101010101" pitchFamily="49" charset="-122"/>
              </a:rPr>
              <a:t>农村居民建住宅使用土地，不得超过省、自治区、直辖市规定的标准；</a:t>
            </a:r>
            <a:r>
              <a:rPr lang="zh-CN" altLang="en-US" b="1" dirty="0" smtClean="0">
                <a:latin typeface="楷体" panose="02010609060101010101" pitchFamily="49" charset="-122"/>
                <a:ea typeface="楷体" panose="02010609060101010101" pitchFamily="49" charset="-122"/>
              </a:rPr>
              <a:t>禁止建房用地的直接买卖</a:t>
            </a:r>
            <a:r>
              <a:rPr lang="zh-CN" altLang="en-US"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出卖、出租住房后再申请宅基地的，不予批准；宅基地使用权不得抵押；宅基地使用权可以继承</a:t>
            </a:r>
            <a:r>
              <a:rPr lang="en-US" altLang="zh-CN" b="1" dirty="0" smtClean="0">
                <a:latin typeface="楷体" panose="02010609060101010101" pitchFamily="49" charset="-122"/>
                <a:ea typeface="楷体" panose="02010609060101010101" pitchFamily="49" charset="-122"/>
              </a:rPr>
              <a:t>——1986《</a:t>
            </a:r>
            <a:r>
              <a:rPr lang="zh-CN" altLang="en-US" b="1" dirty="0" smtClean="0">
                <a:latin typeface="楷体" panose="02010609060101010101" pitchFamily="49" charset="-122"/>
                <a:ea typeface="楷体" panose="02010609060101010101" pitchFamily="49" charset="-122"/>
              </a:rPr>
              <a:t>中华人民共和国土地管理法</a:t>
            </a:r>
            <a:r>
              <a:rPr lang="en-US" altLang="zh-CN" b="1" dirty="0" smtClean="0">
                <a:latin typeface="楷体" panose="02010609060101010101" pitchFamily="49" charset="-122"/>
                <a:ea typeface="楷体" panose="02010609060101010101" pitchFamily="49" charset="-122"/>
              </a:rPr>
              <a:t>》</a:t>
            </a:r>
            <a:endParaRPr lang="zh-CN" altLang="en-US"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城镇居民也可以到农村购房</a:t>
            </a:r>
            <a:endParaRPr lang="zh-CN" altLang="en-US" dirty="0"/>
          </a:p>
        </p:txBody>
      </p:sp>
      <p:sp>
        <p:nvSpPr>
          <p:cNvPr id="3" name="内容占位符 2"/>
          <p:cNvSpPr>
            <a:spLocks noGrp="1"/>
          </p:cNvSpPr>
          <p:nvPr>
            <p:ph idx="1"/>
          </p:nvPr>
        </p:nvSpPr>
        <p:spPr/>
        <p:txBody>
          <a:bodyPr/>
          <a:lstStyle/>
          <a:p>
            <a:r>
              <a:rPr lang="zh-CN" altLang="zh-CN" b="1" dirty="0"/>
              <a:t>城镇居民不仅可以申请农村宅基地，也可以购买农村住房。农村住房的城乡互通，当然也伴随着事实上宅基地使用权的转移</a:t>
            </a:r>
            <a:r>
              <a:rPr lang="zh-CN" altLang="zh-CN" dirty="0"/>
              <a:t>。在</a:t>
            </a:r>
            <a:r>
              <a:rPr lang="en-US" altLang="zh-CN" dirty="0"/>
              <a:t>1989</a:t>
            </a:r>
            <a:r>
              <a:rPr lang="zh-CN" altLang="zh-CN" dirty="0"/>
              <a:t>年《关于确定土地权属问题的若干意见》规定</a:t>
            </a:r>
            <a:r>
              <a:rPr lang="zh-CN" altLang="zh-CN" dirty="0" smtClean="0"/>
              <a:t>，如果</a:t>
            </a:r>
            <a:r>
              <a:rPr lang="zh-CN" altLang="zh-CN" dirty="0"/>
              <a:t>“</a:t>
            </a:r>
            <a:r>
              <a:rPr lang="zh-CN" altLang="zh-CN" i="1" dirty="0"/>
              <a:t>农民集体经济组织将原集体土地上的建筑物出售给</a:t>
            </a:r>
            <a:r>
              <a:rPr lang="en-US" altLang="zh-CN" i="1" dirty="0"/>
              <a:t>…</a:t>
            </a:r>
            <a:r>
              <a:rPr lang="zh-CN" altLang="zh-CN" b="1" i="1" dirty="0"/>
              <a:t>城镇非农业户口居民，其用地属于国家所有</a:t>
            </a:r>
            <a:r>
              <a:rPr lang="zh-CN" altLang="zh-CN" i="1" dirty="0"/>
              <a:t>；</a:t>
            </a:r>
            <a:r>
              <a:rPr lang="zh-CN" altLang="zh-CN" b="1" i="1" dirty="0"/>
              <a:t>城镇及市郊农民集体土地上的房屋出售给本集体以外的农民集体或个人，其所售房屋占用的土地属于国家所有</a:t>
            </a:r>
            <a:r>
              <a:rPr lang="zh-CN" altLang="zh-CN" dirty="0"/>
              <a:t>”，</a:t>
            </a:r>
            <a:endParaRPr lang="zh-CN" altLang="en-US" dirty="0"/>
          </a:p>
        </p:txBody>
      </p:sp>
    </p:spTree>
  </p:cSld>
  <p:clrMapOvr>
    <a:masterClrMapping/>
  </p:clrMapOvr>
  <p:transition spd="med">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16503"/>
            <a:ext cx="8229600" cy="868958"/>
          </a:xfrm>
        </p:spPr>
        <p:txBody>
          <a:bodyPr/>
          <a:lstStyle/>
          <a:p>
            <a:r>
              <a:rPr lang="en-US" altLang="zh-CN" dirty="0"/>
              <a:t>1980s-1999</a:t>
            </a:r>
            <a:r>
              <a:rPr lang="zh-CN" altLang="en-US" dirty="0" smtClean="0"/>
              <a:t>的</a:t>
            </a:r>
            <a:r>
              <a:rPr lang="zh-CN" altLang="en-US" dirty="0" smtClean="0"/>
              <a:t>城乡住房权利相互开放</a:t>
            </a:r>
            <a:endParaRPr lang="zh-CN" altLang="en-US" dirty="0"/>
          </a:p>
        </p:txBody>
      </p:sp>
      <p:sp>
        <p:nvSpPr>
          <p:cNvPr id="3" name="内容占位符 2"/>
          <p:cNvSpPr>
            <a:spLocks noGrp="1"/>
          </p:cNvSpPr>
          <p:nvPr>
            <p:ph idx="1"/>
          </p:nvPr>
        </p:nvSpPr>
        <p:spPr>
          <a:xfrm>
            <a:off x="323528" y="1600200"/>
            <a:ext cx="8568952" cy="4525963"/>
          </a:xfrm>
        </p:spPr>
        <p:txBody>
          <a:bodyPr/>
          <a:lstStyle/>
          <a:p>
            <a:r>
              <a:rPr lang="zh-CN" altLang="en-US" sz="2400" dirty="0" smtClean="0"/>
              <a:t>为了解决城市住房供应不足，</a:t>
            </a:r>
            <a:r>
              <a:rPr lang="zh-CN" altLang="en-US" sz="2400" b="1" dirty="0" smtClean="0"/>
              <a:t>鼓励城市私人投资自建房，因此既允许城市居民在集镇申请农村宅基地建房，也允许城镇非农户口购买农村住房</a:t>
            </a:r>
            <a:r>
              <a:rPr lang="zh-CN" altLang="en-US" sz="2400" dirty="0" smtClean="0"/>
              <a:t>。</a:t>
            </a:r>
            <a:endParaRPr lang="en-US" altLang="zh-CN" sz="2400" dirty="0" smtClean="0"/>
          </a:p>
          <a:p>
            <a:r>
              <a:rPr lang="zh-CN" altLang="en-US" sz="2400" dirty="0" smtClean="0"/>
              <a:t>允许城镇非农户口购买农村住宅，一直没有被法律禁止（直到</a:t>
            </a:r>
            <a:r>
              <a:rPr lang="en-US" altLang="zh-CN" sz="2400" dirty="0" smtClean="0"/>
              <a:t>1999</a:t>
            </a:r>
            <a:r>
              <a:rPr lang="zh-CN" altLang="en-US" sz="2400" dirty="0" smtClean="0"/>
              <a:t>），只是</a:t>
            </a:r>
            <a:r>
              <a:rPr lang="en-US" altLang="zh-CN" sz="2400" dirty="0" smtClean="0"/>
              <a:t>1977</a:t>
            </a:r>
            <a:r>
              <a:rPr lang="zh-CN" altLang="en-US" sz="2400" dirty="0" smtClean="0"/>
              <a:t>年之前几乎没有交易发生，但随着改革开放城乡居民收入的增加，城市房改的推进，农房的城市交易越来越常见，</a:t>
            </a:r>
            <a:r>
              <a:rPr lang="zh-CN" altLang="en-US" sz="2400" b="1" dirty="0" smtClean="0"/>
              <a:t>是一个城乡开放的住房市场</a:t>
            </a:r>
            <a:endParaRPr lang="en-US" altLang="zh-CN" sz="2400" b="1" dirty="0" smtClean="0"/>
          </a:p>
          <a:p>
            <a:r>
              <a:rPr lang="zh-CN" altLang="en-US" sz="2400" dirty="0" smtClean="0"/>
              <a:t>此时，深圳为代表的房地产开发也已经出现，商品房出售能够给地方政府带来相应的财政收入，购房入户成了一些城市的选择，农民也可以购买城市住房。</a:t>
            </a:r>
            <a:endParaRPr lang="en-US" altLang="zh-CN" sz="2400" dirty="0" smtClean="0"/>
          </a:p>
          <a:p>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44748"/>
            <a:ext cx="8229600" cy="868958"/>
          </a:xfrm>
        </p:spPr>
        <p:txBody>
          <a:bodyPr/>
          <a:lstStyle/>
          <a:p>
            <a:r>
              <a:rPr lang="zh-CN" altLang="en-US" b="1" dirty="0" smtClean="0"/>
              <a:t>宅基地扩张与耕地保护的张力：领导人的关注</a:t>
            </a:r>
            <a:endParaRPr lang="zh-CN" altLang="en-US" b="1" dirty="0"/>
          </a:p>
        </p:txBody>
      </p:sp>
      <p:sp>
        <p:nvSpPr>
          <p:cNvPr id="3" name="内容占位符 2"/>
          <p:cNvSpPr>
            <a:spLocks noGrp="1"/>
          </p:cNvSpPr>
          <p:nvPr>
            <p:ph idx="1"/>
          </p:nvPr>
        </p:nvSpPr>
        <p:spPr>
          <a:xfrm>
            <a:off x="628650" y="1484784"/>
            <a:ext cx="8322376" cy="5184576"/>
          </a:xfrm>
        </p:spPr>
        <p:txBody>
          <a:bodyPr/>
          <a:lstStyle/>
          <a:p>
            <a:pPr>
              <a:lnSpc>
                <a:spcPct val="120000"/>
              </a:lnSpc>
            </a:pPr>
            <a:r>
              <a:rPr lang="zh-CN" altLang="en-US" sz="1800" dirty="0" smtClean="0">
                <a:latin typeface="楷体" panose="02010609060101010101" pitchFamily="49" charset="-122"/>
                <a:ea typeface="楷体" panose="02010609060101010101" pitchFamily="49" charset="-122"/>
              </a:rPr>
              <a:t>粮食安全和耕地保护一直是国家领导人最关心的农业问题，农村居住条件改善虽然也是应当的，但与耕地保护相冲突时，耕地保护目标优先</a:t>
            </a:r>
            <a:endParaRPr lang="en-US" altLang="zh-CN" sz="1800" dirty="0" smtClean="0">
              <a:latin typeface="楷体" panose="02010609060101010101" pitchFamily="49" charset="-122"/>
              <a:ea typeface="楷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要使中国实现四个现代化，至少有两个重要特点是必须看到的：</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第二条是人口多，耕地少</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邓小平，</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坚持四项基本原则</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a:t>
            </a:r>
            <a:r>
              <a:rPr lang="en-US" altLang="zh-CN" sz="1600" dirty="0">
                <a:latin typeface="黑体" panose="02010609060101010101" pitchFamily="49" charset="-122"/>
                <a:ea typeface="黑体" panose="02010609060101010101" pitchFamily="49" charset="-122"/>
                <a:cs typeface="黑体" panose="02010609060101010101" pitchFamily="49" charset="-122"/>
              </a:rPr>
              <a:t>1979</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农民的居住条件应当逐步改善，但不能提倡住得太宽敞。中国人多地少，就是要住紧一点。</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当前首要的，是要把城乡建房滥占耕地的歪风刹住。第一，对于机关、企业和干部滥占耕地建房的，要选择一些突出的违法事件，严肃处理，有的要没收，有的要登报。第二，农村建房面积必须控制</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赵紫阳，</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坚决制止乱砍森林和滥占耕地 </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a:t>
            </a:r>
            <a:r>
              <a:rPr lang="en-US" altLang="zh-CN" sz="1600" dirty="0">
                <a:latin typeface="黑体" panose="02010609060101010101" pitchFamily="49" charset="-122"/>
                <a:ea typeface="黑体" panose="02010609060101010101" pitchFamily="49" charset="-122"/>
                <a:cs typeface="黑体" panose="02010609060101010101" pitchFamily="49" charset="-122"/>
              </a:rPr>
              <a:t>1982</a:t>
            </a:r>
            <a:r>
              <a:rPr lang="zh-CN" altLang="en-US" sz="1600" dirty="0">
                <a:latin typeface="黑体" panose="02010609060101010101" pitchFamily="49" charset="-122"/>
                <a:ea typeface="黑体" panose="02010609060101010101" pitchFamily="49" charset="-122"/>
                <a:cs typeface="黑体" panose="02010609060101010101" pitchFamily="49" charset="-122"/>
              </a:rPr>
              <a:t>，赵紫阳在国务院常务会议上的讲话 </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土地管理最根本的任务是控制占地</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农民建房要上山坡，占荒地，不能再占良田了</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田纪云，</a:t>
            </a:r>
            <a:r>
              <a:rPr lang="en-US" altLang="zh-CN" sz="1600" dirty="0">
                <a:latin typeface="黑体" panose="02010609060101010101" pitchFamily="49" charset="-122"/>
                <a:ea typeface="黑体" panose="02010609060101010101" pitchFamily="49" charset="-122"/>
                <a:cs typeface="黑体" panose="02010609060101010101" pitchFamily="49" charset="-122"/>
              </a:rPr>
              <a:t>1986</a:t>
            </a:r>
            <a:r>
              <a:rPr lang="zh-CN" altLang="en-US" sz="1600" dirty="0">
                <a:latin typeface="黑体" panose="02010609060101010101" pitchFamily="49" charset="-122"/>
                <a:ea typeface="黑体" panose="02010609060101010101" pitchFamily="49" charset="-122"/>
                <a:cs typeface="黑体" panose="02010609060101010101" pitchFamily="49" charset="-122"/>
              </a:rPr>
              <a:t>，</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在听取国家土地管理局工作汇报时的讲话</a:t>
            </a:r>
            <a:r>
              <a:rPr lang="en-US" altLang="zh-CN" sz="16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农村盖房也要向高层发展，不好乱占耕地</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李先念，</a:t>
            </a:r>
            <a:r>
              <a:rPr lang="en-US" altLang="zh-CN" sz="1600" dirty="0">
                <a:latin typeface="黑体" panose="02010609060101010101" pitchFamily="49" charset="-122"/>
                <a:ea typeface="黑体" panose="02010609060101010101" pitchFamily="49" charset="-122"/>
                <a:cs typeface="黑体" panose="02010609060101010101" pitchFamily="49" charset="-122"/>
              </a:rPr>
              <a:t>1988</a:t>
            </a:r>
            <a:r>
              <a:rPr lang="zh-CN" altLang="en-US" sz="1600" dirty="0">
                <a:latin typeface="黑体" panose="02010609060101010101" pitchFamily="49" charset="-122"/>
                <a:ea typeface="黑体" panose="02010609060101010101" pitchFamily="49" charset="-122"/>
                <a:cs typeface="黑体" panose="02010609060101010101" pitchFamily="49" charset="-122"/>
              </a:rPr>
              <a:t>，</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在河北栾城县市场时的讲话</a:t>
            </a:r>
            <a:r>
              <a:rPr lang="en-US" altLang="zh-CN" sz="16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限制宅基地的占用等措施，以保护现有耕地</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李鹏，</a:t>
            </a:r>
            <a:r>
              <a:rPr lang="en-US" altLang="zh-CN" sz="1600" dirty="0">
                <a:latin typeface="黑体" panose="02010609060101010101" pitchFamily="49" charset="-122"/>
                <a:ea typeface="黑体" panose="02010609060101010101" pitchFamily="49" charset="-122"/>
                <a:cs typeface="黑体" panose="02010609060101010101" pitchFamily="49" charset="-122"/>
              </a:rPr>
              <a:t>1988</a:t>
            </a:r>
            <a:r>
              <a:rPr lang="zh-CN" altLang="en-US" sz="1600" dirty="0">
                <a:latin typeface="黑体" panose="02010609060101010101" pitchFamily="49" charset="-122"/>
                <a:ea typeface="黑体" panose="02010609060101010101" pitchFamily="49" charset="-122"/>
                <a:cs typeface="黑体" panose="02010609060101010101" pitchFamily="49" charset="-122"/>
              </a:rPr>
              <a:t>，</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在全国农村工作会议上的讲话</a:t>
            </a:r>
            <a:r>
              <a:rPr lang="en-US" altLang="zh-CN" sz="16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农民建房又乱占耕地</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农民建房占的都是好地，有的已给现在只有几岁的孩子准备了娶亲房，房前屋后圈占很大的地盘，这股风一定要坚决刹住</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陈俊生，</a:t>
            </a:r>
            <a:r>
              <a:rPr lang="en-US" altLang="zh-CN" sz="1600" dirty="0">
                <a:latin typeface="黑体" panose="02010609060101010101" pitchFamily="49" charset="-122"/>
                <a:ea typeface="黑体" panose="02010609060101010101" pitchFamily="49" charset="-122"/>
                <a:cs typeface="黑体" panose="02010609060101010101" pitchFamily="49" charset="-122"/>
              </a:rPr>
              <a:t>1989</a:t>
            </a:r>
            <a:r>
              <a:rPr lang="zh-CN" altLang="en-US" sz="1600" dirty="0">
                <a:latin typeface="黑体" panose="02010609060101010101" pitchFamily="49" charset="-122"/>
                <a:ea typeface="黑体" panose="02010609060101010101" pitchFamily="49" charset="-122"/>
                <a:cs typeface="黑体" panose="02010609060101010101" pitchFamily="49" charset="-122"/>
              </a:rPr>
              <a:t>，</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在中央工作会议上的发言</a:t>
            </a:r>
            <a:r>
              <a:rPr lang="en-US" altLang="zh-CN" sz="1600" dirty="0">
                <a:latin typeface="黑体" panose="02010609060101010101" pitchFamily="49" charset="-122"/>
                <a:ea typeface="黑体" panose="02010609060101010101" pitchFamily="49" charset="-122"/>
                <a:cs typeface="黑体" panose="02010609060101010101" pitchFamily="49" charset="-122"/>
              </a:rPr>
              <a:t>》</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20000"/>
              </a:lnSpc>
            </a:pPr>
            <a:r>
              <a:rPr lang="zh-CN" altLang="en-US" sz="1600" dirty="0">
                <a:latin typeface="黑体" panose="02010609060101010101" pitchFamily="49" charset="-122"/>
                <a:ea typeface="黑体" panose="02010609060101010101" pitchFamily="49" charset="-122"/>
                <a:cs typeface="黑体" panose="02010609060101010101" pitchFamily="49" charset="-122"/>
              </a:rPr>
              <a:t>人口增加，耕地减少</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不应把这仅看成是经济问题，而且应看成政治问题，你没有粮食吃还不天下大乱</a:t>
            </a:r>
            <a:r>
              <a:rPr lang="en-US" altLang="zh-CN" sz="1600" dirty="0">
                <a:latin typeface="黑体" panose="02010609060101010101" pitchFamily="49" charset="-122"/>
                <a:ea typeface="黑体" panose="02010609060101010101" pitchFamily="49" charset="-122"/>
                <a:cs typeface="黑体" panose="02010609060101010101" pitchFamily="49" charset="-122"/>
              </a:rPr>
              <a:t>——</a:t>
            </a:r>
            <a:r>
              <a:rPr lang="zh-CN" altLang="en-US" sz="1600" dirty="0">
                <a:latin typeface="黑体" panose="02010609060101010101" pitchFamily="49" charset="-122"/>
                <a:ea typeface="黑体" panose="02010609060101010101" pitchFamily="49" charset="-122"/>
                <a:cs typeface="黑体" panose="02010609060101010101" pitchFamily="49" charset="-122"/>
              </a:rPr>
              <a:t>江泽民，</a:t>
            </a:r>
            <a:r>
              <a:rPr lang="en-US" altLang="zh-CN" sz="1600" dirty="0">
                <a:latin typeface="黑体" panose="02010609060101010101" pitchFamily="49" charset="-122"/>
                <a:ea typeface="黑体" panose="02010609060101010101" pitchFamily="49" charset="-122"/>
                <a:cs typeface="黑体" panose="02010609060101010101" pitchFamily="49" charset="-122"/>
              </a:rPr>
              <a:t>1989</a:t>
            </a:r>
            <a:endParaRPr lang="en-US" altLang="zh-CN" sz="1600" dirty="0">
              <a:latin typeface="黑体" panose="02010609060101010101" pitchFamily="49" charset="-122"/>
              <a:ea typeface="黑体" panose="02010609060101010101" pitchFamily="49" charset="-122"/>
              <a:cs typeface="黑体" panose="02010609060101010101" pitchFamily="49" charset="-122"/>
            </a:endParaRPr>
          </a:p>
          <a:p>
            <a:pPr lvl="1">
              <a:lnSpc>
                <a:spcPct val="100000"/>
              </a:lnSpc>
            </a:pPr>
            <a:endParaRPr lang="en-US" altLang="zh-CN" sz="800" dirty="0"/>
          </a:p>
          <a:p>
            <a:pPr lvl="1"/>
            <a:endParaRPr lang="en-US" altLang="zh-CN" sz="800" dirty="0"/>
          </a:p>
        </p:txBody>
      </p:sp>
    </p:spTree>
  </p:cSld>
  <p:clrMapOvr>
    <a:masterClrMapping/>
  </p:clrMapOvr>
  <p:transition spd="med">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44748"/>
            <a:ext cx="8229600" cy="868958"/>
          </a:xfrm>
        </p:spPr>
        <p:txBody>
          <a:bodyPr/>
          <a:lstStyle/>
          <a:p>
            <a:r>
              <a:rPr lang="zh-CN" altLang="en-US" dirty="0" smtClean="0"/>
              <a:t>宅基地制度的弊端与原有宅基地管控政策的缺陷</a:t>
            </a:r>
            <a:endParaRPr lang="zh-CN" altLang="en-US" dirty="0"/>
          </a:p>
        </p:txBody>
      </p:sp>
      <p:sp>
        <p:nvSpPr>
          <p:cNvPr id="3" name="内容占位符 2"/>
          <p:cNvSpPr>
            <a:spLocks noGrp="1"/>
          </p:cNvSpPr>
          <p:nvPr>
            <p:ph idx="1"/>
          </p:nvPr>
        </p:nvSpPr>
        <p:spPr/>
        <p:txBody>
          <a:bodyPr/>
          <a:lstStyle/>
          <a:p>
            <a:pPr marL="171450" lvl="1">
              <a:spcBef>
                <a:spcPts val="750"/>
              </a:spcBef>
            </a:pPr>
            <a:r>
              <a:rPr lang="zh-CN" altLang="en-US" sz="2000" dirty="0" smtClean="0">
                <a:latin typeface="楷体" panose="02010609060101010101" pitchFamily="49" charset="-122"/>
                <a:ea typeface="楷体" panose="02010609060101010101" pitchFamily="49" charset="-122"/>
              </a:rPr>
              <a:t>宅基地福利分配，无偿无限期使用，缺乏退出机制，城市非农户口可以申请宅基地，干部可以申请宅基地</a:t>
            </a:r>
            <a:endParaRPr lang="en-US" altLang="zh-CN" sz="2000" dirty="0" smtClean="0">
              <a:latin typeface="楷体" panose="02010609060101010101" pitchFamily="49" charset="-122"/>
              <a:ea typeface="楷体" panose="02010609060101010101" pitchFamily="49" charset="-122"/>
            </a:endParaRPr>
          </a:p>
          <a:p>
            <a:pPr marL="514350" lvl="2">
              <a:spcBef>
                <a:spcPts val="750"/>
              </a:spcBef>
            </a:pPr>
            <a:r>
              <a:rPr lang="zh-CN" altLang="en-US" sz="2000" dirty="0" smtClean="0">
                <a:latin typeface="楷体" panose="02010609060101010101" pitchFamily="49" charset="-122"/>
                <a:ea typeface="楷体" panose="02010609060101010101" pitchFamily="49" charset="-122"/>
              </a:rPr>
              <a:t>免费的是个好东西，多多益善，城市商品房市场的兴起进一步增加了占地建房的积极性</a:t>
            </a:r>
            <a:endParaRPr lang="en-US" altLang="zh-CN" sz="2000" dirty="0" smtClean="0">
              <a:latin typeface="楷体" panose="02010609060101010101" pitchFamily="49" charset="-122"/>
              <a:ea typeface="楷体" panose="02010609060101010101" pitchFamily="49" charset="-122"/>
            </a:endParaRPr>
          </a:p>
          <a:p>
            <a:pPr marL="514350" lvl="2">
              <a:spcBef>
                <a:spcPts val="750"/>
              </a:spcBef>
            </a:pPr>
            <a:r>
              <a:rPr lang="zh-CN" altLang="en-US" sz="2000" dirty="0" smtClean="0">
                <a:latin typeface="楷体" panose="02010609060101010101" pitchFamily="49" charset="-122"/>
                <a:ea typeface="楷体" panose="02010609060101010101" pitchFamily="49" charset="-122"/>
              </a:rPr>
              <a:t>没有“户”的清晰定义，十岁孩子也可以分户申请宅基地建房；早婚也可以分户建房；非农户口也可以申请建房；干部申请宅基地建房现象比较严重</a:t>
            </a:r>
            <a:endParaRPr lang="en-US" altLang="zh-CN" sz="2000" dirty="0" smtClean="0">
              <a:latin typeface="楷体" panose="02010609060101010101" pitchFamily="49" charset="-122"/>
              <a:ea typeface="楷体" panose="02010609060101010101" pitchFamily="49" charset="-122"/>
            </a:endParaRPr>
          </a:p>
          <a:p>
            <a:pPr marL="857250" lvl="3">
              <a:spcBef>
                <a:spcPts val="750"/>
              </a:spcBef>
            </a:pPr>
            <a:r>
              <a:rPr lang="zh-CN" altLang="en-US" dirty="0" smtClean="0">
                <a:latin typeface="楷体" panose="02010609060101010101" pitchFamily="49" charset="-122"/>
                <a:ea typeface="楷体" panose="02010609060101010101" pitchFamily="49" charset="-122"/>
              </a:rPr>
              <a:t>实施</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土地管理法</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以后</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部分地区党政干部违法占地建私房，不少占用的是良田</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目前处理土地违法案件遇到的主要问题是一些干部，尤其是领导干部的法制观念淡薄</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陈慕华，</a:t>
            </a:r>
            <a:r>
              <a:rPr lang="en-US" altLang="zh-CN" dirty="0" smtClean="0">
                <a:latin typeface="楷体" panose="02010609060101010101" pitchFamily="49" charset="-122"/>
                <a:ea typeface="楷体" panose="02010609060101010101" pitchFamily="49" charset="-122"/>
              </a:rPr>
              <a:t>1991</a:t>
            </a:r>
            <a:r>
              <a:rPr lang="zh-CN" altLang="en-US" dirty="0" smtClean="0">
                <a:latin typeface="楷体" panose="02010609060101010101" pitchFamily="49" charset="-122"/>
                <a:ea typeface="楷体" panose="02010609060101010101" pitchFamily="49" charset="-122"/>
              </a:rPr>
              <a:t>，在庆祝</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土地管理法</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颁布五周年暨全国“土地日”座谈会上的讲话</a:t>
            </a:r>
            <a:endParaRPr lang="en-US" altLang="zh-CN" dirty="0" smtClean="0">
              <a:latin typeface="楷体" panose="02010609060101010101" pitchFamily="49" charset="-122"/>
              <a:ea typeface="楷体" panose="02010609060101010101" pitchFamily="49" charset="-122"/>
            </a:endParaRPr>
          </a:p>
          <a:p>
            <a:pPr marL="171450" lvl="1">
              <a:spcBef>
                <a:spcPts val="750"/>
              </a:spcBef>
            </a:pPr>
            <a:r>
              <a:rPr lang="en-US" altLang="zh-CN" sz="2000" dirty="0" smtClean="0">
                <a:latin typeface="楷体" panose="02010609060101010101" pitchFamily="49" charset="-122"/>
                <a:ea typeface="楷体" panose="02010609060101010101" pitchFamily="49" charset="-122"/>
              </a:rPr>
              <a:t>1985</a:t>
            </a:r>
            <a:r>
              <a:rPr lang="zh-CN" altLang="zh-CN" sz="2000" dirty="0">
                <a:latin typeface="楷体" panose="02010609060101010101" pitchFamily="49" charset="-122"/>
                <a:ea typeface="楷体" panose="02010609060101010101" pitchFamily="49" charset="-122"/>
              </a:rPr>
              <a:t>年至</a:t>
            </a:r>
            <a:r>
              <a:rPr lang="en-US" altLang="zh-CN" sz="2000" dirty="0">
                <a:latin typeface="楷体" panose="02010609060101010101" pitchFamily="49" charset="-122"/>
                <a:ea typeface="楷体" panose="02010609060101010101" pitchFamily="49" charset="-122"/>
              </a:rPr>
              <a:t>1988</a:t>
            </a:r>
            <a:r>
              <a:rPr lang="zh-CN" altLang="zh-CN" sz="2000" dirty="0">
                <a:latin typeface="楷体" panose="02010609060101010101" pitchFamily="49" charset="-122"/>
                <a:ea typeface="楷体" panose="02010609060101010101" pitchFamily="49" charset="-122"/>
              </a:rPr>
              <a:t>年的</a:t>
            </a:r>
            <a:r>
              <a:rPr lang="en-US" altLang="zh-CN" sz="2000" dirty="0">
                <a:latin typeface="楷体" panose="02010609060101010101" pitchFamily="49" charset="-122"/>
                <a:ea typeface="楷体" panose="02010609060101010101" pitchFamily="49" charset="-122"/>
              </a:rPr>
              <a:t>4</a:t>
            </a:r>
            <a:r>
              <a:rPr lang="zh-CN" altLang="zh-CN" sz="2000" dirty="0">
                <a:latin typeface="楷体" panose="02010609060101010101" pitchFamily="49" charset="-122"/>
                <a:ea typeface="楷体" panose="02010609060101010101" pitchFamily="49" charset="-122"/>
              </a:rPr>
              <a:t>年间，全国农村建房占用耕地</a:t>
            </a:r>
            <a:r>
              <a:rPr lang="en-US" altLang="zh-CN" sz="2000" dirty="0">
                <a:latin typeface="楷体" panose="02010609060101010101" pitchFamily="49" charset="-122"/>
                <a:ea typeface="楷体" panose="02010609060101010101" pitchFamily="49" charset="-122"/>
              </a:rPr>
              <a:t>415</a:t>
            </a:r>
            <a:r>
              <a:rPr lang="zh-CN" altLang="zh-CN" sz="2000" dirty="0">
                <a:latin typeface="楷体" panose="02010609060101010101" pitchFamily="49" charset="-122"/>
                <a:ea typeface="楷体" panose="02010609060101010101" pitchFamily="49" charset="-122"/>
              </a:rPr>
              <a:t>万亩，占到同期全国各项建设占用耕地数量的</a:t>
            </a:r>
            <a:r>
              <a:rPr lang="en-US" altLang="zh-CN" sz="2000" dirty="0" smtClean="0">
                <a:latin typeface="楷体" panose="02010609060101010101" pitchFamily="49" charset="-122"/>
                <a:ea typeface="楷体" panose="02010609060101010101" pitchFamily="49" charset="-122"/>
              </a:rPr>
              <a:t>1/3</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——1990</a:t>
            </a:r>
            <a:r>
              <a:rPr lang="zh-CN" altLang="en-US" sz="2000" dirty="0" smtClean="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《关于加强农村宅基地管理工作的请示》</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p:txBody>
      </p:sp>
    </p:spTree>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a:t>
            </a:r>
            <a:endParaRPr lang="zh-CN" altLang="en-US" dirty="0"/>
          </a:p>
        </p:txBody>
      </p:sp>
      <p:sp>
        <p:nvSpPr>
          <p:cNvPr id="3" name="内容占位符 2"/>
          <p:cNvSpPr>
            <a:spLocks noGrp="1"/>
          </p:cNvSpPr>
          <p:nvPr>
            <p:ph idx="1"/>
          </p:nvPr>
        </p:nvSpPr>
        <p:spPr/>
        <p:txBody>
          <a:bodyPr/>
          <a:lstStyle/>
          <a:p>
            <a:r>
              <a:rPr lang="zh-CN" altLang="en-US" dirty="0" smtClean="0"/>
              <a:t>城乡分立的土地与住房政策的建构</a:t>
            </a:r>
            <a:endParaRPr lang="en-US" altLang="zh-CN" dirty="0" smtClean="0"/>
          </a:p>
          <a:p>
            <a:r>
              <a:rPr lang="zh-CN" altLang="en-US" dirty="0" smtClean="0"/>
              <a:t>宅基地制度与农村住房建设</a:t>
            </a:r>
            <a:endParaRPr lang="en-US" altLang="zh-CN" dirty="0" smtClean="0"/>
          </a:p>
          <a:p>
            <a:r>
              <a:rPr lang="zh-CN" altLang="en-US" dirty="0" smtClean="0"/>
              <a:t>城市住房政策：从完全国家责任到市场机制的兴起到福利住房制度的终结</a:t>
            </a:r>
            <a:endParaRPr lang="en-US" altLang="zh-CN" dirty="0" smtClean="0"/>
          </a:p>
          <a:p>
            <a:r>
              <a:rPr lang="zh-CN" altLang="en-US" dirty="0" smtClean="0"/>
              <a:t>农村宅基地和农房制度：从允许城市居民申请</a:t>
            </a:r>
            <a:r>
              <a:rPr lang="en-US" altLang="zh-CN" dirty="0" smtClean="0"/>
              <a:t>/</a:t>
            </a:r>
            <a:r>
              <a:rPr lang="zh-CN" altLang="en-US" dirty="0" smtClean="0"/>
              <a:t>购买到禁止城市居民申请</a:t>
            </a:r>
            <a:r>
              <a:rPr lang="en-US" altLang="zh-CN" dirty="0" smtClean="0"/>
              <a:t>/</a:t>
            </a:r>
            <a:r>
              <a:rPr lang="zh-CN" altLang="en-US" dirty="0" smtClean="0"/>
              <a:t>购买</a:t>
            </a:r>
            <a:endParaRPr lang="en-US" altLang="zh-CN" dirty="0" smtClean="0"/>
          </a:p>
        </p:txBody>
      </p:sp>
      <p:sp>
        <p:nvSpPr>
          <p:cNvPr id="4" name="标题 1"/>
          <p:cNvSpPr>
            <a:spLocks noGrp="1"/>
          </p:cNvSpPr>
          <p:nvPr>
            <p:custDataLst>
              <p:tags r:id="rId1"/>
            </p:custDataLst>
          </p:nvPr>
        </p:nvSpPr>
        <p:spPr>
          <a:xfrm>
            <a:off x="252095" y="5229225"/>
            <a:ext cx="8820150" cy="868680"/>
          </a:xfrm>
          <a:prstGeom prst="rect">
            <a:avLst/>
          </a:prstGeom>
        </p:spPr>
        <p:txBody>
          <a:bodyPr/>
          <a:lstStyle>
            <a:lvl1pPr algn="l"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r>
              <a:rPr lang="zh-CN" altLang="en-US" sz="3200" dirty="0" smtClean="0"/>
              <a:t>新民主主义革命：承认、保护土地与住宅所有权</a:t>
            </a:r>
            <a:endParaRPr lang="zh-CN" altLang="en-US" sz="3200" dirty="0" smtClean="0"/>
          </a:p>
        </p:txBody>
      </p:sp>
    </p:spTree>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460" y="333038"/>
            <a:ext cx="8229600" cy="868958"/>
          </a:xfrm>
        </p:spPr>
        <p:txBody>
          <a:bodyPr/>
          <a:lstStyle/>
          <a:p>
            <a:r>
              <a:rPr lang="en-US" altLang="zh-CN" sz="3600" dirty="0" smtClean="0"/>
              <a:t>1990</a:t>
            </a:r>
            <a:r>
              <a:rPr lang="zh-CN" altLang="en-US" sz="3600" dirty="0" smtClean="0"/>
              <a:t>年代，宅基地交易范围进一步缩小</a:t>
            </a:r>
            <a:endParaRPr lang="zh-CN" altLang="en-US" sz="3600" dirty="0" smtClean="0"/>
          </a:p>
        </p:txBody>
      </p:sp>
      <p:sp>
        <p:nvSpPr>
          <p:cNvPr id="3" name="内容占位符 2"/>
          <p:cNvSpPr>
            <a:spLocks noGrp="1"/>
          </p:cNvSpPr>
          <p:nvPr>
            <p:ph idx="1"/>
          </p:nvPr>
        </p:nvSpPr>
        <p:spPr>
          <a:xfrm>
            <a:off x="179512" y="1600200"/>
            <a:ext cx="8784976" cy="4525963"/>
          </a:xfrm>
        </p:spPr>
        <p:txBody>
          <a:bodyPr/>
          <a:lstStyle/>
          <a:p>
            <a:r>
              <a:rPr lang="zh-CN" altLang="en-US" dirty="0" smtClean="0"/>
              <a:t>城市化发展、耕地保护与宅基地面积扩张之间的冲突</a:t>
            </a:r>
            <a:endParaRPr lang="en-US" altLang="zh-CN" dirty="0" smtClean="0"/>
          </a:p>
          <a:p>
            <a:r>
              <a:rPr lang="en-US" altLang="zh-CN" dirty="0" smtClean="0"/>
              <a:t>1990</a:t>
            </a:r>
            <a:r>
              <a:rPr lang="zh-CN" altLang="en-US" dirty="0" smtClean="0"/>
              <a:t>，禁止非农人口申请宅基地，</a:t>
            </a:r>
            <a:r>
              <a:rPr lang="en-US" altLang="zh-CN" dirty="0" smtClean="0"/>
              <a:t>《</a:t>
            </a:r>
            <a:r>
              <a:rPr lang="zh-CN" altLang="en-US" dirty="0" smtClean="0"/>
              <a:t>关于</a:t>
            </a:r>
            <a:r>
              <a:rPr lang="zh-CN" altLang="en-US" dirty="0"/>
              <a:t>加强农村宅基地管理工作的</a:t>
            </a:r>
            <a:r>
              <a:rPr lang="zh-CN" altLang="en-US" dirty="0" smtClean="0"/>
              <a:t>请示</a:t>
            </a:r>
            <a:r>
              <a:rPr lang="en-US" altLang="zh-CN" dirty="0" smtClean="0"/>
              <a:t>》</a:t>
            </a:r>
            <a:endParaRPr lang="en-US" altLang="zh-CN" dirty="0" smtClean="0"/>
          </a:p>
          <a:p>
            <a:r>
              <a:rPr lang="en-US" altLang="zh-CN" dirty="0" smtClean="0"/>
              <a:t>1994</a:t>
            </a:r>
            <a:r>
              <a:rPr lang="zh-CN" altLang="en-US" dirty="0" smtClean="0"/>
              <a:t>，莱斯特布朗，</a:t>
            </a:r>
            <a:r>
              <a:rPr lang="en-US" altLang="zh-CN" dirty="0" smtClean="0"/>
              <a:t>21</a:t>
            </a:r>
            <a:r>
              <a:rPr lang="zh-CN" altLang="en-US" dirty="0" smtClean="0"/>
              <a:t>世纪谁来养活中国</a:t>
            </a:r>
            <a:endParaRPr lang="en-US" altLang="zh-CN" dirty="0" smtClean="0"/>
          </a:p>
          <a:p>
            <a:r>
              <a:rPr lang="en-US" altLang="zh-CN" dirty="0" smtClean="0"/>
              <a:t>1997</a:t>
            </a:r>
            <a:r>
              <a:rPr lang="zh-CN" altLang="en-US" dirty="0" smtClean="0"/>
              <a:t>，耕地占用审批冻结一年</a:t>
            </a:r>
            <a:endParaRPr lang="en-US" altLang="zh-CN" dirty="0" smtClean="0"/>
          </a:p>
          <a:p>
            <a:r>
              <a:rPr lang="en-US" altLang="zh-CN" dirty="0" smtClean="0"/>
              <a:t>1998</a:t>
            </a:r>
            <a:r>
              <a:rPr lang="zh-CN" altLang="en-US" dirty="0" smtClean="0"/>
              <a:t>，继续冻结一年</a:t>
            </a:r>
            <a:endParaRPr lang="en-US" altLang="zh-CN" dirty="0" smtClean="0"/>
          </a:p>
          <a:p>
            <a:r>
              <a:rPr lang="en-US" altLang="zh-CN" dirty="0" smtClean="0"/>
              <a:t>1998</a:t>
            </a:r>
            <a:r>
              <a:rPr lang="zh-CN" altLang="en-US" dirty="0" smtClean="0"/>
              <a:t>土地管理法，土地用途管制制度与耕地占补平衡制度</a:t>
            </a:r>
            <a:endParaRPr lang="zh-CN" altLang="en-US" dirty="0"/>
          </a:p>
        </p:txBody>
      </p:sp>
    </p:spTree>
  </p:cSld>
  <p:clrMapOvr>
    <a:masterClrMapping/>
  </p:clrMapOvr>
  <p:transition spd="med">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农村住房</a:t>
            </a:r>
            <a:r>
              <a:rPr lang="en-US" altLang="zh-CN" dirty="0" err="1" smtClean="0"/>
              <a:t>vs</a:t>
            </a:r>
            <a:r>
              <a:rPr lang="zh-CN" altLang="en-US" dirty="0" smtClean="0"/>
              <a:t>城市住房</a:t>
            </a:r>
            <a:endParaRPr lang="zh-CN" altLang="en-US"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611560" y="6021288"/>
            <a:ext cx="6480720" cy="369332"/>
          </a:xfrm>
          <a:prstGeom prst="rect">
            <a:avLst/>
          </a:prstGeom>
          <a:noFill/>
        </p:spPr>
        <p:txBody>
          <a:bodyPr wrap="square" rtlCol="0">
            <a:spAutoFit/>
          </a:bodyPr>
          <a:lstStyle/>
          <a:p>
            <a:r>
              <a:rPr lang="zh-CN" altLang="en-US" dirty="0" smtClean="0"/>
              <a:t>数据来源：中国统计年鉴，</a:t>
            </a:r>
            <a:r>
              <a:rPr lang="en-US" altLang="zh-CN" dirty="0" smtClean="0"/>
              <a:t>1996</a:t>
            </a:r>
            <a:r>
              <a:rPr lang="zh-CN" altLang="en-US" dirty="0" smtClean="0"/>
              <a:t>与</a:t>
            </a:r>
            <a:r>
              <a:rPr lang="en-US" altLang="zh-CN" dirty="0" smtClean="0"/>
              <a:t>2010.</a:t>
            </a:r>
            <a:endParaRPr lang="zh-CN" altLang="en-US" dirty="0"/>
          </a:p>
        </p:txBody>
      </p:sp>
    </p:spTree>
  </p:cSld>
  <p:clrMapOvr>
    <a:masterClrMapping/>
  </p:clrMapOvr>
  <p:transition spd="med">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城市：单位住房</a:t>
            </a:r>
            <a:r>
              <a:rPr lang="en-US" altLang="zh-CN" dirty="0" err="1" smtClean="0"/>
              <a:t>vs</a:t>
            </a:r>
            <a:r>
              <a:rPr lang="en-US" altLang="zh-CN" dirty="0" smtClean="0"/>
              <a:t> </a:t>
            </a:r>
            <a:r>
              <a:rPr lang="zh-CN" altLang="en-US" dirty="0" smtClean="0"/>
              <a:t>商品房</a:t>
            </a:r>
            <a:endParaRPr lang="zh-CN" altLang="en-US" dirty="0"/>
          </a:p>
        </p:txBody>
      </p:sp>
      <p:sp>
        <p:nvSpPr>
          <p:cNvPr id="5" name="文本占位符 4"/>
          <p:cNvSpPr>
            <a:spLocks noGrp="1"/>
          </p:cNvSpPr>
          <p:nvPr>
            <p:ph type="body" idx="1"/>
          </p:nvPr>
        </p:nvSpPr>
        <p:spPr/>
        <p:txBody>
          <a:bodyPr/>
          <a:lstStyle/>
          <a:p>
            <a:r>
              <a:rPr lang="zh-CN" altLang="en-US" dirty="0" smtClean="0"/>
              <a:t>单位住房的建设与分配</a:t>
            </a:r>
            <a:endParaRPr lang="en-US" altLang="zh-CN" dirty="0" smtClean="0"/>
          </a:p>
        </p:txBody>
      </p:sp>
      <p:sp>
        <p:nvSpPr>
          <p:cNvPr id="3" name="内容占位符 2"/>
          <p:cNvSpPr>
            <a:spLocks noGrp="1"/>
          </p:cNvSpPr>
          <p:nvPr>
            <p:ph sz="half" idx="2"/>
          </p:nvPr>
        </p:nvSpPr>
        <p:spPr>
          <a:xfrm>
            <a:off x="457200" y="2174875"/>
            <a:ext cx="4040188" cy="3630389"/>
          </a:xfrm>
        </p:spPr>
        <p:txBody>
          <a:bodyPr>
            <a:normAutofit fontScale="92500" lnSpcReduction="20000"/>
          </a:bodyPr>
          <a:lstStyle/>
          <a:p>
            <a:r>
              <a:rPr lang="zh-CN" altLang="en-US" dirty="0" smtClean="0"/>
              <a:t>建设资金来源：单位筹资与财政拨款</a:t>
            </a:r>
            <a:endParaRPr lang="en-US" altLang="zh-CN" dirty="0" smtClean="0"/>
          </a:p>
          <a:p>
            <a:r>
              <a:rPr lang="zh-CN" altLang="en-US" b="1" dirty="0" smtClean="0"/>
              <a:t>土地来源：无偿划拨</a:t>
            </a:r>
            <a:endParaRPr lang="en-US" altLang="zh-CN" b="1" dirty="0" smtClean="0"/>
          </a:p>
          <a:p>
            <a:r>
              <a:rPr lang="zh-CN" altLang="en-US" dirty="0"/>
              <a:t>个人</a:t>
            </a:r>
            <a:r>
              <a:rPr lang="zh-CN" altLang="en-US" dirty="0" smtClean="0"/>
              <a:t>竞争规则：</a:t>
            </a:r>
            <a:r>
              <a:rPr lang="zh-CN" altLang="en-US" b="1" dirty="0" smtClean="0"/>
              <a:t>等级制与关系</a:t>
            </a:r>
            <a:endParaRPr lang="en-US" altLang="zh-CN" b="1" dirty="0" smtClean="0"/>
          </a:p>
          <a:p>
            <a:r>
              <a:rPr lang="zh-CN" altLang="en-US" dirty="0" smtClean="0"/>
              <a:t>绩效：住房条件差、体制内的都有机会</a:t>
            </a:r>
            <a:endParaRPr lang="en-US" altLang="zh-CN" dirty="0" smtClean="0"/>
          </a:p>
          <a:p>
            <a:endParaRPr lang="en-US" altLang="zh-CN" dirty="0" smtClean="0"/>
          </a:p>
          <a:p>
            <a:endParaRPr lang="en-US" altLang="zh-CN" dirty="0" smtClean="0"/>
          </a:p>
          <a:p>
            <a:r>
              <a:rPr lang="zh-CN" altLang="en-US" b="1" dirty="0" smtClean="0"/>
              <a:t>无产权证，拥有临时使用权、无合法收益权和转让权</a:t>
            </a:r>
            <a:endParaRPr lang="zh-CN" altLang="en-US" b="1" dirty="0"/>
          </a:p>
        </p:txBody>
      </p:sp>
      <p:sp>
        <p:nvSpPr>
          <p:cNvPr id="6" name="文本占位符 5"/>
          <p:cNvSpPr>
            <a:spLocks noGrp="1"/>
          </p:cNvSpPr>
          <p:nvPr>
            <p:ph type="body" sz="quarter" idx="3"/>
          </p:nvPr>
        </p:nvSpPr>
        <p:spPr/>
        <p:txBody>
          <a:bodyPr/>
          <a:lstStyle/>
          <a:p>
            <a:r>
              <a:rPr lang="zh-CN" altLang="en-US" dirty="0" smtClean="0"/>
              <a:t>商品房的建设与分配</a:t>
            </a:r>
            <a:endParaRPr lang="en-US" altLang="zh-CN" dirty="0" smtClean="0"/>
          </a:p>
        </p:txBody>
      </p:sp>
      <p:sp>
        <p:nvSpPr>
          <p:cNvPr id="4" name="内容占位符 3"/>
          <p:cNvSpPr>
            <a:spLocks noGrp="1"/>
          </p:cNvSpPr>
          <p:nvPr>
            <p:ph sz="quarter" idx="4"/>
          </p:nvPr>
        </p:nvSpPr>
        <p:spPr/>
        <p:txBody>
          <a:bodyPr>
            <a:normAutofit fontScale="92500"/>
          </a:bodyPr>
          <a:lstStyle/>
          <a:p>
            <a:r>
              <a:rPr lang="zh-CN" altLang="en-US" dirty="0" smtClean="0"/>
              <a:t>建设资金来源：社会、个人与银行</a:t>
            </a:r>
            <a:endParaRPr lang="en-US" altLang="zh-CN" dirty="0" smtClean="0"/>
          </a:p>
          <a:p>
            <a:r>
              <a:rPr lang="zh-CN" altLang="en-US" b="1" dirty="0" smtClean="0"/>
              <a:t>土地来源：土地市场</a:t>
            </a:r>
            <a:endParaRPr lang="zh-CN" altLang="en-US" b="1" dirty="0" smtClean="0"/>
          </a:p>
          <a:p>
            <a:r>
              <a:rPr lang="zh-CN" altLang="en-US" dirty="0" smtClean="0"/>
              <a:t>个人竞争规则：</a:t>
            </a:r>
            <a:r>
              <a:rPr lang="zh-CN" altLang="en-US" b="1" dirty="0" smtClean="0"/>
              <a:t>钱、风险承担与筹资能力</a:t>
            </a:r>
            <a:endParaRPr lang="en-US" altLang="zh-CN" b="1" dirty="0" smtClean="0"/>
          </a:p>
          <a:p>
            <a:r>
              <a:rPr lang="zh-CN" altLang="en-US" dirty="0" smtClean="0"/>
              <a:t>绩效：</a:t>
            </a:r>
            <a:r>
              <a:rPr lang="zh-CN" altLang="en-US" b="1" dirty="0" smtClean="0"/>
              <a:t>住房条件大幅度改善</a:t>
            </a:r>
            <a:r>
              <a:rPr lang="zh-CN" altLang="en-US" dirty="0" smtClean="0"/>
              <a:t>、有钱才有机会、</a:t>
            </a:r>
            <a:r>
              <a:rPr lang="zh-CN" altLang="en-US" b="1" dirty="0" smtClean="0"/>
              <a:t>城市住房成为家庭最重要的财富</a:t>
            </a:r>
            <a:endParaRPr lang="en-US" altLang="zh-CN" b="1" dirty="0" smtClean="0"/>
          </a:p>
          <a:p>
            <a:r>
              <a:rPr lang="zh-CN" altLang="en-US" b="1" dirty="0" smtClean="0"/>
              <a:t>房产证：使用权、收益权和转让权</a:t>
            </a:r>
            <a:endParaRPr lang="en-US" altLang="zh-CN" b="1" dirty="0" smtClean="0"/>
          </a:p>
        </p:txBody>
      </p:sp>
    </p:spTree>
  </p:cSld>
  <p:clrMapOvr>
    <a:masterClrMapping/>
  </p:clrMapOvr>
  <p:transition spd="med">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pPr algn="just">
              <a:buFont typeface="Wingdings" panose="05000000000000000000" pitchFamily="2" charset="2"/>
              <a:buChar char="l"/>
            </a:pPr>
            <a:r>
              <a:rPr lang="zh-CN" altLang="en-US" sz="2400" dirty="0"/>
              <a:t>1982年，国家试点了“三三制”的补贴出售新建住房方案，即由政府、企业和个人各承担1</a:t>
            </a:r>
            <a:r>
              <a:rPr lang="en-US" altLang="zh-CN" sz="2400" dirty="0"/>
              <a:t>/</a:t>
            </a:r>
            <a:r>
              <a:rPr lang="zh-CN" altLang="en-US" sz="2400" dirty="0"/>
              <a:t>3，试点结果显示，个人购买意愿不强，主要原因是当时公房仍实行低租金，租价比不合理。</a:t>
            </a:r>
            <a:endParaRPr lang="zh-CN" altLang="en-US" sz="2400" dirty="0"/>
          </a:p>
          <a:p>
            <a:pPr algn="just">
              <a:buFont typeface="Wingdings" panose="05000000000000000000" pitchFamily="2" charset="2"/>
              <a:buChar char="l"/>
            </a:pPr>
            <a:r>
              <a:rPr lang="zh-CN" altLang="en-US" sz="2400" dirty="0"/>
              <a:t>1986年，试行“提租补贴、租售结合、以租促售、配套改革”，效果良好。</a:t>
            </a:r>
            <a:endParaRPr lang="en-US" altLang="zh-CN" sz="2400" dirty="0"/>
          </a:p>
          <a:p>
            <a:pPr algn="just">
              <a:buFont typeface="Wingdings" panose="05000000000000000000" pitchFamily="2" charset="2"/>
              <a:buChar char="l"/>
            </a:pPr>
            <a:r>
              <a:rPr lang="zh-CN" altLang="en-US" sz="2400" dirty="0"/>
              <a:t>1988年，国务院召开第一次全国房改工作会议，推出《关于在全国城镇分期分批推行住房制度改革的实施方案》，以提租补贴、租售结合为指导思想。因1988年下半年开始的严重通胀无法继续。</a:t>
            </a:r>
            <a:endParaRPr lang="zh-CN" altLang="en-US" sz="2400" dirty="0"/>
          </a:p>
          <a:p>
            <a:endParaRPr lang="zh-CN" altLang="en-US" dirty="0"/>
          </a:p>
        </p:txBody>
      </p:sp>
    </p:spTree>
  </p:cSld>
  <p:clrMapOvr>
    <a:masterClrMapping/>
  </p:clrMapOvr>
  <p:transition spd="med">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605" y="1484630"/>
            <a:ext cx="8493125" cy="5154930"/>
          </a:xfrm>
        </p:spPr>
        <p:txBody>
          <a:bodyPr/>
          <a:lstStyle/>
          <a:p>
            <a:pPr>
              <a:lnSpc>
                <a:spcPct val="90000"/>
              </a:lnSpc>
              <a:defRPr/>
            </a:pPr>
            <a:r>
              <a:rPr lang="zh-CN" altLang="en-US" sz="2400" dirty="0"/>
              <a:t>1994年7月，国务院下发了《关于深化城镇住房制度改革的决定》，确定房改的根本目标是：建立与社会主义市场经济体制相适应的新的城镇住房制度，</a:t>
            </a:r>
            <a:r>
              <a:rPr lang="zh-CN" altLang="en-US" sz="2400" b="1" dirty="0"/>
              <a:t>实现住房商品化、社会化；</a:t>
            </a:r>
            <a:r>
              <a:rPr lang="zh-CN" altLang="en-US" sz="2400" dirty="0"/>
              <a:t>加快住房建设，改善居住条件，满足城镇居民不断增长的住房需求。</a:t>
            </a:r>
            <a:endParaRPr lang="en-US" altLang="zh-CN" sz="2400" dirty="0"/>
          </a:p>
          <a:p>
            <a:pPr>
              <a:lnSpc>
                <a:spcPct val="90000"/>
              </a:lnSpc>
              <a:defRPr/>
            </a:pPr>
            <a:r>
              <a:rPr lang="zh-CN" altLang="en-US" sz="2400" dirty="0"/>
              <a:t>“三改”：住房建设投资由国家、单位统包的体制改为国家、单位、个人三者合理负担的体制；</a:t>
            </a:r>
            <a:r>
              <a:rPr lang="zh-CN" altLang="en-US" sz="2400" b="1" dirty="0"/>
              <a:t>从国家、单位建房、分房和维修、管理住房的体制改为社会化、专业化运行体制；从住房实物福利分配方式改为以货币工资分配为主的方式。</a:t>
            </a:r>
            <a:endParaRPr lang="zh-CN" altLang="en-US" sz="2400" b="1" dirty="0"/>
          </a:p>
          <a:p>
            <a:pPr>
              <a:lnSpc>
                <a:spcPct val="90000"/>
              </a:lnSpc>
              <a:defRPr/>
            </a:pPr>
            <a:r>
              <a:rPr lang="zh-CN" altLang="en-US" sz="2400" dirty="0"/>
              <a:t> “四建”：即建立与社会主义市场经济体制相适应的新住房制度，包括建立以中低收入家庭为对象、具有社会保障性质的经济适用住房供应体系和以高收入家庭为对象的商品房供应体系；建立住房公积金制度；发展住房金融、保险，建立政策性、商业性并存的住房信贷体系；建立规范化的房地产交易市场和房屋维修、管理市场</a:t>
            </a:r>
            <a:endParaRPr lang="zh-CN" altLang="en-US" sz="2400" dirty="0"/>
          </a:p>
        </p:txBody>
      </p:sp>
    </p:spTree>
  </p:cSld>
  <p:clrMapOvr>
    <a:masterClrMapping/>
  </p:clrMapOvr>
  <p:transition spd="med">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7950" y="274638"/>
            <a:ext cx="8929688" cy="1143000"/>
          </a:xfrm>
        </p:spPr>
        <p:txBody>
          <a:bodyPr/>
          <a:lstStyle/>
          <a:p>
            <a:r>
              <a:rPr lang="zh-CN" altLang="en-US" sz="3200" b="1" dirty="0" smtClean="0">
                <a:ea typeface="楷体_GB2312" pitchFamily="49" charset="-122"/>
              </a:rPr>
              <a:t>停止</a:t>
            </a:r>
            <a:r>
              <a:rPr lang="zh-CN" altLang="en-US" sz="3200" b="1" dirty="0">
                <a:ea typeface="楷体_GB2312" pitchFamily="49" charset="-122"/>
              </a:rPr>
              <a:t>实物分房阶段（1998</a:t>
            </a:r>
            <a:r>
              <a:rPr lang="zh-CN" altLang="en-US" sz="3200" b="1" dirty="0" smtClean="0">
                <a:ea typeface="楷体_GB2312" pitchFamily="49" charset="-122"/>
              </a:rPr>
              <a:t>～） </a:t>
            </a:r>
            <a:br>
              <a:rPr lang="zh-CN" altLang="en-US" sz="2800" b="1" dirty="0">
                <a:ea typeface="楷体_GB2312" pitchFamily="49" charset="-122"/>
              </a:rPr>
            </a:br>
            <a:endParaRPr lang="zh-CN" altLang="en-US" sz="2800" b="1" dirty="0">
              <a:ea typeface="楷体_GB2312" pitchFamily="49" charset="-122"/>
            </a:endParaRPr>
          </a:p>
        </p:txBody>
      </p:sp>
      <p:sp>
        <p:nvSpPr>
          <p:cNvPr id="15363" name="Rectangle 3"/>
          <p:cNvSpPr>
            <a:spLocks noGrp="1" noChangeArrowheads="1"/>
          </p:cNvSpPr>
          <p:nvPr>
            <p:ph type="body" idx="1"/>
          </p:nvPr>
        </p:nvSpPr>
        <p:spPr>
          <a:xfrm>
            <a:off x="323528" y="1628800"/>
            <a:ext cx="8640763" cy="4784725"/>
          </a:xfrm>
        </p:spPr>
        <p:txBody>
          <a:bodyPr/>
          <a:lstStyle/>
          <a:p>
            <a:pPr>
              <a:lnSpc>
                <a:spcPct val="80000"/>
              </a:lnSpc>
            </a:pPr>
            <a:r>
              <a:rPr lang="zh-CN" altLang="en-US" sz="2800" dirty="0"/>
              <a:t>1997 年亚洲金融危机爆发，中国经济陷入了空前的内需不足困境。中央不得不采取一系列可以刺激内需的政策，以维持必要的经济增长速度。</a:t>
            </a:r>
            <a:endParaRPr lang="zh-CN" altLang="en-US" sz="2800" dirty="0"/>
          </a:p>
          <a:p>
            <a:pPr>
              <a:lnSpc>
                <a:spcPct val="80000"/>
              </a:lnSpc>
            </a:pPr>
            <a:r>
              <a:rPr lang="zh-CN" altLang="en-US" sz="2800" dirty="0"/>
              <a:t>自1994 年分税制改革后，财政收入开始向中央集中，地方政府也迫切需要培育新的经济增长点从而摆脱“手头拮据”的窘境。房地产市场经过20 多年的培育已经初具规模，城镇居民购房支付水平也有了明显提高，改善住房条件的需求相对强烈。</a:t>
            </a:r>
            <a:endParaRPr lang="zh-CN" altLang="en-US" sz="2800" dirty="0"/>
          </a:p>
          <a:p>
            <a:pPr>
              <a:lnSpc>
                <a:spcPct val="80000"/>
              </a:lnSpc>
            </a:pPr>
            <a:r>
              <a:rPr lang="zh-CN" altLang="en-US" sz="2800" dirty="0"/>
              <a:t>在这样的背景下，拓展住房消费、促进房地产业发展成为新时期推动国民经济增长的主要战略之一。显然，住房实物分配是阻碍当时房地产市场发展的最大桎梏。</a:t>
            </a:r>
            <a:endParaRPr lang="zh-CN" altLang="en-US" sz="2800" dirty="0"/>
          </a:p>
        </p:txBody>
      </p:sp>
    </p:spTree>
  </p:cSld>
  <p:clrMapOvr>
    <a:masterClrMapping/>
  </p:clrMapOvr>
  <p:transition spd="med">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1997.12.15 </a:t>
            </a:r>
            <a:r>
              <a:rPr lang="zh-CN" altLang="en-US" sz="3600" dirty="0"/>
              <a:t>朱镕基组织会议</a:t>
            </a:r>
            <a:endParaRPr lang="zh-CN" altLang="en-US" sz="3600" dirty="0"/>
          </a:p>
        </p:txBody>
      </p:sp>
      <p:sp>
        <p:nvSpPr>
          <p:cNvPr id="3" name="内容占位符 2"/>
          <p:cNvSpPr>
            <a:spLocks noGrp="1"/>
          </p:cNvSpPr>
          <p:nvPr>
            <p:ph idx="1"/>
          </p:nvPr>
        </p:nvSpPr>
        <p:spPr>
          <a:xfrm>
            <a:off x="395605" y="1484630"/>
            <a:ext cx="8229600" cy="4525963"/>
          </a:xfrm>
        </p:spPr>
        <p:txBody>
          <a:bodyPr/>
          <a:lstStyle/>
          <a:p>
            <a:pPr>
              <a:lnSpc>
                <a:spcPct val="120000"/>
              </a:lnSpc>
            </a:pPr>
            <a:r>
              <a:rPr lang="zh-CN" altLang="en-US" sz="2400" dirty="0">
                <a:latin typeface="楷体" panose="02010609060101010101" pitchFamily="49" charset="-122"/>
                <a:ea typeface="楷体" panose="02010609060101010101" pitchFamily="49" charset="-122"/>
              </a:rPr>
              <a:t>这次东南亚金融风波中国暂免波及，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，对我讲的人民币不会贬值不相信，因为你没有措施。</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明年经济会有困难，再就业有压力，下岗职工</a:t>
            </a:r>
            <a:r>
              <a:rPr lang="en-US" altLang="zh-CN" sz="2400" dirty="0">
                <a:latin typeface="楷体" panose="02010609060101010101" pitchFamily="49" charset="-122"/>
                <a:ea typeface="楷体" panose="02010609060101010101" pitchFamily="49" charset="-122"/>
              </a:rPr>
              <a:t>1600</a:t>
            </a:r>
            <a:r>
              <a:rPr lang="zh-CN" altLang="en-US" sz="2400" dirty="0">
                <a:latin typeface="楷体" panose="02010609060101010101" pitchFamily="49" charset="-122"/>
                <a:ea typeface="楷体" panose="02010609060101010101" pitchFamily="49" charset="-122"/>
              </a:rPr>
              <a:t>万。</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明年进出口的压力会增大，会出不去。韩国、泰国、印尼货币贬值</a:t>
            </a:r>
            <a:r>
              <a:rPr lang="en-US" altLang="zh-CN" sz="2400" dirty="0">
                <a:latin typeface="楷体" panose="02010609060101010101" pitchFamily="49" charset="-122"/>
                <a:ea typeface="楷体" panose="02010609060101010101" pitchFamily="49" charset="-122"/>
              </a:rPr>
              <a:t>50%……</a:t>
            </a:r>
            <a:r>
              <a:rPr lang="zh-CN" altLang="en-US" sz="2400" b="1" dirty="0">
                <a:latin typeface="楷体" panose="02010609060101010101" pitchFamily="49" charset="-122"/>
                <a:ea typeface="楷体" panose="02010609060101010101" pitchFamily="49" charset="-122"/>
              </a:rPr>
              <a:t>新的经济增长点往哪儿培养？看不准！看得准的一是住房建设</a:t>
            </a:r>
            <a:r>
              <a:rPr lang="zh-CN" altLang="en-US" sz="2400" dirty="0">
                <a:latin typeface="楷体" panose="02010609060101010101" pitchFamily="49" charset="-122"/>
                <a:ea typeface="楷体" panose="02010609060101010101" pitchFamily="49" charset="-122"/>
              </a:rPr>
              <a:t>，说实话不是看得很准；二是信息产业。</a:t>
            </a:r>
            <a:r>
              <a:rPr lang="en-US" altLang="zh-CN" sz="2400"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压这一宝，往住房建设中投，加大住房建设</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总之，要把建成的房子卖出去，钱才能收得回来。</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整体的思路是这样的：</a:t>
            </a:r>
            <a:r>
              <a:rPr lang="zh-CN" altLang="en-US" sz="2400" b="1" dirty="0">
                <a:latin typeface="楷体" panose="02010609060101010101" pitchFamily="49" charset="-122"/>
                <a:ea typeface="楷体" panose="02010609060101010101" pitchFamily="49" charset="-122"/>
              </a:rPr>
              <a:t>明年</a:t>
            </a:r>
            <a:r>
              <a:rPr lang="en-US" altLang="zh-CN" sz="2400" b="1" dirty="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月</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日开始，再也不搞福利分房，</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取消基建费，都纳入到增加的工资，增加的住房补贴中。让大家贷款分期付款买房子，展开大规模的住宅建设，带动国民经济的发展。</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ransition spd="med">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1998.01.04 </a:t>
            </a:r>
            <a:r>
              <a:rPr lang="zh-CN" altLang="en-US" sz="2400" dirty="0" smtClean="0"/>
              <a:t>朱镕基召开第二次会议确定房改思路</a:t>
            </a:r>
            <a:endParaRPr lang="zh-CN" altLang="en-US" sz="2400" dirty="0"/>
          </a:p>
        </p:txBody>
      </p:sp>
      <p:sp>
        <p:nvSpPr>
          <p:cNvPr id="3" name="内容占位符 2"/>
          <p:cNvSpPr>
            <a:spLocks noGrp="1"/>
          </p:cNvSpPr>
          <p:nvPr>
            <p:ph idx="1"/>
          </p:nvPr>
        </p:nvSpPr>
        <p:spPr/>
        <p:txBody>
          <a:bodyPr/>
          <a:lstStyle/>
          <a:p>
            <a:r>
              <a:rPr lang="zh-CN" altLang="en-US" b="1" dirty="0" smtClean="0">
                <a:latin typeface="楷体" panose="02010609060101010101" pitchFamily="49" charset="-122"/>
                <a:ea typeface="楷体" panose="02010609060101010101" pitchFamily="49" charset="-122"/>
              </a:rPr>
              <a:t>我</a:t>
            </a:r>
            <a:r>
              <a:rPr lang="zh-CN" altLang="en-US" b="1" dirty="0" smtClean="0">
                <a:latin typeface="楷体" panose="02010609060101010101" pitchFamily="49" charset="-122"/>
                <a:ea typeface="楷体" panose="02010609060101010101" pitchFamily="49" charset="-122"/>
              </a:rPr>
              <a:t>不是为房改而研究房改，否则我现在根本没时间和你们讨论这些问题。我集中力量考虑下半年不福利分房。我的着眼点是找新的经济增长点。</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spd="med">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1999 </a:t>
            </a:r>
            <a:r>
              <a:rPr lang="zh-CN" altLang="en-US" sz="2800" dirty="0" smtClean="0"/>
              <a:t>农房（含其下宅基地）权利从开放走向封闭</a:t>
            </a:r>
            <a:endParaRPr lang="zh-CN" altLang="en-US" sz="2800" dirty="0"/>
          </a:p>
        </p:txBody>
      </p:sp>
      <p:sp>
        <p:nvSpPr>
          <p:cNvPr id="3" name="内容占位符 2"/>
          <p:cNvSpPr>
            <a:spLocks noGrp="1"/>
          </p:cNvSpPr>
          <p:nvPr>
            <p:ph idx="1"/>
          </p:nvPr>
        </p:nvSpPr>
        <p:spPr>
          <a:xfrm>
            <a:off x="457200" y="1700808"/>
            <a:ext cx="8229600" cy="4525963"/>
          </a:xfrm>
        </p:spPr>
        <p:txBody>
          <a:bodyPr/>
          <a:lstStyle/>
          <a:p>
            <a:r>
              <a:rPr lang="zh-CN" altLang="en-US" sz="2400" dirty="0"/>
              <a:t>城镇住房商品化与住房用地市场化：土地财政收入与房地产相关税收；公房出售财政回笼资金</a:t>
            </a:r>
            <a:r>
              <a:rPr lang="zh-CN" altLang="en-US" sz="2400" dirty="0" smtClean="0"/>
              <a:t>；扩大住房投资、拉动</a:t>
            </a:r>
            <a:r>
              <a:rPr lang="zh-CN" altLang="en-US" sz="2400" dirty="0"/>
              <a:t>内需，促进经济增长</a:t>
            </a:r>
            <a:endParaRPr lang="zh-CN" altLang="en-US" sz="2400" dirty="0"/>
          </a:p>
          <a:p>
            <a:r>
              <a:rPr lang="zh-CN" altLang="en-US" sz="2400" dirty="0"/>
              <a:t>农房卖给城市居民无助于地方政府财政收入增加，甚至会冲击国有住宅用地市场和商品房市场，“严禁非法占用农民集体土地进行房地产开发”，其次，农房本来就是由农民投资，不存在农房市场化拉动农民内需的问题</a:t>
            </a:r>
            <a:endParaRPr lang="en-US" altLang="zh-CN" sz="2400" dirty="0"/>
          </a:p>
          <a:p>
            <a:r>
              <a:rPr lang="en-US" altLang="zh-CN" sz="2400" dirty="0"/>
              <a:t>1999</a:t>
            </a:r>
            <a:r>
              <a:rPr lang="zh-CN" altLang="en-US" sz="2400" dirty="0"/>
              <a:t>年</a:t>
            </a:r>
            <a:r>
              <a:rPr lang="en-US" altLang="zh-CN" sz="2400" dirty="0"/>
              <a:t>5</a:t>
            </a:r>
            <a:r>
              <a:rPr lang="zh-CN" altLang="en-US" sz="2400" dirty="0"/>
              <a:t>月</a:t>
            </a:r>
            <a:r>
              <a:rPr lang="en-US" altLang="zh-CN" sz="2400" dirty="0"/>
              <a:t>6</a:t>
            </a:r>
            <a:r>
              <a:rPr lang="zh-CN" altLang="en-US" sz="2400" dirty="0"/>
              <a:t>日，</a:t>
            </a:r>
            <a:r>
              <a:rPr lang="en-US" altLang="zh-CN" sz="2400" dirty="0"/>
              <a:t>《</a:t>
            </a:r>
            <a:r>
              <a:rPr lang="zh-CN" altLang="en-US" sz="2400" dirty="0"/>
              <a:t>关于加强土地转让管理严禁炒卖土地的通知</a:t>
            </a:r>
            <a:r>
              <a:rPr lang="en-US" altLang="zh-CN" sz="2400" dirty="0"/>
              <a:t>》(</a:t>
            </a:r>
            <a:r>
              <a:rPr lang="zh-CN" altLang="en-US" sz="2400" dirty="0"/>
              <a:t>国办发</a:t>
            </a:r>
            <a:r>
              <a:rPr lang="en-US" altLang="zh-CN" sz="2400" dirty="0"/>
              <a:t>〔1999〕39</a:t>
            </a:r>
            <a:r>
              <a:rPr lang="zh-CN" altLang="en-US" sz="2400" dirty="0"/>
              <a:t>号</a:t>
            </a:r>
            <a:r>
              <a:rPr lang="en-US" altLang="zh-CN" sz="2400" dirty="0"/>
              <a:t>)</a:t>
            </a:r>
            <a:r>
              <a:rPr lang="zh-CN" altLang="en-US" sz="2400" dirty="0"/>
              <a:t> ：“</a:t>
            </a:r>
            <a:r>
              <a:rPr lang="zh-CN" altLang="en-US" sz="2400" b="1" dirty="0">
                <a:latin typeface="华文楷体" panose="02010600040101010101" pitchFamily="2" charset="-122"/>
                <a:ea typeface="华文楷体" panose="02010600040101010101" pitchFamily="2" charset="-122"/>
              </a:rPr>
              <a:t>农民的住宅不得向城市居民出售，也不得批准城市居民占用农民集体土地建住宅，有关部门不得为违法建造和购买的住宅发放土地使用证和房产证。</a:t>
            </a:r>
            <a:r>
              <a:rPr lang="zh-CN" altLang="en-US" sz="2400" dirty="0"/>
              <a:t>”</a:t>
            </a:r>
            <a:endParaRPr lang="en-US" altLang="zh-CN" sz="2400" dirty="0"/>
          </a:p>
          <a:p>
            <a:endParaRPr lang="en-US" altLang="zh-CN"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095" y="44748"/>
            <a:ext cx="8229600" cy="868958"/>
          </a:xfrm>
        </p:spPr>
        <p:txBody>
          <a:bodyPr/>
          <a:lstStyle/>
          <a:p>
            <a:r>
              <a:rPr lang="zh-CN" altLang="en-US" dirty="0" smtClean="0"/>
              <a:t>城市住房的市场化与农村住房的城乡隔绝</a:t>
            </a:r>
            <a:endParaRPr lang="zh-CN" altLang="en-US" dirty="0"/>
          </a:p>
        </p:txBody>
      </p:sp>
      <p:sp>
        <p:nvSpPr>
          <p:cNvPr id="3" name="内容占位符 2"/>
          <p:cNvSpPr>
            <a:spLocks noGrp="1"/>
          </p:cNvSpPr>
          <p:nvPr>
            <p:ph idx="1"/>
          </p:nvPr>
        </p:nvSpPr>
        <p:spPr/>
        <p:txBody>
          <a:bodyPr/>
          <a:lstStyle/>
          <a:p>
            <a:r>
              <a:rPr lang="en-US" altLang="zh-CN" sz="2400" dirty="0"/>
              <a:t>1978</a:t>
            </a:r>
            <a:r>
              <a:rPr lang="zh-CN" altLang="en-US" sz="2400" dirty="0"/>
              <a:t>年开始的改善城乡住房居住条件的改革，重点关注国家财政责任的城镇住房制度改革，为实现</a:t>
            </a:r>
            <a:r>
              <a:rPr lang="en-US" altLang="zh-CN" sz="2400" dirty="0"/>
              <a:t>1985</a:t>
            </a:r>
            <a:r>
              <a:rPr lang="zh-CN" altLang="en-US" sz="2400" dirty="0"/>
              <a:t>年人均</a:t>
            </a:r>
            <a:r>
              <a:rPr lang="en-US" altLang="zh-CN" sz="2400" dirty="0"/>
              <a:t>5</a:t>
            </a:r>
            <a:r>
              <a:rPr lang="zh-CN" altLang="en-US" sz="2400" dirty="0"/>
              <a:t>平方米的目标，要在财政不足的情况下增加多种住房投资建设渠道，鼓励个人、企业和社会投资，从而开启了城镇住房商品化和市场化的改革；允许符合条件的城镇非农户口申请宅基地建房或者购买农房</a:t>
            </a:r>
            <a:endParaRPr lang="en-US" altLang="zh-CN" sz="2400" dirty="0"/>
          </a:p>
          <a:p>
            <a:r>
              <a:rPr lang="zh-CN" altLang="en-US" sz="2400" dirty="0"/>
              <a:t>房地产市场发展给地方政府带来了财政和税收，同时也拉动内需促进经济增长，</a:t>
            </a:r>
            <a:r>
              <a:rPr lang="en-US" altLang="zh-CN" sz="2400" b="1" dirty="0"/>
              <a:t>1990</a:t>
            </a:r>
            <a:r>
              <a:rPr lang="zh-CN" altLang="en-US" sz="2400" b="1" dirty="0"/>
              <a:t>年代亚洲金融危机成了福利房制度终结的触发点</a:t>
            </a:r>
            <a:r>
              <a:rPr lang="zh-CN" altLang="en-US" sz="2400" dirty="0"/>
              <a:t>，需要通过鼓励购买商品房拉动内需，而农村住房本来就是农民投资，禁止城镇居民购买农房才有利于城镇商品房市场的发展</a:t>
            </a:r>
            <a:endParaRPr lang="en-US" altLang="zh-CN" sz="2400" dirty="0"/>
          </a:p>
          <a:p>
            <a:endParaRPr lang="en-US" altLang="zh-CN" sz="2400" dirty="0"/>
          </a:p>
        </p:txBody>
      </p:sp>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880" y="332740"/>
            <a:ext cx="8503920" cy="868680"/>
          </a:xfrm>
        </p:spPr>
        <p:txBody>
          <a:bodyPr>
            <a:normAutofit fontScale="90000"/>
          </a:bodyPr>
          <a:lstStyle/>
          <a:p>
            <a:r>
              <a:rPr lang="zh-CN" altLang="en-US" dirty="0" smtClean="0"/>
              <a:t>重工业化优先、计划经济与单位住房</a:t>
            </a:r>
            <a:endParaRPr lang="zh-CN" altLang="en-US" dirty="0"/>
          </a:p>
        </p:txBody>
      </p:sp>
      <p:sp>
        <p:nvSpPr>
          <p:cNvPr id="4" name="文本占位符 3"/>
          <p:cNvSpPr>
            <a:spLocks noGrp="1"/>
          </p:cNvSpPr>
          <p:nvPr>
            <p:ph type="body" idx="1"/>
          </p:nvPr>
        </p:nvSpPr>
        <p:spPr/>
        <p:txBody>
          <a:bodyPr/>
          <a:lstStyle/>
          <a:p>
            <a:r>
              <a:rPr lang="zh-CN" altLang="en-US" dirty="0" smtClean="0"/>
              <a:t>城市全民所有制</a:t>
            </a:r>
            <a:endParaRPr lang="zh-CN" altLang="en-US" dirty="0"/>
          </a:p>
        </p:txBody>
      </p:sp>
      <p:sp>
        <p:nvSpPr>
          <p:cNvPr id="3" name="内容占位符 2"/>
          <p:cNvSpPr>
            <a:spLocks noGrp="1"/>
          </p:cNvSpPr>
          <p:nvPr>
            <p:ph sz="half" idx="2"/>
          </p:nvPr>
        </p:nvSpPr>
        <p:spPr/>
        <p:txBody>
          <a:bodyPr>
            <a:normAutofit/>
          </a:bodyPr>
          <a:lstStyle/>
          <a:p>
            <a:r>
              <a:rPr lang="zh-CN" altLang="en-US" dirty="0" smtClean="0"/>
              <a:t>压低工业成本</a:t>
            </a:r>
            <a:r>
              <a:rPr lang="en-US" altLang="zh-CN" dirty="0" smtClean="0"/>
              <a:t>——</a:t>
            </a:r>
            <a:r>
              <a:rPr lang="zh-CN" altLang="en-US" dirty="0" smtClean="0"/>
              <a:t>降低劳动力成本</a:t>
            </a:r>
            <a:r>
              <a:rPr lang="en-US" altLang="zh-CN" dirty="0" smtClean="0"/>
              <a:t>——</a:t>
            </a:r>
            <a:r>
              <a:rPr lang="zh-CN" altLang="en-US" dirty="0" smtClean="0"/>
              <a:t>劳动力工资中</a:t>
            </a:r>
            <a:r>
              <a:rPr lang="zh-CN" altLang="en-US" b="1" dirty="0" smtClean="0"/>
              <a:t>无住房费用</a:t>
            </a:r>
            <a:r>
              <a:rPr lang="en-US" altLang="zh-CN" b="1" dirty="0" smtClean="0"/>
              <a:t>——</a:t>
            </a:r>
            <a:r>
              <a:rPr lang="zh-CN" altLang="en-US" b="1" dirty="0" smtClean="0"/>
              <a:t>取消住房市场（经租房改造）</a:t>
            </a:r>
            <a:r>
              <a:rPr lang="en-US" altLang="zh-CN" b="1" dirty="0" smtClean="0"/>
              <a:t>——</a:t>
            </a:r>
            <a:r>
              <a:rPr lang="zh-CN" altLang="en-US" b="1" dirty="0" smtClean="0"/>
              <a:t>公房</a:t>
            </a:r>
            <a:endParaRPr lang="en-US" altLang="zh-CN" b="1" dirty="0" smtClean="0"/>
          </a:p>
          <a:p>
            <a:r>
              <a:rPr lang="zh-CN" altLang="en-US" b="1" dirty="0" smtClean="0"/>
              <a:t>城市居民住房是国家的财政责任</a:t>
            </a:r>
            <a:endParaRPr lang="en-US" altLang="zh-CN" b="1" dirty="0" smtClean="0"/>
          </a:p>
          <a:p>
            <a:endParaRPr lang="en-US" altLang="zh-CN" dirty="0" smtClean="0"/>
          </a:p>
        </p:txBody>
      </p:sp>
      <p:sp>
        <p:nvSpPr>
          <p:cNvPr id="5" name="文本占位符 4"/>
          <p:cNvSpPr>
            <a:spLocks noGrp="1"/>
          </p:cNvSpPr>
          <p:nvPr>
            <p:ph type="body" sz="quarter" idx="3"/>
          </p:nvPr>
        </p:nvSpPr>
        <p:spPr/>
        <p:txBody>
          <a:bodyPr/>
          <a:lstStyle/>
          <a:p>
            <a:r>
              <a:rPr lang="zh-CN" altLang="en-US" dirty="0" smtClean="0"/>
              <a:t>农村集体所有制</a:t>
            </a:r>
            <a:endParaRPr lang="zh-CN" altLang="en-US" dirty="0"/>
          </a:p>
        </p:txBody>
      </p:sp>
      <p:sp>
        <p:nvSpPr>
          <p:cNvPr id="6" name="内容占位符 5"/>
          <p:cNvSpPr>
            <a:spLocks noGrp="1"/>
          </p:cNvSpPr>
          <p:nvPr>
            <p:ph sz="quarter" idx="4"/>
          </p:nvPr>
        </p:nvSpPr>
        <p:spPr/>
        <p:txBody>
          <a:bodyPr/>
          <a:lstStyle/>
          <a:p>
            <a:r>
              <a:rPr lang="zh-CN" altLang="en-US" dirty="0" smtClean="0"/>
              <a:t>压低工业成本</a:t>
            </a:r>
            <a:r>
              <a:rPr lang="en-US" altLang="zh-CN" dirty="0" smtClean="0"/>
              <a:t>——</a:t>
            </a:r>
            <a:r>
              <a:rPr lang="zh-CN" altLang="en-US" dirty="0" smtClean="0"/>
              <a:t>降低人工成本</a:t>
            </a:r>
            <a:r>
              <a:rPr lang="en-US" altLang="zh-CN" dirty="0" smtClean="0"/>
              <a:t>——</a:t>
            </a:r>
            <a:r>
              <a:rPr lang="zh-CN" altLang="en-US" dirty="0" smtClean="0"/>
              <a:t>压低农产品价格</a:t>
            </a:r>
            <a:r>
              <a:rPr lang="en-US" altLang="zh-CN" dirty="0" smtClean="0"/>
              <a:t>——</a:t>
            </a:r>
            <a:r>
              <a:rPr lang="zh-CN" altLang="en-US" dirty="0" smtClean="0"/>
              <a:t>取消粮食、土地、劳动力等要素市场</a:t>
            </a:r>
            <a:r>
              <a:rPr lang="en-US" altLang="zh-CN" dirty="0" smtClean="0"/>
              <a:t>——</a:t>
            </a:r>
            <a:r>
              <a:rPr lang="zh-CN" altLang="en-US" dirty="0" smtClean="0"/>
              <a:t>城乡分立二元结构</a:t>
            </a:r>
            <a:r>
              <a:rPr lang="en-US" altLang="zh-CN" dirty="0" smtClean="0"/>
              <a:t>——</a:t>
            </a:r>
            <a:r>
              <a:rPr lang="zh-CN" altLang="en-US" b="1" dirty="0" smtClean="0"/>
              <a:t>无法负担农村居民建房</a:t>
            </a:r>
            <a:r>
              <a:rPr lang="en-US" altLang="zh-CN" b="1" dirty="0" smtClean="0"/>
              <a:t>——</a:t>
            </a:r>
            <a:r>
              <a:rPr lang="zh-CN" altLang="en-US" b="1" dirty="0" smtClean="0"/>
              <a:t>农民自建房</a:t>
            </a:r>
            <a:endParaRPr lang="en-US" altLang="zh-CN" b="1" dirty="0" smtClean="0"/>
          </a:p>
          <a:p>
            <a:r>
              <a:rPr lang="zh-CN" altLang="en-US" b="1" dirty="0" smtClean="0"/>
              <a:t>农民建房自筹资金，不是国家的财政责任</a:t>
            </a:r>
            <a:endParaRPr lang="zh-CN" altLang="en-US" b="1" dirty="0" smtClean="0"/>
          </a:p>
          <a:p>
            <a:endParaRPr lang="zh-CN" altLang="en-US" dirty="0"/>
          </a:p>
        </p:txBody>
      </p:sp>
    </p:spTree>
  </p:cSld>
  <p:clrMapOvr>
    <a:masterClrMapping/>
  </p:clrMapOvr>
  <p:transition spd="med">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252095" y="1412875"/>
            <a:ext cx="8628380" cy="5299075"/>
          </a:xfrm>
        </p:spPr>
        <p:txBody>
          <a:bodyPr/>
          <a:lstStyle/>
          <a:p>
            <a:pPr latinLnBrk="0">
              <a:lnSpc>
                <a:spcPct val="150000"/>
              </a:lnSpc>
              <a:spcBef>
                <a:spcPts val="0"/>
              </a:spcBef>
            </a:pPr>
            <a:r>
              <a:rPr lang="en-US" altLang="zh-CN" sz="2400" dirty="0" smtClean="0"/>
              <a:t>1960</a:t>
            </a:r>
            <a:r>
              <a:rPr lang="zh-CN" altLang="en-US" sz="2400" dirty="0" smtClean="0"/>
              <a:t>年代的城乡分立的住房与土地制度遗产，城市住房是国家的财政责任，农村住房由农民自筹资金建设，导致了</a:t>
            </a:r>
            <a:r>
              <a:rPr lang="en-US" altLang="zh-CN" sz="2400" dirty="0" smtClean="0"/>
              <a:t>1978</a:t>
            </a:r>
            <a:r>
              <a:rPr lang="zh-CN" altLang="en-US" sz="2400" dirty="0" smtClean="0"/>
              <a:t>年国家住房制度改革时的分叉</a:t>
            </a:r>
            <a:endParaRPr lang="en-US" altLang="zh-CN" sz="2400" dirty="0" smtClean="0"/>
          </a:p>
          <a:p>
            <a:pPr latinLnBrk="0">
              <a:lnSpc>
                <a:spcPct val="150000"/>
              </a:lnSpc>
              <a:spcBef>
                <a:spcPts val="0"/>
              </a:spcBef>
            </a:pPr>
            <a:r>
              <a:rPr lang="zh-CN" altLang="en-US" sz="2400" dirty="0" smtClean="0"/>
              <a:t>财政目标和经济增长目标（城市住房制度的商品化与市场化改革））与耕地保护目标（耕地保护制度）的追求，在不同约束条件下，早期促进了农房与宅基地制度对城镇非农户口有限度的开放，后期被隔绝</a:t>
            </a:r>
            <a:endParaRPr lang="en-US" altLang="zh-CN" sz="2400" dirty="0" smtClean="0"/>
          </a:p>
          <a:p>
            <a:pPr latinLnBrk="0">
              <a:lnSpc>
                <a:spcPct val="150000"/>
              </a:lnSpc>
              <a:spcBef>
                <a:spcPts val="0"/>
              </a:spcBef>
            </a:pPr>
            <a:r>
              <a:rPr lang="zh-CN" altLang="en-US" sz="2400" dirty="0"/>
              <a:t>农</a:t>
            </a:r>
            <a:r>
              <a:rPr lang="zh-CN" altLang="en-US" sz="2400" dirty="0" smtClean="0"/>
              <a:t>房与宅基地制度（</a:t>
            </a:r>
            <a:r>
              <a:rPr lang="en-US" altLang="zh-CN" sz="2400" dirty="0" smtClean="0"/>
              <a:t>1977-1998</a:t>
            </a:r>
            <a:r>
              <a:rPr lang="zh-CN" altLang="en-US" sz="2400" dirty="0" smtClean="0"/>
              <a:t>）既不是诱致性制度变迁的结果，也不是国家在农房和宅基地上有什么目标需要实现，而是为了保障耕地保护目标以及城镇住房与土地制度改革目标的实现而进行的调整</a:t>
            </a:r>
            <a:r>
              <a:rPr lang="en-US" altLang="zh-CN" sz="2400" dirty="0" smtClean="0"/>
              <a:t>——</a:t>
            </a:r>
            <a:r>
              <a:rPr lang="zh-CN" altLang="en-US" sz="2400" dirty="0" smtClean="0"/>
              <a:t>城门失火，殃及池鱼的制度变迁</a:t>
            </a:r>
            <a:endParaRPr lang="en-US" altLang="zh-CN" sz="2400" dirty="0" smtClean="0"/>
          </a:p>
          <a:p>
            <a:endParaRPr lang="en-US" altLang="zh-CN" sz="2400" dirty="0" smtClean="0"/>
          </a:p>
        </p:txBody>
      </p:sp>
    </p:spTree>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意识形态与理论建构</a:t>
            </a:r>
            <a:endParaRPr lang="zh-CN" altLang="en-US" dirty="0"/>
          </a:p>
        </p:txBody>
      </p:sp>
      <p:sp>
        <p:nvSpPr>
          <p:cNvPr id="3" name="内容占位符 2"/>
          <p:cNvSpPr>
            <a:spLocks noGrp="1"/>
          </p:cNvSpPr>
          <p:nvPr>
            <p:ph idx="1"/>
          </p:nvPr>
        </p:nvSpPr>
        <p:spPr/>
        <p:txBody>
          <a:bodyPr/>
          <a:lstStyle/>
          <a:p>
            <a:r>
              <a:rPr lang="zh-CN" altLang="en-US" dirty="0" smtClean="0"/>
              <a:t>劳动价值论，阶级斗争理论，生产资料所有制改造理论等等</a:t>
            </a:r>
            <a:r>
              <a:rPr lang="en-US" altLang="zh-CN" dirty="0" smtClean="0"/>
              <a:t>——</a:t>
            </a:r>
            <a:r>
              <a:rPr lang="zh-CN" altLang="en-US" dirty="0" smtClean="0"/>
              <a:t>不劳而获是剥削</a:t>
            </a:r>
            <a:endParaRPr lang="en-US" altLang="zh-CN" dirty="0" smtClean="0"/>
          </a:p>
          <a:p>
            <a:r>
              <a:rPr lang="zh-CN" altLang="en-US" dirty="0" smtClean="0"/>
              <a:t>生产资料公有制</a:t>
            </a:r>
            <a:r>
              <a:rPr lang="en-US" altLang="zh-CN" dirty="0" smtClean="0"/>
              <a:t>——</a:t>
            </a:r>
            <a:r>
              <a:rPr lang="zh-CN" altLang="en-US" dirty="0" smtClean="0"/>
              <a:t>土地公有制</a:t>
            </a:r>
            <a:endParaRPr lang="en-US" altLang="zh-CN" dirty="0" smtClean="0"/>
          </a:p>
          <a:p>
            <a:r>
              <a:rPr lang="zh-CN" altLang="en-US" dirty="0" smtClean="0"/>
              <a:t>城市住房出租是剥削（略），经租房改造</a:t>
            </a:r>
            <a:r>
              <a:rPr lang="en-US" altLang="zh-CN" dirty="0" smtClean="0"/>
              <a:t>+</a:t>
            </a:r>
            <a:r>
              <a:rPr lang="zh-CN" altLang="en-US" dirty="0" smtClean="0"/>
              <a:t>自住房私有</a:t>
            </a:r>
            <a:endParaRPr lang="en-US" altLang="zh-CN" dirty="0" smtClean="0"/>
          </a:p>
          <a:p>
            <a:r>
              <a:rPr lang="zh-CN" altLang="en-US" dirty="0" smtClean="0"/>
              <a:t>农村</a:t>
            </a:r>
            <a:r>
              <a:rPr lang="zh-CN" altLang="en-US" dirty="0"/>
              <a:t>住房私有</a:t>
            </a:r>
            <a:r>
              <a:rPr lang="en-US" altLang="zh-CN" dirty="0"/>
              <a:t>+</a:t>
            </a:r>
            <a:r>
              <a:rPr lang="zh-CN" altLang="en-US" dirty="0"/>
              <a:t>宅基地公有（宅基地不是生产资料？）</a:t>
            </a:r>
            <a:endParaRPr lang="en-US" altLang="zh-CN" dirty="0"/>
          </a:p>
          <a:p>
            <a:endParaRPr lang="zh-CN" altLang="en-US" dirty="0"/>
          </a:p>
        </p:txBody>
      </p:sp>
    </p:spTree>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经租房改造</a:t>
            </a:r>
            <a:endParaRPr lang="zh-CN" altLang="en-US" dirty="0"/>
          </a:p>
        </p:txBody>
      </p:sp>
      <p:sp>
        <p:nvSpPr>
          <p:cNvPr id="3" name="内容占位符 2"/>
          <p:cNvSpPr>
            <a:spLocks noGrp="1"/>
          </p:cNvSpPr>
          <p:nvPr>
            <p:ph idx="1"/>
          </p:nvPr>
        </p:nvSpPr>
        <p:spPr/>
        <p:txBody>
          <a:bodyPr>
            <a:normAutofit/>
          </a:bodyPr>
          <a:lstStyle/>
          <a:p>
            <a:r>
              <a:rPr lang="zh-CN" altLang="en-US" dirty="0" smtClean="0"/>
              <a:t>对城市房屋私人占有制的社会主义改造，基本上应当按照党对资本主义工商业的社会主义改造的政策的原则进行。</a:t>
            </a:r>
            <a:r>
              <a:rPr lang="zh-CN" altLang="en-US" b="1" dirty="0" smtClean="0"/>
              <a:t>对城市私人房屋通过采用国家经租、公私合营等方式，对城市房屋占有者用类似赎买的办法，即在一定时期内给以固定的租金，来逐步地改变他们的所有制。</a:t>
            </a:r>
            <a:r>
              <a:rPr lang="en-US" altLang="zh-CN" dirty="0" smtClean="0"/>
              <a:t>……</a:t>
            </a:r>
            <a:r>
              <a:rPr lang="zh-CN" altLang="en-US" dirty="0" smtClean="0"/>
              <a:t>争取在一两年内完成这一任务，这是完全可以做到的。</a:t>
            </a:r>
            <a:endParaRPr lang="zh-CN" altLang="en-US" dirty="0"/>
          </a:p>
        </p:txBody>
      </p:sp>
      <p:sp>
        <p:nvSpPr>
          <p:cNvPr id="4" name="文本框 3"/>
          <p:cNvSpPr txBox="1"/>
          <p:nvPr/>
        </p:nvSpPr>
        <p:spPr>
          <a:xfrm>
            <a:off x="611560" y="6126163"/>
            <a:ext cx="7848872" cy="923330"/>
          </a:xfrm>
          <a:prstGeom prst="rect">
            <a:avLst/>
          </a:prstGeom>
          <a:noFill/>
        </p:spPr>
        <p:txBody>
          <a:bodyPr wrap="square" rtlCol="0">
            <a:spAutoFit/>
          </a:bodyPr>
          <a:lstStyle/>
          <a:p>
            <a:r>
              <a:rPr lang="en-US" altLang="zh-CN" dirty="0"/>
              <a:t>1956.1.18</a:t>
            </a:r>
            <a:r>
              <a:rPr lang="zh-CN" altLang="en-US" dirty="0"/>
              <a:t>，中共中央转批中央书记处第二办公室关于目前城市私有房产基本情况及进行社会主义改造的意见</a:t>
            </a:r>
            <a:endParaRPr lang="zh-CN" altLang="en-US" dirty="0"/>
          </a:p>
          <a:p>
            <a:endParaRPr lang="zh-CN" altLang="en-US" dirty="0"/>
          </a:p>
        </p:txBody>
      </p:sp>
    </p:spTree>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b="1" dirty="0" smtClean="0"/>
              <a:t>重生产、轻消费</a:t>
            </a:r>
            <a:endParaRPr lang="en-US" altLang="zh-CN" b="1" dirty="0" smtClean="0"/>
          </a:p>
          <a:p>
            <a:r>
              <a:rPr lang="zh-CN" altLang="en-US" dirty="0"/>
              <a:t>一五</a:t>
            </a:r>
            <a:r>
              <a:rPr lang="zh-CN" altLang="en-US" dirty="0" smtClean="0"/>
              <a:t>时期（</a:t>
            </a:r>
            <a:r>
              <a:rPr lang="en-US" altLang="zh-CN" dirty="0" smtClean="0"/>
              <a:t>1953-1957</a:t>
            </a:r>
            <a:r>
              <a:rPr lang="zh-CN" altLang="en-US" dirty="0" smtClean="0"/>
              <a:t>），基本建设投资总额中，生产</a:t>
            </a:r>
            <a:r>
              <a:rPr lang="en-US" altLang="zh-CN" dirty="0" smtClean="0"/>
              <a:t>71.7%</a:t>
            </a:r>
            <a:r>
              <a:rPr lang="zh-CN" altLang="en-US" dirty="0" smtClean="0"/>
              <a:t>，住宅占投资总额的</a:t>
            </a:r>
            <a:r>
              <a:rPr lang="en-US" altLang="zh-CN" dirty="0" smtClean="0"/>
              <a:t>9.1%</a:t>
            </a:r>
            <a:r>
              <a:rPr lang="zh-CN" altLang="en-US" dirty="0" smtClean="0"/>
              <a:t>。</a:t>
            </a:r>
            <a:endParaRPr lang="en-US" altLang="zh-CN" dirty="0" smtClean="0"/>
          </a:p>
          <a:p>
            <a:r>
              <a:rPr lang="en-US" altLang="zh-CN" dirty="0" smtClean="0"/>
              <a:t>1958-1977</a:t>
            </a:r>
            <a:r>
              <a:rPr lang="zh-CN" altLang="en-US" dirty="0" smtClean="0"/>
              <a:t>，住宅建设仅为</a:t>
            </a:r>
            <a:r>
              <a:rPr lang="en-US" altLang="zh-CN" dirty="0" smtClean="0"/>
              <a:t>5.5%</a:t>
            </a:r>
            <a:r>
              <a:rPr lang="zh-CN" altLang="en-US" dirty="0" smtClean="0"/>
              <a:t>。</a:t>
            </a:r>
            <a:endParaRPr lang="zh-CN" altLang="en-US" dirty="0"/>
          </a:p>
        </p:txBody>
      </p:sp>
      <p:sp>
        <p:nvSpPr>
          <p:cNvPr id="3" name="内容占位符 2"/>
          <p:cNvSpPr>
            <a:spLocks noGrp="1"/>
          </p:cNvSpPr>
          <p:nvPr>
            <p:ph sz="half" idx="2"/>
          </p:nvPr>
        </p:nvSpPr>
        <p:spPr/>
        <p:txBody>
          <a:bodyPr/>
          <a:lstStyle/>
          <a:p>
            <a:r>
              <a:rPr lang="zh-CN" altLang="en-US" dirty="0" smtClean="0"/>
              <a:t>张春桥“革命搞好了，八亿人民生活再苦也没关系”</a:t>
            </a:r>
            <a:endParaRPr lang="en-US" altLang="zh-CN" dirty="0" smtClean="0"/>
          </a:p>
          <a:p>
            <a:r>
              <a:rPr lang="zh-CN" altLang="en-US" dirty="0" smtClean="0"/>
              <a:t>在住宅建设投资中，一些地方搞行宫、别墅、楼堂馆所建设</a:t>
            </a:r>
            <a:endParaRPr lang="en-US" altLang="zh-CN" dirty="0" smtClean="0"/>
          </a:p>
          <a:p>
            <a:r>
              <a:rPr lang="zh-CN" altLang="en-US" dirty="0" smtClean="0"/>
              <a:t>房租太低，不能满足维修需要，旧房损毁</a:t>
            </a:r>
            <a:endParaRPr lang="zh-CN" altLang="en-US" dirty="0"/>
          </a:p>
        </p:txBody>
      </p:sp>
      <p:sp>
        <p:nvSpPr>
          <p:cNvPr id="4" name="标题 3"/>
          <p:cNvSpPr>
            <a:spLocks noGrp="1"/>
          </p:cNvSpPr>
          <p:nvPr>
            <p:ph type="title"/>
          </p:nvPr>
        </p:nvSpPr>
        <p:spPr/>
        <p:txBody>
          <a:bodyPr/>
          <a:lstStyle/>
          <a:p>
            <a:r>
              <a:rPr lang="en-US" altLang="zh-CN" dirty="0" smtClean="0"/>
              <a:t>1978</a:t>
            </a:r>
            <a:r>
              <a:rPr lang="zh-CN" altLang="en-US" dirty="0" smtClean="0"/>
              <a:t>年之前的城镇住房投资</a:t>
            </a:r>
            <a:endParaRPr lang="zh-CN" altLang="en-US" dirty="0"/>
          </a:p>
        </p:txBody>
      </p:sp>
      <p:sp>
        <p:nvSpPr>
          <p:cNvPr id="5" name="文本框 4"/>
          <p:cNvSpPr txBox="1"/>
          <p:nvPr/>
        </p:nvSpPr>
        <p:spPr>
          <a:xfrm>
            <a:off x="251520" y="6126163"/>
            <a:ext cx="6624736" cy="369332"/>
          </a:xfrm>
          <a:prstGeom prst="rect">
            <a:avLst/>
          </a:prstGeom>
          <a:noFill/>
        </p:spPr>
        <p:txBody>
          <a:bodyPr wrap="square" rtlCol="0">
            <a:spAutoFit/>
          </a:bodyPr>
          <a:lstStyle/>
          <a:p>
            <a:r>
              <a:rPr lang="zh-CN" altLang="en-US" dirty="0" smtClean="0"/>
              <a:t>国家建委宋养</a:t>
            </a:r>
            <a:r>
              <a:rPr lang="zh-CN" altLang="en-US" dirty="0"/>
              <a:t>初</a:t>
            </a:r>
            <a:r>
              <a:rPr lang="zh-CN" altLang="en-US" dirty="0" smtClean="0"/>
              <a:t>副主任在城市住宅建设会议上的讲话，</a:t>
            </a:r>
            <a:r>
              <a:rPr lang="en-US" altLang="zh-CN" dirty="0" smtClean="0"/>
              <a:t>1978</a:t>
            </a:r>
            <a:endParaRPr lang="zh-CN" altLang="en-US" dirty="0"/>
          </a:p>
        </p:txBody>
      </p:sp>
    </p:spTree>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dirty="0" smtClean="0"/>
              <a:t>城市人均居住面积</a:t>
            </a:r>
            <a:r>
              <a:rPr lang="en-US" altLang="zh-CN" dirty="0" smtClean="0"/>
              <a:t>3.6</a:t>
            </a:r>
            <a:r>
              <a:rPr lang="zh-CN" altLang="en-US" dirty="0" smtClean="0"/>
              <a:t>平方米（建筑面积</a:t>
            </a:r>
            <a:r>
              <a:rPr lang="en-US" altLang="zh-CN" dirty="0" smtClean="0"/>
              <a:t>6.7</a:t>
            </a:r>
            <a:r>
              <a:rPr lang="zh-CN" altLang="en-US" dirty="0" smtClean="0"/>
              <a:t>平方米），</a:t>
            </a:r>
            <a:r>
              <a:rPr lang="en-US" altLang="zh-CN" dirty="0" smtClean="0"/>
              <a:t>1949</a:t>
            </a:r>
            <a:r>
              <a:rPr lang="zh-CN" altLang="en-US" dirty="0" smtClean="0"/>
              <a:t>年</a:t>
            </a:r>
            <a:r>
              <a:rPr lang="en-US" altLang="zh-CN" dirty="0" smtClean="0"/>
              <a:t>4.5</a:t>
            </a:r>
            <a:r>
              <a:rPr lang="zh-CN" altLang="en-US" dirty="0" smtClean="0"/>
              <a:t>平方米</a:t>
            </a:r>
            <a:endParaRPr lang="en-US" altLang="zh-CN" dirty="0" smtClean="0"/>
          </a:p>
          <a:p>
            <a:r>
              <a:rPr lang="zh-CN" altLang="en-US" dirty="0" smtClean="0"/>
              <a:t>农村人均住房面积</a:t>
            </a:r>
            <a:r>
              <a:rPr lang="en-US" altLang="zh-CN" dirty="0" smtClean="0"/>
              <a:t>8.1</a:t>
            </a:r>
            <a:r>
              <a:rPr lang="zh-CN" altLang="en-US" dirty="0" smtClean="0"/>
              <a:t>平方米</a:t>
            </a:r>
            <a:endParaRPr lang="en-US" altLang="zh-CN" dirty="0" smtClean="0"/>
          </a:p>
          <a:p>
            <a:endParaRPr lang="zh-CN" altLang="en-US" dirty="0"/>
          </a:p>
        </p:txBody>
      </p:sp>
      <p:sp>
        <p:nvSpPr>
          <p:cNvPr id="3" name="内容占位符 2"/>
          <p:cNvSpPr>
            <a:spLocks noGrp="1"/>
          </p:cNvSpPr>
          <p:nvPr>
            <p:ph sz="half" idx="2"/>
          </p:nvPr>
        </p:nvSpPr>
        <p:spPr>
          <a:xfrm>
            <a:off x="4648200" y="1600200"/>
            <a:ext cx="4038600" cy="5141167"/>
          </a:xfrm>
        </p:spPr>
        <p:txBody>
          <a:bodyPr/>
          <a:lstStyle/>
          <a:p>
            <a:r>
              <a:rPr lang="zh-CN" altLang="en-US" dirty="0" smtClean="0"/>
              <a:t>增加城乡住房供应</a:t>
            </a:r>
            <a:endParaRPr lang="en-US" altLang="zh-CN" dirty="0" smtClean="0"/>
          </a:p>
          <a:p>
            <a:pPr lvl="1"/>
            <a:r>
              <a:rPr lang="zh-CN" altLang="en-US" dirty="0" smtClean="0"/>
              <a:t>城市，</a:t>
            </a:r>
            <a:r>
              <a:rPr lang="en-US" altLang="zh-CN" dirty="0" smtClean="0"/>
              <a:t>1985</a:t>
            </a:r>
            <a:r>
              <a:rPr lang="zh-CN" altLang="en-US" dirty="0" smtClean="0"/>
              <a:t>年目标为人均</a:t>
            </a:r>
            <a:r>
              <a:rPr lang="en-US" altLang="zh-CN" dirty="0" smtClean="0"/>
              <a:t>5</a:t>
            </a:r>
            <a:r>
              <a:rPr lang="zh-CN" altLang="en-US" dirty="0" smtClean="0"/>
              <a:t>平方米</a:t>
            </a:r>
            <a:endParaRPr lang="en-US" altLang="zh-CN" dirty="0" smtClean="0"/>
          </a:p>
          <a:p>
            <a:pPr lvl="1"/>
            <a:r>
              <a:rPr lang="zh-CN" altLang="en-US" dirty="0" smtClean="0"/>
              <a:t>农村，改善住房条件是合理的</a:t>
            </a:r>
            <a:endParaRPr lang="en-US" altLang="zh-CN" dirty="0" smtClean="0"/>
          </a:p>
          <a:p>
            <a:r>
              <a:rPr lang="zh-CN" altLang="en-US" dirty="0" smtClean="0"/>
              <a:t>在政府财政困难且仅承担城镇居民住房财政责任的情况下，政府应该如何完成目标？</a:t>
            </a:r>
            <a:endParaRPr lang="zh-CN" altLang="en-US" dirty="0"/>
          </a:p>
        </p:txBody>
      </p:sp>
      <p:sp>
        <p:nvSpPr>
          <p:cNvPr id="4" name="标题 3"/>
          <p:cNvSpPr>
            <a:spLocks noGrp="1"/>
          </p:cNvSpPr>
          <p:nvPr>
            <p:ph type="title"/>
          </p:nvPr>
        </p:nvSpPr>
        <p:spPr>
          <a:xfrm>
            <a:off x="395605" y="44748"/>
            <a:ext cx="8229600" cy="868958"/>
          </a:xfrm>
        </p:spPr>
        <p:txBody>
          <a:bodyPr/>
          <a:lstStyle/>
          <a:p>
            <a:r>
              <a:rPr lang="en-US" altLang="zh-CN" dirty="0" smtClean="0"/>
              <a:t>1978</a:t>
            </a:r>
            <a:r>
              <a:rPr lang="zh-CN" altLang="en-US" dirty="0" smtClean="0"/>
              <a:t>年的城乡住房情况与中央政策的调整</a:t>
            </a:r>
            <a:endParaRPr lang="zh-CN" altLang="en-US" dirty="0"/>
          </a:p>
        </p:txBody>
      </p:sp>
    </p:spTree>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503"/>
            <a:ext cx="8229600" cy="868958"/>
          </a:xfrm>
        </p:spPr>
        <p:txBody>
          <a:bodyPr>
            <a:normAutofit fontScale="90000"/>
          </a:bodyPr>
          <a:lstStyle/>
          <a:p>
            <a:r>
              <a:rPr lang="en-US" altLang="zh-CN" dirty="0" smtClean="0"/>
              <a:t>1978</a:t>
            </a:r>
            <a:r>
              <a:rPr lang="zh-CN" altLang="en-US" dirty="0" smtClean="0"/>
              <a:t>年：增加住房供应，改善城乡居民住房条件</a:t>
            </a:r>
            <a:endParaRPr lang="zh-CN" altLang="en-US" dirty="0"/>
          </a:p>
        </p:txBody>
      </p:sp>
      <p:sp>
        <p:nvSpPr>
          <p:cNvPr id="3" name="内容占位符 2"/>
          <p:cNvSpPr>
            <a:spLocks noGrp="1"/>
          </p:cNvSpPr>
          <p:nvPr>
            <p:ph sz="half" idx="1"/>
          </p:nvPr>
        </p:nvSpPr>
        <p:spPr>
          <a:xfrm>
            <a:off x="457200" y="1600200"/>
            <a:ext cx="7934325" cy="4526280"/>
          </a:xfrm>
        </p:spPr>
        <p:txBody>
          <a:bodyPr/>
          <a:lstStyle/>
          <a:p>
            <a:pPr latinLnBrk="0">
              <a:lnSpc>
                <a:spcPct val="150000"/>
              </a:lnSpc>
              <a:spcBef>
                <a:spcPts val="0"/>
              </a:spcBef>
            </a:pPr>
            <a:r>
              <a:rPr lang="zh-CN" altLang="en-US" sz="2400" dirty="0" smtClean="0"/>
              <a:t>城市：</a:t>
            </a:r>
            <a:r>
              <a:rPr lang="en-US" altLang="zh-CN" sz="2400" dirty="0" smtClean="0"/>
              <a:t>1977</a:t>
            </a:r>
            <a:r>
              <a:rPr lang="zh-CN" altLang="en-US" sz="2400" dirty="0" smtClean="0"/>
              <a:t>年底，城市人均居住面积</a:t>
            </a:r>
            <a:r>
              <a:rPr lang="en-US" altLang="zh-CN" sz="2400" dirty="0" smtClean="0"/>
              <a:t>3.6</a:t>
            </a:r>
            <a:r>
              <a:rPr lang="zh-CN" altLang="en-US" sz="2400" dirty="0" smtClean="0"/>
              <a:t>平方米。不如解放初期的</a:t>
            </a:r>
            <a:r>
              <a:rPr lang="en-US" altLang="zh-CN" sz="2400" dirty="0" smtClean="0"/>
              <a:t>4.5</a:t>
            </a:r>
            <a:r>
              <a:rPr lang="zh-CN" altLang="en-US" sz="2400" dirty="0" smtClean="0"/>
              <a:t>平方米。</a:t>
            </a:r>
            <a:endParaRPr lang="en-US" altLang="zh-CN" sz="2400" dirty="0" smtClean="0"/>
          </a:p>
          <a:p>
            <a:pPr latinLnBrk="0">
              <a:lnSpc>
                <a:spcPct val="150000"/>
              </a:lnSpc>
              <a:spcBef>
                <a:spcPts val="0"/>
              </a:spcBef>
            </a:pPr>
            <a:r>
              <a:rPr lang="zh-CN" altLang="en-US" sz="2400" b="1" dirty="0"/>
              <a:t>缺房户达869万，占城市总户数的47</a:t>
            </a:r>
            <a:r>
              <a:rPr lang="en-US" altLang="zh-CN" sz="2400" b="1" dirty="0"/>
              <a:t>.</a:t>
            </a:r>
            <a:r>
              <a:rPr lang="zh-CN" altLang="en-US" sz="2400" b="1" dirty="0"/>
              <a:t>5%。</a:t>
            </a:r>
            <a:endParaRPr lang="en-US" altLang="zh-CN" sz="2400" dirty="0" smtClean="0"/>
          </a:p>
          <a:p>
            <a:pPr latinLnBrk="0">
              <a:lnSpc>
                <a:spcPct val="150000"/>
              </a:lnSpc>
              <a:spcBef>
                <a:spcPts val="0"/>
              </a:spcBef>
            </a:pPr>
            <a:r>
              <a:rPr lang="en-US" altLang="zh-CN" sz="2400" dirty="0" smtClean="0"/>
              <a:t>1978</a:t>
            </a:r>
            <a:r>
              <a:rPr lang="zh-CN" altLang="en-US" sz="2400" dirty="0" smtClean="0"/>
              <a:t>邓小平指出，到</a:t>
            </a:r>
            <a:r>
              <a:rPr lang="en-US" altLang="zh-CN" sz="2400" dirty="0" smtClean="0"/>
              <a:t>1985</a:t>
            </a:r>
            <a:r>
              <a:rPr lang="zh-CN" altLang="en-US" sz="2400" dirty="0" smtClean="0"/>
              <a:t>年，城市人均居住面积要达到</a:t>
            </a:r>
            <a:r>
              <a:rPr lang="en-US" altLang="zh-CN" sz="2400" dirty="0" smtClean="0"/>
              <a:t>5</a:t>
            </a:r>
            <a:r>
              <a:rPr lang="zh-CN" altLang="en-US" sz="2400" dirty="0" smtClean="0"/>
              <a:t>平方米。</a:t>
            </a:r>
            <a:endParaRPr lang="en-US" altLang="zh-CN" sz="2400" dirty="0"/>
          </a:p>
          <a:p>
            <a:pPr latinLnBrk="0">
              <a:lnSpc>
                <a:spcPct val="150000"/>
              </a:lnSpc>
              <a:spcBef>
                <a:spcPts val="0"/>
              </a:spcBef>
            </a:pPr>
            <a:r>
              <a:rPr lang="en-US" altLang="zh-CN" sz="2400" dirty="0" smtClean="0"/>
              <a:t>1978</a:t>
            </a:r>
            <a:r>
              <a:rPr lang="zh-CN" altLang="en-US" sz="2400" dirty="0" smtClean="0"/>
              <a:t>年</a:t>
            </a:r>
            <a:r>
              <a:rPr lang="en-US" altLang="zh-CN" sz="2400" dirty="0" smtClean="0"/>
              <a:t>9</a:t>
            </a:r>
            <a:r>
              <a:rPr lang="zh-CN" altLang="en-US" sz="2400" dirty="0" smtClean="0"/>
              <a:t>月，国家建委宋养初副主任在</a:t>
            </a:r>
            <a:r>
              <a:rPr lang="zh-CN" altLang="en-US" sz="2400" b="1" dirty="0" smtClean="0"/>
              <a:t>城市住宅建设会议上的讲话：采取多种办法解决住宅建设资金问题</a:t>
            </a:r>
            <a:r>
              <a:rPr lang="zh-CN" altLang="en-US" sz="2400" dirty="0" smtClean="0"/>
              <a:t>：国家投资、地方自筹、企业自筹是主要渠道，组织华侨用侨汇建私人住宅，有条件的地方，</a:t>
            </a:r>
            <a:r>
              <a:rPr lang="zh-CN" altLang="en-US" sz="2400" b="1" dirty="0" smtClean="0"/>
              <a:t>自建公助</a:t>
            </a:r>
            <a:r>
              <a:rPr lang="zh-CN" altLang="en-US" sz="2400" dirty="0" smtClean="0"/>
              <a:t>。</a:t>
            </a:r>
            <a:endParaRPr lang="en-US" altLang="zh-CN" sz="2400" dirty="0" smtClean="0"/>
          </a:p>
          <a:p>
            <a:pPr latinLnBrk="0">
              <a:lnSpc>
                <a:spcPct val="150000"/>
              </a:lnSpc>
              <a:spcBef>
                <a:spcPts val="0"/>
              </a:spcBef>
            </a:pPr>
            <a:endParaRPr lang="en-US" altLang="zh-CN" sz="2400" dirty="0" smtClean="0"/>
          </a:p>
        </p:txBody>
      </p:sp>
    </p:spTree>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503"/>
            <a:ext cx="8229600" cy="868958"/>
          </a:xfrm>
        </p:spPr>
        <p:txBody>
          <a:bodyPr>
            <a:normAutofit fontScale="90000"/>
          </a:bodyPr>
          <a:lstStyle/>
          <a:p>
            <a:r>
              <a:rPr lang="en-US" altLang="zh-CN" dirty="0" smtClean="0"/>
              <a:t>1978</a:t>
            </a:r>
            <a:r>
              <a:rPr lang="zh-CN" altLang="en-US" dirty="0" smtClean="0"/>
              <a:t>年：增加住房供应，改善城乡居民住房条件</a:t>
            </a:r>
            <a:endParaRPr lang="zh-CN" altLang="en-US" dirty="0"/>
          </a:p>
        </p:txBody>
      </p:sp>
      <p:sp>
        <p:nvSpPr>
          <p:cNvPr id="4" name="内容占位符 3"/>
          <p:cNvSpPr>
            <a:spLocks noGrp="1"/>
          </p:cNvSpPr>
          <p:nvPr>
            <p:ph sz="half" idx="2"/>
          </p:nvPr>
        </p:nvSpPr>
        <p:spPr>
          <a:xfrm>
            <a:off x="241935" y="1484630"/>
            <a:ext cx="8902065" cy="4526280"/>
          </a:xfrm>
        </p:spPr>
        <p:txBody>
          <a:bodyPr/>
          <a:lstStyle/>
          <a:p>
            <a:r>
              <a:rPr lang="en-US" altLang="zh-CN" sz="2400" dirty="0" smtClean="0">
                <a:latin typeface="+mn-ea"/>
                <a:cs typeface="Times New Roman" panose="02020603050405020304" pitchFamily="18" charset="0"/>
              </a:rPr>
              <a:t>1979.12</a:t>
            </a:r>
            <a:r>
              <a:rPr lang="zh-CN" altLang="en-US" sz="2400" dirty="0" smtClean="0">
                <a:latin typeface="+mn-ea"/>
                <a:cs typeface="Times New Roman" panose="02020603050405020304" pitchFamily="18" charset="0"/>
              </a:rPr>
              <a:t>全国农村房屋建设工作会议</a:t>
            </a:r>
            <a:endParaRPr lang="en-US" altLang="zh-CN" sz="2400" dirty="0" smtClean="0">
              <a:latin typeface="+mn-ea"/>
              <a:cs typeface="Times New Roman" panose="02020603050405020304" pitchFamily="18" charset="0"/>
              <a:sym typeface="Wingdings" panose="05000000000000000000" pitchFamily="2" charset="2"/>
            </a:endParaRPr>
          </a:p>
          <a:p>
            <a:r>
              <a:rPr lang="zh-CN" altLang="en-US" sz="2400" dirty="0" smtClean="0">
                <a:latin typeface="+mn-ea"/>
                <a:cs typeface="Times New Roman" panose="02020603050405020304" pitchFamily="18" charset="0"/>
              </a:rPr>
              <a:t>“建国</a:t>
            </a:r>
            <a:r>
              <a:rPr lang="en-US" altLang="zh-CN" sz="2400" dirty="0" smtClean="0">
                <a:latin typeface="+mn-ea"/>
                <a:cs typeface="Times New Roman" panose="02020603050405020304" pitchFamily="18" charset="0"/>
              </a:rPr>
              <a:t>30</a:t>
            </a:r>
            <a:r>
              <a:rPr lang="zh-CN" altLang="en-US" sz="2400" dirty="0" smtClean="0">
                <a:latin typeface="+mn-ea"/>
                <a:cs typeface="Times New Roman" panose="02020603050405020304" pitchFamily="18" charset="0"/>
              </a:rPr>
              <a:t>年来</a:t>
            </a:r>
            <a:r>
              <a:rPr lang="zh-CN" altLang="en-US" sz="2400" dirty="0">
                <a:latin typeface="+mn-ea"/>
                <a:cs typeface="Times New Roman" panose="02020603050405020304" pitchFamily="18" charset="0"/>
              </a:rPr>
              <a:t>，专门召开会议研究农村建房问题还是</a:t>
            </a:r>
            <a:r>
              <a:rPr lang="zh-CN" altLang="en-US" sz="2400" dirty="0" smtClean="0">
                <a:latin typeface="+mn-ea"/>
                <a:cs typeface="Times New Roman" panose="02020603050405020304" pitchFamily="18" charset="0"/>
              </a:rPr>
              <a:t>第一次”</a:t>
            </a:r>
            <a:endParaRPr lang="en-US" altLang="zh-CN" sz="2400" dirty="0" smtClean="0">
              <a:latin typeface="+mn-ea"/>
              <a:cs typeface="Times New Roman" panose="02020603050405020304" pitchFamily="18" charset="0"/>
            </a:endParaRPr>
          </a:p>
          <a:p>
            <a:r>
              <a:rPr lang="zh-CN" altLang="en-US" sz="2400" dirty="0">
                <a:latin typeface="+mn-ea"/>
                <a:cs typeface="Times New Roman" panose="02020603050405020304" pitchFamily="18" charset="0"/>
              </a:rPr>
              <a:t>特别是党的三中全会以来</a:t>
            </a:r>
            <a:r>
              <a:rPr lang="zh-CN" altLang="en-US" sz="2400" dirty="0" smtClean="0">
                <a:latin typeface="+mn-ea"/>
                <a:cs typeface="Times New Roman" panose="02020603050405020304" pitchFamily="18" charset="0"/>
              </a:rPr>
              <a:t>，农民</a:t>
            </a:r>
            <a:r>
              <a:rPr lang="zh-CN" altLang="en-US" sz="2400" dirty="0">
                <a:latin typeface="+mn-ea"/>
                <a:cs typeface="Times New Roman" panose="02020603050405020304" pitchFamily="18" charset="0"/>
              </a:rPr>
              <a:t>收入增加，普遍要求建房</a:t>
            </a:r>
            <a:r>
              <a:rPr lang="zh-CN" altLang="en-US" sz="2400" dirty="0" smtClean="0">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a:p>
            <a:r>
              <a:rPr lang="zh-CN" altLang="en-US" sz="2400" b="1" dirty="0" smtClean="0">
                <a:latin typeface="+mn-ea"/>
                <a:cs typeface="Times New Roman" panose="02020603050405020304" pitchFamily="18" charset="0"/>
              </a:rPr>
              <a:t>农民</a:t>
            </a:r>
            <a:r>
              <a:rPr lang="zh-CN" altLang="en-US" sz="2400" b="1" dirty="0">
                <a:latin typeface="+mn-ea"/>
                <a:cs typeface="Times New Roman" panose="02020603050405020304" pitchFamily="18" charset="0"/>
              </a:rPr>
              <a:t>要盖点房子，常常受到各种指责，动不动就割</a:t>
            </a:r>
            <a:r>
              <a:rPr lang="zh-CN" altLang="en-US" sz="2400" b="1" dirty="0" smtClean="0">
                <a:latin typeface="+mn-ea"/>
                <a:cs typeface="Times New Roman" panose="02020603050405020304" pitchFamily="18" charset="0"/>
              </a:rPr>
              <a:t>“私有制的尾巴”</a:t>
            </a:r>
            <a:endParaRPr lang="en-US" altLang="zh-CN" sz="2400" b="1" dirty="0" smtClean="0">
              <a:latin typeface="+mn-ea"/>
              <a:cs typeface="Times New Roman" panose="02020603050405020304" pitchFamily="18" charset="0"/>
            </a:endParaRPr>
          </a:p>
          <a:p>
            <a:r>
              <a:rPr lang="zh-CN" altLang="en-US" sz="2400" dirty="0">
                <a:latin typeface="+mn-ea"/>
                <a:cs typeface="Times New Roman" panose="02020603050405020304" pitchFamily="18" charset="0"/>
              </a:rPr>
              <a:t>充分发挥社员和集体两个积极性</a:t>
            </a:r>
            <a:r>
              <a:rPr lang="zh-CN" altLang="en-US"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a:t>
            </a:r>
            <a:r>
              <a:rPr lang="zh-CN" altLang="en-US" sz="2400" dirty="0">
                <a:latin typeface="+mn-ea"/>
                <a:cs typeface="Times New Roman" panose="02020603050405020304" pitchFamily="18" charset="0"/>
              </a:rPr>
              <a:t>农村建房中的政策问题，最核心的是房屋的产权问题。社员的住房，属于生活资料，产权应归社员所有。修建的办法，可以在统一规划下，由社员筹集资金、材料，集体给予帮助，统一组织施工。五保户由集体负责安排</a:t>
            </a:r>
            <a:r>
              <a:rPr lang="zh-CN" altLang="en-US"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a:t>
            </a:r>
            <a:r>
              <a:rPr lang="zh-CN" altLang="en-US" sz="2400" dirty="0">
                <a:latin typeface="+mn-ea"/>
                <a:cs typeface="Times New Roman" panose="02020603050405020304" pitchFamily="18" charset="0"/>
              </a:rPr>
              <a:t>公共积累多，经济条件好的社队，也可以在统一规划下，采取集体筹集资金、材料，集体建房的办法，产权归集体所有，农民住房交纳房租，也可以折价卖给农民</a:t>
            </a:r>
            <a:r>
              <a:rPr lang="zh-CN" altLang="en-US" sz="2400" dirty="0" smtClean="0">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a:p>
            <a:r>
              <a:rPr lang="zh-CN" altLang="en-US" sz="2400" b="1" dirty="0"/>
              <a:t>要高度重视节约用地，切实防止乱占耕地。</a:t>
            </a:r>
            <a:endParaRPr lang="zh-CN" altLang="en-US" sz="2400" b="1" dirty="0">
              <a:latin typeface="+mn-ea"/>
              <a:cs typeface="Times New Roman" panose="02020603050405020304" pitchFamily="18" charset="0"/>
            </a:endParaRPr>
          </a:p>
        </p:txBody>
      </p:sp>
    </p:spTree>
  </p:cSld>
  <p:clrMapOvr>
    <a:masterClrMapping/>
  </p:clrMapOvr>
  <p:transition spd="med">
    <p:pull dir="r"/>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公管学院">
  <a:themeElements>
    <a:clrScheme name="公共管理学院">
      <a:dk1>
        <a:srgbClr val="CE0C4E"/>
      </a:dk1>
      <a:lt1>
        <a:sysClr val="window" lastClr="FFFFFF"/>
      </a:lt1>
      <a:dk2>
        <a:srgbClr val="004689"/>
      </a:dk2>
      <a:lt2>
        <a:srgbClr val="FBB040"/>
      </a:lt2>
      <a:accent1>
        <a:srgbClr val="CE0C4E"/>
      </a:accent1>
      <a:accent2>
        <a:srgbClr val="004689"/>
      </a:accent2>
      <a:accent3>
        <a:srgbClr val="FBB040"/>
      </a:accent3>
      <a:accent4>
        <a:srgbClr val="B4975A"/>
      </a:accent4>
      <a:accent5>
        <a:srgbClr val="A7A9AC"/>
      </a:accent5>
      <a:accent6>
        <a:srgbClr val="231F20"/>
      </a:accent6>
      <a:hlink>
        <a:srgbClr val="FFFFFF"/>
      </a:hlink>
      <a:folHlink>
        <a:srgbClr val="77787B"/>
      </a:folHlink>
    </a:clrScheme>
    <a:fontScheme name="PPT">
      <a:majorFont>
        <a:latin typeface="Impact"/>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6865</Words>
  <Application>WPS 演示</Application>
  <PresentationFormat>全屏显示(4:3)</PresentationFormat>
  <Paragraphs>240</Paragraphs>
  <Slides>30</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宋体</vt:lpstr>
      <vt:lpstr>Wingdings</vt:lpstr>
      <vt:lpstr>Times New Roman</vt:lpstr>
      <vt:lpstr>黑体</vt:lpstr>
      <vt:lpstr>仿宋_GB2312</vt:lpstr>
      <vt:lpstr>楷体_GB2312</vt:lpstr>
      <vt:lpstr>新宋体</vt:lpstr>
      <vt:lpstr>微软雅黑</vt:lpstr>
      <vt:lpstr>Arial Unicode MS</vt:lpstr>
      <vt:lpstr>Calibri</vt:lpstr>
      <vt:lpstr>楷体</vt:lpstr>
      <vt:lpstr>华文楷体</vt:lpstr>
      <vt:lpstr>幼圆</vt:lpstr>
      <vt:lpstr>Malgun Gothic Semilight</vt:lpstr>
      <vt:lpstr>公管学院</vt:lpstr>
      <vt:lpstr>农村住房是否应该允许自由交易？</vt:lpstr>
      <vt:lpstr>框架</vt:lpstr>
      <vt:lpstr>重工业化优先、计划经济与单位住房</vt:lpstr>
      <vt:lpstr>意识形态与理论建构</vt:lpstr>
      <vt:lpstr>经租房改造</vt:lpstr>
      <vt:lpstr>1978年之前的城镇住房投资</vt:lpstr>
      <vt:lpstr>1978年的城乡住房情况与中央政策的调整</vt:lpstr>
      <vt:lpstr>1978年：增加住房供应，改善城乡居民住房条件</vt:lpstr>
      <vt:lpstr>1978年：增加住房供应，改善城乡居民住房条件</vt:lpstr>
      <vt:lpstr>1978年代之后城市住宅政策的变化</vt:lpstr>
      <vt:lpstr>观念和意识形态的改变</vt:lpstr>
      <vt:lpstr>观念和意识形态的改变</vt:lpstr>
      <vt:lpstr>PowerPoint 演示文稿</vt:lpstr>
      <vt:lpstr>集镇非农户口和干部可以申请宅基地建房</vt:lpstr>
      <vt:lpstr>城乡居民都可以申请宅基地使用权：1980年代</vt:lpstr>
      <vt:lpstr>城镇居民也可以到农村购房</vt:lpstr>
      <vt:lpstr>1980s-1999的城乡住房权利相互开放</vt:lpstr>
      <vt:lpstr>宅基地扩张与耕地保护的张力：领导人的关注</vt:lpstr>
      <vt:lpstr>宅基地制度的弊端与原有宅基地管控政策的缺陷</vt:lpstr>
      <vt:lpstr>1990年代，宅基地交易范围进一步缩小</vt:lpstr>
      <vt:lpstr>农村住房vs城市住房</vt:lpstr>
      <vt:lpstr>城市：单位住房vs 商品房</vt:lpstr>
      <vt:lpstr>PowerPoint 演示文稿</vt:lpstr>
      <vt:lpstr>PowerPoint 演示文稿</vt:lpstr>
      <vt:lpstr>停止实物分房阶段（1998～）  </vt:lpstr>
      <vt:lpstr>1997.12.15 朱镕基组织会议</vt:lpstr>
      <vt:lpstr>1998.01.04 朱镕基召开第二次会议确定房改思路</vt:lpstr>
      <vt:lpstr>1999 农房（含其下宅基地）权利从开放走向封闭</vt:lpstr>
      <vt:lpstr>城市住房的市场化与农村住房的城乡隔绝</vt:lpstr>
      <vt:lpstr>小结</vt:lpstr>
    </vt:vector>
  </TitlesOfParts>
  <Company>zju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YnicoleY</cp:lastModifiedBy>
  <cp:revision>407</cp:revision>
  <dcterms:created xsi:type="dcterms:W3CDTF">2014-06-07T02:17:00Z</dcterms:created>
  <dcterms:modified xsi:type="dcterms:W3CDTF">2024-01-04T08:24:52Z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EAB1502FFFF74446BA1AB4E47838D567_13</vt:lpwstr>
  </property>
  <property fmtid="{D5CDD505-2E9C-101B-9397-08002B2CF9AE}" pid="3" name="KSOProductBuildVer">
    <vt:lpwstr>2052-12.1.0.16120</vt:lpwstr>
  </property>
</Properties>
</file>