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5" r:id="rId5"/>
    <p:sldId id="259" r:id="rId6"/>
    <p:sldId id="260" r:id="rId7"/>
    <p:sldId id="289" r:id="rId8"/>
    <p:sldId id="262" r:id="rId9"/>
    <p:sldId id="293" r:id="rId10"/>
    <p:sldId id="302" r:id="rId11"/>
    <p:sldId id="303" r:id="rId12"/>
    <p:sldId id="304" r:id="rId13"/>
    <p:sldId id="299" r:id="rId14"/>
    <p:sldId id="294" r:id="rId15"/>
    <p:sldId id="300" r:id="rId16"/>
    <p:sldId id="301" r:id="rId17"/>
    <p:sldId id="297" r:id="rId18"/>
    <p:sldId id="295" r:id="rId19"/>
    <p:sldId id="296" r:id="rId20"/>
    <p:sldId id="298" r:id="rId21"/>
    <p:sldId id="290" r:id="rId22"/>
    <p:sldId id="275" r:id="rId23"/>
    <p:sldId id="287" r:id="rId24"/>
    <p:sldId id="288" r:id="rId25"/>
    <p:sldId id="276" r:id="rId26"/>
    <p:sldId id="284" r:id="rId27"/>
    <p:sldId id="285" r:id="rId28"/>
    <p:sldId id="286" r:id="rId29"/>
    <p:sldId id="29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C69D6-05CA-4844-B496-07C1FC88AAA7}" v="1" dt="2023-12-04T01:16:16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Walton" userId="295efc56be81b1b4" providerId="LiveId" clId="{3A2C69D6-05CA-4844-B496-07C1FC88AAA7}"/>
    <pc:docChg chg="undo custSel modSld">
      <pc:chgData name="Andrew Walton" userId="295efc56be81b1b4" providerId="LiveId" clId="{3A2C69D6-05CA-4844-B496-07C1FC88AAA7}" dt="2023-12-04T01:18:37.351" v="174" actId="2085"/>
      <pc:docMkLst>
        <pc:docMk/>
      </pc:docMkLst>
      <pc:sldChg chg="modSp mod">
        <pc:chgData name="Andrew Walton" userId="295efc56be81b1b4" providerId="LiveId" clId="{3A2C69D6-05CA-4844-B496-07C1FC88AAA7}" dt="2023-12-04T01:15:25.236" v="170" actId="208"/>
        <pc:sldMkLst>
          <pc:docMk/>
          <pc:sldMk cId="4034811326" sldId="262"/>
        </pc:sldMkLst>
        <pc:spChg chg="mod">
          <ac:chgData name="Andrew Walton" userId="295efc56be81b1b4" providerId="LiveId" clId="{3A2C69D6-05CA-4844-B496-07C1FC88AAA7}" dt="2023-12-04T01:15:25.236" v="170" actId="208"/>
          <ac:spMkLst>
            <pc:docMk/>
            <pc:sldMk cId="4034811326" sldId="262"/>
            <ac:spMk id="2" creationId="{447A0BC9-A39F-F21C-8EB3-FA286B1F74F1}"/>
          </ac:spMkLst>
        </pc:spChg>
        <pc:spChg chg="mod">
          <ac:chgData name="Andrew Walton" userId="295efc56be81b1b4" providerId="LiveId" clId="{3A2C69D6-05CA-4844-B496-07C1FC88AAA7}" dt="2023-12-04T01:15:25.236" v="170" actId="208"/>
          <ac:spMkLst>
            <pc:docMk/>
            <pc:sldMk cId="4034811326" sldId="262"/>
            <ac:spMk id="3" creationId="{5A7F8BD6-2CBC-4A38-FD24-319EA3D5DFFF}"/>
          </ac:spMkLst>
        </pc:spChg>
        <pc:spChg chg="mod">
          <ac:chgData name="Andrew Walton" userId="295efc56be81b1b4" providerId="LiveId" clId="{3A2C69D6-05CA-4844-B496-07C1FC88AAA7}" dt="2023-12-04T01:15:25.236" v="170" actId="208"/>
          <ac:spMkLst>
            <pc:docMk/>
            <pc:sldMk cId="4034811326" sldId="262"/>
            <ac:spMk id="4" creationId="{EAB5F611-8BB6-DFFC-5446-E1F83CF834A0}"/>
          </ac:spMkLst>
        </pc:spChg>
        <pc:spChg chg="mod">
          <ac:chgData name="Andrew Walton" userId="295efc56be81b1b4" providerId="LiveId" clId="{3A2C69D6-05CA-4844-B496-07C1FC88AAA7}" dt="2023-12-04T01:15:25.236" v="170" actId="208"/>
          <ac:spMkLst>
            <pc:docMk/>
            <pc:sldMk cId="4034811326" sldId="262"/>
            <ac:spMk id="5" creationId="{5F2E2FA2-549C-0173-3DD9-6208AB32701F}"/>
          </ac:spMkLst>
        </pc:spChg>
      </pc:sldChg>
      <pc:sldChg chg="addSp delSp modSp mod">
        <pc:chgData name="Andrew Walton" userId="295efc56be81b1b4" providerId="LiveId" clId="{3A2C69D6-05CA-4844-B496-07C1FC88AAA7}" dt="2023-12-04T01:16:22.129" v="173" actId="2165"/>
        <pc:sldMkLst>
          <pc:docMk/>
          <pc:sldMk cId="1869213069" sldId="294"/>
        </pc:sldMkLst>
        <pc:graphicFrameChg chg="del modGraphic">
          <ac:chgData name="Andrew Walton" userId="295efc56be81b1b4" providerId="LiveId" clId="{3A2C69D6-05CA-4844-B496-07C1FC88AAA7}" dt="2023-12-04T01:16:09.254" v="171" actId="478"/>
          <ac:graphicFrameMkLst>
            <pc:docMk/>
            <pc:sldMk cId="1869213069" sldId="294"/>
            <ac:graphicFrameMk id="4" creationId="{BDF0AD87-58F1-08E7-D5D6-59F388F5C57D}"/>
          </ac:graphicFrameMkLst>
        </pc:graphicFrameChg>
        <pc:graphicFrameChg chg="add mod modGraphic">
          <ac:chgData name="Andrew Walton" userId="295efc56be81b1b4" providerId="LiveId" clId="{3A2C69D6-05CA-4844-B496-07C1FC88AAA7}" dt="2023-12-04T01:16:22.129" v="173" actId="2165"/>
          <ac:graphicFrameMkLst>
            <pc:docMk/>
            <pc:sldMk cId="1869213069" sldId="294"/>
            <ac:graphicFrameMk id="5" creationId="{FD2EBA80-FE7F-9F01-B579-3462B764FECB}"/>
          </ac:graphicFrameMkLst>
        </pc:graphicFrameChg>
      </pc:sldChg>
      <pc:sldChg chg="modSp mod">
        <pc:chgData name="Andrew Walton" userId="295efc56be81b1b4" providerId="LiveId" clId="{3A2C69D6-05CA-4844-B496-07C1FC88AAA7}" dt="2023-12-04T01:12:13.740" v="166" actId="20577"/>
        <pc:sldMkLst>
          <pc:docMk/>
          <pc:sldMk cId="3038090522" sldId="296"/>
        </pc:sldMkLst>
        <pc:graphicFrameChg chg="modGraphic">
          <ac:chgData name="Andrew Walton" userId="295efc56be81b1b4" providerId="LiveId" clId="{3A2C69D6-05CA-4844-B496-07C1FC88AAA7}" dt="2023-12-04T01:12:13.740" v="166" actId="20577"/>
          <ac:graphicFrameMkLst>
            <pc:docMk/>
            <pc:sldMk cId="3038090522" sldId="296"/>
            <ac:graphicFrameMk id="3" creationId="{3BF7A94F-DDFD-A2FF-C031-4138518AD070}"/>
          </ac:graphicFrameMkLst>
        </pc:graphicFrameChg>
      </pc:sldChg>
      <pc:sldChg chg="modSp mod">
        <pc:chgData name="Andrew Walton" userId="295efc56be81b1b4" providerId="LiveId" clId="{3A2C69D6-05CA-4844-B496-07C1FC88AAA7}" dt="2023-12-04T01:18:37.351" v="174" actId="2085"/>
        <pc:sldMkLst>
          <pc:docMk/>
          <pc:sldMk cId="1526698784" sldId="298"/>
        </pc:sldMkLst>
        <pc:spChg chg="mod">
          <ac:chgData name="Andrew Walton" userId="295efc56be81b1b4" providerId="LiveId" clId="{3A2C69D6-05CA-4844-B496-07C1FC88AAA7}" dt="2023-12-04T01:18:37.351" v="174" actId="2085"/>
          <ac:spMkLst>
            <pc:docMk/>
            <pc:sldMk cId="1526698784" sldId="298"/>
            <ac:spMk id="6" creationId="{3626E27B-56D0-C845-0157-3B447F6E674D}"/>
          </ac:spMkLst>
        </pc:spChg>
      </pc:sldChg>
      <pc:sldChg chg="modSp mod">
        <pc:chgData name="Andrew Walton" userId="295efc56be81b1b4" providerId="LiveId" clId="{3A2C69D6-05CA-4844-B496-07C1FC88AAA7}" dt="2023-12-04T01:10:48.671" v="36" actId="20577"/>
        <pc:sldMkLst>
          <pc:docMk/>
          <pc:sldMk cId="1742174863" sldId="299"/>
        </pc:sldMkLst>
        <pc:graphicFrameChg chg="modGraphic">
          <ac:chgData name="Andrew Walton" userId="295efc56be81b1b4" providerId="LiveId" clId="{3A2C69D6-05CA-4844-B496-07C1FC88AAA7}" dt="2023-12-04T01:10:48.671" v="36" actId="20577"/>
          <ac:graphicFrameMkLst>
            <pc:docMk/>
            <pc:sldMk cId="1742174863" sldId="299"/>
            <ac:graphicFrameMk id="2" creationId="{6DDCFC2E-A00F-13D6-27E3-21FC1AC7D18F}"/>
          </ac:graphicFrameMkLst>
        </pc:graphicFrameChg>
      </pc:sldChg>
      <pc:sldChg chg="modSp mod">
        <pc:chgData name="Andrew Walton" userId="295efc56be81b1b4" providerId="LiveId" clId="{3A2C69D6-05CA-4844-B496-07C1FC88AAA7}" dt="2023-12-04T01:11:26.189" v="81" actId="20577"/>
        <pc:sldMkLst>
          <pc:docMk/>
          <pc:sldMk cId="3558257890" sldId="300"/>
        </pc:sldMkLst>
        <pc:graphicFrameChg chg="modGraphic">
          <ac:chgData name="Andrew Walton" userId="295efc56be81b1b4" providerId="LiveId" clId="{3A2C69D6-05CA-4844-B496-07C1FC88AAA7}" dt="2023-12-04T01:11:26.189" v="81" actId="20577"/>
          <ac:graphicFrameMkLst>
            <pc:docMk/>
            <pc:sldMk cId="3558257890" sldId="300"/>
            <ac:graphicFrameMk id="2" creationId="{6DDCFC2E-A00F-13D6-27E3-21FC1AC7D18F}"/>
          </ac:graphicFrameMkLst>
        </pc:graphicFrameChg>
      </pc:sldChg>
      <pc:sldChg chg="modSp mod">
        <pc:chgData name="Andrew Walton" userId="295efc56be81b1b4" providerId="LiveId" clId="{3A2C69D6-05CA-4844-B496-07C1FC88AAA7}" dt="2023-12-04T01:11:38.749" v="109" actId="20577"/>
        <pc:sldMkLst>
          <pc:docMk/>
          <pc:sldMk cId="1824989376" sldId="301"/>
        </pc:sldMkLst>
        <pc:graphicFrameChg chg="modGraphic">
          <ac:chgData name="Andrew Walton" userId="295efc56be81b1b4" providerId="LiveId" clId="{3A2C69D6-05CA-4844-B496-07C1FC88AAA7}" dt="2023-12-04T01:11:38.749" v="109" actId="20577"/>
          <ac:graphicFrameMkLst>
            <pc:docMk/>
            <pc:sldMk cId="1824989376" sldId="301"/>
            <ac:graphicFrameMk id="2" creationId="{6DDCFC2E-A00F-13D6-27E3-21FC1AC7D18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7C95-CC18-43E0-BAA0-98E1DCD4809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3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79B9-FC8C-3051-34C7-404E13177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HOME CREDIT DEFAULT RISK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B90C3-AA90-A8C9-24C2-C8A224686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Team 5: </a:t>
            </a:r>
          </a:p>
          <a:p>
            <a:r>
              <a:rPr lang="en-US" sz="2400" dirty="0"/>
              <a:t>Louis </a:t>
            </a:r>
            <a:r>
              <a:rPr lang="en-US" sz="2400" dirty="0" err="1"/>
              <a:t>Ackumey</a:t>
            </a:r>
            <a:endParaRPr lang="en-US" sz="2400" dirty="0"/>
          </a:p>
          <a:p>
            <a:r>
              <a:rPr lang="en-US" sz="2400" dirty="0"/>
              <a:t>Ian Donaldson</a:t>
            </a:r>
          </a:p>
          <a:p>
            <a:r>
              <a:rPr lang="en-US" sz="2400" dirty="0"/>
              <a:t>Michael Tom </a:t>
            </a:r>
          </a:p>
          <a:p>
            <a:r>
              <a:rPr lang="en-US" sz="2400" dirty="0"/>
              <a:t>Andrew Walton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9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MODELS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A14D6-BEE7-30E0-135D-DCD2D335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00213"/>
            <a:ext cx="3968750" cy="165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FE324-1A65-2647-433A-69B3BA8F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38" y="1700213"/>
            <a:ext cx="3168650" cy="1651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6984E81-C593-E61E-1C6C-009A3941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775" y="1295364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LOGISTIC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EAB18E-BF73-DCF8-60F6-599C91CF2E33}"/>
              </a:ext>
            </a:extLst>
          </p:cNvPr>
          <p:cNvSpPr txBox="1">
            <a:spLocks/>
          </p:cNvSpPr>
          <p:nvPr/>
        </p:nvSpPr>
        <p:spPr>
          <a:xfrm>
            <a:off x="6408738" y="1290666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NAÏVE</a:t>
            </a:r>
            <a:r>
              <a:rPr lang="en-US" dirty="0"/>
              <a:t> </a:t>
            </a:r>
            <a:r>
              <a:rPr lang="en-US" b="1" dirty="0"/>
              <a:t>BAYES</a:t>
            </a:r>
          </a:p>
        </p:txBody>
      </p:sp>
    </p:spTree>
    <p:extLst>
      <p:ext uri="{BB962C8B-B14F-4D97-AF65-F5344CB8AC3E}">
        <p14:creationId xmlns:p14="http://schemas.microsoft.com/office/powerpoint/2010/main" val="358934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MODELS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A14D6-BEE7-30E0-135D-DCD2D335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00213"/>
            <a:ext cx="3968750" cy="165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FE324-1A65-2647-433A-69B3BA8F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38" y="1700213"/>
            <a:ext cx="3168650" cy="165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B49F1-15C3-D5F0-6E79-774C192CD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3400425"/>
            <a:ext cx="3673475" cy="232251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6984E81-C593-E61E-1C6C-009A3941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775" y="1295364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LOGISTIC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EAB18E-BF73-DCF8-60F6-599C91CF2E33}"/>
              </a:ext>
            </a:extLst>
          </p:cNvPr>
          <p:cNvSpPr txBox="1">
            <a:spLocks/>
          </p:cNvSpPr>
          <p:nvPr/>
        </p:nvSpPr>
        <p:spPr>
          <a:xfrm>
            <a:off x="6408738" y="1290666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NAÏVE</a:t>
            </a:r>
            <a:r>
              <a:rPr lang="en-US" dirty="0"/>
              <a:t> </a:t>
            </a:r>
            <a:r>
              <a:rPr lang="en-US" b="1" dirty="0"/>
              <a:t>BAYES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B2F4B0A-9137-4F21-B099-183EDF14DCD3}"/>
              </a:ext>
            </a:extLst>
          </p:cNvPr>
          <p:cNvSpPr txBox="1">
            <a:spLocks/>
          </p:cNvSpPr>
          <p:nvPr/>
        </p:nvSpPr>
        <p:spPr>
          <a:xfrm>
            <a:off x="2390774" y="5791200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218238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MODELS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A14D6-BEE7-30E0-135D-DCD2D335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00213"/>
            <a:ext cx="3968750" cy="165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FE324-1A65-2647-433A-69B3BA8F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38" y="1700213"/>
            <a:ext cx="3168650" cy="165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B49F1-15C3-D5F0-6E79-774C192CD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3400425"/>
            <a:ext cx="3673475" cy="232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98CCD-6895-C28A-72C7-588E2BF8C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463" y="3400425"/>
            <a:ext cx="3463925" cy="232251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6984E81-C593-E61E-1C6C-009A3941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775" y="1295364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LOGISTIC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EAB18E-BF73-DCF8-60F6-599C91CF2E33}"/>
              </a:ext>
            </a:extLst>
          </p:cNvPr>
          <p:cNvSpPr txBox="1">
            <a:spLocks/>
          </p:cNvSpPr>
          <p:nvPr/>
        </p:nvSpPr>
        <p:spPr>
          <a:xfrm>
            <a:off x="6408738" y="1290666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NAÏVE</a:t>
            </a:r>
            <a:r>
              <a:rPr lang="en-US" dirty="0"/>
              <a:t> </a:t>
            </a:r>
            <a:r>
              <a:rPr lang="en-US" b="1" dirty="0"/>
              <a:t>BAYES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9274A12-A1E7-BE42-C0B6-9A7DF0B0C9FC}"/>
              </a:ext>
            </a:extLst>
          </p:cNvPr>
          <p:cNvSpPr txBox="1">
            <a:spLocks/>
          </p:cNvSpPr>
          <p:nvPr/>
        </p:nvSpPr>
        <p:spPr>
          <a:xfrm>
            <a:off x="6113463" y="5791199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RANDOM FOREST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B2F4B0A-9137-4F21-B099-183EDF14DCD3}"/>
              </a:ext>
            </a:extLst>
          </p:cNvPr>
          <p:cNvSpPr txBox="1">
            <a:spLocks/>
          </p:cNvSpPr>
          <p:nvPr/>
        </p:nvSpPr>
        <p:spPr>
          <a:xfrm>
            <a:off x="2390774" y="5791200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40429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DCFC2E-A00F-13D6-27E3-21FC1AC7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0921"/>
              </p:ext>
            </p:extLst>
          </p:nvPr>
        </p:nvGraphicFramePr>
        <p:xfrm>
          <a:off x="6198919" y="1689598"/>
          <a:ext cx="5463888" cy="13349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</a:tbl>
          </a:graphicData>
        </a:graphic>
      </p:graphicFrame>
      <p:pic>
        <p:nvPicPr>
          <p:cNvPr id="3" name="Picture 2" descr="White puzzle with one red piece">
            <a:extLst>
              <a:ext uri="{FF2B5EF4-FFF2-40B4-BE49-F238E27FC236}">
                <a16:creationId xmlns:a16="http://schemas.microsoft.com/office/drawing/2014/main" id="{FD5CEBB4-9911-072E-4BB9-836B3C48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3" name="Picture 2" descr="White puzzle with one red piece">
            <a:extLst>
              <a:ext uri="{FF2B5EF4-FFF2-40B4-BE49-F238E27FC236}">
                <a16:creationId xmlns:a16="http://schemas.microsoft.com/office/drawing/2014/main" id="{FD5CEBB4-9911-072E-4BB9-836B3C48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EBA80-FE7F-9F01-B579-3462B764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95723"/>
              </p:ext>
            </p:extLst>
          </p:nvPr>
        </p:nvGraphicFramePr>
        <p:xfrm>
          <a:off x="6198919" y="1689598"/>
          <a:ext cx="5463888" cy="204256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Random Forest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Downsampling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.743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5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21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DCFC2E-A00F-13D6-27E3-21FC1AC7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49979"/>
              </p:ext>
            </p:extLst>
          </p:nvPr>
        </p:nvGraphicFramePr>
        <p:xfrm>
          <a:off x="6198919" y="1689598"/>
          <a:ext cx="5463888" cy="275016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Random Forest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Downsampling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.743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58770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.676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.716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93545"/>
                  </a:ext>
                </a:extLst>
              </a:tr>
            </a:tbl>
          </a:graphicData>
        </a:graphic>
      </p:graphicFrame>
      <p:pic>
        <p:nvPicPr>
          <p:cNvPr id="3" name="Picture 2" descr="White puzzle with one red piece">
            <a:extLst>
              <a:ext uri="{FF2B5EF4-FFF2-40B4-BE49-F238E27FC236}">
                <a16:creationId xmlns:a16="http://schemas.microsoft.com/office/drawing/2014/main" id="{FD5CEBB4-9911-072E-4BB9-836B3C48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DCFC2E-A00F-13D6-27E3-21FC1AC7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70206"/>
              </p:ext>
            </p:extLst>
          </p:nvPr>
        </p:nvGraphicFramePr>
        <p:xfrm>
          <a:off x="6198919" y="1689598"/>
          <a:ext cx="5463888" cy="34577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Random Forest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Downsampling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.743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58770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.676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.716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93545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.578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25343"/>
                  </a:ext>
                </a:extLst>
              </a:tr>
            </a:tbl>
          </a:graphicData>
        </a:graphic>
      </p:graphicFrame>
      <p:pic>
        <p:nvPicPr>
          <p:cNvPr id="3" name="Picture 2" descr="White puzzle with one red piece">
            <a:extLst>
              <a:ext uri="{FF2B5EF4-FFF2-40B4-BE49-F238E27FC236}">
                <a16:creationId xmlns:a16="http://schemas.microsoft.com/office/drawing/2014/main" id="{FD5CEBB4-9911-072E-4BB9-836B3C48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IMPORTANT PREDICTORS</a:t>
            </a:r>
            <a:endParaRPr lang="en-US" dirty="0"/>
          </a:p>
        </p:txBody>
      </p:sp>
      <p:pic>
        <p:nvPicPr>
          <p:cNvPr id="2" name="Picture 1" descr="City lights focused in magnifying glass">
            <a:extLst>
              <a:ext uri="{FF2B5EF4-FFF2-40B4-BE49-F238E27FC236}">
                <a16:creationId xmlns:a16="http://schemas.microsoft.com/office/drawing/2014/main" id="{8B17684E-6D47-50F9-1574-166E8951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3" y="1780398"/>
            <a:ext cx="5441453" cy="3624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690DBF-C8C6-2987-AD6C-F1668088705F}"/>
              </a:ext>
            </a:extLst>
          </p:cNvPr>
          <p:cNvSpPr txBox="1"/>
          <p:nvPr/>
        </p:nvSpPr>
        <p:spPr>
          <a:xfrm>
            <a:off x="6262256" y="2028985"/>
            <a:ext cx="54414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CODE_GENDERM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FLAG_OWN_CARY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DAYS_EMPLOYED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DAYS_ID_PUBLISH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REGION_RATING_CLIENT_W_CITY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NAME_CONTRACT_TYPERevolving</a:t>
            </a:r>
            <a:r>
              <a:rPr lang="en-US" dirty="0"/>
              <a:t> loans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FLAG_DOCUMENT_3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log_AMT_CREDIT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1716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BUSINESS IMPACT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D3C174-56B8-E149-5969-3851337C5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46982"/>
              </p:ext>
            </p:extLst>
          </p:nvPr>
        </p:nvGraphicFramePr>
        <p:xfrm>
          <a:off x="3023118" y="1925160"/>
          <a:ext cx="5837494" cy="3072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583">
                  <a:extLst>
                    <a:ext uri="{9D8B030D-6E8A-4147-A177-3AD203B41FA5}">
                      <a16:colId xmlns:a16="http://schemas.microsoft.com/office/drawing/2014/main" val="2096313627"/>
                    </a:ext>
                  </a:extLst>
                </a:gridCol>
                <a:gridCol w="1312550">
                  <a:extLst>
                    <a:ext uri="{9D8B030D-6E8A-4147-A177-3AD203B41FA5}">
                      <a16:colId xmlns:a16="http://schemas.microsoft.com/office/drawing/2014/main" val="368986942"/>
                    </a:ext>
                  </a:extLst>
                </a:gridCol>
                <a:gridCol w="1516361">
                  <a:extLst>
                    <a:ext uri="{9D8B030D-6E8A-4147-A177-3AD203B41FA5}">
                      <a16:colId xmlns:a16="http://schemas.microsoft.com/office/drawing/2014/main" val="2639649973"/>
                    </a:ext>
                  </a:extLst>
                </a:gridCol>
              </a:tblGrid>
              <a:tr h="760178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07391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684809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4,882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27,049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94929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2,565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57,755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520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6C9B0A-5207-9477-AE05-A368E1450188}"/>
              </a:ext>
            </a:extLst>
          </p:cNvPr>
          <p:cNvSpPr txBox="1"/>
          <p:nvPr/>
        </p:nvSpPr>
        <p:spPr>
          <a:xfrm>
            <a:off x="3147848" y="5506395"/>
            <a:ext cx="589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HIGH APPROVAL RATE</a:t>
            </a:r>
          </a:p>
        </p:txBody>
      </p:sp>
    </p:spTree>
    <p:extLst>
      <p:ext uri="{BB962C8B-B14F-4D97-AF65-F5344CB8AC3E}">
        <p14:creationId xmlns:p14="http://schemas.microsoft.com/office/powerpoint/2010/main" val="41093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APPLICATION EXAMPLE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36CB0-4B90-6643-A14E-BF6C8D89D6B4}"/>
              </a:ext>
            </a:extLst>
          </p:cNvPr>
          <p:cNvSpPr txBox="1"/>
          <p:nvPr/>
        </p:nvSpPr>
        <p:spPr>
          <a:xfrm>
            <a:off x="893378" y="1282262"/>
            <a:ext cx="5097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 in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Cost of Default Loan -$10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Revenue from Non-Default Loan $1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F7A94F-DDFD-A2FF-C031-4138518AD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35520"/>
              </p:ext>
            </p:extLst>
          </p:nvPr>
        </p:nvGraphicFramePr>
        <p:xfrm>
          <a:off x="714879" y="2527660"/>
          <a:ext cx="105520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180">
                  <a:extLst>
                    <a:ext uri="{9D8B030D-6E8A-4147-A177-3AD203B41FA5}">
                      <a16:colId xmlns:a16="http://schemas.microsoft.com/office/drawing/2014/main" val="3197814499"/>
                    </a:ext>
                  </a:extLst>
                </a:gridCol>
                <a:gridCol w="2501093">
                  <a:extLst>
                    <a:ext uri="{9D8B030D-6E8A-4147-A177-3AD203B41FA5}">
                      <a16:colId xmlns:a16="http://schemas.microsoft.com/office/drawing/2014/main" val="3268330334"/>
                    </a:ext>
                  </a:extLst>
                </a:gridCol>
                <a:gridCol w="1972475">
                  <a:extLst>
                    <a:ext uri="{9D8B030D-6E8A-4147-A177-3AD203B41FA5}">
                      <a16:colId xmlns:a16="http://schemas.microsoft.com/office/drawing/2014/main" val="3379068534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1432930664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648653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MAJORITY CLASS CLASSIFIER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MODEL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0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# Predicted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Cost/Rev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# Predicted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Cost/Rev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Non-Default Loan (TN)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84,810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$84,810K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57,751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$57,751K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Missed Non-Default Loan (FN)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7,441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-$74,410k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2,565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-$25,650K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1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Default Loan (TP)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4,882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Missed Default Loan (FP)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27.949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EST Total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$10,400K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$32,101K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5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09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COMPANY OVERVIEW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3E9335-5EC3-7210-4051-C68A6F5B597B}"/>
              </a:ext>
            </a:extLst>
          </p:cNvPr>
          <p:cNvSpPr/>
          <p:nvPr/>
        </p:nvSpPr>
        <p:spPr>
          <a:xfrm>
            <a:off x="506964" y="1875453"/>
            <a:ext cx="2525484" cy="40494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UNDERSERVED CUSTOMERS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95EA3-E2D0-8034-0049-055855681B2C}"/>
              </a:ext>
            </a:extLst>
          </p:cNvPr>
          <p:cNvSpPr/>
          <p:nvPr/>
        </p:nvSpPr>
        <p:spPr>
          <a:xfrm>
            <a:off x="3265715" y="1875453"/>
            <a:ext cx="2525484" cy="40494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OVER 25 YEARS IN BUSINESS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1A2DE-EE85-49C2-4A6C-CEA8CB0861BD}"/>
              </a:ext>
            </a:extLst>
          </p:cNvPr>
          <p:cNvSpPr/>
          <p:nvPr/>
        </p:nvSpPr>
        <p:spPr>
          <a:xfrm>
            <a:off x="6024466" y="1875453"/>
            <a:ext cx="2525484" cy="40494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WORLDWIDE </a:t>
            </a:r>
          </a:p>
          <a:p>
            <a:pPr algn="ctr"/>
            <a:r>
              <a:rPr lang="en-US" b="1" dirty="0"/>
              <a:t>REACH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FD59B-0DF9-37A8-D611-406CD41C0B71}"/>
              </a:ext>
            </a:extLst>
          </p:cNvPr>
          <p:cNvSpPr/>
          <p:nvPr/>
        </p:nvSpPr>
        <p:spPr>
          <a:xfrm>
            <a:off x="8783217" y="1875453"/>
            <a:ext cx="2525484" cy="40494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RISK </a:t>
            </a:r>
          </a:p>
          <a:p>
            <a:pPr algn="ctr"/>
            <a:r>
              <a:rPr lang="en-US" b="1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061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APPLICATION EXAMPLE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9A71B-1DB3-6800-A11A-3348804D39AB}"/>
              </a:ext>
            </a:extLst>
          </p:cNvPr>
          <p:cNvSpPr txBox="1"/>
          <p:nvPr/>
        </p:nvSpPr>
        <p:spPr>
          <a:xfrm>
            <a:off x="3891882" y="3712519"/>
            <a:ext cx="194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REVENUE</a:t>
            </a:r>
            <a:r>
              <a:rPr lang="en-US" sz="3200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626E27B-56D0-C845-0157-3B447F6E674D}"/>
              </a:ext>
            </a:extLst>
          </p:cNvPr>
          <p:cNvSpPr/>
          <p:nvPr/>
        </p:nvSpPr>
        <p:spPr>
          <a:xfrm rot="10800000">
            <a:off x="5836296" y="3712518"/>
            <a:ext cx="513184" cy="584775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A89135-3A4C-BA64-F4FE-C55160B7A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14372"/>
              </p:ext>
            </p:extLst>
          </p:nvPr>
        </p:nvGraphicFramePr>
        <p:xfrm>
          <a:off x="614708" y="2116494"/>
          <a:ext cx="1055203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180">
                  <a:extLst>
                    <a:ext uri="{9D8B030D-6E8A-4147-A177-3AD203B41FA5}">
                      <a16:colId xmlns:a16="http://schemas.microsoft.com/office/drawing/2014/main" val="3653192938"/>
                    </a:ext>
                  </a:extLst>
                </a:gridCol>
                <a:gridCol w="2501093">
                  <a:extLst>
                    <a:ext uri="{9D8B030D-6E8A-4147-A177-3AD203B41FA5}">
                      <a16:colId xmlns:a16="http://schemas.microsoft.com/office/drawing/2014/main" val="551682019"/>
                    </a:ext>
                  </a:extLst>
                </a:gridCol>
                <a:gridCol w="1972475">
                  <a:extLst>
                    <a:ext uri="{9D8B030D-6E8A-4147-A177-3AD203B41FA5}">
                      <a16:colId xmlns:a16="http://schemas.microsoft.com/office/drawing/2014/main" val="4250479988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1092236621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2067486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Majority Class Classifier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Model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8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EST Total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$10,400K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$32,101k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005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8C58DE-45F3-09A6-9E01-E9CB3D2ED4BD}"/>
              </a:ext>
            </a:extLst>
          </p:cNvPr>
          <p:cNvSpPr txBox="1"/>
          <p:nvPr/>
        </p:nvSpPr>
        <p:spPr>
          <a:xfrm>
            <a:off x="6456780" y="3712519"/>
            <a:ext cx="194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200%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69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96" y="2991806"/>
            <a:ext cx="11249607" cy="874388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18DE-8D88-DC23-339D-C07E52F3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987972"/>
            <a:ext cx="10884310" cy="5216183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/>
              <a:t>Data Exploration:</a:t>
            </a: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Categorization of features into general topics:</a:t>
            </a:r>
            <a:endParaRPr lang="en-US" sz="2400" dirty="0"/>
          </a:p>
          <a:p>
            <a:pPr lvl="1" algn="just"/>
            <a:r>
              <a:rPr lang="en-US" sz="1400" dirty="0"/>
              <a:t>Explored and categorized features into relevant variables. For example CODE_GENDER were identified and analyzed.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Handling variables with missing data:</a:t>
            </a:r>
            <a:endParaRPr lang="en-US" sz="2400" dirty="0"/>
          </a:p>
          <a:p>
            <a:pPr lvl="1" algn="just"/>
            <a:r>
              <a:rPr lang="en-US" sz="1400" dirty="0"/>
              <a:t>Implemented strategies for variables with missing data, including imputation.</a:t>
            </a:r>
          </a:p>
          <a:p>
            <a:pPr lvl="1" algn="just"/>
            <a:r>
              <a:rPr lang="en-US" sz="1400" dirty="0"/>
              <a:t>Example: Imputed missing values in DAYS_EMPLOYED, EXT_SOURCE_1 and ORGANIZATION_TYPE. Etc.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Balance of the Target Variable (Loan Default):</a:t>
            </a:r>
            <a:endParaRPr lang="en-US" sz="2400" dirty="0"/>
          </a:p>
          <a:p>
            <a:pPr lvl="1" algn="just"/>
            <a:r>
              <a:rPr lang="en-US" sz="1400" dirty="0"/>
              <a:t>Investigated the balance of the target variable (loan default).</a:t>
            </a:r>
          </a:p>
          <a:p>
            <a:pPr lvl="1" algn="just"/>
            <a:r>
              <a:rPr lang="en-US" sz="1400" dirty="0"/>
              <a:t>Ensured balance in the distribution of loan default cases.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Transformation necessity for model compatibility:</a:t>
            </a:r>
            <a:endParaRPr lang="en-US" sz="2400" dirty="0"/>
          </a:p>
          <a:p>
            <a:pPr lvl="1" algn="just"/>
            <a:r>
              <a:rPr lang="en-US" sz="1400" dirty="0"/>
              <a:t>Explored the need for data transformations to enhance model compatibility. </a:t>
            </a:r>
          </a:p>
          <a:p>
            <a:pPr lvl="1" algn="just"/>
            <a:r>
              <a:rPr lang="en-US" sz="1400" dirty="0"/>
              <a:t>By applying log transformations to variables like AMT_INCOME_TOTAL.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Modeling Preparation:</a:t>
            </a:r>
            <a:endParaRPr lang="en-US" sz="2400" dirty="0"/>
          </a:p>
          <a:p>
            <a:pPr lvl="1" algn="just"/>
            <a:r>
              <a:rPr lang="en-US" sz="1400" dirty="0"/>
              <a:t>Addressed outliers and erroneous values to align the data for modeling.</a:t>
            </a:r>
          </a:p>
          <a:p>
            <a:pPr lvl="1" algn="just"/>
            <a:r>
              <a:rPr lang="en-US" sz="1400" dirty="0"/>
              <a:t>Example: Conducting a comprehensive evaluation of variable correlations as a preliminary measure before modeling</a:t>
            </a:r>
            <a:r>
              <a:rPr lang="en-US" sz="1400" b="1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3740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18DE-8D88-DC23-339D-C07E52F3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055" y="987972"/>
            <a:ext cx="7472855" cy="623121"/>
          </a:xfrm>
        </p:spPr>
        <p:txBody>
          <a:bodyPr/>
          <a:lstStyle/>
          <a:p>
            <a:pPr algn="l"/>
            <a:r>
              <a:rPr lang="en-US" dirty="0"/>
              <a:t>Imbalance: Target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76594" y="161109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282682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94" y="2636373"/>
            <a:ext cx="8026813" cy="36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5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18DE-8D88-DC23-339D-C07E52F3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031" y="987972"/>
            <a:ext cx="11470996" cy="5265344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9600" b="1" dirty="0"/>
              <a:t>Data Imputation: Summary</a:t>
            </a:r>
            <a:endParaRPr lang="en-US" sz="9600" dirty="0"/>
          </a:p>
          <a:p>
            <a:pPr algn="just">
              <a:lnSpc>
                <a:spcPct val="120000"/>
              </a:lnSpc>
            </a:pPr>
            <a:r>
              <a:rPr lang="en-US" sz="7200" b="1" dirty="0"/>
              <a:t>Retaining Features:</a:t>
            </a:r>
            <a:endParaRPr lang="en-US" sz="7200" dirty="0"/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Set NAs in </a:t>
            </a:r>
            <a:r>
              <a:rPr lang="en-US" sz="6400" b="1" dirty="0"/>
              <a:t>ORGANIZATION_TYPE</a:t>
            </a:r>
            <a:r>
              <a:rPr lang="en-US" sz="6400" dirty="0"/>
              <a:t> to "Undisclosed."</a:t>
            </a:r>
          </a:p>
          <a:p>
            <a:pPr algn="just">
              <a:lnSpc>
                <a:spcPct val="120000"/>
              </a:lnSpc>
            </a:pPr>
            <a:r>
              <a:rPr lang="en-US" sz="7200" b="1" dirty="0"/>
              <a:t>NA Threshold and Removal:</a:t>
            </a:r>
            <a:endParaRPr lang="en-US" sz="7200" dirty="0"/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Set the NA threshold at 20%.</a:t>
            </a:r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Remove columns exceeding the threshold.</a:t>
            </a:r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Impute remaining NAs with the median. Example; </a:t>
            </a:r>
            <a:r>
              <a:rPr lang="en-US" sz="6400" b="1" dirty="0"/>
              <a:t>EXT_SOURCE_1 etc. </a:t>
            </a:r>
            <a:endParaRPr lang="en-US" sz="6400" dirty="0"/>
          </a:p>
          <a:p>
            <a:pPr algn="just">
              <a:lnSpc>
                <a:spcPct val="120000"/>
              </a:lnSpc>
            </a:pPr>
            <a:r>
              <a:rPr lang="en-US" sz="7200" b="1" dirty="0"/>
              <a:t>Factor Conversion:</a:t>
            </a:r>
            <a:endParaRPr lang="en-US" sz="7200" dirty="0"/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Convert the target variable to a factor.</a:t>
            </a:r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Convert non-numeric columns to factors.</a:t>
            </a:r>
          </a:p>
          <a:p>
            <a:pPr algn="just">
              <a:lnSpc>
                <a:spcPct val="120000"/>
              </a:lnSpc>
            </a:pPr>
            <a:r>
              <a:rPr lang="en-US" sz="7200" b="1" dirty="0"/>
              <a:t>Additional Transformations:</a:t>
            </a:r>
            <a:endParaRPr lang="en-US" sz="7200" dirty="0"/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Add log-transformed features (</a:t>
            </a:r>
            <a:r>
              <a:rPr lang="en-US" sz="6400" b="1" dirty="0" err="1"/>
              <a:t>log_AMT_INCOME_TOTAL</a:t>
            </a:r>
            <a:r>
              <a:rPr lang="en-US" sz="6400" dirty="0"/>
              <a:t>, </a:t>
            </a:r>
            <a:r>
              <a:rPr lang="en-US" sz="6400" b="1" dirty="0" err="1"/>
              <a:t>log_AMT_CREDIT</a:t>
            </a:r>
            <a:r>
              <a:rPr lang="en-US" sz="6400" dirty="0"/>
              <a:t>, </a:t>
            </a:r>
            <a:r>
              <a:rPr lang="en-US" sz="6400" b="1" dirty="0" err="1"/>
              <a:t>log_AMT_ANNUITY</a:t>
            </a:r>
            <a:r>
              <a:rPr lang="en-US" sz="6400" dirty="0"/>
              <a:t>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4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Models</a:t>
            </a:r>
            <a:endParaRPr lang="en-US" sz="4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E42A33-FEE1-334E-8017-4209A7A6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76" y="3719435"/>
            <a:ext cx="3718206" cy="24201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2B3BBF-9BA5-FA81-2CB7-E1AC30B5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71" y="1153239"/>
            <a:ext cx="4351283" cy="2329490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5C4285F7-32B4-1C0E-584F-D649D6623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29" y="934546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Logistic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5AD0263-EB24-4C1B-4F9A-AFD0CA2E2B64}"/>
              </a:ext>
            </a:extLst>
          </p:cNvPr>
          <p:cNvSpPr txBox="1">
            <a:spLocks/>
          </p:cNvSpPr>
          <p:nvPr/>
        </p:nvSpPr>
        <p:spPr>
          <a:xfrm>
            <a:off x="683230" y="3307233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Random Forest</a:t>
            </a:r>
          </a:p>
          <a:p>
            <a:pPr algn="l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927F001-B97F-3BA5-B6B1-2A9C4C48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4" y="1308652"/>
            <a:ext cx="4038600" cy="177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2D59B0F-505A-BF69-A192-D16EE0F70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34" y="3799675"/>
            <a:ext cx="3433973" cy="2339868"/>
          </a:xfrm>
          <a:prstGeom prst="rect">
            <a:avLst/>
          </a:prstGeom>
        </p:spPr>
      </p:pic>
      <p:sp>
        <p:nvSpPr>
          <p:cNvPr id="37" name="Subtitle 2">
            <a:extLst>
              <a:ext uri="{FF2B5EF4-FFF2-40B4-BE49-F238E27FC236}">
                <a16:creationId xmlns:a16="http://schemas.microsoft.com/office/drawing/2014/main" id="{616AD318-00D6-ECE9-269B-32750B048F52}"/>
              </a:ext>
            </a:extLst>
          </p:cNvPr>
          <p:cNvSpPr txBox="1">
            <a:spLocks/>
          </p:cNvSpPr>
          <p:nvPr/>
        </p:nvSpPr>
        <p:spPr>
          <a:xfrm>
            <a:off x="6720370" y="934546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Naive Bayes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B53646B-0CE0-A448-F8E2-87DBEDCD8E22}"/>
              </a:ext>
            </a:extLst>
          </p:cNvPr>
          <p:cNvSpPr txBox="1">
            <a:spLocks/>
          </p:cNvSpPr>
          <p:nvPr/>
        </p:nvSpPr>
        <p:spPr>
          <a:xfrm>
            <a:off x="6720370" y="3387472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1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Results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5F7353-A288-230F-79F1-09524E911BB5}"/>
              </a:ext>
            </a:extLst>
          </p:cNvPr>
          <p:cNvGraphicFramePr>
            <a:graphicFrameLocks noGrp="1"/>
          </p:cNvGraphicFramePr>
          <p:nvPr/>
        </p:nvGraphicFramePr>
        <p:xfrm>
          <a:off x="6198919" y="1689598"/>
          <a:ext cx="5463888" cy="34577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Random Forest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Downsampling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.743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58770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.676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.716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93545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.578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25343"/>
                  </a:ext>
                </a:extLst>
              </a:tr>
            </a:tbl>
          </a:graphicData>
        </a:graphic>
      </p:graphicFrame>
      <p:pic>
        <p:nvPicPr>
          <p:cNvPr id="17" name="Picture 16" descr="White puzzle with one red piece">
            <a:extLst>
              <a:ext uri="{FF2B5EF4-FFF2-40B4-BE49-F238E27FC236}">
                <a16:creationId xmlns:a16="http://schemas.microsoft.com/office/drawing/2014/main" id="{8D67441C-9388-5DEE-6110-1203F7A7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Important Predictors</a:t>
            </a:r>
          </a:p>
        </p:txBody>
      </p:sp>
      <p:pic>
        <p:nvPicPr>
          <p:cNvPr id="21" name="Picture 20" descr="City lights focused in magnifying glass">
            <a:extLst>
              <a:ext uri="{FF2B5EF4-FFF2-40B4-BE49-F238E27FC236}">
                <a16:creationId xmlns:a16="http://schemas.microsoft.com/office/drawing/2014/main" id="{71A6901E-9E4E-E813-4388-E7974722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3" y="1780398"/>
            <a:ext cx="5441453" cy="36240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3437D65-EE04-A127-79CB-44D100F7D2EF}"/>
              </a:ext>
            </a:extLst>
          </p:cNvPr>
          <p:cNvSpPr txBox="1"/>
          <p:nvPr/>
        </p:nvSpPr>
        <p:spPr>
          <a:xfrm>
            <a:off x="6262256" y="2028985"/>
            <a:ext cx="54414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CODE_GENDERM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FLAG_OWN_CARY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DAYS_EMPLOYED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DAYS_ID_PUBLISH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REGION_RATING_CLIENT_W_CITY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NAME_CONTRACT_TYPERevolving</a:t>
            </a:r>
            <a:r>
              <a:rPr lang="en-US" dirty="0"/>
              <a:t> loans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FLAG_DOCUMENT_3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log_AMT_CREDIT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8214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9322677" cy="862340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Business Impact</a:t>
            </a:r>
            <a:endParaRPr lang="en-US" sz="4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2011E-D440-A35D-7AC5-4A3CC00ACF11}"/>
              </a:ext>
            </a:extLst>
          </p:cNvPr>
          <p:cNvGraphicFramePr>
            <a:graphicFrameLocks noGrp="1"/>
          </p:cNvGraphicFramePr>
          <p:nvPr/>
        </p:nvGraphicFramePr>
        <p:xfrm>
          <a:off x="3050626" y="2238702"/>
          <a:ext cx="6089905" cy="3072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994">
                  <a:extLst>
                    <a:ext uri="{9D8B030D-6E8A-4147-A177-3AD203B41FA5}">
                      <a16:colId xmlns:a16="http://schemas.microsoft.com/office/drawing/2014/main" val="2096313627"/>
                    </a:ext>
                  </a:extLst>
                </a:gridCol>
                <a:gridCol w="1312550">
                  <a:extLst>
                    <a:ext uri="{9D8B030D-6E8A-4147-A177-3AD203B41FA5}">
                      <a16:colId xmlns:a16="http://schemas.microsoft.com/office/drawing/2014/main" val="368986942"/>
                    </a:ext>
                  </a:extLst>
                </a:gridCol>
                <a:gridCol w="1516361">
                  <a:extLst>
                    <a:ext uri="{9D8B030D-6E8A-4147-A177-3AD203B41FA5}">
                      <a16:colId xmlns:a16="http://schemas.microsoft.com/office/drawing/2014/main" val="2639649973"/>
                    </a:ext>
                  </a:extLst>
                </a:gridCol>
              </a:tblGrid>
              <a:tr h="76017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3200" dirty="0"/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07391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84809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94929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7,411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84,745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52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70FCBD-A915-2EA4-2C79-B9648351AEA7}"/>
              </a:ext>
            </a:extLst>
          </p:cNvPr>
          <p:cNvSpPr txBox="1"/>
          <p:nvPr/>
        </p:nvSpPr>
        <p:spPr>
          <a:xfrm>
            <a:off x="3147848" y="5700393"/>
            <a:ext cx="58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Potential to approve high amount of default loans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996B4-D9FF-8416-2AE2-F218F5708932}"/>
              </a:ext>
            </a:extLst>
          </p:cNvPr>
          <p:cNvSpPr txBox="1"/>
          <p:nvPr/>
        </p:nvSpPr>
        <p:spPr>
          <a:xfrm>
            <a:off x="2427890" y="1290171"/>
            <a:ext cx="722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Logistic Model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864841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30" y="293797"/>
            <a:ext cx="9322677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Application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941B8-619F-378D-93A3-E665F53817DE}"/>
              </a:ext>
            </a:extLst>
          </p:cNvPr>
          <p:cNvSpPr txBox="1"/>
          <p:nvPr/>
        </p:nvSpPr>
        <p:spPr>
          <a:xfrm>
            <a:off x="893378" y="1282262"/>
            <a:ext cx="5097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 in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Cost of Default Loan -$10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Revenue from Non-Default Loan $1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BC0632-C25B-EECB-4255-9D811454302D}"/>
              </a:ext>
            </a:extLst>
          </p:cNvPr>
          <p:cNvGraphicFramePr>
            <a:graphicFrameLocks noGrp="1"/>
          </p:cNvGraphicFramePr>
          <p:nvPr/>
        </p:nvGraphicFramePr>
        <p:xfrm>
          <a:off x="714879" y="2331717"/>
          <a:ext cx="105520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180">
                  <a:extLst>
                    <a:ext uri="{9D8B030D-6E8A-4147-A177-3AD203B41FA5}">
                      <a16:colId xmlns:a16="http://schemas.microsoft.com/office/drawing/2014/main" val="3197814499"/>
                    </a:ext>
                  </a:extLst>
                </a:gridCol>
                <a:gridCol w="2501093">
                  <a:extLst>
                    <a:ext uri="{9D8B030D-6E8A-4147-A177-3AD203B41FA5}">
                      <a16:colId xmlns:a16="http://schemas.microsoft.com/office/drawing/2014/main" val="3268330334"/>
                    </a:ext>
                  </a:extLst>
                </a:gridCol>
                <a:gridCol w="1972475">
                  <a:extLst>
                    <a:ext uri="{9D8B030D-6E8A-4147-A177-3AD203B41FA5}">
                      <a16:colId xmlns:a16="http://schemas.microsoft.com/office/drawing/2014/main" val="3379068534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1432930664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648653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Majority Class Classifier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0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Cost/Rev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Cost/Rev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Non-Default Loan (TN)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84,810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$84,810K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84,745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$84,745K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Missed Non-Default Loan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-$74,410k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-$74,110K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Loan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Missed Default Loan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$10,400K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$10,635K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551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DE2FBD-0C49-AB18-F7E4-2864BD373297}"/>
              </a:ext>
            </a:extLst>
          </p:cNvPr>
          <p:cNvSpPr txBox="1"/>
          <p:nvPr/>
        </p:nvSpPr>
        <p:spPr>
          <a:xfrm>
            <a:off x="9322501" y="5195787"/>
            <a:ext cx="194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2.25% Increase</a:t>
            </a:r>
          </a:p>
        </p:txBody>
      </p:sp>
    </p:spTree>
    <p:extLst>
      <p:ext uri="{BB962C8B-B14F-4D97-AF65-F5344CB8AC3E}">
        <p14:creationId xmlns:p14="http://schemas.microsoft.com/office/powerpoint/2010/main" val="39656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D0F22-60D5-0E95-3122-F5E64C46BA2C}"/>
              </a:ext>
            </a:extLst>
          </p:cNvPr>
          <p:cNvSpPr txBox="1"/>
          <p:nvPr/>
        </p:nvSpPr>
        <p:spPr>
          <a:xfrm>
            <a:off x="506963" y="2293296"/>
            <a:ext cx="113709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LITTLE TO NO CREDIT HISTORY          HARD TO PREDICT REPAYMENT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891A5D-C320-C1AA-8DC8-03A5B0791071}"/>
              </a:ext>
            </a:extLst>
          </p:cNvPr>
          <p:cNvSpPr/>
          <p:nvPr/>
        </p:nvSpPr>
        <p:spPr>
          <a:xfrm>
            <a:off x="5789645" y="2463282"/>
            <a:ext cx="612710" cy="255427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1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18DE-8D88-DC23-339D-C07E52F3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055" y="987972"/>
            <a:ext cx="9827173" cy="330024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Apply Logistic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D0F22-60D5-0E95-3122-F5E64C46BA2C}"/>
              </a:ext>
            </a:extLst>
          </p:cNvPr>
          <p:cNvSpPr txBox="1"/>
          <p:nvPr/>
        </p:nvSpPr>
        <p:spPr>
          <a:xfrm>
            <a:off x="506963" y="2293296"/>
            <a:ext cx="113709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LITTLE TO NO CREDIT HISTORY          HARD TO PREDICT REPAYMENT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DEFAULTING ON LOANS          COMPANY LOSES MONEY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891A5D-C320-C1AA-8DC8-03A5B0791071}"/>
              </a:ext>
            </a:extLst>
          </p:cNvPr>
          <p:cNvSpPr/>
          <p:nvPr/>
        </p:nvSpPr>
        <p:spPr>
          <a:xfrm>
            <a:off x="5789645" y="2463282"/>
            <a:ext cx="612710" cy="255427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D89F9A2-77CF-85A7-2C56-BED4D7D99800}"/>
              </a:ext>
            </a:extLst>
          </p:cNvPr>
          <p:cNvSpPr/>
          <p:nvPr/>
        </p:nvSpPr>
        <p:spPr>
          <a:xfrm>
            <a:off x="4691742" y="3931299"/>
            <a:ext cx="612710" cy="255427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BUSINESS IMPACT</a:t>
            </a:r>
            <a:endParaRPr lang="en-US" dirty="0"/>
          </a:p>
        </p:txBody>
      </p:sp>
      <p:pic>
        <p:nvPicPr>
          <p:cNvPr id="1026" name="Picture 2" descr="Timber See Saw | Seesaws and Slides | A E Evans">
            <a:extLst>
              <a:ext uri="{FF2B5EF4-FFF2-40B4-BE49-F238E27FC236}">
                <a16:creationId xmlns:a16="http://schemas.microsoft.com/office/drawing/2014/main" id="{2BA219B3-2273-487C-D352-EC099C14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57" y="2363368"/>
            <a:ext cx="831668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B5C19B-AD7D-3F9F-8E21-DC039F8C95B5}"/>
              </a:ext>
            </a:extLst>
          </p:cNvPr>
          <p:cNvSpPr/>
          <p:nvPr/>
        </p:nvSpPr>
        <p:spPr>
          <a:xfrm>
            <a:off x="1937657" y="1642188"/>
            <a:ext cx="8316686" cy="721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    VS     NON-DEFAULT</a:t>
            </a:r>
          </a:p>
        </p:txBody>
      </p:sp>
    </p:spTree>
    <p:extLst>
      <p:ext uri="{BB962C8B-B14F-4D97-AF65-F5344CB8AC3E}">
        <p14:creationId xmlns:p14="http://schemas.microsoft.com/office/powerpoint/2010/main" val="137817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DATA EXPLORATION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840BDB-DAB6-3ACC-A46C-39054704A3E3}"/>
              </a:ext>
            </a:extLst>
          </p:cNvPr>
          <p:cNvSpPr/>
          <p:nvPr/>
        </p:nvSpPr>
        <p:spPr>
          <a:xfrm>
            <a:off x="1828023" y="1861461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CATEGORIZATION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18C5E-F020-F5BF-3D73-093F0E96B327}"/>
              </a:ext>
            </a:extLst>
          </p:cNvPr>
          <p:cNvSpPr/>
          <p:nvPr/>
        </p:nvSpPr>
        <p:spPr>
          <a:xfrm>
            <a:off x="1828023" y="2729209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MISSING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A91BA-CC4D-6FEB-0D4C-8C20D870328B}"/>
              </a:ext>
            </a:extLst>
          </p:cNvPr>
          <p:cNvSpPr/>
          <p:nvPr/>
        </p:nvSpPr>
        <p:spPr>
          <a:xfrm>
            <a:off x="1828023" y="3596957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TARGET IMBALANCE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7ED90-015B-0CD6-5FBE-B30A9FA6B505}"/>
              </a:ext>
            </a:extLst>
          </p:cNvPr>
          <p:cNvSpPr/>
          <p:nvPr/>
        </p:nvSpPr>
        <p:spPr>
          <a:xfrm>
            <a:off x="1828023" y="4483367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D1AB3-0C59-DECF-48C2-8481E74C5C26}"/>
              </a:ext>
            </a:extLst>
          </p:cNvPr>
          <p:cNvSpPr/>
          <p:nvPr/>
        </p:nvSpPr>
        <p:spPr>
          <a:xfrm>
            <a:off x="1828023" y="5369777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MODELING PREPARATION</a:t>
            </a:r>
          </a:p>
        </p:txBody>
      </p:sp>
    </p:spTree>
    <p:extLst>
      <p:ext uri="{BB962C8B-B14F-4D97-AF65-F5344CB8AC3E}">
        <p14:creationId xmlns:p14="http://schemas.microsoft.com/office/powerpoint/2010/main" val="424893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DATA IMBALANCE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F7A55B-AE24-E009-ABE2-B25F10A9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28881" y="2041633"/>
            <a:ext cx="7731189" cy="3942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59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DATA IMPUTATION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7A0BC9-A39F-F21C-8EB3-FA286B1F74F1}"/>
              </a:ext>
            </a:extLst>
          </p:cNvPr>
          <p:cNvSpPr/>
          <p:nvPr/>
        </p:nvSpPr>
        <p:spPr>
          <a:xfrm>
            <a:off x="2295331" y="1614196"/>
            <a:ext cx="3601617" cy="235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chemeClr val="tx1"/>
                </a:solidFill>
              </a:rPr>
              <a:t>RETAINING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F8BD6-2CBC-4A38-FD24-319EA3D5DFFF}"/>
              </a:ext>
            </a:extLst>
          </p:cNvPr>
          <p:cNvSpPr/>
          <p:nvPr/>
        </p:nvSpPr>
        <p:spPr>
          <a:xfrm>
            <a:off x="2295331" y="4068147"/>
            <a:ext cx="3601617" cy="235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chemeClr val="tx1"/>
                </a:solidFill>
              </a:rPr>
              <a:t>FACTOR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5F611-8BB6-DFFC-5446-E1F83CF834A0}"/>
              </a:ext>
            </a:extLst>
          </p:cNvPr>
          <p:cNvSpPr/>
          <p:nvPr/>
        </p:nvSpPr>
        <p:spPr>
          <a:xfrm>
            <a:off x="5990253" y="4068147"/>
            <a:ext cx="3601617" cy="235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chemeClr val="tx1"/>
                </a:solidFill>
              </a:rPr>
              <a:t>ADDITIONAL TRANSFORMATIONS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E2FA2-549C-0173-3DD9-6208AB32701F}"/>
              </a:ext>
            </a:extLst>
          </p:cNvPr>
          <p:cNvSpPr/>
          <p:nvPr/>
        </p:nvSpPr>
        <p:spPr>
          <a:xfrm>
            <a:off x="5990253" y="1614196"/>
            <a:ext cx="3601617" cy="235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chemeClr val="tx1"/>
                </a:solidFill>
              </a:rPr>
              <a:t>NA THRESHOLD </a:t>
            </a:r>
          </a:p>
          <a:p>
            <a:pPr algn="ctr"/>
            <a:r>
              <a:rPr lang="en-US" sz="3100" b="1" dirty="0">
                <a:solidFill>
                  <a:schemeClr val="tx1"/>
                </a:solidFill>
              </a:rPr>
              <a:t>&amp; REMOVAL</a:t>
            </a:r>
          </a:p>
        </p:txBody>
      </p:sp>
    </p:spTree>
    <p:extLst>
      <p:ext uri="{BB962C8B-B14F-4D97-AF65-F5344CB8AC3E}">
        <p14:creationId xmlns:p14="http://schemas.microsoft.com/office/powerpoint/2010/main" val="403481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MODELS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A14D6-BEE7-30E0-135D-DCD2D335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00213"/>
            <a:ext cx="3968750" cy="1651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6984E81-C593-E61E-1C6C-009A3941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775" y="1295364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378519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</TotalTime>
  <Words>860</Words>
  <Application>Microsoft Macintosh PowerPoint</Application>
  <PresentationFormat>Widescreen</PresentationFormat>
  <Paragraphs>284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HOME CREDIT DEFAULT RISK</vt:lpstr>
      <vt:lpstr>COMPANY OVERVIEW</vt:lpstr>
      <vt:lpstr>BUSINESS PROBLEM</vt:lpstr>
      <vt:lpstr>BUSINESS PROBLEM</vt:lpstr>
      <vt:lpstr>BUSINESS IMPACT</vt:lpstr>
      <vt:lpstr>DATA EXPLORATION</vt:lpstr>
      <vt:lpstr>DATA IMBALANCE</vt:lpstr>
      <vt:lpstr>DATA IMPUTATION</vt:lpstr>
      <vt:lpstr>MODELS</vt:lpstr>
      <vt:lpstr>MODELS</vt:lpstr>
      <vt:lpstr>MODELS</vt:lpstr>
      <vt:lpstr>MODELS</vt:lpstr>
      <vt:lpstr>RESULTS</vt:lpstr>
      <vt:lpstr>RESULTS</vt:lpstr>
      <vt:lpstr>RESULTS</vt:lpstr>
      <vt:lpstr>RESULTS</vt:lpstr>
      <vt:lpstr>IMPORTANT PREDICTORS</vt:lpstr>
      <vt:lpstr>BUSINESS IMPACT</vt:lpstr>
      <vt:lpstr>APPLICATION EXAMPLE</vt:lpstr>
      <vt:lpstr>APPLICATION EXAMPLE</vt:lpstr>
      <vt:lpstr>APPENDIX</vt:lpstr>
      <vt:lpstr>Data Preparation</vt:lpstr>
      <vt:lpstr>Data Preparation</vt:lpstr>
      <vt:lpstr>Data Preparation</vt:lpstr>
      <vt:lpstr>Models</vt:lpstr>
      <vt:lpstr>Results</vt:lpstr>
      <vt:lpstr>Important Predictors</vt:lpstr>
      <vt:lpstr>Business Impact</vt:lpstr>
      <vt:lpstr>Application Example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Andrew Walton</dc:creator>
  <cp:lastModifiedBy>Michael Tom</cp:lastModifiedBy>
  <cp:revision>3</cp:revision>
  <dcterms:created xsi:type="dcterms:W3CDTF">2023-12-03T23:21:27Z</dcterms:created>
  <dcterms:modified xsi:type="dcterms:W3CDTF">2023-12-04T01:30:02Z</dcterms:modified>
</cp:coreProperties>
</file>