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94660"/>
  </p:normalViewPr>
  <p:slideViewPr>
    <p:cSldViewPr snapToGrid="0">
      <p:cViewPr varScale="1">
        <p:scale>
          <a:sx n="55" d="100"/>
          <a:sy n="55" d="100"/>
        </p:scale>
        <p:origin x="78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8F990E-45CD-617E-5A25-A0F4628123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AA66139-BAEB-D47A-7F2F-93C75FB0A5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BC29199-7FBD-CCF6-6162-F04935163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1BC34-DC9D-49C9-BE32-BFD0B40D5FB6}" type="datetimeFigureOut">
              <a:rPr lang="zh-TW" altLang="en-US" smtClean="0"/>
              <a:t>2023/7/31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75884D3-C792-85F6-D2AB-43C0807A9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BE84BC4-33C8-E9ED-DDD6-C062E1D02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739F6-ED67-4E92-9CEE-BCC864EDF6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7664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6E7E63-8938-8B0E-4A6B-9846BBAA4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30DD84B-1EEA-B340-66CA-FA01C34A8B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BE66656-65AA-0FDB-E299-F229EDF0C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1BC34-DC9D-49C9-BE32-BFD0B40D5FB6}" type="datetimeFigureOut">
              <a:rPr lang="zh-TW" altLang="en-US" smtClean="0"/>
              <a:t>2023/7/31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CCDECF3-68A7-8276-BFC0-50A61982C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19B8E25-1663-0CAC-A4BA-EC9085524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739F6-ED67-4E92-9CEE-BCC864EDF6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0599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2C9AD6AE-D58C-6070-9200-89C74E2C5B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D52A199-C0A3-E9CB-8E7A-8123C2B703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B514269-CB8E-8C47-6F1A-171F9785E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1BC34-DC9D-49C9-BE32-BFD0B40D5FB6}" type="datetimeFigureOut">
              <a:rPr lang="zh-TW" altLang="en-US" smtClean="0"/>
              <a:t>2023/7/31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B252543-AF85-E052-FB8B-7932825A8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763C4DA-0CD8-F220-2FC7-710227D1A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739F6-ED67-4E92-9CEE-BCC864EDF6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1715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73E7DC-C79A-0943-8AC6-CA4EA119C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3163CF9-FC8C-C8B9-FB44-91CC6D971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D9E0420-B3EA-B372-B179-687825960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1BC34-DC9D-49C9-BE32-BFD0B40D5FB6}" type="datetimeFigureOut">
              <a:rPr lang="zh-TW" altLang="en-US" smtClean="0"/>
              <a:t>2023/7/31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E29F716-33C3-9294-B762-ABC525AB8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0F3316D-41CA-B410-34A1-F6117662A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739F6-ED67-4E92-9CEE-BCC864EDF6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9027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820D7E-BF42-8F2C-0CFD-6355AF184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C0D3B88-06B2-F62D-834C-5C45E3DA5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3EFA958-4B4E-E0B2-A0F7-777254BD5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1BC34-DC9D-49C9-BE32-BFD0B40D5FB6}" type="datetimeFigureOut">
              <a:rPr lang="zh-TW" altLang="en-US" smtClean="0"/>
              <a:t>2023/7/31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D06F061-7F99-2263-A606-15DC23D34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AB4E5DF-B21D-8318-56E9-06FF3BBF7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739F6-ED67-4E92-9CEE-BCC864EDF6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3524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EDB1AC-3A30-21E0-ABE5-D9620C0A5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04ACA9C-0256-7653-A728-65867D07A7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FCF0B2B-2DFE-2FEB-1CEC-5F63221717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7092390-ABE8-D9BD-D4BD-FF930CAD1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1BC34-DC9D-49C9-BE32-BFD0B40D5FB6}" type="datetimeFigureOut">
              <a:rPr lang="zh-TW" altLang="en-US" smtClean="0"/>
              <a:t>2023/7/31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47066F7-2D48-AE70-FC60-C2D1A38EE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2196289-DB1E-859F-DFC3-FAB165D0E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739F6-ED67-4E92-9CEE-BCC864EDF6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0051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267D56-0580-B080-CB52-6975CE71E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7CE859F-CCCA-C2EC-D7D7-D3C5858CA2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427D909-370E-A8D9-5E9E-A96263F616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5F5C8D7-C99D-70B1-43A6-D3635B9CED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F8FE8D7-38F3-9654-1C61-84457AA7D8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50F1B28F-6A8A-3FF0-DC93-8DF427379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1BC34-DC9D-49C9-BE32-BFD0B40D5FB6}" type="datetimeFigureOut">
              <a:rPr lang="zh-TW" altLang="en-US" smtClean="0"/>
              <a:t>2023/7/31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E9CC309-68FD-496D-FE48-131851536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4FEC9CD-10D3-DA57-F984-25BFECB59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739F6-ED67-4E92-9CEE-BCC864EDF6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7269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6C5644-4E73-FE2E-B767-7CF7A5A29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BA57971-A7A7-FB07-9621-D6630EECB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1BC34-DC9D-49C9-BE32-BFD0B40D5FB6}" type="datetimeFigureOut">
              <a:rPr lang="zh-TW" altLang="en-US" smtClean="0"/>
              <a:t>2023/7/31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7C36369-8B78-5A7E-40ED-35118BBA6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5A1BA30-ECF9-69D4-63E7-3AF8A752D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739F6-ED67-4E92-9CEE-BCC864EDF6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9871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C7735CC-68C8-CC8C-BED8-D66F2DE51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1BC34-DC9D-49C9-BE32-BFD0B40D5FB6}" type="datetimeFigureOut">
              <a:rPr lang="zh-TW" altLang="en-US" smtClean="0"/>
              <a:t>2023/7/31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EFB0F1D-99F0-1021-3C43-D00E4E03F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EA56BE3-E02B-35B3-CEFE-97C7ED70B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739F6-ED67-4E92-9CEE-BCC864EDF6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5219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B5C9D7-ED49-53C6-F3CD-77C53DF53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C174536-6A6A-6413-BCF2-CD0318CB8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9A7C54C-6DEC-B225-A632-70A179E756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AE1E020-048C-F06E-1EB5-F434F3BB4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1BC34-DC9D-49C9-BE32-BFD0B40D5FB6}" type="datetimeFigureOut">
              <a:rPr lang="zh-TW" altLang="en-US" smtClean="0"/>
              <a:t>2023/7/31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AFD5E1A-D095-F8A3-CFB6-7F5DD610D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7B2D24C-0A56-977A-0503-50E145A20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739F6-ED67-4E92-9CEE-BCC864EDF6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5277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881196-41C0-495F-DA3A-E8D63A44B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35865E0-6DEE-4A38-6B91-23C4D25438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A8CF838-B319-A924-F822-F2315F3CD6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8A03423-C8F8-EF62-EFBE-3B6A97770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1BC34-DC9D-49C9-BE32-BFD0B40D5FB6}" type="datetimeFigureOut">
              <a:rPr lang="zh-TW" altLang="en-US" smtClean="0"/>
              <a:t>2023/7/31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9047DA5-AFD7-251B-E87B-F6F48E0B4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00DF608-8B1A-1DA8-88C6-91F3EEC0D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739F6-ED67-4E92-9CEE-BCC864EDF6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3382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5AF3CBC-51AE-C112-01D5-46F915CB3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8B0C350-A125-FA58-6AF3-0C3C433A7D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1471D34-7D2F-6B39-923B-74A196FA8F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F1BC34-DC9D-49C9-BE32-BFD0B40D5FB6}" type="datetimeFigureOut">
              <a:rPr lang="zh-TW" altLang="en-US" smtClean="0"/>
              <a:t>2023/7/31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ADF8AE4-25C3-CF1A-BBAF-147250282B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E4BB816-BE7C-56DF-4BD6-EE59C85646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4739F6-ED67-4E92-9CEE-BCC864EDF6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8135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6" name="Rectangle 1035">
            <a:extLst>
              <a:ext uri="{FF2B5EF4-FFF2-40B4-BE49-F238E27FC236}">
                <a16:creationId xmlns:a16="http://schemas.microsoft.com/office/drawing/2014/main" id="{F0A604E4-7307-451C-93BE-F1F7E1BF3B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1219200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7" name="Rectangle 1037">
            <a:extLst>
              <a:ext uri="{FF2B5EF4-FFF2-40B4-BE49-F238E27FC236}">
                <a16:creationId xmlns:a16="http://schemas.microsoft.com/office/drawing/2014/main" id="{F7F3A0AA-35E5-4085-942B-7378390306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282344"/>
            <a:ext cx="12191998" cy="1590742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" name="Rectangle 1039">
            <a:extLst>
              <a:ext uri="{FF2B5EF4-FFF2-40B4-BE49-F238E27FC236}">
                <a16:creationId xmlns:a16="http://schemas.microsoft.com/office/drawing/2014/main" id="{402F5C38-C747-4173-ABBF-656E39E82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5282344"/>
            <a:ext cx="8115300" cy="1590742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9" name="Rectangle 1041">
            <a:extLst>
              <a:ext uri="{FF2B5EF4-FFF2-40B4-BE49-F238E27FC236}">
                <a16:creationId xmlns:a16="http://schemas.microsoft.com/office/drawing/2014/main" id="{E37EECFC-A684-4391-AE85-4CDAF5565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5282344"/>
            <a:ext cx="12191998" cy="1590742"/>
          </a:xfrm>
          <a:prstGeom prst="rect">
            <a:avLst/>
          </a:prstGeom>
          <a:gradFill>
            <a:gsLst>
              <a:gs pos="0">
                <a:srgbClr val="000000">
                  <a:alpha val="71765"/>
                </a:srgbClr>
              </a:gs>
              <a:gs pos="100000">
                <a:schemeClr val="accent1">
                  <a:alpha val="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2BC555B-2BFD-52D3-6EB8-4F57B266FCA6}"/>
              </a:ext>
            </a:extLst>
          </p:cNvPr>
          <p:cNvSpPr txBox="1"/>
          <p:nvPr/>
        </p:nvSpPr>
        <p:spPr>
          <a:xfrm>
            <a:off x="687424" y="5454101"/>
            <a:ext cx="6962072" cy="115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TW" sz="3200" b="1" kern="1200" dirty="0">
                <a:solidFill>
                  <a:srgbClr val="FFFFFF"/>
                </a:solidFill>
                <a:latin typeface="+mj-lt"/>
                <a:ea typeface="新細明體"/>
                <a:cs typeface="+mj-cs"/>
              </a:rPr>
              <a:t>Process Flow of Adapt-VQE</a:t>
            </a:r>
            <a:endParaRPr lang="en-US" altLang="zh-TW" sz="3200" b="1" kern="1200" dirty="0">
              <a:solidFill>
                <a:srgbClr val="FFFFFF"/>
              </a:solidFill>
              <a:latin typeface="+mj-lt"/>
              <a:ea typeface="新細明體"/>
              <a:cs typeface="Calibri Light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TW" sz="3200" b="1" dirty="0">
                <a:solidFill>
                  <a:srgbClr val="FFFFFF"/>
                </a:solidFill>
                <a:latin typeface="+mj-lt"/>
                <a:ea typeface="新細明體"/>
                <a:cs typeface="Calibri Light"/>
              </a:rPr>
              <a:t>For Fermi-Hubbard Model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BFCA301-8330-AA1B-33AA-206E975F5D5A}"/>
              </a:ext>
            </a:extLst>
          </p:cNvPr>
          <p:cNvSpPr txBox="1"/>
          <p:nvPr/>
        </p:nvSpPr>
        <p:spPr>
          <a:xfrm>
            <a:off x="8494559" y="5401228"/>
            <a:ext cx="3620218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Arial"/>
                <a:cs typeface="Calibri"/>
              </a:rPr>
              <a:t>Team: </a:t>
            </a:r>
            <a:r>
              <a:rPr lang="en-US" sz="3200" b="1" err="1">
                <a:solidFill>
                  <a:schemeClr val="bg1"/>
                </a:solidFill>
                <a:latin typeface="Arial"/>
                <a:cs typeface="Calibri"/>
              </a:rPr>
              <a:t>QuanInt</a:t>
            </a:r>
            <a:endParaRPr lang="en-US" sz="3200" b="1">
              <a:solidFill>
                <a:schemeClr val="bg1"/>
              </a:solidFill>
              <a:latin typeface="Arial"/>
              <a:cs typeface="Calibri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1137E7F-0712-9CE2-27C1-F1FDF025F63E}"/>
              </a:ext>
            </a:extLst>
          </p:cNvPr>
          <p:cNvSpPr txBox="1"/>
          <p:nvPr/>
        </p:nvSpPr>
        <p:spPr>
          <a:xfrm>
            <a:off x="8356015" y="6226628"/>
            <a:ext cx="4697361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cs typeface="Calibri"/>
              </a:rPr>
              <a:t>Quantum Algorithm Grand </a:t>
            </a:r>
            <a:r>
              <a:rPr lang="en-US" sz="1600" err="1">
                <a:solidFill>
                  <a:schemeClr val="bg1"/>
                </a:solidFill>
                <a:cs typeface="Calibri"/>
              </a:rPr>
              <a:t>Challenege</a:t>
            </a:r>
            <a:r>
              <a:rPr lang="en-US" sz="1600" dirty="0">
                <a:solidFill>
                  <a:schemeClr val="bg1"/>
                </a:solidFill>
                <a:cs typeface="Calibri"/>
              </a:rPr>
              <a:t> 23'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5314AD0-7759-1BC5-358F-2EDCD4696B21}"/>
              </a:ext>
            </a:extLst>
          </p:cNvPr>
          <p:cNvGrpSpPr/>
          <p:nvPr/>
        </p:nvGrpSpPr>
        <p:grpSpPr>
          <a:xfrm>
            <a:off x="470863" y="150666"/>
            <a:ext cx="11092586" cy="4811247"/>
            <a:chOff x="212071" y="224214"/>
            <a:chExt cx="11092586" cy="4811247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BB283FDC-446D-C749-408B-DAF8811CBFE4}"/>
                </a:ext>
              </a:extLst>
            </p:cNvPr>
            <p:cNvSpPr/>
            <p:nvPr/>
          </p:nvSpPr>
          <p:spPr>
            <a:xfrm>
              <a:off x="242514" y="1719994"/>
              <a:ext cx="1757736" cy="2802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/>
                <a:t>1. Initialize</a:t>
              </a:r>
              <a:endParaRPr lang="zh-TW" altLang="en-US" b="1" dirty="0"/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01F0E4C-4054-2A55-40E3-1A6A01A781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9533" y="2031509"/>
              <a:ext cx="963697" cy="354735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5598481-256D-35BC-7532-26C923FE2FBF}"/>
                </a:ext>
              </a:extLst>
            </p:cNvPr>
            <p:cNvSpPr/>
            <p:nvPr/>
          </p:nvSpPr>
          <p:spPr>
            <a:xfrm>
              <a:off x="242514" y="2000251"/>
              <a:ext cx="1757736" cy="38599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E6077EC7-2614-2DD3-C91A-6120A5E1751D}"/>
                </a:ext>
              </a:extLst>
            </p:cNvPr>
            <p:cNvSpPr/>
            <p:nvPr/>
          </p:nvSpPr>
          <p:spPr>
            <a:xfrm>
              <a:off x="2035319" y="1860122"/>
              <a:ext cx="723900" cy="38599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D01E336-EDB8-D6F7-8D8C-F08B58BCA0FF}"/>
                </a:ext>
              </a:extLst>
            </p:cNvPr>
            <p:cNvSpPr/>
            <p:nvPr/>
          </p:nvSpPr>
          <p:spPr>
            <a:xfrm>
              <a:off x="2759683" y="1714900"/>
              <a:ext cx="1652660" cy="67134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>
                  <a:solidFill>
                    <a:schemeClr val="tx1"/>
                  </a:solidFill>
                </a:rPr>
                <a:t>2. Select operators</a:t>
              </a:r>
            </a:p>
            <a:p>
              <a:pPr algn="ctr"/>
              <a:r>
                <a:rPr lang="en-US" altLang="zh-TW" sz="1400" b="1" dirty="0">
                  <a:solidFill>
                    <a:schemeClr val="tx1"/>
                  </a:solidFill>
                </a:rPr>
                <a:t>From pool</a:t>
              </a:r>
              <a:endParaRPr lang="zh-TW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4BD592E-D360-1061-E551-4744D305F1D2}"/>
                </a:ext>
              </a:extLst>
            </p:cNvPr>
            <p:cNvSpPr/>
            <p:nvPr/>
          </p:nvSpPr>
          <p:spPr>
            <a:xfrm>
              <a:off x="2868307" y="2827278"/>
              <a:ext cx="1435410" cy="67134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n = n + 1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Arrow: Down 10">
              <a:extLst>
                <a:ext uri="{FF2B5EF4-FFF2-40B4-BE49-F238E27FC236}">
                  <a16:creationId xmlns:a16="http://schemas.microsoft.com/office/drawing/2014/main" id="{18ED9A8F-2965-8E48-8466-0A9D9C08BA3B}"/>
                </a:ext>
              </a:extLst>
            </p:cNvPr>
            <p:cNvSpPr/>
            <p:nvPr/>
          </p:nvSpPr>
          <p:spPr>
            <a:xfrm rot="10800000">
              <a:off x="3390070" y="2426601"/>
              <a:ext cx="391886" cy="35473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Arrow: Down 11">
              <a:extLst>
                <a:ext uri="{FF2B5EF4-FFF2-40B4-BE49-F238E27FC236}">
                  <a16:creationId xmlns:a16="http://schemas.microsoft.com/office/drawing/2014/main" id="{51F54B41-FB49-D60E-6083-0F5C3AA108A3}"/>
                </a:ext>
              </a:extLst>
            </p:cNvPr>
            <p:cNvSpPr/>
            <p:nvPr/>
          </p:nvSpPr>
          <p:spPr>
            <a:xfrm rot="10800000">
              <a:off x="3383796" y="3586862"/>
              <a:ext cx="391886" cy="35473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2C7CC26-1319-85EA-72AE-BB3B75F4C13D}"/>
                </a:ext>
              </a:extLst>
            </p:cNvPr>
            <p:cNvSpPr/>
            <p:nvPr/>
          </p:nvSpPr>
          <p:spPr>
            <a:xfrm>
              <a:off x="277583" y="3970100"/>
              <a:ext cx="6442531" cy="2721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/>
                <a:t>4. VQE: Re-optimize All Parameters</a:t>
              </a:r>
              <a:endParaRPr lang="zh-TW" altLang="en-US" b="1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6A9C35D-E766-39CB-10FB-169EBF7CABA1}"/>
                </a:ext>
              </a:extLst>
            </p:cNvPr>
            <p:cNvSpPr/>
            <p:nvPr/>
          </p:nvSpPr>
          <p:spPr>
            <a:xfrm>
              <a:off x="277583" y="4257295"/>
              <a:ext cx="6442531" cy="72028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C194C80A-29A3-230D-5BBE-9A575D8C47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9714" y="4353899"/>
              <a:ext cx="5599486" cy="542450"/>
            </a:xfrm>
            <a:prstGeom prst="rect">
              <a:avLst/>
            </a:prstGeom>
          </p:spPr>
        </p:pic>
        <p:sp>
          <p:nvSpPr>
            <p:cNvPr id="17" name="Arrow: Right 16">
              <a:extLst>
                <a:ext uri="{FF2B5EF4-FFF2-40B4-BE49-F238E27FC236}">
                  <a16:creationId xmlns:a16="http://schemas.microsoft.com/office/drawing/2014/main" id="{F6867186-4851-64CA-B0B5-78B60145F106}"/>
                </a:ext>
              </a:extLst>
            </p:cNvPr>
            <p:cNvSpPr/>
            <p:nvPr/>
          </p:nvSpPr>
          <p:spPr>
            <a:xfrm>
              <a:off x="4447876" y="1860122"/>
              <a:ext cx="560569" cy="38599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B7BF64E-ECA9-109D-B724-D4FFAFA3334A}"/>
                </a:ext>
              </a:extLst>
            </p:cNvPr>
            <p:cNvSpPr/>
            <p:nvPr/>
          </p:nvSpPr>
          <p:spPr>
            <a:xfrm>
              <a:off x="5057998" y="804054"/>
              <a:ext cx="391887" cy="26057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890B1E5-6963-2450-DF2F-EA75D3B04E90}"/>
                </a:ext>
              </a:extLst>
            </p:cNvPr>
            <p:cNvSpPr txBox="1"/>
            <p:nvPr/>
          </p:nvSpPr>
          <p:spPr>
            <a:xfrm rot="16200000">
              <a:off x="4454177" y="1889185"/>
              <a:ext cx="15499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>
                  <a:solidFill>
                    <a:schemeClr val="bg1"/>
                  </a:solidFill>
                </a:rPr>
                <a:t>Prepare states</a:t>
              </a:r>
              <a:endParaRPr lang="zh-TW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C15C67B-898C-4A46-3302-C6A98AB9CD80}"/>
                </a:ext>
              </a:extLst>
            </p:cNvPr>
            <p:cNvSpPr/>
            <p:nvPr/>
          </p:nvSpPr>
          <p:spPr>
            <a:xfrm>
              <a:off x="6154612" y="742438"/>
              <a:ext cx="2191101" cy="2802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/>
                <a:t>Measure Gradients</a:t>
              </a:r>
              <a:endParaRPr lang="zh-TW" altLang="en-US" b="1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09479D8-855E-7A4A-AE1A-80057D86FD7C}"/>
                </a:ext>
              </a:extLst>
            </p:cNvPr>
            <p:cNvSpPr/>
            <p:nvPr/>
          </p:nvSpPr>
          <p:spPr>
            <a:xfrm>
              <a:off x="6154612" y="1022694"/>
              <a:ext cx="2191101" cy="43449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7E7295B7-CAF0-F257-7B7B-369E629A5CC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82588" y="1043332"/>
              <a:ext cx="1735148" cy="377494"/>
            </a:xfrm>
            <a:prstGeom prst="rect">
              <a:avLst/>
            </a:prstGeom>
          </p:spPr>
        </p:pic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0CAE8C9-D6C3-2F3D-3B77-A15A2D02EA96}"/>
                </a:ext>
              </a:extLst>
            </p:cNvPr>
            <p:cNvSpPr/>
            <p:nvPr/>
          </p:nvSpPr>
          <p:spPr>
            <a:xfrm>
              <a:off x="6154612" y="1651197"/>
              <a:ext cx="2191101" cy="43449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6E691C9-C2B6-4607-E043-DD4A69BFDA00}"/>
                </a:ext>
              </a:extLst>
            </p:cNvPr>
            <p:cNvSpPr/>
            <p:nvPr/>
          </p:nvSpPr>
          <p:spPr>
            <a:xfrm>
              <a:off x="6154612" y="2233621"/>
              <a:ext cx="2191101" cy="43449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D6451CC-C198-D972-91A7-9DA68E2B4289}"/>
                </a:ext>
              </a:extLst>
            </p:cNvPr>
            <p:cNvSpPr/>
            <p:nvPr/>
          </p:nvSpPr>
          <p:spPr>
            <a:xfrm>
              <a:off x="6154612" y="2927562"/>
              <a:ext cx="2191101" cy="43449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Arrow: Right 29">
              <a:extLst>
                <a:ext uri="{FF2B5EF4-FFF2-40B4-BE49-F238E27FC236}">
                  <a16:creationId xmlns:a16="http://schemas.microsoft.com/office/drawing/2014/main" id="{13F0E000-0BE1-48C1-DBF0-1D9614675DA8}"/>
                </a:ext>
              </a:extLst>
            </p:cNvPr>
            <p:cNvSpPr/>
            <p:nvPr/>
          </p:nvSpPr>
          <p:spPr>
            <a:xfrm>
              <a:off x="5535426" y="942934"/>
              <a:ext cx="560569" cy="38599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Arrow: Right 30">
              <a:extLst>
                <a:ext uri="{FF2B5EF4-FFF2-40B4-BE49-F238E27FC236}">
                  <a16:creationId xmlns:a16="http://schemas.microsoft.com/office/drawing/2014/main" id="{CE56DF0A-57DB-5C2E-20C3-D92B17FF7B0D}"/>
                </a:ext>
              </a:extLst>
            </p:cNvPr>
            <p:cNvSpPr/>
            <p:nvPr/>
          </p:nvSpPr>
          <p:spPr>
            <a:xfrm>
              <a:off x="5532864" y="1687857"/>
              <a:ext cx="560569" cy="38599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24" name="Arrow: Right 1023">
              <a:extLst>
                <a:ext uri="{FF2B5EF4-FFF2-40B4-BE49-F238E27FC236}">
                  <a16:creationId xmlns:a16="http://schemas.microsoft.com/office/drawing/2014/main" id="{557D255F-12DD-77C3-CD11-77109D46BDD0}"/>
                </a:ext>
              </a:extLst>
            </p:cNvPr>
            <p:cNvSpPr/>
            <p:nvPr/>
          </p:nvSpPr>
          <p:spPr>
            <a:xfrm>
              <a:off x="5540908" y="2284210"/>
              <a:ext cx="560569" cy="38599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25" name="Arrow: Right 1024">
              <a:extLst>
                <a:ext uri="{FF2B5EF4-FFF2-40B4-BE49-F238E27FC236}">
                  <a16:creationId xmlns:a16="http://schemas.microsoft.com/office/drawing/2014/main" id="{A90D97E1-D837-1836-34B8-9503457DD26F}"/>
                </a:ext>
              </a:extLst>
            </p:cNvPr>
            <p:cNvSpPr/>
            <p:nvPr/>
          </p:nvSpPr>
          <p:spPr>
            <a:xfrm>
              <a:off x="5540908" y="2982349"/>
              <a:ext cx="560569" cy="38599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029" name="Connector: Elbow 1028">
              <a:extLst>
                <a:ext uri="{FF2B5EF4-FFF2-40B4-BE49-F238E27FC236}">
                  <a16:creationId xmlns:a16="http://schemas.microsoft.com/office/drawing/2014/main" id="{8E670507-761B-5399-BA8C-2BEC87047238}"/>
                </a:ext>
              </a:extLst>
            </p:cNvPr>
            <p:cNvCxnSpPr>
              <a:cxnSpLocks/>
              <a:stCxn id="22" idx="3"/>
            </p:cNvCxnSpPr>
            <p:nvPr/>
          </p:nvCxnSpPr>
          <p:spPr>
            <a:xfrm>
              <a:off x="8345713" y="1239942"/>
              <a:ext cx="506820" cy="94804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0" name="Connector: Elbow 1029">
              <a:extLst>
                <a:ext uri="{FF2B5EF4-FFF2-40B4-BE49-F238E27FC236}">
                  <a16:creationId xmlns:a16="http://schemas.microsoft.com/office/drawing/2014/main" id="{0DA3A220-A5C7-9AD0-7220-DAA25A497942}"/>
                </a:ext>
              </a:extLst>
            </p:cNvPr>
            <p:cNvCxnSpPr>
              <a:cxnSpLocks/>
              <a:stCxn id="27" idx="3"/>
            </p:cNvCxnSpPr>
            <p:nvPr/>
          </p:nvCxnSpPr>
          <p:spPr>
            <a:xfrm>
              <a:off x="8345713" y="1868445"/>
              <a:ext cx="506820" cy="319545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4" name="Connector: Elbow 1033">
              <a:extLst>
                <a:ext uri="{FF2B5EF4-FFF2-40B4-BE49-F238E27FC236}">
                  <a16:creationId xmlns:a16="http://schemas.microsoft.com/office/drawing/2014/main" id="{7E4618FC-09D8-147E-FD30-F48E2A9E3B44}"/>
                </a:ext>
              </a:extLst>
            </p:cNvPr>
            <p:cNvCxnSpPr>
              <a:cxnSpLocks/>
              <a:stCxn id="28" idx="3"/>
            </p:cNvCxnSpPr>
            <p:nvPr/>
          </p:nvCxnSpPr>
          <p:spPr>
            <a:xfrm flipV="1">
              <a:off x="8345713" y="2187990"/>
              <a:ext cx="506820" cy="26287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9" name="Connector: Elbow 1038">
              <a:extLst>
                <a:ext uri="{FF2B5EF4-FFF2-40B4-BE49-F238E27FC236}">
                  <a16:creationId xmlns:a16="http://schemas.microsoft.com/office/drawing/2014/main" id="{FF869170-95E2-E4BF-81DE-5EBBD5AADDCE}"/>
                </a:ext>
              </a:extLst>
            </p:cNvPr>
            <p:cNvCxnSpPr>
              <a:cxnSpLocks/>
              <a:stCxn id="29" idx="3"/>
            </p:cNvCxnSpPr>
            <p:nvPr/>
          </p:nvCxnSpPr>
          <p:spPr>
            <a:xfrm flipV="1">
              <a:off x="8345713" y="2187990"/>
              <a:ext cx="506820" cy="95682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5" name="Arrow: Right 1054">
              <a:extLst>
                <a:ext uri="{FF2B5EF4-FFF2-40B4-BE49-F238E27FC236}">
                  <a16:creationId xmlns:a16="http://schemas.microsoft.com/office/drawing/2014/main" id="{889D706B-DDDB-B832-2D15-C76401BB280F}"/>
                </a:ext>
              </a:extLst>
            </p:cNvPr>
            <p:cNvSpPr/>
            <p:nvPr/>
          </p:nvSpPr>
          <p:spPr>
            <a:xfrm>
              <a:off x="8599123" y="2000250"/>
              <a:ext cx="560569" cy="38599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057" name="Picture 1056">
              <a:extLst>
                <a:ext uri="{FF2B5EF4-FFF2-40B4-BE49-F238E27FC236}">
                  <a16:creationId xmlns:a16="http://schemas.microsoft.com/office/drawing/2014/main" id="{C5FCA0B1-FF81-2BB9-68D8-A690FEAAC2E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97878" y="1691574"/>
              <a:ext cx="1620585" cy="380196"/>
            </a:xfrm>
            <a:prstGeom prst="rect">
              <a:avLst/>
            </a:prstGeom>
          </p:spPr>
        </p:pic>
        <p:pic>
          <p:nvPicPr>
            <p:cNvPr id="1059" name="Picture 1058">
              <a:extLst>
                <a:ext uri="{FF2B5EF4-FFF2-40B4-BE49-F238E27FC236}">
                  <a16:creationId xmlns:a16="http://schemas.microsoft.com/office/drawing/2014/main" id="{21600EC9-A93D-871A-3B97-35FA68736D7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53840" y="2972883"/>
              <a:ext cx="1539510" cy="351888"/>
            </a:xfrm>
            <a:prstGeom prst="rect">
              <a:avLst/>
            </a:prstGeom>
          </p:spPr>
        </p:pic>
        <p:sp>
          <p:nvSpPr>
            <p:cNvPr id="1060" name="Flowchart: Decision 1059">
              <a:extLst>
                <a:ext uri="{FF2B5EF4-FFF2-40B4-BE49-F238E27FC236}">
                  <a16:creationId xmlns:a16="http://schemas.microsoft.com/office/drawing/2014/main" id="{6128E478-1738-44F8-40FF-3DF815D82DCD}"/>
                </a:ext>
              </a:extLst>
            </p:cNvPr>
            <p:cNvSpPr/>
            <p:nvPr/>
          </p:nvSpPr>
          <p:spPr>
            <a:xfrm>
              <a:off x="9222808" y="1849316"/>
              <a:ext cx="2081849" cy="734858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altLang="zh-TW" sz="1200" b="1" dirty="0">
                  <a:ea typeface="新細明體"/>
                </a:rPr>
                <a:t>Converged ?</a:t>
              </a:r>
              <a:endParaRPr lang="zh-TW" altLang="en-US" sz="1200" b="1" dirty="0">
                <a:ea typeface="新細明體"/>
                <a:cs typeface="Calibri"/>
              </a:endParaRPr>
            </a:p>
          </p:txBody>
        </p:sp>
        <p:sp>
          <p:nvSpPr>
            <p:cNvPr id="1061" name="TextBox 1060">
              <a:extLst>
                <a:ext uri="{FF2B5EF4-FFF2-40B4-BE49-F238E27FC236}">
                  <a16:creationId xmlns:a16="http://schemas.microsoft.com/office/drawing/2014/main" id="{71D5568D-0F19-23DA-C963-73833AB10D02}"/>
                </a:ext>
              </a:extLst>
            </p:cNvPr>
            <p:cNvSpPr txBox="1"/>
            <p:nvPr/>
          </p:nvSpPr>
          <p:spPr>
            <a:xfrm rot="5400000">
              <a:off x="7103627" y="2286450"/>
              <a:ext cx="4090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/>
                <a:t>….</a:t>
              </a:r>
              <a:endParaRPr lang="zh-TW" altLang="en-US" b="1" dirty="0"/>
            </a:p>
          </p:txBody>
        </p:sp>
        <p:sp>
          <p:nvSpPr>
            <p:cNvPr id="1063" name="Arrow: Right 1062">
              <a:extLst>
                <a:ext uri="{FF2B5EF4-FFF2-40B4-BE49-F238E27FC236}">
                  <a16:creationId xmlns:a16="http://schemas.microsoft.com/office/drawing/2014/main" id="{28A28DCE-BB70-63A8-3325-11D0F8A280EE}"/>
                </a:ext>
              </a:extLst>
            </p:cNvPr>
            <p:cNvSpPr/>
            <p:nvPr/>
          </p:nvSpPr>
          <p:spPr>
            <a:xfrm rot="16200000">
              <a:off x="9968964" y="1306259"/>
              <a:ext cx="560569" cy="38599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64" name="Arrow: Right 1063">
              <a:extLst>
                <a:ext uri="{FF2B5EF4-FFF2-40B4-BE49-F238E27FC236}">
                  <a16:creationId xmlns:a16="http://schemas.microsoft.com/office/drawing/2014/main" id="{AD94F71F-65D2-E341-BD3C-252DB28C666C}"/>
                </a:ext>
              </a:extLst>
            </p:cNvPr>
            <p:cNvSpPr/>
            <p:nvPr/>
          </p:nvSpPr>
          <p:spPr>
            <a:xfrm rot="5400000">
              <a:off x="9981728" y="2704083"/>
              <a:ext cx="560569" cy="38599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65" name="TextBox 1064">
              <a:extLst>
                <a:ext uri="{FF2B5EF4-FFF2-40B4-BE49-F238E27FC236}">
                  <a16:creationId xmlns:a16="http://schemas.microsoft.com/office/drawing/2014/main" id="{0A166EDC-54DA-3E8C-A26E-68B06209AF95}"/>
                </a:ext>
              </a:extLst>
            </p:cNvPr>
            <p:cNvSpPr txBox="1"/>
            <p:nvPr/>
          </p:nvSpPr>
          <p:spPr>
            <a:xfrm>
              <a:off x="10521225" y="1397706"/>
              <a:ext cx="4912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yes</a:t>
              </a:r>
              <a:endParaRPr lang="zh-TW" altLang="en-US" dirty="0"/>
            </a:p>
          </p:txBody>
        </p:sp>
        <p:sp>
          <p:nvSpPr>
            <p:cNvPr id="1066" name="TextBox 1065">
              <a:extLst>
                <a:ext uri="{FF2B5EF4-FFF2-40B4-BE49-F238E27FC236}">
                  <a16:creationId xmlns:a16="http://schemas.microsoft.com/office/drawing/2014/main" id="{B12FA726-70AE-099E-0DF1-96BFB04D8BA3}"/>
                </a:ext>
              </a:extLst>
            </p:cNvPr>
            <p:cNvSpPr txBox="1"/>
            <p:nvPr/>
          </p:nvSpPr>
          <p:spPr>
            <a:xfrm>
              <a:off x="10547043" y="2555419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no</a:t>
              </a:r>
              <a:endParaRPr lang="zh-TW" altLang="en-US" dirty="0"/>
            </a:p>
          </p:txBody>
        </p:sp>
        <p:sp>
          <p:nvSpPr>
            <p:cNvPr id="1067" name="Rectangle 1066">
              <a:extLst>
                <a:ext uri="{FF2B5EF4-FFF2-40B4-BE49-F238E27FC236}">
                  <a16:creationId xmlns:a16="http://schemas.microsoft.com/office/drawing/2014/main" id="{29B6400B-C614-5253-0A1E-3D60E3BB8BC0}"/>
                </a:ext>
              </a:extLst>
            </p:cNvPr>
            <p:cNvSpPr/>
            <p:nvPr/>
          </p:nvSpPr>
          <p:spPr>
            <a:xfrm>
              <a:off x="9430964" y="4369210"/>
              <a:ext cx="1757736" cy="2802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altLang="zh-TW" sz="1600" b="1" dirty="0">
                  <a:ea typeface="新細明體"/>
                </a:rPr>
                <a:t>3. </a:t>
              </a:r>
              <a:r>
                <a:rPr lang="en-US" altLang="zh-TW" sz="1600" b="1" dirty="0" err="1">
                  <a:ea typeface="新細明體"/>
                </a:rPr>
                <a:t>Anstaz</a:t>
              </a:r>
              <a:r>
                <a:rPr lang="en-US" altLang="zh-TW" sz="1600" b="1" dirty="0">
                  <a:ea typeface="新細明體"/>
                </a:rPr>
                <a:t> Update</a:t>
              </a:r>
              <a:endParaRPr lang="zh-TW" altLang="en-US" sz="1600" b="1">
                <a:ea typeface="新細明體"/>
                <a:cs typeface="Calibri"/>
              </a:endParaRPr>
            </a:p>
          </p:txBody>
        </p:sp>
        <p:pic>
          <p:nvPicPr>
            <p:cNvPr id="1068" name="Picture 1067">
              <a:extLst>
                <a:ext uri="{FF2B5EF4-FFF2-40B4-BE49-F238E27FC236}">
                  <a16:creationId xmlns:a16="http://schemas.microsoft.com/office/drawing/2014/main" id="{0E9BE229-07A2-FD33-3B3A-3C6345DE49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827983" y="4680725"/>
              <a:ext cx="963697" cy="354735"/>
            </a:xfrm>
            <a:prstGeom prst="rect">
              <a:avLst/>
            </a:prstGeom>
          </p:spPr>
        </p:pic>
        <p:sp>
          <p:nvSpPr>
            <p:cNvPr id="1069" name="Rectangle 1068">
              <a:extLst>
                <a:ext uri="{FF2B5EF4-FFF2-40B4-BE49-F238E27FC236}">
                  <a16:creationId xmlns:a16="http://schemas.microsoft.com/office/drawing/2014/main" id="{81E4FC35-5ECC-1E9F-7FFB-8E618E28F1C6}"/>
                </a:ext>
              </a:extLst>
            </p:cNvPr>
            <p:cNvSpPr/>
            <p:nvPr/>
          </p:nvSpPr>
          <p:spPr>
            <a:xfrm>
              <a:off x="9430964" y="4649467"/>
              <a:ext cx="1757736" cy="38599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70" name="Rectangle 1069">
              <a:extLst>
                <a:ext uri="{FF2B5EF4-FFF2-40B4-BE49-F238E27FC236}">
                  <a16:creationId xmlns:a16="http://schemas.microsoft.com/office/drawing/2014/main" id="{C5D68CAD-A5BC-0D26-C923-7D792F653EAB}"/>
                </a:ext>
              </a:extLst>
            </p:cNvPr>
            <p:cNvSpPr/>
            <p:nvPr/>
          </p:nvSpPr>
          <p:spPr>
            <a:xfrm>
              <a:off x="9422918" y="3238741"/>
              <a:ext cx="1734032" cy="67134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>
                  <a:solidFill>
                    <a:schemeClr val="tx1"/>
                  </a:solidFill>
                </a:rPr>
                <a:t>Select operator</a:t>
              </a:r>
            </a:p>
            <a:p>
              <a:pPr algn="ctr"/>
              <a:r>
                <a:rPr lang="en-US" altLang="zh-TW" sz="1400" b="1" dirty="0">
                  <a:solidFill>
                    <a:schemeClr val="tx1"/>
                  </a:solidFill>
                </a:rPr>
                <a:t>with largest gradient</a:t>
              </a:r>
              <a:endParaRPr lang="zh-TW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071" name="Arrow: Right 1070">
              <a:extLst>
                <a:ext uri="{FF2B5EF4-FFF2-40B4-BE49-F238E27FC236}">
                  <a16:creationId xmlns:a16="http://schemas.microsoft.com/office/drawing/2014/main" id="{B1442A9C-219B-DE31-BE5D-5F04AEA4C7DF}"/>
                </a:ext>
              </a:extLst>
            </p:cNvPr>
            <p:cNvSpPr/>
            <p:nvPr/>
          </p:nvSpPr>
          <p:spPr>
            <a:xfrm rot="5400000">
              <a:off x="10107965" y="3943446"/>
              <a:ext cx="363938" cy="38599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72" name="Oval 1071">
              <a:extLst>
                <a:ext uri="{FF2B5EF4-FFF2-40B4-BE49-F238E27FC236}">
                  <a16:creationId xmlns:a16="http://schemas.microsoft.com/office/drawing/2014/main" id="{EC096356-787D-782B-0812-82C374676422}"/>
                </a:ext>
              </a:extLst>
            </p:cNvPr>
            <p:cNvSpPr/>
            <p:nvPr/>
          </p:nvSpPr>
          <p:spPr>
            <a:xfrm>
              <a:off x="7432623" y="4321252"/>
              <a:ext cx="1283923" cy="54570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73" name="Arrow: Right 1072">
              <a:extLst>
                <a:ext uri="{FF2B5EF4-FFF2-40B4-BE49-F238E27FC236}">
                  <a16:creationId xmlns:a16="http://schemas.microsoft.com/office/drawing/2014/main" id="{633CFD3F-4780-125B-F19F-FB27E93DFEA8}"/>
                </a:ext>
              </a:extLst>
            </p:cNvPr>
            <p:cNvSpPr/>
            <p:nvPr/>
          </p:nvSpPr>
          <p:spPr>
            <a:xfrm rot="10800000">
              <a:off x="8789002" y="4403218"/>
              <a:ext cx="560569" cy="38599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74" name="Arrow: Right 1073">
              <a:extLst>
                <a:ext uri="{FF2B5EF4-FFF2-40B4-BE49-F238E27FC236}">
                  <a16:creationId xmlns:a16="http://schemas.microsoft.com/office/drawing/2014/main" id="{6D2E59D7-BE5D-061F-FE7C-C77518243D7F}"/>
                </a:ext>
              </a:extLst>
            </p:cNvPr>
            <p:cNvSpPr/>
            <p:nvPr/>
          </p:nvSpPr>
          <p:spPr>
            <a:xfrm rot="10800000">
              <a:off x="6774990" y="4403219"/>
              <a:ext cx="560569" cy="38599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3" name="Picture 7">
              <a:extLst>
                <a:ext uri="{FF2B5EF4-FFF2-40B4-BE49-F238E27FC236}">
                  <a16:creationId xmlns:a16="http://schemas.microsoft.com/office/drawing/2014/main" id="{CF7641C6-D105-5D9A-515E-AD9A6DE29B8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617697" y="4475827"/>
              <a:ext cx="907948" cy="229214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9F5D27D-6FF4-800D-926C-FC4AADD0C795}"/>
                </a:ext>
              </a:extLst>
            </p:cNvPr>
            <p:cNvSpPr/>
            <p:nvPr/>
          </p:nvSpPr>
          <p:spPr>
            <a:xfrm>
              <a:off x="8412724" y="4651887"/>
              <a:ext cx="159774" cy="983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D41A0A8-57A8-20C2-6C39-30EAE41506EA}"/>
                </a:ext>
              </a:extLst>
            </p:cNvPr>
            <p:cNvSpPr/>
            <p:nvPr/>
          </p:nvSpPr>
          <p:spPr>
            <a:xfrm>
              <a:off x="7619997" y="4656211"/>
              <a:ext cx="43016" cy="1044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Cloud 19">
              <a:extLst>
                <a:ext uri="{FF2B5EF4-FFF2-40B4-BE49-F238E27FC236}">
                  <a16:creationId xmlns:a16="http://schemas.microsoft.com/office/drawing/2014/main" id="{224E897F-60E7-9A0C-199E-AEE0A64D92B8}"/>
                </a:ext>
              </a:extLst>
            </p:cNvPr>
            <p:cNvSpPr/>
            <p:nvPr/>
          </p:nvSpPr>
          <p:spPr>
            <a:xfrm>
              <a:off x="1020259" y="569503"/>
              <a:ext cx="3471333" cy="1001888"/>
            </a:xfrm>
            <a:prstGeom prst="cloud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2DC107C-674B-4C6D-8384-4FDEE20F3FCB}"/>
                </a:ext>
              </a:extLst>
            </p:cNvPr>
            <p:cNvSpPr txBox="1"/>
            <p:nvPr/>
          </p:nvSpPr>
          <p:spPr>
            <a:xfrm>
              <a:off x="1763888" y="2638777"/>
              <a:ext cx="2743200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b="1" dirty="0">
                  <a:cs typeface="Calibri"/>
                </a:rPr>
                <a:t>5. Iteration</a:t>
              </a: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D70FB3B6-0D1C-02CA-32BB-F364D3728EB5}"/>
                </a:ext>
              </a:extLst>
            </p:cNvPr>
            <p:cNvSpPr/>
            <p:nvPr/>
          </p:nvSpPr>
          <p:spPr>
            <a:xfrm>
              <a:off x="9392478" y="563217"/>
              <a:ext cx="1639018" cy="589471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cs typeface="Calibri"/>
                </a:rPr>
                <a:t>6. Result</a:t>
              </a:r>
            </a:p>
          </p:txBody>
        </p:sp>
        <p:pic>
          <p:nvPicPr>
            <p:cNvPr id="25" name="Picture 31">
              <a:extLst>
                <a:ext uri="{FF2B5EF4-FFF2-40B4-BE49-F238E27FC236}">
                  <a16:creationId xmlns:a16="http://schemas.microsoft.com/office/drawing/2014/main" id="{5F4D80A5-D9CB-C344-C608-269FAFB7640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442719" y="902765"/>
              <a:ext cx="2543175" cy="247650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405BF18-10D9-9654-3F5F-9BA52E5A523E}"/>
                </a:ext>
              </a:extLst>
            </p:cNvPr>
            <p:cNvSpPr txBox="1"/>
            <p:nvPr/>
          </p:nvSpPr>
          <p:spPr>
            <a:xfrm>
              <a:off x="212071" y="224214"/>
              <a:ext cx="2743200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b="1" dirty="0">
                  <a:latin typeface="Arial Nova"/>
                  <a:cs typeface="Calibri"/>
                </a:rPr>
                <a:t>Fermion Operator pool</a:t>
              </a:r>
            </a:p>
          </p:txBody>
        </p:sp>
        <p:pic>
          <p:nvPicPr>
            <p:cNvPr id="36" name="Picture 36" descr="A math equations on a white background&#10;&#10;Description automatically generated">
              <a:extLst>
                <a:ext uri="{FF2B5EF4-FFF2-40B4-BE49-F238E27FC236}">
                  <a16:creationId xmlns:a16="http://schemas.microsoft.com/office/drawing/2014/main" id="{633E456C-B4AF-E0C0-E40E-AD6F25F1523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042356" y="3570349"/>
              <a:ext cx="2743200" cy="334418"/>
            </a:xfrm>
            <a:prstGeom prst="rect">
              <a:avLst/>
            </a:prstGeom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E040D05-12A3-406E-0AC8-D48ACF1CA6D2}"/>
                </a:ext>
              </a:extLst>
            </p:cNvPr>
            <p:cNvSpPr txBox="1"/>
            <p:nvPr/>
          </p:nvSpPr>
          <p:spPr>
            <a:xfrm>
              <a:off x="5719482" y="3397623"/>
              <a:ext cx="2743200" cy="2616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100" b="1" dirty="0">
                  <a:cs typeface="Calibri"/>
                </a:rPr>
                <a:t>Fermi-Hubbard Model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9C70814B-B511-6889-8875-F2812670AE9F}"/>
              </a:ext>
            </a:extLst>
          </p:cNvPr>
          <p:cNvSpPr txBox="1"/>
          <p:nvPr/>
        </p:nvSpPr>
        <p:spPr>
          <a:xfrm>
            <a:off x="25272" y="5019104"/>
            <a:ext cx="1028977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zh-TW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Grimsley, Harper R., et al. "An adaptive variational algorithm for exact molecular simulations on a quantum computer." </a:t>
            </a:r>
            <a:r>
              <a:rPr lang="en-GB" altLang="zh-TW" sz="1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Nature communications</a:t>
            </a:r>
            <a:r>
              <a:rPr lang="en-GB" altLang="zh-TW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10.1 (2019): 3007.</a:t>
            </a:r>
            <a:endParaRPr lang="zh-TW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62709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744B2B3-1FD3-FD8D-AA6D-C6FBC88516F3}"/>
              </a:ext>
            </a:extLst>
          </p:cNvPr>
          <p:cNvSpPr txBox="1"/>
          <p:nvPr/>
        </p:nvSpPr>
        <p:spPr>
          <a:xfrm>
            <a:off x="322052" y="1714348"/>
            <a:ext cx="11664975" cy="36833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en-US" altLang="zh-TW" sz="2800" b="1" i="0" dirty="0">
                <a:effectLst/>
                <a:ea typeface="新細明體"/>
              </a:rPr>
              <a:t>Step 1: Initialization</a:t>
            </a:r>
            <a:r>
              <a:rPr lang="en-US" altLang="zh-TW" sz="2800" b="0" i="0" dirty="0">
                <a:effectLst/>
                <a:ea typeface="新細明體"/>
              </a:rPr>
              <a:t>:</a:t>
            </a:r>
            <a:endParaRPr lang="en-US" dirty="0">
              <a:cs typeface="Calibri" panose="020F0502020204030204"/>
            </a:endParaRPr>
          </a:p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TW" sz="2000" b="0" i="0" dirty="0">
              <a:effectLst/>
              <a:cs typeface="Calibri" panose="020F0502020204030204"/>
            </a:endParaRPr>
          </a:p>
          <a:p>
            <a:pPr marL="857250" lvl="1" indent="-342900" algn="just">
              <a:lnSpc>
                <a:spcPct val="90000"/>
              </a:lnSpc>
              <a:spcAft>
                <a:spcPts val="600"/>
              </a:spcAft>
              <a:buFont typeface="Wingdings" panose="020B0604020202020204" pitchFamily="34" charset="0"/>
              <a:buChar char="Ø"/>
            </a:pPr>
            <a:r>
              <a:rPr lang="en-US" altLang="zh-TW" sz="2000" b="0" i="0" dirty="0">
                <a:effectLst/>
                <a:ea typeface="新細明體"/>
              </a:rPr>
              <a:t>The algorithm starts by initializing the Hamiltonian and the number of qubits.</a:t>
            </a:r>
            <a:endParaRPr lang="en-US" altLang="zh-TW" sz="2000" b="0" i="0" dirty="0">
              <a:effectLst/>
              <a:ea typeface="新細明體"/>
              <a:cs typeface="Calibri"/>
            </a:endParaRPr>
          </a:p>
          <a:p>
            <a:pPr marL="857250" lvl="1" indent="-342900" algn="just">
              <a:lnSpc>
                <a:spcPct val="90000"/>
              </a:lnSpc>
              <a:spcAft>
                <a:spcPts val="600"/>
              </a:spcAft>
              <a:buFont typeface="Wingdings" panose="020B0604020202020204" pitchFamily="34" charset="0"/>
              <a:buChar char="Ø"/>
            </a:pPr>
            <a:r>
              <a:rPr lang="en-US" altLang="zh-TW" sz="2000" b="0" i="0" dirty="0">
                <a:effectLst/>
                <a:ea typeface="新細明體"/>
              </a:rPr>
              <a:t>The fermion pool is initialized based on the number of orbitals (which is half the number of qubits). The fermion pool consists of single and double excitation operators.</a:t>
            </a:r>
            <a:endParaRPr lang="en-US" altLang="zh-TW" sz="2000" b="0" i="0" dirty="0">
              <a:effectLst/>
              <a:ea typeface="新細明體"/>
              <a:cs typeface="Calibri"/>
            </a:endParaRPr>
          </a:p>
          <a:p>
            <a:pPr marL="857250" lvl="1" indent="-342900" algn="just">
              <a:lnSpc>
                <a:spcPct val="90000"/>
              </a:lnSpc>
              <a:spcAft>
                <a:spcPts val="600"/>
              </a:spcAft>
              <a:buFont typeface="Wingdings" panose="020B0604020202020204" pitchFamily="34" charset="0"/>
              <a:buChar char="Ø"/>
            </a:pPr>
            <a:r>
              <a:rPr lang="en-US" altLang="zh-TW" sz="2000" b="0" i="0" dirty="0">
                <a:effectLst/>
                <a:ea typeface="新細明體"/>
              </a:rPr>
              <a:t>The fermion operators are then transformed into qubit operators using the Jordan-Wigner transformation. This forms the qubit pool.</a:t>
            </a:r>
            <a:endParaRPr lang="en-US" altLang="zh-TW" sz="2000" b="0" i="0" dirty="0">
              <a:effectLst/>
              <a:ea typeface="新細明體"/>
              <a:cs typeface="Calibri"/>
            </a:endParaRPr>
          </a:p>
          <a:p>
            <a:pPr marL="857250" lvl="1" indent="-342900" algn="just">
              <a:lnSpc>
                <a:spcPct val="90000"/>
              </a:lnSpc>
              <a:spcAft>
                <a:spcPts val="600"/>
              </a:spcAft>
              <a:buFont typeface="Wingdings" panose="020B0604020202020204" pitchFamily="34" charset="0"/>
              <a:buChar char="Ø"/>
            </a:pPr>
            <a:r>
              <a:rPr lang="en-US" altLang="zh-TW" sz="2000" b="0" i="0" dirty="0">
                <a:effectLst/>
                <a:ea typeface="新細明體"/>
              </a:rPr>
              <a:t>The initial state is set to a computational basis state, and the initial ansatz circuit is constructed from the Hartree-Fock state.</a:t>
            </a:r>
            <a:endParaRPr lang="en-US" altLang="zh-TW" sz="2000" b="0" i="0" dirty="0">
              <a:effectLst/>
              <a:ea typeface="新細明體"/>
              <a:cs typeface="Calibri"/>
            </a:endParaRPr>
          </a:p>
        </p:txBody>
      </p:sp>
      <p:pic>
        <p:nvPicPr>
          <p:cNvPr id="1026" name="Picture 2" descr="The Jordan-Wigner transformation converts an n-fermion Hamiltonian into...  | Download Scientific Diagram">
            <a:extLst>
              <a:ext uri="{FF2B5EF4-FFF2-40B4-BE49-F238E27FC236}">
                <a16:creationId xmlns:a16="http://schemas.microsoft.com/office/drawing/2014/main" id="{317A17B3-8F35-6C72-FCE5-230BC81BFF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756" y="4918542"/>
            <a:ext cx="5069757" cy="1872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A378091-20A0-55EA-F3B4-798891DED3C8}"/>
              </a:ext>
            </a:extLst>
          </p:cNvPr>
          <p:cNvSpPr txBox="1"/>
          <p:nvPr/>
        </p:nvSpPr>
        <p:spPr>
          <a:xfrm>
            <a:off x="459350" y="6545149"/>
            <a:ext cx="820986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zh-TW" sz="1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Chiew</a:t>
            </a:r>
            <a:r>
              <a:rPr lang="en-GB" altLang="zh-TW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Mitchell, and </a:t>
            </a:r>
            <a:r>
              <a:rPr lang="en-GB" altLang="zh-TW" sz="1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Sergii</a:t>
            </a:r>
            <a:r>
              <a:rPr lang="en-GB" altLang="zh-TW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altLang="zh-TW" sz="1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Strelchuk</a:t>
            </a:r>
            <a:r>
              <a:rPr lang="en-GB" altLang="zh-TW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"Optimal fermion-qubit mappings." </a:t>
            </a:r>
            <a:r>
              <a:rPr lang="en-GB" altLang="zh-TW" sz="10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arXiv</a:t>
            </a:r>
            <a:r>
              <a:rPr lang="en-GB" altLang="zh-TW" sz="1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preprint arXiv:2110.12792</a:t>
            </a:r>
            <a:r>
              <a:rPr lang="en-GB" altLang="zh-TW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(2021).</a:t>
            </a:r>
            <a:endParaRPr lang="zh-TW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99210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文字方塊 3">
            <a:extLst>
              <a:ext uri="{FF2B5EF4-FFF2-40B4-BE49-F238E27FC236}">
                <a16:creationId xmlns:a16="http://schemas.microsoft.com/office/drawing/2014/main" id="{C8C944F1-B733-68D6-A3FA-A4179B1DCBB2}"/>
              </a:ext>
            </a:extLst>
          </p:cNvPr>
          <p:cNvSpPr txBox="1"/>
          <p:nvPr/>
        </p:nvSpPr>
        <p:spPr>
          <a:xfrm>
            <a:off x="198999" y="1853367"/>
            <a:ext cx="11794001" cy="181895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en-US" altLang="zh-TW" sz="2800" b="1" dirty="0">
                <a:ea typeface="新細明體"/>
              </a:rPr>
              <a:t>Step 2: Operator Selection:</a:t>
            </a:r>
            <a:endParaRPr lang="en-US" dirty="0"/>
          </a:p>
          <a:p>
            <a:pPr lvl="1" algn="just">
              <a:lnSpc>
                <a:spcPct val="90000"/>
              </a:lnSpc>
              <a:spcAft>
                <a:spcPts val="600"/>
              </a:spcAft>
            </a:pPr>
            <a:endParaRPr lang="en-US" altLang="zh-TW" sz="2000" b="1" dirty="0">
              <a:ea typeface="新細明體"/>
              <a:cs typeface="Calibri" panose="020F0502020204030204"/>
            </a:endParaRPr>
          </a:p>
          <a:p>
            <a:pPr marL="457200" lvl="2" indent="-285750" algn="just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TW" sz="2000" dirty="0">
                <a:ea typeface="新細明體"/>
              </a:rPr>
              <a:t>For each operator in the qubit pool, the algorithm calculates the gradient of the operator with respect to the current state.</a:t>
            </a:r>
            <a:endParaRPr lang="en-US" altLang="zh-TW" sz="2000" dirty="0">
              <a:ea typeface="新細明體"/>
              <a:cs typeface="Calibri" panose="020F0502020204030204"/>
            </a:endParaRPr>
          </a:p>
          <a:p>
            <a:pPr marL="457200" lvl="2" indent="-285750" algn="just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TW" sz="2000" dirty="0">
                <a:ea typeface="新細明體"/>
              </a:rPr>
              <a:t>The operator with the largest absolute gradient is selected and added to the ansatz.</a:t>
            </a:r>
            <a:endParaRPr lang="en-US" altLang="zh-TW" sz="2000" dirty="0">
              <a:ea typeface="新細明體"/>
              <a:cs typeface="Calibri" panose="020F0502020204030204"/>
            </a:endParaRPr>
          </a:p>
        </p:txBody>
      </p:sp>
      <p:sp>
        <p:nvSpPr>
          <p:cNvPr id="6" name="文字方塊 4">
            <a:extLst>
              <a:ext uri="{FF2B5EF4-FFF2-40B4-BE49-F238E27FC236}">
                <a16:creationId xmlns:a16="http://schemas.microsoft.com/office/drawing/2014/main" id="{D938CA93-7FC6-9E98-C75F-423A56838080}"/>
              </a:ext>
            </a:extLst>
          </p:cNvPr>
          <p:cNvSpPr txBox="1"/>
          <p:nvPr/>
        </p:nvSpPr>
        <p:spPr>
          <a:xfrm>
            <a:off x="198999" y="4075627"/>
            <a:ext cx="11836204" cy="154196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en-US" altLang="zh-TW" sz="2800" b="1" dirty="0">
                <a:ea typeface="新細明體"/>
              </a:rPr>
              <a:t>Step 3: Ansatz Update:</a:t>
            </a:r>
            <a:endParaRPr lang="en-US" dirty="0">
              <a:cs typeface="Calibri" panose="020F0502020204030204"/>
            </a:endParaRPr>
          </a:p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TW" sz="2000" b="1" dirty="0">
              <a:ea typeface="新細明體"/>
              <a:cs typeface="Calibri" panose="020F0502020204030204"/>
            </a:endParaRPr>
          </a:p>
          <a:p>
            <a:pPr marL="571500" lvl="2" indent="-342900" algn="just">
              <a:lnSpc>
                <a:spcPct val="90000"/>
              </a:lnSpc>
              <a:spcAft>
                <a:spcPts val="600"/>
              </a:spcAft>
              <a:buFont typeface="Wingdings" panose="020B0604020202020204" pitchFamily="34" charset="0"/>
              <a:buChar char="Ø"/>
            </a:pPr>
            <a:r>
              <a:rPr lang="en-US" altLang="zh-TW" sz="2000" dirty="0">
                <a:ea typeface="新細明體"/>
              </a:rPr>
              <a:t>The ansatz circuit is updated by appending the selected operator.</a:t>
            </a:r>
            <a:endParaRPr lang="en-US" altLang="zh-TW" sz="2000" dirty="0">
              <a:ea typeface="新細明體"/>
              <a:cs typeface="Calibri" panose="020F0502020204030204"/>
            </a:endParaRPr>
          </a:p>
          <a:p>
            <a:pPr marL="571500" lvl="2" indent="-342900" algn="just">
              <a:lnSpc>
                <a:spcPct val="90000"/>
              </a:lnSpc>
              <a:spcAft>
                <a:spcPts val="600"/>
              </a:spcAft>
              <a:buFont typeface="Wingdings" panose="020B0604020202020204" pitchFamily="34" charset="0"/>
              <a:buChar char="Ø"/>
            </a:pPr>
            <a:r>
              <a:rPr lang="en-US" altLang="zh-TW" sz="2000" dirty="0">
                <a:ea typeface="新細明體"/>
              </a:rPr>
              <a:t>The new parameter associated with the selected operator is initialized to zero.</a:t>
            </a:r>
            <a:endParaRPr lang="en-US" altLang="zh-TW" sz="2000" dirty="0">
              <a:ea typeface="新細明體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708176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文字方塊 4">
            <a:extLst>
              <a:ext uri="{FF2B5EF4-FFF2-40B4-BE49-F238E27FC236}">
                <a16:creationId xmlns:a16="http://schemas.microsoft.com/office/drawing/2014/main" id="{AB3DDCB4-D8F3-A2DF-9C14-0A1243DBDE6E}"/>
              </a:ext>
            </a:extLst>
          </p:cNvPr>
          <p:cNvSpPr txBox="1"/>
          <p:nvPr/>
        </p:nvSpPr>
        <p:spPr>
          <a:xfrm>
            <a:off x="57719" y="1710906"/>
            <a:ext cx="11871374" cy="181895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en-US" altLang="zh-TW" sz="2800" b="1" dirty="0">
                <a:ea typeface="新細明體"/>
              </a:rPr>
              <a:t>Step 4: Parameter Optimization:</a:t>
            </a:r>
            <a:endParaRPr lang="en-US" sz="2800" b="1" dirty="0">
              <a:ea typeface="新細明體"/>
            </a:endParaRPr>
          </a:p>
          <a:p>
            <a:pPr marL="457200" lvl="2" indent="-285750" algn="just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TW" sz="2000" dirty="0">
                <a:ea typeface="新細明體"/>
              </a:rPr>
              <a:t>The parameters of the ansatz circuit are optimized using the </a:t>
            </a:r>
            <a:r>
              <a:rPr lang="en-US" altLang="zh-TW" sz="2000" b="1" dirty="0">
                <a:ea typeface="新細明體"/>
              </a:rPr>
              <a:t>Adam optimizer</a:t>
            </a:r>
            <a:r>
              <a:rPr lang="en-US" altLang="zh-TW" sz="2000" dirty="0">
                <a:ea typeface="新細明體"/>
              </a:rPr>
              <a:t>.</a:t>
            </a:r>
            <a:endParaRPr lang="en-US" altLang="zh-TW" sz="2000" dirty="0">
              <a:ea typeface="新細明體"/>
              <a:cs typeface="Calibri"/>
            </a:endParaRPr>
          </a:p>
          <a:p>
            <a:pPr marL="457200" lvl="2" indent="-285750" algn="just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TW" sz="2000" dirty="0">
                <a:ea typeface="新細明體"/>
              </a:rPr>
              <a:t>The cost function is the expectation value of the Hamiltonian, and the gradient is calculated using the parameter-shift rule.</a:t>
            </a:r>
            <a:endParaRPr lang="en-US" altLang="zh-TW" sz="2000" dirty="0">
              <a:ea typeface="新細明體"/>
              <a:cs typeface="Calibri"/>
            </a:endParaRPr>
          </a:p>
          <a:p>
            <a:pPr marL="457200" lvl="2" indent="-285750" algn="just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TW" sz="2000" dirty="0">
                <a:ea typeface="新細明體"/>
              </a:rPr>
              <a:t>The optimization process updates the parameters to minimize the cost function.</a:t>
            </a:r>
            <a:endParaRPr lang="en-US" altLang="zh-TW" sz="2000" dirty="0">
              <a:ea typeface="新細明體"/>
              <a:cs typeface="Calibri"/>
            </a:endParaRPr>
          </a:p>
        </p:txBody>
      </p:sp>
      <p:sp>
        <p:nvSpPr>
          <p:cNvPr id="20" name="文字方塊 6">
            <a:extLst>
              <a:ext uri="{FF2B5EF4-FFF2-40B4-BE49-F238E27FC236}">
                <a16:creationId xmlns:a16="http://schemas.microsoft.com/office/drawing/2014/main" id="{8144CA1F-ECDA-EA1C-48B8-ABA16715256E}"/>
              </a:ext>
            </a:extLst>
          </p:cNvPr>
          <p:cNvSpPr txBox="1"/>
          <p:nvPr/>
        </p:nvSpPr>
        <p:spPr>
          <a:xfrm>
            <a:off x="65354" y="3872498"/>
            <a:ext cx="12061288" cy="1111073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en-US" altLang="zh-TW" sz="2800" b="1" dirty="0">
                <a:ea typeface="新細明體"/>
              </a:rPr>
              <a:t>Step 5: Iteration:</a:t>
            </a:r>
          </a:p>
          <a:p>
            <a:pPr marL="457200" lvl="2" indent="-285750" algn="just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TW" sz="2000" dirty="0">
                <a:ea typeface="新細明體"/>
              </a:rPr>
              <a:t>Steps 2-4 are repeated until a stopping condition is met. In this case, the stopping condition is when the total quantum circuit time exceeds a certain limit.</a:t>
            </a:r>
            <a:endParaRPr lang="en-US" altLang="zh-TW" sz="2000" dirty="0">
              <a:ea typeface="新細明體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74339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文字方塊 4">
            <a:extLst>
              <a:ext uri="{FF2B5EF4-FFF2-40B4-BE49-F238E27FC236}">
                <a16:creationId xmlns:a16="http://schemas.microsoft.com/office/drawing/2014/main" id="{71777225-BD96-052D-2657-7B20C261748D}"/>
              </a:ext>
            </a:extLst>
          </p:cNvPr>
          <p:cNvSpPr txBox="1"/>
          <p:nvPr/>
        </p:nvSpPr>
        <p:spPr>
          <a:xfrm>
            <a:off x="184947" y="1710808"/>
            <a:ext cx="11822138" cy="1138773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altLang="zh-TW" sz="2800" b="1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Result:</a:t>
            </a:r>
            <a:endParaRPr lang="en-US">
              <a:latin typeface="Arial" panose="020B0604020202020204" pitchFamily="34" charset="0"/>
              <a:ea typeface="新細明體" panose="02020500000000000000" pitchFamily="18" charset="-120"/>
              <a:cs typeface="Arial" panose="020B06040202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TW" sz="2000" dirty="0">
                <a:latin typeface="Arial"/>
                <a:ea typeface="新細明體"/>
                <a:cs typeface="Arial"/>
              </a:rPr>
              <a:t>The final result is the minimum expectation value of the Hamiltonian, which represents the estimated ground state energy of the system.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001DF58-AF57-7ED4-4B24-9F824A5D9F39}"/>
              </a:ext>
            </a:extLst>
          </p:cNvPr>
          <p:cNvGrpSpPr/>
          <p:nvPr/>
        </p:nvGrpSpPr>
        <p:grpSpPr>
          <a:xfrm>
            <a:off x="1937657" y="3039292"/>
            <a:ext cx="8795656" cy="3577045"/>
            <a:chOff x="1937657" y="3039292"/>
            <a:chExt cx="8795656" cy="3577045"/>
          </a:xfrm>
        </p:grpSpPr>
        <p:pic>
          <p:nvPicPr>
            <p:cNvPr id="5" name="Picture 5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21643D98-6F79-4249-FA1C-29264557797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30462"/>
            <a:stretch/>
          </p:blipFill>
          <p:spPr>
            <a:xfrm>
              <a:off x="6965960" y="3467504"/>
              <a:ext cx="3767279" cy="2698759"/>
            </a:xfrm>
            <a:prstGeom prst="rect">
              <a:avLst/>
            </a:prstGeom>
          </p:spPr>
        </p:pic>
        <p:pic>
          <p:nvPicPr>
            <p:cNvPr id="9" name="Picture 10" descr="A diagram of a flowchart&#10;&#10;Description automatically generated">
              <a:extLst>
                <a:ext uri="{FF2B5EF4-FFF2-40B4-BE49-F238E27FC236}">
                  <a16:creationId xmlns:a16="http://schemas.microsoft.com/office/drawing/2014/main" id="{4F9B088E-BE50-5C8A-8374-A81C673776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37657" y="3039292"/>
              <a:ext cx="3777342" cy="3577045"/>
            </a:xfrm>
            <a:prstGeom prst="rect">
              <a:avLst/>
            </a:prstGeom>
          </p:spPr>
        </p:pic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53AFA35F-634B-39EB-440C-65E3BFB8B7AB}"/>
                </a:ext>
              </a:extLst>
            </p:cNvPr>
            <p:cNvSpPr/>
            <p:nvPr/>
          </p:nvSpPr>
          <p:spPr>
            <a:xfrm>
              <a:off x="5758543" y="4354285"/>
              <a:ext cx="1088570" cy="250371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A2D115B-A021-E3FF-E06A-8C42DCBDDA44}"/>
                </a:ext>
              </a:extLst>
            </p:cNvPr>
            <p:cNvSpPr/>
            <p:nvPr/>
          </p:nvSpPr>
          <p:spPr>
            <a:xfrm>
              <a:off x="6966856" y="3113314"/>
              <a:ext cx="3766457" cy="35922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cs typeface="Calibri"/>
                </a:rPr>
                <a:t>END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8AD6DEA-E6B3-34F6-6673-C0FB8812D4AD}"/>
                </a:ext>
              </a:extLst>
            </p:cNvPr>
            <p:cNvSpPr txBox="1"/>
            <p:nvPr/>
          </p:nvSpPr>
          <p:spPr>
            <a:xfrm>
              <a:off x="5998028" y="4027714"/>
              <a:ext cx="2743200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dirty="0">
                  <a:solidFill>
                    <a:schemeClr val="accent1"/>
                  </a:solidFill>
                  <a:cs typeface="Calibri"/>
                </a:rPr>
                <a:t>Yes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7E4D82B-0E30-63E8-AF8C-104BF39967B2}"/>
                </a:ext>
              </a:extLst>
            </p:cNvPr>
            <p:cNvSpPr/>
            <p:nvPr/>
          </p:nvSpPr>
          <p:spPr>
            <a:xfrm>
              <a:off x="3614057" y="4169228"/>
              <a:ext cx="772885" cy="4898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87877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439DE22D3216849B77F302E06FA516B" ma:contentTypeVersion="16" ma:contentTypeDescription="Create a new document." ma:contentTypeScope="" ma:versionID="f9573b349ce498cef19da4afe65cc309">
  <xsd:schema xmlns:xsd="http://www.w3.org/2001/XMLSchema" xmlns:xs="http://www.w3.org/2001/XMLSchema" xmlns:p="http://schemas.microsoft.com/office/2006/metadata/properties" xmlns:ns3="4c71908b-41ed-48fc-b9bb-f6142175211f" xmlns:ns4="72f64638-e7a3-4e26-acbe-03efd5161d04" targetNamespace="http://schemas.microsoft.com/office/2006/metadata/properties" ma:root="true" ma:fieldsID="72a0565c253a976083738a849cd3ae28" ns3:_="" ns4:_="">
    <xsd:import namespace="4c71908b-41ed-48fc-b9bb-f6142175211f"/>
    <xsd:import namespace="72f64638-e7a3-4e26-acbe-03efd5161d0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_activity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71908b-41ed-48fc-b9bb-f6142175211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9" nillable="true" ma:displayName="_activity" ma:hidden="true" ma:internalName="_activity">
      <xsd:simpleType>
        <xsd:restriction base="dms:Note"/>
      </xsd:simpleType>
    </xsd:element>
    <xsd:element name="MediaServiceDateTaken" ma:index="2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description="" ma:indexed="true" ma:internalName="MediaServiceLocation" ma:readOnly="true">
      <xsd:simpleType>
        <xsd:restriction base="dms:Text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f64638-e7a3-4e26-acbe-03efd5161d0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4c71908b-41ed-48fc-b9bb-f6142175211f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877CAF5-D619-488F-8247-2933D03083E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c71908b-41ed-48fc-b9bb-f6142175211f"/>
    <ds:schemaRef ds:uri="72f64638-e7a3-4e26-acbe-03efd5161d0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7053CA4-7E3C-431D-B34A-E438EFBF7917}">
  <ds:schemaRefs>
    <ds:schemaRef ds:uri="http://purl.org/dc/elements/1.1/"/>
    <ds:schemaRef ds:uri="http://schemas.microsoft.com/office/2006/metadata/properties"/>
    <ds:schemaRef ds:uri="72f64638-e7a3-4e26-acbe-03efd5161d04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documentManagement/types"/>
    <ds:schemaRef ds:uri="4c71908b-41ed-48fc-b9bb-f6142175211f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C4C4E53C-7B44-4BA5-B4A1-AEDDCAE6D3F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97949</TotalTime>
  <Words>397</Words>
  <Application>Microsoft Office PowerPoint</Application>
  <PresentationFormat>Widescreen</PresentationFormat>
  <Paragraphs>48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Arial Nova</vt:lpstr>
      <vt:lpstr>Calibri</vt:lpstr>
      <vt:lpstr>Calibri Light</vt:lpstr>
      <vt:lpstr>Wingdings</vt:lpstr>
      <vt:lpstr>Office 佈景主題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Chen, Louis</dc:creator>
  <cp:lastModifiedBy>Chen, Louis</cp:lastModifiedBy>
  <cp:revision>149</cp:revision>
  <dcterms:created xsi:type="dcterms:W3CDTF">2023-05-24T12:54:04Z</dcterms:created>
  <dcterms:modified xsi:type="dcterms:W3CDTF">2023-07-31T14:23:51Z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0x0101008439DE22D3216849B77F302E06FA516B</vt:lpwstr>
  </property>
</Properties>
</file>