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55" d="100"/>
          <a:sy n="55" d="100"/>
        </p:scale>
        <p:origin x="4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F990E-45CD-617E-5A25-A0F462812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A66139-BAEB-D47A-7F2F-93C75FB0A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C29199-7FBD-CCF6-6162-F0493516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5884D3-C792-85F6-D2AB-43C0807A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E84BC4-33C8-E9ED-DDD6-C062E1D0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66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E7E63-8938-8B0E-4A6B-9846BBAA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0DD84B-1EEA-B340-66CA-FA01C34A8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E66656-65AA-0FDB-E299-F229EDF0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CDECF3-68A7-8276-BFC0-50A61982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9B8E25-1663-0CAC-A4BA-EC908552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C9AD6AE-D58C-6070-9200-89C74E2C5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52A199-C0A3-E9CB-8E7A-8123C2B70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514269-CB8E-8C47-6F1A-171F9785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52543-AF85-E052-FB8B-7932825A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63C4DA-0CD8-F220-2FC7-710227D1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71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3E7DC-C79A-0943-8AC6-CA4EA119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163CF9-FC8C-C8B9-FB44-91CC6D97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9E0420-B3EA-B372-B179-68782596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29F716-33C3-9294-B762-ABC525AB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F3316D-41CA-B410-34A1-F6117662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02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20D7E-BF42-8F2C-0CFD-6355AF18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0D3B88-06B2-F62D-834C-5C45E3DA5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EFA958-4B4E-E0B2-A0F7-777254BD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06F061-7F99-2263-A606-15DC23D3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B4E5DF-B21D-8318-56E9-06FF3BBF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52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EDB1AC-3A30-21E0-ABE5-D9620C0A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4ACA9C-0256-7653-A728-65867D07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CF0B2B-2DFE-2FEB-1CEC-5F6322171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092390-ABE8-D9BD-D4BD-FF930CAD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7066F7-2D48-AE70-FC60-C2D1A38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196289-DB1E-859F-DFC3-FAB165D0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05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67D56-0580-B080-CB52-6975CE71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CE859F-CCCA-C2EC-D7D7-D3C5858C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27D909-370E-A8D9-5E9E-A96263F61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F5C8D7-C99D-70B1-43A6-D3635B9CE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8FE8D7-38F3-9654-1C61-84457AA7D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0F1B28F-6A8A-3FF0-DC93-8DF42737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9CC309-68FD-496D-FE48-13185153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FEC9CD-10D3-DA57-F984-25BFECB5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26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C5644-4E73-FE2E-B767-7CF7A5A2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57971-A7A7-FB07-9621-D6630EEC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7C36369-8B78-5A7E-40ED-35118BBA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A1BA30-ECF9-69D4-63E7-3AF8A752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87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C7735CC-68C8-CC8C-BED8-D66F2DE5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FB0F1D-99F0-1021-3C43-D00E4E03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A56BE3-E02B-35B3-CEFE-97C7ED70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21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5C9D7-ED49-53C6-F3CD-77C53DF5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174536-6A6A-6413-BCF2-CD0318CB8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A7C54C-6DEC-B225-A632-70A179E75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E1E020-048C-F06E-1EB5-F434F3BB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FD5E1A-D095-F8A3-CFB6-7F5DD610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D24C-0A56-977A-0503-50E145A2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27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81196-41C0-495F-DA3A-E8D63A44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5865E0-6DEE-4A38-6B91-23C4D2543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8CF838-B319-A924-F822-F2315F3C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A03423-C8F8-EF62-EFBE-3B6A9777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047DA5-AFD7-251B-E87B-F6F48E0B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0DF608-8B1A-1DA8-88C6-91F3EEC0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38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5AF3CBC-51AE-C112-01D5-46F915CB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B0C350-A125-FA58-6AF3-0C3C433A7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71D34-7D2F-6B39-923B-74A196FA8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1BC34-DC9D-49C9-BE32-BFD0B40D5FB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DF8AE4-25C3-CF1A-BBAF-147250282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4BB816-BE7C-56DF-4BD6-EE59C8564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739F6-ED67-4E92-9CEE-BCC864EDF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3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35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37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39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1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BC555B-2BFD-52D3-6EB8-4F57B266FCA6}"/>
              </a:ext>
            </a:extLst>
          </p:cNvPr>
          <p:cNvSpPr txBox="1"/>
          <p:nvPr/>
        </p:nvSpPr>
        <p:spPr>
          <a:xfrm>
            <a:off x="687424" y="5454101"/>
            <a:ext cx="6962072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b="1" kern="1200" dirty="0">
                <a:solidFill>
                  <a:srgbClr val="FFFFFF"/>
                </a:solidFill>
                <a:latin typeface="+mj-lt"/>
                <a:ea typeface="新細明體"/>
                <a:cs typeface="+mj-cs"/>
              </a:rPr>
              <a:t>Process Flow of Adapt-VQE</a:t>
            </a:r>
            <a:endParaRPr lang="en-US" altLang="zh-TW" sz="3200" b="1" kern="1200" dirty="0">
              <a:solidFill>
                <a:srgbClr val="FFFFFF"/>
              </a:solidFill>
              <a:latin typeface="+mj-lt"/>
              <a:ea typeface="新細明體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b="1" dirty="0">
                <a:solidFill>
                  <a:srgbClr val="FFFFFF"/>
                </a:solidFill>
                <a:latin typeface="+mj-lt"/>
                <a:ea typeface="新細明體"/>
                <a:cs typeface="Calibri Light"/>
              </a:rPr>
              <a:t>For Fermi-Hubbard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FCA301-8330-AA1B-33AA-206E975F5D5A}"/>
              </a:ext>
            </a:extLst>
          </p:cNvPr>
          <p:cNvSpPr txBox="1"/>
          <p:nvPr/>
        </p:nvSpPr>
        <p:spPr>
          <a:xfrm>
            <a:off x="8494559" y="5401228"/>
            <a:ext cx="36202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/>
                <a:cs typeface="Calibri"/>
              </a:rPr>
              <a:t>Team: </a:t>
            </a:r>
            <a:r>
              <a:rPr lang="en-US" sz="3200" b="1" err="1">
                <a:solidFill>
                  <a:schemeClr val="bg1"/>
                </a:solidFill>
                <a:latin typeface="Arial"/>
                <a:cs typeface="Calibri"/>
              </a:rPr>
              <a:t>QuanInt</a:t>
            </a:r>
            <a:endParaRPr lang="en-US" sz="3200" b="1">
              <a:solidFill>
                <a:schemeClr val="bg1"/>
              </a:solidFill>
              <a:latin typeface="Arial"/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137E7F-0712-9CE2-27C1-F1FDF025F63E}"/>
              </a:ext>
            </a:extLst>
          </p:cNvPr>
          <p:cNvSpPr txBox="1"/>
          <p:nvPr/>
        </p:nvSpPr>
        <p:spPr>
          <a:xfrm>
            <a:off x="8356015" y="6226628"/>
            <a:ext cx="469736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cs typeface="Calibri"/>
              </a:rPr>
              <a:t>Quantum Algorithm Grand </a:t>
            </a:r>
            <a:r>
              <a:rPr lang="en-US" sz="1600" err="1">
                <a:solidFill>
                  <a:schemeClr val="bg1"/>
                </a:solidFill>
                <a:cs typeface="Calibri"/>
              </a:rPr>
              <a:t>Challenege</a:t>
            </a:r>
            <a:r>
              <a:rPr lang="en-US" sz="1600" dirty="0">
                <a:solidFill>
                  <a:schemeClr val="bg1"/>
                </a:solidFill>
                <a:cs typeface="Calibri"/>
              </a:rPr>
              <a:t> 23'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314AD0-7759-1BC5-358F-2EDCD4696B21}"/>
              </a:ext>
            </a:extLst>
          </p:cNvPr>
          <p:cNvGrpSpPr/>
          <p:nvPr/>
        </p:nvGrpSpPr>
        <p:grpSpPr>
          <a:xfrm>
            <a:off x="470863" y="238591"/>
            <a:ext cx="11092586" cy="4811247"/>
            <a:chOff x="212071" y="224214"/>
            <a:chExt cx="11092586" cy="48112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283FDC-446D-C749-408B-DAF8811CBFE4}"/>
                </a:ext>
              </a:extLst>
            </p:cNvPr>
            <p:cNvSpPr/>
            <p:nvPr/>
          </p:nvSpPr>
          <p:spPr>
            <a:xfrm>
              <a:off x="242514" y="1719994"/>
              <a:ext cx="1757736" cy="280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1. Initialize</a:t>
              </a:r>
              <a:endParaRPr lang="zh-TW" altLang="en-US" b="1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01F0E4C-4054-2A55-40E3-1A6A01A78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533" y="2031509"/>
              <a:ext cx="963697" cy="35473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598481-256D-35BC-7532-26C923FE2FBF}"/>
                </a:ext>
              </a:extLst>
            </p:cNvPr>
            <p:cNvSpPr/>
            <p:nvPr/>
          </p:nvSpPr>
          <p:spPr>
            <a:xfrm>
              <a:off x="242514" y="2000251"/>
              <a:ext cx="1757736" cy="385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6077EC7-2614-2DD3-C91A-6120A5E1751D}"/>
                </a:ext>
              </a:extLst>
            </p:cNvPr>
            <p:cNvSpPr/>
            <p:nvPr/>
          </p:nvSpPr>
          <p:spPr>
            <a:xfrm>
              <a:off x="2035319" y="1860122"/>
              <a:ext cx="723900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01E336-EDB8-D6F7-8D8C-F08B58BCA0FF}"/>
                </a:ext>
              </a:extLst>
            </p:cNvPr>
            <p:cNvSpPr/>
            <p:nvPr/>
          </p:nvSpPr>
          <p:spPr>
            <a:xfrm>
              <a:off x="2759683" y="1714900"/>
              <a:ext cx="1652660" cy="671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2. Select operators</a:t>
              </a:r>
            </a:p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From pool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4BD592E-D360-1061-E551-4744D305F1D2}"/>
                </a:ext>
              </a:extLst>
            </p:cNvPr>
            <p:cNvSpPr/>
            <p:nvPr/>
          </p:nvSpPr>
          <p:spPr>
            <a:xfrm>
              <a:off x="2868307" y="2827278"/>
              <a:ext cx="1435410" cy="6713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n = n + 1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18ED9A8F-2965-8E48-8466-0A9D9C08BA3B}"/>
                </a:ext>
              </a:extLst>
            </p:cNvPr>
            <p:cNvSpPr/>
            <p:nvPr/>
          </p:nvSpPr>
          <p:spPr>
            <a:xfrm rot="10800000">
              <a:off x="3390070" y="2426601"/>
              <a:ext cx="391886" cy="3547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51F54B41-FB49-D60E-6083-0F5C3AA108A3}"/>
                </a:ext>
              </a:extLst>
            </p:cNvPr>
            <p:cNvSpPr/>
            <p:nvPr/>
          </p:nvSpPr>
          <p:spPr>
            <a:xfrm rot="10800000">
              <a:off x="3383796" y="3586862"/>
              <a:ext cx="391886" cy="3547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C7CC26-1319-85EA-72AE-BB3B75F4C13D}"/>
                </a:ext>
              </a:extLst>
            </p:cNvPr>
            <p:cNvSpPr/>
            <p:nvPr/>
          </p:nvSpPr>
          <p:spPr>
            <a:xfrm>
              <a:off x="277583" y="3970100"/>
              <a:ext cx="6442531" cy="272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4. VQE: Re-optimize All Parameters</a:t>
              </a:r>
              <a:endParaRPr lang="zh-TW" altLang="en-US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A9C35D-E766-39CB-10FB-169EBF7CABA1}"/>
                </a:ext>
              </a:extLst>
            </p:cNvPr>
            <p:cNvSpPr/>
            <p:nvPr/>
          </p:nvSpPr>
          <p:spPr>
            <a:xfrm>
              <a:off x="277583" y="4257295"/>
              <a:ext cx="6442531" cy="7202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94C80A-29A3-230D-5BBE-9A575D8C4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4" y="4353899"/>
              <a:ext cx="5599486" cy="542450"/>
            </a:xfrm>
            <a:prstGeom prst="rect">
              <a:avLst/>
            </a:prstGeom>
          </p:spPr>
        </p:pic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F6867186-4851-64CA-B0B5-78B60145F106}"/>
                </a:ext>
              </a:extLst>
            </p:cNvPr>
            <p:cNvSpPr/>
            <p:nvPr/>
          </p:nvSpPr>
          <p:spPr>
            <a:xfrm>
              <a:off x="4447876" y="1860122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7BF64E-ECA9-109D-B724-D4FFAFA3334A}"/>
                </a:ext>
              </a:extLst>
            </p:cNvPr>
            <p:cNvSpPr/>
            <p:nvPr/>
          </p:nvSpPr>
          <p:spPr>
            <a:xfrm>
              <a:off x="5057998" y="804054"/>
              <a:ext cx="391887" cy="2605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90B1E5-6963-2450-DF2F-EA75D3B04E90}"/>
                </a:ext>
              </a:extLst>
            </p:cNvPr>
            <p:cNvSpPr txBox="1"/>
            <p:nvPr/>
          </p:nvSpPr>
          <p:spPr>
            <a:xfrm rot="16200000">
              <a:off x="4454177" y="1889185"/>
              <a:ext cx="1549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bg1"/>
                  </a:solidFill>
                </a:rPr>
                <a:t>Prepare states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C15C67B-898C-4A46-3302-C6A98AB9CD80}"/>
                </a:ext>
              </a:extLst>
            </p:cNvPr>
            <p:cNvSpPr/>
            <p:nvPr/>
          </p:nvSpPr>
          <p:spPr>
            <a:xfrm>
              <a:off x="6154612" y="742438"/>
              <a:ext cx="2191101" cy="280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Measure Gradients</a:t>
              </a:r>
              <a:endParaRPr lang="zh-TW" altLang="en-US" b="1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9479D8-855E-7A4A-AE1A-80057D86FD7C}"/>
                </a:ext>
              </a:extLst>
            </p:cNvPr>
            <p:cNvSpPr/>
            <p:nvPr/>
          </p:nvSpPr>
          <p:spPr>
            <a:xfrm>
              <a:off x="6154612" y="1022694"/>
              <a:ext cx="2191101" cy="4344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E7295B7-CAF0-F257-7B7B-369E629A5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2588" y="1043332"/>
              <a:ext cx="1735148" cy="37749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CAE8C9-D6C3-2F3D-3B77-A15A2D02EA96}"/>
                </a:ext>
              </a:extLst>
            </p:cNvPr>
            <p:cNvSpPr/>
            <p:nvPr/>
          </p:nvSpPr>
          <p:spPr>
            <a:xfrm>
              <a:off x="6154612" y="1651197"/>
              <a:ext cx="2191101" cy="4344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E691C9-C2B6-4607-E043-DD4A69BFDA00}"/>
                </a:ext>
              </a:extLst>
            </p:cNvPr>
            <p:cNvSpPr/>
            <p:nvPr/>
          </p:nvSpPr>
          <p:spPr>
            <a:xfrm>
              <a:off x="6154612" y="2233621"/>
              <a:ext cx="2191101" cy="4344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D6451CC-C198-D972-91A7-9DA68E2B4289}"/>
                </a:ext>
              </a:extLst>
            </p:cNvPr>
            <p:cNvSpPr/>
            <p:nvPr/>
          </p:nvSpPr>
          <p:spPr>
            <a:xfrm>
              <a:off x="6154612" y="2927562"/>
              <a:ext cx="2191101" cy="4344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13F0E000-0BE1-48C1-DBF0-1D9614675DA8}"/>
                </a:ext>
              </a:extLst>
            </p:cNvPr>
            <p:cNvSpPr/>
            <p:nvPr/>
          </p:nvSpPr>
          <p:spPr>
            <a:xfrm>
              <a:off x="5535426" y="942934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CE56DF0A-57DB-5C2E-20C3-D92B17FF7B0D}"/>
                </a:ext>
              </a:extLst>
            </p:cNvPr>
            <p:cNvSpPr/>
            <p:nvPr/>
          </p:nvSpPr>
          <p:spPr>
            <a:xfrm>
              <a:off x="5532864" y="1687857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4" name="Arrow: Right 1023">
              <a:extLst>
                <a:ext uri="{FF2B5EF4-FFF2-40B4-BE49-F238E27FC236}">
                  <a16:creationId xmlns:a16="http://schemas.microsoft.com/office/drawing/2014/main" id="{557D255F-12DD-77C3-CD11-77109D46BDD0}"/>
                </a:ext>
              </a:extLst>
            </p:cNvPr>
            <p:cNvSpPr/>
            <p:nvPr/>
          </p:nvSpPr>
          <p:spPr>
            <a:xfrm>
              <a:off x="5540908" y="2284210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5" name="Arrow: Right 1024">
              <a:extLst>
                <a:ext uri="{FF2B5EF4-FFF2-40B4-BE49-F238E27FC236}">
                  <a16:creationId xmlns:a16="http://schemas.microsoft.com/office/drawing/2014/main" id="{A90D97E1-D837-1836-34B8-9503457DD26F}"/>
                </a:ext>
              </a:extLst>
            </p:cNvPr>
            <p:cNvSpPr/>
            <p:nvPr/>
          </p:nvSpPr>
          <p:spPr>
            <a:xfrm>
              <a:off x="5540908" y="2982349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9" name="Connector: Elbow 1028">
              <a:extLst>
                <a:ext uri="{FF2B5EF4-FFF2-40B4-BE49-F238E27FC236}">
                  <a16:creationId xmlns:a16="http://schemas.microsoft.com/office/drawing/2014/main" id="{8E670507-761B-5399-BA8C-2BEC87047238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8345713" y="1239942"/>
              <a:ext cx="506820" cy="9480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Connector: Elbow 1029">
              <a:extLst>
                <a:ext uri="{FF2B5EF4-FFF2-40B4-BE49-F238E27FC236}">
                  <a16:creationId xmlns:a16="http://schemas.microsoft.com/office/drawing/2014/main" id="{0DA3A220-A5C7-9AD0-7220-DAA25A497942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8345713" y="1868445"/>
              <a:ext cx="506820" cy="3195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Connector: Elbow 1033">
              <a:extLst>
                <a:ext uri="{FF2B5EF4-FFF2-40B4-BE49-F238E27FC236}">
                  <a16:creationId xmlns:a16="http://schemas.microsoft.com/office/drawing/2014/main" id="{7E4618FC-09D8-147E-FD30-F48E2A9E3B44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8345713" y="2187990"/>
              <a:ext cx="506820" cy="2628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Connector: Elbow 1038">
              <a:extLst>
                <a:ext uri="{FF2B5EF4-FFF2-40B4-BE49-F238E27FC236}">
                  <a16:creationId xmlns:a16="http://schemas.microsoft.com/office/drawing/2014/main" id="{FF869170-95E2-E4BF-81DE-5EBBD5AADDCE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8345713" y="2187990"/>
              <a:ext cx="506820" cy="9568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Arrow: Right 1054">
              <a:extLst>
                <a:ext uri="{FF2B5EF4-FFF2-40B4-BE49-F238E27FC236}">
                  <a16:creationId xmlns:a16="http://schemas.microsoft.com/office/drawing/2014/main" id="{889D706B-DDDB-B832-2D15-C76401BB280F}"/>
                </a:ext>
              </a:extLst>
            </p:cNvPr>
            <p:cNvSpPr/>
            <p:nvPr/>
          </p:nvSpPr>
          <p:spPr>
            <a:xfrm>
              <a:off x="8599123" y="2000250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57" name="Picture 1056">
              <a:extLst>
                <a:ext uri="{FF2B5EF4-FFF2-40B4-BE49-F238E27FC236}">
                  <a16:creationId xmlns:a16="http://schemas.microsoft.com/office/drawing/2014/main" id="{C5FCA0B1-FF81-2BB9-68D8-A690FEAAC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7878" y="1691574"/>
              <a:ext cx="1620585" cy="380196"/>
            </a:xfrm>
            <a:prstGeom prst="rect">
              <a:avLst/>
            </a:prstGeom>
          </p:spPr>
        </p:pic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21600EC9-A93D-871A-3B97-35FA68736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3840" y="2972883"/>
              <a:ext cx="1539510" cy="351888"/>
            </a:xfrm>
            <a:prstGeom prst="rect">
              <a:avLst/>
            </a:prstGeom>
          </p:spPr>
        </p:pic>
        <p:sp>
          <p:nvSpPr>
            <p:cNvPr id="1060" name="Flowchart: Decision 1059">
              <a:extLst>
                <a:ext uri="{FF2B5EF4-FFF2-40B4-BE49-F238E27FC236}">
                  <a16:creationId xmlns:a16="http://schemas.microsoft.com/office/drawing/2014/main" id="{6128E478-1738-44F8-40FF-3DF815D82DCD}"/>
                </a:ext>
              </a:extLst>
            </p:cNvPr>
            <p:cNvSpPr/>
            <p:nvPr/>
          </p:nvSpPr>
          <p:spPr>
            <a:xfrm>
              <a:off x="9222808" y="1849316"/>
              <a:ext cx="2081849" cy="73485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TW" sz="1200" b="1" dirty="0">
                  <a:ea typeface="新細明體"/>
                </a:rPr>
                <a:t>Converged ?</a:t>
              </a:r>
              <a:endParaRPr lang="zh-TW" altLang="en-US" sz="1200" b="1" dirty="0">
                <a:ea typeface="新細明體"/>
                <a:cs typeface="Calibri"/>
              </a:endParaRPr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71D5568D-0F19-23DA-C963-73833AB10D02}"/>
                </a:ext>
              </a:extLst>
            </p:cNvPr>
            <p:cNvSpPr txBox="1"/>
            <p:nvPr/>
          </p:nvSpPr>
          <p:spPr>
            <a:xfrm rot="5400000">
              <a:off x="7103627" y="2286450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….</a:t>
              </a:r>
              <a:endParaRPr lang="zh-TW" altLang="en-US" b="1" dirty="0"/>
            </a:p>
          </p:txBody>
        </p:sp>
        <p:sp>
          <p:nvSpPr>
            <p:cNvPr id="1063" name="Arrow: Right 1062">
              <a:extLst>
                <a:ext uri="{FF2B5EF4-FFF2-40B4-BE49-F238E27FC236}">
                  <a16:creationId xmlns:a16="http://schemas.microsoft.com/office/drawing/2014/main" id="{28A28DCE-BB70-63A8-3325-11D0F8A280EE}"/>
                </a:ext>
              </a:extLst>
            </p:cNvPr>
            <p:cNvSpPr/>
            <p:nvPr/>
          </p:nvSpPr>
          <p:spPr>
            <a:xfrm rot="16200000">
              <a:off x="9968964" y="1306259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4" name="Arrow: Right 1063">
              <a:extLst>
                <a:ext uri="{FF2B5EF4-FFF2-40B4-BE49-F238E27FC236}">
                  <a16:creationId xmlns:a16="http://schemas.microsoft.com/office/drawing/2014/main" id="{AD94F71F-65D2-E341-BD3C-252DB28C666C}"/>
                </a:ext>
              </a:extLst>
            </p:cNvPr>
            <p:cNvSpPr/>
            <p:nvPr/>
          </p:nvSpPr>
          <p:spPr>
            <a:xfrm rot="5400000">
              <a:off x="9981728" y="2704083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0A166EDC-54DA-3E8C-A26E-68B06209AF95}"/>
                </a:ext>
              </a:extLst>
            </p:cNvPr>
            <p:cNvSpPr txBox="1"/>
            <p:nvPr/>
          </p:nvSpPr>
          <p:spPr>
            <a:xfrm>
              <a:off x="10521225" y="1397706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yes</a:t>
              </a:r>
              <a:endParaRPr lang="zh-TW" altLang="en-US" dirty="0"/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B12FA726-70AE-099E-0DF1-96BFB04D8BA3}"/>
                </a:ext>
              </a:extLst>
            </p:cNvPr>
            <p:cNvSpPr txBox="1"/>
            <p:nvPr/>
          </p:nvSpPr>
          <p:spPr>
            <a:xfrm>
              <a:off x="10547043" y="255541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no</a:t>
              </a:r>
              <a:endParaRPr lang="zh-TW" altLang="en-US" dirty="0"/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29B6400B-C614-5253-0A1E-3D60E3BB8BC0}"/>
                </a:ext>
              </a:extLst>
            </p:cNvPr>
            <p:cNvSpPr/>
            <p:nvPr/>
          </p:nvSpPr>
          <p:spPr>
            <a:xfrm>
              <a:off x="9430964" y="4369210"/>
              <a:ext cx="1757736" cy="280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TW" sz="1600" b="1" dirty="0">
                  <a:ea typeface="新細明體"/>
                </a:rPr>
                <a:t>3. </a:t>
              </a:r>
              <a:r>
                <a:rPr lang="en-US" altLang="zh-TW" sz="1600" b="1" dirty="0" err="1">
                  <a:ea typeface="新細明體"/>
                </a:rPr>
                <a:t>Anstaz</a:t>
              </a:r>
              <a:r>
                <a:rPr lang="en-US" altLang="zh-TW" sz="1600" b="1" dirty="0">
                  <a:ea typeface="新細明體"/>
                </a:rPr>
                <a:t> Update</a:t>
              </a:r>
              <a:endParaRPr lang="zh-TW" altLang="en-US" sz="1600" b="1">
                <a:ea typeface="新細明體"/>
                <a:cs typeface="Calibri"/>
              </a:endParaRPr>
            </a:p>
          </p:txBody>
        </p:sp>
        <p:pic>
          <p:nvPicPr>
            <p:cNvPr id="1068" name="Picture 1067">
              <a:extLst>
                <a:ext uri="{FF2B5EF4-FFF2-40B4-BE49-F238E27FC236}">
                  <a16:creationId xmlns:a16="http://schemas.microsoft.com/office/drawing/2014/main" id="{0E9BE229-07A2-FD33-3B3A-3C6345DE4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27983" y="4680725"/>
              <a:ext cx="963697" cy="354735"/>
            </a:xfrm>
            <a:prstGeom prst="rect">
              <a:avLst/>
            </a:prstGeom>
          </p:spPr>
        </p:pic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81E4FC35-5ECC-1E9F-7FFB-8E618E28F1C6}"/>
                </a:ext>
              </a:extLst>
            </p:cNvPr>
            <p:cNvSpPr/>
            <p:nvPr/>
          </p:nvSpPr>
          <p:spPr>
            <a:xfrm>
              <a:off x="9430964" y="4649467"/>
              <a:ext cx="1757736" cy="385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C5D68CAD-A5BC-0D26-C923-7D792F653EAB}"/>
                </a:ext>
              </a:extLst>
            </p:cNvPr>
            <p:cNvSpPr/>
            <p:nvPr/>
          </p:nvSpPr>
          <p:spPr>
            <a:xfrm>
              <a:off x="9422918" y="3238741"/>
              <a:ext cx="1734032" cy="671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Select operator</a:t>
              </a:r>
            </a:p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with largest gradient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71" name="Arrow: Right 1070">
              <a:extLst>
                <a:ext uri="{FF2B5EF4-FFF2-40B4-BE49-F238E27FC236}">
                  <a16:creationId xmlns:a16="http://schemas.microsoft.com/office/drawing/2014/main" id="{B1442A9C-219B-DE31-BE5D-5F04AEA4C7DF}"/>
                </a:ext>
              </a:extLst>
            </p:cNvPr>
            <p:cNvSpPr/>
            <p:nvPr/>
          </p:nvSpPr>
          <p:spPr>
            <a:xfrm rot="5400000">
              <a:off x="10107965" y="3943446"/>
              <a:ext cx="363938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EC096356-787D-782B-0812-82C374676422}"/>
                </a:ext>
              </a:extLst>
            </p:cNvPr>
            <p:cNvSpPr/>
            <p:nvPr/>
          </p:nvSpPr>
          <p:spPr>
            <a:xfrm>
              <a:off x="7432623" y="4321252"/>
              <a:ext cx="1283923" cy="5457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3" name="Arrow: Right 1072">
              <a:extLst>
                <a:ext uri="{FF2B5EF4-FFF2-40B4-BE49-F238E27FC236}">
                  <a16:creationId xmlns:a16="http://schemas.microsoft.com/office/drawing/2014/main" id="{633CFD3F-4780-125B-F19F-FB27E93DFEA8}"/>
                </a:ext>
              </a:extLst>
            </p:cNvPr>
            <p:cNvSpPr/>
            <p:nvPr/>
          </p:nvSpPr>
          <p:spPr>
            <a:xfrm rot="10800000">
              <a:off x="8789002" y="4403218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4" name="Arrow: Right 1073">
              <a:extLst>
                <a:ext uri="{FF2B5EF4-FFF2-40B4-BE49-F238E27FC236}">
                  <a16:creationId xmlns:a16="http://schemas.microsoft.com/office/drawing/2014/main" id="{6D2E59D7-BE5D-061F-FE7C-C77518243D7F}"/>
                </a:ext>
              </a:extLst>
            </p:cNvPr>
            <p:cNvSpPr/>
            <p:nvPr/>
          </p:nvSpPr>
          <p:spPr>
            <a:xfrm rot="10800000">
              <a:off x="6774990" y="4403219"/>
              <a:ext cx="560569" cy="3859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" name="Picture 7">
              <a:extLst>
                <a:ext uri="{FF2B5EF4-FFF2-40B4-BE49-F238E27FC236}">
                  <a16:creationId xmlns:a16="http://schemas.microsoft.com/office/drawing/2014/main" id="{CF7641C6-D105-5D9A-515E-AD9A6DE29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17697" y="4475827"/>
              <a:ext cx="907948" cy="22921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F5D27D-6FF4-800D-926C-FC4AADD0C795}"/>
                </a:ext>
              </a:extLst>
            </p:cNvPr>
            <p:cNvSpPr/>
            <p:nvPr/>
          </p:nvSpPr>
          <p:spPr>
            <a:xfrm>
              <a:off x="8412724" y="4651887"/>
              <a:ext cx="159774" cy="983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41A0A8-57A8-20C2-6C39-30EAE41506EA}"/>
                </a:ext>
              </a:extLst>
            </p:cNvPr>
            <p:cNvSpPr/>
            <p:nvPr/>
          </p:nvSpPr>
          <p:spPr>
            <a:xfrm>
              <a:off x="7619997" y="4656211"/>
              <a:ext cx="43016" cy="104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loud 19">
              <a:extLst>
                <a:ext uri="{FF2B5EF4-FFF2-40B4-BE49-F238E27FC236}">
                  <a16:creationId xmlns:a16="http://schemas.microsoft.com/office/drawing/2014/main" id="{224E897F-60E7-9A0C-199E-AEE0A64D92B8}"/>
                </a:ext>
              </a:extLst>
            </p:cNvPr>
            <p:cNvSpPr/>
            <p:nvPr/>
          </p:nvSpPr>
          <p:spPr>
            <a:xfrm>
              <a:off x="1020259" y="569503"/>
              <a:ext cx="3471333" cy="1001888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DC107C-674B-4C6D-8384-4FDEE20F3FCB}"/>
                </a:ext>
              </a:extLst>
            </p:cNvPr>
            <p:cNvSpPr txBox="1"/>
            <p:nvPr/>
          </p:nvSpPr>
          <p:spPr>
            <a:xfrm>
              <a:off x="1763888" y="2638777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cs typeface="Calibri"/>
                </a:rPr>
                <a:t>5. Iteration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70FB3B6-0D1C-02CA-32BB-F364D3728EB5}"/>
                </a:ext>
              </a:extLst>
            </p:cNvPr>
            <p:cNvSpPr/>
            <p:nvPr/>
          </p:nvSpPr>
          <p:spPr>
            <a:xfrm>
              <a:off x="9392478" y="563217"/>
              <a:ext cx="1639018" cy="58947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Calibri"/>
                </a:rPr>
                <a:t>6. Result</a:t>
              </a:r>
            </a:p>
          </p:txBody>
        </p:sp>
        <p:pic>
          <p:nvPicPr>
            <p:cNvPr id="25" name="Picture 31">
              <a:extLst>
                <a:ext uri="{FF2B5EF4-FFF2-40B4-BE49-F238E27FC236}">
                  <a16:creationId xmlns:a16="http://schemas.microsoft.com/office/drawing/2014/main" id="{5F4D80A5-D9CB-C344-C608-269FAFB76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719" y="902765"/>
              <a:ext cx="2543175" cy="24765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05BF18-10D9-9654-3F5F-9BA52E5A523E}"/>
                </a:ext>
              </a:extLst>
            </p:cNvPr>
            <p:cNvSpPr txBox="1"/>
            <p:nvPr/>
          </p:nvSpPr>
          <p:spPr>
            <a:xfrm>
              <a:off x="212071" y="224214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Arial Nova"/>
                  <a:cs typeface="Calibri"/>
                </a:rPr>
                <a:t>Fermion Operator pool</a:t>
              </a:r>
            </a:p>
          </p:txBody>
        </p:sp>
        <p:pic>
          <p:nvPicPr>
            <p:cNvPr id="36" name="Picture 36" descr="A math equations on a white background&#10;&#10;Description automatically generated">
              <a:extLst>
                <a:ext uri="{FF2B5EF4-FFF2-40B4-BE49-F238E27FC236}">
                  <a16:creationId xmlns:a16="http://schemas.microsoft.com/office/drawing/2014/main" id="{633E456C-B4AF-E0C0-E40E-AD6F25F1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42356" y="3570349"/>
              <a:ext cx="2743200" cy="33441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040D05-12A3-406E-0AC8-D48ACF1CA6D2}"/>
                </a:ext>
              </a:extLst>
            </p:cNvPr>
            <p:cNvSpPr txBox="1"/>
            <p:nvPr/>
          </p:nvSpPr>
          <p:spPr>
            <a:xfrm>
              <a:off x="5719482" y="3397623"/>
              <a:ext cx="2743200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00" b="1" dirty="0">
                  <a:cs typeface="Calibri"/>
                </a:rPr>
                <a:t>Fermi-Hubbard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70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44B2B3-1FD3-FD8D-AA6D-C6FBC88516F3}"/>
              </a:ext>
            </a:extLst>
          </p:cNvPr>
          <p:cNvSpPr txBox="1"/>
          <p:nvPr/>
        </p:nvSpPr>
        <p:spPr>
          <a:xfrm>
            <a:off x="322052" y="1714348"/>
            <a:ext cx="11664975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altLang="zh-TW" sz="2800" b="1" i="0" dirty="0">
                <a:effectLst/>
                <a:ea typeface="新細明體"/>
              </a:rPr>
              <a:t>Step 1: Initialization</a:t>
            </a:r>
            <a:r>
              <a:rPr lang="en-US" altLang="zh-TW" sz="2800" b="0" i="0" dirty="0">
                <a:effectLst/>
                <a:ea typeface="新細明體"/>
              </a:rPr>
              <a:t>:</a:t>
            </a:r>
            <a:endParaRPr lang="en-US">
              <a:cs typeface="Calibri" panose="020F0502020204030204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000" b="0" i="0">
              <a:effectLst/>
              <a:cs typeface="Calibri" panose="020F0502020204030204"/>
            </a:endParaRPr>
          </a:p>
          <a:p>
            <a:pPr marL="857250" lvl="1" indent="-34290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altLang="zh-TW" sz="2000" b="0" i="0" dirty="0">
                <a:effectLst/>
                <a:ea typeface="新細明體"/>
              </a:rPr>
              <a:t>The algorithm starts by initializing the Hamiltonian and the number of qubits.</a:t>
            </a:r>
            <a:endParaRPr lang="en-US" altLang="zh-TW" sz="2000" b="0" i="0" dirty="0">
              <a:effectLst/>
              <a:ea typeface="新細明體"/>
              <a:cs typeface="Calibri"/>
            </a:endParaRPr>
          </a:p>
          <a:p>
            <a:pPr marL="857250" lvl="1" indent="-34290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altLang="zh-TW" sz="2000" b="0" i="0" dirty="0">
                <a:effectLst/>
                <a:ea typeface="新細明體"/>
              </a:rPr>
              <a:t>The fermion pool is initialized based on the number of orbitals (which is half the number of qubits). The fermion pool consists of single and double excitation operators.</a:t>
            </a:r>
            <a:endParaRPr lang="en-US" altLang="zh-TW" sz="2000" b="0" i="0" dirty="0">
              <a:effectLst/>
              <a:ea typeface="新細明體"/>
              <a:cs typeface="Calibri"/>
            </a:endParaRPr>
          </a:p>
          <a:p>
            <a:pPr marL="857250" lvl="1" indent="-34290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altLang="zh-TW" sz="2000" b="0" i="0" dirty="0">
                <a:effectLst/>
                <a:ea typeface="新細明體"/>
              </a:rPr>
              <a:t>The fermion operators are then transformed into qubit operators using the Jordan-Wigner transformation. This forms the qubit pool.</a:t>
            </a:r>
            <a:endParaRPr lang="en-US" altLang="zh-TW" sz="2000" b="0" i="0" dirty="0">
              <a:effectLst/>
              <a:ea typeface="新細明體"/>
              <a:cs typeface="Calibri"/>
            </a:endParaRPr>
          </a:p>
          <a:p>
            <a:pPr marL="857250" lvl="1" indent="-34290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altLang="zh-TW" sz="2000" b="0" i="0" dirty="0">
                <a:effectLst/>
                <a:ea typeface="新細明體"/>
              </a:rPr>
              <a:t>The initial state is set to a computational basis state, and the initial ansatz circuit is constructed from the Hartree-Fock state.</a:t>
            </a:r>
            <a:endParaRPr lang="en-US" altLang="zh-TW" sz="2000" b="0" i="0" dirty="0">
              <a:effectLst/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21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3">
            <a:extLst>
              <a:ext uri="{FF2B5EF4-FFF2-40B4-BE49-F238E27FC236}">
                <a16:creationId xmlns:a16="http://schemas.microsoft.com/office/drawing/2014/main" id="{C8C944F1-B733-68D6-A3FA-A4179B1DCBB2}"/>
              </a:ext>
            </a:extLst>
          </p:cNvPr>
          <p:cNvSpPr txBox="1"/>
          <p:nvPr/>
        </p:nvSpPr>
        <p:spPr>
          <a:xfrm>
            <a:off x="198999" y="1853367"/>
            <a:ext cx="11794001" cy="18189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altLang="zh-TW" sz="2800" b="1" dirty="0">
                <a:ea typeface="新細明體"/>
              </a:rPr>
              <a:t>Step 2: Operator Selection:</a:t>
            </a:r>
            <a:endParaRPr lang="en-US"/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endParaRPr lang="en-US" altLang="zh-TW" sz="2000" b="1" dirty="0">
              <a:ea typeface="新細明體"/>
              <a:cs typeface="Calibri" panose="020F0502020204030204"/>
            </a:endParaRPr>
          </a:p>
          <a:p>
            <a:pPr marL="457200" lvl="2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/>
              </a:rPr>
              <a:t>For each operator in the qubit pool, the algorithm calculates the gradient of the operator with respect to the current state.</a:t>
            </a:r>
            <a:endParaRPr lang="en-US" altLang="zh-TW" sz="2000">
              <a:ea typeface="新細明體"/>
              <a:cs typeface="Calibri" panose="020F0502020204030204"/>
            </a:endParaRPr>
          </a:p>
          <a:p>
            <a:pPr marL="457200" lvl="2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/>
              </a:rPr>
              <a:t>The operator with the largest absolute gradient is selected and added to the ansatz.</a:t>
            </a:r>
            <a:endParaRPr lang="en-US" altLang="zh-TW" sz="2000">
              <a:ea typeface="新細明體"/>
              <a:cs typeface="Calibri" panose="020F0502020204030204"/>
            </a:endParaRPr>
          </a:p>
        </p:txBody>
      </p:sp>
      <p:sp>
        <p:nvSpPr>
          <p:cNvPr id="6" name="文字方塊 4">
            <a:extLst>
              <a:ext uri="{FF2B5EF4-FFF2-40B4-BE49-F238E27FC236}">
                <a16:creationId xmlns:a16="http://schemas.microsoft.com/office/drawing/2014/main" id="{D938CA93-7FC6-9E98-C75F-423A56838080}"/>
              </a:ext>
            </a:extLst>
          </p:cNvPr>
          <p:cNvSpPr txBox="1"/>
          <p:nvPr/>
        </p:nvSpPr>
        <p:spPr>
          <a:xfrm>
            <a:off x="198999" y="4371236"/>
            <a:ext cx="11836204" cy="15419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altLang="zh-TW" sz="2800" b="1" dirty="0">
                <a:ea typeface="新細明體"/>
              </a:rPr>
              <a:t>Step 3: Ansatz Update:</a:t>
            </a:r>
            <a:endParaRPr lang="en-US">
              <a:cs typeface="Calibri" panose="020F0502020204030204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000" b="1" dirty="0">
              <a:ea typeface="新細明體"/>
              <a:cs typeface="Calibri" panose="020F0502020204030204"/>
            </a:endParaRPr>
          </a:p>
          <a:p>
            <a:pPr marL="571500" lvl="2" indent="-34290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altLang="zh-TW" sz="2000" dirty="0">
                <a:ea typeface="新細明體"/>
              </a:rPr>
              <a:t>The ansatz circuit is updated by appending the selected operator.</a:t>
            </a:r>
            <a:endParaRPr lang="en-US" altLang="zh-TW" sz="2000">
              <a:ea typeface="新細明體"/>
              <a:cs typeface="Calibri" panose="020F0502020204030204"/>
            </a:endParaRPr>
          </a:p>
          <a:p>
            <a:pPr marL="571500" lvl="2" indent="-34290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altLang="zh-TW" sz="2000" dirty="0">
                <a:ea typeface="新細明體"/>
              </a:rPr>
              <a:t>The new parameter associated with the selected operator is initialized to zero.</a:t>
            </a:r>
            <a:endParaRPr lang="en-US" altLang="zh-TW" sz="2000">
              <a:ea typeface="新細明體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817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4">
            <a:extLst>
              <a:ext uri="{FF2B5EF4-FFF2-40B4-BE49-F238E27FC236}">
                <a16:creationId xmlns:a16="http://schemas.microsoft.com/office/drawing/2014/main" id="{AB3DDCB4-D8F3-A2DF-9C14-0A1243DBDE6E}"/>
              </a:ext>
            </a:extLst>
          </p:cNvPr>
          <p:cNvSpPr txBox="1"/>
          <p:nvPr/>
        </p:nvSpPr>
        <p:spPr>
          <a:xfrm>
            <a:off x="57719" y="1710906"/>
            <a:ext cx="11871374" cy="18189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altLang="zh-TW" sz="2800" b="1" dirty="0">
                <a:ea typeface="新細明體"/>
              </a:rPr>
              <a:t>Step 4: Parameter Optimization:</a:t>
            </a:r>
            <a:endParaRPr lang="en-US" sz="2800" b="1">
              <a:ea typeface="新細明體"/>
            </a:endParaRPr>
          </a:p>
          <a:p>
            <a:pPr marL="457200" lvl="2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/>
              </a:rPr>
              <a:t>The parameters of the ansatz circuit are optimized using the Adam optimizer.</a:t>
            </a:r>
            <a:endParaRPr lang="en-US" altLang="zh-TW" sz="2000">
              <a:ea typeface="新細明體"/>
              <a:cs typeface="Calibri"/>
            </a:endParaRPr>
          </a:p>
          <a:p>
            <a:pPr marL="457200" lvl="2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/>
              </a:rPr>
              <a:t>The cost function is the expectation value of the Hamiltonian, and the gradient is calculated using the parameter-shift rule.</a:t>
            </a:r>
            <a:endParaRPr lang="en-US" altLang="zh-TW" sz="2000">
              <a:ea typeface="新細明體"/>
              <a:cs typeface="Calibri"/>
            </a:endParaRPr>
          </a:p>
          <a:p>
            <a:pPr marL="457200" lvl="2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/>
              </a:rPr>
              <a:t>The optimization process updates the parameters to minimize the cost function.</a:t>
            </a:r>
            <a:endParaRPr lang="en-US" altLang="zh-TW" sz="2000" dirty="0">
              <a:ea typeface="新細明體"/>
              <a:cs typeface="Calibri"/>
            </a:endParaRPr>
          </a:p>
        </p:txBody>
      </p:sp>
      <p:sp>
        <p:nvSpPr>
          <p:cNvPr id="20" name="文字方塊 6">
            <a:extLst>
              <a:ext uri="{FF2B5EF4-FFF2-40B4-BE49-F238E27FC236}">
                <a16:creationId xmlns:a16="http://schemas.microsoft.com/office/drawing/2014/main" id="{8144CA1F-ECDA-EA1C-48B8-ABA16715256E}"/>
              </a:ext>
            </a:extLst>
          </p:cNvPr>
          <p:cNvSpPr txBox="1"/>
          <p:nvPr/>
        </p:nvSpPr>
        <p:spPr>
          <a:xfrm>
            <a:off x="57720" y="4312113"/>
            <a:ext cx="12061288" cy="11110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altLang="zh-TW" sz="2800" b="1" dirty="0">
                <a:ea typeface="新細明體"/>
              </a:rPr>
              <a:t>Step 5: Iteration:</a:t>
            </a:r>
          </a:p>
          <a:p>
            <a:pPr marL="457200" lvl="2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/>
              </a:rPr>
              <a:t>Steps 2-4 are repeated until a stopping condition is met. In this case, the stopping condition is when the total quantum circuit time exceeds a certain limit.</a:t>
            </a:r>
            <a:endParaRPr lang="en-US" altLang="zh-TW" sz="20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433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4">
            <a:extLst>
              <a:ext uri="{FF2B5EF4-FFF2-40B4-BE49-F238E27FC236}">
                <a16:creationId xmlns:a16="http://schemas.microsoft.com/office/drawing/2014/main" id="{71777225-BD96-052D-2657-7B20C261748D}"/>
              </a:ext>
            </a:extLst>
          </p:cNvPr>
          <p:cNvSpPr txBox="1"/>
          <p:nvPr/>
        </p:nvSpPr>
        <p:spPr>
          <a:xfrm>
            <a:off x="184947" y="1710808"/>
            <a:ext cx="11822138" cy="11387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Result:</a:t>
            </a:r>
            <a:endParaRPr lang="en-US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Arial"/>
                <a:ea typeface="新細明體"/>
                <a:cs typeface="Arial"/>
              </a:rPr>
              <a:t>The final result is the minimum expectation value of the Hamiltonian, which represents the estimated ground state energy of the system.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01DF58-AF57-7ED4-4B24-9F824A5D9F39}"/>
              </a:ext>
            </a:extLst>
          </p:cNvPr>
          <p:cNvGrpSpPr/>
          <p:nvPr/>
        </p:nvGrpSpPr>
        <p:grpSpPr>
          <a:xfrm>
            <a:off x="1937657" y="3039292"/>
            <a:ext cx="8795656" cy="3577045"/>
            <a:chOff x="1937657" y="3039292"/>
            <a:chExt cx="8795656" cy="3577045"/>
          </a:xfrm>
        </p:grpSpPr>
        <p:pic>
          <p:nvPicPr>
            <p:cNvPr id="5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1643D98-6F79-4249-FA1C-2926455779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62"/>
            <a:stretch/>
          </p:blipFill>
          <p:spPr>
            <a:xfrm>
              <a:off x="6965960" y="3467504"/>
              <a:ext cx="3767279" cy="2698759"/>
            </a:xfrm>
            <a:prstGeom prst="rect">
              <a:avLst/>
            </a:prstGeom>
          </p:spPr>
        </p:pic>
        <p:pic>
          <p:nvPicPr>
            <p:cNvPr id="9" name="Picture 10" descr="A diagram of a flowchart&#10;&#10;Description automatically generated">
              <a:extLst>
                <a:ext uri="{FF2B5EF4-FFF2-40B4-BE49-F238E27FC236}">
                  <a16:creationId xmlns:a16="http://schemas.microsoft.com/office/drawing/2014/main" id="{4F9B088E-BE50-5C8A-8374-A81C67377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7657" y="3039292"/>
              <a:ext cx="3777342" cy="3577045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3AFA35F-634B-39EB-440C-65E3BFB8B7AB}"/>
                </a:ext>
              </a:extLst>
            </p:cNvPr>
            <p:cNvSpPr/>
            <p:nvPr/>
          </p:nvSpPr>
          <p:spPr>
            <a:xfrm>
              <a:off x="5758543" y="4354285"/>
              <a:ext cx="1088570" cy="25037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2D115B-A021-E3FF-E06A-8C42DCBDDA44}"/>
                </a:ext>
              </a:extLst>
            </p:cNvPr>
            <p:cNvSpPr/>
            <p:nvPr/>
          </p:nvSpPr>
          <p:spPr>
            <a:xfrm>
              <a:off x="6966856" y="3113314"/>
              <a:ext cx="3766457" cy="3592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cs typeface="Calibri"/>
                </a:rPr>
                <a:t>END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AD6DEA-E6B3-34F6-6673-C0FB8812D4AD}"/>
                </a:ext>
              </a:extLst>
            </p:cNvPr>
            <p:cNvSpPr txBox="1"/>
            <p:nvPr/>
          </p:nvSpPr>
          <p:spPr>
            <a:xfrm>
              <a:off x="5998028" y="4027714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chemeClr val="accent1"/>
                  </a:solidFill>
                  <a:cs typeface="Calibri"/>
                </a:rPr>
                <a:t>Yes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E4D82B-0E30-63E8-AF8C-104BF39967B2}"/>
                </a:ext>
              </a:extLst>
            </p:cNvPr>
            <p:cNvSpPr/>
            <p:nvPr/>
          </p:nvSpPr>
          <p:spPr>
            <a:xfrm>
              <a:off x="3614057" y="4169228"/>
              <a:ext cx="772885" cy="489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787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39DE22D3216849B77F302E06FA516B" ma:contentTypeVersion="16" ma:contentTypeDescription="Create a new document." ma:contentTypeScope="" ma:versionID="f9573b349ce498cef19da4afe65cc309">
  <xsd:schema xmlns:xsd="http://www.w3.org/2001/XMLSchema" xmlns:xs="http://www.w3.org/2001/XMLSchema" xmlns:p="http://schemas.microsoft.com/office/2006/metadata/properties" xmlns:ns3="4c71908b-41ed-48fc-b9bb-f6142175211f" xmlns:ns4="72f64638-e7a3-4e26-acbe-03efd5161d04" targetNamespace="http://schemas.microsoft.com/office/2006/metadata/properties" ma:root="true" ma:fieldsID="72a0565c253a976083738a849cd3ae28" ns3:_="" ns4:_="">
    <xsd:import namespace="4c71908b-41ed-48fc-b9bb-f6142175211f"/>
    <xsd:import namespace="72f64638-e7a3-4e26-acbe-03efd5161d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1908b-41ed-48fc-b9bb-f614217521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64638-e7a3-4e26-acbe-03efd5161d0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c71908b-41ed-48fc-b9bb-f6142175211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77CAF5-D619-488F-8247-2933D03083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71908b-41ed-48fc-b9bb-f6142175211f"/>
    <ds:schemaRef ds:uri="72f64638-e7a3-4e26-acbe-03efd5161d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053CA4-7E3C-431D-B34A-E438EFBF7917}">
  <ds:schemaRefs>
    <ds:schemaRef ds:uri="72f64638-e7a3-4e26-acbe-03efd5161d04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4c71908b-41ed-48fc-b9bb-f6142175211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4C4E53C-7B44-4BA5-B4A1-AEDDCAE6D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97914</TotalTime>
  <Words>346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Nova</vt:lpstr>
      <vt:lpstr>Calibri</vt:lpstr>
      <vt:lpstr>Calibri Light</vt:lpstr>
      <vt:lpstr>Wingdings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Chen, Louis</dc:creator>
  <cp:lastModifiedBy>Chen, Louis</cp:lastModifiedBy>
  <cp:revision>148</cp:revision>
  <dcterms:created xsi:type="dcterms:W3CDTF">2023-05-24T12:54:04Z</dcterms:created>
  <dcterms:modified xsi:type="dcterms:W3CDTF">2023-07-31T13:49:00Z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0x0101008439DE22D3216849B77F302E06FA516B</vt:lpwstr>
  </property>
</Properties>
</file>