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62" r:id="rId6"/>
    <p:sldId id="265" r:id="rId7"/>
    <p:sldId id="258" r:id="rId8"/>
    <p:sldId id="259" r:id="rId9"/>
    <p:sldId id="260" r:id="rId10"/>
    <p:sldId id="261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76" autoAdjust="0"/>
  </p:normalViewPr>
  <p:slideViewPr>
    <p:cSldViewPr snapToGrid="0">
      <p:cViewPr varScale="1">
        <p:scale>
          <a:sx n="46" d="100"/>
          <a:sy n="46" d="100"/>
        </p:scale>
        <p:origin x="108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9C54D-3C04-465B-8D4D-3B64FF1D0EE3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F16D-5CB1-414C-9BC7-1527908791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802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CF16D-5CB1-414C-9BC7-1527908791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99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C8D0-809B-47F0-8AE3-2CC03509D50B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253-32BF-4A8D-894F-69E4CE5FE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566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C8D0-809B-47F0-8AE3-2CC03509D50B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253-32BF-4A8D-894F-69E4CE5FE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61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C8D0-809B-47F0-8AE3-2CC03509D50B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253-32BF-4A8D-894F-69E4CE5FE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12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C8D0-809B-47F0-8AE3-2CC03509D50B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253-32BF-4A8D-894F-69E4CE5FE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38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C8D0-809B-47F0-8AE3-2CC03509D50B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253-32BF-4A8D-894F-69E4CE5FE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95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C8D0-809B-47F0-8AE3-2CC03509D50B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253-32BF-4A8D-894F-69E4CE5FE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06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C8D0-809B-47F0-8AE3-2CC03509D50B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253-32BF-4A8D-894F-69E4CE5FEB39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7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C8D0-809B-47F0-8AE3-2CC03509D50B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253-32BF-4A8D-894F-69E4CE5FE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2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C8D0-809B-47F0-8AE3-2CC03509D50B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253-32BF-4A8D-894F-69E4CE5FE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25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C8D0-809B-47F0-8AE3-2CC03509D50B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253-32BF-4A8D-894F-69E4CE5FE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86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DFC8D0-809B-47F0-8AE3-2CC03509D50B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253-32BF-4A8D-894F-69E4CE5FE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6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EDFC8D0-809B-47F0-8AE3-2CC03509D50B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86D1253-32BF-4A8D-894F-69E4CE5FEB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9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2C79-B910-3943-4AB2-586AD585D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Scientific article reading and writing (Galactica)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FD6EE-F6BA-7CC5-A047-3574C0283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Arial" panose="020B0604020202020204" pitchFamily="34" charset="0"/>
              </a:rPr>
              <a:t>Ross Taylor,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Marcin</a:t>
            </a:r>
            <a:r>
              <a:rPr lang="fr-FR" b="0" i="0" dirty="0">
                <a:effectLst/>
                <a:latin typeface="Arial" panose="020B0604020202020204" pitchFamily="34" charset="0"/>
              </a:rPr>
              <a:t>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Kardas</a:t>
            </a:r>
            <a:r>
              <a:rPr lang="fr-FR" b="0" i="0" dirty="0">
                <a:effectLst/>
                <a:latin typeface="Arial" panose="020B0604020202020204" pitchFamily="34" charset="0"/>
              </a:rPr>
              <a:t>,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Guillem</a:t>
            </a:r>
            <a:r>
              <a:rPr lang="fr-FR" b="0" i="0" dirty="0">
                <a:effectLst/>
                <a:latin typeface="Arial" panose="020B0604020202020204" pitchFamily="34" charset="0"/>
              </a:rPr>
              <a:t>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Cucurull</a:t>
            </a:r>
            <a:r>
              <a:rPr lang="fr-FR" b="0" i="0" dirty="0">
                <a:effectLst/>
                <a:latin typeface="Arial" panose="020B0604020202020204" pitchFamily="34" charset="0"/>
              </a:rPr>
              <a:t>,</a:t>
            </a:r>
            <a:br>
              <a:rPr lang="fr-FR" dirty="0"/>
            </a:br>
            <a:r>
              <a:rPr lang="fr-FR" b="0" i="0" dirty="0">
                <a:effectLst/>
                <a:latin typeface="Arial" panose="020B0604020202020204" pitchFamily="34" charset="0"/>
              </a:rPr>
              <a:t>Thomas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Scialom</a:t>
            </a:r>
            <a:r>
              <a:rPr lang="fr-FR" b="0" i="0" dirty="0">
                <a:effectLst/>
                <a:latin typeface="Arial" panose="020B0604020202020204" pitchFamily="34" charset="0"/>
              </a:rPr>
              <a:t>, Anthony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Hartshorn</a:t>
            </a:r>
            <a:r>
              <a:rPr lang="fr-FR" b="0" i="0" dirty="0">
                <a:effectLst/>
                <a:latin typeface="Arial" panose="020B0604020202020204" pitchFamily="34" charset="0"/>
              </a:rPr>
              <a:t>, Elvis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Saravia</a:t>
            </a:r>
            <a:r>
              <a:rPr lang="fr-FR" b="0" i="0" dirty="0">
                <a:effectLst/>
                <a:latin typeface="Arial" panose="020B0604020202020204" pitchFamily="34" charset="0"/>
              </a:rPr>
              <a:t>,</a:t>
            </a:r>
            <a:br>
              <a:rPr lang="fr-FR" dirty="0"/>
            </a:br>
            <a:r>
              <a:rPr lang="fr-FR" b="0" i="0" dirty="0">
                <a:effectLst/>
                <a:latin typeface="Arial" panose="020B0604020202020204" pitchFamily="34" charset="0"/>
              </a:rPr>
              <a:t>Andrew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Poulton</a:t>
            </a:r>
            <a:r>
              <a:rPr lang="fr-FR" b="0" i="0" dirty="0">
                <a:effectLst/>
                <a:latin typeface="Arial" panose="020B0604020202020204" pitchFamily="34" charset="0"/>
              </a:rPr>
              <a:t>, Viktor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Kerkez</a:t>
            </a:r>
            <a:r>
              <a:rPr lang="fr-FR" b="0" i="0" dirty="0">
                <a:effectLst/>
                <a:latin typeface="Arial" panose="020B0604020202020204" pitchFamily="34" charset="0"/>
              </a:rPr>
              <a:t>, Robert </a:t>
            </a:r>
            <a:r>
              <a:rPr lang="fr-FR" b="0" i="0" dirty="0" err="1">
                <a:effectLst/>
                <a:latin typeface="Arial" panose="020B0604020202020204" pitchFamily="34" charset="0"/>
              </a:rPr>
              <a:t>Stojnic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74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99F8-2E52-FBBB-99BA-5B04D7B7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Ademe</a:t>
            </a:r>
            <a:r>
              <a:rPr lang="fr-FR" dirty="0"/>
              <a:t>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EA40-31D5-289A-745F-D622EE08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Marianne-Bold"/>
              </a:rPr>
              <a:t>Green technologies</a:t>
            </a:r>
          </a:p>
          <a:p>
            <a:pPr lvl="1"/>
            <a:r>
              <a:rPr lang="fr-FR" dirty="0"/>
              <a:t>To </a:t>
            </a:r>
            <a:r>
              <a:rPr lang="fr-FR" dirty="0" err="1"/>
              <a:t>decrease</a:t>
            </a:r>
            <a:r>
              <a:rPr lang="fr-FR" dirty="0"/>
              <a:t> the time </a:t>
            </a:r>
            <a:r>
              <a:rPr lang="fr-FR" dirty="0" err="1"/>
              <a:t>consumption</a:t>
            </a:r>
            <a:r>
              <a:rPr lang="fr-FR" dirty="0"/>
              <a:t> for </a:t>
            </a:r>
            <a:r>
              <a:rPr lang="fr-FR" dirty="0" err="1"/>
              <a:t>searching</a:t>
            </a:r>
            <a:r>
              <a:rPr lang="fr-FR" dirty="0"/>
              <a:t> the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material</a:t>
            </a:r>
            <a:endParaRPr lang="fr-FR" dirty="0"/>
          </a:p>
          <a:p>
            <a:pPr lvl="1"/>
            <a:r>
              <a:rPr lang="fr-FR" dirty="0" err="1"/>
              <a:t>Helping</a:t>
            </a:r>
            <a:r>
              <a:rPr lang="fr-FR" dirty="0"/>
              <a:t> to </a:t>
            </a:r>
            <a:r>
              <a:rPr lang="fr-FR" dirty="0" err="1"/>
              <a:t>produce</a:t>
            </a:r>
            <a:r>
              <a:rPr lang="fr-FR" dirty="0"/>
              <a:t> </a:t>
            </a:r>
            <a:r>
              <a:rPr lang="fr-FR" dirty="0" err="1"/>
              <a:t>secondary</a:t>
            </a:r>
            <a:r>
              <a:rPr lang="fr-FR" dirty="0"/>
              <a:t> content like </a:t>
            </a:r>
            <a:r>
              <a:rPr lang="fr-FR" dirty="0" err="1"/>
              <a:t>literature</a:t>
            </a:r>
            <a:r>
              <a:rPr lang="fr-FR" dirty="0"/>
              <a:t> </a:t>
            </a:r>
            <a:r>
              <a:rPr lang="fr-FR" dirty="0" err="1"/>
              <a:t>reviews</a:t>
            </a:r>
            <a:r>
              <a:rPr lang="fr-FR" dirty="0"/>
              <a:t>, lecture notes, and </a:t>
            </a:r>
            <a:r>
              <a:rPr lang="fr-FR" dirty="0" err="1"/>
              <a:t>encyclopedia</a:t>
            </a:r>
            <a:r>
              <a:rPr lang="fr-FR" dirty="0"/>
              <a:t> articles</a:t>
            </a:r>
          </a:p>
        </p:txBody>
      </p:sp>
    </p:spTree>
    <p:extLst>
      <p:ext uri="{BB962C8B-B14F-4D97-AF65-F5344CB8AC3E}">
        <p14:creationId xmlns:p14="http://schemas.microsoft.com/office/powerpoint/2010/main" val="239457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78F2-1E7F-A8BE-0416-A09EC64F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A796-10FE-C38D-EA0E-C69AFA7F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corpus?</a:t>
            </a:r>
          </a:p>
          <a:p>
            <a:pPr lvl="1"/>
            <a:r>
              <a:rPr lang="en-US" dirty="0"/>
              <a:t>Corpus refers to all the writings or works of a particular kind or on a particular subject, especially the complete works of an author.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695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78F2-1E7F-A8BE-0416-A09EC64F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A796-10FE-C38D-EA0E-C69AFA7F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large language model?</a:t>
            </a:r>
          </a:p>
          <a:p>
            <a:pPr lvl="1"/>
            <a:r>
              <a:rPr lang="en-US" dirty="0"/>
              <a:t>A large language model (LLM) is a type of artificial intelligence that has been trained on vast amounts of text to understand existing content and generate original content.</a:t>
            </a:r>
          </a:p>
          <a:p>
            <a:pPr lvl="1"/>
            <a:r>
              <a:rPr lang="en-US" dirty="0"/>
              <a:t>Usage:</a:t>
            </a:r>
          </a:p>
          <a:p>
            <a:pPr lvl="2"/>
            <a:r>
              <a:rPr lang="en-US" dirty="0"/>
              <a:t>Speech Recognition</a:t>
            </a:r>
          </a:p>
          <a:p>
            <a:pPr lvl="2"/>
            <a:r>
              <a:rPr lang="en-US" dirty="0"/>
              <a:t>Machine language translation</a:t>
            </a:r>
          </a:p>
          <a:p>
            <a:pPr lvl="2"/>
            <a:r>
              <a:rPr lang="en-US" dirty="0"/>
              <a:t>Information Retrieval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038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8D0B-2B60-2FF4-F53A-83614E01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6891C-1C2F-905F-01C8-9C884E85A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Explosive </a:t>
            </a:r>
            <a:r>
              <a:rPr lang="fr-FR" dirty="0" err="1"/>
              <a:t>growth</a:t>
            </a:r>
            <a:r>
              <a:rPr lang="fr-FR" dirty="0"/>
              <a:t> in </a:t>
            </a:r>
            <a:r>
              <a:rPr lang="fr-FR" dirty="0" err="1"/>
              <a:t>scientific</a:t>
            </a:r>
            <a:r>
              <a:rPr lang="fr-FR" dirty="0"/>
              <a:t> </a:t>
            </a:r>
            <a:r>
              <a:rPr lang="fr-FR" dirty="0" err="1"/>
              <a:t>literature</a:t>
            </a:r>
            <a:r>
              <a:rPr lang="fr-FR" dirty="0"/>
              <a:t> and data</a:t>
            </a:r>
          </a:p>
          <a:p>
            <a:pPr lvl="1"/>
            <a:r>
              <a:rPr lang="fr-FR" dirty="0"/>
              <a:t>Hard to </a:t>
            </a:r>
            <a:r>
              <a:rPr lang="fr-FR" dirty="0" err="1"/>
              <a:t>discover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insight in large mass of information</a:t>
            </a:r>
          </a:p>
          <a:p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engines </a:t>
            </a:r>
            <a:r>
              <a:rPr lang="fr-FR" dirty="0" err="1"/>
              <a:t>unable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scientific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</a:t>
            </a:r>
            <a:r>
              <a:rPr lang="fr-FR" dirty="0" err="1"/>
              <a:t>alone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015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B654-852B-8C33-2EED-5D6FBE48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B034-7CEA-E873-02FF-05EFB894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Galactica</a:t>
            </a:r>
            <a:endParaRPr lang="fr-FR" b="1" dirty="0"/>
          </a:p>
          <a:p>
            <a:pPr lvl="1"/>
            <a:r>
              <a:rPr lang="en-US" dirty="0"/>
              <a:t>Large language model for science</a:t>
            </a:r>
          </a:p>
          <a:p>
            <a:pPr lvl="1"/>
            <a:r>
              <a:rPr lang="en-US" dirty="0"/>
              <a:t>Interface for accessing and organizing scientific knowledge</a:t>
            </a:r>
          </a:p>
          <a:p>
            <a:pPr lvl="2"/>
            <a:r>
              <a:rPr lang="fr-FR" dirty="0"/>
              <a:t>Store, combine, and </a:t>
            </a:r>
            <a:r>
              <a:rPr lang="fr-FR" dirty="0" err="1"/>
              <a:t>reason</a:t>
            </a:r>
            <a:r>
              <a:rPr lang="fr-FR" dirty="0"/>
              <a:t> about </a:t>
            </a:r>
            <a:r>
              <a:rPr lang="fr-FR" dirty="0" err="1"/>
              <a:t>scientific</a:t>
            </a:r>
            <a:r>
              <a:rPr lang="fr-FR" dirty="0"/>
              <a:t> </a:t>
            </a:r>
            <a:r>
              <a:rPr lang="fr-FR" dirty="0" err="1"/>
              <a:t>knowledge</a:t>
            </a:r>
            <a:endParaRPr lang="fr-FR" dirty="0"/>
          </a:p>
          <a:p>
            <a:pPr lvl="2"/>
            <a:r>
              <a:rPr lang="fr-FR" dirty="0" err="1"/>
              <a:t>Generating</a:t>
            </a:r>
            <a:r>
              <a:rPr lang="fr-FR" dirty="0"/>
              <a:t> </a:t>
            </a:r>
            <a:r>
              <a:rPr lang="fr-FR" dirty="0" err="1"/>
              <a:t>secondary</a:t>
            </a:r>
            <a:r>
              <a:rPr lang="fr-FR" dirty="0"/>
              <a:t> content like </a:t>
            </a:r>
            <a:r>
              <a:rPr lang="fr-FR" dirty="0" err="1"/>
              <a:t>literature</a:t>
            </a:r>
            <a:r>
              <a:rPr lang="fr-FR" dirty="0"/>
              <a:t> </a:t>
            </a:r>
            <a:r>
              <a:rPr lang="fr-FR" dirty="0" err="1"/>
              <a:t>reviews</a:t>
            </a:r>
            <a:r>
              <a:rPr lang="fr-FR" dirty="0"/>
              <a:t>, lecture notes, and </a:t>
            </a:r>
            <a:r>
              <a:rPr lang="fr-FR" dirty="0" err="1"/>
              <a:t>encyclopedia</a:t>
            </a:r>
            <a:r>
              <a:rPr lang="fr-FR" dirty="0"/>
              <a:t> articles</a:t>
            </a:r>
          </a:p>
          <a:p>
            <a:pPr lvl="2"/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modalities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444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20D5-64A1-F5B4-4EA9-7CE4B246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DAB1-D5CB-70BC-F33C-E5A63BAA2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O</a:t>
            </a:r>
            <a:r>
              <a:rPr lang="en-US" b="0" i="0" dirty="0">
                <a:effectLst/>
                <a:cs typeface="Arial" panose="020B0604020202020204" pitchFamily="34" charset="0"/>
              </a:rPr>
              <a:t>utperform existing models on a range of scientific tasks</a:t>
            </a:r>
          </a:p>
          <a:p>
            <a:pPr lvl="1"/>
            <a:r>
              <a:rPr lang="en-US" b="0" i="0" dirty="0">
                <a:effectLst/>
                <a:cs typeface="Arial" panose="020B0604020202020204" pitchFamily="34" charset="0"/>
              </a:rPr>
              <a:t>On technical knowledge probes such as LaTeX equations</a:t>
            </a:r>
            <a:r>
              <a:rPr lang="en-US" dirty="0">
                <a:cs typeface="Arial" panose="020B0604020202020204" pitchFamily="34" charset="0"/>
              </a:rPr>
              <a:t> (GPT-3)</a:t>
            </a:r>
          </a:p>
          <a:p>
            <a:pPr lvl="1"/>
            <a:r>
              <a:rPr lang="fr-FR" dirty="0">
                <a:cs typeface="Arial" panose="020B0604020202020204" pitchFamily="34" charset="0"/>
              </a:rPr>
              <a:t>O</a:t>
            </a:r>
            <a:r>
              <a:rPr lang="fr-FR" b="0" i="0" dirty="0">
                <a:effectLst/>
                <a:cs typeface="Arial" panose="020B0604020202020204" pitchFamily="34" charset="0"/>
              </a:rPr>
              <a:t>n </a:t>
            </a:r>
            <a:r>
              <a:rPr lang="fr-FR" b="0" i="0" dirty="0" err="1">
                <a:effectLst/>
                <a:cs typeface="Arial" panose="020B0604020202020204" pitchFamily="34" charset="0"/>
              </a:rPr>
              <a:t>reasoning</a:t>
            </a:r>
            <a:r>
              <a:rPr lang="fr-FR" b="0" i="0" dirty="0">
                <a:effectLst/>
                <a:cs typeface="Arial" panose="020B0604020202020204" pitchFamily="34" charset="0"/>
              </a:rPr>
              <a:t> (Chinchilla &amp; </a:t>
            </a:r>
            <a:r>
              <a:rPr lang="fr-FR" b="0" i="0" dirty="0" err="1">
                <a:effectLst/>
                <a:cs typeface="Arial" panose="020B0604020202020204" pitchFamily="34" charset="0"/>
              </a:rPr>
              <a:t>PaLM</a:t>
            </a:r>
            <a:r>
              <a:rPr lang="fr-FR" b="0" i="0" dirty="0">
                <a:effectLst/>
                <a:cs typeface="Arial" panose="020B0604020202020204" pitchFamily="34" charset="0"/>
              </a:rPr>
              <a:t> 540B)</a:t>
            </a:r>
          </a:p>
          <a:p>
            <a:pPr lvl="1"/>
            <a:r>
              <a:rPr lang="fr-FR" dirty="0">
                <a:cs typeface="Arial" panose="020B0604020202020204" pitchFamily="34" charset="0"/>
              </a:rPr>
              <a:t>On </a:t>
            </a:r>
            <a:r>
              <a:rPr lang="fr-FR" dirty="0" err="1">
                <a:cs typeface="Arial" panose="020B0604020202020204" pitchFamily="34" charset="0"/>
              </a:rPr>
              <a:t>general</a:t>
            </a:r>
            <a:r>
              <a:rPr lang="fr-FR" dirty="0">
                <a:cs typeface="Arial" panose="020B0604020202020204" pitchFamily="34" charset="0"/>
              </a:rPr>
              <a:t> corpus (</a:t>
            </a:r>
            <a:r>
              <a:rPr lang="fr-FR" b="0" i="0" dirty="0">
                <a:effectLst/>
                <a:cs typeface="Arial" panose="020B0604020202020204" pitchFamily="34" charset="0"/>
              </a:rPr>
              <a:t>BLOOM and OPT-175B)</a:t>
            </a:r>
            <a:endParaRPr lang="fr-F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9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705C-E384-E6C0-E636-8182CB5B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6F2C-525E-366D-0DBD-9175A986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Corpus Limitations : open-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r>
              <a:rPr lang="fr-FR" dirty="0" err="1"/>
              <a:t>Dataset</a:t>
            </a:r>
            <a:r>
              <a:rPr lang="fr-FR" dirty="0"/>
              <a:t>: Scope Scientific </a:t>
            </a:r>
            <a:r>
              <a:rPr lang="fr-FR" dirty="0" err="1"/>
              <a:t>only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53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99D4-3531-1EE9-36E7-FF76A835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Unlocked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A7F8-7B86-5449-D72E-7E35CDE08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New Objective </a:t>
            </a:r>
            <a:r>
              <a:rPr lang="fr-FR" dirty="0" err="1"/>
              <a:t>Function</a:t>
            </a:r>
            <a:r>
              <a:rPr lang="fr-FR" dirty="0"/>
              <a:t> </a:t>
            </a:r>
          </a:p>
          <a:p>
            <a:r>
              <a:rPr lang="fr-FR" dirty="0" err="1"/>
              <a:t>Verification</a:t>
            </a:r>
            <a:endParaRPr lang="fr-FR" dirty="0"/>
          </a:p>
          <a:p>
            <a:r>
              <a:rPr lang="fr-FR" dirty="0" err="1"/>
              <a:t>Continual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56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6996-3118-27EF-EDED-5BE6D171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Ademe</a:t>
            </a:r>
            <a:r>
              <a:rPr lang="fr-FR" dirty="0"/>
              <a:t> Scenarios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3C69A2-1799-A1D7-3FEE-DE70EF65A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2178"/>
              </p:ext>
            </p:extLst>
          </p:nvPr>
        </p:nvGraphicFramePr>
        <p:xfrm>
          <a:off x="2230438" y="2638425"/>
          <a:ext cx="7731124" cy="23774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865562">
                  <a:extLst>
                    <a:ext uri="{9D8B030D-6E8A-4147-A177-3AD203B41FA5}">
                      <a16:colId xmlns:a16="http://schemas.microsoft.com/office/drawing/2014/main" val="1546102913"/>
                    </a:ext>
                  </a:extLst>
                </a:gridCol>
                <a:gridCol w="3865562">
                  <a:extLst>
                    <a:ext uri="{9D8B030D-6E8A-4147-A177-3AD203B41FA5}">
                      <a16:colId xmlns:a16="http://schemas.microsoft.com/office/drawing/2014/main" val="1300638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</a:rPr>
                        <a:t>Frugal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generation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02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Regional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cooperation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9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03</a:t>
                      </a:r>
                    </a:p>
                    <a:p>
                      <a:pPr algn="ctr" fontAlgn="base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</a:rPr>
                        <a:t>Green technologies</a:t>
                      </a:r>
                    </a:p>
                    <a:p>
                      <a:pPr algn="ctr" fontAlgn="base"/>
                      <a:endParaRPr lang="fr-F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04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Restoration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gamble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92462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A954AF0-95BF-2A2A-7E8B-E17032F5E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069" y="2355158"/>
            <a:ext cx="9243861" cy="4244708"/>
          </a:xfrm>
          <a:prstGeom prst="rect">
            <a:avLst/>
          </a:prstGeom>
        </p:spPr>
      </p:pic>
      <p:pic>
        <p:nvPicPr>
          <p:cNvPr id="5" name="Graphic 4" descr="Arrow circle with solid fill">
            <a:extLst>
              <a:ext uri="{FF2B5EF4-FFF2-40B4-BE49-F238E27FC236}">
                <a16:creationId xmlns:a16="http://schemas.microsoft.com/office/drawing/2014/main" id="{D9CD12A9-C3A6-BF99-81DA-5A1EB2219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4152" y="1218333"/>
            <a:ext cx="4885114" cy="48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D884E9229774498913106C1671701F" ma:contentTypeVersion="16" ma:contentTypeDescription="Create a new document." ma:contentTypeScope="" ma:versionID="8eefb09fadd0a486408395ee6cd3d099">
  <xsd:schema xmlns:xsd="http://www.w3.org/2001/XMLSchema" xmlns:xs="http://www.w3.org/2001/XMLSchema" xmlns:p="http://schemas.microsoft.com/office/2006/metadata/properties" xmlns:ns3="c786d2ae-20f1-436b-8101-866125b88bfc" xmlns:ns4="c915f5cf-c932-4d5f-b85f-044ca1260afd" targetNamespace="http://schemas.microsoft.com/office/2006/metadata/properties" ma:root="true" ma:fieldsID="a86c165cc5ff454c7f4edd8df114e733" ns3:_="" ns4:_="">
    <xsd:import namespace="c786d2ae-20f1-436b-8101-866125b88bfc"/>
    <xsd:import namespace="c915f5cf-c932-4d5f-b85f-044ca1260a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86d2ae-20f1-436b-8101-866125b88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5f5cf-c932-4d5f-b85f-044ca1260af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786d2ae-20f1-436b-8101-866125b88bfc" xsi:nil="true"/>
  </documentManagement>
</p:properties>
</file>

<file path=customXml/itemProps1.xml><?xml version="1.0" encoding="utf-8"?>
<ds:datastoreItem xmlns:ds="http://schemas.openxmlformats.org/officeDocument/2006/customXml" ds:itemID="{FE8686C4-0560-4A9C-AB94-2DAF59A8CF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862522-4EB7-4B5E-AC96-2439805B2C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86d2ae-20f1-436b-8101-866125b88bfc"/>
    <ds:schemaRef ds:uri="c915f5cf-c932-4d5f-b85f-044ca1260a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DE9E0E-5DE8-407B-BECA-9A1DC7DEB597}">
  <ds:schemaRefs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c915f5cf-c932-4d5f-b85f-044ca1260afd"/>
    <ds:schemaRef ds:uri="http://purl.org/dc/elements/1.1/"/>
    <ds:schemaRef ds:uri="http://schemas.openxmlformats.org/package/2006/metadata/core-properties"/>
    <ds:schemaRef ds:uri="c786d2ae-20f1-436b-8101-866125b88bfc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3485b963-82ba-4a6f-810f-b5cc226ff898}" enabled="0" method="" siteId="{3485b963-82ba-4a6f-810f-b5cc226ff89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213</TotalTime>
  <Words>281</Words>
  <Application>Microsoft Office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Gill Sans MT</vt:lpstr>
      <vt:lpstr>Marianne-Bold</vt:lpstr>
      <vt:lpstr>Parcel</vt:lpstr>
      <vt:lpstr>Scientific article reading and writing (Galactica)</vt:lpstr>
      <vt:lpstr>Introduction</vt:lpstr>
      <vt:lpstr>Introduction</vt:lpstr>
      <vt:lpstr>Problem</vt:lpstr>
      <vt:lpstr>Solution</vt:lpstr>
      <vt:lpstr>Pros</vt:lpstr>
      <vt:lpstr>Cons</vt:lpstr>
      <vt:lpstr>Unlocked problem</vt:lpstr>
      <vt:lpstr>Ademe Scenarios</vt:lpstr>
      <vt:lpstr>Ademe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article reading and writing (Galactica)</dc:title>
  <dc:creator>Louis Choules</dc:creator>
  <cp:lastModifiedBy>Louis Choules</cp:lastModifiedBy>
  <cp:revision>2</cp:revision>
  <dcterms:created xsi:type="dcterms:W3CDTF">2024-01-18T12:30:29Z</dcterms:created>
  <dcterms:modified xsi:type="dcterms:W3CDTF">2024-01-22T17:50:13Z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0x01010033D884E9229774498913106C1671701F</vt:lpwstr>
  </property>
</Properties>
</file>