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67" r:id="rId5"/>
    <p:sldId id="259" r:id="rId6"/>
    <p:sldId id="260" r:id="rId7"/>
    <p:sldId id="261" r:id="rId8"/>
    <p:sldId id="262" r:id="rId9"/>
    <p:sldId id="263" r:id="rId10"/>
    <p:sldId id="264" r:id="rId11"/>
    <p:sldId id="265" r:id="rId12"/>
    <p:sldId id="266" r:id="rId13"/>
  </p:sldIdLst>
  <p:sldSz cx="9144000" cy="5143500" type="screen16x9"/>
  <p:notesSz cx="6858000" cy="9144000"/>
  <p:embeddedFontLst>
    <p:embeddedFont>
      <p:font typeface="Oswald" panose="020B0604020202020204" charset="0"/>
      <p:regular r:id="rId15"/>
      <p:bold r:id="rId16"/>
    </p:embeddedFont>
    <p:embeddedFont>
      <p:font typeface="Average" panose="020B0604020202020204" charset="0"/>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91328B-7203-4CA5-9DAD-96FF4DEE49F8}">
  <a:tblStyle styleId="{9B91328B-7203-4CA5-9DAD-96FF4DEE49F8}"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62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60879560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92381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62924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184002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21947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03315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33568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58981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374797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da"/>
              <a:t>The goal for our mental model elicitation is to find out if our conceptual model fits with their mental model. This box we used in our mental model elicitation have all the buttons we used in our affordance scheme.</a:t>
            </a:r>
          </a:p>
        </p:txBody>
      </p:sp>
    </p:spTree>
    <p:extLst>
      <p:ext uri="{BB962C8B-B14F-4D97-AF65-F5344CB8AC3E}">
        <p14:creationId xmlns:p14="http://schemas.microsoft.com/office/powerpoint/2010/main" val="1982088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da"/>
              <a:t>There were three people at each test. A Test Coordinator and a Hardware stand-in, both 2 members of the group, and a participant to test. The setup is in the picture on the right.</a:t>
            </a:r>
          </a:p>
        </p:txBody>
      </p:sp>
    </p:spTree>
    <p:extLst>
      <p:ext uri="{BB962C8B-B14F-4D97-AF65-F5344CB8AC3E}">
        <p14:creationId xmlns:p14="http://schemas.microsoft.com/office/powerpoint/2010/main" val="854222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da"/>
              <a:t>During the test we made the participant use every button, to see if the participant acted with the perceived affordance we thought based on the feedforward that was given to them..</a:t>
            </a:r>
          </a:p>
        </p:txBody>
      </p:sp>
    </p:spTree>
    <p:extLst>
      <p:ext uri="{BB962C8B-B14F-4D97-AF65-F5344CB8AC3E}">
        <p14:creationId xmlns:p14="http://schemas.microsoft.com/office/powerpoint/2010/main" val="1995823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4799625" y="2915950"/>
              <a:ext cx="207000" cy="207000"/>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4137525" y="2915950"/>
              <a:ext cx="207000" cy="207000"/>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14" name="Shape 14"/>
          <p:cNvSpPr txBox="1">
            <a:spLocks noGrp="1"/>
          </p:cNvSpPr>
          <p:nvPr>
            <p:ph type="ctrTitle"/>
          </p:nvPr>
        </p:nvSpPr>
        <p:spPr>
          <a:xfrm>
            <a:off x="671257" y="990800"/>
            <a:ext cx="7801500" cy="1730100"/>
          </a:xfrm>
          <a:prstGeom prst="rect">
            <a:avLst/>
          </a:prstGeom>
        </p:spPr>
        <p:txBody>
          <a:bodyPr lIns="91425" tIns="91425" rIns="91425" bIns="91425" anchor="b"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5" name="Shape 15"/>
          <p:cNvSpPr txBox="1">
            <a:spLocks noGrp="1"/>
          </p:cNvSpPr>
          <p:nvPr>
            <p:ph type="subTitle" idx="1"/>
          </p:nvPr>
        </p:nvSpPr>
        <p:spPr>
          <a:xfrm>
            <a:off x="671250" y="3174875"/>
            <a:ext cx="78015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16" name="Shape 16"/>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da"/>
              <a:t>‹#›</a:t>
            </a:fld>
            <a:endParaRPr lang="d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1255275"/>
            <a:ext cx="8520600" cy="18906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51" name="Shape 51"/>
          <p:cNvSpPr txBox="1">
            <a:spLocks noGrp="1"/>
          </p:cNvSpPr>
          <p:nvPr>
            <p:ph type="body" idx="1"/>
          </p:nvPr>
        </p:nvSpPr>
        <p:spPr>
          <a:xfrm>
            <a:off x="311700" y="32284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da"/>
              <a:t>‹#›</a:t>
            </a:fld>
            <a:endParaRPr lang="d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da"/>
              <a:t>‹#›</a:t>
            </a:fld>
            <a:endParaRPr lang="d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71250" y="2141250"/>
            <a:ext cx="7852200" cy="8610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9" name="Shape 19"/>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da"/>
              <a:t>‹#›</a:t>
            </a:fld>
            <a:endParaRPr lang="d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da"/>
              <a:t>‹#›</a:t>
            </a:fld>
            <a:endParaRPr lang="d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da"/>
              <a:t>‹#›</a:t>
            </a:fld>
            <a:endParaRPr lang="d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da"/>
              <a:t>‹#›</a:t>
            </a:fld>
            <a:endParaRPr lang="d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4" name="Shape 34"/>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5" name="Shape 35"/>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da"/>
              <a:t>‹#›</a:t>
            </a:fld>
            <a:endParaRPr lang="d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62271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38" name="Shape 38"/>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da">
                <a:solidFill>
                  <a:schemeClr val="lt1"/>
                </a:solidFill>
              </a:rPr>
              <a:t>‹#›</a:t>
            </a:fld>
            <a:endParaRPr lang="da">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1" name="Shape 4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2" name="Shape 42"/>
          <p:cNvSpPr txBox="1">
            <a:spLocks noGrp="1"/>
          </p:cNvSpPr>
          <p:nvPr>
            <p:ph type="title"/>
          </p:nvPr>
        </p:nvSpPr>
        <p:spPr>
          <a:xfrm>
            <a:off x="265500" y="1081400"/>
            <a:ext cx="4045200" cy="1710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3" name="Shape 43"/>
          <p:cNvSpPr txBox="1">
            <a:spLocks noGrp="1"/>
          </p:cNvSpPr>
          <p:nvPr>
            <p:ph type="subTitle" idx="1"/>
          </p:nvPr>
        </p:nvSpPr>
        <p:spPr>
          <a:xfrm>
            <a:off x="265500" y="2845200"/>
            <a:ext cx="4045200" cy="1345500"/>
          </a:xfrm>
          <a:prstGeom prst="rect">
            <a:avLst/>
          </a:prstGeom>
        </p:spPr>
        <p:txBody>
          <a:bodyPr lIns="91425" tIns="91425" rIns="91425" bIns="91425" anchor="t" anchorCtr="0"/>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a:endParaRPr/>
          </a:p>
        </p:txBody>
      </p:sp>
      <p:sp>
        <p:nvSpPr>
          <p:cNvPr id="44" name="Shape 4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5" name="Shape 45"/>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da">
                <a:solidFill>
                  <a:schemeClr val="lt1"/>
                </a:solidFill>
              </a:rPr>
              <a:t>‹#›</a:t>
            </a:fld>
            <a:endParaRPr lang="da">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a:endParaRPr/>
          </a:p>
        </p:txBody>
      </p:sp>
      <p:sp>
        <p:nvSpPr>
          <p:cNvPr id="48" name="Shape 48"/>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da"/>
              <a:t>‹#›</a:t>
            </a:fld>
            <a:endParaRPr lang="d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a:endParaRPr/>
          </a:p>
        </p:txBody>
      </p:sp>
      <p:sp>
        <p:nvSpPr>
          <p:cNvPr id="8" name="Shape 8"/>
          <p:cNvSpPr txBox="1">
            <a:spLocks noGrp="1"/>
          </p:cNvSpPr>
          <p:nvPr>
            <p:ph type="sldNum" idx="12"/>
          </p:nvPr>
        </p:nvSpPr>
        <p:spPr>
          <a:xfrm>
            <a:off x="8490250" y="4681009"/>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da" sz="1000">
                <a:solidFill>
                  <a:schemeClr val="accent3"/>
                </a:solidFill>
                <a:latin typeface="Average"/>
                <a:ea typeface="Average"/>
                <a:cs typeface="Average"/>
                <a:sym typeface="Average"/>
              </a:rPr>
              <a:t>‹#›</a:t>
            </a:fld>
            <a:endParaRPr lang="da" sz="1000">
              <a:solidFill>
                <a:schemeClr val="accent3"/>
              </a:solidFill>
              <a:latin typeface="Average"/>
              <a:ea typeface="Average"/>
              <a:cs typeface="Average"/>
              <a:sym typeface="Averag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video" Target="https://www.youtube.com/embed/WRfrA-Okvak"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671257" y="990800"/>
            <a:ext cx="7801500" cy="1730100"/>
          </a:xfrm>
          <a:prstGeom prst="rect">
            <a:avLst/>
          </a:prstGeom>
        </p:spPr>
        <p:txBody>
          <a:bodyPr lIns="91425" tIns="91425" rIns="91425" bIns="91425" anchor="b" anchorCtr="0">
            <a:noAutofit/>
          </a:bodyPr>
          <a:lstStyle/>
          <a:p>
            <a:pPr lvl="0">
              <a:spcBef>
                <a:spcPts val="0"/>
              </a:spcBef>
              <a:buNone/>
            </a:pPr>
            <a:r>
              <a:rPr lang="da"/>
              <a:t>MTA16431</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da"/>
              <a:t>Mental Model Elicitation Setup</a:t>
            </a:r>
          </a:p>
        </p:txBody>
      </p:sp>
      <p:sp>
        <p:nvSpPr>
          <p:cNvPr id="109" name="Shape 109"/>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spcBef>
                <a:spcPts val="0"/>
              </a:spcBef>
              <a:buNone/>
            </a:pPr>
            <a:endParaRPr/>
          </a:p>
          <a:p>
            <a:pPr lvl="0" rtl="0">
              <a:spcBef>
                <a:spcPts val="0"/>
              </a:spcBef>
              <a:buNone/>
            </a:pPr>
            <a:endParaRPr/>
          </a:p>
        </p:txBody>
      </p:sp>
      <p:pic>
        <p:nvPicPr>
          <p:cNvPr id="110" name="Shape 110"/>
          <p:cNvPicPr preferRelativeResize="0"/>
          <p:nvPr/>
        </p:nvPicPr>
        <p:blipFill>
          <a:blip r:embed="rId3">
            <a:alphaModFix/>
          </a:blip>
          <a:stretch>
            <a:fillRect/>
          </a:stretch>
        </p:blipFill>
        <p:spPr>
          <a:xfrm>
            <a:off x="311700" y="1152475"/>
            <a:ext cx="4593550" cy="2311125"/>
          </a:xfrm>
          <a:prstGeom prst="rect">
            <a:avLst/>
          </a:prstGeom>
          <a:noFill/>
          <a:ln>
            <a:noFill/>
          </a:ln>
        </p:spPr>
      </p:pic>
      <p:pic>
        <p:nvPicPr>
          <p:cNvPr id="111" name="Shape 111"/>
          <p:cNvPicPr preferRelativeResize="0"/>
          <p:nvPr/>
        </p:nvPicPr>
        <p:blipFill>
          <a:blip r:embed="rId4">
            <a:alphaModFix/>
          </a:blip>
          <a:stretch>
            <a:fillRect/>
          </a:stretch>
        </p:blipFill>
        <p:spPr>
          <a:xfrm>
            <a:off x="5102027" y="1152475"/>
            <a:ext cx="3730274" cy="2400474"/>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da"/>
              <a:t>Analysis of results</a:t>
            </a:r>
          </a:p>
        </p:txBody>
      </p:sp>
      <p:sp>
        <p:nvSpPr>
          <p:cNvPr id="117" name="Shape 11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da"/>
              <a:t>“Stop”-button’s function was ambiguous</a:t>
            </a:r>
          </a:p>
          <a:p>
            <a:pPr marL="914400" lvl="1" indent="-228600" rtl="0">
              <a:spcBef>
                <a:spcPts val="0"/>
              </a:spcBef>
            </a:pPr>
            <a:r>
              <a:rPr lang="da"/>
              <a:t>Feedforward - The red color assumption</a:t>
            </a:r>
          </a:p>
          <a:p>
            <a:pPr marL="914400" lvl="1" indent="-228600" rtl="0">
              <a:spcBef>
                <a:spcPts val="0"/>
              </a:spcBef>
            </a:pPr>
            <a:r>
              <a:rPr lang="da"/>
              <a:t>Perceived affordance - Unclear function</a:t>
            </a:r>
          </a:p>
          <a:p>
            <a:pPr marL="457200" lvl="0" indent="-228600" rtl="0">
              <a:spcBef>
                <a:spcPts val="0"/>
              </a:spcBef>
            </a:pPr>
            <a:r>
              <a:rPr lang="da"/>
              <a:t>Changing modes</a:t>
            </a:r>
          </a:p>
          <a:p>
            <a:pPr marL="914400" lvl="1" indent="-228600" rtl="0">
              <a:spcBef>
                <a:spcPts val="0"/>
              </a:spcBef>
            </a:pPr>
            <a:r>
              <a:rPr lang="da"/>
              <a:t>Perceived affordance - Learn/Play-mode</a:t>
            </a:r>
          </a:p>
          <a:p>
            <a:pPr marL="457200" lvl="0" indent="-228600" rtl="0">
              <a:spcBef>
                <a:spcPts val="0"/>
              </a:spcBef>
            </a:pPr>
            <a:r>
              <a:rPr lang="da"/>
              <a:t>Tempo-dial symbol confusion</a:t>
            </a:r>
          </a:p>
          <a:p>
            <a:pPr marL="914400" lvl="1" indent="-228600" rtl="0">
              <a:spcBef>
                <a:spcPts val="0"/>
              </a:spcBef>
            </a:pPr>
            <a:r>
              <a:rPr lang="da"/>
              <a:t>Feedforward - Symbols were misleading</a:t>
            </a:r>
          </a:p>
          <a:p>
            <a:pPr marL="457200" lvl="0" indent="-228600" rtl="0">
              <a:spcBef>
                <a:spcPts val="0"/>
              </a:spcBef>
            </a:pPr>
            <a:r>
              <a:rPr lang="da"/>
              <a:t>Suggestions to the prototype</a:t>
            </a:r>
          </a:p>
          <a:p>
            <a:pPr marL="914400" lvl="1" indent="-228600" rtl="0">
              <a:spcBef>
                <a:spcPts val="0"/>
              </a:spcBef>
            </a:pPr>
            <a:r>
              <a:rPr lang="da"/>
              <a:t>“Stop” is unnecessary</a:t>
            </a:r>
          </a:p>
          <a:p>
            <a:pPr marL="914400" lvl="1" indent="-228600" rtl="0">
              <a:spcBef>
                <a:spcPts val="0"/>
              </a:spcBef>
            </a:pPr>
            <a:r>
              <a:rPr lang="da"/>
              <a:t>Incremental tempo regulation with musical timings</a:t>
            </a:r>
          </a:p>
          <a:p>
            <a:pPr marL="914400" lvl="1" indent="-228600" rtl="0">
              <a:spcBef>
                <a:spcPts val="0"/>
              </a:spcBef>
            </a:pPr>
            <a:r>
              <a:rPr lang="da"/>
              <a:t>Tempo-dial symbols with greater relevance</a:t>
            </a:r>
          </a:p>
          <a:p>
            <a:pPr lvl="0">
              <a:spcBef>
                <a:spcPts val="0"/>
              </a:spcBef>
              <a:buNone/>
            </a:pP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190475"/>
            <a:ext cx="8520600" cy="572700"/>
          </a:xfrm>
          <a:prstGeom prst="rect">
            <a:avLst/>
          </a:prstGeom>
        </p:spPr>
        <p:txBody>
          <a:bodyPr lIns="91425" tIns="91425" rIns="91425" bIns="91425" anchor="t" anchorCtr="0">
            <a:noAutofit/>
          </a:bodyPr>
          <a:lstStyle/>
          <a:p>
            <a:pPr lvl="0" rtl="0">
              <a:spcBef>
                <a:spcPts val="0"/>
              </a:spcBef>
              <a:buNone/>
            </a:pPr>
            <a:endParaRPr/>
          </a:p>
          <a:p>
            <a:pPr lvl="0" rtl="0">
              <a:spcBef>
                <a:spcPts val="0"/>
              </a:spcBef>
              <a:buNone/>
            </a:pPr>
            <a:endParaRPr/>
          </a:p>
        </p:txBody>
      </p:sp>
      <p:graphicFrame>
        <p:nvGraphicFramePr>
          <p:cNvPr id="123" name="Shape 123"/>
          <p:cNvGraphicFramePr/>
          <p:nvPr/>
        </p:nvGraphicFramePr>
        <p:xfrm>
          <a:off x="464450" y="170525"/>
          <a:ext cx="3000000" cy="3000000"/>
        </p:xfrm>
        <a:graphic>
          <a:graphicData uri="http://schemas.openxmlformats.org/drawingml/2006/table">
            <a:tbl>
              <a:tblPr>
                <a:noFill/>
                <a:tableStyleId>{9B91328B-7203-4CA5-9DAD-96FF4DEE49F8}</a:tableStyleId>
              </a:tblPr>
              <a:tblGrid>
                <a:gridCol w="2053775"/>
                <a:gridCol w="2053775"/>
                <a:gridCol w="2053775"/>
                <a:gridCol w="2053775"/>
              </a:tblGrid>
              <a:tr h="452000">
                <a:tc>
                  <a:txBody>
                    <a:bodyPr/>
                    <a:lstStyle/>
                    <a:p>
                      <a:pPr lvl="0" rtl="0">
                        <a:spcBef>
                          <a:spcPts val="0"/>
                        </a:spcBef>
                        <a:buNone/>
                      </a:pPr>
                      <a:endParaRPr sz="1100">
                        <a:latin typeface="Oswald"/>
                        <a:ea typeface="Oswald"/>
                        <a:cs typeface="Oswald"/>
                        <a:sym typeface="Oswald"/>
                      </a:endParaRPr>
                    </a:p>
                  </a:txBody>
                  <a:tcPr marL="91425" marR="91425" marT="91425" marB="91425">
                    <a:solidFill>
                      <a:srgbClr val="CCCCCC"/>
                    </a:solidFill>
                  </a:tcPr>
                </a:tc>
                <a:tc>
                  <a:txBody>
                    <a:bodyPr/>
                    <a:lstStyle/>
                    <a:p>
                      <a:pPr lvl="0" rtl="0">
                        <a:spcBef>
                          <a:spcPts val="0"/>
                        </a:spcBef>
                        <a:buNone/>
                      </a:pPr>
                      <a:r>
                        <a:rPr lang="da" sz="1100">
                          <a:latin typeface="Oswald"/>
                          <a:ea typeface="Oswald"/>
                          <a:cs typeface="Oswald"/>
                          <a:sym typeface="Oswald"/>
                        </a:rPr>
                        <a:t>Feedforward</a:t>
                      </a:r>
                    </a:p>
                  </a:txBody>
                  <a:tcPr marL="91425" marR="91425" marT="91425" marB="91425">
                    <a:solidFill>
                      <a:srgbClr val="CCCCCC"/>
                    </a:solidFill>
                  </a:tcPr>
                </a:tc>
                <a:tc>
                  <a:txBody>
                    <a:bodyPr/>
                    <a:lstStyle/>
                    <a:p>
                      <a:pPr lvl="0" rtl="0">
                        <a:spcBef>
                          <a:spcPts val="0"/>
                        </a:spcBef>
                        <a:buNone/>
                      </a:pPr>
                      <a:r>
                        <a:rPr lang="da" sz="1100">
                          <a:latin typeface="Oswald"/>
                          <a:ea typeface="Oswald"/>
                          <a:cs typeface="Oswald"/>
                          <a:sym typeface="Oswald"/>
                        </a:rPr>
                        <a:t>Perceived Affordance</a:t>
                      </a:r>
                    </a:p>
                  </a:txBody>
                  <a:tcPr marL="91425" marR="91425" marT="91425" marB="91425">
                    <a:solidFill>
                      <a:srgbClr val="CCCCCC"/>
                    </a:solidFill>
                  </a:tcPr>
                </a:tc>
                <a:tc>
                  <a:txBody>
                    <a:bodyPr/>
                    <a:lstStyle/>
                    <a:p>
                      <a:pPr lvl="0" rtl="0">
                        <a:spcBef>
                          <a:spcPts val="0"/>
                        </a:spcBef>
                        <a:buNone/>
                      </a:pPr>
                      <a:r>
                        <a:rPr lang="da" sz="1100">
                          <a:latin typeface="Oswald"/>
                          <a:ea typeface="Oswald"/>
                          <a:cs typeface="Oswald"/>
                          <a:sym typeface="Oswald"/>
                        </a:rPr>
                        <a:t>Feedback</a:t>
                      </a:r>
                    </a:p>
                  </a:txBody>
                  <a:tcPr marL="91425" marR="91425" marT="91425" marB="91425">
                    <a:solidFill>
                      <a:srgbClr val="CCCCCC"/>
                    </a:solidFill>
                  </a:tcPr>
                </a:tc>
              </a:tr>
              <a:tr h="609375">
                <a:tc>
                  <a:txBody>
                    <a:bodyPr/>
                    <a:lstStyle/>
                    <a:p>
                      <a:pPr lvl="0" rtl="0">
                        <a:spcBef>
                          <a:spcPts val="0"/>
                        </a:spcBef>
                        <a:buNone/>
                      </a:pPr>
                      <a:r>
                        <a:rPr lang="da" sz="1100">
                          <a:latin typeface="Oswald"/>
                          <a:ea typeface="Oswald"/>
                          <a:cs typeface="Oswald"/>
                          <a:sym typeface="Oswald"/>
                        </a:rPr>
                        <a:t>On/Off-Switch</a:t>
                      </a:r>
                    </a:p>
                  </a:txBody>
                  <a:tcPr marL="91425" marR="91425" marT="91425" marB="91425">
                    <a:solidFill>
                      <a:srgbClr val="CCCCCC"/>
                    </a:solidFill>
                  </a:tcPr>
                </a:tc>
                <a:tc>
                  <a:txBody>
                    <a:bodyPr/>
                    <a:lstStyle/>
                    <a:p>
                      <a:pPr lvl="0" rtl="0">
                        <a:spcBef>
                          <a:spcPts val="0"/>
                        </a:spcBef>
                        <a:buNone/>
                      </a:pPr>
                      <a:r>
                        <a:rPr lang="da" sz="1100">
                          <a:solidFill>
                            <a:srgbClr val="EFEFEF"/>
                          </a:solidFill>
                          <a:latin typeface="Oswald"/>
                          <a:ea typeface="Oswald"/>
                          <a:cs typeface="Oswald"/>
                          <a:sym typeface="Oswald"/>
                        </a:rPr>
                        <a:t>On/Off Symbol, LED is on/off</a:t>
                      </a:r>
                    </a:p>
                  </a:txBody>
                  <a:tcPr marL="91425" marR="91425" marT="91425" marB="91425"/>
                </a:tc>
                <a:tc>
                  <a:txBody>
                    <a:bodyPr/>
                    <a:lstStyle/>
                    <a:p>
                      <a:pPr lvl="0" rtl="0">
                        <a:spcBef>
                          <a:spcPts val="0"/>
                        </a:spcBef>
                        <a:buNone/>
                      </a:pPr>
                      <a:r>
                        <a:rPr lang="da" sz="1100">
                          <a:solidFill>
                            <a:srgbClr val="EFEFEF"/>
                          </a:solidFill>
                          <a:latin typeface="Oswald"/>
                          <a:ea typeface="Oswald"/>
                          <a:cs typeface="Oswald"/>
                          <a:sym typeface="Oswald"/>
                        </a:rPr>
                        <a:t>Pressing the button will turn the device on/off</a:t>
                      </a:r>
                    </a:p>
                  </a:txBody>
                  <a:tcPr marL="91425" marR="91425" marT="91425" marB="91425"/>
                </a:tc>
                <a:tc>
                  <a:txBody>
                    <a:bodyPr/>
                    <a:lstStyle/>
                    <a:p>
                      <a:pPr lvl="0" rtl="0">
                        <a:spcBef>
                          <a:spcPts val="0"/>
                        </a:spcBef>
                        <a:buNone/>
                      </a:pPr>
                      <a:r>
                        <a:rPr lang="da" sz="1100">
                          <a:solidFill>
                            <a:srgbClr val="EFEFEF"/>
                          </a:solidFill>
                          <a:latin typeface="Oswald"/>
                          <a:ea typeface="Oswald"/>
                          <a:cs typeface="Oswald"/>
                          <a:sym typeface="Oswald"/>
                        </a:rPr>
                        <a:t>LED indicates that it is turned on or off</a:t>
                      </a:r>
                    </a:p>
                  </a:txBody>
                  <a:tcPr marL="91425" marR="91425" marT="91425" marB="91425"/>
                </a:tc>
              </a:tr>
              <a:tr h="609375">
                <a:tc>
                  <a:txBody>
                    <a:bodyPr/>
                    <a:lstStyle/>
                    <a:p>
                      <a:pPr lvl="0" rtl="0">
                        <a:spcBef>
                          <a:spcPts val="0"/>
                        </a:spcBef>
                        <a:buNone/>
                      </a:pPr>
                      <a:r>
                        <a:rPr lang="da" sz="1100">
                          <a:latin typeface="Oswald"/>
                          <a:ea typeface="Oswald"/>
                          <a:cs typeface="Oswald"/>
                          <a:sym typeface="Oswald"/>
                        </a:rPr>
                        <a:t>Learn Song-button</a:t>
                      </a:r>
                    </a:p>
                  </a:txBody>
                  <a:tcPr marL="91425" marR="91425" marT="91425" marB="91425">
                    <a:solidFill>
                      <a:srgbClr val="CCCCCC"/>
                    </a:solidFill>
                  </a:tcPr>
                </a:tc>
                <a:tc>
                  <a:txBody>
                    <a:bodyPr/>
                    <a:lstStyle/>
                    <a:p>
                      <a:pPr lvl="0" rtl="0">
                        <a:spcBef>
                          <a:spcPts val="0"/>
                        </a:spcBef>
                        <a:buNone/>
                      </a:pPr>
                      <a:r>
                        <a:rPr lang="da" sz="1100">
                          <a:solidFill>
                            <a:srgbClr val="EFEFEF"/>
                          </a:solidFill>
                          <a:latin typeface="Oswald"/>
                          <a:ea typeface="Oswald"/>
                          <a:cs typeface="Oswald"/>
                          <a:sym typeface="Oswald"/>
                        </a:rPr>
                        <a:t>Learn Song Text, LED is on/off</a:t>
                      </a:r>
                    </a:p>
                  </a:txBody>
                  <a:tcPr marL="91425" marR="91425" marT="91425" marB="91425"/>
                </a:tc>
                <a:tc>
                  <a:txBody>
                    <a:bodyPr/>
                    <a:lstStyle/>
                    <a:p>
                      <a:pPr lvl="0" rtl="0">
                        <a:spcBef>
                          <a:spcPts val="0"/>
                        </a:spcBef>
                        <a:buNone/>
                      </a:pPr>
                      <a:r>
                        <a:rPr lang="da" sz="1100">
                          <a:solidFill>
                            <a:srgbClr val="EFEFEF"/>
                          </a:solidFill>
                          <a:latin typeface="Oswald"/>
                          <a:ea typeface="Oswald"/>
                          <a:cs typeface="Oswald"/>
                          <a:sym typeface="Oswald"/>
                        </a:rPr>
                        <a:t>Pressing the button will enter the Learn Song mode if in Standby mode</a:t>
                      </a:r>
                    </a:p>
                  </a:txBody>
                  <a:tcPr marL="91425" marR="91425" marT="91425" marB="91425"/>
                </a:tc>
                <a:tc>
                  <a:txBody>
                    <a:bodyPr/>
                    <a:lstStyle/>
                    <a:p>
                      <a:pPr lvl="0" rtl="0">
                        <a:spcBef>
                          <a:spcPts val="0"/>
                        </a:spcBef>
                        <a:buNone/>
                      </a:pPr>
                      <a:r>
                        <a:rPr lang="da" sz="1100">
                          <a:solidFill>
                            <a:srgbClr val="EFEFEF"/>
                          </a:solidFill>
                          <a:latin typeface="Oswald"/>
                          <a:ea typeface="Oswald"/>
                          <a:cs typeface="Oswald"/>
                          <a:sym typeface="Oswald"/>
                        </a:rPr>
                        <a:t>LED tells you that this mode is active</a:t>
                      </a:r>
                    </a:p>
                  </a:txBody>
                  <a:tcPr marL="91425" marR="91425" marT="91425" marB="91425"/>
                </a:tc>
              </a:tr>
              <a:tr h="609375">
                <a:tc>
                  <a:txBody>
                    <a:bodyPr/>
                    <a:lstStyle/>
                    <a:p>
                      <a:pPr lvl="0" rtl="0">
                        <a:spcBef>
                          <a:spcPts val="0"/>
                        </a:spcBef>
                        <a:buNone/>
                      </a:pPr>
                      <a:r>
                        <a:rPr lang="da" sz="1100">
                          <a:latin typeface="Oswald"/>
                          <a:ea typeface="Oswald"/>
                          <a:cs typeface="Oswald"/>
                          <a:sym typeface="Oswald"/>
                        </a:rPr>
                        <a:t>Play Song-button</a:t>
                      </a:r>
                    </a:p>
                  </a:txBody>
                  <a:tcPr marL="91425" marR="91425" marT="91425" marB="91425">
                    <a:solidFill>
                      <a:srgbClr val="CCCCCC"/>
                    </a:solidFill>
                  </a:tcPr>
                </a:tc>
                <a:tc>
                  <a:txBody>
                    <a:bodyPr/>
                    <a:lstStyle/>
                    <a:p>
                      <a:pPr lvl="0" rtl="0">
                        <a:spcBef>
                          <a:spcPts val="0"/>
                        </a:spcBef>
                        <a:buNone/>
                      </a:pPr>
                      <a:r>
                        <a:rPr lang="da" sz="1100">
                          <a:solidFill>
                            <a:srgbClr val="EFEFEF"/>
                          </a:solidFill>
                          <a:latin typeface="Oswald"/>
                          <a:ea typeface="Oswald"/>
                          <a:cs typeface="Oswald"/>
                          <a:sym typeface="Oswald"/>
                        </a:rPr>
                        <a:t>Play Song Text, LED is on/off</a:t>
                      </a:r>
                    </a:p>
                  </a:txBody>
                  <a:tcPr marL="91425" marR="91425" marT="91425" marB="91425"/>
                </a:tc>
                <a:tc>
                  <a:txBody>
                    <a:bodyPr/>
                    <a:lstStyle/>
                    <a:p>
                      <a:pPr lvl="0" rtl="0">
                        <a:spcBef>
                          <a:spcPts val="0"/>
                        </a:spcBef>
                        <a:buNone/>
                      </a:pPr>
                      <a:r>
                        <a:rPr lang="da" sz="1100">
                          <a:solidFill>
                            <a:srgbClr val="EFEFEF"/>
                          </a:solidFill>
                          <a:latin typeface="Oswald"/>
                          <a:ea typeface="Oswald"/>
                          <a:cs typeface="Oswald"/>
                          <a:sym typeface="Oswald"/>
                        </a:rPr>
                        <a:t>Pressing the button will enter the Play Song mode if in Standby mode</a:t>
                      </a:r>
                    </a:p>
                  </a:txBody>
                  <a:tcPr marL="91425" marR="91425" marT="91425" marB="91425"/>
                </a:tc>
                <a:tc>
                  <a:txBody>
                    <a:bodyPr/>
                    <a:lstStyle/>
                    <a:p>
                      <a:pPr lvl="0" rtl="0">
                        <a:spcBef>
                          <a:spcPts val="0"/>
                        </a:spcBef>
                        <a:buNone/>
                      </a:pPr>
                      <a:r>
                        <a:rPr lang="da" sz="1100">
                          <a:solidFill>
                            <a:srgbClr val="EFEFEF"/>
                          </a:solidFill>
                          <a:latin typeface="Oswald"/>
                          <a:ea typeface="Oswald"/>
                          <a:cs typeface="Oswald"/>
                          <a:sym typeface="Oswald"/>
                        </a:rPr>
                        <a:t>LED tells you that this mode is active</a:t>
                      </a:r>
                    </a:p>
                  </a:txBody>
                  <a:tcPr marL="91425" marR="91425" marT="91425" marB="91425"/>
                </a:tc>
              </a:tr>
              <a:tr h="609375">
                <a:tc>
                  <a:txBody>
                    <a:bodyPr/>
                    <a:lstStyle/>
                    <a:p>
                      <a:pPr lvl="0" rtl="0">
                        <a:spcBef>
                          <a:spcPts val="0"/>
                        </a:spcBef>
                        <a:buNone/>
                      </a:pPr>
                      <a:r>
                        <a:rPr lang="da" sz="1100">
                          <a:latin typeface="Oswald"/>
                          <a:ea typeface="Oswald"/>
                          <a:cs typeface="Oswald"/>
                          <a:sym typeface="Oswald"/>
                        </a:rPr>
                        <a:t>Stop Button</a:t>
                      </a:r>
                    </a:p>
                  </a:txBody>
                  <a:tcPr marL="91425" marR="91425" marT="91425" marB="91425">
                    <a:solidFill>
                      <a:srgbClr val="CCCCCC"/>
                    </a:solidFill>
                  </a:tcPr>
                </a:tc>
                <a:tc>
                  <a:txBody>
                    <a:bodyPr/>
                    <a:lstStyle/>
                    <a:p>
                      <a:pPr lvl="0" rtl="0">
                        <a:spcBef>
                          <a:spcPts val="0"/>
                        </a:spcBef>
                        <a:buNone/>
                      </a:pPr>
                      <a:r>
                        <a:rPr lang="da" sz="1100">
                          <a:solidFill>
                            <a:srgbClr val="EFEFEF"/>
                          </a:solidFill>
                          <a:latin typeface="Oswald"/>
                          <a:ea typeface="Oswald"/>
                          <a:cs typeface="Oswald"/>
                          <a:sym typeface="Oswald"/>
                        </a:rPr>
                        <a:t>Red Color</a:t>
                      </a:r>
                    </a:p>
                  </a:txBody>
                  <a:tcPr marL="91425" marR="91425" marT="91425" marB="91425"/>
                </a:tc>
                <a:tc>
                  <a:txBody>
                    <a:bodyPr/>
                    <a:lstStyle/>
                    <a:p>
                      <a:pPr lvl="0" rtl="0">
                        <a:spcBef>
                          <a:spcPts val="0"/>
                        </a:spcBef>
                        <a:buNone/>
                      </a:pPr>
                      <a:r>
                        <a:rPr lang="da" sz="1100">
                          <a:solidFill>
                            <a:srgbClr val="EFEFEF"/>
                          </a:solidFill>
                          <a:latin typeface="Oswald"/>
                          <a:ea typeface="Oswald"/>
                          <a:cs typeface="Oswald"/>
                          <a:sym typeface="Oswald"/>
                        </a:rPr>
                        <a:t>Pressing the button will enter Standby mode</a:t>
                      </a:r>
                    </a:p>
                  </a:txBody>
                  <a:tcPr marL="91425" marR="91425" marT="91425" marB="91425"/>
                </a:tc>
                <a:tc>
                  <a:txBody>
                    <a:bodyPr/>
                    <a:lstStyle/>
                    <a:p>
                      <a:pPr lvl="0" rtl="0">
                        <a:spcBef>
                          <a:spcPts val="0"/>
                        </a:spcBef>
                        <a:buNone/>
                      </a:pPr>
                      <a:r>
                        <a:rPr lang="da" sz="1100">
                          <a:solidFill>
                            <a:srgbClr val="EFEFEF"/>
                          </a:solidFill>
                          <a:latin typeface="Oswald"/>
                          <a:ea typeface="Oswald"/>
                          <a:cs typeface="Oswald"/>
                          <a:sym typeface="Oswald"/>
                        </a:rPr>
                        <a:t>All LEDs turn off, except the on/off-diode</a:t>
                      </a:r>
                    </a:p>
                  </a:txBody>
                  <a:tcPr marL="91425" marR="91425" marT="91425" marB="91425"/>
                </a:tc>
              </a:tr>
              <a:tr h="609375">
                <a:tc>
                  <a:txBody>
                    <a:bodyPr/>
                    <a:lstStyle/>
                    <a:p>
                      <a:pPr lvl="0" rtl="0">
                        <a:spcBef>
                          <a:spcPts val="0"/>
                        </a:spcBef>
                        <a:buNone/>
                      </a:pPr>
                      <a:r>
                        <a:rPr lang="da" sz="1100">
                          <a:latin typeface="Oswald"/>
                          <a:ea typeface="Oswald"/>
                          <a:cs typeface="Oswald"/>
                          <a:sym typeface="Oswald"/>
                        </a:rPr>
                        <a:t>Tempo Dial</a:t>
                      </a:r>
                    </a:p>
                  </a:txBody>
                  <a:tcPr marL="91425" marR="91425" marT="91425" marB="91425">
                    <a:solidFill>
                      <a:srgbClr val="CCCCCC"/>
                    </a:solidFill>
                  </a:tcPr>
                </a:tc>
                <a:tc>
                  <a:txBody>
                    <a:bodyPr/>
                    <a:lstStyle/>
                    <a:p>
                      <a:pPr lvl="0" rtl="0">
                        <a:spcBef>
                          <a:spcPts val="0"/>
                        </a:spcBef>
                        <a:buNone/>
                      </a:pPr>
                      <a:r>
                        <a:rPr lang="da" sz="1100">
                          <a:solidFill>
                            <a:srgbClr val="EFEFEF"/>
                          </a:solidFill>
                          <a:latin typeface="Oswald"/>
                          <a:ea typeface="Oswald"/>
                          <a:cs typeface="Oswald"/>
                          <a:sym typeface="Oswald"/>
                        </a:rPr>
                        <a:t>Turtle and Hare, incremental lines</a:t>
                      </a:r>
                    </a:p>
                  </a:txBody>
                  <a:tcPr marL="91425" marR="91425" marT="91425" marB="91425"/>
                </a:tc>
                <a:tc>
                  <a:txBody>
                    <a:bodyPr/>
                    <a:lstStyle/>
                    <a:p>
                      <a:pPr lvl="0" rtl="0">
                        <a:spcBef>
                          <a:spcPts val="0"/>
                        </a:spcBef>
                        <a:buNone/>
                      </a:pPr>
                      <a:r>
                        <a:rPr lang="da" sz="1100">
                          <a:solidFill>
                            <a:srgbClr val="EFEFEF"/>
                          </a:solidFill>
                          <a:latin typeface="Oswald"/>
                          <a:ea typeface="Oswald"/>
                          <a:cs typeface="Oswald"/>
                          <a:sym typeface="Oswald"/>
                        </a:rPr>
                        <a:t>Turning the dial clockwise or counterclockwise will change the speed of the song correspondingly </a:t>
                      </a:r>
                    </a:p>
                  </a:txBody>
                  <a:tcPr marL="91425" marR="91425" marT="91425" marB="91425"/>
                </a:tc>
                <a:tc>
                  <a:txBody>
                    <a:bodyPr/>
                    <a:lstStyle/>
                    <a:p>
                      <a:pPr lvl="0" rtl="0">
                        <a:spcBef>
                          <a:spcPts val="0"/>
                        </a:spcBef>
                        <a:buNone/>
                      </a:pPr>
                      <a:r>
                        <a:rPr lang="da" sz="1100">
                          <a:solidFill>
                            <a:srgbClr val="EFEFEF"/>
                          </a:solidFill>
                          <a:latin typeface="Oswald"/>
                          <a:ea typeface="Oswald"/>
                          <a:cs typeface="Oswald"/>
                          <a:sym typeface="Oswald"/>
                        </a:rPr>
                        <a:t>LEDs on the keyboard blink faster or slower</a:t>
                      </a:r>
                    </a:p>
                  </a:txBody>
                  <a:tcPr marL="91425" marR="91425" marT="91425" marB="91425"/>
                </a:tc>
              </a:tr>
              <a:tr h="452000">
                <a:tc>
                  <a:txBody>
                    <a:bodyPr/>
                    <a:lstStyle/>
                    <a:p>
                      <a:pPr lvl="0" rtl="0">
                        <a:spcBef>
                          <a:spcPts val="0"/>
                        </a:spcBef>
                        <a:buNone/>
                      </a:pPr>
                      <a:r>
                        <a:rPr lang="da" sz="1100">
                          <a:latin typeface="Oswald"/>
                          <a:ea typeface="Oswald"/>
                          <a:cs typeface="Oswald"/>
                          <a:sym typeface="Oswald"/>
                        </a:rPr>
                        <a:t>Keyboard Keys</a:t>
                      </a:r>
                    </a:p>
                  </a:txBody>
                  <a:tcPr marL="91425" marR="91425" marT="91425" marB="91425">
                    <a:solidFill>
                      <a:srgbClr val="CCCCCC"/>
                    </a:solidFill>
                  </a:tcPr>
                </a:tc>
                <a:tc>
                  <a:txBody>
                    <a:bodyPr/>
                    <a:lstStyle/>
                    <a:p>
                      <a:pPr lvl="0" rtl="0">
                        <a:spcBef>
                          <a:spcPts val="0"/>
                        </a:spcBef>
                        <a:buNone/>
                      </a:pPr>
                      <a:r>
                        <a:rPr lang="da" sz="1100">
                          <a:solidFill>
                            <a:srgbClr val="EFEFEF"/>
                          </a:solidFill>
                          <a:latin typeface="Oswald"/>
                          <a:ea typeface="Oswald"/>
                          <a:cs typeface="Oswald"/>
                          <a:sym typeface="Oswald"/>
                        </a:rPr>
                        <a:t>LED is on/off on each key</a:t>
                      </a:r>
                    </a:p>
                  </a:txBody>
                  <a:tcPr marL="91425" marR="91425" marT="91425" marB="91425"/>
                </a:tc>
                <a:tc>
                  <a:txBody>
                    <a:bodyPr/>
                    <a:lstStyle/>
                    <a:p>
                      <a:pPr lvl="0" rtl="0">
                        <a:spcBef>
                          <a:spcPts val="0"/>
                        </a:spcBef>
                        <a:buNone/>
                      </a:pPr>
                      <a:r>
                        <a:rPr lang="da" sz="1100">
                          <a:solidFill>
                            <a:srgbClr val="EFEFEF"/>
                          </a:solidFill>
                          <a:latin typeface="Oswald"/>
                          <a:ea typeface="Oswald"/>
                          <a:cs typeface="Oswald"/>
                          <a:sym typeface="Oswald"/>
                        </a:rPr>
                        <a:t>Pressing the piano key will play a sound. Pressing the piano key with the active LED will play the correct sound and advance the song</a:t>
                      </a:r>
                    </a:p>
                  </a:txBody>
                  <a:tcPr marL="91425" marR="91425" marT="91425" marB="91425"/>
                </a:tc>
                <a:tc>
                  <a:txBody>
                    <a:bodyPr/>
                    <a:lstStyle/>
                    <a:p>
                      <a:pPr lvl="0" rtl="0">
                        <a:spcBef>
                          <a:spcPts val="0"/>
                        </a:spcBef>
                        <a:buNone/>
                      </a:pPr>
                      <a:r>
                        <a:rPr lang="da" sz="1100">
                          <a:solidFill>
                            <a:srgbClr val="EFEFEF"/>
                          </a:solidFill>
                          <a:latin typeface="Oswald"/>
                          <a:ea typeface="Oswald"/>
                          <a:cs typeface="Oswald"/>
                          <a:sym typeface="Oswald"/>
                        </a:rPr>
                        <a:t>A sound plays. If the correct key is pressed, the active LED turns off and the next note-to-be-played’s LED turns on</a:t>
                      </a:r>
                    </a:p>
                  </a:txBody>
                  <a:tcPr marL="91425" marR="91425" marT="91425" marB="91425"/>
                </a:tc>
              </a:tr>
            </a:tbl>
          </a:graphicData>
        </a:graphic>
      </p:graphicFrame>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da"/>
              <a:t>Storyboard</a:t>
            </a:r>
          </a:p>
        </p:txBody>
      </p:sp>
      <p:sp>
        <p:nvSpPr>
          <p:cNvPr id="65" name="Shape 6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66" name="Shape 66"/>
          <p:cNvPicPr preferRelativeResize="0"/>
          <p:nvPr/>
        </p:nvPicPr>
        <p:blipFill>
          <a:blip r:embed="rId3">
            <a:alphaModFix/>
          </a:blip>
          <a:stretch>
            <a:fillRect/>
          </a:stretch>
        </p:blipFill>
        <p:spPr>
          <a:xfrm>
            <a:off x="450212" y="1598600"/>
            <a:ext cx="3552825" cy="2524125"/>
          </a:xfrm>
          <a:prstGeom prst="rect">
            <a:avLst/>
          </a:prstGeom>
          <a:noFill/>
          <a:ln>
            <a:noFill/>
          </a:ln>
        </p:spPr>
      </p:pic>
      <p:pic>
        <p:nvPicPr>
          <p:cNvPr id="67" name="Shape 67"/>
          <p:cNvPicPr preferRelativeResize="0"/>
          <p:nvPr/>
        </p:nvPicPr>
        <p:blipFill>
          <a:blip r:embed="rId4">
            <a:alphaModFix/>
          </a:blip>
          <a:stretch>
            <a:fillRect/>
          </a:stretch>
        </p:blipFill>
        <p:spPr>
          <a:xfrm>
            <a:off x="4822000" y="1598600"/>
            <a:ext cx="3452112" cy="252412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73" name="Shape 73"/>
          <p:cNvPicPr preferRelativeResize="0"/>
          <p:nvPr/>
        </p:nvPicPr>
        <p:blipFill>
          <a:blip r:embed="rId3">
            <a:alphaModFix/>
          </a:blip>
          <a:stretch>
            <a:fillRect/>
          </a:stretch>
        </p:blipFill>
        <p:spPr>
          <a:xfrm>
            <a:off x="378437" y="212862"/>
            <a:ext cx="8387124" cy="4717776"/>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Prototype Demonstration</a:t>
            </a:r>
            <a:br>
              <a:rPr lang="da-DK" dirty="0" smtClean="0"/>
            </a:br>
            <a:endParaRPr lang="da-DK" dirty="0"/>
          </a:p>
        </p:txBody>
      </p:sp>
      <p:pic>
        <p:nvPicPr>
          <p:cNvPr id="4" name="WRfrA-Okvak"/>
          <p:cNvPicPr>
            <a:picLocks noRot="1" noChangeAspect="1"/>
          </p:cNvPicPr>
          <p:nvPr>
            <a:videoFile r:link="rId1"/>
          </p:nvPr>
        </p:nvPicPr>
        <p:blipFill>
          <a:blip r:embed="rId3"/>
          <a:stretch>
            <a:fillRect/>
          </a:stretch>
        </p:blipFill>
        <p:spPr>
          <a:xfrm>
            <a:off x="1424957" y="1017725"/>
            <a:ext cx="6294085" cy="3540423"/>
          </a:xfrm>
          <a:prstGeom prst="rect">
            <a:avLst/>
          </a:prstGeom>
        </p:spPr>
      </p:pic>
    </p:spTree>
    <p:extLst>
      <p:ext uri="{BB962C8B-B14F-4D97-AF65-F5344CB8AC3E}">
        <p14:creationId xmlns:p14="http://schemas.microsoft.com/office/powerpoint/2010/main" val="39053817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Shape 78"/>
          <p:cNvPicPr preferRelativeResize="0"/>
          <p:nvPr/>
        </p:nvPicPr>
        <p:blipFill>
          <a:blip r:embed="rId3">
            <a:alphaModFix/>
          </a:blip>
          <a:stretch>
            <a:fillRect/>
          </a:stretch>
        </p:blipFill>
        <p:spPr>
          <a:xfrm>
            <a:off x="1616412" y="89575"/>
            <a:ext cx="5911174" cy="496435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3" name="Shape 83"/>
          <p:cNvPicPr preferRelativeResize="0"/>
          <p:nvPr/>
        </p:nvPicPr>
        <p:blipFill>
          <a:blip r:embed="rId3">
            <a:alphaModFix/>
          </a:blip>
          <a:stretch>
            <a:fillRect/>
          </a:stretch>
        </p:blipFill>
        <p:spPr>
          <a:xfrm>
            <a:off x="479500" y="363787"/>
            <a:ext cx="8185000" cy="441592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311700" y="190475"/>
            <a:ext cx="8520600" cy="572700"/>
          </a:xfrm>
          <a:prstGeom prst="rect">
            <a:avLst/>
          </a:prstGeom>
        </p:spPr>
        <p:txBody>
          <a:bodyPr lIns="91425" tIns="91425" rIns="91425" bIns="91425" anchor="t" anchorCtr="0">
            <a:noAutofit/>
          </a:bodyPr>
          <a:lstStyle/>
          <a:p>
            <a:pPr lvl="0" rtl="0">
              <a:spcBef>
                <a:spcPts val="0"/>
              </a:spcBef>
              <a:buNone/>
            </a:pPr>
            <a:endParaRPr/>
          </a:p>
          <a:p>
            <a:pPr lvl="0" rtl="0">
              <a:spcBef>
                <a:spcPts val="0"/>
              </a:spcBef>
              <a:buNone/>
            </a:pPr>
            <a:endParaRPr/>
          </a:p>
        </p:txBody>
      </p:sp>
      <p:graphicFrame>
        <p:nvGraphicFramePr>
          <p:cNvPr id="89" name="Shape 89"/>
          <p:cNvGraphicFramePr/>
          <p:nvPr/>
        </p:nvGraphicFramePr>
        <p:xfrm>
          <a:off x="464450" y="170525"/>
          <a:ext cx="8215100" cy="4749110"/>
        </p:xfrm>
        <a:graphic>
          <a:graphicData uri="http://schemas.openxmlformats.org/drawingml/2006/table">
            <a:tbl>
              <a:tblPr>
                <a:noFill/>
                <a:tableStyleId>{9B91328B-7203-4CA5-9DAD-96FF4DEE49F8}</a:tableStyleId>
              </a:tblPr>
              <a:tblGrid>
                <a:gridCol w="2053775"/>
                <a:gridCol w="2053775"/>
                <a:gridCol w="2053775"/>
                <a:gridCol w="2053775"/>
              </a:tblGrid>
              <a:tr h="452000">
                <a:tc>
                  <a:txBody>
                    <a:bodyPr/>
                    <a:lstStyle/>
                    <a:p>
                      <a:pPr lvl="0" rtl="0">
                        <a:spcBef>
                          <a:spcPts val="0"/>
                        </a:spcBef>
                        <a:buNone/>
                      </a:pPr>
                      <a:endParaRPr sz="1100">
                        <a:latin typeface="Oswald"/>
                        <a:ea typeface="Oswald"/>
                        <a:cs typeface="Oswald"/>
                        <a:sym typeface="Oswald"/>
                      </a:endParaRPr>
                    </a:p>
                  </a:txBody>
                  <a:tcPr marL="91425" marR="91425" marT="91425" marB="91425">
                    <a:solidFill>
                      <a:srgbClr val="CCCCCC"/>
                    </a:solidFill>
                  </a:tcPr>
                </a:tc>
                <a:tc>
                  <a:txBody>
                    <a:bodyPr/>
                    <a:lstStyle/>
                    <a:p>
                      <a:pPr lvl="0" rtl="0">
                        <a:spcBef>
                          <a:spcPts val="0"/>
                        </a:spcBef>
                        <a:buNone/>
                      </a:pPr>
                      <a:r>
                        <a:rPr lang="da" sz="1100">
                          <a:latin typeface="Oswald"/>
                          <a:ea typeface="Oswald"/>
                          <a:cs typeface="Oswald"/>
                          <a:sym typeface="Oswald"/>
                        </a:rPr>
                        <a:t>Feedforward</a:t>
                      </a:r>
                    </a:p>
                  </a:txBody>
                  <a:tcPr marL="91425" marR="91425" marT="91425" marB="91425">
                    <a:solidFill>
                      <a:srgbClr val="CCCCCC"/>
                    </a:solidFill>
                  </a:tcPr>
                </a:tc>
                <a:tc>
                  <a:txBody>
                    <a:bodyPr/>
                    <a:lstStyle/>
                    <a:p>
                      <a:pPr lvl="0" rtl="0">
                        <a:spcBef>
                          <a:spcPts val="0"/>
                        </a:spcBef>
                        <a:buNone/>
                      </a:pPr>
                      <a:r>
                        <a:rPr lang="da" sz="1100">
                          <a:latin typeface="Oswald"/>
                          <a:ea typeface="Oswald"/>
                          <a:cs typeface="Oswald"/>
                          <a:sym typeface="Oswald"/>
                        </a:rPr>
                        <a:t>Perceived Affordance</a:t>
                      </a:r>
                    </a:p>
                  </a:txBody>
                  <a:tcPr marL="91425" marR="91425" marT="91425" marB="91425">
                    <a:solidFill>
                      <a:srgbClr val="CCCCCC"/>
                    </a:solidFill>
                  </a:tcPr>
                </a:tc>
                <a:tc>
                  <a:txBody>
                    <a:bodyPr/>
                    <a:lstStyle/>
                    <a:p>
                      <a:pPr lvl="0" rtl="0">
                        <a:spcBef>
                          <a:spcPts val="0"/>
                        </a:spcBef>
                        <a:buNone/>
                      </a:pPr>
                      <a:r>
                        <a:rPr lang="da" sz="1100">
                          <a:latin typeface="Oswald"/>
                          <a:ea typeface="Oswald"/>
                          <a:cs typeface="Oswald"/>
                          <a:sym typeface="Oswald"/>
                        </a:rPr>
                        <a:t>Feedback</a:t>
                      </a:r>
                    </a:p>
                  </a:txBody>
                  <a:tcPr marL="91425" marR="91425" marT="91425" marB="91425">
                    <a:solidFill>
                      <a:srgbClr val="CCCCCC"/>
                    </a:solidFill>
                  </a:tcPr>
                </a:tc>
              </a:tr>
              <a:tr h="609375">
                <a:tc>
                  <a:txBody>
                    <a:bodyPr/>
                    <a:lstStyle/>
                    <a:p>
                      <a:pPr lvl="0" rtl="0">
                        <a:spcBef>
                          <a:spcPts val="0"/>
                        </a:spcBef>
                        <a:buNone/>
                      </a:pPr>
                      <a:r>
                        <a:rPr lang="da" sz="1100">
                          <a:latin typeface="Oswald"/>
                          <a:ea typeface="Oswald"/>
                          <a:cs typeface="Oswald"/>
                          <a:sym typeface="Oswald"/>
                        </a:rPr>
                        <a:t>On/Off-Switch</a:t>
                      </a:r>
                    </a:p>
                  </a:txBody>
                  <a:tcPr marL="91425" marR="91425" marT="91425" marB="91425">
                    <a:solidFill>
                      <a:srgbClr val="CCCCCC"/>
                    </a:solidFill>
                  </a:tcPr>
                </a:tc>
                <a:tc>
                  <a:txBody>
                    <a:bodyPr/>
                    <a:lstStyle/>
                    <a:p>
                      <a:pPr lvl="0" rtl="0">
                        <a:spcBef>
                          <a:spcPts val="0"/>
                        </a:spcBef>
                        <a:buNone/>
                      </a:pPr>
                      <a:r>
                        <a:rPr lang="da" sz="1100">
                          <a:solidFill>
                            <a:srgbClr val="EFEFEF"/>
                          </a:solidFill>
                          <a:latin typeface="Oswald"/>
                          <a:ea typeface="Oswald"/>
                          <a:cs typeface="Oswald"/>
                          <a:sym typeface="Oswald"/>
                        </a:rPr>
                        <a:t>On/Off Symbol, LED is on/off</a:t>
                      </a:r>
                    </a:p>
                  </a:txBody>
                  <a:tcPr marL="91425" marR="91425" marT="91425" marB="91425"/>
                </a:tc>
                <a:tc>
                  <a:txBody>
                    <a:bodyPr/>
                    <a:lstStyle/>
                    <a:p>
                      <a:pPr lvl="0" rtl="0">
                        <a:spcBef>
                          <a:spcPts val="0"/>
                        </a:spcBef>
                        <a:buNone/>
                      </a:pPr>
                      <a:r>
                        <a:rPr lang="da" sz="1100">
                          <a:solidFill>
                            <a:srgbClr val="EFEFEF"/>
                          </a:solidFill>
                          <a:latin typeface="Oswald"/>
                          <a:ea typeface="Oswald"/>
                          <a:cs typeface="Oswald"/>
                          <a:sym typeface="Oswald"/>
                        </a:rPr>
                        <a:t>Pressing the button will turn the device on/off</a:t>
                      </a:r>
                    </a:p>
                  </a:txBody>
                  <a:tcPr marL="91425" marR="91425" marT="91425" marB="91425"/>
                </a:tc>
                <a:tc>
                  <a:txBody>
                    <a:bodyPr/>
                    <a:lstStyle/>
                    <a:p>
                      <a:pPr lvl="0" rtl="0">
                        <a:spcBef>
                          <a:spcPts val="0"/>
                        </a:spcBef>
                        <a:buNone/>
                      </a:pPr>
                      <a:r>
                        <a:rPr lang="da" sz="1100">
                          <a:solidFill>
                            <a:srgbClr val="EFEFEF"/>
                          </a:solidFill>
                          <a:latin typeface="Oswald"/>
                          <a:ea typeface="Oswald"/>
                          <a:cs typeface="Oswald"/>
                          <a:sym typeface="Oswald"/>
                        </a:rPr>
                        <a:t>LED indicates that it is turned on or off</a:t>
                      </a:r>
                    </a:p>
                  </a:txBody>
                  <a:tcPr marL="91425" marR="91425" marT="91425" marB="91425"/>
                </a:tc>
              </a:tr>
              <a:tr h="609375">
                <a:tc>
                  <a:txBody>
                    <a:bodyPr/>
                    <a:lstStyle/>
                    <a:p>
                      <a:pPr lvl="0" rtl="0">
                        <a:spcBef>
                          <a:spcPts val="0"/>
                        </a:spcBef>
                        <a:buNone/>
                      </a:pPr>
                      <a:r>
                        <a:rPr lang="da" sz="1100">
                          <a:latin typeface="Oswald"/>
                          <a:ea typeface="Oswald"/>
                          <a:cs typeface="Oswald"/>
                          <a:sym typeface="Oswald"/>
                        </a:rPr>
                        <a:t>Learn Song-button</a:t>
                      </a:r>
                    </a:p>
                  </a:txBody>
                  <a:tcPr marL="91425" marR="91425" marT="91425" marB="91425">
                    <a:solidFill>
                      <a:srgbClr val="CCCCCC"/>
                    </a:solidFill>
                  </a:tcPr>
                </a:tc>
                <a:tc>
                  <a:txBody>
                    <a:bodyPr/>
                    <a:lstStyle/>
                    <a:p>
                      <a:pPr lvl="0" rtl="0">
                        <a:spcBef>
                          <a:spcPts val="0"/>
                        </a:spcBef>
                        <a:buNone/>
                      </a:pPr>
                      <a:r>
                        <a:rPr lang="da" sz="1100">
                          <a:solidFill>
                            <a:srgbClr val="EFEFEF"/>
                          </a:solidFill>
                          <a:latin typeface="Oswald"/>
                          <a:ea typeface="Oswald"/>
                          <a:cs typeface="Oswald"/>
                          <a:sym typeface="Oswald"/>
                        </a:rPr>
                        <a:t>Learn Song Text, LED is on/off</a:t>
                      </a:r>
                    </a:p>
                  </a:txBody>
                  <a:tcPr marL="91425" marR="91425" marT="91425" marB="91425"/>
                </a:tc>
                <a:tc>
                  <a:txBody>
                    <a:bodyPr/>
                    <a:lstStyle/>
                    <a:p>
                      <a:pPr lvl="0" rtl="0">
                        <a:spcBef>
                          <a:spcPts val="0"/>
                        </a:spcBef>
                        <a:buNone/>
                      </a:pPr>
                      <a:r>
                        <a:rPr lang="da" sz="1100">
                          <a:solidFill>
                            <a:srgbClr val="EFEFEF"/>
                          </a:solidFill>
                          <a:latin typeface="Oswald"/>
                          <a:ea typeface="Oswald"/>
                          <a:cs typeface="Oswald"/>
                          <a:sym typeface="Oswald"/>
                        </a:rPr>
                        <a:t>Pressing the button will enter the Learn Song mode if in Standby mode</a:t>
                      </a:r>
                    </a:p>
                  </a:txBody>
                  <a:tcPr marL="91425" marR="91425" marT="91425" marB="91425"/>
                </a:tc>
                <a:tc>
                  <a:txBody>
                    <a:bodyPr/>
                    <a:lstStyle/>
                    <a:p>
                      <a:pPr lvl="0" rtl="0">
                        <a:spcBef>
                          <a:spcPts val="0"/>
                        </a:spcBef>
                        <a:buNone/>
                      </a:pPr>
                      <a:r>
                        <a:rPr lang="da" sz="1100">
                          <a:solidFill>
                            <a:srgbClr val="EFEFEF"/>
                          </a:solidFill>
                          <a:latin typeface="Oswald"/>
                          <a:ea typeface="Oswald"/>
                          <a:cs typeface="Oswald"/>
                          <a:sym typeface="Oswald"/>
                        </a:rPr>
                        <a:t>LED tells you that this mode is active</a:t>
                      </a:r>
                    </a:p>
                  </a:txBody>
                  <a:tcPr marL="91425" marR="91425" marT="91425" marB="91425"/>
                </a:tc>
              </a:tr>
              <a:tr h="609375">
                <a:tc>
                  <a:txBody>
                    <a:bodyPr/>
                    <a:lstStyle/>
                    <a:p>
                      <a:pPr lvl="0" rtl="0">
                        <a:spcBef>
                          <a:spcPts val="0"/>
                        </a:spcBef>
                        <a:buNone/>
                      </a:pPr>
                      <a:r>
                        <a:rPr lang="da" sz="1100">
                          <a:latin typeface="Oswald"/>
                          <a:ea typeface="Oswald"/>
                          <a:cs typeface="Oswald"/>
                          <a:sym typeface="Oswald"/>
                        </a:rPr>
                        <a:t>Play Song-button</a:t>
                      </a:r>
                    </a:p>
                  </a:txBody>
                  <a:tcPr marL="91425" marR="91425" marT="91425" marB="91425">
                    <a:solidFill>
                      <a:srgbClr val="CCCCCC"/>
                    </a:solidFill>
                  </a:tcPr>
                </a:tc>
                <a:tc>
                  <a:txBody>
                    <a:bodyPr/>
                    <a:lstStyle/>
                    <a:p>
                      <a:pPr lvl="0" rtl="0">
                        <a:spcBef>
                          <a:spcPts val="0"/>
                        </a:spcBef>
                        <a:buNone/>
                      </a:pPr>
                      <a:r>
                        <a:rPr lang="da" sz="1100">
                          <a:solidFill>
                            <a:srgbClr val="EFEFEF"/>
                          </a:solidFill>
                          <a:latin typeface="Oswald"/>
                          <a:ea typeface="Oswald"/>
                          <a:cs typeface="Oswald"/>
                          <a:sym typeface="Oswald"/>
                        </a:rPr>
                        <a:t>Play Song Text, LED is on/off</a:t>
                      </a:r>
                    </a:p>
                  </a:txBody>
                  <a:tcPr marL="91425" marR="91425" marT="91425" marB="91425"/>
                </a:tc>
                <a:tc>
                  <a:txBody>
                    <a:bodyPr/>
                    <a:lstStyle/>
                    <a:p>
                      <a:pPr lvl="0" rtl="0">
                        <a:spcBef>
                          <a:spcPts val="0"/>
                        </a:spcBef>
                        <a:buNone/>
                      </a:pPr>
                      <a:r>
                        <a:rPr lang="da" sz="1100">
                          <a:solidFill>
                            <a:srgbClr val="EFEFEF"/>
                          </a:solidFill>
                          <a:latin typeface="Oswald"/>
                          <a:ea typeface="Oswald"/>
                          <a:cs typeface="Oswald"/>
                          <a:sym typeface="Oswald"/>
                        </a:rPr>
                        <a:t>Pressing the button will enter the Play Song mode if in Standby mode</a:t>
                      </a:r>
                    </a:p>
                  </a:txBody>
                  <a:tcPr marL="91425" marR="91425" marT="91425" marB="91425"/>
                </a:tc>
                <a:tc>
                  <a:txBody>
                    <a:bodyPr/>
                    <a:lstStyle/>
                    <a:p>
                      <a:pPr lvl="0" rtl="0">
                        <a:spcBef>
                          <a:spcPts val="0"/>
                        </a:spcBef>
                        <a:buNone/>
                      </a:pPr>
                      <a:r>
                        <a:rPr lang="da" sz="1100">
                          <a:solidFill>
                            <a:srgbClr val="EFEFEF"/>
                          </a:solidFill>
                          <a:latin typeface="Oswald"/>
                          <a:ea typeface="Oswald"/>
                          <a:cs typeface="Oswald"/>
                          <a:sym typeface="Oswald"/>
                        </a:rPr>
                        <a:t>LED tells you that this mode is active</a:t>
                      </a:r>
                    </a:p>
                  </a:txBody>
                  <a:tcPr marL="91425" marR="91425" marT="91425" marB="91425"/>
                </a:tc>
              </a:tr>
              <a:tr h="609375">
                <a:tc>
                  <a:txBody>
                    <a:bodyPr/>
                    <a:lstStyle/>
                    <a:p>
                      <a:pPr lvl="0" rtl="0">
                        <a:spcBef>
                          <a:spcPts val="0"/>
                        </a:spcBef>
                        <a:buNone/>
                      </a:pPr>
                      <a:r>
                        <a:rPr lang="da" sz="1100">
                          <a:latin typeface="Oswald"/>
                          <a:ea typeface="Oswald"/>
                          <a:cs typeface="Oswald"/>
                          <a:sym typeface="Oswald"/>
                        </a:rPr>
                        <a:t>Stop Button</a:t>
                      </a:r>
                    </a:p>
                  </a:txBody>
                  <a:tcPr marL="91425" marR="91425" marT="91425" marB="91425">
                    <a:solidFill>
                      <a:srgbClr val="CCCCCC"/>
                    </a:solidFill>
                  </a:tcPr>
                </a:tc>
                <a:tc>
                  <a:txBody>
                    <a:bodyPr/>
                    <a:lstStyle/>
                    <a:p>
                      <a:pPr lvl="0" rtl="0">
                        <a:spcBef>
                          <a:spcPts val="0"/>
                        </a:spcBef>
                        <a:buNone/>
                      </a:pPr>
                      <a:r>
                        <a:rPr lang="da" sz="1100">
                          <a:solidFill>
                            <a:srgbClr val="EFEFEF"/>
                          </a:solidFill>
                          <a:latin typeface="Oswald"/>
                          <a:ea typeface="Oswald"/>
                          <a:cs typeface="Oswald"/>
                          <a:sym typeface="Oswald"/>
                        </a:rPr>
                        <a:t>Red Color</a:t>
                      </a:r>
                    </a:p>
                  </a:txBody>
                  <a:tcPr marL="91425" marR="91425" marT="91425" marB="91425"/>
                </a:tc>
                <a:tc>
                  <a:txBody>
                    <a:bodyPr/>
                    <a:lstStyle/>
                    <a:p>
                      <a:pPr lvl="0" rtl="0">
                        <a:spcBef>
                          <a:spcPts val="0"/>
                        </a:spcBef>
                        <a:buNone/>
                      </a:pPr>
                      <a:r>
                        <a:rPr lang="da" sz="1100">
                          <a:solidFill>
                            <a:srgbClr val="EFEFEF"/>
                          </a:solidFill>
                          <a:latin typeface="Oswald"/>
                          <a:ea typeface="Oswald"/>
                          <a:cs typeface="Oswald"/>
                          <a:sym typeface="Oswald"/>
                        </a:rPr>
                        <a:t>Pressing the button will enter Standby mode</a:t>
                      </a:r>
                    </a:p>
                  </a:txBody>
                  <a:tcPr marL="91425" marR="91425" marT="91425" marB="91425"/>
                </a:tc>
                <a:tc>
                  <a:txBody>
                    <a:bodyPr/>
                    <a:lstStyle/>
                    <a:p>
                      <a:pPr lvl="0" rtl="0">
                        <a:spcBef>
                          <a:spcPts val="0"/>
                        </a:spcBef>
                        <a:buNone/>
                      </a:pPr>
                      <a:r>
                        <a:rPr lang="da" sz="1100">
                          <a:solidFill>
                            <a:srgbClr val="EFEFEF"/>
                          </a:solidFill>
                          <a:latin typeface="Oswald"/>
                          <a:ea typeface="Oswald"/>
                          <a:cs typeface="Oswald"/>
                          <a:sym typeface="Oswald"/>
                        </a:rPr>
                        <a:t>All LEDs turn off, except the on/off-diode</a:t>
                      </a:r>
                    </a:p>
                  </a:txBody>
                  <a:tcPr marL="91425" marR="91425" marT="91425" marB="91425"/>
                </a:tc>
              </a:tr>
              <a:tr h="609375">
                <a:tc>
                  <a:txBody>
                    <a:bodyPr/>
                    <a:lstStyle/>
                    <a:p>
                      <a:pPr lvl="0" rtl="0">
                        <a:spcBef>
                          <a:spcPts val="0"/>
                        </a:spcBef>
                        <a:buNone/>
                      </a:pPr>
                      <a:r>
                        <a:rPr lang="da" sz="1100">
                          <a:latin typeface="Oswald"/>
                          <a:ea typeface="Oswald"/>
                          <a:cs typeface="Oswald"/>
                          <a:sym typeface="Oswald"/>
                        </a:rPr>
                        <a:t>Tempo Dial</a:t>
                      </a:r>
                    </a:p>
                  </a:txBody>
                  <a:tcPr marL="91425" marR="91425" marT="91425" marB="91425">
                    <a:solidFill>
                      <a:srgbClr val="CCCCCC"/>
                    </a:solidFill>
                  </a:tcPr>
                </a:tc>
                <a:tc>
                  <a:txBody>
                    <a:bodyPr/>
                    <a:lstStyle/>
                    <a:p>
                      <a:pPr lvl="0" rtl="0">
                        <a:spcBef>
                          <a:spcPts val="0"/>
                        </a:spcBef>
                        <a:buNone/>
                      </a:pPr>
                      <a:r>
                        <a:rPr lang="da" sz="1100">
                          <a:solidFill>
                            <a:srgbClr val="EFEFEF"/>
                          </a:solidFill>
                          <a:latin typeface="Oswald"/>
                          <a:ea typeface="Oswald"/>
                          <a:cs typeface="Oswald"/>
                          <a:sym typeface="Oswald"/>
                        </a:rPr>
                        <a:t>Turtle and Hare, incremental lines</a:t>
                      </a:r>
                    </a:p>
                  </a:txBody>
                  <a:tcPr marL="91425" marR="91425" marT="91425" marB="91425"/>
                </a:tc>
                <a:tc>
                  <a:txBody>
                    <a:bodyPr/>
                    <a:lstStyle/>
                    <a:p>
                      <a:pPr lvl="0" rtl="0">
                        <a:spcBef>
                          <a:spcPts val="0"/>
                        </a:spcBef>
                        <a:buNone/>
                      </a:pPr>
                      <a:r>
                        <a:rPr lang="da" sz="1100">
                          <a:solidFill>
                            <a:srgbClr val="EFEFEF"/>
                          </a:solidFill>
                          <a:latin typeface="Oswald"/>
                          <a:ea typeface="Oswald"/>
                          <a:cs typeface="Oswald"/>
                          <a:sym typeface="Oswald"/>
                        </a:rPr>
                        <a:t>Turning the dial clockwise or counterclockwise will change the speed of the song correspondingly </a:t>
                      </a:r>
                    </a:p>
                  </a:txBody>
                  <a:tcPr marL="91425" marR="91425" marT="91425" marB="91425"/>
                </a:tc>
                <a:tc>
                  <a:txBody>
                    <a:bodyPr/>
                    <a:lstStyle/>
                    <a:p>
                      <a:pPr lvl="0" rtl="0">
                        <a:spcBef>
                          <a:spcPts val="0"/>
                        </a:spcBef>
                        <a:buNone/>
                      </a:pPr>
                      <a:r>
                        <a:rPr lang="da" sz="1100">
                          <a:solidFill>
                            <a:srgbClr val="EFEFEF"/>
                          </a:solidFill>
                          <a:latin typeface="Oswald"/>
                          <a:ea typeface="Oswald"/>
                          <a:cs typeface="Oswald"/>
                          <a:sym typeface="Oswald"/>
                        </a:rPr>
                        <a:t>LEDs on the keyboard blink faster or slower</a:t>
                      </a:r>
                    </a:p>
                  </a:txBody>
                  <a:tcPr marL="91425" marR="91425" marT="91425" marB="91425"/>
                </a:tc>
              </a:tr>
              <a:tr h="452000">
                <a:tc>
                  <a:txBody>
                    <a:bodyPr/>
                    <a:lstStyle/>
                    <a:p>
                      <a:pPr lvl="0" rtl="0">
                        <a:spcBef>
                          <a:spcPts val="0"/>
                        </a:spcBef>
                        <a:buNone/>
                      </a:pPr>
                      <a:r>
                        <a:rPr lang="da" sz="1100">
                          <a:latin typeface="Oswald"/>
                          <a:ea typeface="Oswald"/>
                          <a:cs typeface="Oswald"/>
                          <a:sym typeface="Oswald"/>
                        </a:rPr>
                        <a:t>Keyboard Keys</a:t>
                      </a:r>
                    </a:p>
                  </a:txBody>
                  <a:tcPr marL="91425" marR="91425" marT="91425" marB="91425">
                    <a:solidFill>
                      <a:srgbClr val="CCCCCC"/>
                    </a:solidFill>
                  </a:tcPr>
                </a:tc>
                <a:tc>
                  <a:txBody>
                    <a:bodyPr/>
                    <a:lstStyle/>
                    <a:p>
                      <a:pPr lvl="0" rtl="0">
                        <a:spcBef>
                          <a:spcPts val="0"/>
                        </a:spcBef>
                        <a:buNone/>
                      </a:pPr>
                      <a:r>
                        <a:rPr lang="da" sz="1100">
                          <a:solidFill>
                            <a:srgbClr val="EFEFEF"/>
                          </a:solidFill>
                          <a:latin typeface="Oswald"/>
                          <a:ea typeface="Oswald"/>
                          <a:cs typeface="Oswald"/>
                          <a:sym typeface="Oswald"/>
                        </a:rPr>
                        <a:t>LED is on/off on each key</a:t>
                      </a:r>
                    </a:p>
                  </a:txBody>
                  <a:tcPr marL="91425" marR="91425" marT="91425" marB="91425"/>
                </a:tc>
                <a:tc>
                  <a:txBody>
                    <a:bodyPr/>
                    <a:lstStyle/>
                    <a:p>
                      <a:pPr lvl="0" rtl="0">
                        <a:spcBef>
                          <a:spcPts val="0"/>
                        </a:spcBef>
                        <a:buNone/>
                      </a:pPr>
                      <a:r>
                        <a:rPr lang="da" sz="1100">
                          <a:solidFill>
                            <a:srgbClr val="EFEFEF"/>
                          </a:solidFill>
                          <a:latin typeface="Oswald"/>
                          <a:ea typeface="Oswald"/>
                          <a:cs typeface="Oswald"/>
                          <a:sym typeface="Oswald"/>
                        </a:rPr>
                        <a:t>Pressing the piano key will play a sound. Pressing the piano key with the active LED will play the correct sound and advance the song</a:t>
                      </a:r>
                    </a:p>
                  </a:txBody>
                  <a:tcPr marL="91425" marR="91425" marT="91425" marB="91425"/>
                </a:tc>
                <a:tc>
                  <a:txBody>
                    <a:bodyPr/>
                    <a:lstStyle/>
                    <a:p>
                      <a:pPr lvl="0" rtl="0">
                        <a:spcBef>
                          <a:spcPts val="0"/>
                        </a:spcBef>
                        <a:buNone/>
                      </a:pPr>
                      <a:r>
                        <a:rPr lang="da" sz="1100">
                          <a:solidFill>
                            <a:srgbClr val="EFEFEF"/>
                          </a:solidFill>
                          <a:latin typeface="Oswald"/>
                          <a:ea typeface="Oswald"/>
                          <a:cs typeface="Oswald"/>
                          <a:sym typeface="Oswald"/>
                        </a:rPr>
                        <a:t>A sound plays. If the correct key is pressed, the active LED turns off and the next note-to-be-played’s LED turns on</a:t>
                      </a:r>
                    </a:p>
                  </a:txBody>
                  <a:tcPr marL="91425" marR="91425" marT="91425" marB="91425"/>
                </a:tc>
              </a:tr>
            </a:tbl>
          </a:graphicData>
        </a:graphic>
      </p:graphicFrame>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da"/>
              <a:t>Mental Model Elicitation Setup</a:t>
            </a:r>
          </a:p>
        </p:txBody>
      </p:sp>
      <p:sp>
        <p:nvSpPr>
          <p:cNvPr id="95" name="Shape 9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96" name="Shape 96"/>
          <p:cNvPicPr preferRelativeResize="0"/>
          <p:nvPr/>
        </p:nvPicPr>
        <p:blipFill>
          <a:blip r:embed="rId3">
            <a:alphaModFix/>
          </a:blip>
          <a:stretch>
            <a:fillRect/>
          </a:stretch>
        </p:blipFill>
        <p:spPr>
          <a:xfrm>
            <a:off x="2258230" y="1152475"/>
            <a:ext cx="4743595" cy="353382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da"/>
              <a:t>Mental Model Elicitation Setup</a:t>
            </a:r>
          </a:p>
        </p:txBody>
      </p:sp>
      <p:sp>
        <p:nvSpPr>
          <p:cNvPr id="102" name="Shape 10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da"/>
              <a:t>Test Coordinator</a:t>
            </a:r>
          </a:p>
          <a:p>
            <a:pPr lvl="0">
              <a:spcBef>
                <a:spcPts val="0"/>
              </a:spcBef>
              <a:buNone/>
            </a:pPr>
            <a:r>
              <a:rPr lang="da"/>
              <a:t>Hardware Stand-in</a:t>
            </a:r>
          </a:p>
          <a:p>
            <a:pPr lvl="0">
              <a:spcBef>
                <a:spcPts val="0"/>
              </a:spcBef>
              <a:buNone/>
            </a:pPr>
            <a:r>
              <a:rPr lang="da"/>
              <a:t>Participant</a:t>
            </a:r>
          </a:p>
        </p:txBody>
      </p:sp>
      <p:pic>
        <p:nvPicPr>
          <p:cNvPr id="103" name="Shape 103"/>
          <p:cNvPicPr preferRelativeResize="0"/>
          <p:nvPr/>
        </p:nvPicPr>
        <p:blipFill>
          <a:blip r:embed="rId3">
            <a:alphaModFix/>
          </a:blip>
          <a:stretch>
            <a:fillRect/>
          </a:stretch>
        </p:blipFill>
        <p:spPr>
          <a:xfrm>
            <a:off x="3445574" y="1017725"/>
            <a:ext cx="5386725" cy="392677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577</Words>
  <Application>Microsoft Office PowerPoint</Application>
  <PresentationFormat>On-screen Show (16:9)</PresentationFormat>
  <Paragraphs>78</Paragraphs>
  <Slides>12</Slides>
  <Notes>11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Oswald</vt:lpstr>
      <vt:lpstr>Average</vt:lpstr>
      <vt:lpstr>Arial</vt:lpstr>
      <vt:lpstr>slate</vt:lpstr>
      <vt:lpstr>MTA16431</vt:lpstr>
      <vt:lpstr>Storyboard</vt:lpstr>
      <vt:lpstr>PowerPoint Presentation</vt:lpstr>
      <vt:lpstr>Prototype Demonstration </vt:lpstr>
      <vt:lpstr>PowerPoint Presentation</vt:lpstr>
      <vt:lpstr>PowerPoint Presentation</vt:lpstr>
      <vt:lpstr> </vt:lpstr>
      <vt:lpstr>Mental Model Elicitation Setup</vt:lpstr>
      <vt:lpstr>Mental Model Elicitation Setup</vt:lpstr>
      <vt:lpstr>Mental Model Elicitation Setup</vt:lpstr>
      <vt:lpstr>Analysis of results</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MTA16431</dc:title>
  <cp:lastModifiedBy>Anders S. Johansen</cp:lastModifiedBy>
  <cp:revision>1</cp:revision>
  <dcterms:modified xsi:type="dcterms:W3CDTF">2016-05-13T07:58:05Z</dcterms:modified>
</cp:coreProperties>
</file>