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68" r:id="rId4"/>
    <p:sldId id="264" r:id="rId5"/>
    <p:sldId id="265" r:id="rId6"/>
    <p:sldId id="267" r:id="rId7"/>
    <p:sldId id="262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9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8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191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8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76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1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6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6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2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5E7E-7300-4D53-835F-A4C9009BDB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414F-04C1-4644-8261-9FDCEA0F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1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E4haJHYUJw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amsterdam.nl/datasets/kgWquBzk2tGPJg/brandmeldingen-2010-201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540017-D66C-40AB-9901-8B17D2751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752" y="47671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800" dirty="0"/>
            </a:br>
            <a:br>
              <a:rPr lang="en-US" sz="3800" dirty="0"/>
            </a:br>
            <a:br>
              <a:rPr lang="en-US" sz="3800" dirty="0"/>
            </a:br>
            <a:br>
              <a:rPr lang="en-US" sz="3800" dirty="0"/>
            </a:br>
            <a:r>
              <a:rPr lang="en-US" sz="3800" dirty="0"/>
              <a:t>Fire department’s activity in Amsterdam</a:t>
            </a:r>
            <a:br>
              <a:rPr lang="en-US" sz="3800" dirty="0"/>
            </a:br>
            <a:r>
              <a:rPr lang="en-US" sz="3800" dirty="0"/>
              <a:t>2005-2015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9E082-4401-45C6-88B1-7EA7AB220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en-US" b="1" dirty="0"/>
              <a:t>Data Analytics</a:t>
            </a:r>
          </a:p>
          <a:p>
            <a:pPr algn="r"/>
            <a:r>
              <a:rPr lang="en-US" dirty="0"/>
              <a:t>Project week 2</a:t>
            </a:r>
          </a:p>
          <a:p>
            <a:pPr algn="r"/>
            <a:r>
              <a:rPr lang="en-US" dirty="0"/>
              <a:t>Louise </a:t>
            </a:r>
            <a:r>
              <a:rPr lang="en-US" dirty="0" err="1"/>
              <a:t>Spekking</a:t>
            </a:r>
            <a:endParaRPr lang="en-US" dirty="0"/>
          </a:p>
          <a:p>
            <a:pPr algn="r"/>
            <a:r>
              <a:rPr lang="en-US" dirty="0"/>
              <a:t>Anete Rudzite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5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0F1-EAC6-44C8-9171-1856135C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0965" y="2782486"/>
            <a:ext cx="8610600" cy="129302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123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B2AB-87B5-421C-8CAC-54BC0255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634" y="226243"/>
            <a:ext cx="3498979" cy="1451728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2CBE-F180-410E-BE3E-8D437EF5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75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did the fire department tasks change from 2005 to 2015?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the New Years celebration affect the fire department’s activity?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the most fires during New Years celebration?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and when do the water incidents occur?</a:t>
            </a:r>
          </a:p>
        </p:txBody>
      </p:sp>
    </p:spTree>
    <p:extLst>
      <p:ext uri="{BB962C8B-B14F-4D97-AF65-F5344CB8AC3E}">
        <p14:creationId xmlns:p14="http://schemas.microsoft.com/office/powerpoint/2010/main" val="393085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BE89876-40E1-4E26-8EF2-7DA234B3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58" y="527900"/>
            <a:ext cx="6815579" cy="1451728"/>
          </a:xfrm>
        </p:spPr>
        <p:txBody>
          <a:bodyPr>
            <a:noAutofit/>
          </a:bodyPr>
          <a:lstStyle/>
          <a:p>
            <a:r>
              <a:rPr lang="en-US" sz="2400" b="1" dirty="0"/>
              <a:t>Question 1</a:t>
            </a:r>
            <a:br>
              <a:rPr lang="en-US" sz="2400" dirty="0"/>
            </a:br>
            <a:r>
              <a:rPr lang="en-US" sz="2400" dirty="0"/>
              <a:t>How did the fire department tasks change from 2005 to 2015?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6DF8548-F3E6-469E-A88B-2490400A4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350254"/>
              </p:ext>
            </p:extLst>
          </p:nvPr>
        </p:nvGraphicFramePr>
        <p:xfrm>
          <a:off x="1348033" y="1979628"/>
          <a:ext cx="9200564" cy="3582187"/>
        </p:xfrm>
        <a:graphic>
          <a:graphicData uri="http://schemas.openxmlformats.org/drawingml/2006/table">
            <a:tbl>
              <a:tblPr/>
              <a:tblGrid>
                <a:gridCol w="1157685">
                  <a:extLst>
                    <a:ext uri="{9D8B030D-6E8A-4147-A177-3AD203B41FA5}">
                      <a16:colId xmlns:a16="http://schemas.microsoft.com/office/drawing/2014/main" val="65944576"/>
                    </a:ext>
                  </a:extLst>
                </a:gridCol>
                <a:gridCol w="731171">
                  <a:extLst>
                    <a:ext uri="{9D8B030D-6E8A-4147-A177-3AD203B41FA5}">
                      <a16:colId xmlns:a16="http://schemas.microsoft.com/office/drawing/2014/main" val="2365833354"/>
                    </a:ext>
                  </a:extLst>
                </a:gridCol>
                <a:gridCol w="731171">
                  <a:extLst>
                    <a:ext uri="{9D8B030D-6E8A-4147-A177-3AD203B41FA5}">
                      <a16:colId xmlns:a16="http://schemas.microsoft.com/office/drawing/2014/main" val="184421871"/>
                    </a:ext>
                  </a:extLst>
                </a:gridCol>
                <a:gridCol w="731171">
                  <a:extLst>
                    <a:ext uri="{9D8B030D-6E8A-4147-A177-3AD203B41FA5}">
                      <a16:colId xmlns:a16="http://schemas.microsoft.com/office/drawing/2014/main" val="1910684926"/>
                    </a:ext>
                  </a:extLst>
                </a:gridCol>
                <a:gridCol w="731171">
                  <a:extLst>
                    <a:ext uri="{9D8B030D-6E8A-4147-A177-3AD203B41FA5}">
                      <a16:colId xmlns:a16="http://schemas.microsoft.com/office/drawing/2014/main" val="553580848"/>
                    </a:ext>
                  </a:extLst>
                </a:gridCol>
                <a:gridCol w="731171">
                  <a:extLst>
                    <a:ext uri="{9D8B030D-6E8A-4147-A177-3AD203B41FA5}">
                      <a16:colId xmlns:a16="http://schemas.microsoft.com/office/drawing/2014/main" val="4030226370"/>
                    </a:ext>
                  </a:extLst>
                </a:gridCol>
                <a:gridCol w="731171">
                  <a:extLst>
                    <a:ext uri="{9D8B030D-6E8A-4147-A177-3AD203B41FA5}">
                      <a16:colId xmlns:a16="http://schemas.microsoft.com/office/drawing/2014/main" val="3010985028"/>
                    </a:ext>
                  </a:extLst>
                </a:gridCol>
                <a:gridCol w="731171">
                  <a:extLst>
                    <a:ext uri="{9D8B030D-6E8A-4147-A177-3AD203B41FA5}">
                      <a16:colId xmlns:a16="http://schemas.microsoft.com/office/drawing/2014/main" val="1059116180"/>
                    </a:ext>
                  </a:extLst>
                </a:gridCol>
                <a:gridCol w="731171">
                  <a:extLst>
                    <a:ext uri="{9D8B030D-6E8A-4147-A177-3AD203B41FA5}">
                      <a16:colId xmlns:a16="http://schemas.microsoft.com/office/drawing/2014/main" val="4066742583"/>
                    </a:ext>
                  </a:extLst>
                </a:gridCol>
                <a:gridCol w="701594">
                  <a:extLst>
                    <a:ext uri="{9D8B030D-6E8A-4147-A177-3AD203B41FA5}">
                      <a16:colId xmlns:a16="http://schemas.microsoft.com/office/drawing/2014/main" val="3081192041"/>
                    </a:ext>
                  </a:extLst>
                </a:gridCol>
                <a:gridCol w="760746">
                  <a:extLst>
                    <a:ext uri="{9D8B030D-6E8A-4147-A177-3AD203B41FA5}">
                      <a16:colId xmlns:a16="http://schemas.microsoft.com/office/drawing/2014/main" val="2309137189"/>
                    </a:ext>
                  </a:extLst>
                </a:gridCol>
                <a:gridCol w="731171">
                  <a:extLst>
                    <a:ext uri="{9D8B030D-6E8A-4147-A177-3AD203B41FA5}">
                      <a16:colId xmlns:a16="http://schemas.microsoft.com/office/drawing/2014/main" val="1625041796"/>
                    </a:ext>
                  </a:extLst>
                </a:gridCol>
              </a:tblGrid>
              <a:tr h="739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886564"/>
                  </a:ext>
                </a:extLst>
              </a:tr>
              <a:tr h="710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38.43%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41.37%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40.99%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41.75%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41.65%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40.18%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41.56%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33.34%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31.97%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33.09%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34.32%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574156"/>
                  </a:ext>
                </a:extLst>
              </a:tr>
              <a:tr h="710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43.76%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43.44%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43.15%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38.39%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39.24%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35.54%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58.78%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57.17%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41.32%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26.91%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74351"/>
                  </a:ext>
                </a:extLst>
              </a:tr>
              <a:tr h="710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16.64%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14.31%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16.65%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18.78%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19.21%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21.20%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7.58%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10.76%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25.47%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38.48%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85392"/>
                  </a:ext>
                </a:extLst>
              </a:tr>
              <a:tr h="710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Traffic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1.55%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1.59%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1.70%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2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72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6B07D95-62E6-47EA-9FE7-90031F23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58" y="527900"/>
            <a:ext cx="6815579" cy="1451728"/>
          </a:xfrm>
        </p:spPr>
        <p:txBody>
          <a:bodyPr>
            <a:noAutofit/>
          </a:bodyPr>
          <a:lstStyle/>
          <a:p>
            <a:r>
              <a:rPr lang="en-US" sz="2400" b="1" dirty="0"/>
              <a:t>Question 2</a:t>
            </a:r>
            <a:br>
              <a:rPr lang="en-US" sz="2400" dirty="0"/>
            </a:br>
            <a:r>
              <a:rPr lang="en-US" sz="2400" dirty="0"/>
              <a:t>How do the New Years celebration affect the fire department’s activity?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FF2FB7-E518-4894-8961-34D9EACD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75093"/>
              </p:ext>
            </p:extLst>
          </p:nvPr>
        </p:nvGraphicFramePr>
        <p:xfrm>
          <a:off x="6096000" y="1875934"/>
          <a:ext cx="4534293" cy="4308051"/>
        </p:xfrm>
        <a:graphic>
          <a:graphicData uri="http://schemas.openxmlformats.org/drawingml/2006/table">
            <a:tbl>
              <a:tblPr/>
              <a:tblGrid>
                <a:gridCol w="1511431">
                  <a:extLst>
                    <a:ext uri="{9D8B030D-6E8A-4147-A177-3AD203B41FA5}">
                      <a16:colId xmlns:a16="http://schemas.microsoft.com/office/drawing/2014/main" val="1404827076"/>
                    </a:ext>
                  </a:extLst>
                </a:gridCol>
                <a:gridCol w="1511431">
                  <a:extLst>
                    <a:ext uri="{9D8B030D-6E8A-4147-A177-3AD203B41FA5}">
                      <a16:colId xmlns:a16="http://schemas.microsoft.com/office/drawing/2014/main" val="1087034875"/>
                    </a:ext>
                  </a:extLst>
                </a:gridCol>
                <a:gridCol w="1511431">
                  <a:extLst>
                    <a:ext uri="{9D8B030D-6E8A-4147-A177-3AD203B41FA5}">
                      <a16:colId xmlns:a16="http://schemas.microsoft.com/office/drawing/2014/main" val="367320915"/>
                    </a:ext>
                  </a:extLst>
                </a:gridCol>
              </a:tblGrid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January 1st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February 1st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178540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318659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39152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33926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63728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62438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00500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116875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893142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50963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16812"/>
                  </a:ext>
                </a:extLst>
              </a:tr>
            </a:tbl>
          </a:graphicData>
        </a:graphic>
      </p:graphicFrame>
      <p:pic>
        <p:nvPicPr>
          <p:cNvPr id="17" name="Online Media 16" title="[10 Hours] Fireworks NORMAL SPEED - Video &amp; Audio [1080HD] SlowTV">
            <a:hlinkClick r:id="" action="ppaction://media"/>
            <a:extLst>
              <a:ext uri="{FF2B5EF4-FFF2-40B4-BE49-F238E27FC236}">
                <a16:creationId xmlns:a16="http://schemas.microsoft.com/office/drawing/2014/main" id="{5DEABDAC-13FE-4CD3-A030-FB5833866D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0366" y="2231237"/>
            <a:ext cx="4878962" cy="2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0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50A22E8-66D5-4FC5-B5E9-285202C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58" y="527900"/>
            <a:ext cx="6815579" cy="1451728"/>
          </a:xfrm>
        </p:spPr>
        <p:txBody>
          <a:bodyPr>
            <a:noAutofit/>
          </a:bodyPr>
          <a:lstStyle/>
          <a:p>
            <a:r>
              <a:rPr lang="en-US" sz="2400" b="1" dirty="0"/>
              <a:t>Question 3</a:t>
            </a:r>
            <a:br>
              <a:rPr lang="en-US" sz="2400" dirty="0"/>
            </a:br>
            <a:r>
              <a:rPr lang="en-US" sz="2400" dirty="0"/>
              <a:t>Where are the most fires during New Years celebration? 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F1F6B0-7A89-43B8-9CDF-8B465BA23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21261"/>
              </p:ext>
            </p:extLst>
          </p:nvPr>
        </p:nvGraphicFramePr>
        <p:xfrm>
          <a:off x="1266335" y="1979627"/>
          <a:ext cx="9263403" cy="4258719"/>
        </p:xfrm>
        <a:graphic>
          <a:graphicData uri="http://schemas.openxmlformats.org/drawingml/2006/table">
            <a:tbl>
              <a:tblPr/>
              <a:tblGrid>
                <a:gridCol w="997337">
                  <a:extLst>
                    <a:ext uri="{9D8B030D-6E8A-4147-A177-3AD203B41FA5}">
                      <a16:colId xmlns:a16="http://schemas.microsoft.com/office/drawing/2014/main" val="856393531"/>
                    </a:ext>
                  </a:extLst>
                </a:gridCol>
                <a:gridCol w="997337">
                  <a:extLst>
                    <a:ext uri="{9D8B030D-6E8A-4147-A177-3AD203B41FA5}">
                      <a16:colId xmlns:a16="http://schemas.microsoft.com/office/drawing/2014/main" val="2279166174"/>
                    </a:ext>
                  </a:extLst>
                </a:gridCol>
                <a:gridCol w="1200186">
                  <a:extLst>
                    <a:ext uri="{9D8B030D-6E8A-4147-A177-3AD203B41FA5}">
                      <a16:colId xmlns:a16="http://schemas.microsoft.com/office/drawing/2014/main" val="110910618"/>
                    </a:ext>
                  </a:extLst>
                </a:gridCol>
                <a:gridCol w="997337">
                  <a:extLst>
                    <a:ext uri="{9D8B030D-6E8A-4147-A177-3AD203B41FA5}">
                      <a16:colId xmlns:a16="http://schemas.microsoft.com/office/drawing/2014/main" val="1362087207"/>
                    </a:ext>
                  </a:extLst>
                </a:gridCol>
                <a:gridCol w="997337">
                  <a:extLst>
                    <a:ext uri="{9D8B030D-6E8A-4147-A177-3AD203B41FA5}">
                      <a16:colId xmlns:a16="http://schemas.microsoft.com/office/drawing/2014/main" val="197794277"/>
                    </a:ext>
                  </a:extLst>
                </a:gridCol>
                <a:gridCol w="997337">
                  <a:extLst>
                    <a:ext uri="{9D8B030D-6E8A-4147-A177-3AD203B41FA5}">
                      <a16:colId xmlns:a16="http://schemas.microsoft.com/office/drawing/2014/main" val="1207205369"/>
                    </a:ext>
                  </a:extLst>
                </a:gridCol>
                <a:gridCol w="1081858">
                  <a:extLst>
                    <a:ext uri="{9D8B030D-6E8A-4147-A177-3AD203B41FA5}">
                      <a16:colId xmlns:a16="http://schemas.microsoft.com/office/drawing/2014/main" val="3012322410"/>
                    </a:ext>
                  </a:extLst>
                </a:gridCol>
                <a:gridCol w="997337">
                  <a:extLst>
                    <a:ext uri="{9D8B030D-6E8A-4147-A177-3AD203B41FA5}">
                      <a16:colId xmlns:a16="http://schemas.microsoft.com/office/drawing/2014/main" val="2422501784"/>
                    </a:ext>
                  </a:extLst>
                </a:gridCol>
                <a:gridCol w="997337">
                  <a:extLst>
                    <a:ext uri="{9D8B030D-6E8A-4147-A177-3AD203B41FA5}">
                      <a16:colId xmlns:a16="http://schemas.microsoft.com/office/drawing/2014/main" val="2309908663"/>
                    </a:ext>
                  </a:extLst>
                </a:gridCol>
              </a:tblGrid>
              <a:tr h="644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Centrum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Nieuw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-West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Noord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Oost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Westpoort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Zuid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Zuidoost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82868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27187"/>
                  </a:ext>
                </a:extLst>
              </a:tr>
              <a:tr h="32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63311"/>
                  </a:ext>
                </a:extLst>
              </a:tr>
              <a:tr h="32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264646"/>
                  </a:ext>
                </a:extLst>
              </a:tr>
              <a:tr h="32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0407"/>
                  </a:ext>
                </a:extLst>
              </a:tr>
              <a:tr h="32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42756"/>
                  </a:ext>
                </a:extLst>
              </a:tr>
              <a:tr h="32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07322"/>
                  </a:ext>
                </a:extLst>
              </a:tr>
              <a:tr h="32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38619"/>
                  </a:ext>
                </a:extLst>
              </a:tr>
              <a:tr h="32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90078"/>
                  </a:ext>
                </a:extLst>
              </a:tr>
              <a:tr h="32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83800"/>
                  </a:ext>
                </a:extLst>
              </a:tr>
              <a:tr h="32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63984"/>
                  </a:ext>
                </a:extLst>
              </a:tr>
              <a:tr h="32773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26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5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A94A8D-CB97-4AA6-85EA-FBE899C04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06629"/>
              </p:ext>
            </p:extLst>
          </p:nvPr>
        </p:nvGraphicFramePr>
        <p:xfrm>
          <a:off x="955247" y="1611984"/>
          <a:ext cx="9819590" cy="4548431"/>
        </p:xfrm>
        <a:graphic>
          <a:graphicData uri="http://schemas.openxmlformats.org/drawingml/2006/table">
            <a:tbl>
              <a:tblPr/>
              <a:tblGrid>
                <a:gridCol w="981959">
                  <a:extLst>
                    <a:ext uri="{9D8B030D-6E8A-4147-A177-3AD203B41FA5}">
                      <a16:colId xmlns:a16="http://schemas.microsoft.com/office/drawing/2014/main" val="184255834"/>
                    </a:ext>
                  </a:extLst>
                </a:gridCol>
                <a:gridCol w="981959">
                  <a:extLst>
                    <a:ext uri="{9D8B030D-6E8A-4147-A177-3AD203B41FA5}">
                      <a16:colId xmlns:a16="http://schemas.microsoft.com/office/drawing/2014/main" val="52966286"/>
                    </a:ext>
                  </a:extLst>
                </a:gridCol>
                <a:gridCol w="981959">
                  <a:extLst>
                    <a:ext uri="{9D8B030D-6E8A-4147-A177-3AD203B41FA5}">
                      <a16:colId xmlns:a16="http://schemas.microsoft.com/office/drawing/2014/main" val="1187034304"/>
                    </a:ext>
                  </a:extLst>
                </a:gridCol>
                <a:gridCol w="981959">
                  <a:extLst>
                    <a:ext uri="{9D8B030D-6E8A-4147-A177-3AD203B41FA5}">
                      <a16:colId xmlns:a16="http://schemas.microsoft.com/office/drawing/2014/main" val="811451322"/>
                    </a:ext>
                  </a:extLst>
                </a:gridCol>
                <a:gridCol w="981959">
                  <a:extLst>
                    <a:ext uri="{9D8B030D-6E8A-4147-A177-3AD203B41FA5}">
                      <a16:colId xmlns:a16="http://schemas.microsoft.com/office/drawing/2014/main" val="2536033444"/>
                    </a:ext>
                  </a:extLst>
                </a:gridCol>
                <a:gridCol w="981959">
                  <a:extLst>
                    <a:ext uri="{9D8B030D-6E8A-4147-A177-3AD203B41FA5}">
                      <a16:colId xmlns:a16="http://schemas.microsoft.com/office/drawing/2014/main" val="487990325"/>
                    </a:ext>
                  </a:extLst>
                </a:gridCol>
                <a:gridCol w="981959">
                  <a:extLst>
                    <a:ext uri="{9D8B030D-6E8A-4147-A177-3AD203B41FA5}">
                      <a16:colId xmlns:a16="http://schemas.microsoft.com/office/drawing/2014/main" val="2573489208"/>
                    </a:ext>
                  </a:extLst>
                </a:gridCol>
                <a:gridCol w="981959">
                  <a:extLst>
                    <a:ext uri="{9D8B030D-6E8A-4147-A177-3AD203B41FA5}">
                      <a16:colId xmlns:a16="http://schemas.microsoft.com/office/drawing/2014/main" val="3114317891"/>
                    </a:ext>
                  </a:extLst>
                </a:gridCol>
                <a:gridCol w="981959">
                  <a:extLst>
                    <a:ext uri="{9D8B030D-6E8A-4147-A177-3AD203B41FA5}">
                      <a16:colId xmlns:a16="http://schemas.microsoft.com/office/drawing/2014/main" val="3125261630"/>
                    </a:ext>
                  </a:extLst>
                </a:gridCol>
                <a:gridCol w="981959">
                  <a:extLst>
                    <a:ext uri="{9D8B030D-6E8A-4147-A177-3AD203B41FA5}">
                      <a16:colId xmlns:a16="http://schemas.microsoft.com/office/drawing/2014/main" val="3279606486"/>
                    </a:ext>
                  </a:extLst>
                </a:gridCol>
              </a:tblGrid>
              <a:tr h="512831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Centrum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Nieuw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-West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Noord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Oost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Westpoort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Zuid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Zuidoost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22789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Januari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62533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Februari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005653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Maart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42560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April   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3600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Mei     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5755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02413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59630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Augustus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283802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September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65740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Oktober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5078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November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39978"/>
                  </a:ext>
                </a:extLst>
              </a:tr>
              <a:tr h="33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December        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028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CDE88B21-F037-412F-A077-065D543D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037" y="527900"/>
            <a:ext cx="6400800" cy="1451728"/>
          </a:xfrm>
        </p:spPr>
        <p:txBody>
          <a:bodyPr>
            <a:noAutofit/>
          </a:bodyPr>
          <a:lstStyle/>
          <a:p>
            <a:r>
              <a:rPr lang="en-US" sz="2400" b="1" dirty="0"/>
              <a:t>Question 4</a:t>
            </a:r>
            <a:br>
              <a:rPr lang="en-US" sz="2400" dirty="0"/>
            </a:br>
            <a:r>
              <a:rPr lang="en-US" sz="2400" dirty="0"/>
              <a:t>Where and when do the water incidents occur?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10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7724-6676-499C-922A-1B38849F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pPr marL="457200" lvl="1" indent="0">
              <a:buNone/>
            </a:pPr>
            <a:r>
              <a:rPr lang="en-US" dirty="0"/>
              <a:t>-  </a:t>
            </a:r>
            <a:r>
              <a:rPr lang="en-US" dirty="0" err="1"/>
              <a:t>Brandmeldingen</a:t>
            </a:r>
            <a:r>
              <a:rPr lang="en-US" dirty="0"/>
              <a:t> 2010-2015, </a:t>
            </a:r>
            <a:r>
              <a:rPr lang="en-US" dirty="0">
                <a:hlinkClick r:id="rId2"/>
              </a:rPr>
              <a:t>data.amsterdam.nl </a:t>
            </a:r>
            <a:endParaRPr lang="en-US" dirty="0"/>
          </a:p>
          <a:p>
            <a:endParaRPr lang="en-US" dirty="0"/>
          </a:p>
          <a:p>
            <a:r>
              <a:rPr lang="en-US" dirty="0"/>
              <a:t>Limitations:</a:t>
            </a:r>
          </a:p>
          <a:p>
            <a:pPr lvl="1">
              <a:buFontTx/>
              <a:buChar char="-"/>
            </a:pPr>
            <a:r>
              <a:rPr lang="en-US" dirty="0"/>
              <a:t>Data missing from 2005</a:t>
            </a:r>
          </a:p>
          <a:p>
            <a:pPr lvl="1">
              <a:buFontTx/>
              <a:buChar char="-"/>
            </a:pPr>
            <a:r>
              <a:rPr lang="en-US" dirty="0"/>
              <a:t>Classification inconsistencies over the years</a:t>
            </a:r>
          </a:p>
          <a:p>
            <a:pPr lvl="1">
              <a:buFontTx/>
              <a:buChar char="-"/>
            </a:pPr>
            <a:r>
              <a:rPr lang="en-US" dirty="0"/>
              <a:t>Sub-categories not explained</a:t>
            </a:r>
          </a:p>
          <a:p>
            <a:pPr lvl="1">
              <a:buFontTx/>
              <a:buChar char="-"/>
            </a:pPr>
            <a:r>
              <a:rPr lang="en-US" dirty="0"/>
              <a:t>Missing data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16C31C-BF96-46E2-8876-785795C1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634" y="226243"/>
            <a:ext cx="3498979" cy="1451728"/>
          </a:xfrm>
        </p:spPr>
        <p:txBody>
          <a:bodyPr/>
          <a:lstStyle/>
          <a:p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2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4811-F412-40EA-8A59-0C40C147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cleaning/manipulation</a:t>
            </a:r>
          </a:p>
          <a:p>
            <a:pPr lvl="1">
              <a:buFontTx/>
              <a:buChar char="-"/>
            </a:pPr>
            <a:r>
              <a:rPr lang="en-US" dirty="0"/>
              <a:t>Removed unnecessary columns</a:t>
            </a:r>
          </a:p>
          <a:p>
            <a:pPr lvl="1">
              <a:buFontTx/>
              <a:buChar char="-"/>
            </a:pPr>
            <a:r>
              <a:rPr lang="en-US" dirty="0"/>
              <a:t>Combining “Brand” and “Alarm” categories</a:t>
            </a:r>
          </a:p>
          <a:p>
            <a:pPr lvl="1">
              <a:buFontTx/>
              <a:buChar char="-"/>
            </a:pPr>
            <a:r>
              <a:rPr lang="en-US" dirty="0"/>
              <a:t>Changed column titles to English</a:t>
            </a:r>
          </a:p>
          <a:p>
            <a:pPr lvl="1">
              <a:buFontTx/>
              <a:buChar char="-"/>
            </a:pPr>
            <a:r>
              <a:rPr lang="en-US" dirty="0"/>
              <a:t>Filled in missing data for the months with no occurrences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B8979-8C6C-461B-A644-D306E50522FF}"/>
              </a:ext>
            </a:extLst>
          </p:cNvPr>
          <p:cNvSpPr txBox="1">
            <a:spLocks/>
          </p:cNvSpPr>
          <p:nvPr/>
        </p:nvSpPr>
        <p:spPr>
          <a:xfrm>
            <a:off x="6899634" y="226243"/>
            <a:ext cx="3498979" cy="1451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3533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7F13-65CD-484F-8212-AFF262E7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department tasks has decreased in Services category and increased in Health category from 2005-2015</a:t>
            </a:r>
          </a:p>
          <a:p>
            <a:r>
              <a:rPr lang="en-US" dirty="0"/>
              <a:t>More fires during New Years celebration</a:t>
            </a:r>
          </a:p>
          <a:p>
            <a:r>
              <a:rPr lang="en-US" dirty="0"/>
              <a:t>Most New Year fires occur in </a:t>
            </a:r>
            <a:r>
              <a:rPr lang="en-US" dirty="0" err="1"/>
              <a:t>Nieuw</a:t>
            </a:r>
            <a:r>
              <a:rPr lang="en-US" dirty="0"/>
              <a:t>-West</a:t>
            </a:r>
          </a:p>
          <a:p>
            <a:r>
              <a:rPr lang="en-US" dirty="0"/>
              <a:t>Significant decrease of New Year fires in Centrum</a:t>
            </a:r>
          </a:p>
          <a:p>
            <a:r>
              <a:rPr lang="en-US" dirty="0"/>
              <a:t>No significant difference in water incidents during the year.</a:t>
            </a:r>
          </a:p>
          <a:p>
            <a:pPr lvl="1"/>
            <a:r>
              <a:rPr lang="en-US" dirty="0"/>
              <a:t>Exception  - summer in Noord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5DBE78-5233-4D17-B2DA-E1363DD6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037" y="527900"/>
            <a:ext cx="6400800" cy="1451728"/>
          </a:xfrm>
        </p:spPr>
        <p:txBody>
          <a:bodyPr>
            <a:noAutofit/>
          </a:bodyPr>
          <a:lstStyle/>
          <a:p>
            <a:r>
              <a:rPr lang="en-US" sz="2400" b="1" dirty="0"/>
              <a:t>MAIN INSIGHTS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7634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553</Words>
  <Application>Microsoft Office PowerPoint</Application>
  <PresentationFormat>Widescreen</PresentationFormat>
  <Paragraphs>368</Paragraphs>
  <Slides>10</Slides>
  <Notes>0</Notes>
  <HiddenSlides>2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    Fire department’s activity in Amsterdam 2005-2015</vt:lpstr>
      <vt:lpstr>Questions</vt:lpstr>
      <vt:lpstr>Question 1 How did the fire department tasks change from 2005 to 2015? </vt:lpstr>
      <vt:lpstr>Question 2 How do the New Years celebration affect the fire department’s activity? </vt:lpstr>
      <vt:lpstr>Question 3 Where are the most fires during New Years celebration?  </vt:lpstr>
      <vt:lpstr>Question 4 Where and when do the water incidents occur? </vt:lpstr>
      <vt:lpstr>dATA</vt:lpstr>
      <vt:lpstr>PowerPoint Presentation</vt:lpstr>
      <vt:lpstr>MAIN INSIGHTS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Fire department’s activity in Amsterdam 2005-2015</dc:title>
  <dc:creator>Anete Rudzite</dc:creator>
  <cp:lastModifiedBy>Anete Rudzite</cp:lastModifiedBy>
  <cp:revision>26</cp:revision>
  <dcterms:created xsi:type="dcterms:W3CDTF">2019-10-11T09:26:27Z</dcterms:created>
  <dcterms:modified xsi:type="dcterms:W3CDTF">2019-10-11T14:04:31Z</dcterms:modified>
</cp:coreProperties>
</file>