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2" r:id="rId4"/>
    <p:sldId id="258" r:id="rId5"/>
    <p:sldId id="260" r:id="rId6"/>
    <p:sldId id="274" r:id="rId7"/>
    <p:sldId id="261" r:id="rId8"/>
    <p:sldId id="271" r:id="rId9"/>
    <p:sldId id="272" r:id="rId10"/>
    <p:sldId id="263" r:id="rId11"/>
    <p:sldId id="275" r:id="rId12"/>
    <p:sldId id="264" r:id="rId13"/>
    <p:sldId id="276" r:id="rId14"/>
    <p:sldId id="277" r:id="rId15"/>
    <p:sldId id="266" r:id="rId16"/>
    <p:sldId id="280" r:id="rId17"/>
    <p:sldId id="281" r:id="rId18"/>
    <p:sldId id="282" r:id="rId19"/>
    <p:sldId id="267" r:id="rId20"/>
    <p:sldId id="278" r:id="rId21"/>
    <p:sldId id="279" r:id="rId22"/>
    <p:sldId id="268" r:id="rId23"/>
    <p:sldId id="273" r:id="rId24"/>
    <p:sldId id="284" r:id="rId25"/>
    <p:sldId id="283" r:id="rId26"/>
    <p:sldId id="269" r:id="rId27"/>
    <p:sldId id="270" r:id="rId28"/>
    <p:sldId id="259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3D9D684-0A01-4BF3-A103-8165B5ABF850}">
          <p14:sldIdLst>
            <p14:sldId id="256"/>
            <p14:sldId id="257"/>
          </p14:sldIdLst>
        </p14:section>
        <p14:section name="introduction" id="{C12EE481-39FB-434A-B0D4-682B0B81472A}">
          <p14:sldIdLst>
            <p14:sldId id="262"/>
            <p14:sldId id="258"/>
            <p14:sldId id="260"/>
            <p14:sldId id="274"/>
          </p14:sldIdLst>
        </p14:section>
        <p14:section name="Related work" id="{F0E60DE1-9F15-4559-A6CF-17CDC5368D4D}">
          <p14:sldIdLst>
            <p14:sldId id="261"/>
            <p14:sldId id="271"/>
            <p14:sldId id="272"/>
          </p14:sldIdLst>
        </p14:section>
        <p14:section name="preliminary study" id="{086CDE17-5542-4F37-8430-397FC7748820}">
          <p14:sldIdLst>
            <p14:sldId id="263"/>
            <p14:sldId id="275"/>
            <p14:sldId id="264"/>
            <p14:sldId id="276"/>
            <p14:sldId id="277"/>
          </p14:sldIdLst>
        </p14:section>
        <p14:section name="materials and method" id="{2ED57D18-A876-4223-9866-BFAC6813D888}">
          <p14:sldIdLst>
            <p14:sldId id="266"/>
            <p14:sldId id="280"/>
            <p14:sldId id="281"/>
            <p14:sldId id="282"/>
            <p14:sldId id="267"/>
            <p14:sldId id="278"/>
            <p14:sldId id="279"/>
            <p14:sldId id="268"/>
            <p14:sldId id="273"/>
            <p14:sldId id="284"/>
            <p14:sldId id="283"/>
          </p14:sldIdLst>
        </p14:section>
        <p14:section name="Result" id="{2DEB2F07-EB40-4FAA-B44D-8F4D2EC0A7E8}">
          <p14:sldIdLst>
            <p14:sldId id="269"/>
          </p14:sldIdLst>
        </p14:section>
        <p14:section name="conclusion" id="{9E6C54B6-84FC-46C4-B134-E51AD7C28B22}">
          <p14:sldIdLst>
            <p14:sldId id="270"/>
          </p14:sldIdLst>
        </p14:section>
        <p14:section name="Ending scene" id="{16BC3D29-9CDE-4963-87F6-498BBB31C431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99" autoAdjust="0"/>
  </p:normalViewPr>
  <p:slideViewPr>
    <p:cSldViewPr snapToGrid="0">
      <p:cViewPr varScale="1">
        <p:scale>
          <a:sx n="90" d="100"/>
          <a:sy n="90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42136-48BD-4746-BB67-1337EE8670BC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6F649-65B9-4B04-8B74-45DF35A3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12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improve the immersive experience in gaming? </a:t>
            </a:r>
            <a:r>
              <a:rPr lang="en-US" altLang="zh-TW" dirty="0">
                <a:sym typeface="Wingdings" panose="05000000000000000000" pitchFamily="2" charset="2"/>
              </a:rPr>
              <a:t> embody, but why? And how? </a:t>
            </a:r>
            <a:endParaRPr lang="en-US" altLang="zh-TW" dirty="0"/>
          </a:p>
          <a:p>
            <a:r>
              <a:rPr lang="en-US" altLang="zh-TW" dirty="0"/>
              <a:t>What’s Embodied interaction? what’s embody?</a:t>
            </a:r>
          </a:p>
          <a:p>
            <a:r>
              <a:rPr lang="en-US" altLang="zh-TW" dirty="0"/>
              <a:t>Why using finger-walking?</a:t>
            </a:r>
          </a:p>
          <a:p>
            <a:r>
              <a:rPr lang="en-US" altLang="zh-TW" dirty="0"/>
              <a:t>Why only using hand, but not using body? </a:t>
            </a:r>
          </a:p>
          <a:p>
            <a:r>
              <a:rPr lang="en-US" altLang="zh-TW" dirty="0"/>
              <a:t>Why controlling human avatar?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958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這是我們提出的方法的整體流程</a:t>
            </a:r>
            <a:r>
              <a:rPr lang="en-US" altLang="zh-TW" dirty="0"/>
              <a:t>. </a:t>
            </a:r>
            <a:r>
              <a:rPr lang="zh-TW" altLang="en-US" dirty="0"/>
              <a:t>太多細節</a:t>
            </a:r>
            <a:r>
              <a:rPr lang="en-US" altLang="zh-TW" dirty="0"/>
              <a:t>,</a:t>
            </a:r>
            <a:r>
              <a:rPr lang="zh-TW" altLang="en-US" dirty="0"/>
              <a:t> 所以在下一張投影片抽象化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921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上半段是</a:t>
            </a:r>
            <a:r>
              <a:rPr lang="en-US" altLang="zh-TW" dirty="0"/>
              <a:t>preprocessing stage </a:t>
            </a:r>
          </a:p>
          <a:p>
            <a:r>
              <a:rPr lang="zh-TW" altLang="en-US" dirty="0"/>
              <a:t>下半段是</a:t>
            </a:r>
            <a:r>
              <a:rPr lang="en-US" altLang="zh-TW" dirty="0"/>
              <a:t>testing stage, </a:t>
            </a:r>
            <a:r>
              <a:rPr lang="zh-TW" altLang="en-US" dirty="0"/>
              <a:t>也就是實際使用的情況 </a:t>
            </a:r>
            <a:endParaRPr lang="en-US" altLang="zh-TW" dirty="0"/>
          </a:p>
          <a:p>
            <a:r>
              <a:rPr lang="zh-TW" altLang="en-US" dirty="0"/>
              <a:t>如果關注在下半段的</a:t>
            </a:r>
            <a:r>
              <a:rPr lang="en-US" altLang="zh-TW" dirty="0"/>
              <a:t>testing stage, </a:t>
            </a:r>
            <a:r>
              <a:rPr lang="zh-TW" altLang="en-US" dirty="0"/>
              <a:t>可以發現是一個兩步驟的做法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866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前半段是</a:t>
            </a:r>
            <a:r>
              <a:rPr lang="en-US" altLang="zh-TW" dirty="0"/>
              <a:t>lower body motion retargeting </a:t>
            </a:r>
          </a:p>
          <a:p>
            <a:r>
              <a:rPr lang="zh-TW" altLang="en-US" dirty="0"/>
              <a:t>後半段是</a:t>
            </a:r>
            <a:r>
              <a:rPr lang="en-US" altLang="zh-TW" dirty="0"/>
              <a:t>full-body motion reconstruction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132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前半段是</a:t>
            </a:r>
            <a:r>
              <a:rPr lang="en-US" altLang="zh-TW" dirty="0"/>
              <a:t>lower body motion retargeting </a:t>
            </a:r>
          </a:p>
          <a:p>
            <a:r>
              <a:rPr lang="zh-TW" altLang="en-US" dirty="0"/>
              <a:t>後半段是</a:t>
            </a:r>
            <a:r>
              <a:rPr lang="en-US" altLang="zh-TW" dirty="0"/>
              <a:t>full-body motion reconstruction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328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這邊或許可以結合到後面的部分作說明</a:t>
            </a:r>
            <a:r>
              <a:rPr lang="en-US" altLang="zh-TW" dirty="0"/>
              <a:t>, </a:t>
            </a:r>
            <a:r>
              <a:rPr lang="zh-TW" altLang="en-US" dirty="0"/>
              <a:t>因為後面的部分會結合到這些資料預處理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592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兩個不同骨架系統的對應關係 </a:t>
            </a:r>
            <a:endParaRPr lang="en-US" altLang="zh-TW" dirty="0"/>
          </a:p>
          <a:p>
            <a:r>
              <a:rPr lang="zh-TW" altLang="en-US" dirty="0"/>
              <a:t>對應的理由</a:t>
            </a:r>
            <a:r>
              <a:rPr lang="en-US" altLang="zh-TW" dirty="0"/>
              <a:t>, </a:t>
            </a:r>
            <a:r>
              <a:rPr lang="zh-TW" altLang="en-US" dirty="0"/>
              <a:t>因為對應點的</a:t>
            </a:r>
            <a:r>
              <a:rPr lang="en-US" altLang="zh-TW" dirty="0" err="1"/>
              <a:t>dof</a:t>
            </a:r>
            <a:r>
              <a:rPr lang="zh-TW" altLang="en-US" dirty="0"/>
              <a:t>相近</a:t>
            </a:r>
            <a:r>
              <a:rPr lang="en-US" altLang="zh-TW" dirty="0"/>
              <a:t>, </a:t>
            </a:r>
            <a:r>
              <a:rPr lang="zh-TW" altLang="en-US" dirty="0"/>
              <a:t>且骨架系統相近 </a:t>
            </a:r>
            <a:endParaRPr lang="en-US" altLang="zh-TW" dirty="0"/>
          </a:p>
          <a:p>
            <a:r>
              <a:rPr lang="zh-TW" altLang="en-US" dirty="0"/>
              <a:t>手指骨架的</a:t>
            </a:r>
            <a:r>
              <a:rPr lang="en-US" altLang="zh-TW" dirty="0"/>
              <a:t>PIP</a:t>
            </a:r>
            <a:r>
              <a:rPr lang="zh-TW" altLang="en-US" dirty="0"/>
              <a:t>與</a:t>
            </a:r>
            <a:r>
              <a:rPr lang="en-US" altLang="zh-TW" dirty="0"/>
              <a:t>DIP</a:t>
            </a:r>
            <a:r>
              <a:rPr lang="zh-TW" altLang="en-US" dirty="0"/>
              <a:t>會有強烈的相互影響關係 </a:t>
            </a:r>
            <a:r>
              <a:rPr lang="en-US" altLang="zh-TW" dirty="0"/>
              <a:t>(</a:t>
            </a:r>
            <a:r>
              <a:rPr lang="zh-TW" altLang="en-US" dirty="0"/>
              <a:t>請參考</a:t>
            </a:r>
            <a:r>
              <a:rPr lang="en-US" altLang="zh-TW" dirty="0" err="1"/>
              <a:t>mani</a:t>
            </a:r>
            <a:r>
              <a:rPr lang="en-US" altLang="zh-TW" dirty="0"/>
              <a:t>-pull-action</a:t>
            </a:r>
            <a:r>
              <a:rPr lang="zh-TW" altLang="en-US" dirty="0"/>
              <a:t>的論述</a:t>
            </a:r>
            <a:r>
              <a:rPr lang="en-US" altLang="zh-TW" dirty="0"/>
              <a:t>, </a:t>
            </a:r>
            <a:r>
              <a:rPr lang="zh-TW" altLang="en-US" dirty="0"/>
              <a:t>務必找出來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680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第一步需要準備成對的</a:t>
            </a:r>
            <a:r>
              <a:rPr lang="en-US" altLang="zh-TW" dirty="0"/>
              <a:t>finger-walking performance</a:t>
            </a:r>
            <a:r>
              <a:rPr lang="zh-TW" altLang="en-US" dirty="0"/>
              <a:t>以及對應的</a:t>
            </a:r>
            <a:r>
              <a:rPr lang="en-US" altLang="zh-TW" dirty="0"/>
              <a:t>example animation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並且需要標記兩者的起始與結束的動作標籤 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這些</a:t>
            </a:r>
            <a:r>
              <a:rPr lang="en-US" altLang="zh-TW" dirty="0"/>
              <a:t>rotations</a:t>
            </a:r>
            <a:r>
              <a:rPr lang="zh-TW" altLang="en-US" dirty="0"/>
              <a:t>會根據來源給予不同的稱呼</a:t>
            </a:r>
            <a:r>
              <a:rPr lang="en-US" altLang="zh-TW" dirty="0"/>
              <a:t>, </a:t>
            </a:r>
            <a:r>
              <a:rPr lang="zh-TW" altLang="en-US" dirty="0"/>
              <a:t>從</a:t>
            </a:r>
            <a:r>
              <a:rPr lang="en-US" altLang="zh-TW" dirty="0"/>
              <a:t>finger-walking performance</a:t>
            </a:r>
            <a:r>
              <a:rPr lang="zh-TW" altLang="en-US" dirty="0"/>
              <a:t>產生的</a:t>
            </a:r>
            <a:r>
              <a:rPr lang="en-US" altLang="zh-TW" dirty="0"/>
              <a:t>rotations</a:t>
            </a:r>
            <a:r>
              <a:rPr lang="zh-TW" altLang="en-US" dirty="0"/>
              <a:t>稱為</a:t>
            </a:r>
            <a:r>
              <a:rPr lang="en-US" altLang="zh-TW" dirty="0"/>
              <a:t>Hand rotation reference sequence (HRRS),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從</a:t>
            </a:r>
            <a:r>
              <a:rPr lang="en-US" altLang="zh-TW" dirty="0"/>
              <a:t>example animation</a:t>
            </a:r>
            <a:r>
              <a:rPr lang="zh-TW" altLang="en-US" dirty="0"/>
              <a:t>產生的</a:t>
            </a:r>
            <a:r>
              <a:rPr lang="en-US" altLang="zh-TW" dirty="0"/>
              <a:t>rotations</a:t>
            </a:r>
            <a:r>
              <a:rPr lang="zh-TW" altLang="en-US" dirty="0"/>
              <a:t>稱為</a:t>
            </a:r>
            <a:r>
              <a:rPr lang="en-US" altLang="zh-TW" dirty="0"/>
              <a:t>Animation rotation reference sequence (ARRS)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這個動作會在</a:t>
            </a:r>
            <a:r>
              <a:rPr lang="en-US" altLang="zh-TW" dirty="0"/>
              <a:t>preprocessing stage</a:t>
            </a:r>
            <a:r>
              <a:rPr lang="zh-TW" altLang="en-US" dirty="0"/>
              <a:t>完成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183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Euler angle</a:t>
            </a:r>
            <a:r>
              <a:rPr lang="zh-TW" altLang="en-US" dirty="0"/>
              <a:t>造成這樣的不合適結果</a:t>
            </a:r>
            <a:r>
              <a:rPr lang="en-US" altLang="zh-TW" dirty="0"/>
              <a:t>, </a:t>
            </a:r>
            <a:r>
              <a:rPr lang="zh-TW" altLang="en-US" dirty="0"/>
              <a:t>會導致後續的全身動作重建產生問題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838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我們參考</a:t>
            </a:r>
            <a:r>
              <a:rPr lang="en-US" altLang="zh-TW" dirty="0"/>
              <a:t>[</a:t>
            </a:r>
            <a:r>
              <a:rPr lang="en-US" altLang="zh-TW" dirty="0" err="1"/>
              <a:t>coolmoves</a:t>
            </a:r>
            <a:r>
              <a:rPr lang="en-US" altLang="zh-TW" dirty="0"/>
              <a:t>]</a:t>
            </a:r>
            <a:r>
              <a:rPr lang="zh-TW" altLang="en-US" dirty="0"/>
              <a:t>的作法</a:t>
            </a:r>
            <a:r>
              <a:rPr lang="en-US" altLang="zh-TW" dirty="0"/>
              <a:t>, </a:t>
            </a:r>
            <a:r>
              <a:rPr lang="zh-TW" altLang="en-US" dirty="0"/>
              <a:t>利用</a:t>
            </a:r>
            <a:r>
              <a:rPr lang="en-US" altLang="zh-TW" dirty="0"/>
              <a:t>encoding short-term trajectory as feature vector, </a:t>
            </a:r>
            <a:r>
              <a:rPr lang="zh-TW" altLang="en-US" dirty="0"/>
              <a:t>再利用</a:t>
            </a:r>
            <a:r>
              <a:rPr lang="en-US" altLang="zh-TW" dirty="0"/>
              <a:t>feature vector</a:t>
            </a:r>
            <a:r>
              <a:rPr lang="zh-TW" altLang="en-US" dirty="0"/>
              <a:t>做為比對兩個</a:t>
            </a:r>
            <a:r>
              <a:rPr lang="en-US" altLang="zh-TW" dirty="0"/>
              <a:t>motion</a:t>
            </a:r>
            <a:r>
              <a:rPr lang="zh-TW" altLang="en-US" dirty="0"/>
              <a:t>相似與否的參考資訊 </a:t>
            </a:r>
            <a:endParaRPr lang="en-US" altLang="zh-TW" dirty="0"/>
          </a:p>
          <a:p>
            <a:r>
              <a:rPr lang="zh-TW" altLang="en-US" dirty="0"/>
              <a:t>為什麼使用最後一個位置作為代表的</a:t>
            </a:r>
            <a:r>
              <a:rPr lang="en-US" altLang="zh-TW" dirty="0"/>
              <a:t>pose? </a:t>
            </a:r>
            <a:r>
              <a:rPr lang="zh-TW" altLang="en-US" dirty="0"/>
              <a:t>因為我們不知道未來的數值</a:t>
            </a:r>
            <a:r>
              <a:rPr lang="en-US" altLang="zh-TW" dirty="0"/>
              <a:t>, </a:t>
            </a:r>
            <a:r>
              <a:rPr lang="zh-TW" altLang="en-US" dirty="0"/>
              <a:t>所以在</a:t>
            </a:r>
            <a:r>
              <a:rPr lang="en-US" altLang="zh-TW" dirty="0"/>
              <a:t>testing</a:t>
            </a:r>
            <a:r>
              <a:rPr lang="zh-TW" altLang="en-US" dirty="0"/>
              <a:t>的時候只能夠拿前面的</a:t>
            </a:r>
            <a:r>
              <a:rPr lang="en-US" altLang="zh-TW" dirty="0"/>
              <a:t>frames</a:t>
            </a:r>
            <a:r>
              <a:rPr lang="zh-TW" altLang="en-US" dirty="0"/>
              <a:t>的</a:t>
            </a:r>
            <a:r>
              <a:rPr lang="en-US" altLang="zh-TW" dirty="0"/>
              <a:t>position</a:t>
            </a:r>
            <a:r>
              <a:rPr lang="zh-TW" altLang="en-US" dirty="0"/>
              <a:t>組合成</a:t>
            </a:r>
            <a:r>
              <a:rPr lang="en-US" altLang="zh-TW" dirty="0"/>
              <a:t>feature vector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569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因為手指的活動速度可能會與</a:t>
            </a:r>
            <a:r>
              <a:rPr lang="en-US" altLang="zh-TW" dirty="0"/>
              <a:t>avatar</a:t>
            </a:r>
            <a:r>
              <a:rPr lang="zh-TW" altLang="en-US" dirty="0"/>
              <a:t>原始的</a:t>
            </a:r>
            <a:r>
              <a:rPr lang="en-US" altLang="zh-TW" dirty="0"/>
              <a:t>animation</a:t>
            </a:r>
            <a:r>
              <a:rPr lang="zh-TW" altLang="en-US" dirty="0"/>
              <a:t>的腿的移動速度不同 </a:t>
            </a:r>
            <a:endParaRPr lang="en-US" altLang="zh-TW" dirty="0"/>
          </a:p>
          <a:p>
            <a:r>
              <a:rPr lang="zh-TW" altLang="en-US" dirty="0"/>
              <a:t>所以</a:t>
            </a:r>
            <a:r>
              <a:rPr lang="en-US" altLang="zh-TW" dirty="0"/>
              <a:t>, </a:t>
            </a:r>
            <a:r>
              <a:rPr lang="zh-TW" altLang="en-US" dirty="0"/>
              <a:t>我們使用</a:t>
            </a:r>
            <a:r>
              <a:rPr lang="en-US" altLang="zh-TW" dirty="0"/>
              <a:t>augmentation</a:t>
            </a:r>
            <a:r>
              <a:rPr lang="zh-TW" altLang="en-US" dirty="0"/>
              <a:t>的方法</a:t>
            </a:r>
            <a:r>
              <a:rPr lang="en-US" altLang="zh-TW" dirty="0"/>
              <a:t>, </a:t>
            </a:r>
            <a:r>
              <a:rPr lang="zh-TW" altLang="en-US" dirty="0"/>
              <a:t>增加多種</a:t>
            </a:r>
            <a:r>
              <a:rPr lang="en-US" altLang="zh-TW" dirty="0"/>
              <a:t>feature vectors </a:t>
            </a:r>
          </a:p>
          <a:p>
            <a:r>
              <a:rPr lang="zh-TW" altLang="en-US" dirty="0"/>
              <a:t>首先</a:t>
            </a:r>
            <a:r>
              <a:rPr lang="en-US" altLang="zh-TW" dirty="0"/>
              <a:t>, Feature vector</a:t>
            </a:r>
            <a:r>
              <a:rPr lang="zh-TW" altLang="en-US" dirty="0"/>
              <a:t>的每一個</a:t>
            </a:r>
            <a:r>
              <a:rPr lang="en-US" altLang="zh-TW" dirty="0"/>
              <a:t>positions</a:t>
            </a:r>
            <a:r>
              <a:rPr lang="zh-TW" altLang="en-US" dirty="0"/>
              <a:t>會與前一個</a:t>
            </a:r>
            <a:r>
              <a:rPr lang="en-US" altLang="zh-TW" dirty="0"/>
              <a:t>position</a:t>
            </a:r>
            <a:r>
              <a:rPr lang="zh-TW" altLang="en-US" dirty="0"/>
              <a:t>做相減得到速度</a:t>
            </a:r>
            <a:endParaRPr lang="en-US" altLang="zh-TW" dirty="0"/>
          </a:p>
          <a:p>
            <a:r>
              <a:rPr lang="zh-TW" altLang="en-US" dirty="0"/>
              <a:t>速度會再與</a:t>
            </a:r>
            <a:r>
              <a:rPr lang="en-US" altLang="zh-TW" dirty="0"/>
              <a:t>5</a:t>
            </a:r>
            <a:r>
              <a:rPr lang="zh-TW" altLang="en-US" dirty="0"/>
              <a:t>種不一樣的</a:t>
            </a:r>
            <a:r>
              <a:rPr lang="en-US" altLang="zh-TW" dirty="0"/>
              <a:t>speed ratio</a:t>
            </a:r>
            <a:r>
              <a:rPr lang="zh-TW" altLang="en-US" dirty="0"/>
              <a:t>相乘</a:t>
            </a:r>
            <a:r>
              <a:rPr lang="en-US" altLang="zh-TW" dirty="0"/>
              <a:t>, </a:t>
            </a:r>
            <a:r>
              <a:rPr lang="zh-TW" altLang="en-US" dirty="0"/>
              <a:t>得到</a:t>
            </a:r>
            <a:r>
              <a:rPr lang="en-US" altLang="zh-TW" dirty="0"/>
              <a:t>5</a:t>
            </a:r>
            <a:r>
              <a:rPr lang="zh-TW" altLang="en-US" dirty="0"/>
              <a:t>個不同的</a:t>
            </a:r>
            <a:r>
              <a:rPr lang="en-US" altLang="zh-TW" dirty="0"/>
              <a:t>speed vector</a:t>
            </a:r>
          </a:p>
          <a:p>
            <a:r>
              <a:rPr lang="zh-TW" altLang="en-US" dirty="0"/>
              <a:t>最後</a:t>
            </a:r>
            <a:r>
              <a:rPr lang="en-US" altLang="zh-TW" dirty="0"/>
              <a:t>, </a:t>
            </a:r>
            <a:r>
              <a:rPr lang="zh-TW" altLang="en-US" dirty="0"/>
              <a:t>再利用這</a:t>
            </a:r>
            <a:r>
              <a:rPr lang="en-US" altLang="zh-TW" dirty="0"/>
              <a:t>5</a:t>
            </a:r>
            <a:r>
              <a:rPr lang="zh-TW" altLang="en-US" dirty="0"/>
              <a:t>個</a:t>
            </a:r>
            <a:r>
              <a:rPr lang="en-US" altLang="zh-TW" dirty="0"/>
              <a:t>speed vector</a:t>
            </a:r>
            <a:r>
              <a:rPr lang="zh-TW" altLang="en-US" dirty="0"/>
              <a:t>與原始的</a:t>
            </a:r>
            <a:r>
              <a:rPr lang="en-US" altLang="zh-TW" dirty="0"/>
              <a:t>feature vector</a:t>
            </a:r>
            <a:r>
              <a:rPr lang="zh-TW" altLang="en-US" dirty="0"/>
              <a:t>的末尾</a:t>
            </a:r>
            <a:r>
              <a:rPr lang="en-US" altLang="zh-TW" dirty="0"/>
              <a:t>position</a:t>
            </a:r>
            <a:r>
              <a:rPr lang="zh-TW" altLang="en-US" dirty="0"/>
              <a:t>相加</a:t>
            </a:r>
            <a:r>
              <a:rPr lang="en-US" altLang="zh-TW" dirty="0"/>
              <a:t>, </a:t>
            </a:r>
            <a:r>
              <a:rPr lang="zh-TW" altLang="en-US" dirty="0"/>
              <a:t>就可以得到新的</a:t>
            </a:r>
            <a:r>
              <a:rPr lang="en-US" altLang="zh-TW" dirty="0"/>
              <a:t>5</a:t>
            </a:r>
            <a:r>
              <a:rPr lang="zh-TW" altLang="en-US" dirty="0"/>
              <a:t>個不同速度的</a:t>
            </a:r>
            <a:r>
              <a:rPr lang="en-US" altLang="zh-TW" dirty="0"/>
              <a:t>feature vectors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98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Ref: I'm in the Game: Embodied Puppet Interface Improves Avatar Control </a:t>
            </a:r>
          </a:p>
          <a:p>
            <a:r>
              <a:rPr lang="zh-TW" altLang="en-US" dirty="0"/>
              <a:t>需要一個說法</a:t>
            </a:r>
            <a:r>
              <a:rPr lang="en-US" altLang="zh-TW" dirty="0"/>
              <a:t>, </a:t>
            </a:r>
            <a:r>
              <a:rPr lang="zh-TW" altLang="en-US" dirty="0"/>
              <a:t>能夠說明</a:t>
            </a:r>
            <a:r>
              <a:rPr lang="en-US" altLang="zh-TW" dirty="0"/>
              <a:t>high dimension</a:t>
            </a:r>
            <a:r>
              <a:rPr lang="zh-TW" altLang="en-US" dirty="0"/>
              <a:t>的好處</a:t>
            </a:r>
            <a:r>
              <a:rPr lang="en-US" altLang="zh-TW" dirty="0"/>
              <a:t>, </a:t>
            </a:r>
            <a:r>
              <a:rPr lang="zh-TW" altLang="en-US" dirty="0"/>
              <a:t>例如</a:t>
            </a:r>
            <a:r>
              <a:rPr lang="en-US" altLang="zh-TW" dirty="0"/>
              <a:t>, </a:t>
            </a:r>
            <a:r>
              <a:rPr lang="zh-TW" altLang="en-US" dirty="0"/>
              <a:t>富有趣味性</a:t>
            </a:r>
            <a:r>
              <a:rPr lang="en-US" altLang="zh-TW" dirty="0"/>
              <a:t>, </a:t>
            </a:r>
            <a:r>
              <a:rPr lang="zh-TW" altLang="en-US" dirty="0"/>
              <a:t>富有</a:t>
            </a:r>
            <a:r>
              <a:rPr lang="en-US" altLang="zh-TW" dirty="0"/>
              <a:t>embodiment, … </a:t>
            </a:r>
          </a:p>
          <a:p>
            <a:r>
              <a:rPr lang="zh-TW" altLang="en-US" dirty="0"/>
              <a:t>需不需要真的把</a:t>
            </a:r>
            <a:r>
              <a:rPr lang="en-US" altLang="zh-TW" dirty="0"/>
              <a:t>embodiment</a:t>
            </a:r>
            <a:r>
              <a:rPr lang="zh-TW" altLang="en-US" dirty="0"/>
              <a:t>加進來</a:t>
            </a:r>
            <a:r>
              <a:rPr lang="en-US" altLang="zh-TW" dirty="0"/>
              <a:t>?</a:t>
            </a:r>
            <a:r>
              <a:rPr lang="zh-TW" altLang="en-US" dirty="0"/>
              <a:t> 還是把她當成配角</a:t>
            </a:r>
            <a:r>
              <a:rPr lang="en-US" altLang="zh-TW" dirty="0"/>
              <a:t>, </a:t>
            </a:r>
            <a:r>
              <a:rPr lang="zh-TW" altLang="en-US" dirty="0"/>
              <a:t>我提出自己的看法感覺上會比較好</a:t>
            </a:r>
            <a:r>
              <a:rPr lang="en-US" altLang="zh-TW" dirty="0"/>
              <a:t>?</a:t>
            </a:r>
            <a:r>
              <a:rPr lang="zh-TW" altLang="en-US" dirty="0"/>
              <a:t> 相關性與代表性</a:t>
            </a:r>
            <a:endParaRPr lang="en-US" altLang="zh-TW" dirty="0"/>
          </a:p>
          <a:p>
            <a:r>
              <a:rPr lang="en-US" altLang="zh-TW" dirty="0"/>
              <a:t>Embodiment</a:t>
            </a:r>
            <a:r>
              <a:rPr lang="zh-TW" altLang="en-US" dirty="0"/>
              <a:t>部分就可以將</a:t>
            </a:r>
            <a:r>
              <a:rPr lang="en-US" altLang="zh-TW" dirty="0"/>
              <a:t>[miniature haptics]</a:t>
            </a:r>
            <a:r>
              <a:rPr lang="zh-TW" altLang="en-US" dirty="0"/>
              <a:t>拿出來說明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413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preprocessing</a:t>
            </a:r>
            <a:r>
              <a:rPr lang="zh-TW" altLang="en-US" dirty="0"/>
              <a:t>階段準備好</a:t>
            </a:r>
            <a:r>
              <a:rPr lang="en-US" altLang="zh-TW" dirty="0"/>
              <a:t>example animation</a:t>
            </a:r>
            <a:r>
              <a:rPr lang="zh-TW" altLang="en-US" dirty="0"/>
              <a:t>的</a:t>
            </a:r>
            <a:r>
              <a:rPr lang="en-US" altLang="zh-TW" dirty="0"/>
              <a:t>feature vectors, </a:t>
            </a:r>
            <a:r>
              <a:rPr lang="zh-TW" altLang="en-US" dirty="0"/>
              <a:t>在</a:t>
            </a:r>
            <a:r>
              <a:rPr lang="en-US" altLang="zh-TW" dirty="0"/>
              <a:t>performance</a:t>
            </a:r>
            <a:r>
              <a:rPr lang="zh-TW" altLang="en-US" dirty="0"/>
              <a:t>階段就可以使用它們找出最接近</a:t>
            </a:r>
            <a:r>
              <a:rPr lang="en-US" altLang="zh-TW" dirty="0"/>
              <a:t>user performance</a:t>
            </a:r>
            <a:r>
              <a:rPr lang="zh-TW" altLang="en-US" dirty="0"/>
              <a:t>的</a:t>
            </a:r>
            <a:r>
              <a:rPr lang="en-US" altLang="zh-TW" dirty="0"/>
              <a:t>example animation</a:t>
            </a:r>
            <a:r>
              <a:rPr lang="zh-TW" altLang="en-US" dirty="0"/>
              <a:t>的</a:t>
            </a:r>
            <a:r>
              <a:rPr lang="en-US" altLang="zh-TW" dirty="0"/>
              <a:t>pose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472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把貢獻分成好幾點列出來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202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對於控制</a:t>
            </a:r>
            <a:r>
              <a:rPr lang="en-US" altLang="zh-TW" dirty="0"/>
              <a:t>human avatar</a:t>
            </a:r>
            <a:r>
              <a:rPr lang="zh-TW" altLang="en-US" dirty="0"/>
              <a:t>而言</a:t>
            </a:r>
            <a:r>
              <a:rPr lang="en-US" altLang="zh-TW" dirty="0"/>
              <a:t>,</a:t>
            </a:r>
            <a:r>
              <a:rPr lang="zh-TW" altLang="en-US" dirty="0"/>
              <a:t>使用</a:t>
            </a:r>
            <a:r>
              <a:rPr lang="en-US" altLang="zh-TW" dirty="0"/>
              <a:t>motion capture</a:t>
            </a:r>
            <a:r>
              <a:rPr lang="zh-TW" altLang="en-US" dirty="0"/>
              <a:t>達到</a:t>
            </a:r>
            <a:r>
              <a:rPr lang="en-US" altLang="zh-TW" dirty="0"/>
              <a:t>one-to-one mapping</a:t>
            </a:r>
            <a:r>
              <a:rPr lang="zh-TW" altLang="en-US" dirty="0"/>
              <a:t>似乎是最佳的作法</a:t>
            </a:r>
            <a:r>
              <a:rPr lang="en-US" altLang="zh-TW" dirty="0"/>
              <a:t>?</a:t>
            </a:r>
            <a:r>
              <a:rPr lang="zh-TW" altLang="en-US" dirty="0"/>
              <a:t> 其實他也有很多缺點  </a:t>
            </a:r>
            <a:endParaRPr lang="en-US" altLang="zh-TW" dirty="0"/>
          </a:p>
          <a:p>
            <a:r>
              <a:rPr lang="en-US" altLang="zh-TW" dirty="0"/>
              <a:t>Kinect</a:t>
            </a:r>
            <a:r>
              <a:rPr lang="zh-TW" altLang="en-US" dirty="0"/>
              <a:t>似乎解決了設備上的困難</a:t>
            </a:r>
            <a:r>
              <a:rPr lang="en-US" altLang="zh-TW" dirty="0"/>
              <a:t>, </a:t>
            </a:r>
            <a:r>
              <a:rPr lang="zh-TW" altLang="en-US" dirty="0"/>
              <a:t>但是</a:t>
            </a:r>
            <a:r>
              <a:rPr lang="en-US" altLang="zh-TW" dirty="0"/>
              <a:t>body performance</a:t>
            </a:r>
            <a:r>
              <a:rPr lang="zh-TW" altLang="en-US" dirty="0"/>
              <a:t>還是需要大空間與大動作</a:t>
            </a:r>
            <a:r>
              <a:rPr lang="en-US" altLang="zh-TW" dirty="0"/>
              <a:t>, </a:t>
            </a:r>
            <a:r>
              <a:rPr lang="zh-TW" altLang="en-US" dirty="0"/>
              <a:t>容易造成</a:t>
            </a:r>
            <a:r>
              <a:rPr lang="en-US" altLang="zh-TW" dirty="0"/>
              <a:t>fatigue</a:t>
            </a:r>
            <a:r>
              <a:rPr lang="zh-TW" altLang="en-US" dirty="0"/>
              <a:t>以及動作施展受限的問題 </a:t>
            </a:r>
            <a:endParaRPr lang="en-US" altLang="zh-TW" dirty="0"/>
          </a:p>
          <a:p>
            <a:r>
              <a:rPr lang="zh-TW" altLang="en-US" dirty="0"/>
              <a:t>我想要進行一個近距離的</a:t>
            </a:r>
            <a:r>
              <a:rPr lang="en-US" altLang="zh-TW" dirty="0"/>
              <a:t>storytelling</a:t>
            </a:r>
            <a:r>
              <a:rPr lang="zh-TW" altLang="en-US" dirty="0"/>
              <a:t>與</a:t>
            </a:r>
            <a:r>
              <a:rPr lang="en-US" altLang="zh-TW" dirty="0"/>
              <a:t>gaming,</a:t>
            </a:r>
            <a:r>
              <a:rPr lang="zh-TW" altLang="en-US" dirty="0"/>
              <a:t> 有沒有其他更適合的</a:t>
            </a:r>
            <a:r>
              <a:rPr lang="en-US" altLang="zh-TW" dirty="0"/>
              <a:t>interface?</a:t>
            </a:r>
          </a:p>
          <a:p>
            <a:r>
              <a:rPr lang="zh-TW" altLang="en-US" dirty="0"/>
              <a:t>這邊其實銜接到了</a:t>
            </a:r>
            <a:r>
              <a:rPr lang="en-US" altLang="zh-TW" dirty="0"/>
              <a:t>related work</a:t>
            </a:r>
            <a:r>
              <a:rPr lang="zh-TW" altLang="en-US" dirty="0"/>
              <a:t>的部分</a:t>
            </a:r>
            <a:r>
              <a:rPr lang="en-US" altLang="zh-TW" dirty="0"/>
              <a:t>, </a:t>
            </a:r>
            <a:r>
              <a:rPr lang="zh-TW" altLang="en-US" dirty="0"/>
              <a:t>介紹各種的</a:t>
            </a:r>
            <a:r>
              <a:rPr lang="en-US" altLang="zh-TW" dirty="0"/>
              <a:t>interfaces</a:t>
            </a:r>
            <a:r>
              <a:rPr lang="zh-TW" altLang="en-US" dirty="0"/>
              <a:t>之間的優缺比較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040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Layering approach</a:t>
            </a:r>
            <a:r>
              <a:rPr lang="zh-TW" altLang="en-US" dirty="0"/>
              <a:t>就是為了解決</a:t>
            </a:r>
            <a:r>
              <a:rPr lang="en-US" altLang="zh-TW" dirty="0"/>
              <a:t>lower degree of freedom input</a:t>
            </a:r>
            <a:r>
              <a:rPr lang="zh-TW" altLang="en-US" dirty="0"/>
              <a:t>要控制</a:t>
            </a:r>
            <a:r>
              <a:rPr lang="en-US" altLang="zh-TW" dirty="0"/>
              <a:t>high DoF output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有趣的點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Hinton </a:t>
            </a:r>
            <a:r>
              <a:rPr lang="zh-TW" altLang="en-US" dirty="0"/>
              <a:t>也有發這個領域的論文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10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主要目標</a:t>
            </a:r>
            <a:r>
              <a:rPr lang="en-US" altLang="zh-TW" dirty="0"/>
              <a:t>:</a:t>
            </a:r>
            <a:r>
              <a:rPr lang="zh-TW" altLang="en-US" dirty="0"/>
              <a:t> 探索哪一些種類的</a:t>
            </a:r>
            <a:r>
              <a:rPr lang="en-US" altLang="zh-TW" dirty="0"/>
              <a:t>human</a:t>
            </a:r>
            <a:r>
              <a:rPr lang="zh-TW" altLang="en-US" dirty="0"/>
              <a:t>動作會是</a:t>
            </a:r>
            <a:r>
              <a:rPr lang="en-US" altLang="zh-TW" dirty="0"/>
              <a:t>novice users</a:t>
            </a:r>
            <a:r>
              <a:rPr lang="zh-TW" altLang="en-US" dirty="0"/>
              <a:t>想要使用</a:t>
            </a:r>
            <a:r>
              <a:rPr lang="en-US" altLang="zh-TW" dirty="0"/>
              <a:t>finger-walking</a:t>
            </a:r>
            <a:r>
              <a:rPr lang="zh-TW" altLang="en-US" dirty="0"/>
              <a:t>來表演</a:t>
            </a:r>
            <a:r>
              <a:rPr lang="en-US" altLang="zh-TW" dirty="0"/>
              <a:t>/</a:t>
            </a:r>
            <a:r>
              <a:rPr lang="zh-TW" altLang="en-US" dirty="0"/>
              <a:t>代表的</a:t>
            </a:r>
            <a:endParaRPr lang="en-US" altLang="zh-TW" dirty="0"/>
          </a:p>
          <a:p>
            <a:r>
              <a:rPr lang="zh-TW" altLang="en-US" dirty="0"/>
              <a:t>緣由</a:t>
            </a:r>
            <a:r>
              <a:rPr lang="en-US" altLang="zh-TW" dirty="0"/>
              <a:t>:</a:t>
            </a:r>
            <a:r>
              <a:rPr lang="zh-TW" altLang="en-US" dirty="0"/>
              <a:t> 先前的研究</a:t>
            </a:r>
            <a:r>
              <a:rPr lang="en-US" altLang="zh-TW" dirty="0"/>
              <a:t>[finger walking]</a:t>
            </a:r>
            <a:r>
              <a:rPr lang="zh-TW" altLang="en-US" dirty="0"/>
              <a:t>只有探索少量的</a:t>
            </a:r>
            <a:r>
              <a:rPr lang="en-US" altLang="zh-TW" dirty="0"/>
              <a:t>human avatar’s locomotion</a:t>
            </a:r>
            <a:r>
              <a:rPr lang="zh-TW" altLang="en-US" dirty="0"/>
              <a:t>作為操作的目標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6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有近半數的動作是適合使用</a:t>
            </a:r>
            <a:r>
              <a:rPr lang="en-US" altLang="zh-TW" dirty="0"/>
              <a:t>finger-walking</a:t>
            </a:r>
            <a:r>
              <a:rPr lang="zh-TW" altLang="en-US" dirty="0"/>
              <a:t>表達的</a:t>
            </a:r>
            <a:r>
              <a:rPr lang="en-US" altLang="zh-TW" dirty="0"/>
              <a:t>, </a:t>
            </a:r>
            <a:r>
              <a:rPr lang="zh-TW" altLang="en-US" dirty="0"/>
              <a:t>代表它的應用範圍是廣泛的</a:t>
            </a:r>
            <a:endParaRPr lang="en-US" altLang="zh-TW" dirty="0"/>
          </a:p>
          <a:p>
            <a:r>
              <a:rPr lang="zh-TW" altLang="en-US" dirty="0"/>
              <a:t>最特別的地方是</a:t>
            </a:r>
            <a:r>
              <a:rPr lang="en-US" altLang="zh-TW" dirty="0"/>
              <a:t>”stand”</a:t>
            </a:r>
            <a:r>
              <a:rPr lang="zh-TW" altLang="en-US" dirty="0"/>
              <a:t>以及</a:t>
            </a:r>
            <a:r>
              <a:rPr lang="en-US" altLang="zh-TW" dirty="0"/>
              <a:t>”single step”</a:t>
            </a:r>
            <a:r>
              <a:rPr lang="zh-TW" altLang="en-US" dirty="0"/>
              <a:t>類別的動作不適合使用</a:t>
            </a:r>
            <a:r>
              <a:rPr lang="en-US" altLang="zh-TW" dirty="0"/>
              <a:t>finger-walking</a:t>
            </a:r>
            <a:r>
              <a:rPr lang="zh-TW" altLang="en-US" dirty="0"/>
              <a:t>表達</a:t>
            </a:r>
            <a:endParaRPr lang="en-US" altLang="zh-TW" dirty="0"/>
          </a:p>
          <a:p>
            <a:r>
              <a:rPr lang="zh-TW" altLang="en-US" dirty="0"/>
              <a:t>分類的結果表格</a:t>
            </a:r>
            <a:r>
              <a:rPr lang="en-US" altLang="zh-TW" dirty="0"/>
              <a:t>, </a:t>
            </a:r>
            <a:r>
              <a:rPr lang="zh-TW" altLang="en-US" dirty="0"/>
              <a:t>以及對應的統計</a:t>
            </a:r>
            <a:r>
              <a:rPr lang="en-US" altLang="zh-TW" dirty="0"/>
              <a:t>bar chart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28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兩個重要的因素</a:t>
            </a:r>
            <a:r>
              <a:rPr lang="en-US" altLang="zh-TW" dirty="0"/>
              <a:t>, </a:t>
            </a:r>
            <a:r>
              <a:rPr lang="zh-TW" altLang="en-US" dirty="0"/>
              <a:t>讓</a:t>
            </a:r>
            <a:r>
              <a:rPr lang="en-US" altLang="zh-TW" dirty="0"/>
              <a:t>novice user</a:t>
            </a:r>
            <a:r>
              <a:rPr lang="zh-TW" altLang="en-US" dirty="0"/>
              <a:t>認為是適合使用</a:t>
            </a:r>
            <a:r>
              <a:rPr lang="en-US" altLang="zh-TW" dirty="0"/>
              <a:t>finger-walking</a:t>
            </a:r>
            <a:r>
              <a:rPr lang="zh-TW" altLang="en-US" dirty="0"/>
              <a:t>表達該動作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825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我們額外發現使用者喜好的其他種類的</a:t>
            </a:r>
            <a:r>
              <a:rPr lang="en-US" altLang="zh-TW" dirty="0"/>
              <a:t>hand performance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157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最終我們選定了哪一些動作</a:t>
            </a:r>
            <a:r>
              <a:rPr lang="en-US" altLang="zh-TW" dirty="0"/>
              <a:t>, </a:t>
            </a:r>
            <a:r>
              <a:rPr lang="zh-TW" altLang="en-US" dirty="0"/>
              <a:t>作為代表動作實作在</a:t>
            </a:r>
            <a:r>
              <a:rPr lang="en-US" altLang="zh-TW" dirty="0"/>
              <a:t>application prototype </a:t>
            </a:r>
            <a:r>
              <a:rPr lang="zh-TW" altLang="en-US" dirty="0"/>
              <a:t>當中 </a:t>
            </a:r>
            <a:endParaRPr lang="en-US" altLang="zh-TW" dirty="0"/>
          </a:p>
          <a:p>
            <a:r>
              <a:rPr lang="zh-TW" altLang="en-US" dirty="0"/>
              <a:t>因為找不到適合</a:t>
            </a:r>
            <a:r>
              <a:rPr lang="en-US" altLang="zh-TW" dirty="0"/>
              <a:t>”cross finger”</a:t>
            </a:r>
            <a:r>
              <a:rPr lang="zh-TW" altLang="en-US" dirty="0"/>
              <a:t>的</a:t>
            </a:r>
            <a:r>
              <a:rPr lang="en-US" altLang="zh-TW" dirty="0"/>
              <a:t>human avatar action in the database [Mixamo] </a:t>
            </a:r>
          </a:p>
          <a:p>
            <a:r>
              <a:rPr lang="en-US" altLang="zh-TW" dirty="0"/>
              <a:t>“stand”</a:t>
            </a:r>
            <a:r>
              <a:rPr lang="zh-TW" altLang="en-US" dirty="0"/>
              <a:t>以及</a:t>
            </a:r>
            <a:r>
              <a:rPr lang="en-US" altLang="zh-TW" dirty="0"/>
              <a:t>”single step”</a:t>
            </a:r>
            <a:r>
              <a:rPr lang="zh-TW" altLang="en-US" dirty="0"/>
              <a:t>都不適合使用</a:t>
            </a:r>
            <a:r>
              <a:rPr lang="en-US" altLang="zh-TW" dirty="0"/>
              <a:t>finger-walking</a:t>
            </a:r>
            <a:r>
              <a:rPr lang="zh-TW" altLang="en-US" dirty="0"/>
              <a:t>表達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15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48F3D-0597-4245-A931-49C59E59B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90B4C6-C521-43F7-89B8-4C69DBC6C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223380-2EAB-4030-8026-41590800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C497-388F-4ED2-BA8A-B417FB9A6CD6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84E1DF-4C20-499C-A8A7-92D4BF43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1A92D4-6642-4F11-825B-B78EF0DB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75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1231D-60C1-4019-87F1-FB3DED96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45E624-41F3-4130-BD31-1C57092C2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BB81A8-7F26-40B9-95B9-7A989E2A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CA-B851-40E9-9336-7016809E557E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5018DD-35FE-4C7B-9225-911A0FAF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2ACE13-D23A-4367-B71A-AD2DEC90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43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4017BC0-86C3-45DF-A209-2289207F9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110C42-9E36-4049-A9A8-448C6B400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405262-F8DB-4EC8-8A4A-07A51E7C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3C2E-499A-4770-84F4-2BA9D4BFEA0E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21A0E4-BB20-4D9F-A712-C6648A43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85907F-1D8D-4450-B823-E18A2CF6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57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CB30D-8FCC-4802-ACD6-0D81F7F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B831D8-6F92-4521-B29D-DAC79B94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C7DE42-72D1-40BF-B610-FC8CFB49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0287-5245-460D-B7B6-42067FDB2DFA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0BCC51-B657-43F3-B1AA-580E6C03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CF921C-32C0-447A-B1AC-B8CA61D7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D149E3A1-F5A3-43F6-A114-63860580100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18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F30905-3C3C-4228-8102-687AAF14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C10C03-ADAB-41B4-A28E-7E4421C52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39A22A-0DCF-4D9B-BDB6-501F8ABD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7B2E-4C2D-4BB8-AA94-922A3DE3736B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2955C2-8230-44A7-8267-CD66531C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DAC352-5000-4179-AF52-C41F0AFB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D149E3A1-F5A3-43F6-A114-63860580100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90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95811F-E4CA-4402-90DC-B3481085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94B1BF-46B7-4131-A1D0-F608F0F4B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C849A2-2C13-4E50-8F65-84E132D7C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52DFCD-53B5-4155-9C2F-6ED2E0C6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5E43-FAA0-4C85-8DAE-2BC43C27EBEE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B29B16-3757-470D-BD74-243DFC2A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B2A9AB-989D-4F5E-96B9-B75FE597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51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2E27E-CE0E-431B-B036-4913246A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F2F88D-51DB-47A1-92AA-68ABAAB59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3944E-DB72-4804-9C47-CED9DE91A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33C770-8D4A-477A-8860-851AA6563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7B4E94-8ED5-414F-8463-0B290AA55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C7DA012-C374-4F10-8139-C531DAA7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EC64-A595-4EEB-A6EF-7EC7C4755DC0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93AE6F7-86C8-46BA-92E5-7AFFE913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FA5E14A-0553-46CE-BE82-FAA35D55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368629-E141-4AC5-8853-4995A0D4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BE45C3-CAB7-4F95-B3B0-2EA2DE17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8321-F60B-43BE-8DAA-6BB8B615D6A7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0978F6-BF4D-4D7B-BF7E-B6606B13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2BD8A6-CBE1-48B7-9D32-9E859E19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48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41898F5-3637-4AEB-8F56-8AF88E68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B7D2-8EC3-4C98-80CE-6EAC89052FA0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8D3D7D7-CF70-4A4A-B9C7-419C055E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053626-6F08-45EA-A768-795666F6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72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86B9D-6889-4D54-B72C-FFE3D535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F93F0-26E5-4D2B-B852-2DDA0F34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AD7370-EDCA-4484-B23F-8DA7D8379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1DAD20-AB53-4FB4-B39A-430F492C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5B2C-8410-4D77-BE36-DB6ABF2F0795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26F140-5188-4375-B26C-7B595EF2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0796EF-12B6-47C1-9FE9-6507CF14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29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70C37-342E-42C8-B20B-B827029D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750A13A-766A-4353-BA9F-4BC9D3E42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E9E45E-E327-4952-8131-1223E9523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322242-54B5-41A0-B1CD-1A1C0895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2E1E-3E05-42C9-8804-089633AAC0A5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B67248-8727-44EE-812A-8847F7D8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D5290A-C15F-4FFD-A3FE-1C52B9BA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42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8A18352-245B-41F5-A2DD-A599E96C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E41ECB-1296-470B-958F-028F81261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24450D-4B37-4066-94D5-712345570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7F93-74CE-4B4D-98DB-20032D0F9894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85364-4AB8-470F-A8A8-07DBBCF29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D658AA-B782-4005-AB0B-2C00D0641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97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6C9AE-FF86-4B42-949B-C71F1BB29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20" y="1507651"/>
            <a:ext cx="11236960" cy="2824162"/>
          </a:xfrm>
        </p:spPr>
        <p:txBody>
          <a:bodyPr anchor="ctr">
            <a:normAutofit/>
          </a:bodyPr>
          <a:lstStyle/>
          <a:p>
            <a:r>
              <a:rPr lang="en-US" altLang="zh-TW" sz="4000" dirty="0">
                <a:latin typeface="Franklin Gothic Medium" panose="020B0603020102020204" pitchFamily="34" charset="0"/>
              </a:rPr>
              <a:t>FingerPuppet: Finger-Walking</a:t>
            </a:r>
            <a:r>
              <a:rPr lang="zh-TW" altLang="en-US" sz="4000" dirty="0">
                <a:latin typeface="Franklin Gothic Medium" panose="020B0603020102020204" pitchFamily="34" charset="0"/>
              </a:rPr>
              <a:t> </a:t>
            </a:r>
            <a:r>
              <a:rPr lang="en-US" altLang="zh-TW" sz="4000" dirty="0">
                <a:latin typeface="Franklin Gothic Medium" panose="020B0603020102020204" pitchFamily="34" charset="0"/>
              </a:rPr>
              <a:t>Performance-based Puppetry for</a:t>
            </a:r>
            <a:r>
              <a:rPr lang="zh-TW" altLang="en-US" sz="4000" dirty="0">
                <a:latin typeface="Franklin Gothic Medium" panose="020B0603020102020204" pitchFamily="34" charset="0"/>
              </a:rPr>
              <a:t> </a:t>
            </a:r>
            <a:r>
              <a:rPr lang="en-US" altLang="zh-TW" sz="4000" dirty="0">
                <a:latin typeface="Franklin Gothic Medium" panose="020B0603020102020204" pitchFamily="34" charset="0"/>
              </a:rPr>
              <a:t>Human Avatar</a:t>
            </a:r>
            <a:br>
              <a:rPr lang="en-US" altLang="zh-TW" sz="4000" dirty="0">
                <a:latin typeface="Franklin Gothic Medium" panose="020B0603020102020204" pitchFamily="34" charset="0"/>
              </a:rPr>
            </a:br>
            <a:br>
              <a:rPr lang="en-US" altLang="zh-TW" sz="4000" dirty="0">
                <a:latin typeface="Franklin Gothic Medium" panose="020B0603020102020204" pitchFamily="34" charset="0"/>
              </a:rPr>
            </a:b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基於手指走路表演的虛擬替身操作介面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6F8888-90C4-4DCB-B674-6B0FCA347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03520"/>
            <a:ext cx="9144000" cy="1402079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梁中瀚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陳炳宇 老師</a:t>
            </a:r>
          </a:p>
        </p:txBody>
      </p:sp>
    </p:spTree>
    <p:extLst>
      <p:ext uri="{BB962C8B-B14F-4D97-AF65-F5344CB8AC3E}">
        <p14:creationId xmlns:p14="http://schemas.microsoft.com/office/powerpoint/2010/main" val="371240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3A202-6B87-485D-9750-4E89D7E2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Preliminary study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1418F-E557-43DD-AC75-75AB45FE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Goal: </a:t>
            </a:r>
            <a:br>
              <a:rPr lang="en-US" altLang="zh-TW" dirty="0"/>
            </a:br>
            <a:r>
              <a:rPr lang="en-US" altLang="zh-TW" dirty="0"/>
              <a:t>Explore wider range of body movements that novice users prefer to represent by finger-walking </a:t>
            </a:r>
          </a:p>
          <a:p>
            <a:endParaRPr lang="en-US" altLang="zh-TW" dirty="0"/>
          </a:p>
          <a:p>
            <a:r>
              <a:rPr lang="en-US" altLang="zh-TW" dirty="0"/>
              <a:t>Interviewing several casual participants</a:t>
            </a:r>
          </a:p>
          <a:p>
            <a:pPr lvl="1"/>
            <a:r>
              <a:rPr lang="en-US" altLang="zh-TW" dirty="0"/>
              <a:t>Showing replays of 28 sports from Tokyo 2020 Olympics </a:t>
            </a:r>
          </a:p>
          <a:p>
            <a:pPr lvl="1"/>
            <a:r>
              <a:rPr lang="en-US" altLang="zh-TW" dirty="0"/>
              <a:t>Asking them to perform their finger-walking movement </a:t>
            </a:r>
          </a:p>
          <a:p>
            <a:pPr lvl="1"/>
            <a:r>
              <a:rPr lang="en-US" altLang="zh-TW" dirty="0"/>
              <a:t>Choose the best way to perform, and explain the reason </a:t>
            </a:r>
          </a:p>
          <a:p>
            <a:pPr lvl="2"/>
            <a:r>
              <a:rPr lang="en-US" altLang="zh-TW" dirty="0"/>
              <a:t>Considering </a:t>
            </a:r>
            <a:r>
              <a:rPr lang="en-US" altLang="zh-TW" u="sng" dirty="0"/>
              <a:t>goodness</a:t>
            </a:r>
            <a:r>
              <a:rPr lang="en-US" altLang="zh-TW" dirty="0"/>
              <a:t>, </a:t>
            </a:r>
            <a:r>
              <a:rPr lang="en-US" altLang="zh-TW" u="sng" dirty="0"/>
              <a:t>ease of performance</a:t>
            </a:r>
            <a:r>
              <a:rPr lang="en-US" altLang="zh-TW" dirty="0"/>
              <a:t>, and </a:t>
            </a:r>
            <a:r>
              <a:rPr lang="en-US" altLang="zh-TW" u="sng" dirty="0"/>
              <a:t>fatigue </a:t>
            </a:r>
            <a:endParaRPr lang="zh-TW" altLang="en-US" u="sng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08E606-708C-4F7D-A805-6B2F71AB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10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67458A-98B6-4CF5-A18C-2D06D3012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98" r="36628"/>
          <a:stretch/>
        </p:blipFill>
        <p:spPr>
          <a:xfrm>
            <a:off x="9874321" y="2935588"/>
            <a:ext cx="1869897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54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A9961-F953-4456-BC81-4DA4279C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Preliminary study – result and findings</a:t>
            </a:r>
            <a:endParaRPr lang="zh-TW" altLang="en-US" b="1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90B324C-F573-4835-9F5D-DBC216FA3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197114"/>
              </p:ext>
            </p:extLst>
          </p:nvPr>
        </p:nvGraphicFramePr>
        <p:xfrm>
          <a:off x="95891" y="2067402"/>
          <a:ext cx="5792349" cy="4326835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221430">
                  <a:extLst>
                    <a:ext uri="{9D8B030D-6E8A-4147-A177-3AD203B41FA5}">
                      <a16:colId xmlns:a16="http://schemas.microsoft.com/office/drawing/2014/main" val="3599603532"/>
                    </a:ext>
                  </a:extLst>
                </a:gridCol>
                <a:gridCol w="4570919">
                  <a:extLst>
                    <a:ext uri="{9D8B030D-6E8A-4147-A177-3AD203B41FA5}">
                      <a16:colId xmlns:a16="http://schemas.microsoft.com/office/drawing/2014/main" val="2853814116"/>
                    </a:ext>
                  </a:extLst>
                </a:gridCol>
              </a:tblGrid>
              <a:tr h="70769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Run</a:t>
                      </a:r>
                      <a:endParaRPr lang="en-US" sz="40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cycling</a:t>
                      </a:r>
                      <a:r>
                        <a:rPr lang="en-US" sz="1800" u="none" strike="noStrike" dirty="0">
                          <a:effectLst/>
                        </a:rPr>
                        <a:t>/sport climbing/</a:t>
                      </a:r>
                      <a:r>
                        <a:rPr lang="en-US" sz="1800" b="1" u="none" strike="noStrike" dirty="0">
                          <a:effectLst/>
                        </a:rPr>
                        <a:t>athletics</a:t>
                      </a:r>
                      <a:r>
                        <a:rPr lang="en-US" sz="1800" u="none" strike="noStrike" dirty="0">
                          <a:effectLst/>
                        </a:rPr>
                        <a:t>/boxing/table tennis/tennis/</a:t>
                      </a:r>
                      <a:r>
                        <a:rPr lang="en-US" sz="1800" b="1" u="none" strike="noStrike" dirty="0">
                          <a:effectLst/>
                        </a:rPr>
                        <a:t>wrestling</a:t>
                      </a:r>
                      <a:endParaRPr lang="en-US" sz="4000" b="1" dirty="0">
                        <a:effectLst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4106099924"/>
                  </a:ext>
                </a:extLst>
              </a:tr>
              <a:tr h="38601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Kick</a:t>
                      </a:r>
                      <a:endParaRPr lang="en-US" sz="40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foot ball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b="1" u="none" strike="noStrike" dirty="0">
                          <a:effectLst/>
                        </a:rPr>
                        <a:t>taekwondo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b="1" u="none" strike="noStrike" dirty="0">
                          <a:effectLst/>
                        </a:rPr>
                        <a:t>karate</a:t>
                      </a:r>
                      <a:endParaRPr lang="en-US" sz="4000" b="1" dirty="0">
                        <a:effectLst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2158450067"/>
                  </a:ext>
                </a:extLst>
              </a:tr>
              <a:tr h="38601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Cross fingers</a:t>
                      </a:r>
                      <a:endParaRPr lang="en-US" sz="40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skateboarding</a:t>
                      </a:r>
                      <a:endParaRPr lang="en-US" sz="4000" b="1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57563901"/>
                  </a:ext>
                </a:extLst>
              </a:tr>
              <a:tr h="38601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Stand</a:t>
                      </a:r>
                      <a:endParaRPr lang="en-US" sz="40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shooting/archery/golf</a:t>
                      </a:r>
                      <a:endParaRPr lang="en-US" sz="4000" dirty="0">
                        <a:effectLst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3258902160"/>
                  </a:ext>
                </a:extLst>
              </a:tr>
              <a:tr h="101329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Front and side split</a:t>
                      </a:r>
                      <a:endParaRPr lang="en-US" sz="40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artistic gymnastic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b="1" u="none" strike="noStrike" dirty="0">
                          <a:effectLst/>
                        </a:rPr>
                        <a:t>judo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b="1" u="none" strike="noStrike" dirty="0">
                          <a:effectLst/>
                        </a:rPr>
                        <a:t>Rhythmic gymnastic</a:t>
                      </a:r>
                      <a:endParaRPr lang="en-US" sz="4000" b="1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956369313"/>
                  </a:ext>
                </a:extLst>
              </a:tr>
              <a:tr h="38601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Single step</a:t>
                      </a:r>
                      <a:endParaRPr lang="en-US" sz="40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badminton/fencing/softball/handball</a:t>
                      </a:r>
                      <a:endParaRPr lang="en-US" sz="4000">
                        <a:effectLst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1814547480"/>
                  </a:ext>
                </a:extLst>
              </a:tr>
              <a:tr h="70769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Crouch</a:t>
                      </a:r>
                      <a:endParaRPr lang="en-US" sz="40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equestrian/</a:t>
                      </a:r>
                      <a:r>
                        <a:rPr lang="en-US" sz="1800" b="1" u="none" strike="noStrike" dirty="0">
                          <a:effectLst/>
                        </a:rPr>
                        <a:t>hockey</a:t>
                      </a:r>
                      <a:r>
                        <a:rPr lang="en-US" sz="1800" u="none" strike="noStrike" dirty="0">
                          <a:effectLst/>
                        </a:rPr>
                        <a:t>/beach volleyball/</a:t>
                      </a:r>
                      <a:r>
                        <a:rPr lang="en-US" sz="1800" b="1" u="none" strike="noStrike" dirty="0">
                          <a:effectLst/>
                        </a:rPr>
                        <a:t>trampoline gymnastic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b="1" u="none" strike="noStrike" dirty="0">
                          <a:effectLst/>
                        </a:rPr>
                        <a:t>weightlifting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b="1" u="none" strike="noStrike" dirty="0">
                          <a:effectLst/>
                        </a:rPr>
                        <a:t>rugby sevens</a:t>
                      </a:r>
                      <a:endParaRPr lang="en-US" sz="4000" b="1" dirty="0">
                        <a:effectLst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32161015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802350-4D83-4CEA-B211-DCDA6EEF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027" name="Picture 3" descr="https://lh5.googleusercontent.com/IhuiTIQwgGcw1zZROva2F9DsPHn9PpvaHYJxAhkP5ee9dnS0qNqakDNn7IAoid2FCCnAaYy7JpH3M_0cucMefNHA6fW1bNRwS2gtAa3h3IYxu48p_jlEAjMpRD_z10RFBxa3xI-XC01Kd5J0x4_PeFRjTg=s2048">
            <a:extLst>
              <a:ext uri="{FF2B5EF4-FFF2-40B4-BE49-F238E27FC236}">
                <a16:creationId xmlns:a16="http://schemas.microsoft.com/office/drawing/2014/main" id="{BAEC34DB-75F3-43CF-BC28-C8FCCE1F2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240" y="2311685"/>
            <a:ext cx="6207869" cy="383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7420604-8913-43B4-9356-61BA6A89C83E}"/>
              </a:ext>
            </a:extLst>
          </p:cNvPr>
          <p:cNvSpPr txBox="1"/>
          <p:nvPr/>
        </p:nvSpPr>
        <p:spPr>
          <a:xfrm>
            <a:off x="5888240" y="1565639"/>
            <a:ext cx="629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 of 28 movements are suitable to be represent by finger-walking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5956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A9961-F953-4456-BC81-4DA4279C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Preliminary study – result and findings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A5EED-3832-4E53-A10C-B2BC69F9B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Two important factor that influence user’s choice </a:t>
            </a:r>
          </a:p>
          <a:p>
            <a:pPr lvl="1"/>
            <a:r>
              <a:rPr lang="en-US" altLang="zh-TW" dirty="0"/>
              <a:t>Relevance (</a:t>
            </a:r>
            <a:r>
              <a:rPr lang="zh-TW" altLang="en-US" dirty="0"/>
              <a:t>相關性</a:t>
            </a:r>
            <a:r>
              <a:rPr lang="en-US" altLang="zh-TW" dirty="0"/>
              <a:t>) </a:t>
            </a:r>
          </a:p>
          <a:p>
            <a:pPr lvl="1"/>
            <a:r>
              <a:rPr lang="en-US" altLang="zh-TW" dirty="0"/>
              <a:t>Iconic (</a:t>
            </a:r>
            <a:r>
              <a:rPr lang="zh-TW" altLang="en-US" dirty="0"/>
              <a:t>代表性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802350-4D83-4CEA-B211-DCDA6EEF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41A61D8-FB5C-43D4-9569-C9AC459E6BD1}"/>
              </a:ext>
            </a:extLst>
          </p:cNvPr>
          <p:cNvSpPr txBox="1"/>
          <p:nvPr/>
        </p:nvSpPr>
        <p:spPr>
          <a:xfrm>
            <a:off x="838200" y="5106256"/>
            <a:ext cx="534684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補圖片說明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部分</a:t>
            </a:r>
            <a:r>
              <a:rPr lang="en-US" altLang="zh-TW" dirty="0"/>
              <a:t>dimension</a:t>
            </a:r>
            <a:r>
              <a:rPr lang="zh-TW" altLang="en-US" dirty="0"/>
              <a:t>之間的動作具有關聯性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並且具有關聯性的那些</a:t>
            </a:r>
            <a:r>
              <a:rPr lang="en-US" altLang="zh-TW" dirty="0"/>
              <a:t> dimension</a:t>
            </a:r>
            <a:r>
              <a:rPr lang="zh-TW" altLang="en-US" dirty="0"/>
              <a:t>對於</a:t>
            </a:r>
            <a:r>
              <a:rPr lang="en-US" altLang="zh-TW" dirty="0"/>
              <a:t>users</a:t>
            </a:r>
            <a:r>
              <a:rPr lang="zh-TW" altLang="en-US" dirty="0"/>
              <a:t>而言是能夠代表所有</a:t>
            </a:r>
            <a:r>
              <a:rPr lang="en-US" altLang="zh-TW" dirty="0"/>
              <a:t>dimension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717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FE5D2-B848-4BD6-AFE3-25405956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Preliminary study – result and findings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663AD-C964-42A5-95D3-331B4C30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Other types of performances that participants prefer to use for manipulating these actions </a:t>
            </a:r>
          </a:p>
          <a:p>
            <a:pPr lvl="1"/>
            <a:r>
              <a:rPr lang="en-US" altLang="zh-TW" dirty="0"/>
              <a:t>Using the entire hand to mimic the avatar’s hand </a:t>
            </a:r>
          </a:p>
          <a:p>
            <a:pPr lvl="2"/>
            <a:r>
              <a:rPr lang="en-US" altLang="zh-TW" dirty="0"/>
              <a:t>One-to-one mapping </a:t>
            </a:r>
          </a:p>
          <a:p>
            <a:pPr lvl="1"/>
            <a:r>
              <a:rPr lang="en-US" altLang="zh-TW" dirty="0"/>
              <a:t>Dynamically switching the mimicking target to the major movement in the action </a:t>
            </a:r>
          </a:p>
          <a:p>
            <a:pPr lvl="1"/>
            <a:r>
              <a:rPr lang="en-US" altLang="zh-TW" dirty="0"/>
              <a:t>Simultaneously representing all the limbs by different fingers</a:t>
            </a:r>
          </a:p>
          <a:p>
            <a:pPr lvl="2"/>
            <a:r>
              <a:rPr lang="en-US" altLang="zh-TW" dirty="0"/>
              <a:t>Difficult to perform and can easily cause hand cramps. 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3FB85F-A5C9-4192-B17F-2BB55AC9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74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2391F2-4388-4E78-BA4B-27EE03CD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Preliminary study – result and findings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F1F268-C810-49EC-888C-2801C78F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4D523AA-906E-4854-9A74-B988F7F0A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5 actions of the avatar are implemented in our application </a:t>
            </a:r>
            <a:endParaRPr lang="zh-TW" altLang="en-US" dirty="0"/>
          </a:p>
        </p:txBody>
      </p:sp>
      <p:graphicFrame>
        <p:nvGraphicFramePr>
          <p:cNvPr id="8" name="內容版面配置區 4">
            <a:extLst>
              <a:ext uri="{FF2B5EF4-FFF2-40B4-BE49-F238E27FC236}">
                <a16:creationId xmlns:a16="http://schemas.microsoft.com/office/drawing/2014/main" id="{BAC42FB3-A6DD-4127-B001-6128AC25F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650632"/>
              </p:ext>
            </p:extLst>
          </p:nvPr>
        </p:nvGraphicFramePr>
        <p:xfrm>
          <a:off x="2476500" y="3567430"/>
          <a:ext cx="7239000" cy="2788920"/>
        </p:xfrm>
        <a:graphic>
          <a:graphicData uri="http://schemas.openxmlformats.org/drawingml/2006/table">
            <a:tbl>
              <a:tblPr/>
              <a:tblGrid>
                <a:gridCol w="3619500">
                  <a:extLst>
                    <a:ext uri="{9D8B030D-6E8A-4147-A177-3AD203B41FA5}">
                      <a16:colId xmlns:a16="http://schemas.microsoft.com/office/drawing/2014/main" val="316621915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1966986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Action of the avatar </a:t>
                      </a:r>
                      <a:endParaRPr lang="zh-TW" altLang="en-US" sz="2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Finger-walking category</a:t>
                      </a:r>
                      <a:endParaRPr lang="zh-TW" altLang="en-US" sz="2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740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</a:t>
                      </a:r>
                      <a:endParaRPr lang="en-US" sz="24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</a:t>
                      </a:r>
                      <a:endParaRPr lang="en-US" sz="24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66047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Joyful jump</a:t>
                      </a:r>
                      <a:endParaRPr lang="en-US" sz="2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Crouch</a:t>
                      </a:r>
                      <a:endParaRPr lang="en-US" sz="24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89486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Double leg jump</a:t>
                      </a:r>
                      <a:endParaRPr lang="en-US" sz="24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Crouch</a:t>
                      </a:r>
                      <a:endParaRPr lang="en-US" sz="2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8328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Front kick</a:t>
                      </a:r>
                      <a:endParaRPr lang="en-US" sz="24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Kick</a:t>
                      </a:r>
                      <a:endParaRPr lang="en-US" sz="24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042682"/>
                  </a:ext>
                </a:extLst>
              </a:tr>
              <a:tr h="4391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Side kick</a:t>
                      </a:r>
                      <a:endParaRPr lang="en-US" sz="2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Front and side split</a:t>
                      </a:r>
                      <a:endParaRPr lang="en-US" sz="2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009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707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56103-E839-4D54-B86C-0899C4B2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Method overview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074255-3E3B-41E8-A620-CFC79FE4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0DE82293-45D5-4AC7-99ED-5819C88EF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05" y="1436743"/>
            <a:ext cx="9637790" cy="5421257"/>
          </a:xfrm>
        </p:spPr>
      </p:pic>
    </p:spTree>
    <p:extLst>
      <p:ext uri="{BB962C8B-B14F-4D97-AF65-F5344CB8AC3E}">
        <p14:creationId xmlns:p14="http://schemas.microsoft.com/office/powerpoint/2010/main" val="2579450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ECDA78CE-4C75-4DD9-8E67-07DB1448F99E}"/>
              </a:ext>
            </a:extLst>
          </p:cNvPr>
          <p:cNvCxnSpPr>
            <a:cxnSpLocks/>
          </p:cNvCxnSpPr>
          <p:nvPr/>
        </p:nvCxnSpPr>
        <p:spPr>
          <a:xfrm>
            <a:off x="-150385" y="4221385"/>
            <a:ext cx="12276382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89A56103-E839-4D54-B86C-0899C4B2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Method overview – abstract 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074255-3E3B-41E8-A620-CFC79FE4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517EC51-84BC-4117-B243-D12F8E116304}"/>
              </a:ext>
            </a:extLst>
          </p:cNvPr>
          <p:cNvGrpSpPr/>
          <p:nvPr/>
        </p:nvGrpSpPr>
        <p:grpSpPr>
          <a:xfrm>
            <a:off x="4837790" y="1529698"/>
            <a:ext cx="2338438" cy="1664685"/>
            <a:chOff x="853032" y="1811247"/>
            <a:chExt cx="2338438" cy="1664685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BB8764D1-B0BE-437E-9A65-2392750EE527}"/>
                </a:ext>
              </a:extLst>
            </p:cNvPr>
            <p:cNvGrpSpPr/>
            <p:nvPr/>
          </p:nvGrpSpPr>
          <p:grpSpPr>
            <a:xfrm>
              <a:off x="1392318" y="1811247"/>
              <a:ext cx="1259866" cy="1336740"/>
              <a:chOff x="1392318" y="1722928"/>
              <a:chExt cx="1259866" cy="1336740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F0D15C10-5A1F-490C-98FB-0F5DA3E119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392318" y="1722928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28D8553B-BE64-41C6-8838-40DD2B175E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494198" y="1786781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925FA8BD-53C6-4F07-B39B-970E674D88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596078" y="1850634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6FDE6D2-8E5F-4D94-A05F-35AC22532F32}"/>
                </a:ext>
              </a:extLst>
            </p:cNvPr>
            <p:cNvSpPr txBox="1"/>
            <p:nvPr/>
          </p:nvSpPr>
          <p:spPr>
            <a:xfrm>
              <a:off x="853032" y="3106600"/>
              <a:ext cx="2338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Example animation</a:t>
              </a:r>
              <a:endParaRPr lang="zh-TW" altLang="en-US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C326D75-6E21-49E4-BEB2-96CB71C941D9}"/>
              </a:ext>
            </a:extLst>
          </p:cNvPr>
          <p:cNvGrpSpPr/>
          <p:nvPr/>
        </p:nvGrpSpPr>
        <p:grpSpPr>
          <a:xfrm>
            <a:off x="760507" y="1573945"/>
            <a:ext cx="2592156" cy="1618612"/>
            <a:chOff x="838200" y="1888558"/>
            <a:chExt cx="2592156" cy="161861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AD8001E-136B-4743-B677-25F9F878B33A}"/>
                </a:ext>
              </a:extLst>
            </p:cNvPr>
            <p:cNvGrpSpPr/>
            <p:nvPr/>
          </p:nvGrpSpPr>
          <p:grpSpPr>
            <a:xfrm>
              <a:off x="1476547" y="1888558"/>
              <a:ext cx="1399331" cy="1283241"/>
              <a:chOff x="1143431" y="247003"/>
              <a:chExt cx="1399331" cy="1283241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F8E964B5-2D48-41D2-86CA-DE1682BF4D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143431" y="24700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A46A4517-33F5-4E9C-9E53-5E01A7ABBC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14047" y="329628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C85462F5-AB49-4639-944D-AFBEC51D07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73466" y="41225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561DE76-84A5-4C9A-B40E-348350183F2C}"/>
                </a:ext>
              </a:extLst>
            </p:cNvPr>
            <p:cNvSpPr txBox="1"/>
            <p:nvPr/>
          </p:nvSpPr>
          <p:spPr>
            <a:xfrm>
              <a:off x="838200" y="3137838"/>
              <a:ext cx="259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Finger performance video</a:t>
              </a:r>
              <a:endParaRPr lang="zh-TW" altLang="en-US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85FF4F4-2540-435E-94CE-557CB1E96542}"/>
              </a:ext>
            </a:extLst>
          </p:cNvPr>
          <p:cNvGrpSpPr/>
          <p:nvPr/>
        </p:nvGrpSpPr>
        <p:grpSpPr>
          <a:xfrm>
            <a:off x="2980019" y="3433607"/>
            <a:ext cx="2471062" cy="671781"/>
            <a:chOff x="7810312" y="1580941"/>
            <a:chExt cx="2471062" cy="671781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479493B-C392-408B-96D0-56304FAFFDE6}"/>
                </a:ext>
              </a:extLst>
            </p:cNvPr>
            <p:cNvSpPr txBox="1"/>
            <p:nvPr/>
          </p:nvSpPr>
          <p:spPr>
            <a:xfrm>
              <a:off x="7810312" y="1914168"/>
              <a:ext cx="2471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b="1" dirty="0"/>
                <a:t>Rotation mapping function</a:t>
              </a:r>
              <a:endParaRPr lang="zh-TW" alt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7573F200-4E78-478C-8F66-4CE43538B659}"/>
                    </a:ext>
                  </a:extLst>
                </p:cNvPr>
                <p:cNvSpPr txBox="1"/>
                <p:nvPr/>
              </p:nvSpPr>
              <p:spPr>
                <a:xfrm>
                  <a:off x="8788400" y="1580941"/>
                  <a:ext cx="5148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0" smtClean="0">
                            <a:latin typeface="Cambria Math" panose="02040503050406030204" pitchFamily="18" charset="0"/>
                          </a:rPr>
                          <m:t>𝚽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4BD47580-9E4A-4966-AAA0-AEE4DAB4E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400" y="1580941"/>
                  <a:ext cx="51488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9CAECC7-93AA-437F-B6B7-4328F68D26C0}"/>
              </a:ext>
            </a:extLst>
          </p:cNvPr>
          <p:cNvGrpSpPr/>
          <p:nvPr/>
        </p:nvGrpSpPr>
        <p:grpSpPr>
          <a:xfrm>
            <a:off x="7212370" y="2788028"/>
            <a:ext cx="3279511" cy="1458253"/>
            <a:chOff x="8452597" y="2481062"/>
            <a:chExt cx="3279511" cy="1458253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6E80D63-4D6C-44DF-BC66-5F66A93423C4}"/>
                </a:ext>
              </a:extLst>
            </p:cNvPr>
            <p:cNvSpPr txBox="1"/>
            <p:nvPr/>
          </p:nvSpPr>
          <p:spPr>
            <a:xfrm>
              <a:off x="9374988" y="3600761"/>
              <a:ext cx="2031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/>
                <a:t>Feature vectors (FVs)</a:t>
              </a:r>
              <a:endParaRPr lang="zh-TW" altLang="en-US" sz="1600" b="1" dirty="0"/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83BB7E91-9E3C-416D-8BEF-81DB16147F2D}"/>
                </a:ext>
              </a:extLst>
            </p:cNvPr>
            <p:cNvGrpSpPr/>
            <p:nvPr/>
          </p:nvGrpSpPr>
          <p:grpSpPr>
            <a:xfrm>
              <a:off x="9049868" y="2481062"/>
              <a:ext cx="2682240" cy="1035600"/>
              <a:chOff x="8988597" y="2008379"/>
              <a:chExt cx="2682240" cy="1035600"/>
            </a:xfrm>
          </p:grpSpPr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CE87806C-7D90-4BC0-BB97-1B4874746C7F}"/>
                  </a:ext>
                </a:extLst>
              </p:cNvPr>
              <p:cNvGrpSpPr/>
              <p:nvPr/>
            </p:nvGrpSpPr>
            <p:grpSpPr>
              <a:xfrm>
                <a:off x="8988597" y="2008379"/>
                <a:ext cx="2235200" cy="1035600"/>
                <a:chOff x="9204959" y="1817607"/>
                <a:chExt cx="2235200" cy="1035600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79E79021-98E4-45A0-B970-497519A1777D}"/>
                    </a:ext>
                  </a:extLst>
                </p:cNvPr>
                <p:cNvGrpSpPr/>
                <p:nvPr/>
              </p:nvGrpSpPr>
              <p:grpSpPr>
                <a:xfrm>
                  <a:off x="9204959" y="19184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BD95A1C4-D557-4FDD-896B-A1D9CCCD6EDA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0BFF7F15-55A2-4683-A9BD-F6004528AA61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FF7F8632-3C91-42A4-B7AF-6F2C511122B7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8707BA9A-5666-4CC5-A799-A3324D2835F3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5AB23BF2-B478-4865-B067-8A88C3BCB1DD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0" name="群組 29">
                  <a:extLst>
                    <a:ext uri="{FF2B5EF4-FFF2-40B4-BE49-F238E27FC236}">
                      <a16:creationId xmlns:a16="http://schemas.microsoft.com/office/drawing/2014/main" id="{926ABB15-04E9-435A-8200-56CC1525B054}"/>
                    </a:ext>
                  </a:extLst>
                </p:cNvPr>
                <p:cNvGrpSpPr/>
                <p:nvPr/>
              </p:nvGrpSpPr>
              <p:grpSpPr>
                <a:xfrm>
                  <a:off x="9357359" y="1817607"/>
                  <a:ext cx="1920240" cy="578400"/>
                  <a:chOff x="4206240" y="1463760"/>
                  <a:chExt cx="1920240" cy="578400"/>
                </a:xfrm>
              </p:grpSpPr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1274E4D9-F3F7-44A5-9E13-F780B9626DA3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41B3434B-0106-4F8F-92FC-165964A9404E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050ADF9C-DB65-45E5-AB3A-7936841317A4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F1D986A7-379F-417A-9BBA-8391E189DF2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A99A43F9-058B-41AE-B12A-CF91686D78D8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4" name="文字方塊 53">
                    <a:extLst>
                      <a:ext uri="{FF2B5EF4-FFF2-40B4-BE49-F238E27FC236}">
                        <a16:creationId xmlns:a16="http://schemas.microsoft.com/office/drawing/2014/main" id="{76F13F0D-EA87-4D4A-8726-C50BE6680689}"/>
                      </a:ext>
                    </a:extLst>
                  </p:cNvPr>
                  <p:cNvSpPr txBox="1"/>
                  <p:nvPr/>
                </p:nvSpPr>
                <p:spPr>
                  <a:xfrm>
                    <a:off x="5801360" y="1463760"/>
                    <a:ext cx="3251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/>
                      <a:t>…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31" name="群組 30">
                  <a:extLst>
                    <a:ext uri="{FF2B5EF4-FFF2-40B4-BE49-F238E27FC236}">
                      <a16:creationId xmlns:a16="http://schemas.microsoft.com/office/drawing/2014/main" id="{29653ABB-1A8A-45B9-A0E5-BC075883633D}"/>
                    </a:ext>
                  </a:extLst>
                </p:cNvPr>
                <p:cNvGrpSpPr/>
                <p:nvPr/>
              </p:nvGrpSpPr>
              <p:grpSpPr>
                <a:xfrm>
                  <a:off x="9509759" y="22232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2FBCEB72-3535-4686-B4EE-F567C9FE2064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1DB29AD6-D5D4-4B08-972B-B27738E3B3E6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FAEA94B0-75E4-4261-9792-7EDB69701DA7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A766C7C7-37CF-4C5B-834F-B6FAA2F5D87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2D5EA2F1-188A-421C-8EE4-D768874F3D10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2" name="群組 31">
                  <a:extLst>
                    <a:ext uri="{FF2B5EF4-FFF2-40B4-BE49-F238E27FC236}">
                      <a16:creationId xmlns:a16="http://schemas.microsoft.com/office/drawing/2014/main" id="{252216F5-1D14-41A6-ABA4-E4B63B12CFED}"/>
                    </a:ext>
                  </a:extLst>
                </p:cNvPr>
                <p:cNvGrpSpPr/>
                <p:nvPr/>
              </p:nvGrpSpPr>
              <p:grpSpPr>
                <a:xfrm>
                  <a:off x="9662159" y="23756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A1459DD3-0D4B-4F5F-9877-23BF520F96A4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5469E2B0-DB67-479D-A543-AAB072EBC5A9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2F575C9A-D41C-4D19-AF86-EB8CE9659D80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1D15499F-D89C-40F3-81D9-21C476D3ABA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B8F572CC-DAEB-4DE7-9CC9-1401646B7991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3" name="群組 32">
                  <a:extLst>
                    <a:ext uri="{FF2B5EF4-FFF2-40B4-BE49-F238E27FC236}">
                      <a16:creationId xmlns:a16="http://schemas.microsoft.com/office/drawing/2014/main" id="{5905131C-EED5-4CB1-8176-6201C291C39A}"/>
                    </a:ext>
                  </a:extLst>
                </p:cNvPr>
                <p:cNvGrpSpPr/>
                <p:nvPr/>
              </p:nvGrpSpPr>
              <p:grpSpPr>
                <a:xfrm>
                  <a:off x="9814559" y="25280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4025E913-29B4-482E-BBE5-AE59670166CF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D5AFE81B-F00F-47E3-83D2-9C6D5CF99583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DD8D5584-529B-4506-A7DC-4E647353CA3C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F02BE193-FC16-4209-803A-4E9ABBB08A9F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9CE5FD9C-92F1-422E-A29B-A1ECD6F15EA5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13A6FBD0-3603-4C1C-9F4F-ED07A14A2E9C}"/>
                  </a:ext>
                </a:extLst>
              </p:cNvPr>
              <p:cNvSpPr txBox="1"/>
              <p:nvPr/>
            </p:nvSpPr>
            <p:spPr>
              <a:xfrm>
                <a:off x="10888517" y="21607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D1B7642-0F2F-4B8C-805E-9CD7C8CAC8AE}"/>
                  </a:ext>
                </a:extLst>
              </p:cNvPr>
              <p:cNvSpPr txBox="1"/>
              <p:nvPr/>
            </p:nvSpPr>
            <p:spPr>
              <a:xfrm>
                <a:off x="11040917" y="23131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9CFF67ED-3F26-4757-991C-49931FDE9641}"/>
                  </a:ext>
                </a:extLst>
              </p:cNvPr>
              <p:cNvSpPr txBox="1"/>
              <p:nvPr/>
            </p:nvSpPr>
            <p:spPr>
              <a:xfrm>
                <a:off x="11193317" y="24655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7FD061D-6405-4F96-B033-E5C421F7317E}"/>
                  </a:ext>
                </a:extLst>
              </p:cNvPr>
              <p:cNvSpPr txBox="1"/>
              <p:nvPr/>
            </p:nvSpPr>
            <p:spPr>
              <a:xfrm>
                <a:off x="11345717" y="26179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</p:grp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200DB272-6339-4020-BD7F-E1A1812026CF}"/>
                </a:ext>
              </a:extLst>
            </p:cNvPr>
            <p:cNvSpPr txBox="1"/>
            <p:nvPr/>
          </p:nvSpPr>
          <p:spPr>
            <a:xfrm>
              <a:off x="8452597" y="2597230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FV1</a:t>
              </a:r>
              <a:endParaRPr lang="zh-TW" altLang="en-US" sz="1200" b="1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6140702-8324-46A5-9315-F0916B5067CB}"/>
                </a:ext>
              </a:extLst>
            </p:cNvPr>
            <p:cNvSpPr txBox="1"/>
            <p:nvPr/>
          </p:nvSpPr>
          <p:spPr>
            <a:xfrm>
              <a:off x="8571074" y="2794849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FV2</a:t>
              </a:r>
              <a:endParaRPr lang="zh-TW" altLang="en-US" sz="1200" b="1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94B0B53-B064-4371-B8E6-29D14EE5AF50}"/>
                </a:ext>
              </a:extLst>
            </p:cNvPr>
            <p:cNvSpPr txBox="1"/>
            <p:nvPr/>
          </p:nvSpPr>
          <p:spPr>
            <a:xfrm>
              <a:off x="8746964" y="2952245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FV3</a:t>
              </a:r>
              <a:endParaRPr lang="zh-TW" altLang="en-US" sz="1200" b="1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EC5E90D-5D0C-42B0-9F0A-11CA6A151F3C}"/>
                </a:ext>
              </a:extLst>
            </p:cNvPr>
            <p:cNvSpPr txBox="1"/>
            <p:nvPr/>
          </p:nvSpPr>
          <p:spPr>
            <a:xfrm>
              <a:off x="8909819" y="3114241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FV4</a:t>
              </a:r>
              <a:endParaRPr lang="zh-TW" altLang="en-US" sz="1200" b="1" dirty="0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E3F0C6C-3AD4-4D50-9396-250B8408EAF9}"/>
                </a:ext>
              </a:extLst>
            </p:cNvPr>
            <p:cNvSpPr txBox="1"/>
            <p:nvPr/>
          </p:nvSpPr>
          <p:spPr>
            <a:xfrm>
              <a:off x="9079488" y="3277870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FV5</a:t>
              </a:r>
              <a:endParaRPr lang="zh-TW" altLang="en-US" sz="1200" b="1" dirty="0"/>
            </a:p>
          </p:txBody>
        </p:sp>
      </p:grp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76D8E8CA-AA44-483A-96DD-4A4660CFB2A0}"/>
              </a:ext>
            </a:extLst>
          </p:cNvPr>
          <p:cNvCxnSpPr>
            <a:cxnSpLocks/>
            <a:endCxn id="21" idx="0"/>
          </p:cNvCxnSpPr>
          <p:nvPr/>
        </p:nvCxnSpPr>
        <p:spPr>
          <a:xfrm rot="16200000" flipH="1">
            <a:off x="3185583" y="2403639"/>
            <a:ext cx="1060529" cy="999405"/>
          </a:xfrm>
          <a:prstGeom prst="bentConnector3">
            <a:avLst>
              <a:gd name="adj1" fmla="val -1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E78D84A8-A710-423C-AB26-53017E4D3F21}"/>
              </a:ext>
            </a:extLst>
          </p:cNvPr>
          <p:cNvCxnSpPr>
            <a:cxnSpLocks/>
            <a:endCxn id="21" idx="0"/>
          </p:cNvCxnSpPr>
          <p:nvPr/>
        </p:nvCxnSpPr>
        <p:spPr>
          <a:xfrm rot="5400000">
            <a:off x="4012764" y="2559053"/>
            <a:ext cx="1077341" cy="671767"/>
          </a:xfrm>
          <a:prstGeom prst="bentConnector3">
            <a:avLst>
              <a:gd name="adj1" fmla="val 6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0AE5598B-8E92-4075-9FD4-05C8FF8FBF54}"/>
              </a:ext>
            </a:extLst>
          </p:cNvPr>
          <p:cNvCxnSpPr>
            <a:cxnSpLocks/>
          </p:cNvCxnSpPr>
          <p:nvPr/>
        </p:nvCxnSpPr>
        <p:spPr>
          <a:xfrm>
            <a:off x="7054903" y="2310897"/>
            <a:ext cx="1404978" cy="427139"/>
          </a:xfrm>
          <a:prstGeom prst="bentConnector3">
            <a:avLst>
              <a:gd name="adj1" fmla="val 999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C5D70279-3F94-41BA-B4AA-9CC28FF450CB}"/>
              </a:ext>
            </a:extLst>
          </p:cNvPr>
          <p:cNvGrpSpPr/>
          <p:nvPr/>
        </p:nvGrpSpPr>
        <p:grpSpPr>
          <a:xfrm>
            <a:off x="737424" y="4920300"/>
            <a:ext cx="2592156" cy="1618612"/>
            <a:chOff x="838200" y="1888558"/>
            <a:chExt cx="2592156" cy="1618612"/>
          </a:xfrm>
        </p:grpSpPr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8E1CE677-E020-4046-8CD2-D7EA33D67478}"/>
                </a:ext>
              </a:extLst>
            </p:cNvPr>
            <p:cNvGrpSpPr/>
            <p:nvPr/>
          </p:nvGrpSpPr>
          <p:grpSpPr>
            <a:xfrm>
              <a:off x="1476547" y="1888558"/>
              <a:ext cx="1399331" cy="1283241"/>
              <a:chOff x="1143431" y="247003"/>
              <a:chExt cx="1399331" cy="1283241"/>
            </a:xfrm>
          </p:grpSpPr>
          <p:pic>
            <p:nvPicPr>
              <p:cNvPr id="86" name="圖片 85">
                <a:extLst>
                  <a:ext uri="{FF2B5EF4-FFF2-40B4-BE49-F238E27FC236}">
                    <a16:creationId xmlns:a16="http://schemas.microsoft.com/office/drawing/2014/main" id="{8F9245D1-8D0C-4146-BEAB-F30F0DA078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143431" y="24700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87" name="圖片 86">
                <a:extLst>
                  <a:ext uri="{FF2B5EF4-FFF2-40B4-BE49-F238E27FC236}">
                    <a16:creationId xmlns:a16="http://schemas.microsoft.com/office/drawing/2014/main" id="{4AF950C1-6C83-430C-917C-9BCB159A10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14047" y="329628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88" name="圖片 87">
                <a:extLst>
                  <a:ext uri="{FF2B5EF4-FFF2-40B4-BE49-F238E27FC236}">
                    <a16:creationId xmlns:a16="http://schemas.microsoft.com/office/drawing/2014/main" id="{BABD3AC1-22BB-405A-8465-C3D5DC7A32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73466" y="41225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27B4031E-6D5D-4F91-AFEB-B9397AB59109}"/>
                </a:ext>
              </a:extLst>
            </p:cNvPr>
            <p:cNvSpPr txBox="1"/>
            <p:nvPr/>
          </p:nvSpPr>
          <p:spPr>
            <a:xfrm>
              <a:off x="838200" y="3137838"/>
              <a:ext cx="259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Finger performance video</a:t>
              </a:r>
              <a:endParaRPr lang="zh-TW" altLang="en-US" dirty="0"/>
            </a:p>
          </p:txBody>
        </p: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54BD692F-D019-4ABF-9632-2DCF96E9FCC6}"/>
              </a:ext>
            </a:extLst>
          </p:cNvPr>
          <p:cNvGrpSpPr/>
          <p:nvPr/>
        </p:nvGrpSpPr>
        <p:grpSpPr>
          <a:xfrm>
            <a:off x="5577282" y="4920300"/>
            <a:ext cx="2103120" cy="1617109"/>
            <a:chOff x="4988314" y="4905098"/>
            <a:chExt cx="2103120" cy="1617109"/>
          </a:xfrm>
        </p:grpSpPr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8626E664-A3B9-46EB-9E30-CDB781CD12A2}"/>
                </a:ext>
              </a:extLst>
            </p:cNvPr>
            <p:cNvSpPr txBox="1"/>
            <p:nvPr/>
          </p:nvSpPr>
          <p:spPr>
            <a:xfrm>
              <a:off x="4988314" y="6152875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Lower body motion</a:t>
              </a:r>
              <a:endParaRPr lang="zh-TW" altLang="en-US" dirty="0"/>
            </a:p>
          </p:txBody>
        </p: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5E658CC3-38FE-4F40-84A6-5581338D83C7}"/>
                </a:ext>
              </a:extLst>
            </p:cNvPr>
            <p:cNvGrpSpPr/>
            <p:nvPr/>
          </p:nvGrpSpPr>
          <p:grpSpPr>
            <a:xfrm>
              <a:off x="5308248" y="4905098"/>
              <a:ext cx="1503869" cy="1175101"/>
              <a:chOff x="4257597" y="4878412"/>
              <a:chExt cx="1503869" cy="1175101"/>
            </a:xfrm>
          </p:grpSpPr>
          <p:pic>
            <p:nvPicPr>
              <p:cNvPr id="92" name="圖片 91">
                <a:extLst>
                  <a:ext uri="{FF2B5EF4-FFF2-40B4-BE49-F238E27FC236}">
                    <a16:creationId xmlns:a16="http://schemas.microsoft.com/office/drawing/2014/main" id="{8DF57BEE-36EB-42D3-8638-6F780723F2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257597" y="4878412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93" name="圖片 92">
                <a:extLst>
                  <a:ext uri="{FF2B5EF4-FFF2-40B4-BE49-F238E27FC236}">
                    <a16:creationId xmlns:a16="http://schemas.microsoft.com/office/drawing/2014/main" id="{4AD1E5D4-C583-4BD6-886C-B18E8A5AC5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352922" y="4951088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94" name="圖片 93">
                <a:extLst>
                  <a:ext uri="{FF2B5EF4-FFF2-40B4-BE49-F238E27FC236}">
                    <a16:creationId xmlns:a16="http://schemas.microsoft.com/office/drawing/2014/main" id="{1F0009CF-B034-4352-934A-43A5CDC3F4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456205" y="5023764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</p:grp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2F5053A3-5AC3-4D68-9DA7-E3E83C5E5D8F}"/>
              </a:ext>
            </a:extLst>
          </p:cNvPr>
          <p:cNvCxnSpPr/>
          <p:nvPr/>
        </p:nvCxnSpPr>
        <p:spPr>
          <a:xfrm>
            <a:off x="3166543" y="5580526"/>
            <a:ext cx="21603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4745C71A-F662-4484-9F4F-6AE6586A05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51597" y="4305211"/>
            <a:ext cx="1439268" cy="1111362"/>
          </a:xfrm>
          <a:prstGeom prst="bentConnector3">
            <a:avLst>
              <a:gd name="adj1" fmla="val 1002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123FD4BD-F631-4E8C-BFE1-37F5D490F8C7}"/>
              </a:ext>
            </a:extLst>
          </p:cNvPr>
          <p:cNvGrpSpPr/>
          <p:nvPr/>
        </p:nvGrpSpPr>
        <p:grpSpPr>
          <a:xfrm>
            <a:off x="9250680" y="5029821"/>
            <a:ext cx="2103120" cy="1433858"/>
            <a:chOff x="9501668" y="5024940"/>
            <a:chExt cx="2103120" cy="1433858"/>
          </a:xfrm>
        </p:grpSpPr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CF7544C6-4C70-4CDD-BDFD-0A042B7DBEA0}"/>
                </a:ext>
              </a:extLst>
            </p:cNvPr>
            <p:cNvSpPr txBox="1"/>
            <p:nvPr/>
          </p:nvSpPr>
          <p:spPr>
            <a:xfrm>
              <a:off x="9501668" y="6089466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Full body Pose</a:t>
              </a:r>
              <a:endParaRPr lang="zh-TW" altLang="en-US" dirty="0"/>
            </a:p>
          </p:txBody>
        </p:sp>
        <p:pic>
          <p:nvPicPr>
            <p:cNvPr id="104" name="圖片 103">
              <a:extLst>
                <a:ext uri="{FF2B5EF4-FFF2-40B4-BE49-F238E27FC236}">
                  <a16:creationId xmlns:a16="http://schemas.microsoft.com/office/drawing/2014/main" id="{3FDE372C-B802-4AA2-9DE5-7E30F0D8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060" t="23553" r="21180" b="9687"/>
            <a:stretch/>
          </p:blipFill>
          <p:spPr>
            <a:xfrm>
              <a:off x="9900598" y="5024940"/>
              <a:ext cx="1305261" cy="102657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52A623B-1244-4448-B444-440350F302BC}"/>
              </a:ext>
            </a:extLst>
          </p:cNvPr>
          <p:cNvCxnSpPr>
            <a:cxnSpLocks/>
          </p:cNvCxnSpPr>
          <p:nvPr/>
        </p:nvCxnSpPr>
        <p:spPr>
          <a:xfrm>
            <a:off x="7757399" y="5553265"/>
            <a:ext cx="1637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63511E8-DB22-466D-80FB-436D94F971FC}"/>
              </a:ext>
            </a:extLst>
          </p:cNvPr>
          <p:cNvCxnSpPr/>
          <p:nvPr/>
        </p:nvCxnSpPr>
        <p:spPr>
          <a:xfrm>
            <a:off x="8419241" y="4380614"/>
            <a:ext cx="0" cy="1172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0EF0CBF1-EDDA-4E09-9E09-748B2D5BD845}"/>
              </a:ext>
            </a:extLst>
          </p:cNvPr>
          <p:cNvSpPr txBox="1"/>
          <p:nvPr/>
        </p:nvSpPr>
        <p:spPr>
          <a:xfrm>
            <a:off x="-85775" y="3851883"/>
            <a:ext cx="1673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2">
                    <a:lumMod val="90000"/>
                  </a:schemeClr>
                </a:solidFill>
              </a:rPr>
              <a:t>Training stage</a:t>
            </a:r>
            <a:endParaRPr lang="zh-TW" altLang="en-US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72C71B6A-89E6-4085-AF5E-0F1124F462EB}"/>
              </a:ext>
            </a:extLst>
          </p:cNvPr>
          <p:cNvSpPr txBox="1"/>
          <p:nvPr/>
        </p:nvSpPr>
        <p:spPr>
          <a:xfrm>
            <a:off x="-99581" y="4219624"/>
            <a:ext cx="163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2">
                    <a:lumMod val="90000"/>
                  </a:schemeClr>
                </a:solidFill>
              </a:rPr>
              <a:t>Testing stage</a:t>
            </a:r>
            <a:endParaRPr lang="zh-TW" altLang="en-US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8C19B3AD-01AB-41EE-A8EF-120612A350A0}"/>
              </a:ext>
            </a:extLst>
          </p:cNvPr>
          <p:cNvSpPr txBox="1"/>
          <p:nvPr/>
        </p:nvSpPr>
        <p:spPr>
          <a:xfrm>
            <a:off x="-234932" y="3561461"/>
            <a:ext cx="2754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2">
                    <a:lumMod val="90000"/>
                  </a:schemeClr>
                </a:solidFill>
              </a:rPr>
              <a:t>(preprocessing stage)</a:t>
            </a:r>
            <a:endParaRPr lang="zh-TW" altLang="en-US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B9812360-EA92-4829-BE58-1F290A7BECB6}"/>
              </a:ext>
            </a:extLst>
          </p:cNvPr>
          <p:cNvSpPr txBox="1"/>
          <p:nvPr/>
        </p:nvSpPr>
        <p:spPr>
          <a:xfrm>
            <a:off x="-234932" y="4487215"/>
            <a:ext cx="2754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2">
                    <a:lumMod val="90000"/>
                  </a:schemeClr>
                </a:solidFill>
              </a:rPr>
              <a:t>(performance stage)</a:t>
            </a:r>
            <a:endParaRPr lang="zh-TW" altLang="en-US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4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56103-E839-4D54-B86C-0899C4B2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Method overview – abstract 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074255-3E3B-41E8-A620-CFC79FE4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517EC51-84BC-4117-B243-D12F8E116304}"/>
              </a:ext>
            </a:extLst>
          </p:cNvPr>
          <p:cNvGrpSpPr/>
          <p:nvPr/>
        </p:nvGrpSpPr>
        <p:grpSpPr>
          <a:xfrm>
            <a:off x="4837790" y="1529698"/>
            <a:ext cx="2338438" cy="1664685"/>
            <a:chOff x="853032" y="1811247"/>
            <a:chExt cx="2338438" cy="1664685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BB8764D1-B0BE-437E-9A65-2392750EE527}"/>
                </a:ext>
              </a:extLst>
            </p:cNvPr>
            <p:cNvGrpSpPr/>
            <p:nvPr/>
          </p:nvGrpSpPr>
          <p:grpSpPr>
            <a:xfrm>
              <a:off x="1392318" y="1811247"/>
              <a:ext cx="1259866" cy="1336740"/>
              <a:chOff x="1392318" y="1722928"/>
              <a:chExt cx="1259866" cy="1336740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F0D15C10-5A1F-490C-98FB-0F5DA3E119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392318" y="1722928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28D8553B-BE64-41C6-8838-40DD2B175E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494198" y="1786781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925FA8BD-53C6-4F07-B39B-970E674D88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596078" y="1850634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6FDE6D2-8E5F-4D94-A05F-35AC22532F32}"/>
                </a:ext>
              </a:extLst>
            </p:cNvPr>
            <p:cNvSpPr txBox="1"/>
            <p:nvPr/>
          </p:nvSpPr>
          <p:spPr>
            <a:xfrm>
              <a:off x="853032" y="3106600"/>
              <a:ext cx="2338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Example animation</a:t>
              </a:r>
              <a:endParaRPr lang="zh-TW" altLang="en-US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C326D75-6E21-49E4-BEB2-96CB71C941D9}"/>
              </a:ext>
            </a:extLst>
          </p:cNvPr>
          <p:cNvGrpSpPr/>
          <p:nvPr/>
        </p:nvGrpSpPr>
        <p:grpSpPr>
          <a:xfrm>
            <a:off x="760507" y="1573945"/>
            <a:ext cx="2592156" cy="1618612"/>
            <a:chOff x="838200" y="1888558"/>
            <a:chExt cx="2592156" cy="161861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AD8001E-136B-4743-B677-25F9F878B33A}"/>
                </a:ext>
              </a:extLst>
            </p:cNvPr>
            <p:cNvGrpSpPr/>
            <p:nvPr/>
          </p:nvGrpSpPr>
          <p:grpSpPr>
            <a:xfrm>
              <a:off x="1476547" y="1888558"/>
              <a:ext cx="1399331" cy="1283241"/>
              <a:chOff x="1143431" y="247003"/>
              <a:chExt cx="1399331" cy="1283241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F8E964B5-2D48-41D2-86CA-DE1682BF4D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143431" y="24700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A46A4517-33F5-4E9C-9E53-5E01A7ABBC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14047" y="329628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C85462F5-AB49-4639-944D-AFBEC51D07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73466" y="41225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561DE76-84A5-4C9A-B40E-348350183F2C}"/>
                </a:ext>
              </a:extLst>
            </p:cNvPr>
            <p:cNvSpPr txBox="1"/>
            <p:nvPr/>
          </p:nvSpPr>
          <p:spPr>
            <a:xfrm>
              <a:off x="838200" y="3137838"/>
              <a:ext cx="259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Finger performance video</a:t>
              </a:r>
              <a:endParaRPr lang="zh-TW" altLang="en-US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85FF4F4-2540-435E-94CE-557CB1E96542}"/>
              </a:ext>
            </a:extLst>
          </p:cNvPr>
          <p:cNvGrpSpPr/>
          <p:nvPr/>
        </p:nvGrpSpPr>
        <p:grpSpPr>
          <a:xfrm>
            <a:off x="2980019" y="3433607"/>
            <a:ext cx="2471062" cy="671781"/>
            <a:chOff x="7810312" y="1580941"/>
            <a:chExt cx="2471062" cy="671781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479493B-C392-408B-96D0-56304FAFFDE6}"/>
                </a:ext>
              </a:extLst>
            </p:cNvPr>
            <p:cNvSpPr txBox="1"/>
            <p:nvPr/>
          </p:nvSpPr>
          <p:spPr>
            <a:xfrm>
              <a:off x="7810312" y="1914168"/>
              <a:ext cx="2471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b="1" dirty="0"/>
                <a:t>Rotation mapping function</a:t>
              </a:r>
              <a:endParaRPr lang="zh-TW" alt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7573F200-4E78-478C-8F66-4CE43538B659}"/>
                    </a:ext>
                  </a:extLst>
                </p:cNvPr>
                <p:cNvSpPr txBox="1"/>
                <p:nvPr/>
              </p:nvSpPr>
              <p:spPr>
                <a:xfrm>
                  <a:off x="8788400" y="1580941"/>
                  <a:ext cx="5148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0" smtClean="0">
                            <a:latin typeface="Cambria Math" panose="02040503050406030204" pitchFamily="18" charset="0"/>
                          </a:rPr>
                          <m:t>𝚽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4BD47580-9E4A-4966-AAA0-AEE4DAB4E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400" y="1580941"/>
                  <a:ext cx="51488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9CAECC7-93AA-437F-B6B7-4328F68D26C0}"/>
              </a:ext>
            </a:extLst>
          </p:cNvPr>
          <p:cNvGrpSpPr/>
          <p:nvPr/>
        </p:nvGrpSpPr>
        <p:grpSpPr>
          <a:xfrm>
            <a:off x="7212370" y="2788028"/>
            <a:ext cx="3279511" cy="1458253"/>
            <a:chOff x="8452597" y="2481062"/>
            <a:chExt cx="3279511" cy="1458253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6E80D63-4D6C-44DF-BC66-5F66A93423C4}"/>
                </a:ext>
              </a:extLst>
            </p:cNvPr>
            <p:cNvSpPr txBox="1"/>
            <p:nvPr/>
          </p:nvSpPr>
          <p:spPr>
            <a:xfrm>
              <a:off x="9374988" y="3600761"/>
              <a:ext cx="2031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/>
                <a:t>Feature vectors (FVs)</a:t>
              </a:r>
              <a:endParaRPr lang="zh-TW" altLang="en-US" sz="1600" b="1" dirty="0"/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83BB7E91-9E3C-416D-8BEF-81DB16147F2D}"/>
                </a:ext>
              </a:extLst>
            </p:cNvPr>
            <p:cNvGrpSpPr/>
            <p:nvPr/>
          </p:nvGrpSpPr>
          <p:grpSpPr>
            <a:xfrm>
              <a:off x="9049868" y="2481062"/>
              <a:ext cx="2682240" cy="1035600"/>
              <a:chOff x="8988597" y="2008379"/>
              <a:chExt cx="2682240" cy="1035600"/>
            </a:xfrm>
          </p:grpSpPr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CE87806C-7D90-4BC0-BB97-1B4874746C7F}"/>
                  </a:ext>
                </a:extLst>
              </p:cNvPr>
              <p:cNvGrpSpPr/>
              <p:nvPr/>
            </p:nvGrpSpPr>
            <p:grpSpPr>
              <a:xfrm>
                <a:off x="8988597" y="2008379"/>
                <a:ext cx="2235200" cy="1035600"/>
                <a:chOff x="9204959" y="1817607"/>
                <a:chExt cx="2235200" cy="1035600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79E79021-98E4-45A0-B970-497519A1777D}"/>
                    </a:ext>
                  </a:extLst>
                </p:cNvPr>
                <p:cNvGrpSpPr/>
                <p:nvPr/>
              </p:nvGrpSpPr>
              <p:grpSpPr>
                <a:xfrm>
                  <a:off x="9204959" y="19184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BD95A1C4-D557-4FDD-896B-A1D9CCCD6EDA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0BFF7F15-55A2-4683-A9BD-F6004528AA61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FF7F8632-3C91-42A4-B7AF-6F2C511122B7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8707BA9A-5666-4CC5-A799-A3324D2835F3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5AB23BF2-B478-4865-B067-8A88C3BCB1DD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0" name="群組 29">
                  <a:extLst>
                    <a:ext uri="{FF2B5EF4-FFF2-40B4-BE49-F238E27FC236}">
                      <a16:creationId xmlns:a16="http://schemas.microsoft.com/office/drawing/2014/main" id="{926ABB15-04E9-435A-8200-56CC1525B054}"/>
                    </a:ext>
                  </a:extLst>
                </p:cNvPr>
                <p:cNvGrpSpPr/>
                <p:nvPr/>
              </p:nvGrpSpPr>
              <p:grpSpPr>
                <a:xfrm>
                  <a:off x="9357359" y="1817607"/>
                  <a:ext cx="1920240" cy="578400"/>
                  <a:chOff x="4206240" y="1463760"/>
                  <a:chExt cx="1920240" cy="578400"/>
                </a:xfrm>
              </p:grpSpPr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1274E4D9-F3F7-44A5-9E13-F780B9626DA3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41B3434B-0106-4F8F-92FC-165964A9404E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050ADF9C-DB65-45E5-AB3A-7936841317A4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F1D986A7-379F-417A-9BBA-8391E189DF2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A99A43F9-058B-41AE-B12A-CF91686D78D8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4" name="文字方塊 53">
                    <a:extLst>
                      <a:ext uri="{FF2B5EF4-FFF2-40B4-BE49-F238E27FC236}">
                        <a16:creationId xmlns:a16="http://schemas.microsoft.com/office/drawing/2014/main" id="{76F13F0D-EA87-4D4A-8726-C50BE6680689}"/>
                      </a:ext>
                    </a:extLst>
                  </p:cNvPr>
                  <p:cNvSpPr txBox="1"/>
                  <p:nvPr/>
                </p:nvSpPr>
                <p:spPr>
                  <a:xfrm>
                    <a:off x="5801360" y="1463760"/>
                    <a:ext cx="3251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/>
                      <a:t>…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31" name="群組 30">
                  <a:extLst>
                    <a:ext uri="{FF2B5EF4-FFF2-40B4-BE49-F238E27FC236}">
                      <a16:creationId xmlns:a16="http://schemas.microsoft.com/office/drawing/2014/main" id="{29653ABB-1A8A-45B9-A0E5-BC075883633D}"/>
                    </a:ext>
                  </a:extLst>
                </p:cNvPr>
                <p:cNvGrpSpPr/>
                <p:nvPr/>
              </p:nvGrpSpPr>
              <p:grpSpPr>
                <a:xfrm>
                  <a:off x="9509759" y="22232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2FBCEB72-3535-4686-B4EE-F567C9FE2064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1DB29AD6-D5D4-4B08-972B-B27738E3B3E6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FAEA94B0-75E4-4261-9792-7EDB69701DA7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A766C7C7-37CF-4C5B-834F-B6FAA2F5D87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2D5EA2F1-188A-421C-8EE4-D768874F3D10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2" name="群組 31">
                  <a:extLst>
                    <a:ext uri="{FF2B5EF4-FFF2-40B4-BE49-F238E27FC236}">
                      <a16:creationId xmlns:a16="http://schemas.microsoft.com/office/drawing/2014/main" id="{252216F5-1D14-41A6-ABA4-E4B63B12CFED}"/>
                    </a:ext>
                  </a:extLst>
                </p:cNvPr>
                <p:cNvGrpSpPr/>
                <p:nvPr/>
              </p:nvGrpSpPr>
              <p:grpSpPr>
                <a:xfrm>
                  <a:off x="9662159" y="23756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A1459DD3-0D4B-4F5F-9877-23BF520F96A4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5469E2B0-DB67-479D-A543-AAB072EBC5A9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2F575C9A-D41C-4D19-AF86-EB8CE9659D80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1D15499F-D89C-40F3-81D9-21C476D3ABA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B8F572CC-DAEB-4DE7-9CC9-1401646B7991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3" name="群組 32">
                  <a:extLst>
                    <a:ext uri="{FF2B5EF4-FFF2-40B4-BE49-F238E27FC236}">
                      <a16:creationId xmlns:a16="http://schemas.microsoft.com/office/drawing/2014/main" id="{5905131C-EED5-4CB1-8176-6201C291C39A}"/>
                    </a:ext>
                  </a:extLst>
                </p:cNvPr>
                <p:cNvGrpSpPr/>
                <p:nvPr/>
              </p:nvGrpSpPr>
              <p:grpSpPr>
                <a:xfrm>
                  <a:off x="9814559" y="25280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4025E913-29B4-482E-BBE5-AE59670166CF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D5AFE81B-F00F-47E3-83D2-9C6D5CF99583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DD8D5584-529B-4506-A7DC-4E647353CA3C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F02BE193-FC16-4209-803A-4E9ABBB08A9F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9CE5FD9C-92F1-422E-A29B-A1ECD6F15EA5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13A6FBD0-3603-4C1C-9F4F-ED07A14A2E9C}"/>
                  </a:ext>
                </a:extLst>
              </p:cNvPr>
              <p:cNvSpPr txBox="1"/>
              <p:nvPr/>
            </p:nvSpPr>
            <p:spPr>
              <a:xfrm>
                <a:off x="10888517" y="21607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D1B7642-0F2F-4B8C-805E-9CD7C8CAC8AE}"/>
                  </a:ext>
                </a:extLst>
              </p:cNvPr>
              <p:cNvSpPr txBox="1"/>
              <p:nvPr/>
            </p:nvSpPr>
            <p:spPr>
              <a:xfrm>
                <a:off x="11040917" y="23131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9CFF67ED-3F26-4757-991C-49931FDE9641}"/>
                  </a:ext>
                </a:extLst>
              </p:cNvPr>
              <p:cNvSpPr txBox="1"/>
              <p:nvPr/>
            </p:nvSpPr>
            <p:spPr>
              <a:xfrm>
                <a:off x="11193317" y="24655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7FD061D-6405-4F96-B033-E5C421F7317E}"/>
                  </a:ext>
                </a:extLst>
              </p:cNvPr>
              <p:cNvSpPr txBox="1"/>
              <p:nvPr/>
            </p:nvSpPr>
            <p:spPr>
              <a:xfrm>
                <a:off x="11345717" y="26179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</p:grp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200DB272-6339-4020-BD7F-E1A1812026CF}"/>
                </a:ext>
              </a:extLst>
            </p:cNvPr>
            <p:cNvSpPr txBox="1"/>
            <p:nvPr/>
          </p:nvSpPr>
          <p:spPr>
            <a:xfrm>
              <a:off x="8452597" y="2597230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FV1</a:t>
              </a:r>
              <a:endParaRPr lang="zh-TW" altLang="en-US" sz="1200" b="1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6140702-8324-46A5-9315-F0916B5067CB}"/>
                </a:ext>
              </a:extLst>
            </p:cNvPr>
            <p:cNvSpPr txBox="1"/>
            <p:nvPr/>
          </p:nvSpPr>
          <p:spPr>
            <a:xfrm>
              <a:off x="8571074" y="2794849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FV2</a:t>
              </a:r>
              <a:endParaRPr lang="zh-TW" altLang="en-US" sz="1200" b="1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94B0B53-B064-4371-B8E6-29D14EE5AF50}"/>
                </a:ext>
              </a:extLst>
            </p:cNvPr>
            <p:cNvSpPr txBox="1"/>
            <p:nvPr/>
          </p:nvSpPr>
          <p:spPr>
            <a:xfrm>
              <a:off x="8746964" y="2952245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FV3</a:t>
              </a:r>
              <a:endParaRPr lang="zh-TW" altLang="en-US" sz="1200" b="1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EC5E90D-5D0C-42B0-9F0A-11CA6A151F3C}"/>
                </a:ext>
              </a:extLst>
            </p:cNvPr>
            <p:cNvSpPr txBox="1"/>
            <p:nvPr/>
          </p:nvSpPr>
          <p:spPr>
            <a:xfrm>
              <a:off x="8909819" y="3114241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FV4</a:t>
              </a:r>
              <a:endParaRPr lang="zh-TW" altLang="en-US" sz="1200" b="1" dirty="0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E3F0C6C-3AD4-4D50-9396-250B8408EAF9}"/>
                </a:ext>
              </a:extLst>
            </p:cNvPr>
            <p:cNvSpPr txBox="1"/>
            <p:nvPr/>
          </p:nvSpPr>
          <p:spPr>
            <a:xfrm>
              <a:off x="9079488" y="3277870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FV5</a:t>
              </a:r>
              <a:endParaRPr lang="zh-TW" altLang="en-US" sz="1200" b="1" dirty="0"/>
            </a:p>
          </p:txBody>
        </p:sp>
      </p:grp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76D8E8CA-AA44-483A-96DD-4A4660CFB2A0}"/>
              </a:ext>
            </a:extLst>
          </p:cNvPr>
          <p:cNvCxnSpPr>
            <a:cxnSpLocks/>
            <a:endCxn id="21" idx="0"/>
          </p:cNvCxnSpPr>
          <p:nvPr/>
        </p:nvCxnSpPr>
        <p:spPr>
          <a:xfrm rot="16200000" flipH="1">
            <a:off x="3185583" y="2403639"/>
            <a:ext cx="1060529" cy="999405"/>
          </a:xfrm>
          <a:prstGeom prst="bentConnector3">
            <a:avLst>
              <a:gd name="adj1" fmla="val -1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E78D84A8-A710-423C-AB26-53017E4D3F21}"/>
              </a:ext>
            </a:extLst>
          </p:cNvPr>
          <p:cNvCxnSpPr>
            <a:cxnSpLocks/>
            <a:endCxn id="21" idx="0"/>
          </p:cNvCxnSpPr>
          <p:nvPr/>
        </p:nvCxnSpPr>
        <p:spPr>
          <a:xfrm rot="5400000">
            <a:off x="4012764" y="2559053"/>
            <a:ext cx="1077341" cy="671767"/>
          </a:xfrm>
          <a:prstGeom prst="bentConnector3">
            <a:avLst>
              <a:gd name="adj1" fmla="val 6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0AE5598B-8E92-4075-9FD4-05C8FF8FBF54}"/>
              </a:ext>
            </a:extLst>
          </p:cNvPr>
          <p:cNvCxnSpPr>
            <a:cxnSpLocks/>
          </p:cNvCxnSpPr>
          <p:nvPr/>
        </p:nvCxnSpPr>
        <p:spPr>
          <a:xfrm>
            <a:off x="7054903" y="2310897"/>
            <a:ext cx="1404978" cy="427139"/>
          </a:xfrm>
          <a:prstGeom prst="bentConnector3">
            <a:avLst>
              <a:gd name="adj1" fmla="val 999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C5D70279-3F94-41BA-B4AA-9CC28FF450CB}"/>
              </a:ext>
            </a:extLst>
          </p:cNvPr>
          <p:cNvGrpSpPr/>
          <p:nvPr/>
        </p:nvGrpSpPr>
        <p:grpSpPr>
          <a:xfrm>
            <a:off x="737424" y="4920300"/>
            <a:ext cx="2592156" cy="1618612"/>
            <a:chOff x="838200" y="1888558"/>
            <a:chExt cx="2592156" cy="1618612"/>
          </a:xfrm>
        </p:grpSpPr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8E1CE677-E020-4046-8CD2-D7EA33D67478}"/>
                </a:ext>
              </a:extLst>
            </p:cNvPr>
            <p:cNvGrpSpPr/>
            <p:nvPr/>
          </p:nvGrpSpPr>
          <p:grpSpPr>
            <a:xfrm>
              <a:off x="1476547" y="1888558"/>
              <a:ext cx="1399331" cy="1283241"/>
              <a:chOff x="1143431" y="247003"/>
              <a:chExt cx="1399331" cy="1283241"/>
            </a:xfrm>
          </p:grpSpPr>
          <p:pic>
            <p:nvPicPr>
              <p:cNvPr id="86" name="圖片 85">
                <a:extLst>
                  <a:ext uri="{FF2B5EF4-FFF2-40B4-BE49-F238E27FC236}">
                    <a16:creationId xmlns:a16="http://schemas.microsoft.com/office/drawing/2014/main" id="{8F9245D1-8D0C-4146-BEAB-F30F0DA078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143431" y="24700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87" name="圖片 86">
                <a:extLst>
                  <a:ext uri="{FF2B5EF4-FFF2-40B4-BE49-F238E27FC236}">
                    <a16:creationId xmlns:a16="http://schemas.microsoft.com/office/drawing/2014/main" id="{4AF950C1-6C83-430C-917C-9BCB159A10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14047" y="329628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88" name="圖片 87">
                <a:extLst>
                  <a:ext uri="{FF2B5EF4-FFF2-40B4-BE49-F238E27FC236}">
                    <a16:creationId xmlns:a16="http://schemas.microsoft.com/office/drawing/2014/main" id="{BABD3AC1-22BB-405A-8465-C3D5DC7A32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73466" y="41225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27B4031E-6D5D-4F91-AFEB-B9397AB59109}"/>
                </a:ext>
              </a:extLst>
            </p:cNvPr>
            <p:cNvSpPr txBox="1"/>
            <p:nvPr/>
          </p:nvSpPr>
          <p:spPr>
            <a:xfrm>
              <a:off x="838200" y="3137838"/>
              <a:ext cx="259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Finger performance video</a:t>
              </a:r>
              <a:endParaRPr lang="zh-TW" altLang="en-US" dirty="0"/>
            </a:p>
          </p:txBody>
        </p: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54BD692F-D019-4ABF-9632-2DCF96E9FCC6}"/>
              </a:ext>
            </a:extLst>
          </p:cNvPr>
          <p:cNvGrpSpPr/>
          <p:nvPr/>
        </p:nvGrpSpPr>
        <p:grpSpPr>
          <a:xfrm>
            <a:off x="5172860" y="4950389"/>
            <a:ext cx="2103120" cy="1617109"/>
            <a:chOff x="4988314" y="4905098"/>
            <a:chExt cx="2103120" cy="1617109"/>
          </a:xfrm>
        </p:grpSpPr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8626E664-A3B9-46EB-9E30-CDB781CD12A2}"/>
                </a:ext>
              </a:extLst>
            </p:cNvPr>
            <p:cNvSpPr txBox="1"/>
            <p:nvPr/>
          </p:nvSpPr>
          <p:spPr>
            <a:xfrm>
              <a:off x="4988314" y="6152875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Lower body motion</a:t>
              </a:r>
              <a:endParaRPr lang="zh-TW" altLang="en-US" dirty="0"/>
            </a:p>
          </p:txBody>
        </p: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5E658CC3-38FE-4F40-84A6-5581338D83C7}"/>
                </a:ext>
              </a:extLst>
            </p:cNvPr>
            <p:cNvGrpSpPr/>
            <p:nvPr/>
          </p:nvGrpSpPr>
          <p:grpSpPr>
            <a:xfrm>
              <a:off x="5308248" y="4905098"/>
              <a:ext cx="1503869" cy="1175101"/>
              <a:chOff x="4257597" y="4878412"/>
              <a:chExt cx="1503869" cy="1175101"/>
            </a:xfrm>
          </p:grpSpPr>
          <p:pic>
            <p:nvPicPr>
              <p:cNvPr id="92" name="圖片 91">
                <a:extLst>
                  <a:ext uri="{FF2B5EF4-FFF2-40B4-BE49-F238E27FC236}">
                    <a16:creationId xmlns:a16="http://schemas.microsoft.com/office/drawing/2014/main" id="{8DF57BEE-36EB-42D3-8638-6F780723F2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257597" y="4878412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93" name="圖片 92">
                <a:extLst>
                  <a:ext uri="{FF2B5EF4-FFF2-40B4-BE49-F238E27FC236}">
                    <a16:creationId xmlns:a16="http://schemas.microsoft.com/office/drawing/2014/main" id="{4AD1E5D4-C583-4BD6-886C-B18E8A5AC5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352922" y="4951088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94" name="圖片 93">
                <a:extLst>
                  <a:ext uri="{FF2B5EF4-FFF2-40B4-BE49-F238E27FC236}">
                    <a16:creationId xmlns:a16="http://schemas.microsoft.com/office/drawing/2014/main" id="{1F0009CF-B034-4352-934A-43A5CDC3F4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456205" y="5023764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</p:grp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2F5053A3-5AC3-4D68-9DA7-E3E83C5E5D8F}"/>
              </a:ext>
            </a:extLst>
          </p:cNvPr>
          <p:cNvCxnSpPr/>
          <p:nvPr/>
        </p:nvCxnSpPr>
        <p:spPr>
          <a:xfrm>
            <a:off x="3166543" y="5580526"/>
            <a:ext cx="21603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4745C71A-F662-4484-9F4F-6AE6586A05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51597" y="4305211"/>
            <a:ext cx="1439268" cy="1111362"/>
          </a:xfrm>
          <a:prstGeom prst="bentConnector3">
            <a:avLst>
              <a:gd name="adj1" fmla="val 1002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123FD4BD-F631-4E8C-BFE1-37F5D490F8C7}"/>
              </a:ext>
            </a:extLst>
          </p:cNvPr>
          <p:cNvGrpSpPr/>
          <p:nvPr/>
        </p:nvGrpSpPr>
        <p:grpSpPr>
          <a:xfrm>
            <a:off x="9250680" y="5029821"/>
            <a:ext cx="2103120" cy="1433858"/>
            <a:chOff x="9501668" y="5024940"/>
            <a:chExt cx="2103120" cy="1433858"/>
          </a:xfrm>
        </p:grpSpPr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CF7544C6-4C70-4CDD-BDFD-0A042B7DBEA0}"/>
                </a:ext>
              </a:extLst>
            </p:cNvPr>
            <p:cNvSpPr txBox="1"/>
            <p:nvPr/>
          </p:nvSpPr>
          <p:spPr>
            <a:xfrm>
              <a:off x="9501668" y="6089466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Full body Pose</a:t>
              </a:r>
              <a:endParaRPr lang="zh-TW" altLang="en-US" dirty="0"/>
            </a:p>
          </p:txBody>
        </p:sp>
        <p:pic>
          <p:nvPicPr>
            <p:cNvPr id="104" name="圖片 103">
              <a:extLst>
                <a:ext uri="{FF2B5EF4-FFF2-40B4-BE49-F238E27FC236}">
                  <a16:creationId xmlns:a16="http://schemas.microsoft.com/office/drawing/2014/main" id="{3FDE372C-B802-4AA2-9DE5-7E30F0D8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060" t="23553" r="21180" b="9687"/>
            <a:stretch/>
          </p:blipFill>
          <p:spPr>
            <a:xfrm>
              <a:off x="9900598" y="5024940"/>
              <a:ext cx="1305261" cy="102657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52A623B-1244-4448-B444-440350F302BC}"/>
              </a:ext>
            </a:extLst>
          </p:cNvPr>
          <p:cNvCxnSpPr>
            <a:cxnSpLocks/>
          </p:cNvCxnSpPr>
          <p:nvPr/>
        </p:nvCxnSpPr>
        <p:spPr>
          <a:xfrm>
            <a:off x="7330847" y="5553265"/>
            <a:ext cx="20637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63511E8-DB22-466D-80FB-436D94F971FC}"/>
              </a:ext>
            </a:extLst>
          </p:cNvPr>
          <p:cNvCxnSpPr/>
          <p:nvPr/>
        </p:nvCxnSpPr>
        <p:spPr>
          <a:xfrm>
            <a:off x="8419241" y="4380614"/>
            <a:ext cx="0" cy="1172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5864A8C5-8073-4C77-824C-2758A64BDF39}"/>
              </a:ext>
            </a:extLst>
          </p:cNvPr>
          <p:cNvSpPr/>
          <p:nvPr/>
        </p:nvSpPr>
        <p:spPr>
          <a:xfrm>
            <a:off x="7051128" y="1053065"/>
            <a:ext cx="4694111" cy="5340540"/>
          </a:xfrm>
          <a:prstGeom prst="roundRect">
            <a:avLst/>
          </a:prstGeom>
          <a:solidFill>
            <a:srgbClr val="969898">
              <a:alpha val="9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8953B94D-7674-493A-9DC4-A35ACFDE0A6F}"/>
              </a:ext>
            </a:extLst>
          </p:cNvPr>
          <p:cNvSpPr/>
          <p:nvPr/>
        </p:nvSpPr>
        <p:spPr>
          <a:xfrm>
            <a:off x="605191" y="1327092"/>
            <a:ext cx="6394498" cy="2171416"/>
          </a:xfrm>
          <a:prstGeom prst="roundRect">
            <a:avLst/>
          </a:prstGeom>
          <a:solidFill>
            <a:srgbClr val="969898">
              <a:alpha val="9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Lower body motion retargeting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54823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B694309-97CB-4A20-83BD-168BBC6349E7}"/>
              </a:ext>
            </a:extLst>
          </p:cNvPr>
          <p:cNvCxnSpPr/>
          <p:nvPr/>
        </p:nvCxnSpPr>
        <p:spPr>
          <a:xfrm>
            <a:off x="3830305" y="4246281"/>
            <a:ext cx="0" cy="1334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89A56103-E839-4D54-B86C-0899C4B2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Method overview – abstract 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074255-3E3B-41E8-A620-CFC79FE4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517EC51-84BC-4117-B243-D12F8E116304}"/>
              </a:ext>
            </a:extLst>
          </p:cNvPr>
          <p:cNvGrpSpPr/>
          <p:nvPr/>
        </p:nvGrpSpPr>
        <p:grpSpPr>
          <a:xfrm>
            <a:off x="4942002" y="1521870"/>
            <a:ext cx="2338438" cy="1664685"/>
            <a:chOff x="853032" y="1811247"/>
            <a:chExt cx="2338438" cy="1664685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BB8764D1-B0BE-437E-9A65-2392750EE527}"/>
                </a:ext>
              </a:extLst>
            </p:cNvPr>
            <p:cNvGrpSpPr/>
            <p:nvPr/>
          </p:nvGrpSpPr>
          <p:grpSpPr>
            <a:xfrm>
              <a:off x="1392318" y="1811247"/>
              <a:ext cx="1259866" cy="1336740"/>
              <a:chOff x="1392318" y="1722928"/>
              <a:chExt cx="1259866" cy="1336740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F0D15C10-5A1F-490C-98FB-0F5DA3E119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392318" y="1722928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28D8553B-BE64-41C6-8838-40DD2B175E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494198" y="1786781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925FA8BD-53C6-4F07-B39B-970E674D88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596078" y="1850634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6FDE6D2-8E5F-4D94-A05F-35AC22532F32}"/>
                </a:ext>
              </a:extLst>
            </p:cNvPr>
            <p:cNvSpPr txBox="1"/>
            <p:nvPr/>
          </p:nvSpPr>
          <p:spPr>
            <a:xfrm>
              <a:off x="853032" y="3106600"/>
              <a:ext cx="2338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Example animation</a:t>
              </a:r>
              <a:endParaRPr lang="zh-TW" altLang="en-US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C326D75-6E21-49E4-BEB2-96CB71C941D9}"/>
              </a:ext>
            </a:extLst>
          </p:cNvPr>
          <p:cNvGrpSpPr/>
          <p:nvPr/>
        </p:nvGrpSpPr>
        <p:grpSpPr>
          <a:xfrm>
            <a:off x="760507" y="1573945"/>
            <a:ext cx="2592156" cy="1618612"/>
            <a:chOff x="838200" y="1888558"/>
            <a:chExt cx="2592156" cy="161861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AD8001E-136B-4743-B677-25F9F878B33A}"/>
                </a:ext>
              </a:extLst>
            </p:cNvPr>
            <p:cNvGrpSpPr/>
            <p:nvPr/>
          </p:nvGrpSpPr>
          <p:grpSpPr>
            <a:xfrm>
              <a:off x="1476547" y="1888558"/>
              <a:ext cx="1399331" cy="1283241"/>
              <a:chOff x="1143431" y="247003"/>
              <a:chExt cx="1399331" cy="1283241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F8E964B5-2D48-41D2-86CA-DE1682BF4D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143431" y="24700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A46A4517-33F5-4E9C-9E53-5E01A7ABBC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14047" y="329628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C85462F5-AB49-4639-944D-AFBEC51D07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73466" y="41225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561DE76-84A5-4C9A-B40E-348350183F2C}"/>
                </a:ext>
              </a:extLst>
            </p:cNvPr>
            <p:cNvSpPr txBox="1"/>
            <p:nvPr/>
          </p:nvSpPr>
          <p:spPr>
            <a:xfrm>
              <a:off x="838200" y="3137838"/>
              <a:ext cx="259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Finger performance video</a:t>
              </a:r>
              <a:endParaRPr lang="zh-TW" altLang="en-US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85FF4F4-2540-435E-94CE-557CB1E96542}"/>
              </a:ext>
            </a:extLst>
          </p:cNvPr>
          <p:cNvGrpSpPr/>
          <p:nvPr/>
        </p:nvGrpSpPr>
        <p:grpSpPr>
          <a:xfrm>
            <a:off x="2607325" y="3424378"/>
            <a:ext cx="2471062" cy="671781"/>
            <a:chOff x="7810312" y="1580941"/>
            <a:chExt cx="2471062" cy="671781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479493B-C392-408B-96D0-56304FAFFDE6}"/>
                </a:ext>
              </a:extLst>
            </p:cNvPr>
            <p:cNvSpPr txBox="1"/>
            <p:nvPr/>
          </p:nvSpPr>
          <p:spPr>
            <a:xfrm>
              <a:off x="7810312" y="1914168"/>
              <a:ext cx="2471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b="1" dirty="0"/>
                <a:t>Rotation mapping function</a:t>
              </a:r>
              <a:endParaRPr lang="zh-TW" alt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7573F200-4E78-478C-8F66-4CE43538B659}"/>
                    </a:ext>
                  </a:extLst>
                </p:cNvPr>
                <p:cNvSpPr txBox="1"/>
                <p:nvPr/>
              </p:nvSpPr>
              <p:spPr>
                <a:xfrm>
                  <a:off x="8788400" y="1580941"/>
                  <a:ext cx="5148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0" smtClean="0">
                            <a:latin typeface="Cambria Math" panose="02040503050406030204" pitchFamily="18" charset="0"/>
                          </a:rPr>
                          <m:t>𝚽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4BD47580-9E4A-4966-AAA0-AEE4DAB4E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400" y="1580941"/>
                  <a:ext cx="51488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9CAECC7-93AA-437F-B6B7-4328F68D26C0}"/>
              </a:ext>
            </a:extLst>
          </p:cNvPr>
          <p:cNvGrpSpPr/>
          <p:nvPr/>
        </p:nvGrpSpPr>
        <p:grpSpPr>
          <a:xfrm>
            <a:off x="6722968" y="3440566"/>
            <a:ext cx="3279511" cy="1458253"/>
            <a:chOff x="8452597" y="2481062"/>
            <a:chExt cx="3279511" cy="1458253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6E80D63-4D6C-44DF-BC66-5F66A93423C4}"/>
                </a:ext>
              </a:extLst>
            </p:cNvPr>
            <p:cNvSpPr txBox="1"/>
            <p:nvPr/>
          </p:nvSpPr>
          <p:spPr>
            <a:xfrm>
              <a:off x="9374988" y="3600761"/>
              <a:ext cx="2031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/>
                <a:t>Feature vectors (FVs)</a:t>
              </a:r>
              <a:endParaRPr lang="zh-TW" altLang="en-US" sz="1600" b="1" dirty="0"/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83BB7E91-9E3C-416D-8BEF-81DB16147F2D}"/>
                </a:ext>
              </a:extLst>
            </p:cNvPr>
            <p:cNvGrpSpPr/>
            <p:nvPr/>
          </p:nvGrpSpPr>
          <p:grpSpPr>
            <a:xfrm>
              <a:off x="9049868" y="2481062"/>
              <a:ext cx="2682240" cy="1035600"/>
              <a:chOff x="8988597" y="2008379"/>
              <a:chExt cx="2682240" cy="1035600"/>
            </a:xfrm>
          </p:grpSpPr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CE87806C-7D90-4BC0-BB97-1B4874746C7F}"/>
                  </a:ext>
                </a:extLst>
              </p:cNvPr>
              <p:cNvGrpSpPr/>
              <p:nvPr/>
            </p:nvGrpSpPr>
            <p:grpSpPr>
              <a:xfrm>
                <a:off x="8988597" y="2008379"/>
                <a:ext cx="2235200" cy="1035600"/>
                <a:chOff x="9204959" y="1817607"/>
                <a:chExt cx="2235200" cy="1035600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79E79021-98E4-45A0-B970-497519A1777D}"/>
                    </a:ext>
                  </a:extLst>
                </p:cNvPr>
                <p:cNvGrpSpPr/>
                <p:nvPr/>
              </p:nvGrpSpPr>
              <p:grpSpPr>
                <a:xfrm>
                  <a:off x="9204959" y="19184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BD95A1C4-D557-4FDD-896B-A1D9CCCD6EDA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0BFF7F15-55A2-4683-A9BD-F6004528AA61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FF7F8632-3C91-42A4-B7AF-6F2C511122B7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8707BA9A-5666-4CC5-A799-A3324D2835F3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5AB23BF2-B478-4865-B067-8A88C3BCB1DD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0" name="群組 29">
                  <a:extLst>
                    <a:ext uri="{FF2B5EF4-FFF2-40B4-BE49-F238E27FC236}">
                      <a16:creationId xmlns:a16="http://schemas.microsoft.com/office/drawing/2014/main" id="{926ABB15-04E9-435A-8200-56CC1525B054}"/>
                    </a:ext>
                  </a:extLst>
                </p:cNvPr>
                <p:cNvGrpSpPr/>
                <p:nvPr/>
              </p:nvGrpSpPr>
              <p:grpSpPr>
                <a:xfrm>
                  <a:off x="9357359" y="1817607"/>
                  <a:ext cx="1920240" cy="578400"/>
                  <a:chOff x="4206240" y="1463760"/>
                  <a:chExt cx="1920240" cy="578400"/>
                </a:xfrm>
              </p:grpSpPr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1274E4D9-F3F7-44A5-9E13-F780B9626DA3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41B3434B-0106-4F8F-92FC-165964A9404E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050ADF9C-DB65-45E5-AB3A-7936841317A4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F1D986A7-379F-417A-9BBA-8391E189DF2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A99A43F9-058B-41AE-B12A-CF91686D78D8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4" name="文字方塊 53">
                    <a:extLst>
                      <a:ext uri="{FF2B5EF4-FFF2-40B4-BE49-F238E27FC236}">
                        <a16:creationId xmlns:a16="http://schemas.microsoft.com/office/drawing/2014/main" id="{76F13F0D-EA87-4D4A-8726-C50BE6680689}"/>
                      </a:ext>
                    </a:extLst>
                  </p:cNvPr>
                  <p:cNvSpPr txBox="1"/>
                  <p:nvPr/>
                </p:nvSpPr>
                <p:spPr>
                  <a:xfrm>
                    <a:off x="5801360" y="1463760"/>
                    <a:ext cx="3251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/>
                      <a:t>…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31" name="群組 30">
                  <a:extLst>
                    <a:ext uri="{FF2B5EF4-FFF2-40B4-BE49-F238E27FC236}">
                      <a16:creationId xmlns:a16="http://schemas.microsoft.com/office/drawing/2014/main" id="{29653ABB-1A8A-45B9-A0E5-BC075883633D}"/>
                    </a:ext>
                  </a:extLst>
                </p:cNvPr>
                <p:cNvGrpSpPr/>
                <p:nvPr/>
              </p:nvGrpSpPr>
              <p:grpSpPr>
                <a:xfrm>
                  <a:off x="9509759" y="22232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2FBCEB72-3535-4686-B4EE-F567C9FE2064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1DB29AD6-D5D4-4B08-972B-B27738E3B3E6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FAEA94B0-75E4-4261-9792-7EDB69701DA7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A766C7C7-37CF-4C5B-834F-B6FAA2F5D87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2D5EA2F1-188A-421C-8EE4-D768874F3D10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2" name="群組 31">
                  <a:extLst>
                    <a:ext uri="{FF2B5EF4-FFF2-40B4-BE49-F238E27FC236}">
                      <a16:creationId xmlns:a16="http://schemas.microsoft.com/office/drawing/2014/main" id="{252216F5-1D14-41A6-ABA4-E4B63B12CFED}"/>
                    </a:ext>
                  </a:extLst>
                </p:cNvPr>
                <p:cNvGrpSpPr/>
                <p:nvPr/>
              </p:nvGrpSpPr>
              <p:grpSpPr>
                <a:xfrm>
                  <a:off x="9662159" y="23756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A1459DD3-0D4B-4F5F-9877-23BF520F96A4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5469E2B0-DB67-479D-A543-AAB072EBC5A9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2F575C9A-D41C-4D19-AF86-EB8CE9659D80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1D15499F-D89C-40F3-81D9-21C476D3ABA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B8F572CC-DAEB-4DE7-9CC9-1401646B7991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3" name="群組 32">
                  <a:extLst>
                    <a:ext uri="{FF2B5EF4-FFF2-40B4-BE49-F238E27FC236}">
                      <a16:creationId xmlns:a16="http://schemas.microsoft.com/office/drawing/2014/main" id="{5905131C-EED5-4CB1-8176-6201C291C39A}"/>
                    </a:ext>
                  </a:extLst>
                </p:cNvPr>
                <p:cNvGrpSpPr/>
                <p:nvPr/>
              </p:nvGrpSpPr>
              <p:grpSpPr>
                <a:xfrm>
                  <a:off x="9814559" y="25280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4025E913-29B4-482E-BBE5-AE59670166CF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D5AFE81B-F00F-47E3-83D2-9C6D5CF99583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DD8D5584-529B-4506-A7DC-4E647353CA3C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F02BE193-FC16-4209-803A-4E9ABBB08A9F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9CE5FD9C-92F1-422E-A29B-A1ECD6F15EA5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13A6FBD0-3603-4C1C-9F4F-ED07A14A2E9C}"/>
                  </a:ext>
                </a:extLst>
              </p:cNvPr>
              <p:cNvSpPr txBox="1"/>
              <p:nvPr/>
            </p:nvSpPr>
            <p:spPr>
              <a:xfrm>
                <a:off x="10888517" y="21607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D1B7642-0F2F-4B8C-805E-9CD7C8CAC8AE}"/>
                  </a:ext>
                </a:extLst>
              </p:cNvPr>
              <p:cNvSpPr txBox="1"/>
              <p:nvPr/>
            </p:nvSpPr>
            <p:spPr>
              <a:xfrm>
                <a:off x="11040917" y="23131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9CFF67ED-3F26-4757-991C-49931FDE9641}"/>
                  </a:ext>
                </a:extLst>
              </p:cNvPr>
              <p:cNvSpPr txBox="1"/>
              <p:nvPr/>
            </p:nvSpPr>
            <p:spPr>
              <a:xfrm>
                <a:off x="11193317" y="24655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7FD061D-6405-4F96-B033-E5C421F7317E}"/>
                  </a:ext>
                </a:extLst>
              </p:cNvPr>
              <p:cNvSpPr txBox="1"/>
              <p:nvPr/>
            </p:nvSpPr>
            <p:spPr>
              <a:xfrm>
                <a:off x="11345717" y="26179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</p:grp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200DB272-6339-4020-BD7F-E1A1812026CF}"/>
                </a:ext>
              </a:extLst>
            </p:cNvPr>
            <p:cNvSpPr txBox="1"/>
            <p:nvPr/>
          </p:nvSpPr>
          <p:spPr>
            <a:xfrm>
              <a:off x="8452597" y="2597230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FV1</a:t>
              </a:r>
              <a:endParaRPr lang="zh-TW" altLang="en-US" sz="1200" b="1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6140702-8324-46A5-9315-F0916B5067CB}"/>
                </a:ext>
              </a:extLst>
            </p:cNvPr>
            <p:cNvSpPr txBox="1"/>
            <p:nvPr/>
          </p:nvSpPr>
          <p:spPr>
            <a:xfrm>
              <a:off x="8571074" y="2794849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FV2</a:t>
              </a:r>
              <a:endParaRPr lang="zh-TW" altLang="en-US" sz="1200" b="1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94B0B53-B064-4371-B8E6-29D14EE5AF50}"/>
                </a:ext>
              </a:extLst>
            </p:cNvPr>
            <p:cNvSpPr txBox="1"/>
            <p:nvPr/>
          </p:nvSpPr>
          <p:spPr>
            <a:xfrm>
              <a:off x="8746964" y="2952245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FV3</a:t>
              </a:r>
              <a:endParaRPr lang="zh-TW" altLang="en-US" sz="1200" b="1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EC5E90D-5D0C-42B0-9F0A-11CA6A151F3C}"/>
                </a:ext>
              </a:extLst>
            </p:cNvPr>
            <p:cNvSpPr txBox="1"/>
            <p:nvPr/>
          </p:nvSpPr>
          <p:spPr>
            <a:xfrm>
              <a:off x="8909819" y="3114241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FV4</a:t>
              </a:r>
              <a:endParaRPr lang="zh-TW" altLang="en-US" sz="1200" b="1" dirty="0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E3F0C6C-3AD4-4D50-9396-250B8408EAF9}"/>
                </a:ext>
              </a:extLst>
            </p:cNvPr>
            <p:cNvSpPr txBox="1"/>
            <p:nvPr/>
          </p:nvSpPr>
          <p:spPr>
            <a:xfrm>
              <a:off x="9079488" y="3277870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FV5</a:t>
              </a:r>
              <a:endParaRPr lang="zh-TW" altLang="en-US" sz="1200" b="1" dirty="0"/>
            </a:p>
          </p:txBody>
        </p:sp>
      </p:grp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76D8E8CA-AA44-483A-96DD-4A4660CFB2A0}"/>
              </a:ext>
            </a:extLst>
          </p:cNvPr>
          <p:cNvCxnSpPr>
            <a:cxnSpLocks/>
            <a:endCxn id="21" idx="0"/>
          </p:cNvCxnSpPr>
          <p:nvPr/>
        </p:nvCxnSpPr>
        <p:spPr>
          <a:xfrm rot="16200000" flipH="1">
            <a:off x="2812889" y="2394410"/>
            <a:ext cx="1060529" cy="999405"/>
          </a:xfrm>
          <a:prstGeom prst="bentConnector3">
            <a:avLst>
              <a:gd name="adj1" fmla="val -1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E78D84A8-A710-423C-AB26-53017E4D3F21}"/>
              </a:ext>
            </a:extLst>
          </p:cNvPr>
          <p:cNvCxnSpPr>
            <a:cxnSpLocks/>
            <a:endCxn id="21" idx="0"/>
          </p:cNvCxnSpPr>
          <p:nvPr/>
        </p:nvCxnSpPr>
        <p:spPr>
          <a:xfrm rot="5400000">
            <a:off x="3640070" y="2549824"/>
            <a:ext cx="1077341" cy="671767"/>
          </a:xfrm>
          <a:prstGeom prst="bentConnector3">
            <a:avLst>
              <a:gd name="adj1" fmla="val 6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0AE5598B-8E92-4075-9FD4-05C8FF8FBF54}"/>
              </a:ext>
            </a:extLst>
          </p:cNvPr>
          <p:cNvCxnSpPr>
            <a:cxnSpLocks/>
          </p:cNvCxnSpPr>
          <p:nvPr/>
        </p:nvCxnSpPr>
        <p:spPr>
          <a:xfrm>
            <a:off x="7054903" y="2310897"/>
            <a:ext cx="1404978" cy="427139"/>
          </a:xfrm>
          <a:prstGeom prst="bentConnector3">
            <a:avLst>
              <a:gd name="adj1" fmla="val 999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C5D70279-3F94-41BA-B4AA-9CC28FF450CB}"/>
              </a:ext>
            </a:extLst>
          </p:cNvPr>
          <p:cNvGrpSpPr/>
          <p:nvPr/>
        </p:nvGrpSpPr>
        <p:grpSpPr>
          <a:xfrm>
            <a:off x="737424" y="4920300"/>
            <a:ext cx="2592156" cy="1618612"/>
            <a:chOff x="838200" y="1888558"/>
            <a:chExt cx="2592156" cy="1618612"/>
          </a:xfrm>
        </p:grpSpPr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8E1CE677-E020-4046-8CD2-D7EA33D67478}"/>
                </a:ext>
              </a:extLst>
            </p:cNvPr>
            <p:cNvGrpSpPr/>
            <p:nvPr/>
          </p:nvGrpSpPr>
          <p:grpSpPr>
            <a:xfrm>
              <a:off x="1476547" y="1888558"/>
              <a:ext cx="1399331" cy="1283241"/>
              <a:chOff x="1143431" y="247003"/>
              <a:chExt cx="1399331" cy="1283241"/>
            </a:xfrm>
          </p:grpSpPr>
          <p:pic>
            <p:nvPicPr>
              <p:cNvPr id="86" name="圖片 85">
                <a:extLst>
                  <a:ext uri="{FF2B5EF4-FFF2-40B4-BE49-F238E27FC236}">
                    <a16:creationId xmlns:a16="http://schemas.microsoft.com/office/drawing/2014/main" id="{8F9245D1-8D0C-4146-BEAB-F30F0DA078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143431" y="24700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87" name="圖片 86">
                <a:extLst>
                  <a:ext uri="{FF2B5EF4-FFF2-40B4-BE49-F238E27FC236}">
                    <a16:creationId xmlns:a16="http://schemas.microsoft.com/office/drawing/2014/main" id="{4AF950C1-6C83-430C-917C-9BCB159A10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14047" y="329628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88" name="圖片 87">
                <a:extLst>
                  <a:ext uri="{FF2B5EF4-FFF2-40B4-BE49-F238E27FC236}">
                    <a16:creationId xmlns:a16="http://schemas.microsoft.com/office/drawing/2014/main" id="{BABD3AC1-22BB-405A-8465-C3D5DC7A32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73466" y="41225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27B4031E-6D5D-4F91-AFEB-B9397AB59109}"/>
                </a:ext>
              </a:extLst>
            </p:cNvPr>
            <p:cNvSpPr txBox="1"/>
            <p:nvPr/>
          </p:nvSpPr>
          <p:spPr>
            <a:xfrm>
              <a:off x="838200" y="3137838"/>
              <a:ext cx="259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Finger performance video</a:t>
              </a:r>
              <a:endParaRPr lang="zh-TW" altLang="en-US" dirty="0"/>
            </a:p>
          </p:txBody>
        </p: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54BD692F-D019-4ABF-9632-2DCF96E9FCC6}"/>
              </a:ext>
            </a:extLst>
          </p:cNvPr>
          <p:cNvGrpSpPr/>
          <p:nvPr/>
        </p:nvGrpSpPr>
        <p:grpSpPr>
          <a:xfrm>
            <a:off x="5172860" y="4950389"/>
            <a:ext cx="2103120" cy="1617109"/>
            <a:chOff x="4988314" y="4905098"/>
            <a:chExt cx="2103120" cy="1617109"/>
          </a:xfrm>
        </p:grpSpPr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8626E664-A3B9-46EB-9E30-CDB781CD12A2}"/>
                </a:ext>
              </a:extLst>
            </p:cNvPr>
            <p:cNvSpPr txBox="1"/>
            <p:nvPr/>
          </p:nvSpPr>
          <p:spPr>
            <a:xfrm>
              <a:off x="4988314" y="6152875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Lower body motion</a:t>
              </a:r>
              <a:endParaRPr lang="zh-TW" altLang="en-US" dirty="0"/>
            </a:p>
          </p:txBody>
        </p: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5E658CC3-38FE-4F40-84A6-5581338D83C7}"/>
                </a:ext>
              </a:extLst>
            </p:cNvPr>
            <p:cNvGrpSpPr/>
            <p:nvPr/>
          </p:nvGrpSpPr>
          <p:grpSpPr>
            <a:xfrm>
              <a:off x="5308248" y="4905098"/>
              <a:ext cx="1503869" cy="1175101"/>
              <a:chOff x="4257597" y="4878412"/>
              <a:chExt cx="1503869" cy="1175101"/>
            </a:xfrm>
          </p:grpSpPr>
          <p:pic>
            <p:nvPicPr>
              <p:cNvPr id="92" name="圖片 91">
                <a:extLst>
                  <a:ext uri="{FF2B5EF4-FFF2-40B4-BE49-F238E27FC236}">
                    <a16:creationId xmlns:a16="http://schemas.microsoft.com/office/drawing/2014/main" id="{8DF57BEE-36EB-42D3-8638-6F780723F2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257597" y="4878412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93" name="圖片 92">
                <a:extLst>
                  <a:ext uri="{FF2B5EF4-FFF2-40B4-BE49-F238E27FC236}">
                    <a16:creationId xmlns:a16="http://schemas.microsoft.com/office/drawing/2014/main" id="{4AD1E5D4-C583-4BD6-886C-B18E8A5AC5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352922" y="4951088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94" name="圖片 93">
                <a:extLst>
                  <a:ext uri="{FF2B5EF4-FFF2-40B4-BE49-F238E27FC236}">
                    <a16:creationId xmlns:a16="http://schemas.microsoft.com/office/drawing/2014/main" id="{1F0009CF-B034-4352-934A-43A5CDC3F4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456205" y="5023764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</p:grp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2F5053A3-5AC3-4D68-9DA7-E3E83C5E5D8F}"/>
              </a:ext>
            </a:extLst>
          </p:cNvPr>
          <p:cNvCxnSpPr>
            <a:cxnSpLocks/>
          </p:cNvCxnSpPr>
          <p:nvPr/>
        </p:nvCxnSpPr>
        <p:spPr>
          <a:xfrm>
            <a:off x="3166543" y="5580526"/>
            <a:ext cx="16712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123FD4BD-F631-4E8C-BFE1-37F5D490F8C7}"/>
              </a:ext>
            </a:extLst>
          </p:cNvPr>
          <p:cNvGrpSpPr/>
          <p:nvPr/>
        </p:nvGrpSpPr>
        <p:grpSpPr>
          <a:xfrm>
            <a:off x="9250680" y="5029821"/>
            <a:ext cx="2103120" cy="1433858"/>
            <a:chOff x="9501668" y="5024940"/>
            <a:chExt cx="2103120" cy="1433858"/>
          </a:xfrm>
        </p:grpSpPr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CF7544C6-4C70-4CDD-BDFD-0A042B7DBEA0}"/>
                </a:ext>
              </a:extLst>
            </p:cNvPr>
            <p:cNvSpPr txBox="1"/>
            <p:nvPr/>
          </p:nvSpPr>
          <p:spPr>
            <a:xfrm>
              <a:off x="9501668" y="6089466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Full body Pose</a:t>
              </a:r>
              <a:endParaRPr lang="zh-TW" altLang="en-US" dirty="0"/>
            </a:p>
          </p:txBody>
        </p:sp>
        <p:pic>
          <p:nvPicPr>
            <p:cNvPr id="104" name="圖片 103">
              <a:extLst>
                <a:ext uri="{FF2B5EF4-FFF2-40B4-BE49-F238E27FC236}">
                  <a16:creationId xmlns:a16="http://schemas.microsoft.com/office/drawing/2014/main" id="{3FDE372C-B802-4AA2-9DE5-7E30F0D8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060" t="23553" r="21180" b="9687"/>
            <a:stretch/>
          </p:blipFill>
          <p:spPr>
            <a:xfrm>
              <a:off x="9900598" y="5024940"/>
              <a:ext cx="1305261" cy="102657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52A623B-1244-4448-B444-440350F302BC}"/>
              </a:ext>
            </a:extLst>
          </p:cNvPr>
          <p:cNvCxnSpPr>
            <a:cxnSpLocks/>
          </p:cNvCxnSpPr>
          <p:nvPr/>
        </p:nvCxnSpPr>
        <p:spPr>
          <a:xfrm>
            <a:off x="7330847" y="5553265"/>
            <a:ext cx="20637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63511E8-DB22-466D-80FB-436D94F971FC}"/>
              </a:ext>
            </a:extLst>
          </p:cNvPr>
          <p:cNvCxnSpPr>
            <a:cxnSpLocks/>
          </p:cNvCxnSpPr>
          <p:nvPr/>
        </p:nvCxnSpPr>
        <p:spPr>
          <a:xfrm>
            <a:off x="8419241" y="5029821"/>
            <a:ext cx="0" cy="5234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7875DA5D-85D7-4F67-AF8A-51D87576D179}"/>
              </a:ext>
            </a:extLst>
          </p:cNvPr>
          <p:cNvSpPr/>
          <p:nvPr/>
        </p:nvSpPr>
        <p:spPr>
          <a:xfrm>
            <a:off x="353545" y="1256612"/>
            <a:ext cx="4758355" cy="5340540"/>
          </a:xfrm>
          <a:prstGeom prst="roundRect">
            <a:avLst/>
          </a:prstGeom>
          <a:solidFill>
            <a:srgbClr val="969898">
              <a:alpha val="9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2F4FF93-D027-4F91-AFBF-C315B0D0AEBE}"/>
              </a:ext>
            </a:extLst>
          </p:cNvPr>
          <p:cNvSpPr/>
          <p:nvPr/>
        </p:nvSpPr>
        <p:spPr>
          <a:xfrm>
            <a:off x="5228671" y="1314462"/>
            <a:ext cx="6286711" cy="2171416"/>
          </a:xfrm>
          <a:prstGeom prst="roundRect">
            <a:avLst/>
          </a:prstGeom>
          <a:solidFill>
            <a:srgbClr val="969898">
              <a:alpha val="9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Full-body pose reconstruction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76134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2AB42-AA20-4B11-A0B4-9C476180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Preprocessing 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C235F0-0B46-494A-99E0-21E458B4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FBFED75-1C25-4884-9E97-C0BCC9B8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Aka </a:t>
            </a:r>
            <a:r>
              <a:rPr lang="en-US" altLang="zh-TW" u="sng" dirty="0"/>
              <a:t>training stage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54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606A0D-B98D-4D1F-81EF-871B3DF9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AF9510-09C3-434A-AFF0-86CF99B70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 </a:t>
            </a:r>
          </a:p>
          <a:p>
            <a:r>
              <a:rPr lang="en-US" altLang="zh-TW" dirty="0"/>
              <a:t>Related work </a:t>
            </a:r>
          </a:p>
          <a:p>
            <a:r>
              <a:rPr lang="en-US" altLang="zh-TW" dirty="0"/>
              <a:t>Preliminary study </a:t>
            </a:r>
          </a:p>
          <a:p>
            <a:r>
              <a:rPr lang="en-US" altLang="zh-TW" dirty="0"/>
              <a:t>Method and materials </a:t>
            </a:r>
          </a:p>
          <a:p>
            <a:r>
              <a:rPr lang="en-US" altLang="zh-TW" dirty="0"/>
              <a:t>Application – a digital storytelling prototype </a:t>
            </a:r>
          </a:p>
          <a:p>
            <a:r>
              <a:rPr lang="en-US" altLang="zh-TW" dirty="0"/>
              <a:t>Conclusion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2382A7-2E02-428C-8668-8E326C48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991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673001-7C5B-4071-8441-C2D8FA6A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Lower body motion retargeting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76950D-0281-47A6-BCB9-2C2314A8F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mapping criteria between finger and body </a:t>
            </a:r>
          </a:p>
          <a:p>
            <a:r>
              <a:rPr lang="en-US" altLang="zh-TW" dirty="0"/>
              <a:t>Hand landmarks by Mediapipe ; 21 joints </a:t>
            </a:r>
          </a:p>
          <a:p>
            <a:r>
              <a:rPr lang="en-US" altLang="zh-TW" dirty="0"/>
              <a:t>Body articulated structure by Mixamo ; 17 joints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BDE05-CC0B-4E9C-AFAB-C696AFEA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6C9EC94-C962-4797-B6C4-668558B9A0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7" b="14852"/>
          <a:stretch/>
        </p:blipFill>
        <p:spPr>
          <a:xfrm>
            <a:off x="2291357" y="3912781"/>
            <a:ext cx="7609286" cy="280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87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5AAAA-57A9-4E60-BA00-8AB13B5F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Lower body motion retargeting - preprocessing</a:t>
            </a:r>
            <a:endParaRPr lang="zh-TW" altLang="en-US" b="1" dirty="0"/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CAEDD37B-D6F5-478E-8F2C-70C2C29E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Inspired by [motion editing with data glove] </a:t>
            </a:r>
          </a:p>
          <a:p>
            <a:pPr lvl="1"/>
            <a:r>
              <a:rPr lang="en-US" altLang="zh-TW" dirty="0"/>
              <a:t>But they used Euler angle, which caused a undesired motion 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49EDE3-7762-4003-85AB-B5F1E17F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4C38A18-CECE-4A8C-85CE-B0CF4D359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4" t="20940" r="13220" b="22074"/>
          <a:stretch/>
        </p:blipFill>
        <p:spPr>
          <a:xfrm>
            <a:off x="7257570" y="5572446"/>
            <a:ext cx="1056106" cy="12090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E5AF9DC-7EF3-48E5-81E6-15C01C053F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40" b="1859"/>
          <a:stretch/>
        </p:blipFill>
        <p:spPr>
          <a:xfrm>
            <a:off x="7150975" y="2883303"/>
            <a:ext cx="1269296" cy="11179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876BFC9A-4839-43DC-B2DE-C37BF3DDC021}"/>
              </a:ext>
            </a:extLst>
          </p:cNvPr>
          <p:cNvGrpSpPr/>
          <p:nvPr/>
        </p:nvGrpSpPr>
        <p:grpSpPr>
          <a:xfrm>
            <a:off x="3815704" y="4321207"/>
            <a:ext cx="2272018" cy="325959"/>
            <a:chOff x="2330889" y="4428630"/>
            <a:chExt cx="2272018" cy="32595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00A9852-C6F5-426D-8421-1AA45AFEE03F}"/>
                </a:ext>
              </a:extLst>
            </p:cNvPr>
            <p:cNvSpPr/>
            <p:nvPr/>
          </p:nvSpPr>
          <p:spPr>
            <a:xfrm>
              <a:off x="2330889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64CB876-C25D-4206-9AFF-9925DBB2751B}"/>
                </a:ext>
              </a:extLst>
            </p:cNvPr>
            <p:cNvSpPr/>
            <p:nvPr/>
          </p:nvSpPr>
          <p:spPr>
            <a:xfrm>
              <a:off x="2656009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B8D89B9-3ABD-496D-B859-C45917C9EDEC}"/>
                </a:ext>
              </a:extLst>
            </p:cNvPr>
            <p:cNvSpPr/>
            <p:nvPr/>
          </p:nvSpPr>
          <p:spPr>
            <a:xfrm>
              <a:off x="2981129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F6BF72C-887A-4B5B-9695-2E50A3A8518E}"/>
                </a:ext>
              </a:extLst>
            </p:cNvPr>
            <p:cNvSpPr/>
            <p:nvPr/>
          </p:nvSpPr>
          <p:spPr>
            <a:xfrm>
              <a:off x="3306249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6C1E9AD-5240-4185-A78B-11492BF262ED}"/>
                </a:ext>
              </a:extLst>
            </p:cNvPr>
            <p:cNvSpPr/>
            <p:nvPr/>
          </p:nvSpPr>
          <p:spPr>
            <a:xfrm>
              <a:off x="3631369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1FB864A-7102-4368-B4B2-09A560EC8EF4}"/>
                </a:ext>
              </a:extLst>
            </p:cNvPr>
            <p:cNvSpPr/>
            <p:nvPr/>
          </p:nvSpPr>
          <p:spPr>
            <a:xfrm>
              <a:off x="3956489" y="4429469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96A7C20-8648-4719-89A7-6CA24DD3F6CE}"/>
                </a:ext>
              </a:extLst>
            </p:cNvPr>
            <p:cNvSpPr/>
            <p:nvPr/>
          </p:nvSpPr>
          <p:spPr>
            <a:xfrm>
              <a:off x="4277787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82F0488F-F360-4649-8F89-7D2BE1A23B8D}"/>
              </a:ext>
            </a:extLst>
          </p:cNvPr>
          <p:cNvGrpSpPr/>
          <p:nvPr/>
        </p:nvGrpSpPr>
        <p:grpSpPr>
          <a:xfrm>
            <a:off x="3812388" y="5085266"/>
            <a:ext cx="2272018" cy="325959"/>
            <a:chOff x="2330889" y="4428630"/>
            <a:chExt cx="2272018" cy="325959"/>
          </a:xfrm>
          <a:solidFill>
            <a:srgbClr val="FFC000"/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230FE4C-20A6-450C-8B41-CCCFC5F9FA0D}"/>
                </a:ext>
              </a:extLst>
            </p:cNvPr>
            <p:cNvSpPr/>
            <p:nvPr/>
          </p:nvSpPr>
          <p:spPr>
            <a:xfrm>
              <a:off x="2330889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ACAE383-C2C4-43CC-AA6C-1F81D31BF3DC}"/>
                </a:ext>
              </a:extLst>
            </p:cNvPr>
            <p:cNvSpPr/>
            <p:nvPr/>
          </p:nvSpPr>
          <p:spPr>
            <a:xfrm>
              <a:off x="2656009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05D1234-6F3D-47CC-BB04-DF4D218EB981}"/>
                </a:ext>
              </a:extLst>
            </p:cNvPr>
            <p:cNvSpPr/>
            <p:nvPr/>
          </p:nvSpPr>
          <p:spPr>
            <a:xfrm>
              <a:off x="2981129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336BF41-98D3-4446-A82D-48D17D1FCF8D}"/>
                </a:ext>
              </a:extLst>
            </p:cNvPr>
            <p:cNvSpPr/>
            <p:nvPr/>
          </p:nvSpPr>
          <p:spPr>
            <a:xfrm>
              <a:off x="3306249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93504E-A4EA-4CA9-BAF8-AD24E4E2D590}"/>
                </a:ext>
              </a:extLst>
            </p:cNvPr>
            <p:cNvSpPr/>
            <p:nvPr/>
          </p:nvSpPr>
          <p:spPr>
            <a:xfrm>
              <a:off x="3631369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BDFA2EE-3834-455E-BA3E-901B17A89B17}"/>
                </a:ext>
              </a:extLst>
            </p:cNvPr>
            <p:cNvSpPr/>
            <p:nvPr/>
          </p:nvSpPr>
          <p:spPr>
            <a:xfrm>
              <a:off x="3956489" y="4429469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0316073-0C63-4C08-88BC-2BDF3661858F}"/>
                </a:ext>
              </a:extLst>
            </p:cNvPr>
            <p:cNvSpPr/>
            <p:nvPr/>
          </p:nvSpPr>
          <p:spPr>
            <a:xfrm>
              <a:off x="4277787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1BBE60E-C20E-40BC-B0E2-D510A7224E62}"/>
              </a:ext>
            </a:extLst>
          </p:cNvPr>
          <p:cNvSpPr txBox="1"/>
          <p:nvPr/>
        </p:nvSpPr>
        <p:spPr>
          <a:xfrm>
            <a:off x="6290070" y="4276995"/>
            <a:ext cx="352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Hand rotation reference sequence  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7260B84-C94C-4FE5-83B1-39F813745517}"/>
              </a:ext>
            </a:extLst>
          </p:cNvPr>
          <p:cNvSpPr txBox="1"/>
          <p:nvPr/>
        </p:nvSpPr>
        <p:spPr>
          <a:xfrm>
            <a:off x="6301945" y="5088369"/>
            <a:ext cx="351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Body rotation reference sequence  </a:t>
            </a:r>
            <a:endParaRPr lang="zh-TW" altLang="en-US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1483B52-697A-45FF-B5B6-BAFC7A05BF10}"/>
              </a:ext>
            </a:extLst>
          </p:cNvPr>
          <p:cNvCxnSpPr/>
          <p:nvPr/>
        </p:nvCxnSpPr>
        <p:spPr>
          <a:xfrm>
            <a:off x="5932967" y="3828657"/>
            <a:ext cx="0" cy="492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4CD6CF83-1FDC-4DBD-AF71-B1B6F2198E99}"/>
              </a:ext>
            </a:extLst>
          </p:cNvPr>
          <p:cNvCxnSpPr/>
          <p:nvPr/>
        </p:nvCxnSpPr>
        <p:spPr>
          <a:xfrm>
            <a:off x="3969488" y="3828657"/>
            <a:ext cx="0" cy="492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CC18AE71-8726-44F5-A027-2650F879FD73}"/>
              </a:ext>
            </a:extLst>
          </p:cNvPr>
          <p:cNvSpPr/>
          <p:nvPr/>
        </p:nvSpPr>
        <p:spPr>
          <a:xfrm>
            <a:off x="3253563" y="3157870"/>
            <a:ext cx="1461393" cy="6707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 frame</a:t>
            </a:r>
            <a:endParaRPr lang="zh-TW" altLang="en-US" dirty="0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4743BB5E-FBF2-4CFB-B7DD-79FD8074D263}"/>
              </a:ext>
            </a:extLst>
          </p:cNvPr>
          <p:cNvSpPr/>
          <p:nvPr/>
        </p:nvSpPr>
        <p:spPr>
          <a:xfrm>
            <a:off x="5202269" y="3157031"/>
            <a:ext cx="1461393" cy="6707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 frame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DA2B76A-9907-4B9C-9020-6019BAAB5BDF}"/>
              </a:ext>
            </a:extLst>
          </p:cNvPr>
          <p:cNvSpPr txBox="1"/>
          <p:nvPr/>
        </p:nvSpPr>
        <p:spPr>
          <a:xfrm>
            <a:off x="287079" y="5934047"/>
            <a:ext cx="6113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補圖片</a:t>
            </a:r>
            <a:r>
              <a:rPr lang="en-US" altLang="zh-TW" dirty="0"/>
              <a:t>: </a:t>
            </a:r>
            <a:r>
              <a:rPr lang="zh-TW" altLang="en-US" dirty="0"/>
              <a:t>站立情況下的手指動作</a:t>
            </a:r>
            <a:r>
              <a:rPr lang="en-US" altLang="zh-TW" dirty="0"/>
              <a:t>; </a:t>
            </a:r>
            <a:r>
              <a:rPr lang="zh-TW" altLang="en-US" dirty="0"/>
              <a:t>以及</a:t>
            </a:r>
            <a:r>
              <a:rPr lang="en-US" altLang="zh-TW" dirty="0"/>
              <a:t>, </a:t>
            </a:r>
            <a:r>
              <a:rPr lang="zh-TW" altLang="en-US" dirty="0"/>
              <a:t>站立情況下的</a:t>
            </a:r>
            <a:r>
              <a:rPr lang="en-US" altLang="zh-TW" dirty="0"/>
              <a:t>example animation</a:t>
            </a:r>
            <a:r>
              <a:rPr lang="zh-TW" altLang="en-US" dirty="0"/>
              <a:t>動作 </a:t>
            </a:r>
          </a:p>
        </p:txBody>
      </p:sp>
    </p:spTree>
    <p:extLst>
      <p:ext uri="{BB962C8B-B14F-4D97-AF65-F5344CB8AC3E}">
        <p14:creationId xmlns:p14="http://schemas.microsoft.com/office/powerpoint/2010/main" val="3725133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5AAAA-57A9-4E60-BA00-8AB13B5F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Lower body motion retargeting</a:t>
            </a:r>
            <a:r>
              <a:rPr lang="zh-TW" altLang="en-US" b="1" dirty="0"/>
              <a:t> </a:t>
            </a:r>
            <a:r>
              <a:rPr lang="en-US" altLang="zh-TW" b="1" dirty="0"/>
              <a:t>–</a:t>
            </a:r>
            <a:r>
              <a:rPr lang="zh-TW" altLang="en-US" b="1" dirty="0"/>
              <a:t> </a:t>
            </a:r>
            <a:r>
              <a:rPr lang="en-US" altLang="zh-TW" b="1" dirty="0"/>
              <a:t>performing</a:t>
            </a:r>
            <a:r>
              <a:rPr lang="zh-TW" altLang="en-US" b="1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DED23-4494-4F7C-ACAA-68169A5D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adopt quaternion for rotation mapping!!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49EDE3-7762-4003-85AB-B5F1E17F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AFAEA13-DD16-426A-877B-F0BFCC33085A}"/>
              </a:ext>
            </a:extLst>
          </p:cNvPr>
          <p:cNvSpPr txBox="1"/>
          <p:nvPr/>
        </p:nvSpPr>
        <p:spPr>
          <a:xfrm>
            <a:off x="733647" y="5560828"/>
            <a:ext cx="6113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補動態圖片</a:t>
            </a:r>
            <a:r>
              <a:rPr lang="en-US" altLang="zh-TW" dirty="0"/>
              <a:t>:</a:t>
            </a:r>
            <a:r>
              <a:rPr lang="zh-TW" altLang="en-US" dirty="0"/>
              <a:t> 比較使用</a:t>
            </a:r>
            <a:r>
              <a:rPr lang="en-US" altLang="zh-TW" dirty="0"/>
              <a:t>Euler angle</a:t>
            </a:r>
            <a:r>
              <a:rPr lang="zh-TW" altLang="en-US" dirty="0"/>
              <a:t>與</a:t>
            </a:r>
            <a:r>
              <a:rPr lang="en-US" altLang="zh-TW" dirty="0"/>
              <a:t>quaternion</a:t>
            </a:r>
            <a:r>
              <a:rPr lang="zh-TW" altLang="en-US" dirty="0"/>
              <a:t>的結果的差異 </a:t>
            </a:r>
          </a:p>
        </p:txBody>
      </p:sp>
    </p:spTree>
    <p:extLst>
      <p:ext uri="{BB962C8B-B14F-4D97-AF65-F5344CB8AC3E}">
        <p14:creationId xmlns:p14="http://schemas.microsoft.com/office/powerpoint/2010/main" val="1955004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D2D18-0647-4305-B908-BE11845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Full-body pose reconstruction – preprocessing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A1C6C3-5F7B-47C8-831C-D1B76BEE3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Inspired by [CoolMoves] </a:t>
            </a:r>
          </a:p>
          <a:p>
            <a:pPr lvl="1"/>
            <a:r>
              <a:rPr lang="en-US" altLang="zh-TW" dirty="0"/>
              <a:t>They use upper body motion to generate lower body motion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6A4EF3-3553-49AE-91C1-5FC991A2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AD02EC-8083-45A0-899A-0A500A8190C2}"/>
              </a:ext>
            </a:extLst>
          </p:cNvPr>
          <p:cNvSpPr txBox="1"/>
          <p:nvPr/>
        </p:nvSpPr>
        <p:spPr>
          <a:xfrm>
            <a:off x="8848056" y="4750190"/>
            <a:ext cx="291332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補動態圖片</a:t>
            </a:r>
            <a:r>
              <a:rPr lang="en-US" altLang="zh-TW" dirty="0"/>
              <a:t>: </a:t>
            </a:r>
            <a:r>
              <a:rPr lang="zh-TW" altLang="en-US" dirty="0"/>
              <a:t>人物與</a:t>
            </a:r>
            <a:r>
              <a:rPr lang="en-US" altLang="zh-TW" dirty="0"/>
              <a:t>feet</a:t>
            </a:r>
            <a:r>
              <a:rPr lang="zh-TW" altLang="en-US" dirty="0"/>
              <a:t>軌跡的動態圖片</a:t>
            </a:r>
            <a:r>
              <a:rPr lang="en-US" altLang="zh-TW" dirty="0"/>
              <a:t>, feet</a:t>
            </a:r>
            <a:r>
              <a:rPr lang="zh-TW" altLang="en-US" dirty="0"/>
              <a:t>軌跡是藍色的點組成的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BB8CF750-9F40-49EF-9539-A520F57A2268}"/>
              </a:ext>
            </a:extLst>
          </p:cNvPr>
          <p:cNvGrpSpPr/>
          <p:nvPr/>
        </p:nvGrpSpPr>
        <p:grpSpPr>
          <a:xfrm>
            <a:off x="838201" y="3827843"/>
            <a:ext cx="7173440" cy="466060"/>
            <a:chOff x="838200" y="3202173"/>
            <a:chExt cx="7173440" cy="46606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A27F0DB-D1D2-489F-9469-A0495AE14F5C}"/>
                </a:ext>
              </a:extLst>
            </p:cNvPr>
            <p:cNvSpPr/>
            <p:nvPr/>
          </p:nvSpPr>
          <p:spPr>
            <a:xfrm>
              <a:off x="83820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AA02C0B-B1F6-4FF6-9E68-CB88C6DD784D}"/>
                </a:ext>
              </a:extLst>
            </p:cNvPr>
            <p:cNvSpPr/>
            <p:nvPr/>
          </p:nvSpPr>
          <p:spPr>
            <a:xfrm>
              <a:off x="128654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920EDC9-FAD9-4DE9-842F-07A9E611C3B5}"/>
                </a:ext>
              </a:extLst>
            </p:cNvPr>
            <p:cNvSpPr/>
            <p:nvPr/>
          </p:nvSpPr>
          <p:spPr>
            <a:xfrm>
              <a:off x="173488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7EE253E-BF56-495B-A1F3-F79BCE8F70D1}"/>
                </a:ext>
              </a:extLst>
            </p:cNvPr>
            <p:cNvSpPr/>
            <p:nvPr/>
          </p:nvSpPr>
          <p:spPr>
            <a:xfrm>
              <a:off x="218322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FC088A5-C3C7-45A9-B966-C0F78DDB2056}"/>
                </a:ext>
              </a:extLst>
            </p:cNvPr>
            <p:cNvSpPr/>
            <p:nvPr/>
          </p:nvSpPr>
          <p:spPr>
            <a:xfrm>
              <a:off x="263156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B03AD4B1-4AB8-4FF8-8264-25BD1F225B07}"/>
                </a:ext>
              </a:extLst>
            </p:cNvPr>
            <p:cNvSpPr/>
            <p:nvPr/>
          </p:nvSpPr>
          <p:spPr>
            <a:xfrm>
              <a:off x="307990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859A93F9-834B-4AD3-BE54-F24447A8904C}"/>
                </a:ext>
              </a:extLst>
            </p:cNvPr>
            <p:cNvSpPr/>
            <p:nvPr/>
          </p:nvSpPr>
          <p:spPr>
            <a:xfrm>
              <a:off x="352824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1E0F2444-5892-4BEC-8F2E-2F81601BF441}"/>
                </a:ext>
              </a:extLst>
            </p:cNvPr>
            <p:cNvSpPr/>
            <p:nvPr/>
          </p:nvSpPr>
          <p:spPr>
            <a:xfrm>
              <a:off x="397658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AEB030F1-79F8-4D1E-B097-ACBD5D7E2CEB}"/>
                </a:ext>
              </a:extLst>
            </p:cNvPr>
            <p:cNvSpPr/>
            <p:nvPr/>
          </p:nvSpPr>
          <p:spPr>
            <a:xfrm>
              <a:off x="442492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7043069C-69A5-46A1-85AC-F1003CC114C9}"/>
                </a:ext>
              </a:extLst>
            </p:cNvPr>
            <p:cNvSpPr/>
            <p:nvPr/>
          </p:nvSpPr>
          <p:spPr>
            <a:xfrm>
              <a:off x="487326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9E978C97-69E6-49BA-86ED-E13B993D3C60}"/>
                </a:ext>
              </a:extLst>
            </p:cNvPr>
            <p:cNvSpPr/>
            <p:nvPr/>
          </p:nvSpPr>
          <p:spPr>
            <a:xfrm>
              <a:off x="532160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7A505083-D4FC-43C8-ABD7-E1F8C027D2AB}"/>
                </a:ext>
              </a:extLst>
            </p:cNvPr>
            <p:cNvSpPr/>
            <p:nvPr/>
          </p:nvSpPr>
          <p:spPr>
            <a:xfrm>
              <a:off x="576994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12B035F4-1A6D-480F-9F47-990F24244597}"/>
                </a:ext>
              </a:extLst>
            </p:cNvPr>
            <p:cNvSpPr/>
            <p:nvPr/>
          </p:nvSpPr>
          <p:spPr>
            <a:xfrm>
              <a:off x="621828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5648D511-F2E6-45A0-B62E-358627D6C206}"/>
                </a:ext>
              </a:extLst>
            </p:cNvPr>
            <p:cNvSpPr/>
            <p:nvPr/>
          </p:nvSpPr>
          <p:spPr>
            <a:xfrm>
              <a:off x="666662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119FA7D3-5138-4DBA-8CD6-450EE5ED7B6D}"/>
                </a:ext>
              </a:extLst>
            </p:cNvPr>
            <p:cNvSpPr/>
            <p:nvPr/>
          </p:nvSpPr>
          <p:spPr>
            <a:xfrm>
              <a:off x="711496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1B5E84C6-12C3-4DB6-9DE1-5008671A0F60}"/>
                </a:ext>
              </a:extLst>
            </p:cNvPr>
            <p:cNvSpPr/>
            <p:nvPr/>
          </p:nvSpPr>
          <p:spPr>
            <a:xfrm>
              <a:off x="756330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8E8A2AAF-B9DA-45DA-8A2F-13A0771150B0}"/>
              </a:ext>
            </a:extLst>
          </p:cNvPr>
          <p:cNvGrpSpPr/>
          <p:nvPr/>
        </p:nvGrpSpPr>
        <p:grpSpPr>
          <a:xfrm>
            <a:off x="838201" y="5010409"/>
            <a:ext cx="3586720" cy="448340"/>
            <a:chOff x="838200" y="3975248"/>
            <a:chExt cx="3586720" cy="44834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96AFEDE-6D73-4113-B11E-6810C8460C5C}"/>
                </a:ext>
              </a:extLst>
            </p:cNvPr>
            <p:cNvSpPr/>
            <p:nvPr/>
          </p:nvSpPr>
          <p:spPr>
            <a:xfrm>
              <a:off x="83820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7B6A8B8-6408-4C00-8EFA-2500D27EB43D}"/>
                </a:ext>
              </a:extLst>
            </p:cNvPr>
            <p:cNvSpPr/>
            <p:nvPr/>
          </p:nvSpPr>
          <p:spPr>
            <a:xfrm>
              <a:off x="128654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B1D5443-6589-4D88-B7C7-10DF9B380BE5}"/>
                </a:ext>
              </a:extLst>
            </p:cNvPr>
            <p:cNvSpPr/>
            <p:nvPr/>
          </p:nvSpPr>
          <p:spPr>
            <a:xfrm>
              <a:off x="173488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3CF77DD-4F6A-46D3-ADEE-FB05B20E0E53}"/>
                </a:ext>
              </a:extLst>
            </p:cNvPr>
            <p:cNvSpPr/>
            <p:nvPr/>
          </p:nvSpPr>
          <p:spPr>
            <a:xfrm>
              <a:off x="218322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8B6A46E-59DC-497F-BD61-D0F367C38962}"/>
                </a:ext>
              </a:extLst>
            </p:cNvPr>
            <p:cNvSpPr/>
            <p:nvPr/>
          </p:nvSpPr>
          <p:spPr>
            <a:xfrm>
              <a:off x="263156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822E351-294C-4092-90C7-8FF5F1F3F2C4}"/>
                </a:ext>
              </a:extLst>
            </p:cNvPr>
            <p:cNvSpPr/>
            <p:nvPr/>
          </p:nvSpPr>
          <p:spPr>
            <a:xfrm>
              <a:off x="307990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F9BB824-0802-4879-ACA8-FCDEF54BDCFF}"/>
                </a:ext>
              </a:extLst>
            </p:cNvPr>
            <p:cNvSpPr/>
            <p:nvPr/>
          </p:nvSpPr>
          <p:spPr>
            <a:xfrm>
              <a:off x="352824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A6FD9EE-E87E-48A4-AFA2-76E5DC199C54}"/>
                </a:ext>
              </a:extLst>
            </p:cNvPr>
            <p:cNvSpPr/>
            <p:nvPr/>
          </p:nvSpPr>
          <p:spPr>
            <a:xfrm>
              <a:off x="3976580" y="3975248"/>
              <a:ext cx="448340" cy="44834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4E778F4B-1683-4EA3-AF3C-4971CF451CE2}"/>
              </a:ext>
            </a:extLst>
          </p:cNvPr>
          <p:cNvGrpSpPr/>
          <p:nvPr/>
        </p:nvGrpSpPr>
        <p:grpSpPr>
          <a:xfrm>
            <a:off x="1286541" y="5593686"/>
            <a:ext cx="3586720" cy="448340"/>
            <a:chOff x="838200" y="3975248"/>
            <a:chExt cx="3586720" cy="44834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E14E33B-C815-44EF-8F76-9E09F8737047}"/>
                </a:ext>
              </a:extLst>
            </p:cNvPr>
            <p:cNvSpPr/>
            <p:nvPr/>
          </p:nvSpPr>
          <p:spPr>
            <a:xfrm>
              <a:off x="83820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0AD2167-1425-420D-BCFF-706A1F77172E}"/>
                </a:ext>
              </a:extLst>
            </p:cNvPr>
            <p:cNvSpPr/>
            <p:nvPr/>
          </p:nvSpPr>
          <p:spPr>
            <a:xfrm>
              <a:off x="128654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B2A300F-3D45-4D75-ADDF-A4141F0E1F53}"/>
                </a:ext>
              </a:extLst>
            </p:cNvPr>
            <p:cNvSpPr/>
            <p:nvPr/>
          </p:nvSpPr>
          <p:spPr>
            <a:xfrm>
              <a:off x="173488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D434A80-2309-4B67-932A-D63DB989BB10}"/>
                </a:ext>
              </a:extLst>
            </p:cNvPr>
            <p:cNvSpPr/>
            <p:nvPr/>
          </p:nvSpPr>
          <p:spPr>
            <a:xfrm>
              <a:off x="218322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A547DDC-B3FA-4525-B834-CA153F3F2E0B}"/>
                </a:ext>
              </a:extLst>
            </p:cNvPr>
            <p:cNvSpPr/>
            <p:nvPr/>
          </p:nvSpPr>
          <p:spPr>
            <a:xfrm>
              <a:off x="263156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B92FC37-97D1-4318-8269-F2044D4753D7}"/>
                </a:ext>
              </a:extLst>
            </p:cNvPr>
            <p:cNvSpPr/>
            <p:nvPr/>
          </p:nvSpPr>
          <p:spPr>
            <a:xfrm>
              <a:off x="307990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5BDC879-3398-4488-A335-9A94A8699AC1}"/>
                </a:ext>
              </a:extLst>
            </p:cNvPr>
            <p:cNvSpPr/>
            <p:nvPr/>
          </p:nvSpPr>
          <p:spPr>
            <a:xfrm>
              <a:off x="352824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7809F52D-B2A4-4A9A-8F1F-72D1A3B51A65}"/>
                </a:ext>
              </a:extLst>
            </p:cNvPr>
            <p:cNvSpPr/>
            <p:nvPr/>
          </p:nvSpPr>
          <p:spPr>
            <a:xfrm>
              <a:off x="3976580" y="3975248"/>
              <a:ext cx="448340" cy="44834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5726B7E4-0004-4F16-B312-F6AC81C41C96}"/>
              </a:ext>
            </a:extLst>
          </p:cNvPr>
          <p:cNvGrpSpPr/>
          <p:nvPr/>
        </p:nvGrpSpPr>
        <p:grpSpPr>
          <a:xfrm>
            <a:off x="838201" y="4078593"/>
            <a:ext cx="7173440" cy="466060"/>
            <a:chOff x="838200" y="3202173"/>
            <a:chExt cx="7173440" cy="466060"/>
          </a:xfrm>
        </p:grpSpPr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F568F40F-D059-42C5-9876-E680BF564B4F}"/>
                </a:ext>
              </a:extLst>
            </p:cNvPr>
            <p:cNvSpPr/>
            <p:nvPr/>
          </p:nvSpPr>
          <p:spPr>
            <a:xfrm>
              <a:off x="83820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0E125D6B-0DE3-4C61-AC47-DC343399E93D}"/>
                </a:ext>
              </a:extLst>
            </p:cNvPr>
            <p:cNvSpPr/>
            <p:nvPr/>
          </p:nvSpPr>
          <p:spPr>
            <a:xfrm>
              <a:off x="128654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F117FCB2-F9C4-4E0A-8BEA-E16B2353821B}"/>
                </a:ext>
              </a:extLst>
            </p:cNvPr>
            <p:cNvSpPr/>
            <p:nvPr/>
          </p:nvSpPr>
          <p:spPr>
            <a:xfrm>
              <a:off x="173488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4EEE21D6-60CE-4113-AC95-EB68FD270484}"/>
                </a:ext>
              </a:extLst>
            </p:cNvPr>
            <p:cNvSpPr/>
            <p:nvPr/>
          </p:nvSpPr>
          <p:spPr>
            <a:xfrm>
              <a:off x="218322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57439573-A38A-49DF-A7E8-508C6AE2EC30}"/>
                </a:ext>
              </a:extLst>
            </p:cNvPr>
            <p:cNvSpPr/>
            <p:nvPr/>
          </p:nvSpPr>
          <p:spPr>
            <a:xfrm>
              <a:off x="263156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3578AD73-CBF6-43D4-A19D-B8F9DD243D9C}"/>
                </a:ext>
              </a:extLst>
            </p:cNvPr>
            <p:cNvSpPr/>
            <p:nvPr/>
          </p:nvSpPr>
          <p:spPr>
            <a:xfrm>
              <a:off x="307990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A9C78996-4F8E-4470-BE45-FC1619C39E38}"/>
                </a:ext>
              </a:extLst>
            </p:cNvPr>
            <p:cNvSpPr/>
            <p:nvPr/>
          </p:nvSpPr>
          <p:spPr>
            <a:xfrm>
              <a:off x="352824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1AD97620-0032-4DA7-8744-2D6128244A8F}"/>
                </a:ext>
              </a:extLst>
            </p:cNvPr>
            <p:cNvSpPr/>
            <p:nvPr/>
          </p:nvSpPr>
          <p:spPr>
            <a:xfrm>
              <a:off x="397658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E0260305-23D0-46EE-85D8-848F0E7F7C6E}"/>
                </a:ext>
              </a:extLst>
            </p:cNvPr>
            <p:cNvSpPr/>
            <p:nvPr/>
          </p:nvSpPr>
          <p:spPr>
            <a:xfrm>
              <a:off x="442492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34AAD069-433D-4018-B4CD-A216610268DC}"/>
                </a:ext>
              </a:extLst>
            </p:cNvPr>
            <p:cNvSpPr/>
            <p:nvPr/>
          </p:nvSpPr>
          <p:spPr>
            <a:xfrm>
              <a:off x="487326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6A466C62-4F90-4B9D-81BA-B952625FC8B7}"/>
                </a:ext>
              </a:extLst>
            </p:cNvPr>
            <p:cNvSpPr/>
            <p:nvPr/>
          </p:nvSpPr>
          <p:spPr>
            <a:xfrm>
              <a:off x="532160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橢圓 97">
              <a:extLst>
                <a:ext uri="{FF2B5EF4-FFF2-40B4-BE49-F238E27FC236}">
                  <a16:creationId xmlns:a16="http://schemas.microsoft.com/office/drawing/2014/main" id="{716CB0B8-F2BC-4950-8E13-4B1F24260145}"/>
                </a:ext>
              </a:extLst>
            </p:cNvPr>
            <p:cNvSpPr/>
            <p:nvPr/>
          </p:nvSpPr>
          <p:spPr>
            <a:xfrm>
              <a:off x="576994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>
              <a:extLst>
                <a:ext uri="{FF2B5EF4-FFF2-40B4-BE49-F238E27FC236}">
                  <a16:creationId xmlns:a16="http://schemas.microsoft.com/office/drawing/2014/main" id="{D359AA70-D896-43BB-A8D7-411F162AE7F9}"/>
                </a:ext>
              </a:extLst>
            </p:cNvPr>
            <p:cNvSpPr/>
            <p:nvPr/>
          </p:nvSpPr>
          <p:spPr>
            <a:xfrm>
              <a:off x="621828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3DB2AE6D-8CC1-4732-9DFB-472F6440BD60}"/>
                </a:ext>
              </a:extLst>
            </p:cNvPr>
            <p:cNvSpPr/>
            <p:nvPr/>
          </p:nvSpPr>
          <p:spPr>
            <a:xfrm>
              <a:off x="666662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9379E1E4-0BC2-4586-95A7-E9A5CDB3EFAF}"/>
                </a:ext>
              </a:extLst>
            </p:cNvPr>
            <p:cNvSpPr/>
            <p:nvPr/>
          </p:nvSpPr>
          <p:spPr>
            <a:xfrm>
              <a:off x="711496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CD248375-20BE-47E4-886A-BE000594C157}"/>
                </a:ext>
              </a:extLst>
            </p:cNvPr>
            <p:cNvSpPr/>
            <p:nvPr/>
          </p:nvSpPr>
          <p:spPr>
            <a:xfrm>
              <a:off x="756330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51E66E04-F570-45F5-8E6E-272D745E358A}"/>
              </a:ext>
            </a:extLst>
          </p:cNvPr>
          <p:cNvGrpSpPr/>
          <p:nvPr/>
        </p:nvGrpSpPr>
        <p:grpSpPr>
          <a:xfrm>
            <a:off x="843525" y="4301850"/>
            <a:ext cx="7173440" cy="466060"/>
            <a:chOff x="838200" y="3202173"/>
            <a:chExt cx="7173440" cy="466060"/>
          </a:xfrm>
        </p:grpSpPr>
        <p:sp>
          <p:nvSpPr>
            <p:cNvPr id="104" name="橢圓 103">
              <a:extLst>
                <a:ext uri="{FF2B5EF4-FFF2-40B4-BE49-F238E27FC236}">
                  <a16:creationId xmlns:a16="http://schemas.microsoft.com/office/drawing/2014/main" id="{E1ED3577-1C9B-4026-B189-3464A3BE4946}"/>
                </a:ext>
              </a:extLst>
            </p:cNvPr>
            <p:cNvSpPr/>
            <p:nvPr/>
          </p:nvSpPr>
          <p:spPr>
            <a:xfrm>
              <a:off x="83820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橢圓 104">
              <a:extLst>
                <a:ext uri="{FF2B5EF4-FFF2-40B4-BE49-F238E27FC236}">
                  <a16:creationId xmlns:a16="http://schemas.microsoft.com/office/drawing/2014/main" id="{56C419FE-BCFD-47B6-BA03-CFB758BBB514}"/>
                </a:ext>
              </a:extLst>
            </p:cNvPr>
            <p:cNvSpPr/>
            <p:nvPr/>
          </p:nvSpPr>
          <p:spPr>
            <a:xfrm>
              <a:off x="128654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19DA7F42-4635-491B-87ED-D69369046A78}"/>
                </a:ext>
              </a:extLst>
            </p:cNvPr>
            <p:cNvSpPr/>
            <p:nvPr/>
          </p:nvSpPr>
          <p:spPr>
            <a:xfrm>
              <a:off x="173488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0CBDCD20-CD25-4DA8-9669-6FC6C266D8B3}"/>
                </a:ext>
              </a:extLst>
            </p:cNvPr>
            <p:cNvSpPr/>
            <p:nvPr/>
          </p:nvSpPr>
          <p:spPr>
            <a:xfrm>
              <a:off x="218322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26B3B148-705F-4F5C-A1E1-397C338D6345}"/>
                </a:ext>
              </a:extLst>
            </p:cNvPr>
            <p:cNvSpPr/>
            <p:nvPr/>
          </p:nvSpPr>
          <p:spPr>
            <a:xfrm>
              <a:off x="263156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382955DF-A891-4543-BC2B-4E563E8E9D50}"/>
                </a:ext>
              </a:extLst>
            </p:cNvPr>
            <p:cNvSpPr/>
            <p:nvPr/>
          </p:nvSpPr>
          <p:spPr>
            <a:xfrm>
              <a:off x="307990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70272DA0-5D70-45E2-B1ED-FB077563D261}"/>
                </a:ext>
              </a:extLst>
            </p:cNvPr>
            <p:cNvSpPr/>
            <p:nvPr/>
          </p:nvSpPr>
          <p:spPr>
            <a:xfrm>
              <a:off x="352824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D721EA3D-D503-4E48-8C8D-3A9A7471C53B}"/>
                </a:ext>
              </a:extLst>
            </p:cNvPr>
            <p:cNvSpPr/>
            <p:nvPr/>
          </p:nvSpPr>
          <p:spPr>
            <a:xfrm>
              <a:off x="397658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4AA8FE9E-A926-41E4-96F3-4A7F6DFBC5C1}"/>
                </a:ext>
              </a:extLst>
            </p:cNvPr>
            <p:cNvSpPr/>
            <p:nvPr/>
          </p:nvSpPr>
          <p:spPr>
            <a:xfrm>
              <a:off x="442492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18E0017F-F3F5-40EA-8DC8-11175EBAD941}"/>
                </a:ext>
              </a:extLst>
            </p:cNvPr>
            <p:cNvSpPr/>
            <p:nvPr/>
          </p:nvSpPr>
          <p:spPr>
            <a:xfrm>
              <a:off x="487326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DE01D806-4648-4797-B6B0-4D4914F214B2}"/>
                </a:ext>
              </a:extLst>
            </p:cNvPr>
            <p:cNvSpPr/>
            <p:nvPr/>
          </p:nvSpPr>
          <p:spPr>
            <a:xfrm>
              <a:off x="532160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A2860F2F-DCA9-4A08-AFCB-754D26A279C4}"/>
                </a:ext>
              </a:extLst>
            </p:cNvPr>
            <p:cNvSpPr/>
            <p:nvPr/>
          </p:nvSpPr>
          <p:spPr>
            <a:xfrm>
              <a:off x="5769940" y="320217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>
              <a:extLst>
                <a:ext uri="{FF2B5EF4-FFF2-40B4-BE49-F238E27FC236}">
                  <a16:creationId xmlns:a16="http://schemas.microsoft.com/office/drawing/2014/main" id="{91800643-B2B2-4B06-8B52-BCF2DCD4DE5F}"/>
                </a:ext>
              </a:extLst>
            </p:cNvPr>
            <p:cNvSpPr/>
            <p:nvPr/>
          </p:nvSpPr>
          <p:spPr>
            <a:xfrm>
              <a:off x="621828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>
              <a:extLst>
                <a:ext uri="{FF2B5EF4-FFF2-40B4-BE49-F238E27FC236}">
                  <a16:creationId xmlns:a16="http://schemas.microsoft.com/office/drawing/2014/main" id="{F6635B42-C282-47A1-B748-0D5223E1E273}"/>
                </a:ext>
              </a:extLst>
            </p:cNvPr>
            <p:cNvSpPr/>
            <p:nvPr/>
          </p:nvSpPr>
          <p:spPr>
            <a:xfrm>
              <a:off x="6666620" y="321989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A198883A-92A2-498D-A4D1-08E69502105C}"/>
                </a:ext>
              </a:extLst>
            </p:cNvPr>
            <p:cNvSpPr/>
            <p:nvPr/>
          </p:nvSpPr>
          <p:spPr>
            <a:xfrm>
              <a:off x="711496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橢圓 118">
              <a:extLst>
                <a:ext uri="{FF2B5EF4-FFF2-40B4-BE49-F238E27FC236}">
                  <a16:creationId xmlns:a16="http://schemas.microsoft.com/office/drawing/2014/main" id="{8FB13DDB-27A9-4F26-B588-50954A25123D}"/>
                </a:ext>
              </a:extLst>
            </p:cNvPr>
            <p:cNvSpPr/>
            <p:nvPr/>
          </p:nvSpPr>
          <p:spPr>
            <a:xfrm>
              <a:off x="7563300" y="3211033"/>
              <a:ext cx="448340" cy="448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3853B3AD-02BA-4F26-B858-6D7578CEA768}"/>
              </a:ext>
            </a:extLst>
          </p:cNvPr>
          <p:cNvSpPr txBox="1"/>
          <p:nvPr/>
        </p:nvSpPr>
        <p:spPr>
          <a:xfrm>
            <a:off x="244550" y="3885067"/>
            <a:ext cx="5103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/>
              <a:t>X</a:t>
            </a:r>
            <a:endParaRPr lang="zh-TW" altLang="en-US" b="1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920EE6B6-687A-4E4C-A46B-3EC44B9AEA2D}"/>
              </a:ext>
            </a:extLst>
          </p:cNvPr>
          <p:cNvSpPr txBox="1"/>
          <p:nvPr/>
        </p:nvSpPr>
        <p:spPr>
          <a:xfrm>
            <a:off x="244550" y="4126044"/>
            <a:ext cx="5103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/>
              <a:t>Y</a:t>
            </a:r>
            <a:endParaRPr lang="zh-TW" altLang="en-US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2D4B8BC4-BABA-49C6-8412-D5D8EE3A8C0F}"/>
              </a:ext>
            </a:extLst>
          </p:cNvPr>
          <p:cNvSpPr txBox="1"/>
          <p:nvPr/>
        </p:nvSpPr>
        <p:spPr>
          <a:xfrm>
            <a:off x="244549" y="4356941"/>
            <a:ext cx="5103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/>
              <a:t>Z</a:t>
            </a:r>
            <a:endParaRPr lang="zh-TW" altLang="en-US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EF64F0F2-26DB-461A-879F-B89FEDD9BDCF}"/>
              </a:ext>
            </a:extLst>
          </p:cNvPr>
          <p:cNvSpPr txBox="1"/>
          <p:nvPr/>
        </p:nvSpPr>
        <p:spPr>
          <a:xfrm>
            <a:off x="244549" y="5049913"/>
            <a:ext cx="5103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/>
              <a:t>FV</a:t>
            </a:r>
            <a:endParaRPr lang="zh-TW" altLang="en-US" b="1" dirty="0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8FEFC678-E4A9-4AA4-A056-C532A7AC722E}"/>
              </a:ext>
            </a:extLst>
          </p:cNvPr>
          <p:cNvSpPr txBox="1"/>
          <p:nvPr/>
        </p:nvSpPr>
        <p:spPr>
          <a:xfrm>
            <a:off x="671626" y="5671042"/>
            <a:ext cx="5103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/>
              <a:t>FV</a:t>
            </a:r>
            <a:endParaRPr lang="zh-TW" altLang="en-US" b="1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613DDB89-92C2-40CA-9B49-102BB31DADE1}"/>
              </a:ext>
            </a:extLst>
          </p:cNvPr>
          <p:cNvCxnSpPr>
            <a:stCxn id="104" idx="4"/>
            <a:endCxn id="45" idx="0"/>
          </p:cNvCxnSpPr>
          <p:nvPr/>
        </p:nvCxnSpPr>
        <p:spPr>
          <a:xfrm flipH="1">
            <a:off x="1062371" y="4759050"/>
            <a:ext cx="5324" cy="2513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C62D50E2-806D-4462-AFE2-B6D16043F743}"/>
              </a:ext>
            </a:extLst>
          </p:cNvPr>
          <p:cNvCxnSpPr>
            <a:cxnSpLocks/>
            <a:stCxn id="105" idx="4"/>
            <a:endCxn id="50" idx="0"/>
          </p:cNvCxnSpPr>
          <p:nvPr/>
        </p:nvCxnSpPr>
        <p:spPr>
          <a:xfrm flipH="1">
            <a:off x="1510711" y="4759050"/>
            <a:ext cx="5324" cy="2513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橢圓 130">
            <a:extLst>
              <a:ext uri="{FF2B5EF4-FFF2-40B4-BE49-F238E27FC236}">
                <a16:creationId xmlns:a16="http://schemas.microsoft.com/office/drawing/2014/main" id="{5FE97D0C-2AD1-4331-AD81-31EA3B0935B9}"/>
              </a:ext>
            </a:extLst>
          </p:cNvPr>
          <p:cNvSpPr/>
          <p:nvPr/>
        </p:nvSpPr>
        <p:spPr>
          <a:xfrm>
            <a:off x="3011638" y="6274594"/>
            <a:ext cx="136525" cy="1365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橢圓 131">
            <a:extLst>
              <a:ext uri="{FF2B5EF4-FFF2-40B4-BE49-F238E27FC236}">
                <a16:creationId xmlns:a16="http://schemas.microsoft.com/office/drawing/2014/main" id="{BCECA40B-A01A-44BF-880D-FA035580C343}"/>
              </a:ext>
            </a:extLst>
          </p:cNvPr>
          <p:cNvSpPr/>
          <p:nvPr/>
        </p:nvSpPr>
        <p:spPr>
          <a:xfrm>
            <a:off x="3011638" y="6437182"/>
            <a:ext cx="136525" cy="1365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橢圓 132">
            <a:extLst>
              <a:ext uri="{FF2B5EF4-FFF2-40B4-BE49-F238E27FC236}">
                <a16:creationId xmlns:a16="http://schemas.microsoft.com/office/drawing/2014/main" id="{1D70DBFF-1FF3-44F8-8892-38317F16B96B}"/>
              </a:ext>
            </a:extLst>
          </p:cNvPr>
          <p:cNvSpPr/>
          <p:nvPr/>
        </p:nvSpPr>
        <p:spPr>
          <a:xfrm>
            <a:off x="3011637" y="6599770"/>
            <a:ext cx="136525" cy="1365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D51E6671-AEC4-4FC0-A0BD-21BF7C9B4D44}"/>
              </a:ext>
            </a:extLst>
          </p:cNvPr>
          <p:cNvCxnSpPr>
            <a:cxnSpLocks/>
          </p:cNvCxnSpPr>
          <p:nvPr/>
        </p:nvCxnSpPr>
        <p:spPr>
          <a:xfrm flipH="1">
            <a:off x="1961700" y="4775857"/>
            <a:ext cx="5324" cy="2513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AE8E8A01-43A9-48BA-92E5-E803F1A640ED}"/>
              </a:ext>
            </a:extLst>
          </p:cNvPr>
          <p:cNvCxnSpPr>
            <a:cxnSpLocks/>
          </p:cNvCxnSpPr>
          <p:nvPr/>
        </p:nvCxnSpPr>
        <p:spPr>
          <a:xfrm flipH="1">
            <a:off x="2418029" y="4750190"/>
            <a:ext cx="5324" cy="2513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11A3FE1E-5EC9-4A58-AD6E-45F0EC4CB502}"/>
              </a:ext>
            </a:extLst>
          </p:cNvPr>
          <p:cNvCxnSpPr>
            <a:cxnSpLocks/>
          </p:cNvCxnSpPr>
          <p:nvPr/>
        </p:nvCxnSpPr>
        <p:spPr>
          <a:xfrm flipH="1">
            <a:off x="2863694" y="4764672"/>
            <a:ext cx="5324" cy="2513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948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D2D18-0647-4305-B908-BE11845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Full-body pose reconstruction – preprocessing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A1C6C3-5F7B-47C8-831C-D1B76BEE3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Augmentation </a:t>
            </a:r>
          </a:p>
          <a:p>
            <a:pPr lvl="1"/>
            <a:r>
              <a:rPr lang="en-US" altLang="zh-TW" dirty="0"/>
              <a:t>Since speed between finger and avatar’s leg may differ </a:t>
            </a:r>
          </a:p>
          <a:p>
            <a:pPr lvl="1"/>
            <a:r>
              <a:rPr lang="en-US" altLang="zh-TW" dirty="0"/>
              <a:t> 5 speed ratios are used for augmentation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6A4EF3-3553-49AE-91C1-5FC991A2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24</a:t>
            </a:fld>
            <a:endParaRPr lang="zh-TW" altLang="en-US"/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8E8A2AAF-B9DA-45DA-8A2F-13A0771150B0}"/>
              </a:ext>
            </a:extLst>
          </p:cNvPr>
          <p:cNvGrpSpPr/>
          <p:nvPr/>
        </p:nvGrpSpPr>
        <p:grpSpPr>
          <a:xfrm>
            <a:off x="725759" y="3403381"/>
            <a:ext cx="3586720" cy="448340"/>
            <a:chOff x="838200" y="3975248"/>
            <a:chExt cx="3586720" cy="44834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96AFEDE-6D73-4113-B11E-6810C8460C5C}"/>
                </a:ext>
              </a:extLst>
            </p:cNvPr>
            <p:cNvSpPr/>
            <p:nvPr/>
          </p:nvSpPr>
          <p:spPr>
            <a:xfrm>
              <a:off x="83820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7B6A8B8-6408-4C00-8EFA-2500D27EB43D}"/>
                </a:ext>
              </a:extLst>
            </p:cNvPr>
            <p:cNvSpPr/>
            <p:nvPr/>
          </p:nvSpPr>
          <p:spPr>
            <a:xfrm>
              <a:off x="128654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B1D5443-6589-4D88-B7C7-10DF9B380BE5}"/>
                </a:ext>
              </a:extLst>
            </p:cNvPr>
            <p:cNvSpPr/>
            <p:nvPr/>
          </p:nvSpPr>
          <p:spPr>
            <a:xfrm>
              <a:off x="173488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3CF77DD-4F6A-46D3-ADEE-FB05B20E0E53}"/>
                </a:ext>
              </a:extLst>
            </p:cNvPr>
            <p:cNvSpPr/>
            <p:nvPr/>
          </p:nvSpPr>
          <p:spPr>
            <a:xfrm>
              <a:off x="218322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8B6A46E-59DC-497F-BD61-D0F367C38962}"/>
                </a:ext>
              </a:extLst>
            </p:cNvPr>
            <p:cNvSpPr/>
            <p:nvPr/>
          </p:nvSpPr>
          <p:spPr>
            <a:xfrm>
              <a:off x="263156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822E351-294C-4092-90C7-8FF5F1F3F2C4}"/>
                </a:ext>
              </a:extLst>
            </p:cNvPr>
            <p:cNvSpPr/>
            <p:nvPr/>
          </p:nvSpPr>
          <p:spPr>
            <a:xfrm>
              <a:off x="307990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F9BB824-0802-4879-ACA8-FCDEF54BDCFF}"/>
                </a:ext>
              </a:extLst>
            </p:cNvPr>
            <p:cNvSpPr/>
            <p:nvPr/>
          </p:nvSpPr>
          <p:spPr>
            <a:xfrm>
              <a:off x="3528240" y="3975248"/>
              <a:ext cx="448340" cy="4483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A6FD9EE-E87E-48A4-AFA2-76E5DC199C54}"/>
                </a:ext>
              </a:extLst>
            </p:cNvPr>
            <p:cNvSpPr/>
            <p:nvPr/>
          </p:nvSpPr>
          <p:spPr>
            <a:xfrm>
              <a:off x="3976580" y="3975248"/>
              <a:ext cx="448340" cy="44834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910F4D1A-D51F-4739-8F58-C4BE4B0BCCCD}"/>
              </a:ext>
            </a:extLst>
          </p:cNvPr>
          <p:cNvGrpSpPr/>
          <p:nvPr/>
        </p:nvGrpSpPr>
        <p:grpSpPr>
          <a:xfrm>
            <a:off x="956279" y="4263870"/>
            <a:ext cx="3138380" cy="448340"/>
            <a:chOff x="838200" y="3975248"/>
            <a:chExt cx="3138380" cy="448340"/>
          </a:xfrm>
          <a:solidFill>
            <a:schemeClr val="bg2"/>
          </a:solidFill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8FD382A-879C-47C9-A54C-EAD713D15A64}"/>
                </a:ext>
              </a:extLst>
            </p:cNvPr>
            <p:cNvSpPr/>
            <p:nvPr/>
          </p:nvSpPr>
          <p:spPr>
            <a:xfrm>
              <a:off x="83820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0A99846-0DD0-4103-8F2F-F3C171A37C3E}"/>
                </a:ext>
              </a:extLst>
            </p:cNvPr>
            <p:cNvSpPr/>
            <p:nvPr/>
          </p:nvSpPr>
          <p:spPr>
            <a:xfrm>
              <a:off x="128654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E7F7E688-4D50-41EE-A67D-1D385ED5734C}"/>
                </a:ext>
              </a:extLst>
            </p:cNvPr>
            <p:cNvSpPr/>
            <p:nvPr/>
          </p:nvSpPr>
          <p:spPr>
            <a:xfrm>
              <a:off x="173488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7CB7E820-E6D7-441E-8442-BEEBD77D8385}"/>
                </a:ext>
              </a:extLst>
            </p:cNvPr>
            <p:cNvSpPr/>
            <p:nvPr/>
          </p:nvSpPr>
          <p:spPr>
            <a:xfrm>
              <a:off x="218322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6264DA89-AC40-4F63-A515-FF58B5C0EEDF}"/>
                </a:ext>
              </a:extLst>
            </p:cNvPr>
            <p:cNvSpPr/>
            <p:nvPr/>
          </p:nvSpPr>
          <p:spPr>
            <a:xfrm>
              <a:off x="263156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DEF1E03A-F380-46E0-A6E0-18411AC43CEF}"/>
                </a:ext>
              </a:extLst>
            </p:cNvPr>
            <p:cNvSpPr/>
            <p:nvPr/>
          </p:nvSpPr>
          <p:spPr>
            <a:xfrm>
              <a:off x="307990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96E50B19-263D-40FC-88EB-0F990037FCCA}"/>
                </a:ext>
              </a:extLst>
            </p:cNvPr>
            <p:cNvSpPr/>
            <p:nvPr/>
          </p:nvSpPr>
          <p:spPr>
            <a:xfrm>
              <a:off x="352824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B8642DB1-9E86-48BE-AD3F-07E62C9930EB}"/>
              </a:ext>
            </a:extLst>
          </p:cNvPr>
          <p:cNvCxnSpPr>
            <a:stCxn id="56" idx="2"/>
            <a:endCxn id="55" idx="2"/>
          </p:cNvCxnSpPr>
          <p:nvPr/>
        </p:nvCxnSpPr>
        <p:spPr>
          <a:xfrm rot="5400000">
            <a:off x="3864139" y="3627551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接點: 弧形 132">
            <a:extLst>
              <a:ext uri="{FF2B5EF4-FFF2-40B4-BE49-F238E27FC236}">
                <a16:creationId xmlns:a16="http://schemas.microsoft.com/office/drawing/2014/main" id="{9F0911EE-C8EC-421A-908E-376026C7F538}"/>
              </a:ext>
            </a:extLst>
          </p:cNvPr>
          <p:cNvCxnSpPr>
            <a:cxnSpLocks/>
            <a:stCxn id="54" idx="2"/>
            <a:endCxn id="53" idx="2"/>
          </p:cNvCxnSpPr>
          <p:nvPr/>
        </p:nvCxnSpPr>
        <p:spPr>
          <a:xfrm rot="5400000">
            <a:off x="2967459" y="3627551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接點: 弧形 133">
            <a:extLst>
              <a:ext uri="{FF2B5EF4-FFF2-40B4-BE49-F238E27FC236}">
                <a16:creationId xmlns:a16="http://schemas.microsoft.com/office/drawing/2014/main" id="{CDCDFC9F-EB68-42D6-BE89-EB6DC0184336}"/>
              </a:ext>
            </a:extLst>
          </p:cNvPr>
          <p:cNvCxnSpPr>
            <a:cxnSpLocks/>
            <a:stCxn id="55" idx="2"/>
            <a:endCxn id="54" idx="2"/>
          </p:cNvCxnSpPr>
          <p:nvPr/>
        </p:nvCxnSpPr>
        <p:spPr>
          <a:xfrm rot="5400000">
            <a:off x="3415799" y="3627551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弧形 134">
            <a:extLst>
              <a:ext uri="{FF2B5EF4-FFF2-40B4-BE49-F238E27FC236}">
                <a16:creationId xmlns:a16="http://schemas.microsoft.com/office/drawing/2014/main" id="{D278E5E8-4E86-45E7-8A6D-4CE6FE1475C7}"/>
              </a:ext>
            </a:extLst>
          </p:cNvPr>
          <p:cNvCxnSpPr>
            <a:cxnSpLocks/>
            <a:stCxn id="53" idx="2"/>
            <a:endCxn id="52" idx="2"/>
          </p:cNvCxnSpPr>
          <p:nvPr/>
        </p:nvCxnSpPr>
        <p:spPr>
          <a:xfrm rot="5400000">
            <a:off x="2519119" y="3627551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接點: 弧形 135">
            <a:extLst>
              <a:ext uri="{FF2B5EF4-FFF2-40B4-BE49-F238E27FC236}">
                <a16:creationId xmlns:a16="http://schemas.microsoft.com/office/drawing/2014/main" id="{C0DCFD92-F688-441D-9F2B-CE797132A6AD}"/>
              </a:ext>
            </a:extLst>
          </p:cNvPr>
          <p:cNvCxnSpPr>
            <a:cxnSpLocks/>
            <a:stCxn id="52" idx="2"/>
            <a:endCxn id="51" idx="2"/>
          </p:cNvCxnSpPr>
          <p:nvPr/>
        </p:nvCxnSpPr>
        <p:spPr>
          <a:xfrm rot="5400000">
            <a:off x="2070779" y="3627551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接點: 弧形 136">
            <a:extLst>
              <a:ext uri="{FF2B5EF4-FFF2-40B4-BE49-F238E27FC236}">
                <a16:creationId xmlns:a16="http://schemas.microsoft.com/office/drawing/2014/main" id="{943B28BB-A610-41E0-B4BA-6B285F13998A}"/>
              </a:ext>
            </a:extLst>
          </p:cNvPr>
          <p:cNvCxnSpPr>
            <a:cxnSpLocks/>
            <a:stCxn id="51" idx="2"/>
            <a:endCxn id="50" idx="2"/>
          </p:cNvCxnSpPr>
          <p:nvPr/>
        </p:nvCxnSpPr>
        <p:spPr>
          <a:xfrm rot="5400000">
            <a:off x="1622439" y="3627551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接點: 弧形 137">
            <a:extLst>
              <a:ext uri="{FF2B5EF4-FFF2-40B4-BE49-F238E27FC236}">
                <a16:creationId xmlns:a16="http://schemas.microsoft.com/office/drawing/2014/main" id="{3CDFDF45-826B-4222-B14D-ECF75CEBADC7}"/>
              </a:ext>
            </a:extLst>
          </p:cNvPr>
          <p:cNvCxnSpPr>
            <a:cxnSpLocks/>
            <a:stCxn id="50" idx="2"/>
            <a:endCxn id="45" idx="2"/>
          </p:cNvCxnSpPr>
          <p:nvPr/>
        </p:nvCxnSpPr>
        <p:spPr>
          <a:xfrm rot="5400000">
            <a:off x="1174099" y="3627551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358D0138-755C-4334-B9A3-BA8197DB92B1}"/>
              </a:ext>
            </a:extLst>
          </p:cNvPr>
          <p:cNvSpPr txBox="1"/>
          <p:nvPr/>
        </p:nvSpPr>
        <p:spPr>
          <a:xfrm>
            <a:off x="-21104" y="4303374"/>
            <a:ext cx="8621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/>
              <a:t>Speed</a:t>
            </a:r>
            <a:endParaRPr lang="zh-TW" altLang="en-US" b="1" dirty="0"/>
          </a:p>
        </p:txBody>
      </p: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071DF6B1-4FAC-4F1F-A723-29646016CF7E}"/>
              </a:ext>
            </a:extLst>
          </p:cNvPr>
          <p:cNvGrpSpPr/>
          <p:nvPr/>
        </p:nvGrpSpPr>
        <p:grpSpPr>
          <a:xfrm>
            <a:off x="7426443" y="5077337"/>
            <a:ext cx="3138380" cy="448340"/>
            <a:chOff x="838200" y="3975248"/>
            <a:chExt cx="3138380" cy="448340"/>
          </a:xfrm>
          <a:solidFill>
            <a:schemeClr val="bg2"/>
          </a:solidFill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DF2CF0D2-CB84-4284-B081-0608297EB133}"/>
                </a:ext>
              </a:extLst>
            </p:cNvPr>
            <p:cNvSpPr/>
            <p:nvPr/>
          </p:nvSpPr>
          <p:spPr>
            <a:xfrm>
              <a:off x="83820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54176B48-A481-4E0D-92A3-860449981321}"/>
                </a:ext>
              </a:extLst>
            </p:cNvPr>
            <p:cNvSpPr/>
            <p:nvPr/>
          </p:nvSpPr>
          <p:spPr>
            <a:xfrm>
              <a:off x="128654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C3E23E3E-42FF-4ABF-8133-F52AD4135F6D}"/>
                </a:ext>
              </a:extLst>
            </p:cNvPr>
            <p:cNvSpPr/>
            <p:nvPr/>
          </p:nvSpPr>
          <p:spPr>
            <a:xfrm>
              <a:off x="173488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4DD08266-09E2-4826-8354-1FACEDE323F4}"/>
                </a:ext>
              </a:extLst>
            </p:cNvPr>
            <p:cNvSpPr/>
            <p:nvPr/>
          </p:nvSpPr>
          <p:spPr>
            <a:xfrm>
              <a:off x="218322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0BAC6949-A3A1-4E4B-86DC-7EB802C86D2E}"/>
                </a:ext>
              </a:extLst>
            </p:cNvPr>
            <p:cNvSpPr/>
            <p:nvPr/>
          </p:nvSpPr>
          <p:spPr>
            <a:xfrm>
              <a:off x="263156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80502B20-611B-40F1-BE90-2AFBE7F7521B}"/>
                </a:ext>
              </a:extLst>
            </p:cNvPr>
            <p:cNvSpPr/>
            <p:nvPr/>
          </p:nvSpPr>
          <p:spPr>
            <a:xfrm>
              <a:off x="307990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350E5230-C050-490B-A042-374DBFB3901F}"/>
                </a:ext>
              </a:extLst>
            </p:cNvPr>
            <p:cNvSpPr/>
            <p:nvPr/>
          </p:nvSpPr>
          <p:spPr>
            <a:xfrm>
              <a:off x="352824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0" name="群組 179">
            <a:extLst>
              <a:ext uri="{FF2B5EF4-FFF2-40B4-BE49-F238E27FC236}">
                <a16:creationId xmlns:a16="http://schemas.microsoft.com/office/drawing/2014/main" id="{F145C93F-32AF-4852-96F2-53F3A21746D8}"/>
              </a:ext>
            </a:extLst>
          </p:cNvPr>
          <p:cNvGrpSpPr/>
          <p:nvPr/>
        </p:nvGrpSpPr>
        <p:grpSpPr>
          <a:xfrm>
            <a:off x="7209521" y="4164986"/>
            <a:ext cx="3586720" cy="448340"/>
            <a:chOff x="838200" y="3975248"/>
            <a:chExt cx="3586720" cy="44834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36167156-66F5-4DF6-80CA-25FFCFEB94A1}"/>
                </a:ext>
              </a:extLst>
            </p:cNvPr>
            <p:cNvSpPr/>
            <p:nvPr/>
          </p:nvSpPr>
          <p:spPr>
            <a:xfrm>
              <a:off x="83820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997057A4-E12D-46E8-A478-8FB504D0F695}"/>
                </a:ext>
              </a:extLst>
            </p:cNvPr>
            <p:cNvSpPr/>
            <p:nvPr/>
          </p:nvSpPr>
          <p:spPr>
            <a:xfrm>
              <a:off x="128654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EE55A50A-A995-4A84-81D5-CAD6EDC2A352}"/>
                </a:ext>
              </a:extLst>
            </p:cNvPr>
            <p:cNvSpPr/>
            <p:nvPr/>
          </p:nvSpPr>
          <p:spPr>
            <a:xfrm>
              <a:off x="173488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EDC5D455-C6CA-4581-807F-B871F68190C8}"/>
                </a:ext>
              </a:extLst>
            </p:cNvPr>
            <p:cNvSpPr/>
            <p:nvPr/>
          </p:nvSpPr>
          <p:spPr>
            <a:xfrm>
              <a:off x="218322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36028831-F0BF-4D41-ABA7-F832E4424E23}"/>
                </a:ext>
              </a:extLst>
            </p:cNvPr>
            <p:cNvSpPr/>
            <p:nvPr/>
          </p:nvSpPr>
          <p:spPr>
            <a:xfrm>
              <a:off x="263156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B8F557A5-D357-48B7-A033-E9A669716985}"/>
                </a:ext>
              </a:extLst>
            </p:cNvPr>
            <p:cNvSpPr/>
            <p:nvPr/>
          </p:nvSpPr>
          <p:spPr>
            <a:xfrm>
              <a:off x="307990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46C2F93A-1F9B-435E-9192-B7DD6DEC6B75}"/>
                </a:ext>
              </a:extLst>
            </p:cNvPr>
            <p:cNvSpPr/>
            <p:nvPr/>
          </p:nvSpPr>
          <p:spPr>
            <a:xfrm>
              <a:off x="352824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2DB01BD-7E1D-4368-838C-7E554959C6F9}"/>
                </a:ext>
              </a:extLst>
            </p:cNvPr>
            <p:cNvSpPr/>
            <p:nvPr/>
          </p:nvSpPr>
          <p:spPr>
            <a:xfrm>
              <a:off x="3976580" y="3975248"/>
              <a:ext cx="448340" cy="44834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85B10AFC-08D5-4994-BEE7-0404498B3DC8}"/>
              </a:ext>
            </a:extLst>
          </p:cNvPr>
          <p:cNvGrpSpPr/>
          <p:nvPr/>
        </p:nvGrpSpPr>
        <p:grpSpPr>
          <a:xfrm>
            <a:off x="824602" y="5871794"/>
            <a:ext cx="3686262" cy="880212"/>
            <a:chOff x="931691" y="5872153"/>
            <a:chExt cx="3686262" cy="880212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D84D273C-733B-49C2-9F70-0A535EB99B22}"/>
                </a:ext>
              </a:extLst>
            </p:cNvPr>
            <p:cNvGrpSpPr/>
            <p:nvPr/>
          </p:nvGrpSpPr>
          <p:grpSpPr>
            <a:xfrm>
              <a:off x="931691" y="5872153"/>
              <a:ext cx="3138380" cy="448340"/>
              <a:chOff x="838200" y="3975248"/>
              <a:chExt cx="3138380" cy="448340"/>
            </a:xfrm>
            <a:solidFill>
              <a:schemeClr val="bg2"/>
            </a:solidFill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81736901-CB9E-4327-8106-70AB0BF3A43D}"/>
                  </a:ext>
                </a:extLst>
              </p:cNvPr>
              <p:cNvSpPr/>
              <p:nvPr/>
            </p:nvSpPr>
            <p:spPr>
              <a:xfrm>
                <a:off x="8382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70C546C3-FBA0-4035-9C2A-65DD1BE70857}"/>
                  </a:ext>
                </a:extLst>
              </p:cNvPr>
              <p:cNvSpPr/>
              <p:nvPr/>
            </p:nvSpPr>
            <p:spPr>
              <a:xfrm>
                <a:off x="12865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7AF1E1DE-D782-48A6-BD6E-E1E18EAF6BC8}"/>
                  </a:ext>
                </a:extLst>
              </p:cNvPr>
              <p:cNvSpPr/>
              <p:nvPr/>
            </p:nvSpPr>
            <p:spPr>
              <a:xfrm>
                <a:off x="173488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DAE49417-992D-47BB-8D1E-4128596EF179}"/>
                  </a:ext>
                </a:extLst>
              </p:cNvPr>
              <p:cNvSpPr/>
              <p:nvPr/>
            </p:nvSpPr>
            <p:spPr>
              <a:xfrm>
                <a:off x="218322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3FF3373D-5C8F-4BF2-9274-96D815FC9322}"/>
                  </a:ext>
                </a:extLst>
              </p:cNvPr>
              <p:cNvSpPr/>
              <p:nvPr/>
            </p:nvSpPr>
            <p:spPr>
              <a:xfrm>
                <a:off x="263156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B831AE04-DBB6-437D-A31B-632B60B9F434}"/>
                  </a:ext>
                </a:extLst>
              </p:cNvPr>
              <p:cNvSpPr/>
              <p:nvPr/>
            </p:nvSpPr>
            <p:spPr>
              <a:xfrm>
                <a:off x="30799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BABD3B84-3C6F-4298-8FB3-640E7E29506B}"/>
                  </a:ext>
                </a:extLst>
              </p:cNvPr>
              <p:cNvSpPr/>
              <p:nvPr/>
            </p:nvSpPr>
            <p:spPr>
              <a:xfrm>
                <a:off x="35282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6" name="群組 155">
              <a:extLst>
                <a:ext uri="{FF2B5EF4-FFF2-40B4-BE49-F238E27FC236}">
                  <a16:creationId xmlns:a16="http://schemas.microsoft.com/office/drawing/2014/main" id="{58F032E1-C0D8-458E-BB09-3EABF259F5EE}"/>
                </a:ext>
              </a:extLst>
            </p:cNvPr>
            <p:cNvGrpSpPr/>
            <p:nvPr/>
          </p:nvGrpSpPr>
          <p:grpSpPr>
            <a:xfrm>
              <a:off x="1055897" y="5970171"/>
              <a:ext cx="3138380" cy="448340"/>
              <a:chOff x="838200" y="3975248"/>
              <a:chExt cx="3138380" cy="448340"/>
            </a:xfrm>
            <a:solidFill>
              <a:schemeClr val="bg2"/>
            </a:solidFill>
          </p:grpSpPr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4FE6256F-3CA6-48D0-A62C-8AFC79855398}"/>
                  </a:ext>
                </a:extLst>
              </p:cNvPr>
              <p:cNvSpPr/>
              <p:nvPr/>
            </p:nvSpPr>
            <p:spPr>
              <a:xfrm>
                <a:off x="8382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5D68E271-81EF-4135-B42A-5320A3ECA1AF}"/>
                  </a:ext>
                </a:extLst>
              </p:cNvPr>
              <p:cNvSpPr/>
              <p:nvPr/>
            </p:nvSpPr>
            <p:spPr>
              <a:xfrm>
                <a:off x="12865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542CC722-33D7-4F93-ABC2-BEBCFE329FF4}"/>
                  </a:ext>
                </a:extLst>
              </p:cNvPr>
              <p:cNvSpPr/>
              <p:nvPr/>
            </p:nvSpPr>
            <p:spPr>
              <a:xfrm>
                <a:off x="173488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C11D621B-B9F5-44DB-831B-76DE508E7683}"/>
                  </a:ext>
                </a:extLst>
              </p:cNvPr>
              <p:cNvSpPr/>
              <p:nvPr/>
            </p:nvSpPr>
            <p:spPr>
              <a:xfrm>
                <a:off x="218322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D6EF5260-F006-4B59-8EDC-697B261971FF}"/>
                  </a:ext>
                </a:extLst>
              </p:cNvPr>
              <p:cNvSpPr/>
              <p:nvPr/>
            </p:nvSpPr>
            <p:spPr>
              <a:xfrm>
                <a:off x="263156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BEF51C87-88B1-4029-8284-A40EA842405A}"/>
                  </a:ext>
                </a:extLst>
              </p:cNvPr>
              <p:cNvSpPr/>
              <p:nvPr/>
            </p:nvSpPr>
            <p:spPr>
              <a:xfrm>
                <a:off x="30799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351A2021-38D8-49A2-9F56-9CC699B67222}"/>
                  </a:ext>
                </a:extLst>
              </p:cNvPr>
              <p:cNvSpPr/>
              <p:nvPr/>
            </p:nvSpPr>
            <p:spPr>
              <a:xfrm>
                <a:off x="35282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4" name="群組 163">
              <a:extLst>
                <a:ext uri="{FF2B5EF4-FFF2-40B4-BE49-F238E27FC236}">
                  <a16:creationId xmlns:a16="http://schemas.microsoft.com/office/drawing/2014/main" id="{F5664AC7-CF6C-40AD-8404-4D9F0AA6F154}"/>
                </a:ext>
              </a:extLst>
            </p:cNvPr>
            <p:cNvGrpSpPr/>
            <p:nvPr/>
          </p:nvGrpSpPr>
          <p:grpSpPr>
            <a:xfrm>
              <a:off x="1204908" y="6079855"/>
              <a:ext cx="3138380" cy="448340"/>
              <a:chOff x="838200" y="3975248"/>
              <a:chExt cx="3138380" cy="448340"/>
            </a:xfrm>
            <a:solidFill>
              <a:schemeClr val="bg2"/>
            </a:solidFill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3FBA9E1D-D41B-4FA9-9270-38C15F3819E7}"/>
                  </a:ext>
                </a:extLst>
              </p:cNvPr>
              <p:cNvSpPr/>
              <p:nvPr/>
            </p:nvSpPr>
            <p:spPr>
              <a:xfrm>
                <a:off x="8382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846D48D3-024A-4672-9BCF-A84EA22AF3D0}"/>
                  </a:ext>
                </a:extLst>
              </p:cNvPr>
              <p:cNvSpPr/>
              <p:nvPr/>
            </p:nvSpPr>
            <p:spPr>
              <a:xfrm>
                <a:off x="12865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E94F137B-059C-490F-A3A6-07F0AC704D25}"/>
                  </a:ext>
                </a:extLst>
              </p:cNvPr>
              <p:cNvSpPr/>
              <p:nvPr/>
            </p:nvSpPr>
            <p:spPr>
              <a:xfrm>
                <a:off x="173488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61ACA463-8174-42BB-8B6D-DF29CCB3C663}"/>
                  </a:ext>
                </a:extLst>
              </p:cNvPr>
              <p:cNvSpPr/>
              <p:nvPr/>
            </p:nvSpPr>
            <p:spPr>
              <a:xfrm>
                <a:off x="218322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DBA05A07-E89A-4F74-9454-DA6939AA2861}"/>
                  </a:ext>
                </a:extLst>
              </p:cNvPr>
              <p:cNvSpPr/>
              <p:nvPr/>
            </p:nvSpPr>
            <p:spPr>
              <a:xfrm>
                <a:off x="263156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3026DE74-E56C-485B-B6D6-7D9005C33957}"/>
                  </a:ext>
                </a:extLst>
              </p:cNvPr>
              <p:cNvSpPr/>
              <p:nvPr/>
            </p:nvSpPr>
            <p:spPr>
              <a:xfrm>
                <a:off x="30799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75A7C050-75B5-467C-90A7-39D34362E8E0}"/>
                  </a:ext>
                </a:extLst>
              </p:cNvPr>
              <p:cNvSpPr/>
              <p:nvPr/>
            </p:nvSpPr>
            <p:spPr>
              <a:xfrm>
                <a:off x="35282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2" name="群組 171">
              <a:extLst>
                <a:ext uri="{FF2B5EF4-FFF2-40B4-BE49-F238E27FC236}">
                  <a16:creationId xmlns:a16="http://schemas.microsoft.com/office/drawing/2014/main" id="{9398F573-13B5-47A7-A229-F299E7C91F50}"/>
                </a:ext>
              </a:extLst>
            </p:cNvPr>
            <p:cNvGrpSpPr/>
            <p:nvPr/>
          </p:nvGrpSpPr>
          <p:grpSpPr>
            <a:xfrm>
              <a:off x="1374294" y="6189539"/>
              <a:ext cx="3138380" cy="448340"/>
              <a:chOff x="838200" y="3975248"/>
              <a:chExt cx="3138380" cy="448340"/>
            </a:xfrm>
            <a:solidFill>
              <a:schemeClr val="bg2"/>
            </a:solidFill>
          </p:grpSpPr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1955DEFD-0FB5-4767-8BA5-BFBEE4502DFD}"/>
                  </a:ext>
                </a:extLst>
              </p:cNvPr>
              <p:cNvSpPr/>
              <p:nvPr/>
            </p:nvSpPr>
            <p:spPr>
              <a:xfrm>
                <a:off x="8382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2CD952AC-6BF8-41A3-A37B-827B6AF0465C}"/>
                  </a:ext>
                </a:extLst>
              </p:cNvPr>
              <p:cNvSpPr/>
              <p:nvPr/>
            </p:nvSpPr>
            <p:spPr>
              <a:xfrm>
                <a:off x="12865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E89A3D79-692F-407C-8938-1819FE86C9B6}"/>
                  </a:ext>
                </a:extLst>
              </p:cNvPr>
              <p:cNvSpPr/>
              <p:nvPr/>
            </p:nvSpPr>
            <p:spPr>
              <a:xfrm>
                <a:off x="173488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F7B6B08D-3E27-44EE-A9A4-8CC3EFF1B16B}"/>
                  </a:ext>
                </a:extLst>
              </p:cNvPr>
              <p:cNvSpPr/>
              <p:nvPr/>
            </p:nvSpPr>
            <p:spPr>
              <a:xfrm>
                <a:off x="218322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1BC474A1-512A-40FA-B636-9D94971F3B54}"/>
                  </a:ext>
                </a:extLst>
              </p:cNvPr>
              <p:cNvSpPr/>
              <p:nvPr/>
            </p:nvSpPr>
            <p:spPr>
              <a:xfrm>
                <a:off x="263156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925C616D-50CB-48FC-B47F-108FDB179689}"/>
                  </a:ext>
                </a:extLst>
              </p:cNvPr>
              <p:cNvSpPr/>
              <p:nvPr/>
            </p:nvSpPr>
            <p:spPr>
              <a:xfrm>
                <a:off x="30799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3B02EB07-097B-4931-A0F5-4612AD57EDAA}"/>
                  </a:ext>
                </a:extLst>
              </p:cNvPr>
              <p:cNvSpPr/>
              <p:nvPr/>
            </p:nvSpPr>
            <p:spPr>
              <a:xfrm>
                <a:off x="35282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34" name="群組 233">
              <a:extLst>
                <a:ext uri="{FF2B5EF4-FFF2-40B4-BE49-F238E27FC236}">
                  <a16:creationId xmlns:a16="http://schemas.microsoft.com/office/drawing/2014/main" id="{AE941D28-9CF8-476D-BF08-6F62F7E223F0}"/>
                </a:ext>
              </a:extLst>
            </p:cNvPr>
            <p:cNvGrpSpPr/>
            <p:nvPr/>
          </p:nvGrpSpPr>
          <p:grpSpPr>
            <a:xfrm>
              <a:off x="1479573" y="6304025"/>
              <a:ext cx="3138380" cy="448340"/>
              <a:chOff x="838200" y="3975248"/>
              <a:chExt cx="3138380" cy="448340"/>
            </a:xfrm>
            <a:solidFill>
              <a:schemeClr val="bg2"/>
            </a:solidFill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AFF3D03D-B6DE-404D-9F1D-F6F1E9053008}"/>
                  </a:ext>
                </a:extLst>
              </p:cNvPr>
              <p:cNvSpPr/>
              <p:nvPr/>
            </p:nvSpPr>
            <p:spPr>
              <a:xfrm>
                <a:off x="8382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75CB57D1-8AE2-4108-ADCF-4895033BA410}"/>
                  </a:ext>
                </a:extLst>
              </p:cNvPr>
              <p:cNvSpPr/>
              <p:nvPr/>
            </p:nvSpPr>
            <p:spPr>
              <a:xfrm>
                <a:off x="12865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51B6E456-52DF-4157-84FB-C3F3F17C8C95}"/>
                  </a:ext>
                </a:extLst>
              </p:cNvPr>
              <p:cNvSpPr/>
              <p:nvPr/>
            </p:nvSpPr>
            <p:spPr>
              <a:xfrm>
                <a:off x="173488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72439120-4A64-4FE7-AD6A-93DAF03A469A}"/>
                  </a:ext>
                </a:extLst>
              </p:cNvPr>
              <p:cNvSpPr/>
              <p:nvPr/>
            </p:nvSpPr>
            <p:spPr>
              <a:xfrm>
                <a:off x="218322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1ADDDB86-808B-446C-9E0E-2E5B8E288DBB}"/>
                  </a:ext>
                </a:extLst>
              </p:cNvPr>
              <p:cNvSpPr/>
              <p:nvPr/>
            </p:nvSpPr>
            <p:spPr>
              <a:xfrm>
                <a:off x="263156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AF9E94F7-556C-4970-B4F8-7EBF428344CC}"/>
                  </a:ext>
                </a:extLst>
              </p:cNvPr>
              <p:cNvSpPr/>
              <p:nvPr/>
            </p:nvSpPr>
            <p:spPr>
              <a:xfrm>
                <a:off x="307990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7F7C967-AF31-4287-A051-9B98740A21AA}"/>
                  </a:ext>
                </a:extLst>
              </p:cNvPr>
              <p:cNvSpPr/>
              <p:nvPr/>
            </p:nvSpPr>
            <p:spPr>
              <a:xfrm>
                <a:off x="3528240" y="3975248"/>
                <a:ext cx="448340" cy="448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242" name="接點: 弧形 241">
            <a:extLst>
              <a:ext uri="{FF2B5EF4-FFF2-40B4-BE49-F238E27FC236}">
                <a16:creationId xmlns:a16="http://schemas.microsoft.com/office/drawing/2014/main" id="{CC8E10B7-0683-42B4-8803-C602E7B39C69}"/>
              </a:ext>
            </a:extLst>
          </p:cNvPr>
          <p:cNvCxnSpPr/>
          <p:nvPr/>
        </p:nvCxnSpPr>
        <p:spPr>
          <a:xfrm rot="5400000">
            <a:off x="10341551" y="4411533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接點: 弧形 242">
            <a:extLst>
              <a:ext uri="{FF2B5EF4-FFF2-40B4-BE49-F238E27FC236}">
                <a16:creationId xmlns:a16="http://schemas.microsoft.com/office/drawing/2014/main" id="{216E1A1F-8DAA-4C42-A5D7-ADA7EE20BCF7}"/>
              </a:ext>
            </a:extLst>
          </p:cNvPr>
          <p:cNvCxnSpPr>
            <a:cxnSpLocks/>
          </p:cNvCxnSpPr>
          <p:nvPr/>
        </p:nvCxnSpPr>
        <p:spPr>
          <a:xfrm rot="5400000">
            <a:off x="9444871" y="4411533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接點: 弧形 243">
            <a:extLst>
              <a:ext uri="{FF2B5EF4-FFF2-40B4-BE49-F238E27FC236}">
                <a16:creationId xmlns:a16="http://schemas.microsoft.com/office/drawing/2014/main" id="{D55838C4-3ECD-4838-91E1-F7DB66ECC5B4}"/>
              </a:ext>
            </a:extLst>
          </p:cNvPr>
          <p:cNvCxnSpPr>
            <a:cxnSpLocks/>
          </p:cNvCxnSpPr>
          <p:nvPr/>
        </p:nvCxnSpPr>
        <p:spPr>
          <a:xfrm rot="5400000">
            <a:off x="9893211" y="4411533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接點: 弧形 244">
            <a:extLst>
              <a:ext uri="{FF2B5EF4-FFF2-40B4-BE49-F238E27FC236}">
                <a16:creationId xmlns:a16="http://schemas.microsoft.com/office/drawing/2014/main" id="{1A3162EE-1082-444C-8A99-6A043B7E3534}"/>
              </a:ext>
            </a:extLst>
          </p:cNvPr>
          <p:cNvCxnSpPr>
            <a:cxnSpLocks/>
          </p:cNvCxnSpPr>
          <p:nvPr/>
        </p:nvCxnSpPr>
        <p:spPr>
          <a:xfrm rot="5400000">
            <a:off x="8996531" y="4411533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接點: 弧形 245">
            <a:extLst>
              <a:ext uri="{FF2B5EF4-FFF2-40B4-BE49-F238E27FC236}">
                <a16:creationId xmlns:a16="http://schemas.microsoft.com/office/drawing/2014/main" id="{3B111E46-513A-4264-A5CF-2B5B48107538}"/>
              </a:ext>
            </a:extLst>
          </p:cNvPr>
          <p:cNvCxnSpPr>
            <a:cxnSpLocks/>
          </p:cNvCxnSpPr>
          <p:nvPr/>
        </p:nvCxnSpPr>
        <p:spPr>
          <a:xfrm rot="5400000">
            <a:off x="8548191" y="4411533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接點: 弧形 246">
            <a:extLst>
              <a:ext uri="{FF2B5EF4-FFF2-40B4-BE49-F238E27FC236}">
                <a16:creationId xmlns:a16="http://schemas.microsoft.com/office/drawing/2014/main" id="{6582FD09-D075-4229-B08F-9E1BC27E2731}"/>
              </a:ext>
            </a:extLst>
          </p:cNvPr>
          <p:cNvCxnSpPr>
            <a:cxnSpLocks/>
          </p:cNvCxnSpPr>
          <p:nvPr/>
        </p:nvCxnSpPr>
        <p:spPr>
          <a:xfrm rot="5400000">
            <a:off x="8099851" y="4411533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接點: 弧形 247">
            <a:extLst>
              <a:ext uri="{FF2B5EF4-FFF2-40B4-BE49-F238E27FC236}">
                <a16:creationId xmlns:a16="http://schemas.microsoft.com/office/drawing/2014/main" id="{898D1A4F-0711-45E6-B4A9-9B10CB72B0B3}"/>
              </a:ext>
            </a:extLst>
          </p:cNvPr>
          <p:cNvCxnSpPr>
            <a:cxnSpLocks/>
          </p:cNvCxnSpPr>
          <p:nvPr/>
        </p:nvCxnSpPr>
        <p:spPr>
          <a:xfrm rot="5400000">
            <a:off x="7651511" y="4411533"/>
            <a:ext cx="12700" cy="4483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E194B9A-1102-4013-A009-D06BE589C470}"/>
              </a:ext>
            </a:extLst>
          </p:cNvPr>
          <p:cNvCxnSpPr/>
          <p:nvPr/>
        </p:nvCxnSpPr>
        <p:spPr>
          <a:xfrm>
            <a:off x="2519119" y="5029200"/>
            <a:ext cx="0" cy="616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089E6C8-A0AB-4A34-B0F3-ED48C5F43025}"/>
              </a:ext>
            </a:extLst>
          </p:cNvPr>
          <p:cNvSpPr txBox="1"/>
          <p:nvPr/>
        </p:nvSpPr>
        <p:spPr>
          <a:xfrm>
            <a:off x="2532718" y="5152878"/>
            <a:ext cx="30878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Times 5 different speed ratios</a:t>
            </a:r>
            <a:endParaRPr lang="zh-TW" altLang="en-US" dirty="0"/>
          </a:p>
        </p:txBody>
      </p:sp>
      <p:sp>
        <p:nvSpPr>
          <p:cNvPr id="249" name="文字方塊 248">
            <a:extLst>
              <a:ext uri="{FF2B5EF4-FFF2-40B4-BE49-F238E27FC236}">
                <a16:creationId xmlns:a16="http://schemas.microsoft.com/office/drawing/2014/main" id="{97196375-A8C8-44B8-B352-B7F497FA14E2}"/>
              </a:ext>
            </a:extLst>
          </p:cNvPr>
          <p:cNvSpPr txBox="1"/>
          <p:nvPr/>
        </p:nvSpPr>
        <p:spPr>
          <a:xfrm>
            <a:off x="7388285" y="3506388"/>
            <a:ext cx="3229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Generate a new feature vector</a:t>
            </a:r>
            <a:endParaRPr lang="zh-TW" altLang="en-US" dirty="0"/>
          </a:p>
        </p:txBody>
      </p:sp>
      <p:cxnSp>
        <p:nvCxnSpPr>
          <p:cNvPr id="43" name="接點: 弧形 42">
            <a:extLst>
              <a:ext uri="{FF2B5EF4-FFF2-40B4-BE49-F238E27FC236}">
                <a16:creationId xmlns:a16="http://schemas.microsoft.com/office/drawing/2014/main" id="{6C482687-E6F1-4C21-97CC-268DEBFE8288}"/>
              </a:ext>
            </a:extLst>
          </p:cNvPr>
          <p:cNvCxnSpPr>
            <a:stCxn id="241" idx="3"/>
            <a:endCxn id="141" idx="1"/>
          </p:cNvCxnSpPr>
          <p:nvPr/>
        </p:nvCxnSpPr>
        <p:spPr>
          <a:xfrm flipV="1">
            <a:off x="4510864" y="5301507"/>
            <a:ext cx="2915579" cy="1226329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479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D2D18-0647-4305-B908-BE11845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Full-body pose reconstruction – performing 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6A4EF3-3553-49AE-91C1-5FC991A2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25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B949938-EECD-4C16-9847-D640E434B4F4}"/>
              </a:ext>
            </a:extLst>
          </p:cNvPr>
          <p:cNvGrpSpPr/>
          <p:nvPr/>
        </p:nvGrpSpPr>
        <p:grpSpPr>
          <a:xfrm>
            <a:off x="4302640" y="2314921"/>
            <a:ext cx="3586720" cy="448340"/>
            <a:chOff x="838200" y="3975248"/>
            <a:chExt cx="3586720" cy="44834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D0423FB-E7CA-4093-9DFA-5BFFB35D3D0E}"/>
                </a:ext>
              </a:extLst>
            </p:cNvPr>
            <p:cNvSpPr/>
            <p:nvPr/>
          </p:nvSpPr>
          <p:spPr>
            <a:xfrm>
              <a:off x="83820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1FAB594-94F0-41FD-8861-539E40B32EA9}"/>
                </a:ext>
              </a:extLst>
            </p:cNvPr>
            <p:cNvSpPr/>
            <p:nvPr/>
          </p:nvSpPr>
          <p:spPr>
            <a:xfrm>
              <a:off x="128654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DEDC6C2-967B-4151-9016-A5B5FADDCB2D}"/>
                </a:ext>
              </a:extLst>
            </p:cNvPr>
            <p:cNvSpPr/>
            <p:nvPr/>
          </p:nvSpPr>
          <p:spPr>
            <a:xfrm>
              <a:off x="173488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09149F1-3305-4B2D-A98F-490427F4EB76}"/>
                </a:ext>
              </a:extLst>
            </p:cNvPr>
            <p:cNvSpPr/>
            <p:nvPr/>
          </p:nvSpPr>
          <p:spPr>
            <a:xfrm>
              <a:off x="218322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EE87806-1318-41B4-837C-6913E68475E6}"/>
                </a:ext>
              </a:extLst>
            </p:cNvPr>
            <p:cNvSpPr/>
            <p:nvPr/>
          </p:nvSpPr>
          <p:spPr>
            <a:xfrm>
              <a:off x="263156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027D352-A7DC-418B-A0B8-FF1150FC5B17}"/>
                </a:ext>
              </a:extLst>
            </p:cNvPr>
            <p:cNvSpPr/>
            <p:nvPr/>
          </p:nvSpPr>
          <p:spPr>
            <a:xfrm>
              <a:off x="307990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BF183B9-0679-4B1E-968C-C64FD1B656A5}"/>
                </a:ext>
              </a:extLst>
            </p:cNvPr>
            <p:cNvSpPr/>
            <p:nvPr/>
          </p:nvSpPr>
          <p:spPr>
            <a:xfrm>
              <a:off x="3528240" y="3975248"/>
              <a:ext cx="448340" cy="448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5AEDE8A-B790-451C-8CC9-E7C963CEF662}"/>
                </a:ext>
              </a:extLst>
            </p:cNvPr>
            <p:cNvSpPr/>
            <p:nvPr/>
          </p:nvSpPr>
          <p:spPr>
            <a:xfrm>
              <a:off x="3976580" y="3975248"/>
              <a:ext cx="448340" cy="44834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8606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C1C32-B2D7-4210-9C59-F53D69DB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Result – digital storytelling prototype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FF8681-08D2-4AB3-9D6A-D950EFEB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449894-6C6C-4D1C-A2EF-B3778AB6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900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56701-681A-4321-A369-0CBCA47E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Conclusion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17989B-2BCE-42B5-B5D3-FFAF4B236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A35CDC-B1CB-4F8E-9100-8BC96018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188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6170B91E-7593-41C1-AC16-CD54495A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573462"/>
          </a:xfrm>
        </p:spPr>
        <p:txBody>
          <a:bodyPr anchor="ctr"/>
          <a:lstStyle/>
          <a:p>
            <a:pPr algn="ctr"/>
            <a:r>
              <a:rPr lang="en-US" altLang="zh-TW" dirty="0"/>
              <a:t>Thank you for listening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QA </a:t>
            </a:r>
            <a:endParaRPr lang="zh-TW" alt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B116D31B-2154-462B-AF7E-7594FDDB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86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9829E1-79CB-4827-9160-32D0C185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71B43EDF-9932-4556-A267-5DCFDCF02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3E24E5-BD3D-4557-8610-7AF372C1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29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1C4C8-875A-4FAA-AB2A-F909AB1E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Introduction </a:t>
            </a:r>
            <a:endParaRPr lang="zh-TW" altLang="en-US" b="1" dirty="0"/>
          </a:p>
        </p:txBody>
      </p:sp>
      <p:sp>
        <p:nvSpPr>
          <p:cNvPr id="206" name="內容版面配置區 205">
            <a:extLst>
              <a:ext uri="{FF2B5EF4-FFF2-40B4-BE49-F238E27FC236}">
                <a16:creationId xmlns:a16="http://schemas.microsoft.com/office/drawing/2014/main" id="{C84CC255-C379-4180-9D59-618747249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275"/>
            <a:ext cx="10515600" cy="575221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3D VR gaming is a well know application, which needs immersive experience. </a:t>
            </a:r>
          </a:p>
          <a:p>
            <a:r>
              <a:rPr lang="zh-TW" altLang="en-US" dirty="0"/>
              <a:t>強大的</a:t>
            </a:r>
            <a:r>
              <a:rPr lang="en-US" altLang="zh-TW" dirty="0"/>
              <a:t>immersive experience</a:t>
            </a:r>
            <a:r>
              <a:rPr lang="zh-TW" altLang="en-US" dirty="0"/>
              <a:t>可以藉由</a:t>
            </a:r>
            <a:r>
              <a:rPr lang="en-US" altLang="zh-TW" dirty="0"/>
              <a:t>embodiment</a:t>
            </a:r>
            <a:r>
              <a:rPr lang="zh-TW" altLang="en-US" dirty="0"/>
              <a:t>達到</a:t>
            </a:r>
            <a:r>
              <a:rPr lang="en-US" altLang="zh-TW" dirty="0"/>
              <a:t>, </a:t>
            </a:r>
            <a:r>
              <a:rPr lang="zh-TW" altLang="en-US" dirty="0"/>
              <a:t>或是藉由好的</a:t>
            </a:r>
            <a:r>
              <a:rPr lang="en-US" altLang="zh-TW" dirty="0"/>
              <a:t>interface</a:t>
            </a:r>
            <a:r>
              <a:rPr lang="zh-TW" altLang="en-US" dirty="0"/>
              <a:t>達到</a:t>
            </a:r>
            <a:r>
              <a:rPr lang="en-US" altLang="zh-TW" dirty="0"/>
              <a:t>, performance interface</a:t>
            </a:r>
            <a:r>
              <a:rPr lang="zh-TW" altLang="en-US" dirty="0"/>
              <a:t>的好處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尋找證據</a:t>
            </a:r>
            <a:r>
              <a:rPr lang="en-US" altLang="zh-TW" dirty="0"/>
              <a:t>,</a:t>
            </a:r>
            <a:r>
              <a:rPr lang="zh-TW" altLang="en-US" dirty="0"/>
              <a:t> 以及說法的來源 </a:t>
            </a:r>
            <a:endParaRPr lang="en-US" altLang="zh-TW" dirty="0"/>
          </a:p>
          <a:p>
            <a:r>
              <a:rPr lang="en-US" altLang="zh-TW" dirty="0"/>
              <a:t>User</a:t>
            </a:r>
            <a:r>
              <a:rPr lang="zh-TW" altLang="en-US" dirty="0"/>
              <a:t>喜歡的操控方式為何</a:t>
            </a:r>
            <a:r>
              <a:rPr lang="en-US" altLang="zh-TW" dirty="0"/>
              <a:t>?</a:t>
            </a:r>
            <a:r>
              <a:rPr lang="zh-TW" altLang="en-US" dirty="0"/>
              <a:t> 為什麼</a:t>
            </a:r>
            <a:r>
              <a:rPr lang="en-US" altLang="zh-TW" dirty="0"/>
              <a:t>?</a:t>
            </a:r>
            <a:r>
              <a:rPr lang="zh-TW" altLang="en-US" dirty="0"/>
              <a:t> 喜歡的原因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我提出</a:t>
            </a:r>
            <a:r>
              <a:rPr lang="en-US" altLang="zh-TW" dirty="0"/>
              <a:t>:</a:t>
            </a:r>
            <a:r>
              <a:rPr lang="zh-TW" altLang="en-US" dirty="0"/>
              <a:t> 相關性與代表性</a:t>
            </a:r>
            <a:endParaRPr lang="en-US" altLang="zh-TW" dirty="0"/>
          </a:p>
          <a:p>
            <a:r>
              <a:rPr lang="en-US" altLang="zh-TW" dirty="0"/>
              <a:t>Embodiment</a:t>
            </a:r>
            <a:r>
              <a:rPr lang="zh-TW" altLang="en-US" dirty="0"/>
              <a:t>可以透過兩種方式達到</a:t>
            </a:r>
            <a:endParaRPr lang="en-US" altLang="zh-TW" dirty="0"/>
          </a:p>
          <a:p>
            <a:pPr lvl="1"/>
            <a:r>
              <a:rPr lang="zh-TW" altLang="en-US" dirty="0"/>
              <a:t>被動 </a:t>
            </a:r>
            <a:r>
              <a:rPr lang="en-US" altLang="zh-TW" dirty="0">
                <a:sym typeface="Wingdings" panose="05000000000000000000" pitchFamily="2" charset="2"/>
              </a:rPr>
              <a:t> haptic ; </a:t>
            </a:r>
            <a:r>
              <a:rPr lang="zh-TW" altLang="en-US" dirty="0">
                <a:sym typeface="Wingdings" panose="05000000000000000000" pitchFamily="2" charset="2"/>
              </a:rPr>
              <a:t>主動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操控方式</a:t>
            </a:r>
            <a:r>
              <a:rPr lang="en-US" altLang="zh-TW" dirty="0">
                <a:sym typeface="Wingdings" panose="05000000000000000000" pitchFamily="2" charset="2"/>
              </a:rPr>
              <a:t>input interface </a:t>
            </a:r>
            <a:endParaRPr lang="en-US" altLang="zh-TW" dirty="0"/>
          </a:p>
          <a:p>
            <a:r>
              <a:rPr lang="zh-TW" altLang="en-US" dirty="0"/>
              <a:t>從傳統的</a:t>
            </a:r>
            <a:r>
              <a:rPr lang="en-US" altLang="zh-TW" dirty="0"/>
              <a:t>KB, mouse, joy stick. </a:t>
            </a:r>
            <a:r>
              <a:rPr lang="zh-TW" altLang="en-US" dirty="0"/>
              <a:t>演進到現在的</a:t>
            </a:r>
            <a:r>
              <a:rPr lang="en-US" altLang="zh-TW" dirty="0" err="1"/>
              <a:t>kinect</a:t>
            </a:r>
            <a:r>
              <a:rPr lang="en-US" altLang="zh-TW" dirty="0"/>
              <a:t>, </a:t>
            </a:r>
            <a:r>
              <a:rPr lang="en-US" altLang="zh-TW" dirty="0" err="1"/>
              <a:t>wii</a:t>
            </a:r>
            <a:r>
              <a:rPr lang="en-US" altLang="zh-TW" dirty="0"/>
              <a:t>, switch. </a:t>
            </a:r>
            <a:br>
              <a:rPr lang="en-US" altLang="zh-TW" dirty="0"/>
            </a:br>
            <a:r>
              <a:rPr lang="zh-TW" altLang="en-US" dirty="0"/>
              <a:t>新興的互動設備</a:t>
            </a:r>
            <a:r>
              <a:rPr lang="en-US" altLang="zh-TW" dirty="0"/>
              <a:t>(interaction interface)</a:t>
            </a:r>
            <a:r>
              <a:rPr lang="zh-TW" altLang="en-US" dirty="0"/>
              <a:t>不斷被提出</a:t>
            </a:r>
            <a:br>
              <a:rPr lang="en-US" altLang="zh-TW" dirty="0"/>
            </a:br>
            <a:r>
              <a:rPr lang="zh-TW" altLang="en-US" dirty="0"/>
              <a:t>從低維度的</a:t>
            </a:r>
            <a:r>
              <a:rPr lang="en-US" altLang="zh-TW" dirty="0"/>
              <a:t>input</a:t>
            </a:r>
            <a:r>
              <a:rPr lang="zh-TW" altLang="en-US" dirty="0"/>
              <a:t>不斷往高維度的</a:t>
            </a:r>
            <a:r>
              <a:rPr lang="en-US" altLang="zh-TW" dirty="0"/>
              <a:t>input</a:t>
            </a:r>
            <a:r>
              <a:rPr lang="zh-TW" altLang="en-US" dirty="0"/>
              <a:t>邁進</a:t>
            </a:r>
            <a:r>
              <a:rPr lang="en-US" altLang="zh-TW" dirty="0"/>
              <a:t>, </a:t>
            </a:r>
            <a:r>
              <a:rPr lang="zh-TW" altLang="en-US" dirty="0"/>
              <a:t>在這中間做取捨</a:t>
            </a:r>
            <a:endParaRPr lang="en-US" altLang="zh-TW" dirty="0"/>
          </a:p>
          <a:p>
            <a:pPr lvl="1"/>
            <a:r>
              <a:rPr lang="zh-TW" altLang="en-US" dirty="0"/>
              <a:t>高維度有操作不易</a:t>
            </a:r>
            <a:r>
              <a:rPr lang="en-US" altLang="zh-TW" dirty="0"/>
              <a:t>, </a:t>
            </a:r>
            <a:r>
              <a:rPr lang="zh-TW" altLang="en-US" dirty="0"/>
              <a:t>操作疲勞的缺點</a:t>
            </a:r>
            <a:endParaRPr lang="en-US" altLang="zh-TW" dirty="0"/>
          </a:p>
          <a:p>
            <a:pPr lvl="1"/>
            <a:r>
              <a:rPr lang="zh-TW" altLang="en-US" dirty="0"/>
              <a:t>低微度有動作不相關導致的</a:t>
            </a:r>
            <a:r>
              <a:rPr lang="en-US" altLang="zh-TW" dirty="0"/>
              <a:t>embodiment</a:t>
            </a:r>
            <a:r>
              <a:rPr lang="zh-TW" altLang="en-US" dirty="0"/>
              <a:t>降低</a:t>
            </a:r>
            <a:r>
              <a:rPr lang="en-US" altLang="zh-TW" dirty="0"/>
              <a:t>, </a:t>
            </a:r>
            <a:r>
              <a:rPr lang="zh-TW" altLang="en-US" dirty="0"/>
              <a:t>以及趣味程度降低的缺點</a:t>
            </a:r>
            <a:endParaRPr lang="en-US" altLang="zh-TW" dirty="0"/>
          </a:p>
          <a:p>
            <a:pPr lvl="1"/>
            <a:r>
              <a:rPr lang="zh-TW" altLang="en-US" dirty="0"/>
              <a:t>如何在這之間取捨是重要的議題</a:t>
            </a:r>
            <a:endParaRPr lang="en-US" altLang="zh-TW" dirty="0"/>
          </a:p>
          <a:p>
            <a:pPr lvl="1"/>
            <a:r>
              <a:rPr lang="en-US" altLang="zh-TW" dirty="0"/>
              <a:t>High DoF</a:t>
            </a:r>
            <a:r>
              <a:rPr lang="zh-TW" altLang="en-US" dirty="0"/>
              <a:t>能不能夠推論有高的</a:t>
            </a:r>
            <a:r>
              <a:rPr lang="en-US" altLang="zh-TW" dirty="0"/>
              <a:t>embodiment </a:t>
            </a:r>
          </a:p>
          <a:p>
            <a:r>
              <a:rPr lang="zh-TW" altLang="en-US" dirty="0"/>
              <a:t>我們將最</a:t>
            </a:r>
            <a:r>
              <a:rPr lang="en-US" altLang="zh-TW" dirty="0"/>
              <a:t>novel</a:t>
            </a:r>
            <a:r>
              <a:rPr lang="zh-TW" altLang="en-US" dirty="0"/>
              <a:t>的</a:t>
            </a:r>
            <a:r>
              <a:rPr lang="en-US" altLang="zh-TW" dirty="0"/>
              <a:t>interaction interface</a:t>
            </a:r>
            <a:r>
              <a:rPr lang="zh-TW" altLang="en-US" dirty="0"/>
              <a:t>研究分成三個種類</a:t>
            </a:r>
            <a:endParaRPr lang="en-US" altLang="zh-TW" dirty="0"/>
          </a:p>
          <a:p>
            <a:pPr lvl="1"/>
            <a:r>
              <a:rPr lang="en-US" altLang="zh-TW" dirty="0"/>
              <a:t>Body performance </a:t>
            </a:r>
          </a:p>
          <a:p>
            <a:pPr lvl="1"/>
            <a:r>
              <a:rPr lang="en-US" altLang="zh-TW" dirty="0"/>
              <a:t>Hand-held device </a:t>
            </a:r>
          </a:p>
          <a:p>
            <a:pPr lvl="1"/>
            <a:r>
              <a:rPr lang="en-US" altLang="zh-TW" dirty="0"/>
              <a:t>Hand performance </a:t>
            </a:r>
          </a:p>
        </p:txBody>
      </p:sp>
      <p:sp>
        <p:nvSpPr>
          <p:cNvPr id="207" name="投影片編號版面配置區 206">
            <a:extLst>
              <a:ext uri="{FF2B5EF4-FFF2-40B4-BE49-F238E27FC236}">
                <a16:creationId xmlns:a16="http://schemas.microsoft.com/office/drawing/2014/main" id="{A2580354-3C27-4E09-AD88-A3583CBB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149E3A1-F5A3-43F6-A114-63860580100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67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2F253-1A73-4433-8FB5-7D8C1066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Introduction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45EB48-042D-4AEE-8F7E-3E0D0305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An interface that people use for interacting with virtual world </a:t>
            </a:r>
          </a:p>
          <a:p>
            <a:pPr lvl="1"/>
            <a:r>
              <a:rPr lang="en-US" altLang="zh-TW" dirty="0"/>
              <a:t>Keyboard and mouse, joysticks </a:t>
            </a: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 conventional interface (2D positioning devices) 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Character movement involved many degrees of freedom to control </a:t>
            </a:r>
          </a:p>
          <a:p>
            <a:pPr lvl="1"/>
            <a:r>
              <a:rPr lang="en-US" altLang="zh-TW" u="sng" dirty="0">
                <a:sym typeface="Wingdings" panose="05000000000000000000" pitchFamily="2" charset="2"/>
              </a:rPr>
              <a:t>Abstract</a:t>
            </a:r>
            <a:r>
              <a:rPr lang="en-US" altLang="zh-TW" dirty="0">
                <a:sym typeface="Wingdings" panose="05000000000000000000" pitchFamily="2" charset="2"/>
              </a:rPr>
              <a:t> High DoF movement to Low DoF input </a:t>
            </a:r>
          </a:p>
          <a:p>
            <a:r>
              <a:rPr lang="en-US" altLang="zh-TW" dirty="0"/>
              <a:t>Increasing the interface’s input DoF </a:t>
            </a:r>
          </a:p>
          <a:p>
            <a:pPr lvl="1"/>
            <a:r>
              <a:rPr lang="en-US" altLang="zh-TW" dirty="0"/>
              <a:t>User gets more degrees of control over the virtual avatar </a:t>
            </a:r>
          </a:p>
          <a:p>
            <a:pPr lvl="1"/>
            <a:r>
              <a:rPr lang="en-US" altLang="zh-TW" dirty="0"/>
              <a:t>This increases the sense of </a:t>
            </a:r>
            <a:r>
              <a:rPr lang="en-US" altLang="zh-TW" b="1" u="sng" dirty="0"/>
              <a:t>embodiment</a:t>
            </a:r>
            <a:r>
              <a:rPr lang="en-US" altLang="zh-TW" dirty="0"/>
              <a:t> (</a:t>
            </a:r>
            <a:r>
              <a:rPr lang="en-US" altLang="zh-TW" dirty="0">
                <a:sym typeface="Wingdings" panose="05000000000000000000" pitchFamily="2" charset="2"/>
              </a:rPr>
              <a:t></a:t>
            </a:r>
            <a:r>
              <a:rPr lang="zh-TW" altLang="en-US" dirty="0"/>
              <a:t>還沒有證據</a:t>
            </a:r>
            <a:r>
              <a:rPr lang="en-US" altLang="zh-TW" dirty="0"/>
              <a:t>; </a:t>
            </a:r>
            <a:r>
              <a:rPr lang="zh-TW" altLang="en-US" dirty="0"/>
              <a:t>只是</a:t>
            </a:r>
            <a:r>
              <a:rPr lang="zh-TW" altLang="en-US" u="sng" dirty="0"/>
              <a:t>有可能</a:t>
            </a:r>
            <a:r>
              <a:rPr lang="zh-TW" altLang="en-US" dirty="0"/>
              <a:t>而已</a:t>
            </a:r>
            <a:r>
              <a:rPr lang="en-US" altLang="zh-TW" dirty="0"/>
              <a:t>) </a:t>
            </a:r>
          </a:p>
          <a:p>
            <a:pPr lvl="2"/>
            <a:r>
              <a:rPr lang="en-US" altLang="zh-TW" dirty="0"/>
              <a:t>Increase the enjoyment, … (</a:t>
            </a:r>
            <a:r>
              <a:rPr lang="zh-TW" altLang="en-US" dirty="0"/>
              <a:t>還有哪一些好處</a:t>
            </a:r>
            <a:r>
              <a:rPr lang="en-US" altLang="zh-TW" dirty="0"/>
              <a:t>?) </a:t>
            </a:r>
          </a:p>
          <a:p>
            <a:pPr lvl="1"/>
            <a:r>
              <a:rPr lang="en-US" altLang="zh-TW" dirty="0"/>
              <a:t>Two ways to improve embodiment, passive and active.</a:t>
            </a:r>
          </a:p>
          <a:p>
            <a:pPr lvl="2"/>
            <a:r>
              <a:rPr lang="en-US" altLang="zh-TW" dirty="0"/>
              <a:t>Passive: [Miniature </a:t>
            </a:r>
            <a:r>
              <a:rPr lang="en-US" altLang="zh-TW" b="1" u="sng" dirty="0"/>
              <a:t>haptics</a:t>
            </a:r>
            <a:r>
              <a:rPr lang="en-US" altLang="zh-TW" dirty="0"/>
              <a:t>]; rubber hand illusion experiment </a:t>
            </a:r>
          </a:p>
          <a:p>
            <a:pPr lvl="2"/>
            <a:r>
              <a:rPr lang="en-US" altLang="zh-TW" dirty="0"/>
              <a:t>Active: novel (performance-based) </a:t>
            </a:r>
            <a:r>
              <a:rPr lang="en-US" altLang="zh-TW" b="1" u="sng" dirty="0"/>
              <a:t>interaction/control interfaces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CCD71-6A15-48F8-BA50-D15DFCC6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A5E780-23E7-48A5-B44E-E0BDBFB9DB3B}"/>
              </a:ext>
            </a:extLst>
          </p:cNvPr>
          <p:cNvSpPr txBox="1"/>
          <p:nvPr/>
        </p:nvSpPr>
        <p:spPr>
          <a:xfrm>
            <a:off x="4097733" y="230188"/>
            <a:ext cx="809426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這邊或許可以補一個圖示</a:t>
            </a:r>
            <a:r>
              <a:rPr lang="en-US" altLang="zh-TW" dirty="0"/>
              <a:t>, </a:t>
            </a:r>
            <a:r>
              <a:rPr lang="zh-TW" altLang="en-US" dirty="0"/>
              <a:t>表示從</a:t>
            </a:r>
            <a:r>
              <a:rPr lang="en-US" altLang="zh-TW" dirty="0"/>
              <a:t>low dimension (keyboard and mouse, joystick)</a:t>
            </a:r>
            <a:r>
              <a:rPr lang="zh-TW" altLang="en-US" dirty="0"/>
              <a:t>到</a:t>
            </a:r>
            <a:br>
              <a:rPr lang="en-US" altLang="zh-TW" dirty="0"/>
            </a:br>
            <a:r>
              <a:rPr lang="en-US" altLang="zh-TW" dirty="0"/>
              <a:t>high DoF</a:t>
            </a:r>
            <a:r>
              <a:rPr lang="zh-TW" altLang="en-US" dirty="0"/>
              <a:t>的演進 </a:t>
            </a:r>
            <a:r>
              <a:rPr lang="en-US" altLang="zh-TW" dirty="0"/>
              <a:t>(high DoF</a:t>
            </a:r>
            <a:r>
              <a:rPr lang="zh-TW" altLang="en-US" dirty="0"/>
              <a:t>可以放</a:t>
            </a:r>
            <a:r>
              <a:rPr lang="en-US" altLang="zh-TW" dirty="0"/>
              <a:t>Wii, Kinect) </a:t>
            </a:r>
            <a:br>
              <a:rPr lang="en-US" altLang="zh-TW" dirty="0"/>
            </a:br>
            <a:r>
              <a:rPr lang="zh-TW" altLang="en-US" dirty="0"/>
              <a:t>補充圖示</a:t>
            </a:r>
            <a:r>
              <a:rPr lang="en-US" altLang="zh-TW" dirty="0"/>
              <a:t>, </a:t>
            </a:r>
            <a:r>
              <a:rPr lang="zh-TW" altLang="en-US" dirty="0"/>
              <a:t>表示</a:t>
            </a:r>
            <a:r>
              <a:rPr lang="en-US" altLang="zh-TW" dirty="0"/>
              <a:t>passive</a:t>
            </a:r>
            <a:r>
              <a:rPr lang="zh-TW" altLang="en-US" dirty="0"/>
              <a:t>與</a:t>
            </a:r>
            <a:r>
              <a:rPr lang="en-US" altLang="zh-TW" dirty="0"/>
              <a:t>active</a:t>
            </a:r>
            <a:r>
              <a:rPr lang="zh-TW" altLang="en-US" dirty="0"/>
              <a:t>兩種不同的方式可以增進</a:t>
            </a:r>
            <a:r>
              <a:rPr lang="en-US" altLang="zh-TW" dirty="0"/>
              <a:t>embodiment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這邊就可以參考到</a:t>
            </a:r>
            <a:r>
              <a:rPr lang="en-US" altLang="zh-TW" dirty="0"/>
              <a:t>miniature haptics)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98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2F253-1A73-4433-8FB5-7D8C1066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Introduction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45EB48-042D-4AEE-8F7E-3E0D0305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Controlling human avatar </a:t>
            </a:r>
          </a:p>
          <a:p>
            <a:pPr lvl="1"/>
            <a:r>
              <a:rPr lang="en-US" altLang="zh-TW" dirty="0"/>
              <a:t>Using human body and one-to-one mapping is naïve and intuitive </a:t>
            </a: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Implies a high dimension input </a:t>
            </a:r>
            <a:endParaRPr lang="en-US" altLang="zh-TW" dirty="0"/>
          </a:p>
          <a:p>
            <a:pPr lvl="1"/>
            <a:r>
              <a:rPr lang="en-US" altLang="zh-TW" dirty="0"/>
              <a:t>Motion capture is a solution, but requires high-end equipment and massive spaces. </a:t>
            </a:r>
            <a:br>
              <a:rPr lang="en-US" altLang="zh-TW" dirty="0"/>
            </a:br>
            <a:r>
              <a:rPr lang="en-US" altLang="zh-TW" dirty="0"/>
              <a:t>Kinect is another solution, but requires a large space, huge physical effort </a:t>
            </a:r>
          </a:p>
          <a:p>
            <a:pPr lvl="1"/>
            <a:r>
              <a:rPr lang="en-US" altLang="zh-TW" dirty="0"/>
              <a:t>How about using partial body motion? </a:t>
            </a:r>
            <a:br>
              <a:rPr lang="en-US" altLang="zh-TW" dirty="0"/>
            </a:br>
            <a:r>
              <a:rPr lang="en-US" altLang="zh-TW" dirty="0"/>
              <a:t>A lower input dimension, reduce fatigue and space requirement </a:t>
            </a:r>
          </a:p>
          <a:p>
            <a:pPr lvl="1"/>
            <a:r>
              <a:rPr lang="en-US" altLang="zh-TW" b="1" dirty="0"/>
              <a:t>CoolMoves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very important related work 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Only controls parts of body and use algorithm to generate the rest of them </a:t>
            </a:r>
          </a:p>
          <a:p>
            <a:pPr lvl="1"/>
            <a:r>
              <a:rPr lang="en-US" altLang="zh-TW" dirty="0"/>
              <a:t>How about other interfaces?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CCD71-6A15-48F8-BA50-D15DFCC6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47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E10A6-BC64-4674-9C9B-D185AA23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Related work – Body performance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E3B983-C00E-4C2A-9F02-C802F28CF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1EE658-C67B-498D-BA09-A72E1D4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23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E10A6-BC64-4674-9C9B-D185AA23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Related work – Hand-held devices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E3B983-C00E-4C2A-9F02-C802F28CF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1EE658-C67B-498D-BA09-A72E1D4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71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E10A6-BC64-4674-9C9B-D185AA23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Related work – Hand performance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E3B983-C00E-4C2A-9F02-C802F28CF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1EE658-C67B-498D-BA09-A72E1D4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78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3572</TotalTime>
  <Words>2047</Words>
  <Application>Microsoft Office PowerPoint</Application>
  <PresentationFormat>寬螢幕</PresentationFormat>
  <Paragraphs>306</Paragraphs>
  <Slides>28</Slides>
  <Notes>21</Notes>
  <HiddenSlides>2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Calibri Light</vt:lpstr>
      <vt:lpstr>Cambria Math</vt:lpstr>
      <vt:lpstr>Franklin Gothic Medium</vt:lpstr>
      <vt:lpstr>Wingdings</vt:lpstr>
      <vt:lpstr>Office 佈景主題</vt:lpstr>
      <vt:lpstr>FingerPuppet: Finger-Walking Performance-based Puppetry for Human Avatar  基於手指走路表演的虛擬替身操作介面</vt:lpstr>
      <vt:lpstr>Outline</vt:lpstr>
      <vt:lpstr>Introduction</vt:lpstr>
      <vt:lpstr>Introduction </vt:lpstr>
      <vt:lpstr>Introduction </vt:lpstr>
      <vt:lpstr>Introduction </vt:lpstr>
      <vt:lpstr>Related work – Body performance</vt:lpstr>
      <vt:lpstr>Related work – Hand-held devices</vt:lpstr>
      <vt:lpstr>Related work – Hand performance</vt:lpstr>
      <vt:lpstr>Preliminary study</vt:lpstr>
      <vt:lpstr>Preliminary study – result and findings</vt:lpstr>
      <vt:lpstr>Preliminary study – result and findings</vt:lpstr>
      <vt:lpstr>Preliminary study – result and findings</vt:lpstr>
      <vt:lpstr>Preliminary study – result and findings</vt:lpstr>
      <vt:lpstr>Method overview</vt:lpstr>
      <vt:lpstr>Method overview – abstract </vt:lpstr>
      <vt:lpstr>Method overview – abstract </vt:lpstr>
      <vt:lpstr>Method overview – abstract </vt:lpstr>
      <vt:lpstr>Preprocessing </vt:lpstr>
      <vt:lpstr>Lower body motion retargeting</vt:lpstr>
      <vt:lpstr>Lower body motion retargeting - preprocessing</vt:lpstr>
      <vt:lpstr>Lower body motion retargeting – performing </vt:lpstr>
      <vt:lpstr>Full-body pose reconstruction – preprocessing </vt:lpstr>
      <vt:lpstr>Full-body pose reconstruction – preprocessing </vt:lpstr>
      <vt:lpstr>Full-body pose reconstruction – performing  </vt:lpstr>
      <vt:lpstr>Result – digital storytelling prototype </vt:lpstr>
      <vt:lpstr>Conclusion </vt:lpstr>
      <vt:lpstr>Thank you for listening  QA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FingerPuppet: Finger-Walking Performance-based Puppetry for Human Avatar</dc:title>
  <dc:creator>liangCH</dc:creator>
  <cp:lastModifiedBy>liangCH</cp:lastModifiedBy>
  <cp:revision>73</cp:revision>
  <dcterms:created xsi:type="dcterms:W3CDTF">2023-04-20T04:15:29Z</dcterms:created>
  <dcterms:modified xsi:type="dcterms:W3CDTF">2023-04-22T16:32:50Z</dcterms:modified>
</cp:coreProperties>
</file>