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62" r:id="rId4"/>
    <p:sldId id="258" r:id="rId5"/>
    <p:sldId id="260" r:id="rId6"/>
    <p:sldId id="274" r:id="rId7"/>
    <p:sldId id="261" r:id="rId8"/>
    <p:sldId id="271" r:id="rId9"/>
    <p:sldId id="272" r:id="rId10"/>
    <p:sldId id="287" r:id="rId11"/>
    <p:sldId id="263" r:id="rId12"/>
    <p:sldId id="275" r:id="rId13"/>
    <p:sldId id="264" r:id="rId14"/>
    <p:sldId id="276" r:id="rId15"/>
    <p:sldId id="277" r:id="rId16"/>
    <p:sldId id="266" r:id="rId17"/>
    <p:sldId id="280" r:id="rId18"/>
    <p:sldId id="281" r:id="rId19"/>
    <p:sldId id="282" r:id="rId20"/>
    <p:sldId id="267" r:id="rId21"/>
    <p:sldId id="278" r:id="rId22"/>
    <p:sldId id="279" r:id="rId23"/>
    <p:sldId id="285" r:id="rId24"/>
    <p:sldId id="268" r:id="rId25"/>
    <p:sldId id="273" r:id="rId26"/>
    <p:sldId id="284" r:id="rId27"/>
    <p:sldId id="283" r:id="rId28"/>
    <p:sldId id="286" r:id="rId29"/>
    <p:sldId id="269" r:id="rId30"/>
    <p:sldId id="270" r:id="rId31"/>
    <p:sldId id="259" r:id="rId3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A3D9D684-0A01-4BF3-A103-8165B5ABF850}">
          <p14:sldIdLst>
            <p14:sldId id="256"/>
            <p14:sldId id="257"/>
          </p14:sldIdLst>
        </p14:section>
        <p14:section name="introduction" id="{C12EE481-39FB-434A-B0D4-682B0B81472A}">
          <p14:sldIdLst>
            <p14:sldId id="262"/>
            <p14:sldId id="258"/>
            <p14:sldId id="260"/>
            <p14:sldId id="274"/>
          </p14:sldIdLst>
        </p14:section>
        <p14:section name="Related work" id="{F0E60DE1-9F15-4559-A6CF-17CDC5368D4D}">
          <p14:sldIdLst>
            <p14:sldId id="261"/>
            <p14:sldId id="271"/>
            <p14:sldId id="272"/>
          </p14:sldIdLst>
        </p14:section>
        <p14:section name="preliminary study" id="{086CDE17-5542-4F37-8430-397FC7748820}">
          <p14:sldIdLst>
            <p14:sldId id="287"/>
            <p14:sldId id="263"/>
            <p14:sldId id="275"/>
            <p14:sldId id="264"/>
            <p14:sldId id="276"/>
            <p14:sldId id="277"/>
          </p14:sldIdLst>
        </p14:section>
        <p14:section name="materials and method" id="{2ED57D18-A876-4223-9866-BFAC6813D888}">
          <p14:sldIdLst>
            <p14:sldId id="266"/>
            <p14:sldId id="280"/>
            <p14:sldId id="281"/>
            <p14:sldId id="282"/>
            <p14:sldId id="267"/>
            <p14:sldId id="278"/>
            <p14:sldId id="279"/>
            <p14:sldId id="285"/>
            <p14:sldId id="268"/>
            <p14:sldId id="273"/>
            <p14:sldId id="284"/>
            <p14:sldId id="283"/>
          </p14:sldIdLst>
        </p14:section>
        <p14:section name="Result" id="{2DEB2F07-EB40-4FAA-B44D-8F4D2EC0A7E8}">
          <p14:sldIdLst>
            <p14:sldId id="286"/>
            <p14:sldId id="269"/>
          </p14:sldIdLst>
        </p14:section>
        <p14:section name="conclusion" id="{9E6C54B6-84FC-46C4-B134-E51AD7C28B22}">
          <p14:sldIdLst>
            <p14:sldId id="270"/>
          </p14:sldIdLst>
        </p14:section>
        <p14:section name="Ending scene" id="{16BC3D29-9CDE-4963-87F6-498BBB31C431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angCH" initials="l" lastIdx="1" clrIdx="0">
    <p:extLst>
      <p:ext uri="{19B8F6BF-5375-455C-9EA6-DF929625EA0E}">
        <p15:presenceInfo xmlns:p15="http://schemas.microsoft.com/office/powerpoint/2012/main" userId="liangC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8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699" autoAdjust="0"/>
  </p:normalViewPr>
  <p:slideViewPr>
    <p:cSldViewPr snapToGrid="0">
      <p:cViewPr varScale="1">
        <p:scale>
          <a:sx n="90" d="100"/>
          <a:sy n="90" d="100"/>
        </p:scale>
        <p:origin x="2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4-23T20:05:46.598" idx="1">
    <p:pos x="4635" y="1179"/>
    <p:text>需要補充參考論文的資訊在投影片下方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42136-48BD-4746-BB67-1337EE8670BC}" type="datetimeFigureOut">
              <a:rPr lang="zh-TW" altLang="en-US" smtClean="0"/>
              <a:t>2023/4/23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26F649-65B9-4B04-8B74-45DF35A3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120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目前沒有研究探索</a:t>
            </a:r>
            <a:r>
              <a:rPr lang="en-US" altLang="zh-TW" dirty="0"/>
              <a:t>finger-walking</a:t>
            </a:r>
            <a:r>
              <a:rPr lang="zh-TW" altLang="en-US" dirty="0"/>
              <a:t>在操作互</a:t>
            </a:r>
            <a:r>
              <a:rPr lang="en-US" altLang="zh-TW" dirty="0"/>
              <a:t>human avatar</a:t>
            </a:r>
            <a:r>
              <a:rPr lang="zh-TW" altLang="en-US" dirty="0"/>
              <a:t>的</a:t>
            </a:r>
            <a:r>
              <a:rPr lang="en-US" altLang="zh-TW" dirty="0"/>
              <a:t>interface</a:t>
            </a:r>
            <a:r>
              <a:rPr lang="zh-TW" altLang="en-US" dirty="0"/>
              <a:t>上的潛力</a:t>
            </a:r>
            <a:endParaRPr lang="en-US" altLang="zh-TW" dirty="0"/>
          </a:p>
          <a:p>
            <a:r>
              <a:rPr lang="en-US" altLang="zh-TW" dirty="0"/>
              <a:t>How to improve the immersive experience in gaming? </a:t>
            </a:r>
            <a:r>
              <a:rPr lang="en-US" altLang="zh-TW" dirty="0">
                <a:sym typeface="Wingdings" panose="05000000000000000000" pitchFamily="2" charset="2"/>
              </a:rPr>
              <a:t> embody, but why? And how? </a:t>
            </a:r>
            <a:endParaRPr lang="en-US" altLang="zh-TW" dirty="0"/>
          </a:p>
          <a:p>
            <a:r>
              <a:rPr lang="en-US" altLang="zh-TW" dirty="0"/>
              <a:t>What’s Embodied interaction? what’s embody?</a:t>
            </a:r>
          </a:p>
          <a:p>
            <a:r>
              <a:rPr lang="en-US" altLang="zh-TW" dirty="0"/>
              <a:t>Why using finger-walking?</a:t>
            </a:r>
          </a:p>
          <a:p>
            <a:r>
              <a:rPr lang="en-US" altLang="zh-TW" dirty="0"/>
              <a:t>Why only using hand, but not using body? </a:t>
            </a:r>
          </a:p>
          <a:p>
            <a:r>
              <a:rPr lang="en-US" altLang="zh-TW" dirty="0"/>
              <a:t>Why controlling human avatar?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6F649-65B9-4B04-8B74-45DF35A3B22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39580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這是我們提出的方法的整體流程</a:t>
            </a:r>
            <a:r>
              <a:rPr lang="en-US" altLang="zh-TW" dirty="0"/>
              <a:t>. </a:t>
            </a:r>
            <a:r>
              <a:rPr lang="zh-TW" altLang="en-US" dirty="0"/>
              <a:t>太多細節</a:t>
            </a:r>
            <a:r>
              <a:rPr lang="en-US" altLang="zh-TW" dirty="0"/>
              <a:t>,</a:t>
            </a:r>
            <a:r>
              <a:rPr lang="zh-TW" altLang="en-US" dirty="0"/>
              <a:t> 所以在下一張投影片抽象化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6F649-65B9-4B04-8B74-45DF35A3B229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921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上半段是</a:t>
            </a:r>
            <a:r>
              <a:rPr lang="en-US" altLang="zh-TW" dirty="0"/>
              <a:t>preprocessing stage </a:t>
            </a:r>
          </a:p>
          <a:p>
            <a:r>
              <a:rPr lang="zh-TW" altLang="en-US" dirty="0"/>
              <a:t>下半段是</a:t>
            </a:r>
            <a:r>
              <a:rPr lang="en-US" altLang="zh-TW" dirty="0"/>
              <a:t>testing stage, </a:t>
            </a:r>
            <a:r>
              <a:rPr lang="zh-TW" altLang="en-US" dirty="0"/>
              <a:t>也就是實際使用的情況 </a:t>
            </a:r>
            <a:endParaRPr lang="en-US" altLang="zh-TW" dirty="0"/>
          </a:p>
          <a:p>
            <a:r>
              <a:rPr lang="zh-TW" altLang="en-US" dirty="0"/>
              <a:t>如果關注在下半段的</a:t>
            </a:r>
            <a:r>
              <a:rPr lang="en-US" altLang="zh-TW" dirty="0"/>
              <a:t>testing stage, </a:t>
            </a:r>
            <a:r>
              <a:rPr lang="zh-TW" altLang="en-US" dirty="0"/>
              <a:t>可以發現是一個兩步驟的做法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6F649-65B9-4B04-8B74-45DF35A3B229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2866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前半段是</a:t>
            </a:r>
            <a:r>
              <a:rPr lang="en-US" altLang="zh-TW" dirty="0"/>
              <a:t>lower body motion retargeting </a:t>
            </a:r>
          </a:p>
          <a:p>
            <a:r>
              <a:rPr lang="zh-TW" altLang="en-US" dirty="0"/>
              <a:t>後半段是</a:t>
            </a:r>
            <a:r>
              <a:rPr lang="en-US" altLang="zh-TW" dirty="0"/>
              <a:t>full-body motion reconstruction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6F649-65B9-4B04-8B74-45DF35A3B229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81327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前半段是</a:t>
            </a:r>
            <a:r>
              <a:rPr lang="en-US" altLang="zh-TW" dirty="0"/>
              <a:t>lower body motion retargeting </a:t>
            </a:r>
          </a:p>
          <a:p>
            <a:r>
              <a:rPr lang="zh-TW" altLang="en-US" dirty="0"/>
              <a:t>後半段是</a:t>
            </a:r>
            <a:r>
              <a:rPr lang="en-US" altLang="zh-TW" dirty="0"/>
              <a:t>full-body motion reconstruction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6F649-65B9-4B04-8B74-45DF35A3B229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3288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這邊或許可以結合到後面的部分作說明</a:t>
            </a:r>
            <a:r>
              <a:rPr lang="en-US" altLang="zh-TW" dirty="0"/>
              <a:t>, </a:t>
            </a:r>
            <a:r>
              <a:rPr lang="zh-TW" altLang="en-US" dirty="0"/>
              <a:t>因為後面的部分會結合到這些資料預處理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6F649-65B9-4B04-8B74-45DF35A3B229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75925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兩個不同骨架系統的對應關係 </a:t>
            </a:r>
            <a:endParaRPr lang="en-US" altLang="zh-TW" dirty="0"/>
          </a:p>
          <a:p>
            <a:r>
              <a:rPr lang="zh-TW" altLang="en-US" dirty="0"/>
              <a:t>對應的理由</a:t>
            </a:r>
            <a:r>
              <a:rPr lang="en-US" altLang="zh-TW" dirty="0"/>
              <a:t>, </a:t>
            </a:r>
            <a:r>
              <a:rPr lang="zh-TW" altLang="en-US" dirty="0"/>
              <a:t>因為對應點的</a:t>
            </a:r>
            <a:r>
              <a:rPr lang="en-US" altLang="zh-TW" dirty="0" err="1"/>
              <a:t>dof</a:t>
            </a:r>
            <a:r>
              <a:rPr lang="zh-TW" altLang="en-US" dirty="0"/>
              <a:t>相近</a:t>
            </a:r>
            <a:r>
              <a:rPr lang="en-US" altLang="zh-TW" dirty="0"/>
              <a:t>, </a:t>
            </a:r>
            <a:r>
              <a:rPr lang="zh-TW" altLang="en-US" dirty="0"/>
              <a:t>且骨架系統相近 </a:t>
            </a:r>
            <a:endParaRPr lang="en-US" altLang="zh-TW" dirty="0"/>
          </a:p>
          <a:p>
            <a:r>
              <a:rPr lang="zh-TW" altLang="en-US" dirty="0"/>
              <a:t>上方的</a:t>
            </a:r>
            <a:r>
              <a:rPr lang="en-US" altLang="zh-TW" dirty="0"/>
              <a:t>MCP</a:t>
            </a:r>
            <a:r>
              <a:rPr lang="zh-TW" altLang="en-US" dirty="0"/>
              <a:t>節點代表大腿</a:t>
            </a:r>
            <a:r>
              <a:rPr lang="en-US" altLang="zh-TW" dirty="0"/>
              <a:t>, </a:t>
            </a:r>
            <a:r>
              <a:rPr lang="zh-TW" altLang="en-US" dirty="0"/>
              <a:t>下方的</a:t>
            </a:r>
            <a:r>
              <a:rPr lang="en-US" altLang="zh-TW" dirty="0"/>
              <a:t>PIP</a:t>
            </a:r>
            <a:r>
              <a:rPr lang="zh-TW" altLang="en-US" dirty="0"/>
              <a:t>節點代表小腿或是膝蓋 </a:t>
            </a:r>
            <a:endParaRPr lang="en-US" altLang="zh-TW" dirty="0"/>
          </a:p>
          <a:p>
            <a:r>
              <a:rPr lang="zh-TW" altLang="en-US" dirty="0"/>
              <a:t>手指骨架的</a:t>
            </a:r>
            <a:r>
              <a:rPr lang="en-US" altLang="zh-TW" dirty="0"/>
              <a:t>PIP</a:t>
            </a:r>
            <a:r>
              <a:rPr lang="zh-TW" altLang="en-US" dirty="0"/>
              <a:t>與</a:t>
            </a:r>
            <a:r>
              <a:rPr lang="en-US" altLang="zh-TW" dirty="0"/>
              <a:t>DIP</a:t>
            </a:r>
            <a:r>
              <a:rPr lang="zh-TW" altLang="en-US" dirty="0"/>
              <a:t>會有強烈的相互影響關係 </a:t>
            </a:r>
            <a:r>
              <a:rPr lang="en-US" altLang="zh-TW" dirty="0"/>
              <a:t>(</a:t>
            </a:r>
            <a:r>
              <a:rPr lang="zh-TW" altLang="en-US" dirty="0"/>
              <a:t>請參考</a:t>
            </a:r>
            <a:r>
              <a:rPr lang="en-US" altLang="zh-TW" dirty="0" err="1"/>
              <a:t>mani</a:t>
            </a:r>
            <a:r>
              <a:rPr lang="en-US" altLang="zh-TW" dirty="0"/>
              <a:t>-pull-action</a:t>
            </a:r>
            <a:r>
              <a:rPr lang="zh-TW" altLang="en-US" dirty="0"/>
              <a:t>的論述</a:t>
            </a:r>
            <a:r>
              <a:rPr lang="en-US" altLang="zh-TW" dirty="0"/>
              <a:t>, </a:t>
            </a:r>
            <a:r>
              <a:rPr lang="zh-TW" altLang="en-US" dirty="0"/>
              <a:t>務必找出來</a:t>
            </a:r>
            <a:r>
              <a:rPr lang="en-US" altLang="zh-TW" dirty="0"/>
              <a:t>)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6F649-65B9-4B04-8B74-45DF35A3B229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6809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第一步需要準備成對的</a:t>
            </a:r>
            <a:r>
              <a:rPr lang="en-US" altLang="zh-TW" dirty="0"/>
              <a:t>finger-walking performance</a:t>
            </a:r>
            <a:r>
              <a:rPr lang="zh-TW" altLang="en-US" dirty="0"/>
              <a:t>以及對應的</a:t>
            </a:r>
            <a:r>
              <a:rPr lang="en-US" altLang="zh-TW" dirty="0"/>
              <a:t>example animation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並且需要標記兩者的起始與結束的動作標籤 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這些</a:t>
            </a:r>
            <a:r>
              <a:rPr lang="en-US" altLang="zh-TW" dirty="0"/>
              <a:t>rotations</a:t>
            </a:r>
            <a:r>
              <a:rPr lang="zh-TW" altLang="en-US" dirty="0"/>
              <a:t>會根據來源給予不同的稱呼</a:t>
            </a:r>
            <a:r>
              <a:rPr lang="en-US" altLang="zh-TW" dirty="0"/>
              <a:t>, </a:t>
            </a:r>
            <a:r>
              <a:rPr lang="zh-TW" altLang="en-US" dirty="0"/>
              <a:t>從</a:t>
            </a:r>
            <a:r>
              <a:rPr lang="en-US" altLang="zh-TW" dirty="0"/>
              <a:t>finger-walking performance</a:t>
            </a:r>
            <a:r>
              <a:rPr lang="zh-TW" altLang="en-US" dirty="0"/>
              <a:t>產生的</a:t>
            </a:r>
            <a:r>
              <a:rPr lang="en-US" altLang="zh-TW" dirty="0"/>
              <a:t>rotations</a:t>
            </a:r>
            <a:r>
              <a:rPr lang="zh-TW" altLang="en-US" dirty="0"/>
              <a:t>稱為</a:t>
            </a:r>
            <a:r>
              <a:rPr lang="en-US" altLang="zh-TW" dirty="0"/>
              <a:t>Hand rotation reference sequence (HRRS),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從</a:t>
            </a:r>
            <a:r>
              <a:rPr lang="en-US" altLang="zh-TW" dirty="0"/>
              <a:t>example animation</a:t>
            </a:r>
            <a:r>
              <a:rPr lang="zh-TW" altLang="en-US" dirty="0"/>
              <a:t>產生的</a:t>
            </a:r>
            <a:r>
              <a:rPr lang="en-US" altLang="zh-TW" dirty="0"/>
              <a:t>rotations</a:t>
            </a:r>
            <a:r>
              <a:rPr lang="zh-TW" altLang="en-US" dirty="0"/>
              <a:t>稱為</a:t>
            </a:r>
            <a:r>
              <a:rPr lang="en-US" altLang="zh-TW" dirty="0"/>
              <a:t>Animation rotation reference sequence (ARRS)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這個動作會在</a:t>
            </a:r>
            <a:r>
              <a:rPr lang="en-US" altLang="zh-TW" dirty="0"/>
              <a:t>preprocessing stage</a:t>
            </a:r>
            <a:r>
              <a:rPr lang="zh-TW" altLang="en-US" dirty="0"/>
              <a:t>完成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6F649-65B9-4B04-8B74-45DF35A3B229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71832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performance</a:t>
            </a:r>
            <a:r>
              <a:rPr lang="zh-TW" altLang="en-US" dirty="0"/>
              <a:t>階段我們首先會利用</a:t>
            </a:r>
            <a:r>
              <a:rPr lang="en-US" altLang="zh-TW" dirty="0"/>
              <a:t>preprocessing</a:t>
            </a:r>
            <a:r>
              <a:rPr lang="zh-TW" altLang="en-US" dirty="0"/>
              <a:t>階段得到的</a:t>
            </a:r>
            <a:r>
              <a:rPr lang="en-US" altLang="zh-TW" dirty="0"/>
              <a:t>rotation mapping, </a:t>
            </a:r>
            <a:r>
              <a:rPr lang="zh-TW" altLang="en-US" dirty="0"/>
              <a:t>將</a:t>
            </a:r>
            <a:r>
              <a:rPr lang="en-US" altLang="zh-TW" dirty="0"/>
              <a:t>finger joints’ rotation</a:t>
            </a:r>
            <a:r>
              <a:rPr lang="zh-TW" altLang="en-US" dirty="0"/>
              <a:t>轉換成</a:t>
            </a:r>
            <a:r>
              <a:rPr lang="en-US" altLang="zh-TW" dirty="0"/>
              <a:t>lower body rotation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6F649-65B9-4B04-8B74-45DF35A3B229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25936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Euler angle</a:t>
            </a:r>
            <a:r>
              <a:rPr lang="zh-TW" altLang="en-US" dirty="0"/>
              <a:t>造成這樣的不合適結果</a:t>
            </a:r>
            <a:r>
              <a:rPr lang="en-US" altLang="zh-TW" dirty="0"/>
              <a:t>, </a:t>
            </a:r>
            <a:r>
              <a:rPr lang="zh-TW" altLang="en-US" dirty="0"/>
              <a:t>會導致後續的全身動作重建產生問題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6F649-65B9-4B04-8B74-45DF35A3B229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38384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我們參考</a:t>
            </a:r>
            <a:r>
              <a:rPr lang="en-US" altLang="zh-TW" dirty="0"/>
              <a:t>[</a:t>
            </a:r>
            <a:r>
              <a:rPr lang="en-US" altLang="zh-TW" dirty="0" err="1"/>
              <a:t>coolmoves</a:t>
            </a:r>
            <a:r>
              <a:rPr lang="en-US" altLang="zh-TW" dirty="0"/>
              <a:t>]</a:t>
            </a:r>
            <a:r>
              <a:rPr lang="zh-TW" altLang="en-US" dirty="0"/>
              <a:t>的作法</a:t>
            </a:r>
            <a:r>
              <a:rPr lang="en-US" altLang="zh-TW" dirty="0"/>
              <a:t>, </a:t>
            </a:r>
            <a:r>
              <a:rPr lang="zh-TW" altLang="en-US" dirty="0"/>
              <a:t>利用</a:t>
            </a:r>
            <a:r>
              <a:rPr lang="en-US" altLang="zh-TW" dirty="0"/>
              <a:t>encoding short-term trajectory as feature vector, </a:t>
            </a:r>
            <a:r>
              <a:rPr lang="zh-TW" altLang="en-US" dirty="0"/>
              <a:t>再利用</a:t>
            </a:r>
            <a:r>
              <a:rPr lang="en-US" altLang="zh-TW" dirty="0"/>
              <a:t>feature vector</a:t>
            </a:r>
            <a:r>
              <a:rPr lang="zh-TW" altLang="en-US" dirty="0"/>
              <a:t>做為比對兩個</a:t>
            </a:r>
            <a:r>
              <a:rPr lang="en-US" altLang="zh-TW" dirty="0"/>
              <a:t>motion</a:t>
            </a:r>
            <a:r>
              <a:rPr lang="zh-TW" altLang="en-US" dirty="0"/>
              <a:t>相似與否的參考資訊 </a:t>
            </a:r>
            <a:endParaRPr lang="en-US" altLang="zh-TW" dirty="0"/>
          </a:p>
          <a:p>
            <a:r>
              <a:rPr lang="zh-TW" altLang="en-US" dirty="0"/>
              <a:t>為什麼使用最後一個位置作為代表的</a:t>
            </a:r>
            <a:r>
              <a:rPr lang="en-US" altLang="zh-TW" dirty="0"/>
              <a:t>pose? </a:t>
            </a:r>
            <a:r>
              <a:rPr lang="zh-TW" altLang="en-US" dirty="0"/>
              <a:t>因為我們不知道未來的數值</a:t>
            </a:r>
            <a:r>
              <a:rPr lang="en-US" altLang="zh-TW" dirty="0"/>
              <a:t>, </a:t>
            </a:r>
            <a:r>
              <a:rPr lang="zh-TW" altLang="en-US" dirty="0"/>
              <a:t>所以在</a:t>
            </a:r>
            <a:r>
              <a:rPr lang="en-US" altLang="zh-TW" dirty="0"/>
              <a:t>testing</a:t>
            </a:r>
            <a:r>
              <a:rPr lang="zh-TW" altLang="en-US" dirty="0"/>
              <a:t>的時候只能夠拿前面的</a:t>
            </a:r>
            <a:r>
              <a:rPr lang="en-US" altLang="zh-TW" dirty="0"/>
              <a:t>frames</a:t>
            </a:r>
            <a:r>
              <a:rPr lang="zh-TW" altLang="en-US" dirty="0"/>
              <a:t>的</a:t>
            </a:r>
            <a:r>
              <a:rPr lang="en-US" altLang="zh-TW" dirty="0"/>
              <a:t>position</a:t>
            </a:r>
            <a:r>
              <a:rPr lang="zh-TW" altLang="en-US" dirty="0"/>
              <a:t>組合成</a:t>
            </a:r>
            <a:r>
              <a:rPr lang="en-US" altLang="zh-TW" dirty="0"/>
              <a:t>feature vector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6F649-65B9-4B04-8B74-45DF35A3B229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6569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Ref: I'm in the Game: Embodied Puppet Interface Improves Avatar Control </a:t>
            </a:r>
          </a:p>
          <a:p>
            <a:r>
              <a:rPr lang="zh-TW" altLang="en-US" dirty="0"/>
              <a:t>需要一個說法</a:t>
            </a:r>
            <a:r>
              <a:rPr lang="en-US" altLang="zh-TW" dirty="0"/>
              <a:t>, </a:t>
            </a:r>
            <a:r>
              <a:rPr lang="zh-TW" altLang="en-US" dirty="0"/>
              <a:t>能夠說明</a:t>
            </a:r>
            <a:r>
              <a:rPr lang="en-US" altLang="zh-TW" dirty="0"/>
              <a:t>high dimension</a:t>
            </a:r>
            <a:r>
              <a:rPr lang="zh-TW" altLang="en-US" dirty="0"/>
              <a:t>的好處</a:t>
            </a:r>
            <a:r>
              <a:rPr lang="en-US" altLang="zh-TW" dirty="0"/>
              <a:t>, </a:t>
            </a:r>
            <a:r>
              <a:rPr lang="zh-TW" altLang="en-US" dirty="0"/>
              <a:t>例如</a:t>
            </a:r>
            <a:r>
              <a:rPr lang="en-US" altLang="zh-TW" dirty="0"/>
              <a:t>, </a:t>
            </a:r>
            <a:r>
              <a:rPr lang="zh-TW" altLang="en-US" dirty="0"/>
              <a:t>富有趣味性</a:t>
            </a:r>
            <a:r>
              <a:rPr lang="en-US" altLang="zh-TW" dirty="0"/>
              <a:t>, </a:t>
            </a:r>
            <a:r>
              <a:rPr lang="zh-TW" altLang="en-US" dirty="0"/>
              <a:t>富有</a:t>
            </a:r>
            <a:r>
              <a:rPr lang="en-US" altLang="zh-TW" dirty="0"/>
              <a:t>embodiment, … </a:t>
            </a:r>
          </a:p>
          <a:p>
            <a:r>
              <a:rPr lang="zh-TW" altLang="en-US" dirty="0"/>
              <a:t>需不需要真的把</a:t>
            </a:r>
            <a:r>
              <a:rPr lang="en-US" altLang="zh-TW" dirty="0"/>
              <a:t>embodiment</a:t>
            </a:r>
            <a:r>
              <a:rPr lang="zh-TW" altLang="en-US" dirty="0"/>
              <a:t>加進來</a:t>
            </a:r>
            <a:r>
              <a:rPr lang="en-US" altLang="zh-TW" dirty="0"/>
              <a:t>?</a:t>
            </a:r>
            <a:r>
              <a:rPr lang="zh-TW" altLang="en-US" dirty="0"/>
              <a:t> 還是把她當成配角</a:t>
            </a:r>
            <a:r>
              <a:rPr lang="en-US" altLang="zh-TW" dirty="0"/>
              <a:t>, </a:t>
            </a:r>
            <a:r>
              <a:rPr lang="zh-TW" altLang="en-US" dirty="0"/>
              <a:t>我提出自己的看法感覺上會比較好</a:t>
            </a:r>
            <a:r>
              <a:rPr lang="en-US" altLang="zh-TW" dirty="0"/>
              <a:t>?</a:t>
            </a:r>
            <a:r>
              <a:rPr lang="zh-TW" altLang="en-US" dirty="0"/>
              <a:t> 相關性與代表性</a:t>
            </a:r>
            <a:endParaRPr lang="en-US" altLang="zh-TW" dirty="0"/>
          </a:p>
          <a:p>
            <a:r>
              <a:rPr lang="en-US" altLang="zh-TW" dirty="0"/>
              <a:t>Embodiment</a:t>
            </a:r>
            <a:r>
              <a:rPr lang="zh-TW" altLang="en-US" dirty="0"/>
              <a:t>部分就可以將</a:t>
            </a:r>
            <a:r>
              <a:rPr lang="en-US" altLang="zh-TW" dirty="0"/>
              <a:t>[miniature haptics]</a:t>
            </a:r>
            <a:r>
              <a:rPr lang="zh-TW" altLang="en-US" dirty="0"/>
              <a:t>拿出來說明 </a:t>
            </a:r>
            <a:endParaRPr lang="en-US" altLang="zh-TW" dirty="0"/>
          </a:p>
          <a:p>
            <a:r>
              <a:rPr lang="zh-TW" altLang="en-US" dirty="0"/>
              <a:t>我們想要探索</a:t>
            </a:r>
            <a:r>
              <a:rPr lang="en-US" altLang="zh-TW" dirty="0"/>
              <a:t>finger-walking</a:t>
            </a:r>
            <a:r>
              <a:rPr lang="zh-TW" altLang="en-US" dirty="0"/>
              <a:t>是不是一個好的抽象化的</a:t>
            </a:r>
            <a:r>
              <a:rPr lang="en-US" altLang="zh-TW" dirty="0"/>
              <a:t>input interface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6F649-65B9-4B04-8B74-45DF35A3B22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74130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因為手指的活動速度可能會與</a:t>
            </a:r>
            <a:r>
              <a:rPr lang="en-US" altLang="zh-TW" dirty="0"/>
              <a:t>avatar</a:t>
            </a:r>
            <a:r>
              <a:rPr lang="zh-TW" altLang="en-US" dirty="0"/>
              <a:t>原始的</a:t>
            </a:r>
            <a:r>
              <a:rPr lang="en-US" altLang="zh-TW" dirty="0"/>
              <a:t>animation</a:t>
            </a:r>
            <a:r>
              <a:rPr lang="zh-TW" altLang="en-US" dirty="0"/>
              <a:t>的腿的移動速度不同 </a:t>
            </a:r>
            <a:endParaRPr lang="en-US" altLang="zh-TW" dirty="0"/>
          </a:p>
          <a:p>
            <a:r>
              <a:rPr lang="zh-TW" altLang="en-US" dirty="0"/>
              <a:t>所以</a:t>
            </a:r>
            <a:r>
              <a:rPr lang="en-US" altLang="zh-TW" dirty="0"/>
              <a:t>, </a:t>
            </a:r>
            <a:r>
              <a:rPr lang="zh-TW" altLang="en-US" dirty="0"/>
              <a:t>我們使用</a:t>
            </a:r>
            <a:r>
              <a:rPr lang="en-US" altLang="zh-TW" dirty="0"/>
              <a:t>augmentation</a:t>
            </a:r>
            <a:r>
              <a:rPr lang="zh-TW" altLang="en-US" dirty="0"/>
              <a:t>的方法</a:t>
            </a:r>
            <a:r>
              <a:rPr lang="en-US" altLang="zh-TW" dirty="0"/>
              <a:t>, </a:t>
            </a:r>
            <a:r>
              <a:rPr lang="zh-TW" altLang="en-US" dirty="0"/>
              <a:t>增加多種</a:t>
            </a:r>
            <a:r>
              <a:rPr lang="en-US" altLang="zh-TW" dirty="0"/>
              <a:t>feature vectors </a:t>
            </a:r>
          </a:p>
          <a:p>
            <a:r>
              <a:rPr lang="zh-TW" altLang="en-US" dirty="0"/>
              <a:t>首先</a:t>
            </a:r>
            <a:r>
              <a:rPr lang="en-US" altLang="zh-TW" dirty="0"/>
              <a:t>, Feature vector</a:t>
            </a:r>
            <a:r>
              <a:rPr lang="zh-TW" altLang="en-US" dirty="0"/>
              <a:t>的每一個</a:t>
            </a:r>
            <a:r>
              <a:rPr lang="en-US" altLang="zh-TW" dirty="0"/>
              <a:t>positions</a:t>
            </a:r>
            <a:r>
              <a:rPr lang="zh-TW" altLang="en-US" dirty="0"/>
              <a:t>會與前一個</a:t>
            </a:r>
            <a:r>
              <a:rPr lang="en-US" altLang="zh-TW" dirty="0"/>
              <a:t>position</a:t>
            </a:r>
            <a:r>
              <a:rPr lang="zh-TW" altLang="en-US" dirty="0"/>
              <a:t>做相減得到速度</a:t>
            </a:r>
            <a:endParaRPr lang="en-US" altLang="zh-TW" dirty="0"/>
          </a:p>
          <a:p>
            <a:r>
              <a:rPr lang="zh-TW" altLang="en-US" dirty="0"/>
              <a:t>速度會再與</a:t>
            </a:r>
            <a:r>
              <a:rPr lang="en-US" altLang="zh-TW" dirty="0"/>
              <a:t>5</a:t>
            </a:r>
            <a:r>
              <a:rPr lang="zh-TW" altLang="en-US" dirty="0"/>
              <a:t>種不一樣的</a:t>
            </a:r>
            <a:r>
              <a:rPr lang="en-US" altLang="zh-TW" dirty="0"/>
              <a:t>speed ratio</a:t>
            </a:r>
            <a:r>
              <a:rPr lang="zh-TW" altLang="en-US" dirty="0"/>
              <a:t>相乘</a:t>
            </a:r>
            <a:r>
              <a:rPr lang="en-US" altLang="zh-TW" dirty="0"/>
              <a:t>, </a:t>
            </a:r>
            <a:r>
              <a:rPr lang="zh-TW" altLang="en-US" dirty="0"/>
              <a:t>得到</a:t>
            </a:r>
            <a:r>
              <a:rPr lang="en-US" altLang="zh-TW" dirty="0"/>
              <a:t>5</a:t>
            </a:r>
            <a:r>
              <a:rPr lang="zh-TW" altLang="en-US" dirty="0"/>
              <a:t>個不同的</a:t>
            </a:r>
            <a:r>
              <a:rPr lang="en-US" altLang="zh-TW" dirty="0"/>
              <a:t>speed vector</a:t>
            </a:r>
          </a:p>
          <a:p>
            <a:r>
              <a:rPr lang="zh-TW" altLang="en-US" dirty="0"/>
              <a:t>最後</a:t>
            </a:r>
            <a:r>
              <a:rPr lang="en-US" altLang="zh-TW" dirty="0"/>
              <a:t>, </a:t>
            </a:r>
            <a:r>
              <a:rPr lang="zh-TW" altLang="en-US" dirty="0"/>
              <a:t>再利用這</a:t>
            </a:r>
            <a:r>
              <a:rPr lang="en-US" altLang="zh-TW" dirty="0"/>
              <a:t>5</a:t>
            </a:r>
            <a:r>
              <a:rPr lang="zh-TW" altLang="en-US" dirty="0"/>
              <a:t>個</a:t>
            </a:r>
            <a:r>
              <a:rPr lang="en-US" altLang="zh-TW" dirty="0"/>
              <a:t>speed vector</a:t>
            </a:r>
            <a:r>
              <a:rPr lang="zh-TW" altLang="en-US" dirty="0"/>
              <a:t>與原始的</a:t>
            </a:r>
            <a:r>
              <a:rPr lang="en-US" altLang="zh-TW" dirty="0"/>
              <a:t>feature vector</a:t>
            </a:r>
            <a:r>
              <a:rPr lang="zh-TW" altLang="en-US" dirty="0"/>
              <a:t>的末尾</a:t>
            </a:r>
            <a:r>
              <a:rPr lang="en-US" altLang="zh-TW" dirty="0"/>
              <a:t>position</a:t>
            </a:r>
            <a:r>
              <a:rPr lang="zh-TW" altLang="en-US" dirty="0"/>
              <a:t>相加</a:t>
            </a:r>
            <a:r>
              <a:rPr lang="en-US" altLang="zh-TW" dirty="0"/>
              <a:t>, </a:t>
            </a:r>
            <a:r>
              <a:rPr lang="zh-TW" altLang="en-US" dirty="0"/>
              <a:t>就可以得到新的</a:t>
            </a:r>
            <a:r>
              <a:rPr lang="en-US" altLang="zh-TW" dirty="0"/>
              <a:t>5</a:t>
            </a:r>
            <a:r>
              <a:rPr lang="zh-TW" altLang="en-US" dirty="0"/>
              <a:t>個不同速度的</a:t>
            </a:r>
            <a:r>
              <a:rPr lang="en-US" altLang="zh-TW" dirty="0"/>
              <a:t>feature vectors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6F649-65B9-4B04-8B74-45DF35A3B229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39833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preprocessing</a:t>
            </a:r>
            <a:r>
              <a:rPr lang="zh-TW" altLang="en-US" dirty="0"/>
              <a:t>階段準備好</a:t>
            </a:r>
            <a:r>
              <a:rPr lang="en-US" altLang="zh-TW" dirty="0"/>
              <a:t>example animation</a:t>
            </a:r>
            <a:r>
              <a:rPr lang="zh-TW" altLang="en-US" dirty="0"/>
              <a:t>的</a:t>
            </a:r>
            <a:r>
              <a:rPr lang="en-US" altLang="zh-TW" dirty="0"/>
              <a:t>feature vectors, </a:t>
            </a:r>
            <a:r>
              <a:rPr lang="zh-TW" altLang="en-US" dirty="0"/>
              <a:t>在</a:t>
            </a:r>
            <a:r>
              <a:rPr lang="en-US" altLang="zh-TW" dirty="0"/>
              <a:t>performance</a:t>
            </a:r>
            <a:r>
              <a:rPr lang="zh-TW" altLang="en-US" dirty="0"/>
              <a:t>階段就可以使用它們找出最接近</a:t>
            </a:r>
            <a:r>
              <a:rPr lang="en-US" altLang="zh-TW" dirty="0"/>
              <a:t>user performance</a:t>
            </a:r>
            <a:r>
              <a:rPr lang="zh-TW" altLang="en-US" dirty="0"/>
              <a:t>的</a:t>
            </a:r>
            <a:r>
              <a:rPr lang="en-US" altLang="zh-TW" dirty="0"/>
              <a:t>example animation</a:t>
            </a:r>
            <a:r>
              <a:rPr lang="zh-TW" altLang="en-US" dirty="0"/>
              <a:t>的</a:t>
            </a:r>
            <a:r>
              <a:rPr lang="en-US" altLang="zh-TW" dirty="0"/>
              <a:t>pose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6F649-65B9-4B04-8B74-45DF35A3B229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4726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目前只想要放使用結果的影片而已</a:t>
            </a:r>
            <a:r>
              <a:rPr lang="en-US" altLang="zh-TW" dirty="0"/>
              <a:t>, </a:t>
            </a:r>
            <a:r>
              <a:rPr lang="zh-TW" altLang="en-US" dirty="0"/>
              <a:t>還沒有想到其他的表達方式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6F649-65B9-4B04-8B74-45DF35A3B229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48315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把貢獻分成好幾點列出來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6F649-65B9-4B04-8B74-45DF35A3B229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202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對於控制</a:t>
            </a:r>
            <a:r>
              <a:rPr lang="en-US" altLang="zh-TW" dirty="0"/>
              <a:t>human avatar</a:t>
            </a:r>
            <a:r>
              <a:rPr lang="zh-TW" altLang="en-US" dirty="0"/>
              <a:t>而言</a:t>
            </a:r>
            <a:r>
              <a:rPr lang="en-US" altLang="zh-TW" dirty="0"/>
              <a:t>,</a:t>
            </a:r>
            <a:r>
              <a:rPr lang="zh-TW" altLang="en-US" dirty="0"/>
              <a:t>使用</a:t>
            </a:r>
            <a:r>
              <a:rPr lang="en-US" altLang="zh-TW" dirty="0"/>
              <a:t>motion capture</a:t>
            </a:r>
            <a:r>
              <a:rPr lang="zh-TW" altLang="en-US" dirty="0"/>
              <a:t>達到</a:t>
            </a:r>
            <a:r>
              <a:rPr lang="en-US" altLang="zh-TW" dirty="0"/>
              <a:t>one-to-one mapping</a:t>
            </a:r>
            <a:r>
              <a:rPr lang="zh-TW" altLang="en-US" dirty="0"/>
              <a:t>似乎是最佳的作法</a:t>
            </a:r>
            <a:r>
              <a:rPr lang="en-US" altLang="zh-TW" dirty="0"/>
              <a:t>?</a:t>
            </a:r>
            <a:r>
              <a:rPr lang="zh-TW" altLang="en-US" dirty="0"/>
              <a:t> 其實他也有很多缺點  </a:t>
            </a:r>
            <a:endParaRPr lang="en-US" altLang="zh-TW" dirty="0"/>
          </a:p>
          <a:p>
            <a:r>
              <a:rPr lang="en-US" altLang="zh-TW" dirty="0"/>
              <a:t>Kinect</a:t>
            </a:r>
            <a:r>
              <a:rPr lang="zh-TW" altLang="en-US" dirty="0"/>
              <a:t>似乎解決了設備上的困難</a:t>
            </a:r>
            <a:r>
              <a:rPr lang="en-US" altLang="zh-TW" dirty="0"/>
              <a:t>, </a:t>
            </a:r>
            <a:r>
              <a:rPr lang="zh-TW" altLang="en-US" dirty="0"/>
              <a:t>但是</a:t>
            </a:r>
            <a:r>
              <a:rPr lang="en-US" altLang="zh-TW" dirty="0"/>
              <a:t>body performance</a:t>
            </a:r>
            <a:r>
              <a:rPr lang="zh-TW" altLang="en-US" dirty="0"/>
              <a:t>還是需要大空間與大動作</a:t>
            </a:r>
            <a:r>
              <a:rPr lang="en-US" altLang="zh-TW" dirty="0"/>
              <a:t>, </a:t>
            </a:r>
            <a:r>
              <a:rPr lang="zh-TW" altLang="en-US" dirty="0"/>
              <a:t>容易造成</a:t>
            </a:r>
            <a:r>
              <a:rPr lang="en-US" altLang="zh-TW" dirty="0"/>
              <a:t>fatigue</a:t>
            </a:r>
            <a:r>
              <a:rPr lang="zh-TW" altLang="en-US" dirty="0"/>
              <a:t>以及動作施展受限的問題 </a:t>
            </a:r>
            <a:endParaRPr lang="en-US" altLang="zh-TW" dirty="0"/>
          </a:p>
          <a:p>
            <a:r>
              <a:rPr lang="zh-TW" altLang="en-US" dirty="0"/>
              <a:t>我想要進行一個近距離的</a:t>
            </a:r>
            <a:r>
              <a:rPr lang="en-US" altLang="zh-TW" dirty="0"/>
              <a:t>storytelling</a:t>
            </a:r>
            <a:r>
              <a:rPr lang="zh-TW" altLang="en-US" dirty="0"/>
              <a:t>與</a:t>
            </a:r>
            <a:r>
              <a:rPr lang="en-US" altLang="zh-TW" dirty="0"/>
              <a:t>gaming,</a:t>
            </a:r>
            <a:r>
              <a:rPr lang="zh-TW" altLang="en-US" dirty="0"/>
              <a:t> 有沒有其他更適合的</a:t>
            </a:r>
            <a:r>
              <a:rPr lang="en-US" altLang="zh-TW" dirty="0"/>
              <a:t>interface?</a:t>
            </a:r>
          </a:p>
          <a:p>
            <a:r>
              <a:rPr lang="zh-TW" altLang="en-US" dirty="0"/>
              <a:t>如果參考現實當中的</a:t>
            </a:r>
            <a:r>
              <a:rPr lang="en-US" altLang="zh-TW" dirty="0"/>
              <a:t>puppetry method</a:t>
            </a:r>
            <a:r>
              <a:rPr lang="zh-TW" altLang="en-US" dirty="0"/>
              <a:t>來設計</a:t>
            </a:r>
            <a:r>
              <a:rPr lang="en-US" altLang="zh-TW" dirty="0"/>
              <a:t>interface, </a:t>
            </a:r>
            <a:r>
              <a:rPr lang="zh-TW" altLang="en-US" dirty="0"/>
              <a:t>有沒有提供甚麼好處</a:t>
            </a:r>
            <a:r>
              <a:rPr lang="en-US" altLang="zh-TW" dirty="0"/>
              <a:t>?</a:t>
            </a:r>
          </a:p>
          <a:p>
            <a:r>
              <a:rPr lang="zh-TW" altLang="en-US" dirty="0"/>
              <a:t>這邊其實銜接到了</a:t>
            </a:r>
            <a:r>
              <a:rPr lang="en-US" altLang="zh-TW" dirty="0"/>
              <a:t>related work</a:t>
            </a:r>
            <a:r>
              <a:rPr lang="zh-TW" altLang="en-US" dirty="0"/>
              <a:t>的部分</a:t>
            </a:r>
            <a:r>
              <a:rPr lang="en-US" altLang="zh-TW" dirty="0"/>
              <a:t>, </a:t>
            </a:r>
            <a:r>
              <a:rPr lang="zh-TW" altLang="en-US" dirty="0"/>
              <a:t>介紹各種的</a:t>
            </a:r>
            <a:r>
              <a:rPr lang="en-US" altLang="zh-TW" dirty="0"/>
              <a:t>interfaces</a:t>
            </a:r>
            <a:r>
              <a:rPr lang="zh-TW" altLang="en-US" dirty="0"/>
              <a:t>之間的優缺比較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6F649-65B9-4B04-8B74-45DF35A3B22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6040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Layering approach</a:t>
            </a:r>
            <a:r>
              <a:rPr lang="zh-TW" altLang="en-US" dirty="0"/>
              <a:t>就是為了解決</a:t>
            </a:r>
            <a:r>
              <a:rPr lang="en-US" altLang="zh-TW" dirty="0"/>
              <a:t>lower degree of freedom input</a:t>
            </a:r>
            <a:r>
              <a:rPr lang="zh-TW" altLang="en-US" dirty="0"/>
              <a:t>要控制</a:t>
            </a:r>
            <a:r>
              <a:rPr lang="en-US" altLang="zh-TW" dirty="0"/>
              <a:t>high DoF output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有趣的點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Hinton </a:t>
            </a:r>
            <a:r>
              <a:rPr lang="zh-TW" altLang="en-US" dirty="0"/>
              <a:t>也有發這個領域的論文 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6F649-65B9-4B04-8B74-45DF35A3B22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0100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主要目標</a:t>
            </a:r>
            <a:r>
              <a:rPr lang="en-US" altLang="zh-TW" dirty="0"/>
              <a:t>:</a:t>
            </a:r>
            <a:r>
              <a:rPr lang="zh-TW" altLang="en-US" dirty="0"/>
              <a:t> 探索哪一些種類的</a:t>
            </a:r>
            <a:r>
              <a:rPr lang="en-US" altLang="zh-TW" dirty="0"/>
              <a:t>human</a:t>
            </a:r>
            <a:r>
              <a:rPr lang="zh-TW" altLang="en-US" dirty="0"/>
              <a:t>動作會是</a:t>
            </a:r>
            <a:r>
              <a:rPr lang="en-US" altLang="zh-TW" dirty="0"/>
              <a:t>novice users</a:t>
            </a:r>
            <a:r>
              <a:rPr lang="zh-TW" altLang="en-US" dirty="0"/>
              <a:t>想要使用</a:t>
            </a:r>
            <a:r>
              <a:rPr lang="en-US" altLang="zh-TW" dirty="0"/>
              <a:t>finger-walking</a:t>
            </a:r>
            <a:r>
              <a:rPr lang="zh-TW" altLang="en-US" dirty="0"/>
              <a:t>來表演</a:t>
            </a:r>
            <a:r>
              <a:rPr lang="en-US" altLang="zh-TW" dirty="0"/>
              <a:t>/</a:t>
            </a:r>
            <a:r>
              <a:rPr lang="zh-TW" altLang="en-US" dirty="0"/>
              <a:t>代表的</a:t>
            </a:r>
            <a:endParaRPr lang="en-US" altLang="zh-TW" dirty="0"/>
          </a:p>
          <a:p>
            <a:r>
              <a:rPr lang="zh-TW" altLang="en-US" dirty="0"/>
              <a:t>還有探索到底</a:t>
            </a:r>
            <a:r>
              <a:rPr lang="en-US" altLang="zh-TW" dirty="0"/>
              <a:t>finger-walking</a:t>
            </a:r>
            <a:r>
              <a:rPr lang="zh-TW" altLang="en-US" dirty="0"/>
              <a:t>會有哪一些動作</a:t>
            </a:r>
            <a:r>
              <a:rPr lang="en-US" altLang="zh-TW" dirty="0"/>
              <a:t>, </a:t>
            </a:r>
            <a:r>
              <a:rPr lang="zh-TW" altLang="en-US" dirty="0"/>
              <a:t>我們就可以將這些動作種類實做到我們的</a:t>
            </a:r>
            <a:r>
              <a:rPr lang="en-US" altLang="zh-TW" dirty="0"/>
              <a:t>prototype</a:t>
            </a:r>
            <a:r>
              <a:rPr lang="zh-TW" altLang="en-US" dirty="0"/>
              <a:t>系統當中</a:t>
            </a:r>
            <a:endParaRPr lang="en-US" altLang="zh-TW" dirty="0"/>
          </a:p>
          <a:p>
            <a:r>
              <a:rPr lang="zh-TW" altLang="en-US" dirty="0"/>
              <a:t>緣由</a:t>
            </a:r>
            <a:r>
              <a:rPr lang="en-US" altLang="zh-TW" dirty="0"/>
              <a:t>:</a:t>
            </a:r>
            <a:r>
              <a:rPr lang="zh-TW" altLang="en-US" dirty="0"/>
              <a:t> 先前的研究</a:t>
            </a:r>
            <a:r>
              <a:rPr lang="en-US" altLang="zh-TW" dirty="0"/>
              <a:t>[finger walking]</a:t>
            </a:r>
            <a:r>
              <a:rPr lang="zh-TW" altLang="en-US" dirty="0"/>
              <a:t>只有探索少量的</a:t>
            </a:r>
            <a:r>
              <a:rPr lang="en-US" altLang="zh-TW" dirty="0"/>
              <a:t>human avatar’s locomotion</a:t>
            </a:r>
            <a:r>
              <a:rPr lang="zh-TW" altLang="en-US" dirty="0"/>
              <a:t>作為操作的目標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6F649-65B9-4B04-8B74-45DF35A3B22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166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有近半數的動作是適合使用</a:t>
            </a:r>
            <a:r>
              <a:rPr lang="en-US" altLang="zh-TW" dirty="0"/>
              <a:t>finger-walking</a:t>
            </a:r>
            <a:r>
              <a:rPr lang="zh-TW" altLang="en-US" dirty="0"/>
              <a:t>表達的</a:t>
            </a:r>
            <a:r>
              <a:rPr lang="en-US" altLang="zh-TW" dirty="0"/>
              <a:t>, </a:t>
            </a:r>
            <a:r>
              <a:rPr lang="zh-TW" altLang="en-US" dirty="0"/>
              <a:t>代表它的應用範圍是廣泛的</a:t>
            </a:r>
            <a:endParaRPr lang="en-US" altLang="zh-TW" dirty="0"/>
          </a:p>
          <a:p>
            <a:r>
              <a:rPr lang="zh-TW" altLang="en-US" dirty="0"/>
              <a:t>最特別的地方是</a:t>
            </a:r>
            <a:r>
              <a:rPr lang="en-US" altLang="zh-TW" dirty="0"/>
              <a:t>”stand”</a:t>
            </a:r>
            <a:r>
              <a:rPr lang="zh-TW" altLang="en-US" dirty="0"/>
              <a:t>以及</a:t>
            </a:r>
            <a:r>
              <a:rPr lang="en-US" altLang="zh-TW" dirty="0"/>
              <a:t>”single step”</a:t>
            </a:r>
            <a:r>
              <a:rPr lang="zh-TW" altLang="en-US" dirty="0"/>
              <a:t>類別的動作不適合使用</a:t>
            </a:r>
            <a:r>
              <a:rPr lang="en-US" altLang="zh-TW" dirty="0"/>
              <a:t>finger-walking</a:t>
            </a:r>
            <a:r>
              <a:rPr lang="zh-TW" altLang="en-US" dirty="0"/>
              <a:t>表達</a:t>
            </a:r>
            <a:endParaRPr lang="en-US" altLang="zh-TW" dirty="0"/>
          </a:p>
          <a:p>
            <a:r>
              <a:rPr lang="zh-TW" altLang="en-US" dirty="0"/>
              <a:t>分類的結果表格</a:t>
            </a:r>
            <a:r>
              <a:rPr lang="en-US" altLang="zh-TW" dirty="0"/>
              <a:t>, </a:t>
            </a:r>
            <a:r>
              <a:rPr lang="zh-TW" altLang="en-US" dirty="0"/>
              <a:t>以及對應的統計</a:t>
            </a:r>
            <a:r>
              <a:rPr lang="en-US" altLang="zh-TW" dirty="0"/>
              <a:t>bar chart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6F649-65B9-4B04-8B74-45DF35A3B22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128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兩個重要的因素</a:t>
            </a:r>
            <a:r>
              <a:rPr lang="en-US" altLang="zh-TW" dirty="0"/>
              <a:t>, </a:t>
            </a:r>
            <a:r>
              <a:rPr lang="zh-TW" altLang="en-US" dirty="0"/>
              <a:t>讓</a:t>
            </a:r>
            <a:r>
              <a:rPr lang="en-US" altLang="zh-TW" dirty="0"/>
              <a:t>novice user</a:t>
            </a:r>
            <a:r>
              <a:rPr lang="zh-TW" altLang="en-US" dirty="0"/>
              <a:t>認為是適合使用</a:t>
            </a:r>
            <a:r>
              <a:rPr lang="en-US" altLang="zh-TW" dirty="0"/>
              <a:t>finger-walking</a:t>
            </a:r>
            <a:r>
              <a:rPr lang="zh-TW" altLang="en-US" dirty="0"/>
              <a:t>表達該動作 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6F649-65B9-4B04-8B74-45DF35A3B22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6825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我們額外發現使用者喜好的其他種類的</a:t>
            </a:r>
            <a:r>
              <a:rPr lang="en-US" altLang="zh-TW" dirty="0"/>
              <a:t>hand performance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6F649-65B9-4B04-8B74-45DF35A3B229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3157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最終我們選定了哪一些動作</a:t>
            </a:r>
            <a:r>
              <a:rPr lang="en-US" altLang="zh-TW" dirty="0"/>
              <a:t>, </a:t>
            </a:r>
            <a:r>
              <a:rPr lang="zh-TW" altLang="en-US" dirty="0"/>
              <a:t>作為代表動作實作在</a:t>
            </a:r>
            <a:r>
              <a:rPr lang="en-US" altLang="zh-TW" dirty="0"/>
              <a:t>application prototype </a:t>
            </a:r>
            <a:r>
              <a:rPr lang="zh-TW" altLang="en-US" dirty="0"/>
              <a:t>當中 </a:t>
            </a:r>
            <a:endParaRPr lang="en-US" altLang="zh-TW" dirty="0"/>
          </a:p>
          <a:p>
            <a:r>
              <a:rPr lang="zh-TW" altLang="en-US" dirty="0"/>
              <a:t>因為找不到適合</a:t>
            </a:r>
            <a:r>
              <a:rPr lang="en-US" altLang="zh-TW" dirty="0"/>
              <a:t>”cross finger”</a:t>
            </a:r>
            <a:r>
              <a:rPr lang="zh-TW" altLang="en-US" dirty="0"/>
              <a:t>的</a:t>
            </a:r>
            <a:r>
              <a:rPr lang="en-US" altLang="zh-TW" dirty="0"/>
              <a:t>human avatar action in the database [Mixamo] </a:t>
            </a:r>
          </a:p>
          <a:p>
            <a:r>
              <a:rPr lang="en-US" altLang="zh-TW" dirty="0"/>
              <a:t>“stand”</a:t>
            </a:r>
            <a:r>
              <a:rPr lang="zh-TW" altLang="en-US" dirty="0"/>
              <a:t>以及</a:t>
            </a:r>
            <a:r>
              <a:rPr lang="en-US" altLang="zh-TW" dirty="0"/>
              <a:t>”single step”</a:t>
            </a:r>
            <a:r>
              <a:rPr lang="zh-TW" altLang="en-US" dirty="0"/>
              <a:t>都不適合使用</a:t>
            </a:r>
            <a:r>
              <a:rPr lang="en-US" altLang="zh-TW" dirty="0"/>
              <a:t>finger-walking</a:t>
            </a:r>
            <a:r>
              <a:rPr lang="zh-TW" altLang="en-US" dirty="0"/>
              <a:t>表達 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6F649-65B9-4B04-8B74-45DF35A3B229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9156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748F3D-0597-4245-A931-49C59E59B6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890B4C6-C521-43F7-89B8-4C69DBC6C8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223380-2EAB-4030-8026-415908004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EC497-388F-4ED2-BA8A-B417FB9A6CD6}" type="datetime1">
              <a:rPr lang="zh-TW" altLang="en-US" smtClean="0"/>
              <a:t>2023/4/23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84E1DF-4C20-499C-A8A7-92D4BF433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1A92D4-6642-4F11-825B-B78EF0DB8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8759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170C37-342E-42C8-B20B-B827029DF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750A13A-766A-4353-BA9F-4BC9D3E426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1E9E45E-E327-4952-8131-1223E9523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3322242-54B5-41A0-B1CD-1A1C08952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C2E1E-3E05-42C9-8804-089633AAC0A5}" type="datetime1">
              <a:rPr lang="zh-TW" altLang="en-US" smtClean="0"/>
              <a:t>2023/4/23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2B67248-8727-44EE-812A-8847F7D87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2D5290A-C15F-4FFD-A3FE-1C52B9BA3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2422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71231D-60C1-4019-87F1-FB3DED96D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545E624-41F3-4130-BD31-1C57092C2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BB81A8-7F26-40B9-95B9-7A989E2A5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01CA-B851-40E9-9336-7016809E557E}" type="datetime1">
              <a:rPr lang="zh-TW" altLang="en-US" smtClean="0"/>
              <a:t>2023/4/23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5018DD-35FE-4C7B-9225-911A0FAF7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2ACE13-D23A-4367-B71A-AD2DEC90F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7430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4017BC0-86C3-45DF-A209-2289207F90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F110C42-9E36-4049-A9A8-448C6B400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405262-F8DB-4EC8-8A4A-07A51E7C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3C2E-499A-4770-84F4-2BA9D4BFEA0E}" type="datetime1">
              <a:rPr lang="zh-TW" altLang="en-US" smtClean="0"/>
              <a:t>2023/4/23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21A0E4-BB20-4D9F-A712-C6648A430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85907F-1D8D-4450-B823-E18A2CF69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557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FCB30D-8FCC-4802-ACD6-0D81F7F6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B831D8-6F92-4521-B29D-DAC79B948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C7DE42-72D1-40BF-B610-FC8CFB49D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30287-5245-460D-B7B6-42067FDB2DFA}" type="datetime1">
              <a:rPr lang="zh-TW" altLang="en-US" smtClean="0"/>
              <a:t>2023/4/23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0BCC51-B657-43F3-B1AA-580E6C031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CF921C-32C0-447A-B1AC-B8CA61D78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D149E3A1-F5A3-43F6-A114-638605801008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180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FCB30D-8FCC-4802-ACD6-0D81F7F6B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808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B831D8-6F92-4521-B29D-DAC79B948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C7DE42-72D1-40BF-B610-FC8CFB49D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30287-5245-460D-B7B6-42067FDB2DFA}" type="datetime1">
              <a:rPr lang="zh-TW" altLang="en-US" smtClean="0"/>
              <a:t>2023/4/23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0BCC51-B657-43F3-B1AA-580E6C031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CF921C-32C0-447A-B1AC-B8CA61D78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D149E3A1-F5A3-43F6-A114-638605801008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3" name="內容版面配置區 12">
            <a:extLst>
              <a:ext uri="{FF2B5EF4-FFF2-40B4-BE49-F238E27FC236}">
                <a16:creationId xmlns:a16="http://schemas.microsoft.com/office/drawing/2014/main" id="{D80A960B-209B-422F-AFCD-FBA1263BF72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117919"/>
            <a:ext cx="4470400" cy="5349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76099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F30905-3C3C-4228-8102-687AAF14B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2C10C03-ADAB-41B4-A28E-7E4421C52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39A22A-0DCF-4D9B-BDB6-501F8ABD7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7B2E-4C2D-4BB8-AA94-922A3DE3736B}" type="datetime1">
              <a:rPr lang="zh-TW" altLang="en-US" smtClean="0"/>
              <a:t>2023/4/23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2955C2-8230-44A7-8267-CD66531C3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DAC352-5000-4179-AF52-C41F0AFBA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D149E3A1-F5A3-43F6-A114-638605801008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901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95811F-E4CA-4402-90DC-B3481085A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94B1BF-46B7-4131-A1D0-F608F0F4B6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FC849A2-2C13-4E50-8F65-84E132D7C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352DFCD-53B5-4155-9C2F-6ED2E0C6D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5E43-FAA0-4C85-8DAE-2BC43C27EBEE}" type="datetime1">
              <a:rPr lang="zh-TW" altLang="en-US" smtClean="0"/>
              <a:t>2023/4/23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DB29B16-3757-470D-BD74-243DFC2AE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AB2A9AB-989D-4F5E-96B9-B75FE597F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3519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2E27E-CE0E-431B-B036-4913246A9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DF2F88D-51DB-47A1-92AA-68ABAAB59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C43944E-DB72-4804-9C47-CED9DE91A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C33C770-8D4A-477A-8860-851AA6563C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47B4E94-8ED5-414F-8463-0B290AA55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C7DA012-C374-4F10-8139-C531DAA77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EC64-A595-4EEB-A6EF-7EC7C4755DC0}" type="datetime1">
              <a:rPr lang="zh-TW" altLang="en-US" smtClean="0"/>
              <a:t>2023/4/23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93AE6F7-86C8-46BA-92E5-7AFFE913E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FA5E14A-0553-46CE-BE82-FAA35D551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653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368629-E141-4AC5-8853-4995A0D4D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BBE45C3-CAB7-4F95-B3B0-2EA2DE17B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8321-F60B-43BE-8DAA-6BB8B615D6A7}" type="datetime1">
              <a:rPr lang="zh-TW" altLang="en-US" smtClean="0"/>
              <a:t>2023/4/23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00978F6-BF4D-4D7B-BF7E-B6606B137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12BD8A6-CBE1-48B7-9D32-9E859E19E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848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41898F5-3637-4AEB-8F56-8AF88E681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B7D2-8EC3-4C98-80CE-6EAC89052FA0}" type="datetime1">
              <a:rPr lang="zh-TW" altLang="en-US" smtClean="0"/>
              <a:t>2023/4/23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8D3D7D7-CF70-4A4A-B9C7-419C055E4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3053626-6F08-45EA-A768-795666F68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072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B86B9D-6889-4D54-B72C-FFE3D535C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4F93F0-26E5-4D2B-B852-2DDA0F348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3AD7370-EDCA-4484-B23F-8DA7D8379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01DAD20-AB53-4FB4-B39A-430F492C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5B2C-8410-4D77-BE36-DB6ABF2F0795}" type="datetime1">
              <a:rPr lang="zh-TW" altLang="en-US" smtClean="0"/>
              <a:t>2023/4/23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526F140-5188-4375-B26C-7B595EF29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00796EF-12B6-47C1-9FE9-6507CF14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4291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8A18352-245B-41F5-A2DD-A599E96C1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4E41ECB-1296-470B-958F-028F81261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24450D-4B37-4066-94D5-712345570A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E7F93-74CE-4B4D-98DB-20032D0F9894}" type="datetime1">
              <a:rPr lang="zh-TW" altLang="en-US" smtClean="0"/>
              <a:t>2023/4/23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585364-4AB8-470F-A8A8-07DBBCF29E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D658AA-B782-4005-AB0B-2C00D06412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9E3A1-F5A3-43F6-A114-6386058010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4972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5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86C9AE-FF86-4B42-949B-C71F1BB29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520" y="1507651"/>
            <a:ext cx="11236960" cy="2824162"/>
          </a:xfrm>
        </p:spPr>
        <p:txBody>
          <a:bodyPr anchor="ctr">
            <a:normAutofit/>
          </a:bodyPr>
          <a:lstStyle/>
          <a:p>
            <a:r>
              <a:rPr lang="en-US" altLang="zh-TW" sz="4000" dirty="0">
                <a:latin typeface="Franklin Gothic Medium" panose="020B0603020102020204" pitchFamily="34" charset="0"/>
              </a:rPr>
              <a:t>FingerPuppet: Finger-Walking</a:t>
            </a:r>
            <a:r>
              <a:rPr lang="zh-TW" altLang="en-US" sz="4000" dirty="0">
                <a:latin typeface="Franklin Gothic Medium" panose="020B0603020102020204" pitchFamily="34" charset="0"/>
              </a:rPr>
              <a:t> </a:t>
            </a:r>
            <a:r>
              <a:rPr lang="en-US" altLang="zh-TW" sz="4000" dirty="0">
                <a:latin typeface="Franklin Gothic Medium" panose="020B0603020102020204" pitchFamily="34" charset="0"/>
              </a:rPr>
              <a:t>Performance-based Puppetry for</a:t>
            </a:r>
            <a:r>
              <a:rPr lang="zh-TW" altLang="en-US" sz="4000" dirty="0">
                <a:latin typeface="Franklin Gothic Medium" panose="020B0603020102020204" pitchFamily="34" charset="0"/>
              </a:rPr>
              <a:t> </a:t>
            </a:r>
            <a:r>
              <a:rPr lang="en-US" altLang="zh-TW" sz="4000" dirty="0">
                <a:latin typeface="Franklin Gothic Medium" panose="020B0603020102020204" pitchFamily="34" charset="0"/>
              </a:rPr>
              <a:t>Human Avatar</a:t>
            </a:r>
            <a:br>
              <a:rPr lang="en-US" altLang="zh-TW" sz="4000" dirty="0">
                <a:latin typeface="Franklin Gothic Medium" panose="020B0603020102020204" pitchFamily="34" charset="0"/>
              </a:rPr>
            </a:br>
            <a:br>
              <a:rPr lang="en-US" altLang="zh-TW" sz="4000" dirty="0">
                <a:latin typeface="Franklin Gothic Medium" panose="020B0603020102020204" pitchFamily="34" charset="0"/>
              </a:rPr>
            </a:b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基於手指走路表演的虛擬替身操作介面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66F8888-90C4-4DCB-B674-6B0FCA347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49309"/>
            <a:ext cx="9144000" cy="1402079"/>
          </a:xfrm>
        </p:spPr>
        <p:txBody>
          <a:bodyPr anchor="ctr"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梁中瀚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指導老師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陳炳宇 老師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2180ED7-2C75-4798-9389-9D4AAE7DA598}"/>
              </a:ext>
            </a:extLst>
          </p:cNvPr>
          <p:cNvSpPr txBox="1"/>
          <p:nvPr/>
        </p:nvSpPr>
        <p:spPr>
          <a:xfrm>
            <a:off x="2497292" y="5834448"/>
            <a:ext cx="719741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Department of Computer Science and Information Engineering</a:t>
            </a:r>
          </a:p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National Taiwan University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2400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0800BB42-6587-4061-809E-782592360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Preliminary study</a:t>
            </a:r>
            <a:endParaRPr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E6988679-42C0-4A25-B1D6-5AD0A15AFC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Exploring finger-walking performances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3082D3-99FD-45A0-AE68-F1AA42352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pPr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8687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33A202-6B87-485D-9750-4E89D7E21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Preliminary study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51418F-E557-43DD-AC75-75AB45FEA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Goal: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Explore wider range of body movements that novice users prefer to represent by finger-walking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Explore categories/types of finger-walking performance </a:t>
            </a:r>
            <a:br>
              <a:rPr lang="en-US" altLang="zh-TW" dirty="0"/>
            </a:b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Interviewing several casual participants</a:t>
            </a:r>
          </a:p>
          <a:p>
            <a:pPr lvl="1"/>
            <a:r>
              <a:rPr lang="en-US" altLang="zh-TW" dirty="0"/>
              <a:t>Showing replays of 28 sports from Tokyo 2020 Olympics </a:t>
            </a:r>
          </a:p>
          <a:p>
            <a:pPr lvl="1"/>
            <a:r>
              <a:rPr lang="en-US" altLang="zh-TW" dirty="0"/>
              <a:t>Asking them to perform their finger-walking movement </a:t>
            </a:r>
          </a:p>
          <a:p>
            <a:pPr lvl="1"/>
            <a:r>
              <a:rPr lang="en-US" altLang="zh-TW" dirty="0"/>
              <a:t>Choose the best way to perform the body moment, </a:t>
            </a:r>
            <a:br>
              <a:rPr lang="en-US" altLang="zh-TW" dirty="0"/>
            </a:br>
            <a:r>
              <a:rPr lang="en-US" altLang="zh-TW" dirty="0"/>
              <a:t>and explain the reason </a:t>
            </a:r>
          </a:p>
          <a:p>
            <a:pPr lvl="2"/>
            <a:r>
              <a:rPr lang="en-US" altLang="zh-TW" dirty="0"/>
              <a:t>Considering </a:t>
            </a:r>
            <a:r>
              <a:rPr lang="en-US" altLang="zh-TW" u="sng" dirty="0"/>
              <a:t>goodness</a:t>
            </a:r>
            <a:r>
              <a:rPr lang="en-US" altLang="zh-TW" dirty="0"/>
              <a:t>, </a:t>
            </a:r>
            <a:r>
              <a:rPr lang="en-US" altLang="zh-TW" u="sng" dirty="0"/>
              <a:t>ease of performance</a:t>
            </a:r>
            <a:r>
              <a:rPr lang="en-US" altLang="zh-TW" dirty="0"/>
              <a:t>, and </a:t>
            </a:r>
            <a:r>
              <a:rPr lang="en-US" altLang="zh-TW" u="sng" dirty="0"/>
              <a:t>fatigue </a:t>
            </a:r>
            <a:endParaRPr lang="zh-TW" altLang="en-US" u="sng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908E606-708C-4F7D-A805-6B2F71AB5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t>11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E67458A-98B6-4CF5-A18C-2D06D30121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698" r="36628"/>
          <a:stretch/>
        </p:blipFill>
        <p:spPr>
          <a:xfrm>
            <a:off x="9874321" y="2935588"/>
            <a:ext cx="1869897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54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4A9961-F953-4456-BC81-4DA4279C0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Preliminary study – result and findings</a:t>
            </a:r>
            <a:endParaRPr lang="zh-TW" altLang="en-US" b="1" dirty="0"/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490B324C-F573-4835-9F5D-DBC216FA31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5197114"/>
              </p:ext>
            </p:extLst>
          </p:nvPr>
        </p:nvGraphicFramePr>
        <p:xfrm>
          <a:off x="95891" y="2067402"/>
          <a:ext cx="5792349" cy="4326835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221430">
                  <a:extLst>
                    <a:ext uri="{9D8B030D-6E8A-4147-A177-3AD203B41FA5}">
                      <a16:colId xmlns:a16="http://schemas.microsoft.com/office/drawing/2014/main" val="3599603532"/>
                    </a:ext>
                  </a:extLst>
                </a:gridCol>
                <a:gridCol w="4570919">
                  <a:extLst>
                    <a:ext uri="{9D8B030D-6E8A-4147-A177-3AD203B41FA5}">
                      <a16:colId xmlns:a16="http://schemas.microsoft.com/office/drawing/2014/main" val="2853814116"/>
                    </a:ext>
                  </a:extLst>
                </a:gridCol>
              </a:tblGrid>
              <a:tr h="707696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Run</a:t>
                      </a:r>
                      <a:endParaRPr lang="en-US" sz="4000" dirty="0">
                        <a:effectLst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dirty="0">
                          <a:effectLst/>
                        </a:rPr>
                        <a:t>cycling</a:t>
                      </a:r>
                      <a:r>
                        <a:rPr lang="en-US" sz="1800" u="none" strike="noStrike" dirty="0">
                          <a:effectLst/>
                        </a:rPr>
                        <a:t>/sport climbing/</a:t>
                      </a:r>
                      <a:r>
                        <a:rPr lang="en-US" sz="1800" b="1" u="none" strike="noStrike" dirty="0">
                          <a:effectLst/>
                        </a:rPr>
                        <a:t>athletics</a:t>
                      </a:r>
                      <a:r>
                        <a:rPr lang="en-US" sz="1800" u="none" strike="noStrike" dirty="0">
                          <a:effectLst/>
                        </a:rPr>
                        <a:t>/boxing/table tennis/tennis/</a:t>
                      </a:r>
                      <a:r>
                        <a:rPr lang="en-US" sz="1800" b="1" u="none" strike="noStrike" dirty="0">
                          <a:effectLst/>
                        </a:rPr>
                        <a:t>wrestling</a:t>
                      </a:r>
                      <a:endParaRPr lang="en-US" sz="4000" b="1" dirty="0">
                        <a:effectLst/>
                      </a:endParaRPr>
                    </a:p>
                  </a:txBody>
                  <a:tcPr marL="95250" marR="95250" marT="19050" marB="19050" anchor="ctr"/>
                </a:tc>
                <a:extLst>
                  <a:ext uri="{0D108BD9-81ED-4DB2-BD59-A6C34878D82A}">
                    <a16:rowId xmlns:a16="http://schemas.microsoft.com/office/drawing/2014/main" val="4106099924"/>
                  </a:ext>
                </a:extLst>
              </a:tr>
              <a:tr h="386016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Kick</a:t>
                      </a:r>
                      <a:endParaRPr lang="en-US" sz="4000">
                        <a:effectLst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dirty="0">
                          <a:effectLst/>
                        </a:rPr>
                        <a:t>foot ball</a:t>
                      </a:r>
                      <a:r>
                        <a:rPr lang="en-US" sz="1800" u="none" strike="noStrike" dirty="0">
                          <a:effectLst/>
                        </a:rPr>
                        <a:t>/</a:t>
                      </a:r>
                      <a:r>
                        <a:rPr lang="en-US" sz="1800" b="1" u="none" strike="noStrike" dirty="0">
                          <a:effectLst/>
                        </a:rPr>
                        <a:t>taekwondo</a:t>
                      </a:r>
                      <a:r>
                        <a:rPr lang="en-US" sz="1800" u="none" strike="noStrike" dirty="0">
                          <a:effectLst/>
                        </a:rPr>
                        <a:t>/</a:t>
                      </a:r>
                      <a:r>
                        <a:rPr lang="en-US" sz="1800" b="1" u="none" strike="noStrike" dirty="0">
                          <a:effectLst/>
                        </a:rPr>
                        <a:t>karate</a:t>
                      </a:r>
                      <a:endParaRPr lang="en-US" sz="4000" b="1" dirty="0">
                        <a:effectLst/>
                      </a:endParaRPr>
                    </a:p>
                  </a:txBody>
                  <a:tcPr marL="95250" marR="95250" marT="19050" marB="19050" anchor="ctr"/>
                </a:tc>
                <a:extLst>
                  <a:ext uri="{0D108BD9-81ED-4DB2-BD59-A6C34878D82A}">
                    <a16:rowId xmlns:a16="http://schemas.microsoft.com/office/drawing/2014/main" val="2158450067"/>
                  </a:ext>
                </a:extLst>
              </a:tr>
              <a:tr h="386016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Cross fingers</a:t>
                      </a:r>
                      <a:endParaRPr lang="en-US" sz="4000">
                        <a:effectLst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dirty="0">
                          <a:effectLst/>
                        </a:rPr>
                        <a:t>skateboarding</a:t>
                      </a:r>
                      <a:endParaRPr lang="en-US" sz="4000" b="1" dirty="0">
                        <a:effectLst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257563901"/>
                  </a:ext>
                </a:extLst>
              </a:tr>
              <a:tr h="386016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Stand</a:t>
                      </a:r>
                      <a:endParaRPr lang="en-US" sz="4000">
                        <a:effectLst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shooting/archery/golf</a:t>
                      </a:r>
                      <a:endParaRPr lang="en-US" sz="4000" dirty="0">
                        <a:effectLst/>
                      </a:endParaRPr>
                    </a:p>
                  </a:txBody>
                  <a:tcPr marL="95250" marR="95250" marT="19050" marB="19050" anchor="ctr"/>
                </a:tc>
                <a:extLst>
                  <a:ext uri="{0D108BD9-81ED-4DB2-BD59-A6C34878D82A}">
                    <a16:rowId xmlns:a16="http://schemas.microsoft.com/office/drawing/2014/main" val="3258902160"/>
                  </a:ext>
                </a:extLst>
              </a:tr>
              <a:tr h="1013291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Front and side split</a:t>
                      </a:r>
                      <a:endParaRPr lang="en-US" sz="4000">
                        <a:effectLst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dirty="0">
                          <a:effectLst/>
                        </a:rPr>
                        <a:t>artistic gymnastic</a:t>
                      </a:r>
                      <a:r>
                        <a:rPr lang="en-US" sz="1800" u="none" strike="noStrike" dirty="0">
                          <a:effectLst/>
                        </a:rPr>
                        <a:t>/</a:t>
                      </a:r>
                      <a:r>
                        <a:rPr lang="en-US" sz="1800" b="1" u="none" strike="noStrike" dirty="0">
                          <a:effectLst/>
                        </a:rPr>
                        <a:t>judo</a:t>
                      </a:r>
                      <a:r>
                        <a:rPr lang="en-US" sz="1800" u="none" strike="noStrike" dirty="0">
                          <a:effectLst/>
                        </a:rPr>
                        <a:t>/</a:t>
                      </a:r>
                      <a:r>
                        <a:rPr lang="en-US" sz="1800" b="1" u="none" strike="noStrike" dirty="0">
                          <a:effectLst/>
                        </a:rPr>
                        <a:t>Rhythmic gymnastic</a:t>
                      </a:r>
                      <a:endParaRPr lang="en-US" sz="4000" b="1" dirty="0">
                        <a:effectLst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956369313"/>
                  </a:ext>
                </a:extLst>
              </a:tr>
              <a:tr h="386016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Single step</a:t>
                      </a:r>
                      <a:endParaRPr lang="en-US" sz="4000">
                        <a:effectLst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badminton/fencing/softball/handball</a:t>
                      </a:r>
                      <a:endParaRPr lang="en-US" sz="4000">
                        <a:effectLst/>
                      </a:endParaRPr>
                    </a:p>
                  </a:txBody>
                  <a:tcPr marL="95250" marR="95250" marT="19050" marB="19050" anchor="ctr"/>
                </a:tc>
                <a:extLst>
                  <a:ext uri="{0D108BD9-81ED-4DB2-BD59-A6C34878D82A}">
                    <a16:rowId xmlns:a16="http://schemas.microsoft.com/office/drawing/2014/main" val="1814547480"/>
                  </a:ext>
                </a:extLst>
              </a:tr>
              <a:tr h="707696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Crouch</a:t>
                      </a:r>
                      <a:endParaRPr lang="en-US" sz="4000">
                        <a:effectLst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equestrian/</a:t>
                      </a:r>
                      <a:r>
                        <a:rPr lang="en-US" sz="1800" b="1" u="none" strike="noStrike" dirty="0">
                          <a:effectLst/>
                        </a:rPr>
                        <a:t>hockey</a:t>
                      </a:r>
                      <a:r>
                        <a:rPr lang="en-US" sz="1800" u="none" strike="noStrike" dirty="0">
                          <a:effectLst/>
                        </a:rPr>
                        <a:t>/beach volleyball/</a:t>
                      </a:r>
                      <a:r>
                        <a:rPr lang="en-US" sz="1800" b="1" u="none" strike="noStrike" dirty="0">
                          <a:effectLst/>
                        </a:rPr>
                        <a:t>trampoline gymnastic</a:t>
                      </a:r>
                      <a:r>
                        <a:rPr lang="en-US" sz="1800" u="none" strike="noStrike" dirty="0">
                          <a:effectLst/>
                        </a:rPr>
                        <a:t>/</a:t>
                      </a:r>
                      <a:r>
                        <a:rPr lang="en-US" sz="1800" b="1" u="none" strike="noStrike" dirty="0">
                          <a:effectLst/>
                        </a:rPr>
                        <a:t>weightlifting</a:t>
                      </a:r>
                      <a:r>
                        <a:rPr lang="en-US" sz="1800" u="none" strike="noStrike" dirty="0">
                          <a:effectLst/>
                        </a:rPr>
                        <a:t>/</a:t>
                      </a:r>
                      <a:r>
                        <a:rPr lang="en-US" sz="1800" b="1" u="none" strike="noStrike" dirty="0">
                          <a:effectLst/>
                        </a:rPr>
                        <a:t>rugby sevens</a:t>
                      </a:r>
                      <a:endParaRPr lang="en-US" sz="4000" b="1" dirty="0">
                        <a:effectLst/>
                      </a:endParaRPr>
                    </a:p>
                  </a:txBody>
                  <a:tcPr marL="95250" marR="95250" marT="19050" marB="19050" anchor="ctr"/>
                </a:tc>
                <a:extLst>
                  <a:ext uri="{0D108BD9-81ED-4DB2-BD59-A6C34878D82A}">
                    <a16:rowId xmlns:a16="http://schemas.microsoft.com/office/drawing/2014/main" val="32161015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802350-4D83-4CEA-B211-DCDA6EEF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1027" name="Picture 3" descr="https://lh5.googleusercontent.com/IhuiTIQwgGcw1zZROva2F9DsPHn9PpvaHYJxAhkP5ee9dnS0qNqakDNn7IAoid2FCCnAaYy7JpH3M_0cucMefNHA6fW1bNRwS2gtAa3h3IYxu48p_jlEAjMpRD_z10RFBxa3xI-XC01Kd5J0x4_PeFRjTg=s2048">
            <a:extLst>
              <a:ext uri="{FF2B5EF4-FFF2-40B4-BE49-F238E27FC236}">
                <a16:creationId xmlns:a16="http://schemas.microsoft.com/office/drawing/2014/main" id="{BAEC34DB-75F3-43CF-BC28-C8FCCE1F2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240" y="2311685"/>
            <a:ext cx="6207869" cy="383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17420604-8913-43B4-9356-61BA6A89C83E}"/>
              </a:ext>
            </a:extLst>
          </p:cNvPr>
          <p:cNvSpPr txBox="1"/>
          <p:nvPr/>
        </p:nvSpPr>
        <p:spPr>
          <a:xfrm>
            <a:off x="5888240" y="1565639"/>
            <a:ext cx="629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 of 28 movements are suitable to be represent by finger-walking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5956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4A9961-F953-4456-BC81-4DA4279C0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Preliminary study – result and findings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DA5EED-3832-4E53-A10C-B2BC69F9B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Two important factor that influence user’s choice </a:t>
            </a:r>
          </a:p>
          <a:p>
            <a:pPr lvl="1"/>
            <a:r>
              <a:rPr lang="en-US" altLang="zh-TW" dirty="0"/>
              <a:t>Relevance (</a:t>
            </a:r>
            <a:r>
              <a:rPr lang="zh-TW" altLang="en-US" dirty="0"/>
              <a:t>相關性</a:t>
            </a:r>
            <a:r>
              <a:rPr lang="en-US" altLang="zh-TW" dirty="0"/>
              <a:t>) </a:t>
            </a:r>
          </a:p>
          <a:p>
            <a:pPr lvl="1"/>
            <a:r>
              <a:rPr lang="en-US" altLang="zh-TW" dirty="0"/>
              <a:t>Iconic (</a:t>
            </a:r>
            <a:r>
              <a:rPr lang="zh-TW" altLang="en-US" dirty="0"/>
              <a:t>代表性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802350-4D83-4CEA-B211-DCDA6EEF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41A61D8-FB5C-43D4-9569-C9AC459E6BD1}"/>
              </a:ext>
            </a:extLst>
          </p:cNvPr>
          <p:cNvSpPr txBox="1"/>
          <p:nvPr/>
        </p:nvSpPr>
        <p:spPr>
          <a:xfrm>
            <a:off x="838200" y="5106256"/>
            <a:ext cx="5346843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補圖片說明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部分</a:t>
            </a:r>
            <a:r>
              <a:rPr lang="en-US" altLang="zh-TW" dirty="0"/>
              <a:t>dimension</a:t>
            </a:r>
            <a:r>
              <a:rPr lang="zh-TW" altLang="en-US" dirty="0"/>
              <a:t>之間的動作具有關聯性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並且具有關聯性的那些</a:t>
            </a:r>
            <a:r>
              <a:rPr lang="en-US" altLang="zh-TW" dirty="0"/>
              <a:t> dimension</a:t>
            </a:r>
            <a:r>
              <a:rPr lang="zh-TW" altLang="en-US" dirty="0"/>
              <a:t>對於</a:t>
            </a:r>
            <a:r>
              <a:rPr lang="en-US" altLang="zh-TW" dirty="0"/>
              <a:t>users</a:t>
            </a:r>
            <a:r>
              <a:rPr lang="zh-TW" altLang="en-US" dirty="0"/>
              <a:t>而言是能夠代表所有</a:t>
            </a:r>
            <a:r>
              <a:rPr lang="en-US" altLang="zh-TW" dirty="0"/>
              <a:t>dimension</a:t>
            </a:r>
            <a:r>
              <a:rPr lang="zh-TW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7179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EFE5D2-B848-4BD6-AFE3-254059569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Preliminary study – result and findings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F663AD-C964-42A5-95D3-331B4C304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Other types of performances that participants prefer to use for manipulating these actions </a:t>
            </a:r>
          </a:p>
          <a:p>
            <a:pPr lvl="1"/>
            <a:r>
              <a:rPr lang="en-US" altLang="zh-TW" dirty="0"/>
              <a:t>Using the entire hand to mimic the avatar’s hand </a:t>
            </a:r>
          </a:p>
          <a:p>
            <a:pPr lvl="2"/>
            <a:r>
              <a:rPr lang="en-US" altLang="zh-TW" dirty="0"/>
              <a:t>One-to-one mapping </a:t>
            </a:r>
          </a:p>
          <a:p>
            <a:pPr lvl="1"/>
            <a:r>
              <a:rPr lang="en-US" altLang="zh-TW" dirty="0"/>
              <a:t>Dynamically switching the mimicking target to the major movement in the action </a:t>
            </a:r>
          </a:p>
          <a:p>
            <a:pPr lvl="1"/>
            <a:r>
              <a:rPr lang="en-US" altLang="zh-TW" dirty="0"/>
              <a:t>Simultaneously representing all the limbs by different fingers</a:t>
            </a:r>
          </a:p>
          <a:p>
            <a:pPr lvl="2"/>
            <a:r>
              <a:rPr lang="en-US" altLang="zh-TW" dirty="0"/>
              <a:t>Difficult to perform and can easily cause hand cramps. </a:t>
            </a:r>
          </a:p>
          <a:p>
            <a:pPr lvl="2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63FB85F-A5C9-4192-B17F-2BB55AC9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pPr/>
              <a:t>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4747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2391F2-4388-4E78-BA4B-27EE03CDB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Preliminary study – result and findings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EF1F268-C810-49EC-888C-2801C78FD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14D523AA-906E-4854-9A74-B988F7F0A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5 actions of the avatar are implemented in our application </a:t>
            </a:r>
            <a:endParaRPr lang="zh-TW" altLang="en-US" dirty="0"/>
          </a:p>
        </p:txBody>
      </p:sp>
      <p:graphicFrame>
        <p:nvGraphicFramePr>
          <p:cNvPr id="8" name="內容版面配置區 4">
            <a:extLst>
              <a:ext uri="{FF2B5EF4-FFF2-40B4-BE49-F238E27FC236}">
                <a16:creationId xmlns:a16="http://schemas.microsoft.com/office/drawing/2014/main" id="{BAC42FB3-A6DD-4127-B001-6128AC25F6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1650632"/>
              </p:ext>
            </p:extLst>
          </p:nvPr>
        </p:nvGraphicFramePr>
        <p:xfrm>
          <a:off x="2476500" y="3567430"/>
          <a:ext cx="7239000" cy="2788920"/>
        </p:xfrm>
        <a:graphic>
          <a:graphicData uri="http://schemas.openxmlformats.org/drawingml/2006/table">
            <a:tbl>
              <a:tblPr/>
              <a:tblGrid>
                <a:gridCol w="3619500">
                  <a:extLst>
                    <a:ext uri="{9D8B030D-6E8A-4147-A177-3AD203B41FA5}">
                      <a16:colId xmlns:a16="http://schemas.microsoft.com/office/drawing/2014/main" val="316621915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1966986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Action of the avatar </a:t>
                      </a:r>
                      <a:endParaRPr lang="zh-TW" altLang="en-US" sz="240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Finger-walking category</a:t>
                      </a:r>
                      <a:endParaRPr lang="zh-TW" altLang="en-US" sz="240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97406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Run</a:t>
                      </a:r>
                      <a:endParaRPr lang="en-US" sz="24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Run</a:t>
                      </a:r>
                      <a:endParaRPr lang="en-US" sz="24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366047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Joyful jump</a:t>
                      </a:r>
                      <a:endParaRPr lang="en-US" sz="240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Crouch</a:t>
                      </a:r>
                      <a:endParaRPr lang="en-US" sz="24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89486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Double leg jump</a:t>
                      </a:r>
                      <a:endParaRPr lang="en-US" sz="24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Crouch</a:t>
                      </a:r>
                      <a:endParaRPr lang="en-US" sz="240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83286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Front kick</a:t>
                      </a:r>
                      <a:endParaRPr lang="en-US" sz="24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Kick</a:t>
                      </a:r>
                      <a:endParaRPr lang="en-US" sz="24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042682"/>
                  </a:ext>
                </a:extLst>
              </a:tr>
              <a:tr h="43914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Side kick</a:t>
                      </a:r>
                      <a:endParaRPr lang="en-US" sz="240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Front and side split</a:t>
                      </a:r>
                      <a:endParaRPr lang="en-US" sz="240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4009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7707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A56103-E839-4D54-B86C-0899C4B29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Method overview</a:t>
            </a:r>
            <a:endParaRPr lang="zh-TW" altLang="en-US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6074255-3E3B-41E8-A620-CFC79FE4F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5" name="內容版面配置區 5">
            <a:extLst>
              <a:ext uri="{FF2B5EF4-FFF2-40B4-BE49-F238E27FC236}">
                <a16:creationId xmlns:a16="http://schemas.microsoft.com/office/drawing/2014/main" id="{0DE82293-45D5-4AC7-99ED-5819C88EFA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105" y="1436743"/>
            <a:ext cx="9637790" cy="5421257"/>
          </a:xfrm>
        </p:spPr>
      </p:pic>
    </p:spTree>
    <p:extLst>
      <p:ext uri="{BB962C8B-B14F-4D97-AF65-F5344CB8AC3E}">
        <p14:creationId xmlns:p14="http://schemas.microsoft.com/office/powerpoint/2010/main" val="2579450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直線接點 122">
            <a:extLst>
              <a:ext uri="{FF2B5EF4-FFF2-40B4-BE49-F238E27FC236}">
                <a16:creationId xmlns:a16="http://schemas.microsoft.com/office/drawing/2014/main" id="{ECDA78CE-4C75-4DD9-8E67-07DB1448F99E}"/>
              </a:ext>
            </a:extLst>
          </p:cNvPr>
          <p:cNvCxnSpPr>
            <a:cxnSpLocks/>
          </p:cNvCxnSpPr>
          <p:nvPr/>
        </p:nvCxnSpPr>
        <p:spPr>
          <a:xfrm>
            <a:off x="-150385" y="4221385"/>
            <a:ext cx="12276382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89A56103-E839-4D54-B86C-0899C4B29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Method overview – abstraction </a:t>
            </a:r>
            <a:endParaRPr lang="zh-TW" altLang="en-US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6074255-3E3B-41E8-A620-CFC79FE4F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t>17</a:t>
            </a:fld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2517EC51-84BC-4117-B243-D12F8E116304}"/>
              </a:ext>
            </a:extLst>
          </p:cNvPr>
          <p:cNvGrpSpPr/>
          <p:nvPr/>
        </p:nvGrpSpPr>
        <p:grpSpPr>
          <a:xfrm>
            <a:off x="4837790" y="1529698"/>
            <a:ext cx="2338438" cy="1664685"/>
            <a:chOff x="853032" y="1811247"/>
            <a:chExt cx="2338438" cy="1664685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BB8764D1-B0BE-437E-9A65-2392750EE527}"/>
                </a:ext>
              </a:extLst>
            </p:cNvPr>
            <p:cNvGrpSpPr/>
            <p:nvPr/>
          </p:nvGrpSpPr>
          <p:grpSpPr>
            <a:xfrm>
              <a:off x="1392318" y="1811247"/>
              <a:ext cx="1259866" cy="1336740"/>
              <a:chOff x="1392318" y="1722928"/>
              <a:chExt cx="1259866" cy="1336740"/>
            </a:xfrm>
          </p:grpSpPr>
          <p:pic>
            <p:nvPicPr>
              <p:cNvPr id="10" name="圖片 9">
                <a:extLst>
                  <a:ext uri="{FF2B5EF4-FFF2-40B4-BE49-F238E27FC236}">
                    <a16:creationId xmlns:a16="http://schemas.microsoft.com/office/drawing/2014/main" id="{F0D15C10-5A1F-490C-98FB-0F5DA3E1197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8314" t="20940" r="13220" b="22074"/>
              <a:stretch/>
            </p:blipFill>
            <p:spPr>
              <a:xfrm>
                <a:off x="1392318" y="1722928"/>
                <a:ext cx="1056106" cy="1209034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pic>
            <p:nvPicPr>
              <p:cNvPr id="11" name="圖片 10">
                <a:extLst>
                  <a:ext uri="{FF2B5EF4-FFF2-40B4-BE49-F238E27FC236}">
                    <a16:creationId xmlns:a16="http://schemas.microsoft.com/office/drawing/2014/main" id="{28D8553B-BE64-41C6-8838-40DD2B175E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8314" t="20940" r="13220" b="22074"/>
              <a:stretch/>
            </p:blipFill>
            <p:spPr>
              <a:xfrm>
                <a:off x="1494198" y="1786781"/>
                <a:ext cx="1056106" cy="1209034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pic>
            <p:nvPicPr>
              <p:cNvPr id="12" name="圖片 11">
                <a:extLst>
                  <a:ext uri="{FF2B5EF4-FFF2-40B4-BE49-F238E27FC236}">
                    <a16:creationId xmlns:a16="http://schemas.microsoft.com/office/drawing/2014/main" id="{925FA8BD-53C6-4F07-B39B-970E674D886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8314" t="20940" r="13220" b="22074"/>
              <a:stretch/>
            </p:blipFill>
            <p:spPr>
              <a:xfrm>
                <a:off x="1596078" y="1850634"/>
                <a:ext cx="1056106" cy="1209034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</p:grp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16FDE6D2-8E5F-4D94-A05F-35AC22532F32}"/>
                </a:ext>
              </a:extLst>
            </p:cNvPr>
            <p:cNvSpPr txBox="1"/>
            <p:nvPr/>
          </p:nvSpPr>
          <p:spPr>
            <a:xfrm>
              <a:off x="853032" y="3106600"/>
              <a:ext cx="2338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Example animation</a:t>
              </a:r>
              <a:endParaRPr lang="zh-TW" altLang="en-US" dirty="0"/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8C326D75-6E21-49E4-BEB2-96CB71C941D9}"/>
              </a:ext>
            </a:extLst>
          </p:cNvPr>
          <p:cNvGrpSpPr/>
          <p:nvPr/>
        </p:nvGrpSpPr>
        <p:grpSpPr>
          <a:xfrm>
            <a:off x="760507" y="1573945"/>
            <a:ext cx="2592156" cy="1618612"/>
            <a:chOff x="838200" y="1888558"/>
            <a:chExt cx="2592156" cy="1618612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FAD8001E-136B-4743-B677-25F9F878B33A}"/>
                </a:ext>
              </a:extLst>
            </p:cNvPr>
            <p:cNvGrpSpPr/>
            <p:nvPr/>
          </p:nvGrpSpPr>
          <p:grpSpPr>
            <a:xfrm>
              <a:off x="1476547" y="1888558"/>
              <a:ext cx="1399331" cy="1283241"/>
              <a:chOff x="1143431" y="247003"/>
              <a:chExt cx="1399331" cy="1283241"/>
            </a:xfrm>
          </p:grpSpPr>
          <p:pic>
            <p:nvPicPr>
              <p:cNvPr id="14" name="圖片 13">
                <a:extLst>
                  <a:ext uri="{FF2B5EF4-FFF2-40B4-BE49-F238E27FC236}">
                    <a16:creationId xmlns:a16="http://schemas.microsoft.com/office/drawing/2014/main" id="{F8E964B5-2D48-41D2-86CA-DE1682BF4D7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7840" b="1859"/>
              <a:stretch/>
            </p:blipFill>
            <p:spPr>
              <a:xfrm>
                <a:off x="1143431" y="247003"/>
                <a:ext cx="1269296" cy="1117991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15" name="圖片 14">
                <a:extLst>
                  <a:ext uri="{FF2B5EF4-FFF2-40B4-BE49-F238E27FC236}">
                    <a16:creationId xmlns:a16="http://schemas.microsoft.com/office/drawing/2014/main" id="{A46A4517-33F5-4E9C-9E53-5E01A7ABBC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7840" b="1859"/>
              <a:stretch/>
            </p:blipFill>
            <p:spPr>
              <a:xfrm>
                <a:off x="1214047" y="329628"/>
                <a:ext cx="1269296" cy="1117991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16" name="圖片 15">
                <a:extLst>
                  <a:ext uri="{FF2B5EF4-FFF2-40B4-BE49-F238E27FC236}">
                    <a16:creationId xmlns:a16="http://schemas.microsoft.com/office/drawing/2014/main" id="{C85462F5-AB49-4639-944D-AFBEC51D07A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7840" b="1859"/>
              <a:stretch/>
            </p:blipFill>
            <p:spPr>
              <a:xfrm>
                <a:off x="1273466" y="412253"/>
                <a:ext cx="1269296" cy="1117991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</p:grp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E561DE76-84A5-4C9A-B40E-348350183F2C}"/>
                </a:ext>
              </a:extLst>
            </p:cNvPr>
            <p:cNvSpPr txBox="1"/>
            <p:nvPr/>
          </p:nvSpPr>
          <p:spPr>
            <a:xfrm>
              <a:off x="838200" y="3137838"/>
              <a:ext cx="2592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Finger performance video</a:t>
              </a:r>
              <a:endParaRPr lang="zh-TW" altLang="en-US" dirty="0"/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E85FF4F4-2540-435E-94CE-557CB1E96542}"/>
              </a:ext>
            </a:extLst>
          </p:cNvPr>
          <p:cNvGrpSpPr/>
          <p:nvPr/>
        </p:nvGrpSpPr>
        <p:grpSpPr>
          <a:xfrm>
            <a:off x="2980019" y="3433607"/>
            <a:ext cx="2471062" cy="671781"/>
            <a:chOff x="7810312" y="1580941"/>
            <a:chExt cx="2471062" cy="671781"/>
          </a:xfrm>
        </p:grpSpPr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9479493B-C392-408B-96D0-56304FAFFDE6}"/>
                </a:ext>
              </a:extLst>
            </p:cNvPr>
            <p:cNvSpPr txBox="1"/>
            <p:nvPr/>
          </p:nvSpPr>
          <p:spPr>
            <a:xfrm>
              <a:off x="7810312" y="1914168"/>
              <a:ext cx="24710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600" b="1" dirty="0"/>
                <a:t>Rotation mapping function</a:t>
              </a:r>
              <a:endParaRPr lang="zh-TW" altLang="en-US" sz="16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7573F200-4E78-478C-8F66-4CE43538B659}"/>
                    </a:ext>
                  </a:extLst>
                </p:cNvPr>
                <p:cNvSpPr txBox="1"/>
                <p:nvPr/>
              </p:nvSpPr>
              <p:spPr>
                <a:xfrm>
                  <a:off x="8788400" y="1580941"/>
                  <a:ext cx="51488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1" i="0" smtClean="0">
                            <a:latin typeface="Cambria Math" panose="02040503050406030204" pitchFamily="18" charset="0"/>
                          </a:rPr>
                          <m:t>𝚽</m:t>
                        </m:r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36" name="文字方塊 35">
                  <a:extLst>
                    <a:ext uri="{FF2B5EF4-FFF2-40B4-BE49-F238E27FC236}">
                      <a16:creationId xmlns:a16="http://schemas.microsoft.com/office/drawing/2014/main" id="{4BD47580-9E4A-4966-AAA0-AEE4DAB4E6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8400" y="1580941"/>
                  <a:ext cx="514885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79CAECC7-93AA-437F-B6B7-4328F68D26C0}"/>
              </a:ext>
            </a:extLst>
          </p:cNvPr>
          <p:cNvGrpSpPr/>
          <p:nvPr/>
        </p:nvGrpSpPr>
        <p:grpSpPr>
          <a:xfrm>
            <a:off x="7212370" y="2788028"/>
            <a:ext cx="3279511" cy="1458253"/>
            <a:chOff x="8452597" y="2481062"/>
            <a:chExt cx="3279511" cy="1458253"/>
          </a:xfrm>
        </p:grpSpPr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E6E80D63-4D6C-44DF-BC66-5F66A93423C4}"/>
                </a:ext>
              </a:extLst>
            </p:cNvPr>
            <p:cNvSpPr txBox="1"/>
            <p:nvPr/>
          </p:nvSpPr>
          <p:spPr>
            <a:xfrm>
              <a:off x="9374988" y="3600761"/>
              <a:ext cx="20319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b="1" dirty="0"/>
                <a:t>Feature vectors (FVs)</a:t>
              </a:r>
              <a:endParaRPr lang="zh-TW" altLang="en-US" sz="1600" b="1" dirty="0"/>
            </a:p>
          </p:txBody>
        </p: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83BB7E91-9E3C-416D-8BEF-81DB16147F2D}"/>
                </a:ext>
              </a:extLst>
            </p:cNvPr>
            <p:cNvGrpSpPr/>
            <p:nvPr/>
          </p:nvGrpSpPr>
          <p:grpSpPr>
            <a:xfrm>
              <a:off x="9049868" y="2481062"/>
              <a:ext cx="2682240" cy="1035600"/>
              <a:chOff x="8988597" y="2008379"/>
              <a:chExt cx="2682240" cy="1035600"/>
            </a:xfrm>
          </p:grpSpPr>
          <p:grpSp>
            <p:nvGrpSpPr>
              <p:cNvPr id="24" name="群組 23">
                <a:extLst>
                  <a:ext uri="{FF2B5EF4-FFF2-40B4-BE49-F238E27FC236}">
                    <a16:creationId xmlns:a16="http://schemas.microsoft.com/office/drawing/2014/main" id="{CE87806C-7D90-4BC0-BB97-1B4874746C7F}"/>
                  </a:ext>
                </a:extLst>
              </p:cNvPr>
              <p:cNvGrpSpPr/>
              <p:nvPr/>
            </p:nvGrpSpPr>
            <p:grpSpPr>
              <a:xfrm>
                <a:off x="8988597" y="2008379"/>
                <a:ext cx="2235200" cy="1035600"/>
                <a:chOff x="9204959" y="1817607"/>
                <a:chExt cx="2235200" cy="1035600"/>
              </a:xfrm>
            </p:grpSpPr>
            <p:grpSp>
              <p:nvGrpSpPr>
                <p:cNvPr id="29" name="群組 28">
                  <a:extLst>
                    <a:ext uri="{FF2B5EF4-FFF2-40B4-BE49-F238E27FC236}">
                      <a16:creationId xmlns:a16="http://schemas.microsoft.com/office/drawing/2014/main" id="{79E79021-98E4-45A0-B970-497519A1777D}"/>
                    </a:ext>
                  </a:extLst>
                </p:cNvPr>
                <p:cNvGrpSpPr/>
                <p:nvPr/>
              </p:nvGrpSpPr>
              <p:grpSpPr>
                <a:xfrm>
                  <a:off x="9204959" y="1918487"/>
                  <a:ext cx="1625600" cy="325120"/>
                  <a:chOff x="4206240" y="1717040"/>
                  <a:chExt cx="1625600" cy="325120"/>
                </a:xfrm>
              </p:grpSpPr>
              <p:sp>
                <p:nvSpPr>
                  <p:cNvPr id="55" name="矩形 54">
                    <a:extLst>
                      <a:ext uri="{FF2B5EF4-FFF2-40B4-BE49-F238E27FC236}">
                        <a16:creationId xmlns:a16="http://schemas.microsoft.com/office/drawing/2014/main" id="{BD95A1C4-D557-4FDD-896B-A1D9CCCD6EDA}"/>
                      </a:ext>
                    </a:extLst>
                  </p:cNvPr>
                  <p:cNvSpPr/>
                  <p:nvPr/>
                </p:nvSpPr>
                <p:spPr>
                  <a:xfrm>
                    <a:off x="420624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6" name="矩形 55">
                    <a:extLst>
                      <a:ext uri="{FF2B5EF4-FFF2-40B4-BE49-F238E27FC236}">
                        <a16:creationId xmlns:a16="http://schemas.microsoft.com/office/drawing/2014/main" id="{0BFF7F15-55A2-4683-A9BD-F6004528AA61}"/>
                      </a:ext>
                    </a:extLst>
                  </p:cNvPr>
                  <p:cNvSpPr/>
                  <p:nvPr/>
                </p:nvSpPr>
                <p:spPr>
                  <a:xfrm>
                    <a:off x="453136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7" name="矩形 56">
                    <a:extLst>
                      <a:ext uri="{FF2B5EF4-FFF2-40B4-BE49-F238E27FC236}">
                        <a16:creationId xmlns:a16="http://schemas.microsoft.com/office/drawing/2014/main" id="{FF7F8632-3C91-42A4-B7AF-6F2C511122B7}"/>
                      </a:ext>
                    </a:extLst>
                  </p:cNvPr>
                  <p:cNvSpPr/>
                  <p:nvPr/>
                </p:nvSpPr>
                <p:spPr>
                  <a:xfrm>
                    <a:off x="485648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8" name="矩形 57">
                    <a:extLst>
                      <a:ext uri="{FF2B5EF4-FFF2-40B4-BE49-F238E27FC236}">
                        <a16:creationId xmlns:a16="http://schemas.microsoft.com/office/drawing/2014/main" id="{8707BA9A-5666-4CC5-A799-A3324D2835F3}"/>
                      </a:ext>
                    </a:extLst>
                  </p:cNvPr>
                  <p:cNvSpPr/>
                  <p:nvPr/>
                </p:nvSpPr>
                <p:spPr>
                  <a:xfrm>
                    <a:off x="518160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9" name="矩形 58">
                    <a:extLst>
                      <a:ext uri="{FF2B5EF4-FFF2-40B4-BE49-F238E27FC236}">
                        <a16:creationId xmlns:a16="http://schemas.microsoft.com/office/drawing/2014/main" id="{5AB23BF2-B478-4865-B067-8A88C3BCB1DD}"/>
                      </a:ext>
                    </a:extLst>
                  </p:cNvPr>
                  <p:cNvSpPr/>
                  <p:nvPr/>
                </p:nvSpPr>
                <p:spPr>
                  <a:xfrm>
                    <a:off x="550672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grpSp>
              <p:nvGrpSpPr>
                <p:cNvPr id="30" name="群組 29">
                  <a:extLst>
                    <a:ext uri="{FF2B5EF4-FFF2-40B4-BE49-F238E27FC236}">
                      <a16:creationId xmlns:a16="http://schemas.microsoft.com/office/drawing/2014/main" id="{926ABB15-04E9-435A-8200-56CC1525B054}"/>
                    </a:ext>
                  </a:extLst>
                </p:cNvPr>
                <p:cNvGrpSpPr/>
                <p:nvPr/>
              </p:nvGrpSpPr>
              <p:grpSpPr>
                <a:xfrm>
                  <a:off x="9357359" y="1817607"/>
                  <a:ext cx="1920240" cy="578400"/>
                  <a:chOff x="4206240" y="1463760"/>
                  <a:chExt cx="1920240" cy="578400"/>
                </a:xfrm>
              </p:grpSpPr>
              <p:sp>
                <p:nvSpPr>
                  <p:cNvPr id="49" name="矩形 48">
                    <a:extLst>
                      <a:ext uri="{FF2B5EF4-FFF2-40B4-BE49-F238E27FC236}">
                        <a16:creationId xmlns:a16="http://schemas.microsoft.com/office/drawing/2014/main" id="{1274E4D9-F3F7-44A5-9E13-F780B9626DA3}"/>
                      </a:ext>
                    </a:extLst>
                  </p:cNvPr>
                  <p:cNvSpPr/>
                  <p:nvPr/>
                </p:nvSpPr>
                <p:spPr>
                  <a:xfrm>
                    <a:off x="420624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0" name="矩形 49">
                    <a:extLst>
                      <a:ext uri="{FF2B5EF4-FFF2-40B4-BE49-F238E27FC236}">
                        <a16:creationId xmlns:a16="http://schemas.microsoft.com/office/drawing/2014/main" id="{41B3434B-0106-4F8F-92FC-165964A9404E}"/>
                      </a:ext>
                    </a:extLst>
                  </p:cNvPr>
                  <p:cNvSpPr/>
                  <p:nvPr/>
                </p:nvSpPr>
                <p:spPr>
                  <a:xfrm>
                    <a:off x="453136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1" name="矩形 50">
                    <a:extLst>
                      <a:ext uri="{FF2B5EF4-FFF2-40B4-BE49-F238E27FC236}">
                        <a16:creationId xmlns:a16="http://schemas.microsoft.com/office/drawing/2014/main" id="{050ADF9C-DB65-45E5-AB3A-7936841317A4}"/>
                      </a:ext>
                    </a:extLst>
                  </p:cNvPr>
                  <p:cNvSpPr/>
                  <p:nvPr/>
                </p:nvSpPr>
                <p:spPr>
                  <a:xfrm>
                    <a:off x="485648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2" name="矩形 51">
                    <a:extLst>
                      <a:ext uri="{FF2B5EF4-FFF2-40B4-BE49-F238E27FC236}">
                        <a16:creationId xmlns:a16="http://schemas.microsoft.com/office/drawing/2014/main" id="{F1D986A7-379F-417A-9BBA-8391E189DF2B}"/>
                      </a:ext>
                    </a:extLst>
                  </p:cNvPr>
                  <p:cNvSpPr/>
                  <p:nvPr/>
                </p:nvSpPr>
                <p:spPr>
                  <a:xfrm>
                    <a:off x="518160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3" name="矩形 52">
                    <a:extLst>
                      <a:ext uri="{FF2B5EF4-FFF2-40B4-BE49-F238E27FC236}">
                        <a16:creationId xmlns:a16="http://schemas.microsoft.com/office/drawing/2014/main" id="{A99A43F9-058B-41AE-B12A-CF91686D78D8}"/>
                      </a:ext>
                    </a:extLst>
                  </p:cNvPr>
                  <p:cNvSpPr/>
                  <p:nvPr/>
                </p:nvSpPr>
                <p:spPr>
                  <a:xfrm>
                    <a:off x="550672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4" name="文字方塊 53">
                    <a:extLst>
                      <a:ext uri="{FF2B5EF4-FFF2-40B4-BE49-F238E27FC236}">
                        <a16:creationId xmlns:a16="http://schemas.microsoft.com/office/drawing/2014/main" id="{76F13F0D-EA87-4D4A-8726-C50BE6680689}"/>
                      </a:ext>
                    </a:extLst>
                  </p:cNvPr>
                  <p:cNvSpPr txBox="1"/>
                  <p:nvPr/>
                </p:nvSpPr>
                <p:spPr>
                  <a:xfrm>
                    <a:off x="5801360" y="1463760"/>
                    <a:ext cx="32512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dirty="0"/>
                      <a:t>…</a:t>
                    </a:r>
                    <a:endParaRPr lang="zh-TW" altLang="en-US" dirty="0"/>
                  </a:p>
                </p:txBody>
              </p:sp>
            </p:grpSp>
            <p:grpSp>
              <p:nvGrpSpPr>
                <p:cNvPr id="31" name="群組 30">
                  <a:extLst>
                    <a:ext uri="{FF2B5EF4-FFF2-40B4-BE49-F238E27FC236}">
                      <a16:creationId xmlns:a16="http://schemas.microsoft.com/office/drawing/2014/main" id="{29653ABB-1A8A-45B9-A0E5-BC075883633D}"/>
                    </a:ext>
                  </a:extLst>
                </p:cNvPr>
                <p:cNvGrpSpPr/>
                <p:nvPr/>
              </p:nvGrpSpPr>
              <p:grpSpPr>
                <a:xfrm>
                  <a:off x="9509759" y="2223287"/>
                  <a:ext cx="1625600" cy="325120"/>
                  <a:chOff x="4206240" y="1717040"/>
                  <a:chExt cx="1625600" cy="325120"/>
                </a:xfrm>
              </p:grpSpPr>
              <p:sp>
                <p:nvSpPr>
                  <p:cNvPr id="44" name="矩形 43">
                    <a:extLst>
                      <a:ext uri="{FF2B5EF4-FFF2-40B4-BE49-F238E27FC236}">
                        <a16:creationId xmlns:a16="http://schemas.microsoft.com/office/drawing/2014/main" id="{2FBCEB72-3535-4686-B4EE-F567C9FE2064}"/>
                      </a:ext>
                    </a:extLst>
                  </p:cNvPr>
                  <p:cNvSpPr/>
                  <p:nvPr/>
                </p:nvSpPr>
                <p:spPr>
                  <a:xfrm>
                    <a:off x="420624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5" name="矩形 44">
                    <a:extLst>
                      <a:ext uri="{FF2B5EF4-FFF2-40B4-BE49-F238E27FC236}">
                        <a16:creationId xmlns:a16="http://schemas.microsoft.com/office/drawing/2014/main" id="{1DB29AD6-D5D4-4B08-972B-B27738E3B3E6}"/>
                      </a:ext>
                    </a:extLst>
                  </p:cNvPr>
                  <p:cNvSpPr/>
                  <p:nvPr/>
                </p:nvSpPr>
                <p:spPr>
                  <a:xfrm>
                    <a:off x="453136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6" name="矩形 45">
                    <a:extLst>
                      <a:ext uri="{FF2B5EF4-FFF2-40B4-BE49-F238E27FC236}">
                        <a16:creationId xmlns:a16="http://schemas.microsoft.com/office/drawing/2014/main" id="{FAEA94B0-75E4-4261-9792-7EDB69701DA7}"/>
                      </a:ext>
                    </a:extLst>
                  </p:cNvPr>
                  <p:cNvSpPr/>
                  <p:nvPr/>
                </p:nvSpPr>
                <p:spPr>
                  <a:xfrm>
                    <a:off x="485648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7" name="矩形 46">
                    <a:extLst>
                      <a:ext uri="{FF2B5EF4-FFF2-40B4-BE49-F238E27FC236}">
                        <a16:creationId xmlns:a16="http://schemas.microsoft.com/office/drawing/2014/main" id="{A766C7C7-37CF-4C5B-834F-B6FAA2F5D87B}"/>
                      </a:ext>
                    </a:extLst>
                  </p:cNvPr>
                  <p:cNvSpPr/>
                  <p:nvPr/>
                </p:nvSpPr>
                <p:spPr>
                  <a:xfrm>
                    <a:off x="518160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8" name="矩形 47">
                    <a:extLst>
                      <a:ext uri="{FF2B5EF4-FFF2-40B4-BE49-F238E27FC236}">
                        <a16:creationId xmlns:a16="http://schemas.microsoft.com/office/drawing/2014/main" id="{2D5EA2F1-188A-421C-8EE4-D768874F3D10}"/>
                      </a:ext>
                    </a:extLst>
                  </p:cNvPr>
                  <p:cNvSpPr/>
                  <p:nvPr/>
                </p:nvSpPr>
                <p:spPr>
                  <a:xfrm>
                    <a:off x="550672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grpSp>
              <p:nvGrpSpPr>
                <p:cNvPr id="32" name="群組 31">
                  <a:extLst>
                    <a:ext uri="{FF2B5EF4-FFF2-40B4-BE49-F238E27FC236}">
                      <a16:creationId xmlns:a16="http://schemas.microsoft.com/office/drawing/2014/main" id="{252216F5-1D14-41A6-ABA4-E4B63B12CFED}"/>
                    </a:ext>
                  </a:extLst>
                </p:cNvPr>
                <p:cNvGrpSpPr/>
                <p:nvPr/>
              </p:nvGrpSpPr>
              <p:grpSpPr>
                <a:xfrm>
                  <a:off x="9662159" y="2375687"/>
                  <a:ext cx="1625600" cy="325120"/>
                  <a:chOff x="4206240" y="1717040"/>
                  <a:chExt cx="1625600" cy="325120"/>
                </a:xfrm>
              </p:grpSpPr>
              <p:sp>
                <p:nvSpPr>
                  <p:cNvPr id="39" name="矩形 38">
                    <a:extLst>
                      <a:ext uri="{FF2B5EF4-FFF2-40B4-BE49-F238E27FC236}">
                        <a16:creationId xmlns:a16="http://schemas.microsoft.com/office/drawing/2014/main" id="{A1459DD3-0D4B-4F5F-9877-23BF520F96A4}"/>
                      </a:ext>
                    </a:extLst>
                  </p:cNvPr>
                  <p:cNvSpPr/>
                  <p:nvPr/>
                </p:nvSpPr>
                <p:spPr>
                  <a:xfrm>
                    <a:off x="420624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0" name="矩形 39">
                    <a:extLst>
                      <a:ext uri="{FF2B5EF4-FFF2-40B4-BE49-F238E27FC236}">
                        <a16:creationId xmlns:a16="http://schemas.microsoft.com/office/drawing/2014/main" id="{5469E2B0-DB67-479D-A543-AAB072EBC5A9}"/>
                      </a:ext>
                    </a:extLst>
                  </p:cNvPr>
                  <p:cNvSpPr/>
                  <p:nvPr/>
                </p:nvSpPr>
                <p:spPr>
                  <a:xfrm>
                    <a:off x="453136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1" name="矩形 40">
                    <a:extLst>
                      <a:ext uri="{FF2B5EF4-FFF2-40B4-BE49-F238E27FC236}">
                        <a16:creationId xmlns:a16="http://schemas.microsoft.com/office/drawing/2014/main" id="{2F575C9A-D41C-4D19-AF86-EB8CE9659D80}"/>
                      </a:ext>
                    </a:extLst>
                  </p:cNvPr>
                  <p:cNvSpPr/>
                  <p:nvPr/>
                </p:nvSpPr>
                <p:spPr>
                  <a:xfrm>
                    <a:off x="485648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2" name="矩形 41">
                    <a:extLst>
                      <a:ext uri="{FF2B5EF4-FFF2-40B4-BE49-F238E27FC236}">
                        <a16:creationId xmlns:a16="http://schemas.microsoft.com/office/drawing/2014/main" id="{1D15499F-D89C-40F3-81D9-21C476D3ABAB}"/>
                      </a:ext>
                    </a:extLst>
                  </p:cNvPr>
                  <p:cNvSpPr/>
                  <p:nvPr/>
                </p:nvSpPr>
                <p:spPr>
                  <a:xfrm>
                    <a:off x="518160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3" name="矩形 42">
                    <a:extLst>
                      <a:ext uri="{FF2B5EF4-FFF2-40B4-BE49-F238E27FC236}">
                        <a16:creationId xmlns:a16="http://schemas.microsoft.com/office/drawing/2014/main" id="{B8F572CC-DAEB-4DE7-9CC9-1401646B7991}"/>
                      </a:ext>
                    </a:extLst>
                  </p:cNvPr>
                  <p:cNvSpPr/>
                  <p:nvPr/>
                </p:nvSpPr>
                <p:spPr>
                  <a:xfrm>
                    <a:off x="550672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grpSp>
              <p:nvGrpSpPr>
                <p:cNvPr id="33" name="群組 32">
                  <a:extLst>
                    <a:ext uri="{FF2B5EF4-FFF2-40B4-BE49-F238E27FC236}">
                      <a16:creationId xmlns:a16="http://schemas.microsoft.com/office/drawing/2014/main" id="{5905131C-EED5-4CB1-8176-6201C291C39A}"/>
                    </a:ext>
                  </a:extLst>
                </p:cNvPr>
                <p:cNvGrpSpPr/>
                <p:nvPr/>
              </p:nvGrpSpPr>
              <p:grpSpPr>
                <a:xfrm>
                  <a:off x="9814559" y="2528087"/>
                  <a:ext cx="1625600" cy="325120"/>
                  <a:chOff x="4206240" y="1717040"/>
                  <a:chExt cx="1625600" cy="325120"/>
                </a:xfrm>
              </p:grpSpPr>
              <p:sp>
                <p:nvSpPr>
                  <p:cNvPr id="34" name="矩形 33">
                    <a:extLst>
                      <a:ext uri="{FF2B5EF4-FFF2-40B4-BE49-F238E27FC236}">
                        <a16:creationId xmlns:a16="http://schemas.microsoft.com/office/drawing/2014/main" id="{4025E913-29B4-482E-BBE5-AE59670166CF}"/>
                      </a:ext>
                    </a:extLst>
                  </p:cNvPr>
                  <p:cNvSpPr/>
                  <p:nvPr/>
                </p:nvSpPr>
                <p:spPr>
                  <a:xfrm>
                    <a:off x="420624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5" name="矩形 34">
                    <a:extLst>
                      <a:ext uri="{FF2B5EF4-FFF2-40B4-BE49-F238E27FC236}">
                        <a16:creationId xmlns:a16="http://schemas.microsoft.com/office/drawing/2014/main" id="{D5AFE81B-F00F-47E3-83D2-9C6D5CF99583}"/>
                      </a:ext>
                    </a:extLst>
                  </p:cNvPr>
                  <p:cNvSpPr/>
                  <p:nvPr/>
                </p:nvSpPr>
                <p:spPr>
                  <a:xfrm>
                    <a:off x="453136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6" name="矩形 35">
                    <a:extLst>
                      <a:ext uri="{FF2B5EF4-FFF2-40B4-BE49-F238E27FC236}">
                        <a16:creationId xmlns:a16="http://schemas.microsoft.com/office/drawing/2014/main" id="{DD8D5584-529B-4506-A7DC-4E647353CA3C}"/>
                      </a:ext>
                    </a:extLst>
                  </p:cNvPr>
                  <p:cNvSpPr/>
                  <p:nvPr/>
                </p:nvSpPr>
                <p:spPr>
                  <a:xfrm>
                    <a:off x="485648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7" name="矩形 36">
                    <a:extLst>
                      <a:ext uri="{FF2B5EF4-FFF2-40B4-BE49-F238E27FC236}">
                        <a16:creationId xmlns:a16="http://schemas.microsoft.com/office/drawing/2014/main" id="{F02BE193-FC16-4209-803A-4E9ABBB08A9F}"/>
                      </a:ext>
                    </a:extLst>
                  </p:cNvPr>
                  <p:cNvSpPr/>
                  <p:nvPr/>
                </p:nvSpPr>
                <p:spPr>
                  <a:xfrm>
                    <a:off x="518160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8" name="矩形 37">
                    <a:extLst>
                      <a:ext uri="{FF2B5EF4-FFF2-40B4-BE49-F238E27FC236}">
                        <a16:creationId xmlns:a16="http://schemas.microsoft.com/office/drawing/2014/main" id="{9CE5FD9C-92F1-422E-A29B-A1ECD6F15EA5}"/>
                      </a:ext>
                    </a:extLst>
                  </p:cNvPr>
                  <p:cNvSpPr/>
                  <p:nvPr/>
                </p:nvSpPr>
                <p:spPr>
                  <a:xfrm>
                    <a:off x="550672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</p:grp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13A6FBD0-3603-4C1C-9F4F-ED07A14A2E9C}"/>
                  </a:ext>
                </a:extLst>
              </p:cNvPr>
              <p:cNvSpPr txBox="1"/>
              <p:nvPr/>
            </p:nvSpPr>
            <p:spPr>
              <a:xfrm>
                <a:off x="10888517" y="2160779"/>
                <a:ext cx="325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…</a:t>
                </a:r>
                <a:endParaRPr lang="zh-TW" altLang="en-US" dirty="0"/>
              </a:p>
            </p:txBody>
          </p:sp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1D1B7642-0F2F-4B8C-805E-9CD7C8CAC8AE}"/>
                  </a:ext>
                </a:extLst>
              </p:cNvPr>
              <p:cNvSpPr txBox="1"/>
              <p:nvPr/>
            </p:nvSpPr>
            <p:spPr>
              <a:xfrm>
                <a:off x="11040917" y="2313179"/>
                <a:ext cx="325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…</a:t>
                </a:r>
                <a:endParaRPr lang="zh-TW" altLang="en-US" dirty="0"/>
              </a:p>
            </p:txBody>
          </p: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9CFF67ED-3F26-4757-991C-49931FDE9641}"/>
                  </a:ext>
                </a:extLst>
              </p:cNvPr>
              <p:cNvSpPr txBox="1"/>
              <p:nvPr/>
            </p:nvSpPr>
            <p:spPr>
              <a:xfrm>
                <a:off x="11193317" y="2465579"/>
                <a:ext cx="325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…</a:t>
                </a:r>
                <a:endParaRPr lang="zh-TW" altLang="en-US" dirty="0"/>
              </a:p>
            </p:txBody>
          </p:sp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F7FD061D-6405-4F96-B033-E5C421F7317E}"/>
                  </a:ext>
                </a:extLst>
              </p:cNvPr>
              <p:cNvSpPr txBox="1"/>
              <p:nvPr/>
            </p:nvSpPr>
            <p:spPr>
              <a:xfrm>
                <a:off x="11345717" y="2617979"/>
                <a:ext cx="325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…</a:t>
                </a:r>
                <a:endParaRPr lang="zh-TW" altLang="en-US" dirty="0"/>
              </a:p>
            </p:txBody>
          </p:sp>
        </p:grp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200DB272-6339-4020-BD7F-E1A1812026CF}"/>
                </a:ext>
              </a:extLst>
            </p:cNvPr>
            <p:cNvSpPr txBox="1"/>
            <p:nvPr/>
          </p:nvSpPr>
          <p:spPr>
            <a:xfrm>
              <a:off x="8452597" y="2597230"/>
              <a:ext cx="5013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b="1" dirty="0"/>
                <a:t>FV1</a:t>
              </a:r>
              <a:endParaRPr lang="zh-TW" altLang="en-US" sz="1200" b="1" dirty="0"/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86140702-8324-46A5-9315-F0916B5067CB}"/>
                </a:ext>
              </a:extLst>
            </p:cNvPr>
            <p:cNvSpPr txBox="1"/>
            <p:nvPr/>
          </p:nvSpPr>
          <p:spPr>
            <a:xfrm>
              <a:off x="8571074" y="2794849"/>
              <a:ext cx="5013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b="1" dirty="0"/>
                <a:t>FV2</a:t>
              </a:r>
              <a:endParaRPr lang="zh-TW" altLang="en-US" sz="1200" b="1" dirty="0"/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A94B0B53-B064-4371-B8E6-29D14EE5AF50}"/>
                </a:ext>
              </a:extLst>
            </p:cNvPr>
            <p:cNvSpPr txBox="1"/>
            <p:nvPr/>
          </p:nvSpPr>
          <p:spPr>
            <a:xfrm>
              <a:off x="8746964" y="2952245"/>
              <a:ext cx="5013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b="1" dirty="0"/>
                <a:t>FV3</a:t>
              </a:r>
              <a:endParaRPr lang="zh-TW" altLang="en-US" sz="1200" b="1" dirty="0"/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BEC5E90D-5D0C-42B0-9F0A-11CA6A151F3C}"/>
                </a:ext>
              </a:extLst>
            </p:cNvPr>
            <p:cNvSpPr txBox="1"/>
            <p:nvPr/>
          </p:nvSpPr>
          <p:spPr>
            <a:xfrm>
              <a:off x="8909819" y="3114241"/>
              <a:ext cx="5013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b="1" dirty="0"/>
                <a:t>FV4</a:t>
              </a:r>
              <a:endParaRPr lang="zh-TW" altLang="en-US" sz="1200" b="1" dirty="0"/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8E3F0C6C-3AD4-4D50-9396-250B8408EAF9}"/>
                </a:ext>
              </a:extLst>
            </p:cNvPr>
            <p:cNvSpPr txBox="1"/>
            <p:nvPr/>
          </p:nvSpPr>
          <p:spPr>
            <a:xfrm>
              <a:off x="9079488" y="3277870"/>
              <a:ext cx="5013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b="1" dirty="0"/>
                <a:t>FV5</a:t>
              </a:r>
              <a:endParaRPr lang="zh-TW" altLang="en-US" sz="1200" b="1" dirty="0"/>
            </a:p>
          </p:txBody>
        </p:sp>
      </p:grpSp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76D8E8CA-AA44-483A-96DD-4A4660CFB2A0}"/>
              </a:ext>
            </a:extLst>
          </p:cNvPr>
          <p:cNvCxnSpPr>
            <a:cxnSpLocks/>
            <a:endCxn id="21" idx="0"/>
          </p:cNvCxnSpPr>
          <p:nvPr/>
        </p:nvCxnSpPr>
        <p:spPr>
          <a:xfrm rot="16200000" flipH="1">
            <a:off x="3185583" y="2403639"/>
            <a:ext cx="1060529" cy="999405"/>
          </a:xfrm>
          <a:prstGeom prst="bentConnector3">
            <a:avLst>
              <a:gd name="adj1" fmla="val -1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接點: 肘形 68">
            <a:extLst>
              <a:ext uri="{FF2B5EF4-FFF2-40B4-BE49-F238E27FC236}">
                <a16:creationId xmlns:a16="http://schemas.microsoft.com/office/drawing/2014/main" id="{E78D84A8-A710-423C-AB26-53017E4D3F21}"/>
              </a:ext>
            </a:extLst>
          </p:cNvPr>
          <p:cNvCxnSpPr>
            <a:cxnSpLocks/>
            <a:endCxn id="21" idx="0"/>
          </p:cNvCxnSpPr>
          <p:nvPr/>
        </p:nvCxnSpPr>
        <p:spPr>
          <a:xfrm rot="5400000">
            <a:off x="4012764" y="2559053"/>
            <a:ext cx="1077341" cy="671767"/>
          </a:xfrm>
          <a:prstGeom prst="bentConnector3">
            <a:avLst>
              <a:gd name="adj1" fmla="val 65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接點: 肘形 74">
            <a:extLst>
              <a:ext uri="{FF2B5EF4-FFF2-40B4-BE49-F238E27FC236}">
                <a16:creationId xmlns:a16="http://schemas.microsoft.com/office/drawing/2014/main" id="{0AE5598B-8E92-4075-9FD4-05C8FF8FBF54}"/>
              </a:ext>
            </a:extLst>
          </p:cNvPr>
          <p:cNvCxnSpPr>
            <a:cxnSpLocks/>
          </p:cNvCxnSpPr>
          <p:nvPr/>
        </p:nvCxnSpPr>
        <p:spPr>
          <a:xfrm>
            <a:off x="7054903" y="2310897"/>
            <a:ext cx="1404978" cy="427139"/>
          </a:xfrm>
          <a:prstGeom prst="bentConnector3">
            <a:avLst>
              <a:gd name="adj1" fmla="val 9994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C5D70279-3F94-41BA-B4AA-9CC28FF450CB}"/>
              </a:ext>
            </a:extLst>
          </p:cNvPr>
          <p:cNvGrpSpPr/>
          <p:nvPr/>
        </p:nvGrpSpPr>
        <p:grpSpPr>
          <a:xfrm>
            <a:off x="737424" y="4920300"/>
            <a:ext cx="2592156" cy="1618612"/>
            <a:chOff x="838200" y="1888558"/>
            <a:chExt cx="2592156" cy="1618612"/>
          </a:xfrm>
        </p:grpSpPr>
        <p:grpSp>
          <p:nvGrpSpPr>
            <p:cNvPr id="84" name="群組 83">
              <a:extLst>
                <a:ext uri="{FF2B5EF4-FFF2-40B4-BE49-F238E27FC236}">
                  <a16:creationId xmlns:a16="http://schemas.microsoft.com/office/drawing/2014/main" id="{8E1CE677-E020-4046-8CD2-D7EA33D67478}"/>
                </a:ext>
              </a:extLst>
            </p:cNvPr>
            <p:cNvGrpSpPr/>
            <p:nvPr/>
          </p:nvGrpSpPr>
          <p:grpSpPr>
            <a:xfrm>
              <a:off x="1476547" y="1888558"/>
              <a:ext cx="1399331" cy="1283241"/>
              <a:chOff x="1143431" y="247003"/>
              <a:chExt cx="1399331" cy="1283241"/>
            </a:xfrm>
          </p:grpSpPr>
          <p:pic>
            <p:nvPicPr>
              <p:cNvPr id="86" name="圖片 85">
                <a:extLst>
                  <a:ext uri="{FF2B5EF4-FFF2-40B4-BE49-F238E27FC236}">
                    <a16:creationId xmlns:a16="http://schemas.microsoft.com/office/drawing/2014/main" id="{8F9245D1-8D0C-4146-BEAB-F30F0DA078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7840" b="1859"/>
              <a:stretch/>
            </p:blipFill>
            <p:spPr>
              <a:xfrm>
                <a:off x="1143431" y="247003"/>
                <a:ext cx="1269296" cy="1117991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87" name="圖片 86">
                <a:extLst>
                  <a:ext uri="{FF2B5EF4-FFF2-40B4-BE49-F238E27FC236}">
                    <a16:creationId xmlns:a16="http://schemas.microsoft.com/office/drawing/2014/main" id="{4AF950C1-6C83-430C-917C-9BCB159A10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7840" b="1859"/>
              <a:stretch/>
            </p:blipFill>
            <p:spPr>
              <a:xfrm>
                <a:off x="1214047" y="329628"/>
                <a:ext cx="1269296" cy="1117991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88" name="圖片 87">
                <a:extLst>
                  <a:ext uri="{FF2B5EF4-FFF2-40B4-BE49-F238E27FC236}">
                    <a16:creationId xmlns:a16="http://schemas.microsoft.com/office/drawing/2014/main" id="{BABD3AC1-22BB-405A-8465-C3D5DC7A322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7840" b="1859"/>
              <a:stretch/>
            </p:blipFill>
            <p:spPr>
              <a:xfrm>
                <a:off x="1273466" y="412253"/>
                <a:ext cx="1269296" cy="1117991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</p:grp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27B4031E-6D5D-4F91-AFEB-B9397AB59109}"/>
                </a:ext>
              </a:extLst>
            </p:cNvPr>
            <p:cNvSpPr txBox="1"/>
            <p:nvPr/>
          </p:nvSpPr>
          <p:spPr>
            <a:xfrm>
              <a:off x="838200" y="3137838"/>
              <a:ext cx="2592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Finger performance video</a:t>
              </a:r>
              <a:endParaRPr lang="zh-TW" altLang="en-US" dirty="0"/>
            </a:p>
          </p:txBody>
        </p:sp>
      </p:grp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54BD692F-D019-4ABF-9632-2DCF96E9FCC6}"/>
              </a:ext>
            </a:extLst>
          </p:cNvPr>
          <p:cNvGrpSpPr/>
          <p:nvPr/>
        </p:nvGrpSpPr>
        <p:grpSpPr>
          <a:xfrm>
            <a:off x="5577282" y="4920300"/>
            <a:ext cx="2103120" cy="1617109"/>
            <a:chOff x="4988314" y="4905098"/>
            <a:chExt cx="2103120" cy="1617109"/>
          </a:xfrm>
        </p:grpSpPr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8626E664-A3B9-46EB-9E30-CDB781CD12A2}"/>
                </a:ext>
              </a:extLst>
            </p:cNvPr>
            <p:cNvSpPr txBox="1"/>
            <p:nvPr/>
          </p:nvSpPr>
          <p:spPr>
            <a:xfrm>
              <a:off x="4988314" y="6152875"/>
              <a:ext cx="2103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Lower body motion</a:t>
              </a:r>
              <a:endParaRPr lang="zh-TW" altLang="en-US" dirty="0"/>
            </a:p>
          </p:txBody>
        </p:sp>
        <p:grpSp>
          <p:nvGrpSpPr>
            <p:cNvPr id="91" name="群組 90">
              <a:extLst>
                <a:ext uri="{FF2B5EF4-FFF2-40B4-BE49-F238E27FC236}">
                  <a16:creationId xmlns:a16="http://schemas.microsoft.com/office/drawing/2014/main" id="{5E658CC3-38FE-4F40-84A6-5581338D83C7}"/>
                </a:ext>
              </a:extLst>
            </p:cNvPr>
            <p:cNvGrpSpPr/>
            <p:nvPr/>
          </p:nvGrpSpPr>
          <p:grpSpPr>
            <a:xfrm>
              <a:off x="5308248" y="4905098"/>
              <a:ext cx="1503869" cy="1175101"/>
              <a:chOff x="4257597" y="4878412"/>
              <a:chExt cx="1503869" cy="1175101"/>
            </a:xfrm>
          </p:grpSpPr>
          <p:pic>
            <p:nvPicPr>
              <p:cNvPr id="92" name="圖片 91">
                <a:extLst>
                  <a:ext uri="{FF2B5EF4-FFF2-40B4-BE49-F238E27FC236}">
                    <a16:creationId xmlns:a16="http://schemas.microsoft.com/office/drawing/2014/main" id="{8DF57BEE-36EB-42D3-8638-6F780723F2D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10541" t="18580" r="19356" b="11316"/>
              <a:stretch/>
            </p:blipFill>
            <p:spPr>
              <a:xfrm>
                <a:off x="4257597" y="4878412"/>
                <a:ext cx="1305261" cy="1029749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93" name="圖片 92">
                <a:extLst>
                  <a:ext uri="{FF2B5EF4-FFF2-40B4-BE49-F238E27FC236}">
                    <a16:creationId xmlns:a16="http://schemas.microsoft.com/office/drawing/2014/main" id="{4AD1E5D4-C583-4BD6-886C-B18E8A5AC53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10541" t="18580" r="19356" b="11316"/>
              <a:stretch/>
            </p:blipFill>
            <p:spPr>
              <a:xfrm>
                <a:off x="4352922" y="4951088"/>
                <a:ext cx="1305261" cy="1029749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94" name="圖片 93">
                <a:extLst>
                  <a:ext uri="{FF2B5EF4-FFF2-40B4-BE49-F238E27FC236}">
                    <a16:creationId xmlns:a16="http://schemas.microsoft.com/office/drawing/2014/main" id="{1F0009CF-B034-4352-934A-43A5CDC3F4C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10541" t="18580" r="19356" b="11316"/>
              <a:stretch/>
            </p:blipFill>
            <p:spPr>
              <a:xfrm>
                <a:off x="4456205" y="5023764"/>
                <a:ext cx="1305261" cy="1029749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</p:grpSp>
      </p:grp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2F5053A3-5AC3-4D68-9DA7-E3E83C5E5D8F}"/>
              </a:ext>
            </a:extLst>
          </p:cNvPr>
          <p:cNvCxnSpPr/>
          <p:nvPr/>
        </p:nvCxnSpPr>
        <p:spPr>
          <a:xfrm>
            <a:off x="3166543" y="5580526"/>
            <a:ext cx="21603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接點: 肘形 97">
            <a:extLst>
              <a:ext uri="{FF2B5EF4-FFF2-40B4-BE49-F238E27FC236}">
                <a16:creationId xmlns:a16="http://schemas.microsoft.com/office/drawing/2014/main" id="{4745C71A-F662-4484-9F4F-6AE6586A05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51597" y="4305211"/>
            <a:ext cx="1439268" cy="1111362"/>
          </a:xfrm>
          <a:prstGeom prst="bentConnector3">
            <a:avLst>
              <a:gd name="adj1" fmla="val 10023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群組 101">
            <a:extLst>
              <a:ext uri="{FF2B5EF4-FFF2-40B4-BE49-F238E27FC236}">
                <a16:creationId xmlns:a16="http://schemas.microsoft.com/office/drawing/2014/main" id="{123FD4BD-F631-4E8C-BFE1-37F5D490F8C7}"/>
              </a:ext>
            </a:extLst>
          </p:cNvPr>
          <p:cNvGrpSpPr/>
          <p:nvPr/>
        </p:nvGrpSpPr>
        <p:grpSpPr>
          <a:xfrm>
            <a:off x="9250680" y="5029821"/>
            <a:ext cx="2103120" cy="1433858"/>
            <a:chOff x="9501668" y="5024940"/>
            <a:chExt cx="2103120" cy="1433858"/>
          </a:xfrm>
        </p:grpSpPr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CF7544C6-4C70-4CDD-BDFD-0A042B7DBEA0}"/>
                </a:ext>
              </a:extLst>
            </p:cNvPr>
            <p:cNvSpPr txBox="1"/>
            <p:nvPr/>
          </p:nvSpPr>
          <p:spPr>
            <a:xfrm>
              <a:off x="9501668" y="6089466"/>
              <a:ext cx="2103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Full body Pose</a:t>
              </a:r>
              <a:endParaRPr lang="zh-TW" altLang="en-US" dirty="0"/>
            </a:p>
          </p:txBody>
        </p:sp>
        <p:pic>
          <p:nvPicPr>
            <p:cNvPr id="104" name="圖片 103">
              <a:extLst>
                <a:ext uri="{FF2B5EF4-FFF2-40B4-BE49-F238E27FC236}">
                  <a16:creationId xmlns:a16="http://schemas.microsoft.com/office/drawing/2014/main" id="{3FDE372C-B802-4AA2-9DE5-7E30F0D846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2060" t="23553" r="21180" b="9687"/>
            <a:stretch/>
          </p:blipFill>
          <p:spPr>
            <a:xfrm>
              <a:off x="9900598" y="5024940"/>
              <a:ext cx="1305261" cy="102657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</p:grp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752A623B-1244-4448-B444-440350F302BC}"/>
              </a:ext>
            </a:extLst>
          </p:cNvPr>
          <p:cNvCxnSpPr>
            <a:cxnSpLocks/>
          </p:cNvCxnSpPr>
          <p:nvPr/>
        </p:nvCxnSpPr>
        <p:spPr>
          <a:xfrm>
            <a:off x="7757399" y="5553265"/>
            <a:ext cx="16372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接點 114">
            <a:extLst>
              <a:ext uri="{FF2B5EF4-FFF2-40B4-BE49-F238E27FC236}">
                <a16:creationId xmlns:a16="http://schemas.microsoft.com/office/drawing/2014/main" id="{263511E8-DB22-466D-80FB-436D94F971FC}"/>
              </a:ext>
            </a:extLst>
          </p:cNvPr>
          <p:cNvCxnSpPr/>
          <p:nvPr/>
        </p:nvCxnSpPr>
        <p:spPr>
          <a:xfrm>
            <a:off x="8419241" y="4380614"/>
            <a:ext cx="0" cy="11726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0EF0CBF1-EDDA-4E09-9E09-748B2D5BD845}"/>
              </a:ext>
            </a:extLst>
          </p:cNvPr>
          <p:cNvSpPr txBox="1"/>
          <p:nvPr/>
        </p:nvSpPr>
        <p:spPr>
          <a:xfrm>
            <a:off x="-85775" y="3851883"/>
            <a:ext cx="1673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bg2">
                    <a:lumMod val="90000"/>
                  </a:schemeClr>
                </a:solidFill>
              </a:rPr>
              <a:t>Training stage</a:t>
            </a:r>
            <a:endParaRPr lang="zh-TW" altLang="en-US" sz="20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72C71B6A-89E6-4085-AF5E-0F1124F462EB}"/>
              </a:ext>
            </a:extLst>
          </p:cNvPr>
          <p:cNvSpPr txBox="1"/>
          <p:nvPr/>
        </p:nvSpPr>
        <p:spPr>
          <a:xfrm>
            <a:off x="-99581" y="4219624"/>
            <a:ext cx="163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bg2">
                    <a:lumMod val="90000"/>
                  </a:schemeClr>
                </a:solidFill>
              </a:rPr>
              <a:t>Testing stage</a:t>
            </a:r>
            <a:endParaRPr lang="zh-TW" altLang="en-US" sz="20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28" name="文字方塊 127">
            <a:extLst>
              <a:ext uri="{FF2B5EF4-FFF2-40B4-BE49-F238E27FC236}">
                <a16:creationId xmlns:a16="http://schemas.microsoft.com/office/drawing/2014/main" id="{8C19B3AD-01AB-41EE-A8EF-120612A350A0}"/>
              </a:ext>
            </a:extLst>
          </p:cNvPr>
          <p:cNvSpPr txBox="1"/>
          <p:nvPr/>
        </p:nvSpPr>
        <p:spPr>
          <a:xfrm>
            <a:off x="-234932" y="3561461"/>
            <a:ext cx="2754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bg2">
                    <a:lumMod val="90000"/>
                  </a:schemeClr>
                </a:solidFill>
              </a:rPr>
              <a:t>(preprocessing stage)</a:t>
            </a:r>
            <a:endParaRPr lang="zh-TW" altLang="en-US" sz="20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29" name="文字方塊 128">
            <a:extLst>
              <a:ext uri="{FF2B5EF4-FFF2-40B4-BE49-F238E27FC236}">
                <a16:creationId xmlns:a16="http://schemas.microsoft.com/office/drawing/2014/main" id="{B9812360-EA92-4829-BE58-1F290A7BECB6}"/>
              </a:ext>
            </a:extLst>
          </p:cNvPr>
          <p:cNvSpPr txBox="1"/>
          <p:nvPr/>
        </p:nvSpPr>
        <p:spPr>
          <a:xfrm>
            <a:off x="-234932" y="4487215"/>
            <a:ext cx="2754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bg2">
                    <a:lumMod val="90000"/>
                  </a:schemeClr>
                </a:solidFill>
              </a:rPr>
              <a:t>(performance stage)</a:t>
            </a:r>
            <a:endParaRPr lang="zh-TW" altLang="en-US" sz="2000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345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A56103-E839-4D54-B86C-0899C4B29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Method overview – abstraction </a:t>
            </a:r>
            <a:endParaRPr lang="zh-TW" altLang="en-US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6074255-3E3B-41E8-A620-CFC79FE4F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t>18</a:t>
            </a:fld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2517EC51-84BC-4117-B243-D12F8E116304}"/>
              </a:ext>
            </a:extLst>
          </p:cNvPr>
          <p:cNvGrpSpPr/>
          <p:nvPr/>
        </p:nvGrpSpPr>
        <p:grpSpPr>
          <a:xfrm>
            <a:off x="4837790" y="1529698"/>
            <a:ext cx="2338438" cy="1664685"/>
            <a:chOff x="853032" y="1811247"/>
            <a:chExt cx="2338438" cy="1664685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BB8764D1-B0BE-437E-9A65-2392750EE527}"/>
                </a:ext>
              </a:extLst>
            </p:cNvPr>
            <p:cNvGrpSpPr/>
            <p:nvPr/>
          </p:nvGrpSpPr>
          <p:grpSpPr>
            <a:xfrm>
              <a:off x="1392318" y="1811247"/>
              <a:ext cx="1259866" cy="1336740"/>
              <a:chOff x="1392318" y="1722928"/>
              <a:chExt cx="1259866" cy="1336740"/>
            </a:xfrm>
          </p:grpSpPr>
          <p:pic>
            <p:nvPicPr>
              <p:cNvPr id="10" name="圖片 9">
                <a:extLst>
                  <a:ext uri="{FF2B5EF4-FFF2-40B4-BE49-F238E27FC236}">
                    <a16:creationId xmlns:a16="http://schemas.microsoft.com/office/drawing/2014/main" id="{F0D15C10-5A1F-490C-98FB-0F5DA3E1197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8314" t="20940" r="13220" b="22074"/>
              <a:stretch/>
            </p:blipFill>
            <p:spPr>
              <a:xfrm>
                <a:off x="1392318" y="1722928"/>
                <a:ext cx="1056106" cy="1209034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pic>
            <p:nvPicPr>
              <p:cNvPr id="11" name="圖片 10">
                <a:extLst>
                  <a:ext uri="{FF2B5EF4-FFF2-40B4-BE49-F238E27FC236}">
                    <a16:creationId xmlns:a16="http://schemas.microsoft.com/office/drawing/2014/main" id="{28D8553B-BE64-41C6-8838-40DD2B175E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8314" t="20940" r="13220" b="22074"/>
              <a:stretch/>
            </p:blipFill>
            <p:spPr>
              <a:xfrm>
                <a:off x="1494198" y="1786781"/>
                <a:ext cx="1056106" cy="1209034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pic>
            <p:nvPicPr>
              <p:cNvPr id="12" name="圖片 11">
                <a:extLst>
                  <a:ext uri="{FF2B5EF4-FFF2-40B4-BE49-F238E27FC236}">
                    <a16:creationId xmlns:a16="http://schemas.microsoft.com/office/drawing/2014/main" id="{925FA8BD-53C6-4F07-B39B-970E674D886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8314" t="20940" r="13220" b="22074"/>
              <a:stretch/>
            </p:blipFill>
            <p:spPr>
              <a:xfrm>
                <a:off x="1596078" y="1850634"/>
                <a:ext cx="1056106" cy="1209034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</p:grp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16FDE6D2-8E5F-4D94-A05F-35AC22532F32}"/>
                </a:ext>
              </a:extLst>
            </p:cNvPr>
            <p:cNvSpPr txBox="1"/>
            <p:nvPr/>
          </p:nvSpPr>
          <p:spPr>
            <a:xfrm>
              <a:off x="853032" y="3106600"/>
              <a:ext cx="2338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Example animation</a:t>
              </a:r>
              <a:endParaRPr lang="zh-TW" altLang="en-US" dirty="0"/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8C326D75-6E21-49E4-BEB2-96CB71C941D9}"/>
              </a:ext>
            </a:extLst>
          </p:cNvPr>
          <p:cNvGrpSpPr/>
          <p:nvPr/>
        </p:nvGrpSpPr>
        <p:grpSpPr>
          <a:xfrm>
            <a:off x="760507" y="1573945"/>
            <a:ext cx="2592156" cy="1618612"/>
            <a:chOff x="838200" y="1888558"/>
            <a:chExt cx="2592156" cy="1618612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FAD8001E-136B-4743-B677-25F9F878B33A}"/>
                </a:ext>
              </a:extLst>
            </p:cNvPr>
            <p:cNvGrpSpPr/>
            <p:nvPr/>
          </p:nvGrpSpPr>
          <p:grpSpPr>
            <a:xfrm>
              <a:off x="1476547" y="1888558"/>
              <a:ext cx="1399331" cy="1283241"/>
              <a:chOff x="1143431" y="247003"/>
              <a:chExt cx="1399331" cy="1283241"/>
            </a:xfrm>
          </p:grpSpPr>
          <p:pic>
            <p:nvPicPr>
              <p:cNvPr id="14" name="圖片 13">
                <a:extLst>
                  <a:ext uri="{FF2B5EF4-FFF2-40B4-BE49-F238E27FC236}">
                    <a16:creationId xmlns:a16="http://schemas.microsoft.com/office/drawing/2014/main" id="{F8E964B5-2D48-41D2-86CA-DE1682BF4D7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7840" b="1859"/>
              <a:stretch/>
            </p:blipFill>
            <p:spPr>
              <a:xfrm>
                <a:off x="1143431" y="247003"/>
                <a:ext cx="1269296" cy="1117991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15" name="圖片 14">
                <a:extLst>
                  <a:ext uri="{FF2B5EF4-FFF2-40B4-BE49-F238E27FC236}">
                    <a16:creationId xmlns:a16="http://schemas.microsoft.com/office/drawing/2014/main" id="{A46A4517-33F5-4E9C-9E53-5E01A7ABBC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7840" b="1859"/>
              <a:stretch/>
            </p:blipFill>
            <p:spPr>
              <a:xfrm>
                <a:off x="1214047" y="329628"/>
                <a:ext cx="1269296" cy="1117991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16" name="圖片 15">
                <a:extLst>
                  <a:ext uri="{FF2B5EF4-FFF2-40B4-BE49-F238E27FC236}">
                    <a16:creationId xmlns:a16="http://schemas.microsoft.com/office/drawing/2014/main" id="{C85462F5-AB49-4639-944D-AFBEC51D07A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7840" b="1859"/>
              <a:stretch/>
            </p:blipFill>
            <p:spPr>
              <a:xfrm>
                <a:off x="1273466" y="412253"/>
                <a:ext cx="1269296" cy="1117991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</p:grp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E561DE76-84A5-4C9A-B40E-348350183F2C}"/>
                </a:ext>
              </a:extLst>
            </p:cNvPr>
            <p:cNvSpPr txBox="1"/>
            <p:nvPr/>
          </p:nvSpPr>
          <p:spPr>
            <a:xfrm>
              <a:off x="838200" y="3137838"/>
              <a:ext cx="2592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Finger performance video</a:t>
              </a:r>
              <a:endParaRPr lang="zh-TW" altLang="en-US" dirty="0"/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E85FF4F4-2540-435E-94CE-557CB1E96542}"/>
              </a:ext>
            </a:extLst>
          </p:cNvPr>
          <p:cNvGrpSpPr/>
          <p:nvPr/>
        </p:nvGrpSpPr>
        <p:grpSpPr>
          <a:xfrm>
            <a:off x="2980019" y="3433607"/>
            <a:ext cx="2471062" cy="671781"/>
            <a:chOff x="7810312" y="1580941"/>
            <a:chExt cx="2471062" cy="671781"/>
          </a:xfrm>
        </p:grpSpPr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9479493B-C392-408B-96D0-56304FAFFDE6}"/>
                </a:ext>
              </a:extLst>
            </p:cNvPr>
            <p:cNvSpPr txBox="1"/>
            <p:nvPr/>
          </p:nvSpPr>
          <p:spPr>
            <a:xfrm>
              <a:off x="7810312" y="1914168"/>
              <a:ext cx="24710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600" b="1" dirty="0"/>
                <a:t>Rotation mapping function</a:t>
              </a:r>
              <a:endParaRPr lang="zh-TW" altLang="en-US" sz="16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7573F200-4E78-478C-8F66-4CE43538B659}"/>
                    </a:ext>
                  </a:extLst>
                </p:cNvPr>
                <p:cNvSpPr txBox="1"/>
                <p:nvPr/>
              </p:nvSpPr>
              <p:spPr>
                <a:xfrm>
                  <a:off x="8788400" y="1580941"/>
                  <a:ext cx="51488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1" i="0" smtClean="0">
                            <a:latin typeface="Cambria Math" panose="02040503050406030204" pitchFamily="18" charset="0"/>
                          </a:rPr>
                          <m:t>𝚽</m:t>
                        </m:r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36" name="文字方塊 35">
                  <a:extLst>
                    <a:ext uri="{FF2B5EF4-FFF2-40B4-BE49-F238E27FC236}">
                      <a16:creationId xmlns:a16="http://schemas.microsoft.com/office/drawing/2014/main" id="{4BD47580-9E4A-4966-AAA0-AEE4DAB4E6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8400" y="1580941"/>
                  <a:ext cx="514885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79CAECC7-93AA-437F-B6B7-4328F68D26C0}"/>
              </a:ext>
            </a:extLst>
          </p:cNvPr>
          <p:cNvGrpSpPr/>
          <p:nvPr/>
        </p:nvGrpSpPr>
        <p:grpSpPr>
          <a:xfrm>
            <a:off x="7212370" y="2788028"/>
            <a:ext cx="3279511" cy="1458253"/>
            <a:chOff x="8452597" y="2481062"/>
            <a:chExt cx="3279511" cy="1458253"/>
          </a:xfrm>
        </p:grpSpPr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E6E80D63-4D6C-44DF-BC66-5F66A93423C4}"/>
                </a:ext>
              </a:extLst>
            </p:cNvPr>
            <p:cNvSpPr txBox="1"/>
            <p:nvPr/>
          </p:nvSpPr>
          <p:spPr>
            <a:xfrm>
              <a:off x="9374988" y="3600761"/>
              <a:ext cx="20319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b="1" dirty="0"/>
                <a:t>Feature vectors (FVs)</a:t>
              </a:r>
              <a:endParaRPr lang="zh-TW" altLang="en-US" sz="1600" b="1" dirty="0"/>
            </a:p>
          </p:txBody>
        </p: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83BB7E91-9E3C-416D-8BEF-81DB16147F2D}"/>
                </a:ext>
              </a:extLst>
            </p:cNvPr>
            <p:cNvGrpSpPr/>
            <p:nvPr/>
          </p:nvGrpSpPr>
          <p:grpSpPr>
            <a:xfrm>
              <a:off x="9049868" y="2481062"/>
              <a:ext cx="2682240" cy="1035600"/>
              <a:chOff x="8988597" y="2008379"/>
              <a:chExt cx="2682240" cy="1035600"/>
            </a:xfrm>
          </p:grpSpPr>
          <p:grpSp>
            <p:nvGrpSpPr>
              <p:cNvPr id="24" name="群組 23">
                <a:extLst>
                  <a:ext uri="{FF2B5EF4-FFF2-40B4-BE49-F238E27FC236}">
                    <a16:creationId xmlns:a16="http://schemas.microsoft.com/office/drawing/2014/main" id="{CE87806C-7D90-4BC0-BB97-1B4874746C7F}"/>
                  </a:ext>
                </a:extLst>
              </p:cNvPr>
              <p:cNvGrpSpPr/>
              <p:nvPr/>
            </p:nvGrpSpPr>
            <p:grpSpPr>
              <a:xfrm>
                <a:off x="8988597" y="2008379"/>
                <a:ext cx="2235200" cy="1035600"/>
                <a:chOff x="9204959" y="1817607"/>
                <a:chExt cx="2235200" cy="1035600"/>
              </a:xfrm>
            </p:grpSpPr>
            <p:grpSp>
              <p:nvGrpSpPr>
                <p:cNvPr id="29" name="群組 28">
                  <a:extLst>
                    <a:ext uri="{FF2B5EF4-FFF2-40B4-BE49-F238E27FC236}">
                      <a16:creationId xmlns:a16="http://schemas.microsoft.com/office/drawing/2014/main" id="{79E79021-98E4-45A0-B970-497519A1777D}"/>
                    </a:ext>
                  </a:extLst>
                </p:cNvPr>
                <p:cNvGrpSpPr/>
                <p:nvPr/>
              </p:nvGrpSpPr>
              <p:grpSpPr>
                <a:xfrm>
                  <a:off x="9204959" y="1918487"/>
                  <a:ext cx="1625600" cy="325120"/>
                  <a:chOff x="4206240" y="1717040"/>
                  <a:chExt cx="1625600" cy="325120"/>
                </a:xfrm>
              </p:grpSpPr>
              <p:sp>
                <p:nvSpPr>
                  <p:cNvPr id="55" name="矩形 54">
                    <a:extLst>
                      <a:ext uri="{FF2B5EF4-FFF2-40B4-BE49-F238E27FC236}">
                        <a16:creationId xmlns:a16="http://schemas.microsoft.com/office/drawing/2014/main" id="{BD95A1C4-D557-4FDD-896B-A1D9CCCD6EDA}"/>
                      </a:ext>
                    </a:extLst>
                  </p:cNvPr>
                  <p:cNvSpPr/>
                  <p:nvPr/>
                </p:nvSpPr>
                <p:spPr>
                  <a:xfrm>
                    <a:off x="420624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6" name="矩形 55">
                    <a:extLst>
                      <a:ext uri="{FF2B5EF4-FFF2-40B4-BE49-F238E27FC236}">
                        <a16:creationId xmlns:a16="http://schemas.microsoft.com/office/drawing/2014/main" id="{0BFF7F15-55A2-4683-A9BD-F6004528AA61}"/>
                      </a:ext>
                    </a:extLst>
                  </p:cNvPr>
                  <p:cNvSpPr/>
                  <p:nvPr/>
                </p:nvSpPr>
                <p:spPr>
                  <a:xfrm>
                    <a:off x="453136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7" name="矩形 56">
                    <a:extLst>
                      <a:ext uri="{FF2B5EF4-FFF2-40B4-BE49-F238E27FC236}">
                        <a16:creationId xmlns:a16="http://schemas.microsoft.com/office/drawing/2014/main" id="{FF7F8632-3C91-42A4-B7AF-6F2C511122B7}"/>
                      </a:ext>
                    </a:extLst>
                  </p:cNvPr>
                  <p:cNvSpPr/>
                  <p:nvPr/>
                </p:nvSpPr>
                <p:spPr>
                  <a:xfrm>
                    <a:off x="485648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8" name="矩形 57">
                    <a:extLst>
                      <a:ext uri="{FF2B5EF4-FFF2-40B4-BE49-F238E27FC236}">
                        <a16:creationId xmlns:a16="http://schemas.microsoft.com/office/drawing/2014/main" id="{8707BA9A-5666-4CC5-A799-A3324D2835F3}"/>
                      </a:ext>
                    </a:extLst>
                  </p:cNvPr>
                  <p:cNvSpPr/>
                  <p:nvPr/>
                </p:nvSpPr>
                <p:spPr>
                  <a:xfrm>
                    <a:off x="518160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9" name="矩形 58">
                    <a:extLst>
                      <a:ext uri="{FF2B5EF4-FFF2-40B4-BE49-F238E27FC236}">
                        <a16:creationId xmlns:a16="http://schemas.microsoft.com/office/drawing/2014/main" id="{5AB23BF2-B478-4865-B067-8A88C3BCB1DD}"/>
                      </a:ext>
                    </a:extLst>
                  </p:cNvPr>
                  <p:cNvSpPr/>
                  <p:nvPr/>
                </p:nvSpPr>
                <p:spPr>
                  <a:xfrm>
                    <a:off x="550672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grpSp>
              <p:nvGrpSpPr>
                <p:cNvPr id="30" name="群組 29">
                  <a:extLst>
                    <a:ext uri="{FF2B5EF4-FFF2-40B4-BE49-F238E27FC236}">
                      <a16:creationId xmlns:a16="http://schemas.microsoft.com/office/drawing/2014/main" id="{926ABB15-04E9-435A-8200-56CC1525B054}"/>
                    </a:ext>
                  </a:extLst>
                </p:cNvPr>
                <p:cNvGrpSpPr/>
                <p:nvPr/>
              </p:nvGrpSpPr>
              <p:grpSpPr>
                <a:xfrm>
                  <a:off x="9357359" y="1817607"/>
                  <a:ext cx="1920240" cy="578400"/>
                  <a:chOff x="4206240" y="1463760"/>
                  <a:chExt cx="1920240" cy="578400"/>
                </a:xfrm>
              </p:grpSpPr>
              <p:sp>
                <p:nvSpPr>
                  <p:cNvPr id="49" name="矩形 48">
                    <a:extLst>
                      <a:ext uri="{FF2B5EF4-FFF2-40B4-BE49-F238E27FC236}">
                        <a16:creationId xmlns:a16="http://schemas.microsoft.com/office/drawing/2014/main" id="{1274E4D9-F3F7-44A5-9E13-F780B9626DA3}"/>
                      </a:ext>
                    </a:extLst>
                  </p:cNvPr>
                  <p:cNvSpPr/>
                  <p:nvPr/>
                </p:nvSpPr>
                <p:spPr>
                  <a:xfrm>
                    <a:off x="420624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0" name="矩形 49">
                    <a:extLst>
                      <a:ext uri="{FF2B5EF4-FFF2-40B4-BE49-F238E27FC236}">
                        <a16:creationId xmlns:a16="http://schemas.microsoft.com/office/drawing/2014/main" id="{41B3434B-0106-4F8F-92FC-165964A9404E}"/>
                      </a:ext>
                    </a:extLst>
                  </p:cNvPr>
                  <p:cNvSpPr/>
                  <p:nvPr/>
                </p:nvSpPr>
                <p:spPr>
                  <a:xfrm>
                    <a:off x="453136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1" name="矩形 50">
                    <a:extLst>
                      <a:ext uri="{FF2B5EF4-FFF2-40B4-BE49-F238E27FC236}">
                        <a16:creationId xmlns:a16="http://schemas.microsoft.com/office/drawing/2014/main" id="{050ADF9C-DB65-45E5-AB3A-7936841317A4}"/>
                      </a:ext>
                    </a:extLst>
                  </p:cNvPr>
                  <p:cNvSpPr/>
                  <p:nvPr/>
                </p:nvSpPr>
                <p:spPr>
                  <a:xfrm>
                    <a:off x="485648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2" name="矩形 51">
                    <a:extLst>
                      <a:ext uri="{FF2B5EF4-FFF2-40B4-BE49-F238E27FC236}">
                        <a16:creationId xmlns:a16="http://schemas.microsoft.com/office/drawing/2014/main" id="{F1D986A7-379F-417A-9BBA-8391E189DF2B}"/>
                      </a:ext>
                    </a:extLst>
                  </p:cNvPr>
                  <p:cNvSpPr/>
                  <p:nvPr/>
                </p:nvSpPr>
                <p:spPr>
                  <a:xfrm>
                    <a:off x="518160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3" name="矩形 52">
                    <a:extLst>
                      <a:ext uri="{FF2B5EF4-FFF2-40B4-BE49-F238E27FC236}">
                        <a16:creationId xmlns:a16="http://schemas.microsoft.com/office/drawing/2014/main" id="{A99A43F9-058B-41AE-B12A-CF91686D78D8}"/>
                      </a:ext>
                    </a:extLst>
                  </p:cNvPr>
                  <p:cNvSpPr/>
                  <p:nvPr/>
                </p:nvSpPr>
                <p:spPr>
                  <a:xfrm>
                    <a:off x="550672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4" name="文字方塊 53">
                    <a:extLst>
                      <a:ext uri="{FF2B5EF4-FFF2-40B4-BE49-F238E27FC236}">
                        <a16:creationId xmlns:a16="http://schemas.microsoft.com/office/drawing/2014/main" id="{76F13F0D-EA87-4D4A-8726-C50BE6680689}"/>
                      </a:ext>
                    </a:extLst>
                  </p:cNvPr>
                  <p:cNvSpPr txBox="1"/>
                  <p:nvPr/>
                </p:nvSpPr>
                <p:spPr>
                  <a:xfrm>
                    <a:off x="5801360" y="1463760"/>
                    <a:ext cx="32512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dirty="0"/>
                      <a:t>…</a:t>
                    </a:r>
                    <a:endParaRPr lang="zh-TW" altLang="en-US" dirty="0"/>
                  </a:p>
                </p:txBody>
              </p:sp>
            </p:grpSp>
            <p:grpSp>
              <p:nvGrpSpPr>
                <p:cNvPr id="31" name="群組 30">
                  <a:extLst>
                    <a:ext uri="{FF2B5EF4-FFF2-40B4-BE49-F238E27FC236}">
                      <a16:creationId xmlns:a16="http://schemas.microsoft.com/office/drawing/2014/main" id="{29653ABB-1A8A-45B9-A0E5-BC075883633D}"/>
                    </a:ext>
                  </a:extLst>
                </p:cNvPr>
                <p:cNvGrpSpPr/>
                <p:nvPr/>
              </p:nvGrpSpPr>
              <p:grpSpPr>
                <a:xfrm>
                  <a:off x="9509759" y="2223287"/>
                  <a:ext cx="1625600" cy="325120"/>
                  <a:chOff x="4206240" y="1717040"/>
                  <a:chExt cx="1625600" cy="325120"/>
                </a:xfrm>
              </p:grpSpPr>
              <p:sp>
                <p:nvSpPr>
                  <p:cNvPr id="44" name="矩形 43">
                    <a:extLst>
                      <a:ext uri="{FF2B5EF4-FFF2-40B4-BE49-F238E27FC236}">
                        <a16:creationId xmlns:a16="http://schemas.microsoft.com/office/drawing/2014/main" id="{2FBCEB72-3535-4686-B4EE-F567C9FE2064}"/>
                      </a:ext>
                    </a:extLst>
                  </p:cNvPr>
                  <p:cNvSpPr/>
                  <p:nvPr/>
                </p:nvSpPr>
                <p:spPr>
                  <a:xfrm>
                    <a:off x="420624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5" name="矩形 44">
                    <a:extLst>
                      <a:ext uri="{FF2B5EF4-FFF2-40B4-BE49-F238E27FC236}">
                        <a16:creationId xmlns:a16="http://schemas.microsoft.com/office/drawing/2014/main" id="{1DB29AD6-D5D4-4B08-972B-B27738E3B3E6}"/>
                      </a:ext>
                    </a:extLst>
                  </p:cNvPr>
                  <p:cNvSpPr/>
                  <p:nvPr/>
                </p:nvSpPr>
                <p:spPr>
                  <a:xfrm>
                    <a:off x="453136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6" name="矩形 45">
                    <a:extLst>
                      <a:ext uri="{FF2B5EF4-FFF2-40B4-BE49-F238E27FC236}">
                        <a16:creationId xmlns:a16="http://schemas.microsoft.com/office/drawing/2014/main" id="{FAEA94B0-75E4-4261-9792-7EDB69701DA7}"/>
                      </a:ext>
                    </a:extLst>
                  </p:cNvPr>
                  <p:cNvSpPr/>
                  <p:nvPr/>
                </p:nvSpPr>
                <p:spPr>
                  <a:xfrm>
                    <a:off x="485648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7" name="矩形 46">
                    <a:extLst>
                      <a:ext uri="{FF2B5EF4-FFF2-40B4-BE49-F238E27FC236}">
                        <a16:creationId xmlns:a16="http://schemas.microsoft.com/office/drawing/2014/main" id="{A766C7C7-37CF-4C5B-834F-B6FAA2F5D87B}"/>
                      </a:ext>
                    </a:extLst>
                  </p:cNvPr>
                  <p:cNvSpPr/>
                  <p:nvPr/>
                </p:nvSpPr>
                <p:spPr>
                  <a:xfrm>
                    <a:off x="518160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8" name="矩形 47">
                    <a:extLst>
                      <a:ext uri="{FF2B5EF4-FFF2-40B4-BE49-F238E27FC236}">
                        <a16:creationId xmlns:a16="http://schemas.microsoft.com/office/drawing/2014/main" id="{2D5EA2F1-188A-421C-8EE4-D768874F3D10}"/>
                      </a:ext>
                    </a:extLst>
                  </p:cNvPr>
                  <p:cNvSpPr/>
                  <p:nvPr/>
                </p:nvSpPr>
                <p:spPr>
                  <a:xfrm>
                    <a:off x="550672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grpSp>
              <p:nvGrpSpPr>
                <p:cNvPr id="32" name="群組 31">
                  <a:extLst>
                    <a:ext uri="{FF2B5EF4-FFF2-40B4-BE49-F238E27FC236}">
                      <a16:creationId xmlns:a16="http://schemas.microsoft.com/office/drawing/2014/main" id="{252216F5-1D14-41A6-ABA4-E4B63B12CFED}"/>
                    </a:ext>
                  </a:extLst>
                </p:cNvPr>
                <p:cNvGrpSpPr/>
                <p:nvPr/>
              </p:nvGrpSpPr>
              <p:grpSpPr>
                <a:xfrm>
                  <a:off x="9662159" y="2375687"/>
                  <a:ext cx="1625600" cy="325120"/>
                  <a:chOff x="4206240" y="1717040"/>
                  <a:chExt cx="1625600" cy="325120"/>
                </a:xfrm>
              </p:grpSpPr>
              <p:sp>
                <p:nvSpPr>
                  <p:cNvPr id="39" name="矩形 38">
                    <a:extLst>
                      <a:ext uri="{FF2B5EF4-FFF2-40B4-BE49-F238E27FC236}">
                        <a16:creationId xmlns:a16="http://schemas.microsoft.com/office/drawing/2014/main" id="{A1459DD3-0D4B-4F5F-9877-23BF520F96A4}"/>
                      </a:ext>
                    </a:extLst>
                  </p:cNvPr>
                  <p:cNvSpPr/>
                  <p:nvPr/>
                </p:nvSpPr>
                <p:spPr>
                  <a:xfrm>
                    <a:off x="420624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0" name="矩形 39">
                    <a:extLst>
                      <a:ext uri="{FF2B5EF4-FFF2-40B4-BE49-F238E27FC236}">
                        <a16:creationId xmlns:a16="http://schemas.microsoft.com/office/drawing/2014/main" id="{5469E2B0-DB67-479D-A543-AAB072EBC5A9}"/>
                      </a:ext>
                    </a:extLst>
                  </p:cNvPr>
                  <p:cNvSpPr/>
                  <p:nvPr/>
                </p:nvSpPr>
                <p:spPr>
                  <a:xfrm>
                    <a:off x="453136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1" name="矩形 40">
                    <a:extLst>
                      <a:ext uri="{FF2B5EF4-FFF2-40B4-BE49-F238E27FC236}">
                        <a16:creationId xmlns:a16="http://schemas.microsoft.com/office/drawing/2014/main" id="{2F575C9A-D41C-4D19-AF86-EB8CE9659D80}"/>
                      </a:ext>
                    </a:extLst>
                  </p:cNvPr>
                  <p:cNvSpPr/>
                  <p:nvPr/>
                </p:nvSpPr>
                <p:spPr>
                  <a:xfrm>
                    <a:off x="485648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2" name="矩形 41">
                    <a:extLst>
                      <a:ext uri="{FF2B5EF4-FFF2-40B4-BE49-F238E27FC236}">
                        <a16:creationId xmlns:a16="http://schemas.microsoft.com/office/drawing/2014/main" id="{1D15499F-D89C-40F3-81D9-21C476D3ABAB}"/>
                      </a:ext>
                    </a:extLst>
                  </p:cNvPr>
                  <p:cNvSpPr/>
                  <p:nvPr/>
                </p:nvSpPr>
                <p:spPr>
                  <a:xfrm>
                    <a:off x="518160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3" name="矩形 42">
                    <a:extLst>
                      <a:ext uri="{FF2B5EF4-FFF2-40B4-BE49-F238E27FC236}">
                        <a16:creationId xmlns:a16="http://schemas.microsoft.com/office/drawing/2014/main" id="{B8F572CC-DAEB-4DE7-9CC9-1401646B7991}"/>
                      </a:ext>
                    </a:extLst>
                  </p:cNvPr>
                  <p:cNvSpPr/>
                  <p:nvPr/>
                </p:nvSpPr>
                <p:spPr>
                  <a:xfrm>
                    <a:off x="550672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grpSp>
              <p:nvGrpSpPr>
                <p:cNvPr id="33" name="群組 32">
                  <a:extLst>
                    <a:ext uri="{FF2B5EF4-FFF2-40B4-BE49-F238E27FC236}">
                      <a16:creationId xmlns:a16="http://schemas.microsoft.com/office/drawing/2014/main" id="{5905131C-EED5-4CB1-8176-6201C291C39A}"/>
                    </a:ext>
                  </a:extLst>
                </p:cNvPr>
                <p:cNvGrpSpPr/>
                <p:nvPr/>
              </p:nvGrpSpPr>
              <p:grpSpPr>
                <a:xfrm>
                  <a:off x="9814559" y="2528087"/>
                  <a:ext cx="1625600" cy="325120"/>
                  <a:chOff x="4206240" y="1717040"/>
                  <a:chExt cx="1625600" cy="325120"/>
                </a:xfrm>
              </p:grpSpPr>
              <p:sp>
                <p:nvSpPr>
                  <p:cNvPr id="34" name="矩形 33">
                    <a:extLst>
                      <a:ext uri="{FF2B5EF4-FFF2-40B4-BE49-F238E27FC236}">
                        <a16:creationId xmlns:a16="http://schemas.microsoft.com/office/drawing/2014/main" id="{4025E913-29B4-482E-BBE5-AE59670166CF}"/>
                      </a:ext>
                    </a:extLst>
                  </p:cNvPr>
                  <p:cNvSpPr/>
                  <p:nvPr/>
                </p:nvSpPr>
                <p:spPr>
                  <a:xfrm>
                    <a:off x="420624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5" name="矩形 34">
                    <a:extLst>
                      <a:ext uri="{FF2B5EF4-FFF2-40B4-BE49-F238E27FC236}">
                        <a16:creationId xmlns:a16="http://schemas.microsoft.com/office/drawing/2014/main" id="{D5AFE81B-F00F-47E3-83D2-9C6D5CF99583}"/>
                      </a:ext>
                    </a:extLst>
                  </p:cNvPr>
                  <p:cNvSpPr/>
                  <p:nvPr/>
                </p:nvSpPr>
                <p:spPr>
                  <a:xfrm>
                    <a:off x="453136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6" name="矩形 35">
                    <a:extLst>
                      <a:ext uri="{FF2B5EF4-FFF2-40B4-BE49-F238E27FC236}">
                        <a16:creationId xmlns:a16="http://schemas.microsoft.com/office/drawing/2014/main" id="{DD8D5584-529B-4506-A7DC-4E647353CA3C}"/>
                      </a:ext>
                    </a:extLst>
                  </p:cNvPr>
                  <p:cNvSpPr/>
                  <p:nvPr/>
                </p:nvSpPr>
                <p:spPr>
                  <a:xfrm>
                    <a:off x="485648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7" name="矩形 36">
                    <a:extLst>
                      <a:ext uri="{FF2B5EF4-FFF2-40B4-BE49-F238E27FC236}">
                        <a16:creationId xmlns:a16="http://schemas.microsoft.com/office/drawing/2014/main" id="{F02BE193-FC16-4209-803A-4E9ABBB08A9F}"/>
                      </a:ext>
                    </a:extLst>
                  </p:cNvPr>
                  <p:cNvSpPr/>
                  <p:nvPr/>
                </p:nvSpPr>
                <p:spPr>
                  <a:xfrm>
                    <a:off x="518160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8" name="矩形 37">
                    <a:extLst>
                      <a:ext uri="{FF2B5EF4-FFF2-40B4-BE49-F238E27FC236}">
                        <a16:creationId xmlns:a16="http://schemas.microsoft.com/office/drawing/2014/main" id="{9CE5FD9C-92F1-422E-A29B-A1ECD6F15EA5}"/>
                      </a:ext>
                    </a:extLst>
                  </p:cNvPr>
                  <p:cNvSpPr/>
                  <p:nvPr/>
                </p:nvSpPr>
                <p:spPr>
                  <a:xfrm>
                    <a:off x="550672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</p:grp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13A6FBD0-3603-4C1C-9F4F-ED07A14A2E9C}"/>
                  </a:ext>
                </a:extLst>
              </p:cNvPr>
              <p:cNvSpPr txBox="1"/>
              <p:nvPr/>
            </p:nvSpPr>
            <p:spPr>
              <a:xfrm>
                <a:off x="10888517" y="2160779"/>
                <a:ext cx="325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…</a:t>
                </a:r>
                <a:endParaRPr lang="zh-TW" altLang="en-US" dirty="0"/>
              </a:p>
            </p:txBody>
          </p:sp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1D1B7642-0F2F-4B8C-805E-9CD7C8CAC8AE}"/>
                  </a:ext>
                </a:extLst>
              </p:cNvPr>
              <p:cNvSpPr txBox="1"/>
              <p:nvPr/>
            </p:nvSpPr>
            <p:spPr>
              <a:xfrm>
                <a:off x="11040917" y="2313179"/>
                <a:ext cx="325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…</a:t>
                </a:r>
                <a:endParaRPr lang="zh-TW" altLang="en-US" dirty="0"/>
              </a:p>
            </p:txBody>
          </p: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9CFF67ED-3F26-4757-991C-49931FDE9641}"/>
                  </a:ext>
                </a:extLst>
              </p:cNvPr>
              <p:cNvSpPr txBox="1"/>
              <p:nvPr/>
            </p:nvSpPr>
            <p:spPr>
              <a:xfrm>
                <a:off x="11193317" y="2465579"/>
                <a:ext cx="325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…</a:t>
                </a:r>
                <a:endParaRPr lang="zh-TW" altLang="en-US" dirty="0"/>
              </a:p>
            </p:txBody>
          </p:sp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F7FD061D-6405-4F96-B033-E5C421F7317E}"/>
                  </a:ext>
                </a:extLst>
              </p:cNvPr>
              <p:cNvSpPr txBox="1"/>
              <p:nvPr/>
            </p:nvSpPr>
            <p:spPr>
              <a:xfrm>
                <a:off x="11345717" y="2617979"/>
                <a:ext cx="325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…</a:t>
                </a:r>
                <a:endParaRPr lang="zh-TW" altLang="en-US" dirty="0"/>
              </a:p>
            </p:txBody>
          </p:sp>
        </p:grp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200DB272-6339-4020-BD7F-E1A1812026CF}"/>
                </a:ext>
              </a:extLst>
            </p:cNvPr>
            <p:cNvSpPr txBox="1"/>
            <p:nvPr/>
          </p:nvSpPr>
          <p:spPr>
            <a:xfrm>
              <a:off x="8452597" y="2597230"/>
              <a:ext cx="5013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b="1" dirty="0"/>
                <a:t>FV1</a:t>
              </a:r>
              <a:endParaRPr lang="zh-TW" altLang="en-US" sz="1200" b="1" dirty="0"/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86140702-8324-46A5-9315-F0916B5067CB}"/>
                </a:ext>
              </a:extLst>
            </p:cNvPr>
            <p:cNvSpPr txBox="1"/>
            <p:nvPr/>
          </p:nvSpPr>
          <p:spPr>
            <a:xfrm>
              <a:off x="8571074" y="2794849"/>
              <a:ext cx="5013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b="1" dirty="0"/>
                <a:t>FV2</a:t>
              </a:r>
              <a:endParaRPr lang="zh-TW" altLang="en-US" sz="1200" b="1" dirty="0"/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A94B0B53-B064-4371-B8E6-29D14EE5AF50}"/>
                </a:ext>
              </a:extLst>
            </p:cNvPr>
            <p:cNvSpPr txBox="1"/>
            <p:nvPr/>
          </p:nvSpPr>
          <p:spPr>
            <a:xfrm>
              <a:off x="8746964" y="2952245"/>
              <a:ext cx="5013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b="1" dirty="0"/>
                <a:t>FV3</a:t>
              </a:r>
              <a:endParaRPr lang="zh-TW" altLang="en-US" sz="1200" b="1" dirty="0"/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BEC5E90D-5D0C-42B0-9F0A-11CA6A151F3C}"/>
                </a:ext>
              </a:extLst>
            </p:cNvPr>
            <p:cNvSpPr txBox="1"/>
            <p:nvPr/>
          </p:nvSpPr>
          <p:spPr>
            <a:xfrm>
              <a:off x="8909819" y="3114241"/>
              <a:ext cx="5013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b="1" dirty="0"/>
                <a:t>FV4</a:t>
              </a:r>
              <a:endParaRPr lang="zh-TW" altLang="en-US" sz="1200" b="1" dirty="0"/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8E3F0C6C-3AD4-4D50-9396-250B8408EAF9}"/>
                </a:ext>
              </a:extLst>
            </p:cNvPr>
            <p:cNvSpPr txBox="1"/>
            <p:nvPr/>
          </p:nvSpPr>
          <p:spPr>
            <a:xfrm>
              <a:off x="9079488" y="3277870"/>
              <a:ext cx="5013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b="1" dirty="0"/>
                <a:t>FV5</a:t>
              </a:r>
              <a:endParaRPr lang="zh-TW" altLang="en-US" sz="1200" b="1" dirty="0"/>
            </a:p>
          </p:txBody>
        </p:sp>
      </p:grpSp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76D8E8CA-AA44-483A-96DD-4A4660CFB2A0}"/>
              </a:ext>
            </a:extLst>
          </p:cNvPr>
          <p:cNvCxnSpPr>
            <a:cxnSpLocks/>
            <a:endCxn id="21" idx="0"/>
          </p:cNvCxnSpPr>
          <p:nvPr/>
        </p:nvCxnSpPr>
        <p:spPr>
          <a:xfrm rot="16200000" flipH="1">
            <a:off x="3185583" y="2403639"/>
            <a:ext cx="1060529" cy="999405"/>
          </a:xfrm>
          <a:prstGeom prst="bentConnector3">
            <a:avLst>
              <a:gd name="adj1" fmla="val -1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接點: 肘形 68">
            <a:extLst>
              <a:ext uri="{FF2B5EF4-FFF2-40B4-BE49-F238E27FC236}">
                <a16:creationId xmlns:a16="http://schemas.microsoft.com/office/drawing/2014/main" id="{E78D84A8-A710-423C-AB26-53017E4D3F21}"/>
              </a:ext>
            </a:extLst>
          </p:cNvPr>
          <p:cNvCxnSpPr>
            <a:cxnSpLocks/>
            <a:endCxn id="21" idx="0"/>
          </p:cNvCxnSpPr>
          <p:nvPr/>
        </p:nvCxnSpPr>
        <p:spPr>
          <a:xfrm rot="5400000">
            <a:off x="4012764" y="2559053"/>
            <a:ext cx="1077341" cy="671767"/>
          </a:xfrm>
          <a:prstGeom prst="bentConnector3">
            <a:avLst>
              <a:gd name="adj1" fmla="val 65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接點: 肘形 74">
            <a:extLst>
              <a:ext uri="{FF2B5EF4-FFF2-40B4-BE49-F238E27FC236}">
                <a16:creationId xmlns:a16="http://schemas.microsoft.com/office/drawing/2014/main" id="{0AE5598B-8E92-4075-9FD4-05C8FF8FBF54}"/>
              </a:ext>
            </a:extLst>
          </p:cNvPr>
          <p:cNvCxnSpPr>
            <a:cxnSpLocks/>
          </p:cNvCxnSpPr>
          <p:nvPr/>
        </p:nvCxnSpPr>
        <p:spPr>
          <a:xfrm>
            <a:off x="7054903" y="2310897"/>
            <a:ext cx="1404978" cy="427139"/>
          </a:xfrm>
          <a:prstGeom prst="bentConnector3">
            <a:avLst>
              <a:gd name="adj1" fmla="val 9994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C5D70279-3F94-41BA-B4AA-9CC28FF450CB}"/>
              </a:ext>
            </a:extLst>
          </p:cNvPr>
          <p:cNvGrpSpPr/>
          <p:nvPr/>
        </p:nvGrpSpPr>
        <p:grpSpPr>
          <a:xfrm>
            <a:off x="737424" y="4920300"/>
            <a:ext cx="2592156" cy="1618612"/>
            <a:chOff x="838200" y="1888558"/>
            <a:chExt cx="2592156" cy="1618612"/>
          </a:xfrm>
        </p:grpSpPr>
        <p:grpSp>
          <p:nvGrpSpPr>
            <p:cNvPr id="84" name="群組 83">
              <a:extLst>
                <a:ext uri="{FF2B5EF4-FFF2-40B4-BE49-F238E27FC236}">
                  <a16:creationId xmlns:a16="http://schemas.microsoft.com/office/drawing/2014/main" id="{8E1CE677-E020-4046-8CD2-D7EA33D67478}"/>
                </a:ext>
              </a:extLst>
            </p:cNvPr>
            <p:cNvGrpSpPr/>
            <p:nvPr/>
          </p:nvGrpSpPr>
          <p:grpSpPr>
            <a:xfrm>
              <a:off x="1476547" y="1888558"/>
              <a:ext cx="1399331" cy="1283241"/>
              <a:chOff x="1143431" y="247003"/>
              <a:chExt cx="1399331" cy="1283241"/>
            </a:xfrm>
          </p:grpSpPr>
          <p:pic>
            <p:nvPicPr>
              <p:cNvPr id="86" name="圖片 85">
                <a:extLst>
                  <a:ext uri="{FF2B5EF4-FFF2-40B4-BE49-F238E27FC236}">
                    <a16:creationId xmlns:a16="http://schemas.microsoft.com/office/drawing/2014/main" id="{8F9245D1-8D0C-4146-BEAB-F30F0DA078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7840" b="1859"/>
              <a:stretch/>
            </p:blipFill>
            <p:spPr>
              <a:xfrm>
                <a:off x="1143431" y="247003"/>
                <a:ext cx="1269296" cy="1117991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87" name="圖片 86">
                <a:extLst>
                  <a:ext uri="{FF2B5EF4-FFF2-40B4-BE49-F238E27FC236}">
                    <a16:creationId xmlns:a16="http://schemas.microsoft.com/office/drawing/2014/main" id="{4AF950C1-6C83-430C-917C-9BCB159A10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7840" b="1859"/>
              <a:stretch/>
            </p:blipFill>
            <p:spPr>
              <a:xfrm>
                <a:off x="1214047" y="329628"/>
                <a:ext cx="1269296" cy="1117991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88" name="圖片 87">
                <a:extLst>
                  <a:ext uri="{FF2B5EF4-FFF2-40B4-BE49-F238E27FC236}">
                    <a16:creationId xmlns:a16="http://schemas.microsoft.com/office/drawing/2014/main" id="{BABD3AC1-22BB-405A-8465-C3D5DC7A322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7840" b="1859"/>
              <a:stretch/>
            </p:blipFill>
            <p:spPr>
              <a:xfrm>
                <a:off x="1273466" y="412253"/>
                <a:ext cx="1269296" cy="1117991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</p:grp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27B4031E-6D5D-4F91-AFEB-B9397AB59109}"/>
                </a:ext>
              </a:extLst>
            </p:cNvPr>
            <p:cNvSpPr txBox="1"/>
            <p:nvPr/>
          </p:nvSpPr>
          <p:spPr>
            <a:xfrm>
              <a:off x="838200" y="3137838"/>
              <a:ext cx="2592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Finger performance video</a:t>
              </a:r>
              <a:endParaRPr lang="zh-TW" altLang="en-US" dirty="0"/>
            </a:p>
          </p:txBody>
        </p:sp>
      </p:grp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54BD692F-D019-4ABF-9632-2DCF96E9FCC6}"/>
              </a:ext>
            </a:extLst>
          </p:cNvPr>
          <p:cNvGrpSpPr/>
          <p:nvPr/>
        </p:nvGrpSpPr>
        <p:grpSpPr>
          <a:xfrm>
            <a:off x="5172860" y="4950389"/>
            <a:ext cx="2103120" cy="1617109"/>
            <a:chOff x="4988314" y="4905098"/>
            <a:chExt cx="2103120" cy="1617109"/>
          </a:xfrm>
        </p:grpSpPr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8626E664-A3B9-46EB-9E30-CDB781CD12A2}"/>
                </a:ext>
              </a:extLst>
            </p:cNvPr>
            <p:cNvSpPr txBox="1"/>
            <p:nvPr/>
          </p:nvSpPr>
          <p:spPr>
            <a:xfrm>
              <a:off x="4988314" y="6152875"/>
              <a:ext cx="2103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Lower body motion</a:t>
              </a:r>
              <a:endParaRPr lang="zh-TW" altLang="en-US" dirty="0"/>
            </a:p>
          </p:txBody>
        </p:sp>
        <p:grpSp>
          <p:nvGrpSpPr>
            <p:cNvPr id="91" name="群組 90">
              <a:extLst>
                <a:ext uri="{FF2B5EF4-FFF2-40B4-BE49-F238E27FC236}">
                  <a16:creationId xmlns:a16="http://schemas.microsoft.com/office/drawing/2014/main" id="{5E658CC3-38FE-4F40-84A6-5581338D83C7}"/>
                </a:ext>
              </a:extLst>
            </p:cNvPr>
            <p:cNvGrpSpPr/>
            <p:nvPr/>
          </p:nvGrpSpPr>
          <p:grpSpPr>
            <a:xfrm>
              <a:off x="5308248" y="4905098"/>
              <a:ext cx="1503869" cy="1175101"/>
              <a:chOff x="4257597" y="4878412"/>
              <a:chExt cx="1503869" cy="1175101"/>
            </a:xfrm>
          </p:grpSpPr>
          <p:pic>
            <p:nvPicPr>
              <p:cNvPr id="92" name="圖片 91">
                <a:extLst>
                  <a:ext uri="{FF2B5EF4-FFF2-40B4-BE49-F238E27FC236}">
                    <a16:creationId xmlns:a16="http://schemas.microsoft.com/office/drawing/2014/main" id="{8DF57BEE-36EB-42D3-8638-6F780723F2D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10541" t="18580" r="19356" b="11316"/>
              <a:stretch/>
            </p:blipFill>
            <p:spPr>
              <a:xfrm>
                <a:off x="4257597" y="4878412"/>
                <a:ext cx="1305261" cy="1029749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93" name="圖片 92">
                <a:extLst>
                  <a:ext uri="{FF2B5EF4-FFF2-40B4-BE49-F238E27FC236}">
                    <a16:creationId xmlns:a16="http://schemas.microsoft.com/office/drawing/2014/main" id="{4AD1E5D4-C583-4BD6-886C-B18E8A5AC53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10541" t="18580" r="19356" b="11316"/>
              <a:stretch/>
            </p:blipFill>
            <p:spPr>
              <a:xfrm>
                <a:off x="4352922" y="4951088"/>
                <a:ext cx="1305261" cy="1029749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94" name="圖片 93">
                <a:extLst>
                  <a:ext uri="{FF2B5EF4-FFF2-40B4-BE49-F238E27FC236}">
                    <a16:creationId xmlns:a16="http://schemas.microsoft.com/office/drawing/2014/main" id="{1F0009CF-B034-4352-934A-43A5CDC3F4C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10541" t="18580" r="19356" b="11316"/>
              <a:stretch/>
            </p:blipFill>
            <p:spPr>
              <a:xfrm>
                <a:off x="4456205" y="5023764"/>
                <a:ext cx="1305261" cy="1029749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</p:grpSp>
      </p:grp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2F5053A3-5AC3-4D68-9DA7-E3E83C5E5D8F}"/>
              </a:ext>
            </a:extLst>
          </p:cNvPr>
          <p:cNvCxnSpPr/>
          <p:nvPr/>
        </p:nvCxnSpPr>
        <p:spPr>
          <a:xfrm>
            <a:off x="3166543" y="5580526"/>
            <a:ext cx="21603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接點: 肘形 97">
            <a:extLst>
              <a:ext uri="{FF2B5EF4-FFF2-40B4-BE49-F238E27FC236}">
                <a16:creationId xmlns:a16="http://schemas.microsoft.com/office/drawing/2014/main" id="{4745C71A-F662-4484-9F4F-6AE6586A05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51597" y="4305211"/>
            <a:ext cx="1439268" cy="1111362"/>
          </a:xfrm>
          <a:prstGeom prst="bentConnector3">
            <a:avLst>
              <a:gd name="adj1" fmla="val 10023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群組 101">
            <a:extLst>
              <a:ext uri="{FF2B5EF4-FFF2-40B4-BE49-F238E27FC236}">
                <a16:creationId xmlns:a16="http://schemas.microsoft.com/office/drawing/2014/main" id="{123FD4BD-F631-4E8C-BFE1-37F5D490F8C7}"/>
              </a:ext>
            </a:extLst>
          </p:cNvPr>
          <p:cNvGrpSpPr/>
          <p:nvPr/>
        </p:nvGrpSpPr>
        <p:grpSpPr>
          <a:xfrm>
            <a:off x="9250680" y="5029821"/>
            <a:ext cx="2103120" cy="1433858"/>
            <a:chOff x="9501668" y="5024940"/>
            <a:chExt cx="2103120" cy="1433858"/>
          </a:xfrm>
        </p:grpSpPr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CF7544C6-4C70-4CDD-BDFD-0A042B7DBEA0}"/>
                </a:ext>
              </a:extLst>
            </p:cNvPr>
            <p:cNvSpPr txBox="1"/>
            <p:nvPr/>
          </p:nvSpPr>
          <p:spPr>
            <a:xfrm>
              <a:off x="9501668" y="6089466"/>
              <a:ext cx="2103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Full body Pose</a:t>
              </a:r>
              <a:endParaRPr lang="zh-TW" altLang="en-US" dirty="0"/>
            </a:p>
          </p:txBody>
        </p:sp>
        <p:pic>
          <p:nvPicPr>
            <p:cNvPr id="104" name="圖片 103">
              <a:extLst>
                <a:ext uri="{FF2B5EF4-FFF2-40B4-BE49-F238E27FC236}">
                  <a16:creationId xmlns:a16="http://schemas.microsoft.com/office/drawing/2014/main" id="{3FDE372C-B802-4AA2-9DE5-7E30F0D846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2060" t="23553" r="21180" b="9687"/>
            <a:stretch/>
          </p:blipFill>
          <p:spPr>
            <a:xfrm>
              <a:off x="9900598" y="5024940"/>
              <a:ext cx="1305261" cy="102657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</p:grp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752A623B-1244-4448-B444-440350F302BC}"/>
              </a:ext>
            </a:extLst>
          </p:cNvPr>
          <p:cNvCxnSpPr>
            <a:cxnSpLocks/>
          </p:cNvCxnSpPr>
          <p:nvPr/>
        </p:nvCxnSpPr>
        <p:spPr>
          <a:xfrm>
            <a:off x="7330847" y="5553265"/>
            <a:ext cx="206375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接點 114">
            <a:extLst>
              <a:ext uri="{FF2B5EF4-FFF2-40B4-BE49-F238E27FC236}">
                <a16:creationId xmlns:a16="http://schemas.microsoft.com/office/drawing/2014/main" id="{263511E8-DB22-466D-80FB-436D94F971FC}"/>
              </a:ext>
            </a:extLst>
          </p:cNvPr>
          <p:cNvCxnSpPr/>
          <p:nvPr/>
        </p:nvCxnSpPr>
        <p:spPr>
          <a:xfrm>
            <a:off x="8419241" y="4380614"/>
            <a:ext cx="0" cy="11726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: 圓角 69">
            <a:extLst>
              <a:ext uri="{FF2B5EF4-FFF2-40B4-BE49-F238E27FC236}">
                <a16:creationId xmlns:a16="http://schemas.microsoft.com/office/drawing/2014/main" id="{5864A8C5-8073-4C77-824C-2758A64BDF39}"/>
              </a:ext>
            </a:extLst>
          </p:cNvPr>
          <p:cNvSpPr/>
          <p:nvPr/>
        </p:nvSpPr>
        <p:spPr>
          <a:xfrm>
            <a:off x="7051128" y="1304733"/>
            <a:ext cx="4694111" cy="5088871"/>
          </a:xfrm>
          <a:prstGeom prst="roundRect">
            <a:avLst/>
          </a:prstGeom>
          <a:solidFill>
            <a:srgbClr val="969898">
              <a:alpha val="9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矩形: 圓角 96">
            <a:extLst>
              <a:ext uri="{FF2B5EF4-FFF2-40B4-BE49-F238E27FC236}">
                <a16:creationId xmlns:a16="http://schemas.microsoft.com/office/drawing/2014/main" id="{8953B94D-7674-493A-9DC4-A35ACFDE0A6F}"/>
              </a:ext>
            </a:extLst>
          </p:cNvPr>
          <p:cNvSpPr/>
          <p:nvPr/>
        </p:nvSpPr>
        <p:spPr>
          <a:xfrm>
            <a:off x="605191" y="1304733"/>
            <a:ext cx="6394498" cy="2193775"/>
          </a:xfrm>
          <a:prstGeom prst="roundRect">
            <a:avLst/>
          </a:prstGeom>
          <a:solidFill>
            <a:srgbClr val="969898">
              <a:alpha val="9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/>
              <a:t>Lower body motion retargeting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54823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EB694309-97CB-4A20-83BD-168BBC6349E7}"/>
              </a:ext>
            </a:extLst>
          </p:cNvPr>
          <p:cNvCxnSpPr/>
          <p:nvPr/>
        </p:nvCxnSpPr>
        <p:spPr>
          <a:xfrm>
            <a:off x="3830305" y="4246281"/>
            <a:ext cx="0" cy="13342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89A56103-E839-4D54-B86C-0899C4B29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Method overview – abstraction </a:t>
            </a:r>
            <a:endParaRPr lang="zh-TW" altLang="en-US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6074255-3E3B-41E8-A620-CFC79FE4F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t>19</a:t>
            </a:fld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2517EC51-84BC-4117-B243-D12F8E116304}"/>
              </a:ext>
            </a:extLst>
          </p:cNvPr>
          <p:cNvGrpSpPr/>
          <p:nvPr/>
        </p:nvGrpSpPr>
        <p:grpSpPr>
          <a:xfrm>
            <a:off x="4942002" y="1521870"/>
            <a:ext cx="2338438" cy="1664685"/>
            <a:chOff x="853032" y="1811247"/>
            <a:chExt cx="2338438" cy="1664685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BB8764D1-B0BE-437E-9A65-2392750EE527}"/>
                </a:ext>
              </a:extLst>
            </p:cNvPr>
            <p:cNvGrpSpPr/>
            <p:nvPr/>
          </p:nvGrpSpPr>
          <p:grpSpPr>
            <a:xfrm>
              <a:off x="1392318" y="1811247"/>
              <a:ext cx="1259866" cy="1336740"/>
              <a:chOff x="1392318" y="1722928"/>
              <a:chExt cx="1259866" cy="1336740"/>
            </a:xfrm>
          </p:grpSpPr>
          <p:pic>
            <p:nvPicPr>
              <p:cNvPr id="10" name="圖片 9">
                <a:extLst>
                  <a:ext uri="{FF2B5EF4-FFF2-40B4-BE49-F238E27FC236}">
                    <a16:creationId xmlns:a16="http://schemas.microsoft.com/office/drawing/2014/main" id="{F0D15C10-5A1F-490C-98FB-0F5DA3E1197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8314" t="20940" r="13220" b="22074"/>
              <a:stretch/>
            </p:blipFill>
            <p:spPr>
              <a:xfrm>
                <a:off x="1392318" y="1722928"/>
                <a:ext cx="1056106" cy="1209034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pic>
            <p:nvPicPr>
              <p:cNvPr id="11" name="圖片 10">
                <a:extLst>
                  <a:ext uri="{FF2B5EF4-FFF2-40B4-BE49-F238E27FC236}">
                    <a16:creationId xmlns:a16="http://schemas.microsoft.com/office/drawing/2014/main" id="{28D8553B-BE64-41C6-8838-40DD2B175E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8314" t="20940" r="13220" b="22074"/>
              <a:stretch/>
            </p:blipFill>
            <p:spPr>
              <a:xfrm>
                <a:off x="1494198" y="1786781"/>
                <a:ext cx="1056106" cy="1209034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pic>
            <p:nvPicPr>
              <p:cNvPr id="12" name="圖片 11">
                <a:extLst>
                  <a:ext uri="{FF2B5EF4-FFF2-40B4-BE49-F238E27FC236}">
                    <a16:creationId xmlns:a16="http://schemas.microsoft.com/office/drawing/2014/main" id="{925FA8BD-53C6-4F07-B39B-970E674D886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8314" t="20940" r="13220" b="22074"/>
              <a:stretch/>
            </p:blipFill>
            <p:spPr>
              <a:xfrm>
                <a:off x="1596078" y="1850634"/>
                <a:ext cx="1056106" cy="1209034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</p:grp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16FDE6D2-8E5F-4D94-A05F-35AC22532F32}"/>
                </a:ext>
              </a:extLst>
            </p:cNvPr>
            <p:cNvSpPr txBox="1"/>
            <p:nvPr/>
          </p:nvSpPr>
          <p:spPr>
            <a:xfrm>
              <a:off x="853032" y="3106600"/>
              <a:ext cx="2338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Example animation</a:t>
              </a:r>
              <a:endParaRPr lang="zh-TW" altLang="en-US" dirty="0"/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8C326D75-6E21-49E4-BEB2-96CB71C941D9}"/>
              </a:ext>
            </a:extLst>
          </p:cNvPr>
          <p:cNvGrpSpPr/>
          <p:nvPr/>
        </p:nvGrpSpPr>
        <p:grpSpPr>
          <a:xfrm>
            <a:off x="760507" y="1573945"/>
            <a:ext cx="2592156" cy="1618612"/>
            <a:chOff x="838200" y="1888558"/>
            <a:chExt cx="2592156" cy="1618612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FAD8001E-136B-4743-B677-25F9F878B33A}"/>
                </a:ext>
              </a:extLst>
            </p:cNvPr>
            <p:cNvGrpSpPr/>
            <p:nvPr/>
          </p:nvGrpSpPr>
          <p:grpSpPr>
            <a:xfrm>
              <a:off x="1476547" y="1888558"/>
              <a:ext cx="1399331" cy="1283241"/>
              <a:chOff x="1143431" y="247003"/>
              <a:chExt cx="1399331" cy="1283241"/>
            </a:xfrm>
          </p:grpSpPr>
          <p:pic>
            <p:nvPicPr>
              <p:cNvPr id="14" name="圖片 13">
                <a:extLst>
                  <a:ext uri="{FF2B5EF4-FFF2-40B4-BE49-F238E27FC236}">
                    <a16:creationId xmlns:a16="http://schemas.microsoft.com/office/drawing/2014/main" id="{F8E964B5-2D48-41D2-86CA-DE1682BF4D7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7840" b="1859"/>
              <a:stretch/>
            </p:blipFill>
            <p:spPr>
              <a:xfrm>
                <a:off x="1143431" y="247003"/>
                <a:ext cx="1269296" cy="1117991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15" name="圖片 14">
                <a:extLst>
                  <a:ext uri="{FF2B5EF4-FFF2-40B4-BE49-F238E27FC236}">
                    <a16:creationId xmlns:a16="http://schemas.microsoft.com/office/drawing/2014/main" id="{A46A4517-33F5-4E9C-9E53-5E01A7ABBC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7840" b="1859"/>
              <a:stretch/>
            </p:blipFill>
            <p:spPr>
              <a:xfrm>
                <a:off x="1214047" y="329628"/>
                <a:ext cx="1269296" cy="1117991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16" name="圖片 15">
                <a:extLst>
                  <a:ext uri="{FF2B5EF4-FFF2-40B4-BE49-F238E27FC236}">
                    <a16:creationId xmlns:a16="http://schemas.microsoft.com/office/drawing/2014/main" id="{C85462F5-AB49-4639-944D-AFBEC51D07A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7840" b="1859"/>
              <a:stretch/>
            </p:blipFill>
            <p:spPr>
              <a:xfrm>
                <a:off x="1273466" y="412253"/>
                <a:ext cx="1269296" cy="1117991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</p:grp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E561DE76-84A5-4C9A-B40E-348350183F2C}"/>
                </a:ext>
              </a:extLst>
            </p:cNvPr>
            <p:cNvSpPr txBox="1"/>
            <p:nvPr/>
          </p:nvSpPr>
          <p:spPr>
            <a:xfrm>
              <a:off x="838200" y="3137838"/>
              <a:ext cx="2592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Finger performance video</a:t>
              </a:r>
              <a:endParaRPr lang="zh-TW" altLang="en-US" dirty="0"/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E85FF4F4-2540-435E-94CE-557CB1E96542}"/>
              </a:ext>
            </a:extLst>
          </p:cNvPr>
          <p:cNvGrpSpPr/>
          <p:nvPr/>
        </p:nvGrpSpPr>
        <p:grpSpPr>
          <a:xfrm>
            <a:off x="2607325" y="3424378"/>
            <a:ext cx="2471062" cy="671781"/>
            <a:chOff x="7810312" y="1580941"/>
            <a:chExt cx="2471062" cy="671781"/>
          </a:xfrm>
        </p:grpSpPr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9479493B-C392-408B-96D0-56304FAFFDE6}"/>
                </a:ext>
              </a:extLst>
            </p:cNvPr>
            <p:cNvSpPr txBox="1"/>
            <p:nvPr/>
          </p:nvSpPr>
          <p:spPr>
            <a:xfrm>
              <a:off x="7810312" y="1914168"/>
              <a:ext cx="24710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600" b="1" dirty="0"/>
                <a:t>Rotation mapping function</a:t>
              </a:r>
              <a:endParaRPr lang="zh-TW" altLang="en-US" sz="16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7573F200-4E78-478C-8F66-4CE43538B659}"/>
                    </a:ext>
                  </a:extLst>
                </p:cNvPr>
                <p:cNvSpPr txBox="1"/>
                <p:nvPr/>
              </p:nvSpPr>
              <p:spPr>
                <a:xfrm>
                  <a:off x="8788400" y="1580941"/>
                  <a:ext cx="51488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1" i="0" smtClean="0">
                            <a:latin typeface="Cambria Math" panose="02040503050406030204" pitchFamily="18" charset="0"/>
                          </a:rPr>
                          <m:t>𝚽</m:t>
                        </m:r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36" name="文字方塊 35">
                  <a:extLst>
                    <a:ext uri="{FF2B5EF4-FFF2-40B4-BE49-F238E27FC236}">
                      <a16:creationId xmlns:a16="http://schemas.microsoft.com/office/drawing/2014/main" id="{4BD47580-9E4A-4966-AAA0-AEE4DAB4E6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8400" y="1580941"/>
                  <a:ext cx="514885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79CAECC7-93AA-437F-B6B7-4328F68D26C0}"/>
              </a:ext>
            </a:extLst>
          </p:cNvPr>
          <p:cNvGrpSpPr/>
          <p:nvPr/>
        </p:nvGrpSpPr>
        <p:grpSpPr>
          <a:xfrm>
            <a:off x="6722968" y="3440566"/>
            <a:ext cx="3279511" cy="1458253"/>
            <a:chOff x="8452597" y="2481062"/>
            <a:chExt cx="3279511" cy="1458253"/>
          </a:xfrm>
        </p:grpSpPr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E6E80D63-4D6C-44DF-BC66-5F66A93423C4}"/>
                </a:ext>
              </a:extLst>
            </p:cNvPr>
            <p:cNvSpPr txBox="1"/>
            <p:nvPr/>
          </p:nvSpPr>
          <p:spPr>
            <a:xfrm>
              <a:off x="9374988" y="3600761"/>
              <a:ext cx="20319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b="1" dirty="0"/>
                <a:t>Feature vectors (FVs)</a:t>
              </a:r>
              <a:endParaRPr lang="zh-TW" altLang="en-US" sz="1600" b="1" dirty="0"/>
            </a:p>
          </p:txBody>
        </p: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83BB7E91-9E3C-416D-8BEF-81DB16147F2D}"/>
                </a:ext>
              </a:extLst>
            </p:cNvPr>
            <p:cNvGrpSpPr/>
            <p:nvPr/>
          </p:nvGrpSpPr>
          <p:grpSpPr>
            <a:xfrm>
              <a:off x="9049868" y="2481062"/>
              <a:ext cx="2682240" cy="1035600"/>
              <a:chOff x="8988597" y="2008379"/>
              <a:chExt cx="2682240" cy="1035600"/>
            </a:xfrm>
          </p:grpSpPr>
          <p:grpSp>
            <p:nvGrpSpPr>
              <p:cNvPr id="24" name="群組 23">
                <a:extLst>
                  <a:ext uri="{FF2B5EF4-FFF2-40B4-BE49-F238E27FC236}">
                    <a16:creationId xmlns:a16="http://schemas.microsoft.com/office/drawing/2014/main" id="{CE87806C-7D90-4BC0-BB97-1B4874746C7F}"/>
                  </a:ext>
                </a:extLst>
              </p:cNvPr>
              <p:cNvGrpSpPr/>
              <p:nvPr/>
            </p:nvGrpSpPr>
            <p:grpSpPr>
              <a:xfrm>
                <a:off x="8988597" y="2008379"/>
                <a:ext cx="2235200" cy="1035600"/>
                <a:chOff x="9204959" y="1817607"/>
                <a:chExt cx="2235200" cy="1035600"/>
              </a:xfrm>
            </p:grpSpPr>
            <p:grpSp>
              <p:nvGrpSpPr>
                <p:cNvPr id="29" name="群組 28">
                  <a:extLst>
                    <a:ext uri="{FF2B5EF4-FFF2-40B4-BE49-F238E27FC236}">
                      <a16:creationId xmlns:a16="http://schemas.microsoft.com/office/drawing/2014/main" id="{79E79021-98E4-45A0-B970-497519A1777D}"/>
                    </a:ext>
                  </a:extLst>
                </p:cNvPr>
                <p:cNvGrpSpPr/>
                <p:nvPr/>
              </p:nvGrpSpPr>
              <p:grpSpPr>
                <a:xfrm>
                  <a:off x="9204959" y="1918487"/>
                  <a:ext cx="1625600" cy="325120"/>
                  <a:chOff x="4206240" y="1717040"/>
                  <a:chExt cx="1625600" cy="325120"/>
                </a:xfrm>
              </p:grpSpPr>
              <p:sp>
                <p:nvSpPr>
                  <p:cNvPr id="55" name="矩形 54">
                    <a:extLst>
                      <a:ext uri="{FF2B5EF4-FFF2-40B4-BE49-F238E27FC236}">
                        <a16:creationId xmlns:a16="http://schemas.microsoft.com/office/drawing/2014/main" id="{BD95A1C4-D557-4FDD-896B-A1D9CCCD6EDA}"/>
                      </a:ext>
                    </a:extLst>
                  </p:cNvPr>
                  <p:cNvSpPr/>
                  <p:nvPr/>
                </p:nvSpPr>
                <p:spPr>
                  <a:xfrm>
                    <a:off x="420624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6" name="矩形 55">
                    <a:extLst>
                      <a:ext uri="{FF2B5EF4-FFF2-40B4-BE49-F238E27FC236}">
                        <a16:creationId xmlns:a16="http://schemas.microsoft.com/office/drawing/2014/main" id="{0BFF7F15-55A2-4683-A9BD-F6004528AA61}"/>
                      </a:ext>
                    </a:extLst>
                  </p:cNvPr>
                  <p:cNvSpPr/>
                  <p:nvPr/>
                </p:nvSpPr>
                <p:spPr>
                  <a:xfrm>
                    <a:off x="453136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7" name="矩形 56">
                    <a:extLst>
                      <a:ext uri="{FF2B5EF4-FFF2-40B4-BE49-F238E27FC236}">
                        <a16:creationId xmlns:a16="http://schemas.microsoft.com/office/drawing/2014/main" id="{FF7F8632-3C91-42A4-B7AF-6F2C511122B7}"/>
                      </a:ext>
                    </a:extLst>
                  </p:cNvPr>
                  <p:cNvSpPr/>
                  <p:nvPr/>
                </p:nvSpPr>
                <p:spPr>
                  <a:xfrm>
                    <a:off x="485648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8" name="矩形 57">
                    <a:extLst>
                      <a:ext uri="{FF2B5EF4-FFF2-40B4-BE49-F238E27FC236}">
                        <a16:creationId xmlns:a16="http://schemas.microsoft.com/office/drawing/2014/main" id="{8707BA9A-5666-4CC5-A799-A3324D2835F3}"/>
                      </a:ext>
                    </a:extLst>
                  </p:cNvPr>
                  <p:cNvSpPr/>
                  <p:nvPr/>
                </p:nvSpPr>
                <p:spPr>
                  <a:xfrm>
                    <a:off x="518160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9" name="矩形 58">
                    <a:extLst>
                      <a:ext uri="{FF2B5EF4-FFF2-40B4-BE49-F238E27FC236}">
                        <a16:creationId xmlns:a16="http://schemas.microsoft.com/office/drawing/2014/main" id="{5AB23BF2-B478-4865-B067-8A88C3BCB1DD}"/>
                      </a:ext>
                    </a:extLst>
                  </p:cNvPr>
                  <p:cNvSpPr/>
                  <p:nvPr/>
                </p:nvSpPr>
                <p:spPr>
                  <a:xfrm>
                    <a:off x="550672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grpSp>
              <p:nvGrpSpPr>
                <p:cNvPr id="30" name="群組 29">
                  <a:extLst>
                    <a:ext uri="{FF2B5EF4-FFF2-40B4-BE49-F238E27FC236}">
                      <a16:creationId xmlns:a16="http://schemas.microsoft.com/office/drawing/2014/main" id="{926ABB15-04E9-435A-8200-56CC1525B054}"/>
                    </a:ext>
                  </a:extLst>
                </p:cNvPr>
                <p:cNvGrpSpPr/>
                <p:nvPr/>
              </p:nvGrpSpPr>
              <p:grpSpPr>
                <a:xfrm>
                  <a:off x="9357359" y="1817607"/>
                  <a:ext cx="1920240" cy="578400"/>
                  <a:chOff x="4206240" y="1463760"/>
                  <a:chExt cx="1920240" cy="578400"/>
                </a:xfrm>
              </p:grpSpPr>
              <p:sp>
                <p:nvSpPr>
                  <p:cNvPr id="49" name="矩形 48">
                    <a:extLst>
                      <a:ext uri="{FF2B5EF4-FFF2-40B4-BE49-F238E27FC236}">
                        <a16:creationId xmlns:a16="http://schemas.microsoft.com/office/drawing/2014/main" id="{1274E4D9-F3F7-44A5-9E13-F780B9626DA3}"/>
                      </a:ext>
                    </a:extLst>
                  </p:cNvPr>
                  <p:cNvSpPr/>
                  <p:nvPr/>
                </p:nvSpPr>
                <p:spPr>
                  <a:xfrm>
                    <a:off x="420624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0" name="矩形 49">
                    <a:extLst>
                      <a:ext uri="{FF2B5EF4-FFF2-40B4-BE49-F238E27FC236}">
                        <a16:creationId xmlns:a16="http://schemas.microsoft.com/office/drawing/2014/main" id="{41B3434B-0106-4F8F-92FC-165964A9404E}"/>
                      </a:ext>
                    </a:extLst>
                  </p:cNvPr>
                  <p:cNvSpPr/>
                  <p:nvPr/>
                </p:nvSpPr>
                <p:spPr>
                  <a:xfrm>
                    <a:off x="453136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1" name="矩形 50">
                    <a:extLst>
                      <a:ext uri="{FF2B5EF4-FFF2-40B4-BE49-F238E27FC236}">
                        <a16:creationId xmlns:a16="http://schemas.microsoft.com/office/drawing/2014/main" id="{050ADF9C-DB65-45E5-AB3A-7936841317A4}"/>
                      </a:ext>
                    </a:extLst>
                  </p:cNvPr>
                  <p:cNvSpPr/>
                  <p:nvPr/>
                </p:nvSpPr>
                <p:spPr>
                  <a:xfrm>
                    <a:off x="485648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2" name="矩形 51">
                    <a:extLst>
                      <a:ext uri="{FF2B5EF4-FFF2-40B4-BE49-F238E27FC236}">
                        <a16:creationId xmlns:a16="http://schemas.microsoft.com/office/drawing/2014/main" id="{F1D986A7-379F-417A-9BBA-8391E189DF2B}"/>
                      </a:ext>
                    </a:extLst>
                  </p:cNvPr>
                  <p:cNvSpPr/>
                  <p:nvPr/>
                </p:nvSpPr>
                <p:spPr>
                  <a:xfrm>
                    <a:off x="518160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3" name="矩形 52">
                    <a:extLst>
                      <a:ext uri="{FF2B5EF4-FFF2-40B4-BE49-F238E27FC236}">
                        <a16:creationId xmlns:a16="http://schemas.microsoft.com/office/drawing/2014/main" id="{A99A43F9-058B-41AE-B12A-CF91686D78D8}"/>
                      </a:ext>
                    </a:extLst>
                  </p:cNvPr>
                  <p:cNvSpPr/>
                  <p:nvPr/>
                </p:nvSpPr>
                <p:spPr>
                  <a:xfrm>
                    <a:off x="550672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4" name="文字方塊 53">
                    <a:extLst>
                      <a:ext uri="{FF2B5EF4-FFF2-40B4-BE49-F238E27FC236}">
                        <a16:creationId xmlns:a16="http://schemas.microsoft.com/office/drawing/2014/main" id="{76F13F0D-EA87-4D4A-8726-C50BE6680689}"/>
                      </a:ext>
                    </a:extLst>
                  </p:cNvPr>
                  <p:cNvSpPr txBox="1"/>
                  <p:nvPr/>
                </p:nvSpPr>
                <p:spPr>
                  <a:xfrm>
                    <a:off x="5801360" y="1463760"/>
                    <a:ext cx="32512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dirty="0"/>
                      <a:t>…</a:t>
                    </a:r>
                    <a:endParaRPr lang="zh-TW" altLang="en-US" dirty="0"/>
                  </a:p>
                </p:txBody>
              </p:sp>
            </p:grpSp>
            <p:grpSp>
              <p:nvGrpSpPr>
                <p:cNvPr id="31" name="群組 30">
                  <a:extLst>
                    <a:ext uri="{FF2B5EF4-FFF2-40B4-BE49-F238E27FC236}">
                      <a16:creationId xmlns:a16="http://schemas.microsoft.com/office/drawing/2014/main" id="{29653ABB-1A8A-45B9-A0E5-BC075883633D}"/>
                    </a:ext>
                  </a:extLst>
                </p:cNvPr>
                <p:cNvGrpSpPr/>
                <p:nvPr/>
              </p:nvGrpSpPr>
              <p:grpSpPr>
                <a:xfrm>
                  <a:off x="9509759" y="2223287"/>
                  <a:ext cx="1625600" cy="325120"/>
                  <a:chOff x="4206240" y="1717040"/>
                  <a:chExt cx="1625600" cy="325120"/>
                </a:xfrm>
              </p:grpSpPr>
              <p:sp>
                <p:nvSpPr>
                  <p:cNvPr id="44" name="矩形 43">
                    <a:extLst>
                      <a:ext uri="{FF2B5EF4-FFF2-40B4-BE49-F238E27FC236}">
                        <a16:creationId xmlns:a16="http://schemas.microsoft.com/office/drawing/2014/main" id="{2FBCEB72-3535-4686-B4EE-F567C9FE2064}"/>
                      </a:ext>
                    </a:extLst>
                  </p:cNvPr>
                  <p:cNvSpPr/>
                  <p:nvPr/>
                </p:nvSpPr>
                <p:spPr>
                  <a:xfrm>
                    <a:off x="420624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5" name="矩形 44">
                    <a:extLst>
                      <a:ext uri="{FF2B5EF4-FFF2-40B4-BE49-F238E27FC236}">
                        <a16:creationId xmlns:a16="http://schemas.microsoft.com/office/drawing/2014/main" id="{1DB29AD6-D5D4-4B08-972B-B27738E3B3E6}"/>
                      </a:ext>
                    </a:extLst>
                  </p:cNvPr>
                  <p:cNvSpPr/>
                  <p:nvPr/>
                </p:nvSpPr>
                <p:spPr>
                  <a:xfrm>
                    <a:off x="453136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6" name="矩形 45">
                    <a:extLst>
                      <a:ext uri="{FF2B5EF4-FFF2-40B4-BE49-F238E27FC236}">
                        <a16:creationId xmlns:a16="http://schemas.microsoft.com/office/drawing/2014/main" id="{FAEA94B0-75E4-4261-9792-7EDB69701DA7}"/>
                      </a:ext>
                    </a:extLst>
                  </p:cNvPr>
                  <p:cNvSpPr/>
                  <p:nvPr/>
                </p:nvSpPr>
                <p:spPr>
                  <a:xfrm>
                    <a:off x="485648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7" name="矩形 46">
                    <a:extLst>
                      <a:ext uri="{FF2B5EF4-FFF2-40B4-BE49-F238E27FC236}">
                        <a16:creationId xmlns:a16="http://schemas.microsoft.com/office/drawing/2014/main" id="{A766C7C7-37CF-4C5B-834F-B6FAA2F5D87B}"/>
                      </a:ext>
                    </a:extLst>
                  </p:cNvPr>
                  <p:cNvSpPr/>
                  <p:nvPr/>
                </p:nvSpPr>
                <p:spPr>
                  <a:xfrm>
                    <a:off x="518160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8" name="矩形 47">
                    <a:extLst>
                      <a:ext uri="{FF2B5EF4-FFF2-40B4-BE49-F238E27FC236}">
                        <a16:creationId xmlns:a16="http://schemas.microsoft.com/office/drawing/2014/main" id="{2D5EA2F1-188A-421C-8EE4-D768874F3D10}"/>
                      </a:ext>
                    </a:extLst>
                  </p:cNvPr>
                  <p:cNvSpPr/>
                  <p:nvPr/>
                </p:nvSpPr>
                <p:spPr>
                  <a:xfrm>
                    <a:off x="550672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grpSp>
              <p:nvGrpSpPr>
                <p:cNvPr id="32" name="群組 31">
                  <a:extLst>
                    <a:ext uri="{FF2B5EF4-FFF2-40B4-BE49-F238E27FC236}">
                      <a16:creationId xmlns:a16="http://schemas.microsoft.com/office/drawing/2014/main" id="{252216F5-1D14-41A6-ABA4-E4B63B12CFED}"/>
                    </a:ext>
                  </a:extLst>
                </p:cNvPr>
                <p:cNvGrpSpPr/>
                <p:nvPr/>
              </p:nvGrpSpPr>
              <p:grpSpPr>
                <a:xfrm>
                  <a:off x="9662159" y="2375687"/>
                  <a:ext cx="1625600" cy="325120"/>
                  <a:chOff x="4206240" y="1717040"/>
                  <a:chExt cx="1625600" cy="325120"/>
                </a:xfrm>
              </p:grpSpPr>
              <p:sp>
                <p:nvSpPr>
                  <p:cNvPr id="39" name="矩形 38">
                    <a:extLst>
                      <a:ext uri="{FF2B5EF4-FFF2-40B4-BE49-F238E27FC236}">
                        <a16:creationId xmlns:a16="http://schemas.microsoft.com/office/drawing/2014/main" id="{A1459DD3-0D4B-4F5F-9877-23BF520F96A4}"/>
                      </a:ext>
                    </a:extLst>
                  </p:cNvPr>
                  <p:cNvSpPr/>
                  <p:nvPr/>
                </p:nvSpPr>
                <p:spPr>
                  <a:xfrm>
                    <a:off x="420624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0" name="矩形 39">
                    <a:extLst>
                      <a:ext uri="{FF2B5EF4-FFF2-40B4-BE49-F238E27FC236}">
                        <a16:creationId xmlns:a16="http://schemas.microsoft.com/office/drawing/2014/main" id="{5469E2B0-DB67-479D-A543-AAB072EBC5A9}"/>
                      </a:ext>
                    </a:extLst>
                  </p:cNvPr>
                  <p:cNvSpPr/>
                  <p:nvPr/>
                </p:nvSpPr>
                <p:spPr>
                  <a:xfrm>
                    <a:off x="453136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1" name="矩形 40">
                    <a:extLst>
                      <a:ext uri="{FF2B5EF4-FFF2-40B4-BE49-F238E27FC236}">
                        <a16:creationId xmlns:a16="http://schemas.microsoft.com/office/drawing/2014/main" id="{2F575C9A-D41C-4D19-AF86-EB8CE9659D80}"/>
                      </a:ext>
                    </a:extLst>
                  </p:cNvPr>
                  <p:cNvSpPr/>
                  <p:nvPr/>
                </p:nvSpPr>
                <p:spPr>
                  <a:xfrm>
                    <a:off x="485648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2" name="矩形 41">
                    <a:extLst>
                      <a:ext uri="{FF2B5EF4-FFF2-40B4-BE49-F238E27FC236}">
                        <a16:creationId xmlns:a16="http://schemas.microsoft.com/office/drawing/2014/main" id="{1D15499F-D89C-40F3-81D9-21C476D3ABAB}"/>
                      </a:ext>
                    </a:extLst>
                  </p:cNvPr>
                  <p:cNvSpPr/>
                  <p:nvPr/>
                </p:nvSpPr>
                <p:spPr>
                  <a:xfrm>
                    <a:off x="518160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3" name="矩形 42">
                    <a:extLst>
                      <a:ext uri="{FF2B5EF4-FFF2-40B4-BE49-F238E27FC236}">
                        <a16:creationId xmlns:a16="http://schemas.microsoft.com/office/drawing/2014/main" id="{B8F572CC-DAEB-4DE7-9CC9-1401646B7991}"/>
                      </a:ext>
                    </a:extLst>
                  </p:cNvPr>
                  <p:cNvSpPr/>
                  <p:nvPr/>
                </p:nvSpPr>
                <p:spPr>
                  <a:xfrm>
                    <a:off x="550672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grpSp>
              <p:nvGrpSpPr>
                <p:cNvPr id="33" name="群組 32">
                  <a:extLst>
                    <a:ext uri="{FF2B5EF4-FFF2-40B4-BE49-F238E27FC236}">
                      <a16:creationId xmlns:a16="http://schemas.microsoft.com/office/drawing/2014/main" id="{5905131C-EED5-4CB1-8176-6201C291C39A}"/>
                    </a:ext>
                  </a:extLst>
                </p:cNvPr>
                <p:cNvGrpSpPr/>
                <p:nvPr/>
              </p:nvGrpSpPr>
              <p:grpSpPr>
                <a:xfrm>
                  <a:off x="9814559" y="2528087"/>
                  <a:ext cx="1625600" cy="325120"/>
                  <a:chOff x="4206240" y="1717040"/>
                  <a:chExt cx="1625600" cy="325120"/>
                </a:xfrm>
              </p:grpSpPr>
              <p:sp>
                <p:nvSpPr>
                  <p:cNvPr id="34" name="矩形 33">
                    <a:extLst>
                      <a:ext uri="{FF2B5EF4-FFF2-40B4-BE49-F238E27FC236}">
                        <a16:creationId xmlns:a16="http://schemas.microsoft.com/office/drawing/2014/main" id="{4025E913-29B4-482E-BBE5-AE59670166CF}"/>
                      </a:ext>
                    </a:extLst>
                  </p:cNvPr>
                  <p:cNvSpPr/>
                  <p:nvPr/>
                </p:nvSpPr>
                <p:spPr>
                  <a:xfrm>
                    <a:off x="420624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5" name="矩形 34">
                    <a:extLst>
                      <a:ext uri="{FF2B5EF4-FFF2-40B4-BE49-F238E27FC236}">
                        <a16:creationId xmlns:a16="http://schemas.microsoft.com/office/drawing/2014/main" id="{D5AFE81B-F00F-47E3-83D2-9C6D5CF99583}"/>
                      </a:ext>
                    </a:extLst>
                  </p:cNvPr>
                  <p:cNvSpPr/>
                  <p:nvPr/>
                </p:nvSpPr>
                <p:spPr>
                  <a:xfrm>
                    <a:off x="453136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6" name="矩形 35">
                    <a:extLst>
                      <a:ext uri="{FF2B5EF4-FFF2-40B4-BE49-F238E27FC236}">
                        <a16:creationId xmlns:a16="http://schemas.microsoft.com/office/drawing/2014/main" id="{DD8D5584-529B-4506-A7DC-4E647353CA3C}"/>
                      </a:ext>
                    </a:extLst>
                  </p:cNvPr>
                  <p:cNvSpPr/>
                  <p:nvPr/>
                </p:nvSpPr>
                <p:spPr>
                  <a:xfrm>
                    <a:off x="485648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7" name="矩形 36">
                    <a:extLst>
                      <a:ext uri="{FF2B5EF4-FFF2-40B4-BE49-F238E27FC236}">
                        <a16:creationId xmlns:a16="http://schemas.microsoft.com/office/drawing/2014/main" id="{F02BE193-FC16-4209-803A-4E9ABBB08A9F}"/>
                      </a:ext>
                    </a:extLst>
                  </p:cNvPr>
                  <p:cNvSpPr/>
                  <p:nvPr/>
                </p:nvSpPr>
                <p:spPr>
                  <a:xfrm>
                    <a:off x="518160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8" name="矩形 37">
                    <a:extLst>
                      <a:ext uri="{FF2B5EF4-FFF2-40B4-BE49-F238E27FC236}">
                        <a16:creationId xmlns:a16="http://schemas.microsoft.com/office/drawing/2014/main" id="{9CE5FD9C-92F1-422E-A29B-A1ECD6F15EA5}"/>
                      </a:ext>
                    </a:extLst>
                  </p:cNvPr>
                  <p:cNvSpPr/>
                  <p:nvPr/>
                </p:nvSpPr>
                <p:spPr>
                  <a:xfrm>
                    <a:off x="550672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</p:grp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13A6FBD0-3603-4C1C-9F4F-ED07A14A2E9C}"/>
                  </a:ext>
                </a:extLst>
              </p:cNvPr>
              <p:cNvSpPr txBox="1"/>
              <p:nvPr/>
            </p:nvSpPr>
            <p:spPr>
              <a:xfrm>
                <a:off x="10888517" y="2160779"/>
                <a:ext cx="325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…</a:t>
                </a:r>
                <a:endParaRPr lang="zh-TW" altLang="en-US" dirty="0"/>
              </a:p>
            </p:txBody>
          </p:sp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1D1B7642-0F2F-4B8C-805E-9CD7C8CAC8AE}"/>
                  </a:ext>
                </a:extLst>
              </p:cNvPr>
              <p:cNvSpPr txBox="1"/>
              <p:nvPr/>
            </p:nvSpPr>
            <p:spPr>
              <a:xfrm>
                <a:off x="11040917" y="2313179"/>
                <a:ext cx="325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…</a:t>
                </a:r>
                <a:endParaRPr lang="zh-TW" altLang="en-US" dirty="0"/>
              </a:p>
            </p:txBody>
          </p: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9CFF67ED-3F26-4757-991C-49931FDE9641}"/>
                  </a:ext>
                </a:extLst>
              </p:cNvPr>
              <p:cNvSpPr txBox="1"/>
              <p:nvPr/>
            </p:nvSpPr>
            <p:spPr>
              <a:xfrm>
                <a:off x="11193317" y="2465579"/>
                <a:ext cx="325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…</a:t>
                </a:r>
                <a:endParaRPr lang="zh-TW" altLang="en-US" dirty="0"/>
              </a:p>
            </p:txBody>
          </p:sp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F7FD061D-6405-4F96-B033-E5C421F7317E}"/>
                  </a:ext>
                </a:extLst>
              </p:cNvPr>
              <p:cNvSpPr txBox="1"/>
              <p:nvPr/>
            </p:nvSpPr>
            <p:spPr>
              <a:xfrm>
                <a:off x="11345717" y="2617979"/>
                <a:ext cx="325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…</a:t>
                </a:r>
                <a:endParaRPr lang="zh-TW" altLang="en-US" dirty="0"/>
              </a:p>
            </p:txBody>
          </p:sp>
        </p:grp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200DB272-6339-4020-BD7F-E1A1812026CF}"/>
                </a:ext>
              </a:extLst>
            </p:cNvPr>
            <p:cNvSpPr txBox="1"/>
            <p:nvPr/>
          </p:nvSpPr>
          <p:spPr>
            <a:xfrm>
              <a:off x="8452597" y="2597230"/>
              <a:ext cx="5013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b="1" dirty="0"/>
                <a:t>FV1</a:t>
              </a:r>
              <a:endParaRPr lang="zh-TW" altLang="en-US" sz="1200" b="1" dirty="0"/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86140702-8324-46A5-9315-F0916B5067CB}"/>
                </a:ext>
              </a:extLst>
            </p:cNvPr>
            <p:cNvSpPr txBox="1"/>
            <p:nvPr/>
          </p:nvSpPr>
          <p:spPr>
            <a:xfrm>
              <a:off x="8571074" y="2794849"/>
              <a:ext cx="5013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b="1" dirty="0"/>
                <a:t>FV2</a:t>
              </a:r>
              <a:endParaRPr lang="zh-TW" altLang="en-US" sz="1200" b="1" dirty="0"/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A94B0B53-B064-4371-B8E6-29D14EE5AF50}"/>
                </a:ext>
              </a:extLst>
            </p:cNvPr>
            <p:cNvSpPr txBox="1"/>
            <p:nvPr/>
          </p:nvSpPr>
          <p:spPr>
            <a:xfrm>
              <a:off x="8746964" y="2952245"/>
              <a:ext cx="5013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b="1" dirty="0"/>
                <a:t>FV3</a:t>
              </a:r>
              <a:endParaRPr lang="zh-TW" altLang="en-US" sz="1200" b="1" dirty="0"/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BEC5E90D-5D0C-42B0-9F0A-11CA6A151F3C}"/>
                </a:ext>
              </a:extLst>
            </p:cNvPr>
            <p:cNvSpPr txBox="1"/>
            <p:nvPr/>
          </p:nvSpPr>
          <p:spPr>
            <a:xfrm>
              <a:off x="8909819" y="3114241"/>
              <a:ext cx="5013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b="1" dirty="0"/>
                <a:t>FV4</a:t>
              </a:r>
              <a:endParaRPr lang="zh-TW" altLang="en-US" sz="1200" b="1" dirty="0"/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8E3F0C6C-3AD4-4D50-9396-250B8408EAF9}"/>
                </a:ext>
              </a:extLst>
            </p:cNvPr>
            <p:cNvSpPr txBox="1"/>
            <p:nvPr/>
          </p:nvSpPr>
          <p:spPr>
            <a:xfrm>
              <a:off x="9079488" y="3277870"/>
              <a:ext cx="5013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b="1" dirty="0"/>
                <a:t>FV5</a:t>
              </a:r>
              <a:endParaRPr lang="zh-TW" altLang="en-US" sz="1200" b="1" dirty="0"/>
            </a:p>
          </p:txBody>
        </p:sp>
      </p:grpSp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76D8E8CA-AA44-483A-96DD-4A4660CFB2A0}"/>
              </a:ext>
            </a:extLst>
          </p:cNvPr>
          <p:cNvCxnSpPr>
            <a:cxnSpLocks/>
            <a:endCxn id="21" idx="0"/>
          </p:cNvCxnSpPr>
          <p:nvPr/>
        </p:nvCxnSpPr>
        <p:spPr>
          <a:xfrm rot="16200000" flipH="1">
            <a:off x="2812889" y="2394410"/>
            <a:ext cx="1060529" cy="999405"/>
          </a:xfrm>
          <a:prstGeom prst="bentConnector3">
            <a:avLst>
              <a:gd name="adj1" fmla="val -1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接點: 肘形 68">
            <a:extLst>
              <a:ext uri="{FF2B5EF4-FFF2-40B4-BE49-F238E27FC236}">
                <a16:creationId xmlns:a16="http://schemas.microsoft.com/office/drawing/2014/main" id="{E78D84A8-A710-423C-AB26-53017E4D3F21}"/>
              </a:ext>
            </a:extLst>
          </p:cNvPr>
          <p:cNvCxnSpPr>
            <a:cxnSpLocks/>
            <a:endCxn id="21" idx="0"/>
          </p:cNvCxnSpPr>
          <p:nvPr/>
        </p:nvCxnSpPr>
        <p:spPr>
          <a:xfrm rot="5400000">
            <a:off x="3640070" y="2549824"/>
            <a:ext cx="1077341" cy="671767"/>
          </a:xfrm>
          <a:prstGeom prst="bentConnector3">
            <a:avLst>
              <a:gd name="adj1" fmla="val 65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接點: 肘形 74">
            <a:extLst>
              <a:ext uri="{FF2B5EF4-FFF2-40B4-BE49-F238E27FC236}">
                <a16:creationId xmlns:a16="http://schemas.microsoft.com/office/drawing/2014/main" id="{0AE5598B-8E92-4075-9FD4-05C8FF8FBF54}"/>
              </a:ext>
            </a:extLst>
          </p:cNvPr>
          <p:cNvCxnSpPr>
            <a:cxnSpLocks/>
          </p:cNvCxnSpPr>
          <p:nvPr/>
        </p:nvCxnSpPr>
        <p:spPr>
          <a:xfrm>
            <a:off x="7054903" y="2310897"/>
            <a:ext cx="1404978" cy="427139"/>
          </a:xfrm>
          <a:prstGeom prst="bentConnector3">
            <a:avLst>
              <a:gd name="adj1" fmla="val 9994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C5D70279-3F94-41BA-B4AA-9CC28FF450CB}"/>
              </a:ext>
            </a:extLst>
          </p:cNvPr>
          <p:cNvGrpSpPr/>
          <p:nvPr/>
        </p:nvGrpSpPr>
        <p:grpSpPr>
          <a:xfrm>
            <a:off x="737424" y="4920300"/>
            <a:ext cx="2592156" cy="1618612"/>
            <a:chOff x="838200" y="1888558"/>
            <a:chExt cx="2592156" cy="1618612"/>
          </a:xfrm>
        </p:grpSpPr>
        <p:grpSp>
          <p:nvGrpSpPr>
            <p:cNvPr id="84" name="群組 83">
              <a:extLst>
                <a:ext uri="{FF2B5EF4-FFF2-40B4-BE49-F238E27FC236}">
                  <a16:creationId xmlns:a16="http://schemas.microsoft.com/office/drawing/2014/main" id="{8E1CE677-E020-4046-8CD2-D7EA33D67478}"/>
                </a:ext>
              </a:extLst>
            </p:cNvPr>
            <p:cNvGrpSpPr/>
            <p:nvPr/>
          </p:nvGrpSpPr>
          <p:grpSpPr>
            <a:xfrm>
              <a:off x="1476547" y="1888558"/>
              <a:ext cx="1399331" cy="1283241"/>
              <a:chOff x="1143431" y="247003"/>
              <a:chExt cx="1399331" cy="1283241"/>
            </a:xfrm>
          </p:grpSpPr>
          <p:pic>
            <p:nvPicPr>
              <p:cNvPr id="86" name="圖片 85">
                <a:extLst>
                  <a:ext uri="{FF2B5EF4-FFF2-40B4-BE49-F238E27FC236}">
                    <a16:creationId xmlns:a16="http://schemas.microsoft.com/office/drawing/2014/main" id="{8F9245D1-8D0C-4146-BEAB-F30F0DA078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7840" b="1859"/>
              <a:stretch/>
            </p:blipFill>
            <p:spPr>
              <a:xfrm>
                <a:off x="1143431" y="247003"/>
                <a:ext cx="1269296" cy="1117991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87" name="圖片 86">
                <a:extLst>
                  <a:ext uri="{FF2B5EF4-FFF2-40B4-BE49-F238E27FC236}">
                    <a16:creationId xmlns:a16="http://schemas.microsoft.com/office/drawing/2014/main" id="{4AF950C1-6C83-430C-917C-9BCB159A10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7840" b="1859"/>
              <a:stretch/>
            </p:blipFill>
            <p:spPr>
              <a:xfrm>
                <a:off x="1214047" y="329628"/>
                <a:ext cx="1269296" cy="1117991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88" name="圖片 87">
                <a:extLst>
                  <a:ext uri="{FF2B5EF4-FFF2-40B4-BE49-F238E27FC236}">
                    <a16:creationId xmlns:a16="http://schemas.microsoft.com/office/drawing/2014/main" id="{BABD3AC1-22BB-405A-8465-C3D5DC7A322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7840" b="1859"/>
              <a:stretch/>
            </p:blipFill>
            <p:spPr>
              <a:xfrm>
                <a:off x="1273466" y="412253"/>
                <a:ext cx="1269296" cy="1117991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</p:grp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27B4031E-6D5D-4F91-AFEB-B9397AB59109}"/>
                </a:ext>
              </a:extLst>
            </p:cNvPr>
            <p:cNvSpPr txBox="1"/>
            <p:nvPr/>
          </p:nvSpPr>
          <p:spPr>
            <a:xfrm>
              <a:off x="838200" y="3137838"/>
              <a:ext cx="2592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Finger performance video</a:t>
              </a:r>
              <a:endParaRPr lang="zh-TW" altLang="en-US" dirty="0"/>
            </a:p>
          </p:txBody>
        </p:sp>
      </p:grp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54BD692F-D019-4ABF-9632-2DCF96E9FCC6}"/>
              </a:ext>
            </a:extLst>
          </p:cNvPr>
          <p:cNvGrpSpPr/>
          <p:nvPr/>
        </p:nvGrpSpPr>
        <p:grpSpPr>
          <a:xfrm>
            <a:off x="5172860" y="4950389"/>
            <a:ext cx="2103120" cy="1617109"/>
            <a:chOff x="4988314" y="4905098"/>
            <a:chExt cx="2103120" cy="1617109"/>
          </a:xfrm>
        </p:grpSpPr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8626E664-A3B9-46EB-9E30-CDB781CD12A2}"/>
                </a:ext>
              </a:extLst>
            </p:cNvPr>
            <p:cNvSpPr txBox="1"/>
            <p:nvPr/>
          </p:nvSpPr>
          <p:spPr>
            <a:xfrm>
              <a:off x="4988314" y="6152875"/>
              <a:ext cx="2103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Lower body motion</a:t>
              </a:r>
              <a:endParaRPr lang="zh-TW" altLang="en-US" dirty="0"/>
            </a:p>
          </p:txBody>
        </p:sp>
        <p:grpSp>
          <p:nvGrpSpPr>
            <p:cNvPr id="91" name="群組 90">
              <a:extLst>
                <a:ext uri="{FF2B5EF4-FFF2-40B4-BE49-F238E27FC236}">
                  <a16:creationId xmlns:a16="http://schemas.microsoft.com/office/drawing/2014/main" id="{5E658CC3-38FE-4F40-84A6-5581338D83C7}"/>
                </a:ext>
              </a:extLst>
            </p:cNvPr>
            <p:cNvGrpSpPr/>
            <p:nvPr/>
          </p:nvGrpSpPr>
          <p:grpSpPr>
            <a:xfrm>
              <a:off x="5308248" y="4905098"/>
              <a:ext cx="1503869" cy="1175101"/>
              <a:chOff x="4257597" y="4878412"/>
              <a:chExt cx="1503869" cy="1175101"/>
            </a:xfrm>
          </p:grpSpPr>
          <p:pic>
            <p:nvPicPr>
              <p:cNvPr id="92" name="圖片 91">
                <a:extLst>
                  <a:ext uri="{FF2B5EF4-FFF2-40B4-BE49-F238E27FC236}">
                    <a16:creationId xmlns:a16="http://schemas.microsoft.com/office/drawing/2014/main" id="{8DF57BEE-36EB-42D3-8638-6F780723F2D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10541" t="18580" r="19356" b="11316"/>
              <a:stretch/>
            </p:blipFill>
            <p:spPr>
              <a:xfrm>
                <a:off x="4257597" y="4878412"/>
                <a:ext cx="1305261" cy="1029749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93" name="圖片 92">
                <a:extLst>
                  <a:ext uri="{FF2B5EF4-FFF2-40B4-BE49-F238E27FC236}">
                    <a16:creationId xmlns:a16="http://schemas.microsoft.com/office/drawing/2014/main" id="{4AD1E5D4-C583-4BD6-886C-B18E8A5AC53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10541" t="18580" r="19356" b="11316"/>
              <a:stretch/>
            </p:blipFill>
            <p:spPr>
              <a:xfrm>
                <a:off x="4352922" y="4951088"/>
                <a:ext cx="1305261" cy="1029749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94" name="圖片 93">
                <a:extLst>
                  <a:ext uri="{FF2B5EF4-FFF2-40B4-BE49-F238E27FC236}">
                    <a16:creationId xmlns:a16="http://schemas.microsoft.com/office/drawing/2014/main" id="{1F0009CF-B034-4352-934A-43A5CDC3F4C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10541" t="18580" r="19356" b="11316"/>
              <a:stretch/>
            </p:blipFill>
            <p:spPr>
              <a:xfrm>
                <a:off x="4456205" y="5023764"/>
                <a:ext cx="1305261" cy="1029749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</p:grpSp>
      </p:grp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2F5053A3-5AC3-4D68-9DA7-E3E83C5E5D8F}"/>
              </a:ext>
            </a:extLst>
          </p:cNvPr>
          <p:cNvCxnSpPr>
            <a:cxnSpLocks/>
          </p:cNvCxnSpPr>
          <p:nvPr/>
        </p:nvCxnSpPr>
        <p:spPr>
          <a:xfrm>
            <a:off x="3166543" y="5580526"/>
            <a:ext cx="167124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群組 101">
            <a:extLst>
              <a:ext uri="{FF2B5EF4-FFF2-40B4-BE49-F238E27FC236}">
                <a16:creationId xmlns:a16="http://schemas.microsoft.com/office/drawing/2014/main" id="{123FD4BD-F631-4E8C-BFE1-37F5D490F8C7}"/>
              </a:ext>
            </a:extLst>
          </p:cNvPr>
          <p:cNvGrpSpPr/>
          <p:nvPr/>
        </p:nvGrpSpPr>
        <p:grpSpPr>
          <a:xfrm>
            <a:off x="9250680" y="5029821"/>
            <a:ext cx="2103120" cy="1433858"/>
            <a:chOff x="9501668" y="5024940"/>
            <a:chExt cx="2103120" cy="1433858"/>
          </a:xfrm>
        </p:grpSpPr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CF7544C6-4C70-4CDD-BDFD-0A042B7DBEA0}"/>
                </a:ext>
              </a:extLst>
            </p:cNvPr>
            <p:cNvSpPr txBox="1"/>
            <p:nvPr/>
          </p:nvSpPr>
          <p:spPr>
            <a:xfrm>
              <a:off x="9501668" y="6089466"/>
              <a:ext cx="2103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Full body Pose</a:t>
              </a:r>
              <a:endParaRPr lang="zh-TW" altLang="en-US" dirty="0"/>
            </a:p>
          </p:txBody>
        </p:sp>
        <p:pic>
          <p:nvPicPr>
            <p:cNvPr id="104" name="圖片 103">
              <a:extLst>
                <a:ext uri="{FF2B5EF4-FFF2-40B4-BE49-F238E27FC236}">
                  <a16:creationId xmlns:a16="http://schemas.microsoft.com/office/drawing/2014/main" id="{3FDE372C-B802-4AA2-9DE5-7E30F0D846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2060" t="23553" r="21180" b="9687"/>
            <a:stretch/>
          </p:blipFill>
          <p:spPr>
            <a:xfrm>
              <a:off x="9900598" y="5024940"/>
              <a:ext cx="1305261" cy="102657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</p:grp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752A623B-1244-4448-B444-440350F302BC}"/>
              </a:ext>
            </a:extLst>
          </p:cNvPr>
          <p:cNvCxnSpPr>
            <a:cxnSpLocks/>
          </p:cNvCxnSpPr>
          <p:nvPr/>
        </p:nvCxnSpPr>
        <p:spPr>
          <a:xfrm>
            <a:off x="7330847" y="5553265"/>
            <a:ext cx="206375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接點 114">
            <a:extLst>
              <a:ext uri="{FF2B5EF4-FFF2-40B4-BE49-F238E27FC236}">
                <a16:creationId xmlns:a16="http://schemas.microsoft.com/office/drawing/2014/main" id="{263511E8-DB22-466D-80FB-436D94F971FC}"/>
              </a:ext>
            </a:extLst>
          </p:cNvPr>
          <p:cNvCxnSpPr>
            <a:cxnSpLocks/>
          </p:cNvCxnSpPr>
          <p:nvPr/>
        </p:nvCxnSpPr>
        <p:spPr>
          <a:xfrm>
            <a:off x="8419241" y="5029821"/>
            <a:ext cx="0" cy="5234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: 圓角 96">
            <a:extLst>
              <a:ext uri="{FF2B5EF4-FFF2-40B4-BE49-F238E27FC236}">
                <a16:creationId xmlns:a16="http://schemas.microsoft.com/office/drawing/2014/main" id="{7875DA5D-85D7-4F67-AF8A-51D87576D179}"/>
              </a:ext>
            </a:extLst>
          </p:cNvPr>
          <p:cNvSpPr/>
          <p:nvPr/>
        </p:nvSpPr>
        <p:spPr>
          <a:xfrm>
            <a:off x="353545" y="1256612"/>
            <a:ext cx="4758355" cy="5340540"/>
          </a:xfrm>
          <a:prstGeom prst="roundRect">
            <a:avLst/>
          </a:prstGeom>
          <a:solidFill>
            <a:srgbClr val="969898">
              <a:alpha val="9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矩形: 圓角 98">
            <a:extLst>
              <a:ext uri="{FF2B5EF4-FFF2-40B4-BE49-F238E27FC236}">
                <a16:creationId xmlns:a16="http://schemas.microsoft.com/office/drawing/2014/main" id="{52F4FF93-D027-4F91-AFBF-C315B0D0AEBE}"/>
              </a:ext>
            </a:extLst>
          </p:cNvPr>
          <p:cNvSpPr/>
          <p:nvPr/>
        </p:nvSpPr>
        <p:spPr>
          <a:xfrm>
            <a:off x="5228671" y="1314462"/>
            <a:ext cx="6286711" cy="2171416"/>
          </a:xfrm>
          <a:prstGeom prst="roundRect">
            <a:avLst/>
          </a:prstGeom>
          <a:solidFill>
            <a:srgbClr val="969898">
              <a:alpha val="9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/>
              <a:t>Full-body pose reconstruction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76134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606A0D-B98D-4D1F-81EF-871B3DF98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AF9510-09C3-434A-AFF0-86CF99B70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Introduction </a:t>
            </a:r>
          </a:p>
          <a:p>
            <a:r>
              <a:rPr lang="en-US" altLang="zh-TW" dirty="0"/>
              <a:t>Related work </a:t>
            </a:r>
          </a:p>
          <a:p>
            <a:r>
              <a:rPr lang="en-US" altLang="zh-TW" dirty="0"/>
              <a:t>Preliminary study </a:t>
            </a:r>
          </a:p>
          <a:p>
            <a:r>
              <a:rPr lang="en-US" altLang="zh-TW" dirty="0"/>
              <a:t>Method and materials </a:t>
            </a:r>
          </a:p>
          <a:p>
            <a:r>
              <a:rPr lang="en-US" altLang="zh-TW" dirty="0"/>
              <a:t>Application – a digital storytelling prototype </a:t>
            </a:r>
          </a:p>
          <a:p>
            <a:r>
              <a:rPr lang="en-US" altLang="zh-TW" dirty="0"/>
              <a:t>Conclusion 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2382A7-2E02-428C-8668-8E326C48E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9991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82AB42-AA20-4B11-A0B4-9C476180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Preprocessing </a:t>
            </a:r>
            <a:endParaRPr lang="zh-TW" altLang="en-US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C235F0-0B46-494A-99E0-21E458B49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0FBFED75-1C25-4884-9E97-C0BCC9B81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Aka </a:t>
            </a:r>
            <a:r>
              <a:rPr lang="en-US" altLang="zh-TW" u="sng" dirty="0"/>
              <a:t>training stage</a:t>
            </a:r>
            <a:r>
              <a:rPr lang="en-US" altLang="zh-TW" dirty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545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673001-7C5B-4071-8441-C2D8FA6A2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Lower body motion retargeting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76950D-0281-47A6-BCB9-2C2314A8F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mapping criteria between finger and body </a:t>
            </a:r>
          </a:p>
          <a:p>
            <a:r>
              <a:rPr lang="en-US" altLang="zh-TW" dirty="0"/>
              <a:t>Hand landmarks by Mediapipe ; 21 joints </a:t>
            </a:r>
          </a:p>
          <a:p>
            <a:r>
              <a:rPr lang="en-US" altLang="zh-TW" dirty="0"/>
              <a:t>Body articulated structure by Mixamo ; 17 joints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7EBDE05-CC0B-4E9C-AFAB-C696AFEA5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pPr/>
              <a:t>21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6C9EC94-C962-4797-B6C4-668558B9A0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27" b="14852"/>
          <a:stretch/>
        </p:blipFill>
        <p:spPr>
          <a:xfrm>
            <a:off x="2291357" y="3912781"/>
            <a:ext cx="7609286" cy="280869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9B14D30-51CC-4B40-81C7-02A2AF73F3A2}"/>
              </a:ext>
            </a:extLst>
          </p:cNvPr>
          <p:cNvSpPr txBox="1"/>
          <p:nvPr/>
        </p:nvSpPr>
        <p:spPr>
          <a:xfrm>
            <a:off x="5266661" y="185738"/>
            <a:ext cx="66878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補圖片</a:t>
            </a:r>
            <a:r>
              <a:rPr lang="en-US" altLang="zh-TW" dirty="0"/>
              <a:t>: </a:t>
            </a:r>
            <a:r>
              <a:rPr lang="zh-TW" altLang="en-US" dirty="0"/>
              <a:t>手指的</a:t>
            </a:r>
            <a:r>
              <a:rPr lang="en-US" altLang="zh-TW" dirty="0"/>
              <a:t>abduction</a:t>
            </a:r>
            <a:r>
              <a:rPr lang="zh-TW" altLang="en-US" dirty="0"/>
              <a:t>與</a:t>
            </a:r>
            <a:r>
              <a:rPr lang="en-US" altLang="zh-TW" dirty="0"/>
              <a:t>adduction</a:t>
            </a:r>
            <a:r>
              <a:rPr lang="zh-TW" altLang="en-US" dirty="0"/>
              <a:t>示意圖</a:t>
            </a:r>
            <a:r>
              <a:rPr lang="en-US" altLang="zh-TW" dirty="0"/>
              <a:t>, </a:t>
            </a:r>
            <a:r>
              <a:rPr lang="zh-TW" altLang="en-US" dirty="0"/>
              <a:t>從</a:t>
            </a:r>
            <a:r>
              <a:rPr lang="en-US" altLang="zh-TW" dirty="0" err="1"/>
              <a:t>mani</a:t>
            </a:r>
            <a:r>
              <a:rPr lang="en-US" altLang="zh-TW" dirty="0"/>
              <a:t>-pull-action</a:t>
            </a:r>
            <a:r>
              <a:rPr lang="zh-TW" altLang="en-US" dirty="0"/>
              <a:t>當中尋找</a:t>
            </a:r>
          </a:p>
        </p:txBody>
      </p:sp>
    </p:spTree>
    <p:extLst>
      <p:ext uri="{BB962C8B-B14F-4D97-AF65-F5344CB8AC3E}">
        <p14:creationId xmlns:p14="http://schemas.microsoft.com/office/powerpoint/2010/main" val="1565587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F5AAAA-57A9-4E60-BA00-8AB13B5FB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Lower body motion retargeting - preprocessing</a:t>
            </a:r>
            <a:endParaRPr lang="zh-TW" altLang="en-US" b="1" dirty="0"/>
          </a:p>
        </p:txBody>
      </p:sp>
      <p:sp>
        <p:nvSpPr>
          <p:cNvPr id="16" name="內容版面配置區 15">
            <a:extLst>
              <a:ext uri="{FF2B5EF4-FFF2-40B4-BE49-F238E27FC236}">
                <a16:creationId xmlns:a16="http://schemas.microsoft.com/office/drawing/2014/main" id="{CAEDD37B-D6F5-478E-8F2C-70C2C29E5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Inspired by [motion editing with data glove] </a:t>
            </a:r>
          </a:p>
          <a:p>
            <a:pPr lvl="1"/>
            <a:r>
              <a:rPr lang="en-US" altLang="zh-TW" dirty="0"/>
              <a:t>But they used Euler angle, which caused a undesired motion </a:t>
            </a:r>
            <a:br>
              <a:rPr lang="en-US" altLang="zh-TW" dirty="0"/>
            </a:b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349EDE3-7762-4003-85AB-B5F1E17F2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24C38A18-CECE-4A8C-85CE-B0CF4D3595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14" t="20940" r="13220" b="22074"/>
          <a:stretch/>
        </p:blipFill>
        <p:spPr>
          <a:xfrm>
            <a:off x="7039639" y="5632775"/>
            <a:ext cx="1056106" cy="120903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3E5AF9DC-7EF3-48E5-81E6-15C01C053F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840" b="1859"/>
          <a:stretch/>
        </p:blipFill>
        <p:spPr>
          <a:xfrm>
            <a:off x="7039639" y="3039436"/>
            <a:ext cx="1269296" cy="111799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grpSp>
        <p:nvGrpSpPr>
          <p:cNvPr id="33" name="群組 32">
            <a:extLst>
              <a:ext uri="{FF2B5EF4-FFF2-40B4-BE49-F238E27FC236}">
                <a16:creationId xmlns:a16="http://schemas.microsoft.com/office/drawing/2014/main" id="{876BFC9A-4839-43DC-B2DE-C37BF3DDC021}"/>
              </a:ext>
            </a:extLst>
          </p:cNvPr>
          <p:cNvGrpSpPr/>
          <p:nvPr/>
        </p:nvGrpSpPr>
        <p:grpSpPr>
          <a:xfrm>
            <a:off x="3704368" y="4825056"/>
            <a:ext cx="2272018" cy="325959"/>
            <a:chOff x="2330889" y="4428630"/>
            <a:chExt cx="2272018" cy="325959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00A9852-C6F5-426D-8421-1AA45AFEE03F}"/>
                </a:ext>
              </a:extLst>
            </p:cNvPr>
            <p:cNvSpPr/>
            <p:nvPr/>
          </p:nvSpPr>
          <p:spPr>
            <a:xfrm>
              <a:off x="2330889" y="4428630"/>
              <a:ext cx="325120" cy="325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64CB876-C25D-4206-9AFF-9925DBB2751B}"/>
                </a:ext>
              </a:extLst>
            </p:cNvPr>
            <p:cNvSpPr/>
            <p:nvPr/>
          </p:nvSpPr>
          <p:spPr>
            <a:xfrm>
              <a:off x="2656009" y="4428630"/>
              <a:ext cx="325120" cy="325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B8D89B9-3ABD-496D-B859-C45917C9EDEC}"/>
                </a:ext>
              </a:extLst>
            </p:cNvPr>
            <p:cNvSpPr/>
            <p:nvPr/>
          </p:nvSpPr>
          <p:spPr>
            <a:xfrm>
              <a:off x="2981129" y="4428630"/>
              <a:ext cx="325120" cy="325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F6BF72C-887A-4B5B-9695-2E50A3A8518E}"/>
                </a:ext>
              </a:extLst>
            </p:cNvPr>
            <p:cNvSpPr/>
            <p:nvPr/>
          </p:nvSpPr>
          <p:spPr>
            <a:xfrm>
              <a:off x="3306249" y="4428630"/>
              <a:ext cx="325120" cy="325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6C1E9AD-5240-4185-A78B-11492BF262ED}"/>
                </a:ext>
              </a:extLst>
            </p:cNvPr>
            <p:cNvSpPr/>
            <p:nvPr/>
          </p:nvSpPr>
          <p:spPr>
            <a:xfrm>
              <a:off x="3631369" y="4428630"/>
              <a:ext cx="325120" cy="325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21FB864A-7102-4368-B4B2-09A560EC8EF4}"/>
                </a:ext>
              </a:extLst>
            </p:cNvPr>
            <p:cNvSpPr/>
            <p:nvPr/>
          </p:nvSpPr>
          <p:spPr>
            <a:xfrm>
              <a:off x="3956489" y="4429469"/>
              <a:ext cx="325120" cy="325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96A7C20-8648-4719-89A7-6CA24DD3F6CE}"/>
                </a:ext>
              </a:extLst>
            </p:cNvPr>
            <p:cNvSpPr/>
            <p:nvPr/>
          </p:nvSpPr>
          <p:spPr>
            <a:xfrm>
              <a:off x="4277787" y="4428630"/>
              <a:ext cx="325120" cy="325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82F0488F-F360-4649-8F89-7D2BE1A23B8D}"/>
              </a:ext>
            </a:extLst>
          </p:cNvPr>
          <p:cNvGrpSpPr/>
          <p:nvPr/>
        </p:nvGrpSpPr>
        <p:grpSpPr>
          <a:xfrm>
            <a:off x="3701052" y="5589115"/>
            <a:ext cx="2272018" cy="325959"/>
            <a:chOff x="2330889" y="4428630"/>
            <a:chExt cx="2272018" cy="325959"/>
          </a:xfrm>
          <a:solidFill>
            <a:srgbClr val="FFC000"/>
          </a:solidFill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6230FE4C-20A6-450C-8B41-CCCFC5F9FA0D}"/>
                </a:ext>
              </a:extLst>
            </p:cNvPr>
            <p:cNvSpPr/>
            <p:nvPr/>
          </p:nvSpPr>
          <p:spPr>
            <a:xfrm>
              <a:off x="2330889" y="4428630"/>
              <a:ext cx="325120" cy="3251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ACAE383-C2C4-43CC-AA6C-1F81D31BF3DC}"/>
                </a:ext>
              </a:extLst>
            </p:cNvPr>
            <p:cNvSpPr/>
            <p:nvPr/>
          </p:nvSpPr>
          <p:spPr>
            <a:xfrm>
              <a:off x="2656009" y="4428630"/>
              <a:ext cx="325120" cy="3251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405D1234-6F3D-47CC-BB04-DF4D218EB981}"/>
                </a:ext>
              </a:extLst>
            </p:cNvPr>
            <p:cNvSpPr/>
            <p:nvPr/>
          </p:nvSpPr>
          <p:spPr>
            <a:xfrm>
              <a:off x="2981129" y="4428630"/>
              <a:ext cx="325120" cy="3251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3336BF41-98D3-4446-A82D-48D17D1FCF8D}"/>
                </a:ext>
              </a:extLst>
            </p:cNvPr>
            <p:cNvSpPr/>
            <p:nvPr/>
          </p:nvSpPr>
          <p:spPr>
            <a:xfrm>
              <a:off x="3306249" y="4428630"/>
              <a:ext cx="325120" cy="3251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D593504E-A4EA-4CA9-BAF8-AD24E4E2D590}"/>
                </a:ext>
              </a:extLst>
            </p:cNvPr>
            <p:cNvSpPr/>
            <p:nvPr/>
          </p:nvSpPr>
          <p:spPr>
            <a:xfrm>
              <a:off x="3631369" y="4428630"/>
              <a:ext cx="325120" cy="3251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BDFA2EE-3834-455E-BA3E-901B17A89B17}"/>
                </a:ext>
              </a:extLst>
            </p:cNvPr>
            <p:cNvSpPr/>
            <p:nvPr/>
          </p:nvSpPr>
          <p:spPr>
            <a:xfrm>
              <a:off x="3956489" y="4429469"/>
              <a:ext cx="325120" cy="3251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C0316073-0C63-4C08-88BC-2BDF3661858F}"/>
                </a:ext>
              </a:extLst>
            </p:cNvPr>
            <p:cNvSpPr/>
            <p:nvPr/>
          </p:nvSpPr>
          <p:spPr>
            <a:xfrm>
              <a:off x="4277787" y="4428630"/>
              <a:ext cx="325120" cy="3251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E1BBE60E-C20E-40BC-B0E2-D510A7224E62}"/>
              </a:ext>
            </a:extLst>
          </p:cNvPr>
          <p:cNvSpPr txBox="1"/>
          <p:nvPr/>
        </p:nvSpPr>
        <p:spPr>
          <a:xfrm>
            <a:off x="3168582" y="3229100"/>
            <a:ext cx="3522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Hand rotation reference sequence  </a:t>
            </a:r>
            <a:endParaRPr lang="zh-TW" altLang="en-US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77260B84-C94C-4FE5-83B1-39F813745517}"/>
              </a:ext>
            </a:extLst>
          </p:cNvPr>
          <p:cNvSpPr txBox="1"/>
          <p:nvPr/>
        </p:nvSpPr>
        <p:spPr>
          <a:xfrm>
            <a:off x="3085291" y="6127234"/>
            <a:ext cx="3510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Body rotation reference sequence  </a:t>
            </a:r>
            <a:endParaRPr lang="zh-TW" altLang="en-US" dirty="0"/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E1483B52-697A-45FF-B5B6-BAFC7A05BF10}"/>
              </a:ext>
            </a:extLst>
          </p:cNvPr>
          <p:cNvCxnSpPr/>
          <p:nvPr/>
        </p:nvCxnSpPr>
        <p:spPr>
          <a:xfrm>
            <a:off x="5821631" y="4332506"/>
            <a:ext cx="0" cy="4925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4CD6CF83-1FDC-4DBD-AF71-B1B6F2198E99}"/>
              </a:ext>
            </a:extLst>
          </p:cNvPr>
          <p:cNvCxnSpPr/>
          <p:nvPr/>
        </p:nvCxnSpPr>
        <p:spPr>
          <a:xfrm>
            <a:off x="3858152" y="4332506"/>
            <a:ext cx="0" cy="4925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圓角 46">
            <a:extLst>
              <a:ext uri="{FF2B5EF4-FFF2-40B4-BE49-F238E27FC236}">
                <a16:creationId xmlns:a16="http://schemas.microsoft.com/office/drawing/2014/main" id="{CC18AE71-8726-44F5-A027-2650F879FD73}"/>
              </a:ext>
            </a:extLst>
          </p:cNvPr>
          <p:cNvSpPr/>
          <p:nvPr/>
        </p:nvSpPr>
        <p:spPr>
          <a:xfrm>
            <a:off x="3142227" y="3661719"/>
            <a:ext cx="1461393" cy="67078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Start frame</a:t>
            </a:r>
            <a:endParaRPr lang="zh-TW" altLang="en-US" dirty="0"/>
          </a:p>
        </p:txBody>
      </p:sp>
      <p:sp>
        <p:nvSpPr>
          <p:cNvPr id="48" name="矩形: 圓角 47">
            <a:extLst>
              <a:ext uri="{FF2B5EF4-FFF2-40B4-BE49-F238E27FC236}">
                <a16:creationId xmlns:a16="http://schemas.microsoft.com/office/drawing/2014/main" id="{4743BB5E-FBF2-4CFB-B7DD-79FD8074D263}"/>
              </a:ext>
            </a:extLst>
          </p:cNvPr>
          <p:cNvSpPr/>
          <p:nvPr/>
        </p:nvSpPr>
        <p:spPr>
          <a:xfrm>
            <a:off x="5090933" y="3660880"/>
            <a:ext cx="1461393" cy="67078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End frame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4B08A37-A807-46CB-897D-1C15D1FFC6D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324" t="18693" r="12696" b="15519"/>
          <a:stretch/>
        </p:blipFill>
        <p:spPr>
          <a:xfrm>
            <a:off x="1388937" y="5634314"/>
            <a:ext cx="1128993" cy="120903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E06EA23-B9A3-43EC-9741-F8705144407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0290" r="1917" b="25715"/>
          <a:stretch/>
        </p:blipFill>
        <p:spPr>
          <a:xfrm flipH="1">
            <a:off x="1370945" y="2800701"/>
            <a:ext cx="1159256" cy="153096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DB7F2490-F769-45E4-88C3-33CC4C18D997}"/>
              </a:ext>
            </a:extLst>
          </p:cNvPr>
          <p:cNvCxnSpPr>
            <a:stCxn id="18" idx="2"/>
            <a:endCxn id="35" idx="0"/>
          </p:cNvCxnSpPr>
          <p:nvPr/>
        </p:nvCxnSpPr>
        <p:spPr>
          <a:xfrm flipH="1">
            <a:off x="3863612" y="5150176"/>
            <a:ext cx="3316" cy="43893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53413970-2785-4F08-80C3-1002CD44E0EE}"/>
              </a:ext>
            </a:extLst>
          </p:cNvPr>
          <p:cNvCxnSpPr>
            <a:cxnSpLocks/>
            <a:stCxn id="19" idx="2"/>
            <a:endCxn id="36" idx="0"/>
          </p:cNvCxnSpPr>
          <p:nvPr/>
        </p:nvCxnSpPr>
        <p:spPr>
          <a:xfrm flipH="1">
            <a:off x="4188732" y="5150176"/>
            <a:ext cx="3316" cy="43893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BAC4142A-EFD7-4F97-9702-C7AA0BA41A1F}"/>
              </a:ext>
            </a:extLst>
          </p:cNvPr>
          <p:cNvCxnSpPr>
            <a:cxnSpLocks/>
            <a:stCxn id="20" idx="2"/>
            <a:endCxn id="37" idx="0"/>
          </p:cNvCxnSpPr>
          <p:nvPr/>
        </p:nvCxnSpPr>
        <p:spPr>
          <a:xfrm flipH="1">
            <a:off x="4513852" y="5150176"/>
            <a:ext cx="3316" cy="43893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75EBF936-0D9C-4AC6-A363-4F8778096E51}"/>
              </a:ext>
            </a:extLst>
          </p:cNvPr>
          <p:cNvCxnSpPr>
            <a:cxnSpLocks/>
            <a:stCxn id="21" idx="2"/>
            <a:endCxn id="38" idx="0"/>
          </p:cNvCxnSpPr>
          <p:nvPr/>
        </p:nvCxnSpPr>
        <p:spPr>
          <a:xfrm flipH="1">
            <a:off x="4838972" y="5150176"/>
            <a:ext cx="3316" cy="43893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194086DA-8FB9-464D-A689-07B930328E3F}"/>
              </a:ext>
            </a:extLst>
          </p:cNvPr>
          <p:cNvCxnSpPr>
            <a:cxnSpLocks/>
            <a:stCxn id="22" idx="2"/>
            <a:endCxn id="39" idx="0"/>
          </p:cNvCxnSpPr>
          <p:nvPr/>
        </p:nvCxnSpPr>
        <p:spPr>
          <a:xfrm flipH="1">
            <a:off x="5164092" y="5150176"/>
            <a:ext cx="3316" cy="43893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E2955BF4-89FC-4B48-A3BA-B2E2349ADCE2}"/>
              </a:ext>
            </a:extLst>
          </p:cNvPr>
          <p:cNvCxnSpPr>
            <a:cxnSpLocks/>
            <a:stCxn id="31" idx="2"/>
            <a:endCxn id="40" idx="0"/>
          </p:cNvCxnSpPr>
          <p:nvPr/>
        </p:nvCxnSpPr>
        <p:spPr>
          <a:xfrm flipH="1">
            <a:off x="5489212" y="5151015"/>
            <a:ext cx="3316" cy="43893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3F413F54-6196-4F73-8F40-E696DDE22605}"/>
              </a:ext>
            </a:extLst>
          </p:cNvPr>
          <p:cNvCxnSpPr>
            <a:cxnSpLocks/>
            <a:stCxn id="32" idx="2"/>
            <a:endCxn id="41" idx="0"/>
          </p:cNvCxnSpPr>
          <p:nvPr/>
        </p:nvCxnSpPr>
        <p:spPr>
          <a:xfrm flipH="1">
            <a:off x="5810510" y="5150176"/>
            <a:ext cx="3316" cy="43893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接點: 弧形 29">
            <a:extLst>
              <a:ext uri="{FF2B5EF4-FFF2-40B4-BE49-F238E27FC236}">
                <a16:creationId xmlns:a16="http://schemas.microsoft.com/office/drawing/2014/main" id="{C93DD9DF-1CEE-4972-B1CA-AD8F52C4CA86}"/>
              </a:ext>
            </a:extLst>
          </p:cNvPr>
          <p:cNvCxnSpPr>
            <a:cxnSpLocks/>
          </p:cNvCxnSpPr>
          <p:nvPr/>
        </p:nvCxnSpPr>
        <p:spPr>
          <a:xfrm flipV="1">
            <a:off x="6228696" y="4825057"/>
            <a:ext cx="2681388" cy="541354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8B39AF9E-F9C9-4EEB-B098-ECE865EEA14B}"/>
              </a:ext>
            </a:extLst>
          </p:cNvPr>
          <p:cNvGrpSpPr/>
          <p:nvPr/>
        </p:nvGrpSpPr>
        <p:grpSpPr>
          <a:xfrm>
            <a:off x="9043387" y="4439883"/>
            <a:ext cx="2471062" cy="671781"/>
            <a:chOff x="7810312" y="1580941"/>
            <a:chExt cx="2471062" cy="671781"/>
          </a:xfrm>
        </p:grpSpPr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611B6B7E-AFB5-4C75-AB46-54642872F74D}"/>
                </a:ext>
              </a:extLst>
            </p:cNvPr>
            <p:cNvSpPr txBox="1"/>
            <p:nvPr/>
          </p:nvSpPr>
          <p:spPr>
            <a:xfrm>
              <a:off x="7810312" y="1914168"/>
              <a:ext cx="24710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600" b="1" dirty="0"/>
                <a:t>Rotation mapping function</a:t>
              </a:r>
              <a:endParaRPr lang="zh-TW" altLang="en-US" sz="16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字方塊 57">
                  <a:extLst>
                    <a:ext uri="{FF2B5EF4-FFF2-40B4-BE49-F238E27FC236}">
                      <a16:creationId xmlns:a16="http://schemas.microsoft.com/office/drawing/2014/main" id="{DC6596F9-DBDA-43A5-8435-BB8797990B27}"/>
                    </a:ext>
                  </a:extLst>
                </p:cNvPr>
                <p:cNvSpPr txBox="1"/>
                <p:nvPr/>
              </p:nvSpPr>
              <p:spPr>
                <a:xfrm>
                  <a:off x="8788400" y="1580941"/>
                  <a:ext cx="51488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1" i="0" smtClean="0">
                            <a:latin typeface="Cambria Math" panose="02040503050406030204" pitchFamily="18" charset="0"/>
                          </a:rPr>
                          <m:t>𝚽</m:t>
                        </m:r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36" name="文字方塊 35">
                  <a:extLst>
                    <a:ext uri="{FF2B5EF4-FFF2-40B4-BE49-F238E27FC236}">
                      <a16:creationId xmlns:a16="http://schemas.microsoft.com/office/drawing/2014/main" id="{4BD47580-9E4A-4966-AAA0-AEE4DAB4E6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8400" y="1580941"/>
                  <a:ext cx="514885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25133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F5AAAA-57A9-4E60-BA00-8AB13B5FB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Lower body motion retargeting - performance</a:t>
            </a:r>
            <a:endParaRPr lang="zh-TW" altLang="en-US" b="1" dirty="0"/>
          </a:p>
        </p:txBody>
      </p:sp>
      <p:sp>
        <p:nvSpPr>
          <p:cNvPr id="16" name="內容版面配置區 15">
            <a:extLst>
              <a:ext uri="{FF2B5EF4-FFF2-40B4-BE49-F238E27FC236}">
                <a16:creationId xmlns:a16="http://schemas.microsoft.com/office/drawing/2014/main" id="{CAEDD37B-D6F5-478E-8F2C-70C2C29E5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Rotation mapping and forward kinematic in performance stage </a:t>
            </a:r>
            <a:br>
              <a:rPr lang="en-US" altLang="zh-TW" dirty="0"/>
            </a:b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349EDE3-7762-4003-85AB-B5F1E17F2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3E5AF9DC-7EF3-48E5-81E6-15C01C053F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840" b="1859"/>
          <a:stretch/>
        </p:blipFill>
        <p:spPr>
          <a:xfrm>
            <a:off x="750831" y="2664876"/>
            <a:ext cx="1269296" cy="111799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grpSp>
        <p:nvGrpSpPr>
          <p:cNvPr id="33" name="群組 32">
            <a:extLst>
              <a:ext uri="{FF2B5EF4-FFF2-40B4-BE49-F238E27FC236}">
                <a16:creationId xmlns:a16="http://schemas.microsoft.com/office/drawing/2014/main" id="{876BFC9A-4839-43DC-B2DE-C37BF3DDC021}"/>
              </a:ext>
            </a:extLst>
          </p:cNvPr>
          <p:cNvGrpSpPr/>
          <p:nvPr/>
        </p:nvGrpSpPr>
        <p:grpSpPr>
          <a:xfrm>
            <a:off x="4158327" y="4015422"/>
            <a:ext cx="2272018" cy="325959"/>
            <a:chOff x="2330889" y="4428630"/>
            <a:chExt cx="2272018" cy="325959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00A9852-C6F5-426D-8421-1AA45AFEE03F}"/>
                </a:ext>
              </a:extLst>
            </p:cNvPr>
            <p:cNvSpPr/>
            <p:nvPr/>
          </p:nvSpPr>
          <p:spPr>
            <a:xfrm>
              <a:off x="2330889" y="4428630"/>
              <a:ext cx="325120" cy="325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64CB876-C25D-4206-9AFF-9925DBB2751B}"/>
                </a:ext>
              </a:extLst>
            </p:cNvPr>
            <p:cNvSpPr/>
            <p:nvPr/>
          </p:nvSpPr>
          <p:spPr>
            <a:xfrm>
              <a:off x="2656009" y="4428630"/>
              <a:ext cx="325120" cy="325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B8D89B9-3ABD-496D-B859-C45917C9EDEC}"/>
                </a:ext>
              </a:extLst>
            </p:cNvPr>
            <p:cNvSpPr/>
            <p:nvPr/>
          </p:nvSpPr>
          <p:spPr>
            <a:xfrm>
              <a:off x="2981129" y="4428630"/>
              <a:ext cx="325120" cy="325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F6BF72C-887A-4B5B-9695-2E50A3A8518E}"/>
                </a:ext>
              </a:extLst>
            </p:cNvPr>
            <p:cNvSpPr/>
            <p:nvPr/>
          </p:nvSpPr>
          <p:spPr>
            <a:xfrm>
              <a:off x="3306249" y="4428630"/>
              <a:ext cx="325120" cy="325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6C1E9AD-5240-4185-A78B-11492BF262ED}"/>
                </a:ext>
              </a:extLst>
            </p:cNvPr>
            <p:cNvSpPr/>
            <p:nvPr/>
          </p:nvSpPr>
          <p:spPr>
            <a:xfrm>
              <a:off x="3631369" y="4428630"/>
              <a:ext cx="325120" cy="325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21FB864A-7102-4368-B4B2-09A560EC8EF4}"/>
                </a:ext>
              </a:extLst>
            </p:cNvPr>
            <p:cNvSpPr/>
            <p:nvPr/>
          </p:nvSpPr>
          <p:spPr>
            <a:xfrm>
              <a:off x="3956489" y="4429469"/>
              <a:ext cx="325120" cy="325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96A7C20-8648-4719-89A7-6CA24DD3F6CE}"/>
                </a:ext>
              </a:extLst>
            </p:cNvPr>
            <p:cNvSpPr/>
            <p:nvPr/>
          </p:nvSpPr>
          <p:spPr>
            <a:xfrm>
              <a:off x="4277787" y="4428630"/>
              <a:ext cx="325120" cy="325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82F0488F-F360-4649-8F89-7D2BE1A23B8D}"/>
              </a:ext>
            </a:extLst>
          </p:cNvPr>
          <p:cNvGrpSpPr/>
          <p:nvPr/>
        </p:nvGrpSpPr>
        <p:grpSpPr>
          <a:xfrm>
            <a:off x="4155011" y="4779481"/>
            <a:ext cx="2272018" cy="325959"/>
            <a:chOff x="2330889" y="4428630"/>
            <a:chExt cx="2272018" cy="325959"/>
          </a:xfrm>
          <a:solidFill>
            <a:srgbClr val="FFC000"/>
          </a:solidFill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6230FE4C-20A6-450C-8B41-CCCFC5F9FA0D}"/>
                </a:ext>
              </a:extLst>
            </p:cNvPr>
            <p:cNvSpPr/>
            <p:nvPr/>
          </p:nvSpPr>
          <p:spPr>
            <a:xfrm>
              <a:off x="2330889" y="4428630"/>
              <a:ext cx="325120" cy="3251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ACAE383-C2C4-43CC-AA6C-1F81D31BF3DC}"/>
                </a:ext>
              </a:extLst>
            </p:cNvPr>
            <p:cNvSpPr/>
            <p:nvPr/>
          </p:nvSpPr>
          <p:spPr>
            <a:xfrm>
              <a:off x="2656009" y="4428630"/>
              <a:ext cx="325120" cy="3251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405D1234-6F3D-47CC-BB04-DF4D218EB981}"/>
                </a:ext>
              </a:extLst>
            </p:cNvPr>
            <p:cNvSpPr/>
            <p:nvPr/>
          </p:nvSpPr>
          <p:spPr>
            <a:xfrm>
              <a:off x="2981129" y="4428630"/>
              <a:ext cx="325120" cy="3251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3336BF41-98D3-4446-A82D-48D17D1FCF8D}"/>
                </a:ext>
              </a:extLst>
            </p:cNvPr>
            <p:cNvSpPr/>
            <p:nvPr/>
          </p:nvSpPr>
          <p:spPr>
            <a:xfrm>
              <a:off x="3306249" y="4428630"/>
              <a:ext cx="325120" cy="3251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D593504E-A4EA-4CA9-BAF8-AD24E4E2D590}"/>
                </a:ext>
              </a:extLst>
            </p:cNvPr>
            <p:cNvSpPr/>
            <p:nvPr/>
          </p:nvSpPr>
          <p:spPr>
            <a:xfrm>
              <a:off x="3631369" y="4428630"/>
              <a:ext cx="325120" cy="3251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BDFA2EE-3834-455E-BA3E-901B17A89B17}"/>
                </a:ext>
              </a:extLst>
            </p:cNvPr>
            <p:cNvSpPr/>
            <p:nvPr/>
          </p:nvSpPr>
          <p:spPr>
            <a:xfrm>
              <a:off x="3956489" y="4429469"/>
              <a:ext cx="325120" cy="3251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C0316073-0C63-4C08-88BC-2BDF3661858F}"/>
                </a:ext>
              </a:extLst>
            </p:cNvPr>
            <p:cNvSpPr/>
            <p:nvPr/>
          </p:nvSpPr>
          <p:spPr>
            <a:xfrm>
              <a:off x="4277787" y="4428630"/>
              <a:ext cx="325120" cy="3251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DB7F2490-F769-45E4-88C3-33CC4C18D997}"/>
              </a:ext>
            </a:extLst>
          </p:cNvPr>
          <p:cNvCxnSpPr>
            <a:stCxn id="18" idx="2"/>
            <a:endCxn id="35" idx="0"/>
          </p:cNvCxnSpPr>
          <p:nvPr/>
        </p:nvCxnSpPr>
        <p:spPr>
          <a:xfrm flipH="1">
            <a:off x="4317571" y="4340542"/>
            <a:ext cx="3316" cy="43893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53413970-2785-4F08-80C3-1002CD44E0EE}"/>
              </a:ext>
            </a:extLst>
          </p:cNvPr>
          <p:cNvCxnSpPr>
            <a:cxnSpLocks/>
            <a:stCxn id="19" idx="2"/>
            <a:endCxn id="36" idx="0"/>
          </p:cNvCxnSpPr>
          <p:nvPr/>
        </p:nvCxnSpPr>
        <p:spPr>
          <a:xfrm flipH="1">
            <a:off x="4642691" y="4340542"/>
            <a:ext cx="3316" cy="43893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BAC4142A-EFD7-4F97-9702-C7AA0BA41A1F}"/>
              </a:ext>
            </a:extLst>
          </p:cNvPr>
          <p:cNvCxnSpPr>
            <a:cxnSpLocks/>
            <a:stCxn id="20" idx="2"/>
            <a:endCxn id="37" idx="0"/>
          </p:cNvCxnSpPr>
          <p:nvPr/>
        </p:nvCxnSpPr>
        <p:spPr>
          <a:xfrm flipH="1">
            <a:off x="4967811" y="4340542"/>
            <a:ext cx="3316" cy="43893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75EBF936-0D9C-4AC6-A363-4F8778096E51}"/>
              </a:ext>
            </a:extLst>
          </p:cNvPr>
          <p:cNvCxnSpPr>
            <a:cxnSpLocks/>
            <a:stCxn id="21" idx="2"/>
            <a:endCxn id="38" idx="0"/>
          </p:cNvCxnSpPr>
          <p:nvPr/>
        </p:nvCxnSpPr>
        <p:spPr>
          <a:xfrm flipH="1">
            <a:off x="5292931" y="4340542"/>
            <a:ext cx="3316" cy="43893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194086DA-8FB9-464D-A689-07B930328E3F}"/>
              </a:ext>
            </a:extLst>
          </p:cNvPr>
          <p:cNvCxnSpPr>
            <a:cxnSpLocks/>
            <a:stCxn id="22" idx="2"/>
            <a:endCxn id="39" idx="0"/>
          </p:cNvCxnSpPr>
          <p:nvPr/>
        </p:nvCxnSpPr>
        <p:spPr>
          <a:xfrm flipH="1">
            <a:off x="5618051" y="4340542"/>
            <a:ext cx="3316" cy="43893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E2955BF4-89FC-4B48-A3BA-B2E2349ADCE2}"/>
              </a:ext>
            </a:extLst>
          </p:cNvPr>
          <p:cNvCxnSpPr>
            <a:cxnSpLocks/>
            <a:stCxn id="31" idx="2"/>
            <a:endCxn id="40" idx="0"/>
          </p:cNvCxnSpPr>
          <p:nvPr/>
        </p:nvCxnSpPr>
        <p:spPr>
          <a:xfrm flipH="1">
            <a:off x="5943171" y="4341381"/>
            <a:ext cx="3316" cy="43893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3F413F54-6196-4F73-8F40-E696DDE22605}"/>
              </a:ext>
            </a:extLst>
          </p:cNvPr>
          <p:cNvCxnSpPr>
            <a:cxnSpLocks/>
            <a:stCxn id="32" idx="2"/>
            <a:endCxn id="41" idx="0"/>
          </p:cNvCxnSpPr>
          <p:nvPr/>
        </p:nvCxnSpPr>
        <p:spPr>
          <a:xfrm flipH="1">
            <a:off x="6264469" y="4340542"/>
            <a:ext cx="3316" cy="43893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圖片 59">
            <a:extLst>
              <a:ext uri="{FF2B5EF4-FFF2-40B4-BE49-F238E27FC236}">
                <a16:creationId xmlns:a16="http://schemas.microsoft.com/office/drawing/2014/main" id="{36146311-BD7A-4CA9-A934-2A9F727670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230" t="33788" r="19014" b="5417"/>
          <a:stretch/>
        </p:blipFill>
        <p:spPr>
          <a:xfrm>
            <a:off x="849831" y="3879025"/>
            <a:ext cx="1184091" cy="111799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13" name="接點: 弧形 12">
            <a:extLst>
              <a:ext uri="{FF2B5EF4-FFF2-40B4-BE49-F238E27FC236}">
                <a16:creationId xmlns:a16="http://schemas.microsoft.com/office/drawing/2014/main" id="{311FAACC-BDFA-432C-B910-C86CA2F90002}"/>
              </a:ext>
            </a:extLst>
          </p:cNvPr>
          <p:cNvCxnSpPr>
            <a:cxnSpLocks/>
            <a:stCxn id="60" idx="2"/>
            <a:endCxn id="21" idx="0"/>
          </p:cNvCxnSpPr>
          <p:nvPr/>
        </p:nvCxnSpPr>
        <p:spPr>
          <a:xfrm rot="5400000" flipH="1" flipV="1">
            <a:off x="2878265" y="2579034"/>
            <a:ext cx="981594" cy="3854370"/>
          </a:xfrm>
          <a:prstGeom prst="curvedConnector5">
            <a:avLst>
              <a:gd name="adj1" fmla="val -23289"/>
              <a:gd name="adj2" fmla="val 55571"/>
              <a:gd name="adj3" fmla="val 1232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圖片 65">
            <a:extLst>
              <a:ext uri="{FF2B5EF4-FFF2-40B4-BE49-F238E27FC236}">
                <a16:creationId xmlns:a16="http://schemas.microsoft.com/office/drawing/2014/main" id="{AF6E9A2D-5B93-4D9D-BB23-689D8BB2E12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541" t="18580" r="19356" b="11316"/>
          <a:stretch/>
        </p:blipFill>
        <p:spPr>
          <a:xfrm>
            <a:off x="8777143" y="4400534"/>
            <a:ext cx="1305261" cy="102974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24" name="接點: 弧形 23">
            <a:extLst>
              <a:ext uri="{FF2B5EF4-FFF2-40B4-BE49-F238E27FC236}">
                <a16:creationId xmlns:a16="http://schemas.microsoft.com/office/drawing/2014/main" id="{F8353626-C991-4982-90B4-FFDF132E305F}"/>
              </a:ext>
            </a:extLst>
          </p:cNvPr>
          <p:cNvCxnSpPr>
            <a:stCxn id="38" idx="2"/>
            <a:endCxn id="66" idx="2"/>
          </p:cNvCxnSpPr>
          <p:nvPr/>
        </p:nvCxnSpPr>
        <p:spPr>
          <a:xfrm rot="16200000" flipH="1">
            <a:off x="7198511" y="3199020"/>
            <a:ext cx="325682" cy="4136843"/>
          </a:xfrm>
          <a:prstGeom prst="curvedConnector3">
            <a:avLst>
              <a:gd name="adj1" fmla="val 1701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04B76F9-706A-4783-94C8-DEC6C5954EF1}"/>
              </a:ext>
            </a:extLst>
          </p:cNvPr>
          <p:cNvSpPr txBox="1"/>
          <p:nvPr/>
        </p:nvSpPr>
        <p:spPr>
          <a:xfrm>
            <a:off x="2137581" y="3333180"/>
            <a:ext cx="33002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/>
              <a:t>1. Find the most similar rotation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2537BE25-FD4F-4242-ABA9-5F8EBA0FC262}"/>
              </a:ext>
            </a:extLst>
          </p:cNvPr>
          <p:cNvSpPr txBox="1"/>
          <p:nvPr/>
        </p:nvSpPr>
        <p:spPr>
          <a:xfrm>
            <a:off x="5705598" y="6026680"/>
            <a:ext cx="30878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/>
              <a:t>2. Apply to lower body joints</a:t>
            </a:r>
            <a:endParaRPr lang="zh-TW" altLang="en-US" dirty="0"/>
          </a:p>
        </p:txBody>
      </p: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ED9A12CB-0FCF-460F-B2A7-26BDDACA81D5}"/>
              </a:ext>
            </a:extLst>
          </p:cNvPr>
          <p:cNvGrpSpPr/>
          <p:nvPr/>
        </p:nvGrpSpPr>
        <p:grpSpPr>
          <a:xfrm>
            <a:off x="1006266" y="5395492"/>
            <a:ext cx="2362796" cy="1154342"/>
            <a:chOff x="496284" y="5421519"/>
            <a:chExt cx="2362796" cy="1154342"/>
          </a:xfrm>
        </p:grpSpPr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504B7104-7FB8-49E4-977F-76866F109756}"/>
                </a:ext>
              </a:extLst>
            </p:cNvPr>
            <p:cNvSpPr/>
            <p:nvPr/>
          </p:nvSpPr>
          <p:spPr>
            <a:xfrm>
              <a:off x="844555" y="6026680"/>
              <a:ext cx="150283" cy="1502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橢圓 67">
              <a:extLst>
                <a:ext uri="{FF2B5EF4-FFF2-40B4-BE49-F238E27FC236}">
                  <a16:creationId xmlns:a16="http://schemas.microsoft.com/office/drawing/2014/main" id="{DC246459-C50A-46A1-BABA-B4D404DB4E73}"/>
                </a:ext>
              </a:extLst>
            </p:cNvPr>
            <p:cNvSpPr/>
            <p:nvPr/>
          </p:nvSpPr>
          <p:spPr>
            <a:xfrm>
              <a:off x="1372533" y="6329260"/>
              <a:ext cx="150283" cy="1502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橢圓 68">
              <a:extLst>
                <a:ext uri="{FF2B5EF4-FFF2-40B4-BE49-F238E27FC236}">
                  <a16:creationId xmlns:a16="http://schemas.microsoft.com/office/drawing/2014/main" id="{7DCC2379-2225-41FF-BBE7-6647C72FD5AE}"/>
                </a:ext>
              </a:extLst>
            </p:cNvPr>
            <p:cNvSpPr/>
            <p:nvPr/>
          </p:nvSpPr>
          <p:spPr>
            <a:xfrm>
              <a:off x="1939709" y="6404401"/>
              <a:ext cx="150283" cy="1502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橢圓 69">
              <a:extLst>
                <a:ext uri="{FF2B5EF4-FFF2-40B4-BE49-F238E27FC236}">
                  <a16:creationId xmlns:a16="http://schemas.microsoft.com/office/drawing/2014/main" id="{AD450159-B6A8-4148-A337-78B6EE975ECF}"/>
                </a:ext>
              </a:extLst>
            </p:cNvPr>
            <p:cNvSpPr/>
            <p:nvPr/>
          </p:nvSpPr>
          <p:spPr>
            <a:xfrm>
              <a:off x="2708797" y="6425578"/>
              <a:ext cx="150283" cy="1502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1" name="直線接點 70">
              <a:extLst>
                <a:ext uri="{FF2B5EF4-FFF2-40B4-BE49-F238E27FC236}">
                  <a16:creationId xmlns:a16="http://schemas.microsoft.com/office/drawing/2014/main" id="{65B86B76-84FC-44B1-978B-BF14FAC60430}"/>
                </a:ext>
              </a:extLst>
            </p:cNvPr>
            <p:cNvCxnSpPr>
              <a:stCxn id="28" idx="5"/>
              <a:endCxn id="68" idx="1"/>
            </p:cNvCxnSpPr>
            <p:nvPr/>
          </p:nvCxnSpPr>
          <p:spPr>
            <a:xfrm>
              <a:off x="972830" y="6154955"/>
              <a:ext cx="421711" cy="19631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187B757F-D60C-4273-8764-F928B485B51F}"/>
                </a:ext>
              </a:extLst>
            </p:cNvPr>
            <p:cNvCxnSpPr>
              <a:cxnSpLocks/>
              <a:stCxn id="68" idx="6"/>
              <a:endCxn id="69" idx="2"/>
            </p:cNvCxnSpPr>
            <p:nvPr/>
          </p:nvCxnSpPr>
          <p:spPr>
            <a:xfrm>
              <a:off x="1522816" y="6404402"/>
              <a:ext cx="416893" cy="751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>
              <a:extLst>
                <a:ext uri="{FF2B5EF4-FFF2-40B4-BE49-F238E27FC236}">
                  <a16:creationId xmlns:a16="http://schemas.microsoft.com/office/drawing/2014/main" id="{CBBF9111-9C4C-4F46-93A0-07A0AB2DED78}"/>
                </a:ext>
              </a:extLst>
            </p:cNvPr>
            <p:cNvCxnSpPr>
              <a:cxnSpLocks/>
              <a:stCxn id="69" idx="6"/>
              <a:endCxn id="70" idx="2"/>
            </p:cNvCxnSpPr>
            <p:nvPr/>
          </p:nvCxnSpPr>
          <p:spPr>
            <a:xfrm>
              <a:off x="2089992" y="6479543"/>
              <a:ext cx="618805" cy="2117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橢圓 78">
              <a:extLst>
                <a:ext uri="{FF2B5EF4-FFF2-40B4-BE49-F238E27FC236}">
                  <a16:creationId xmlns:a16="http://schemas.microsoft.com/office/drawing/2014/main" id="{4B52435F-6411-4D63-AEA5-8C7A35B892F5}"/>
                </a:ext>
              </a:extLst>
            </p:cNvPr>
            <p:cNvSpPr/>
            <p:nvPr/>
          </p:nvSpPr>
          <p:spPr>
            <a:xfrm>
              <a:off x="496284" y="5421519"/>
              <a:ext cx="150283" cy="1502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0" name="直線接點 79">
              <a:extLst>
                <a:ext uri="{FF2B5EF4-FFF2-40B4-BE49-F238E27FC236}">
                  <a16:creationId xmlns:a16="http://schemas.microsoft.com/office/drawing/2014/main" id="{A09AF435-DF83-48DC-A9DA-67FF6F266FA0}"/>
                </a:ext>
              </a:extLst>
            </p:cNvPr>
            <p:cNvCxnSpPr>
              <a:cxnSpLocks/>
              <a:stCxn id="79" idx="5"/>
              <a:endCxn id="28" idx="1"/>
            </p:cNvCxnSpPr>
            <p:nvPr/>
          </p:nvCxnSpPr>
          <p:spPr>
            <a:xfrm>
              <a:off x="624559" y="5549794"/>
              <a:ext cx="242004" cy="4988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B8B3226D-8D08-47EE-8739-17880F57E3DC}"/>
              </a:ext>
            </a:extLst>
          </p:cNvPr>
          <p:cNvCxnSpPr>
            <a:stCxn id="28" idx="4"/>
          </p:cNvCxnSpPr>
          <p:nvPr/>
        </p:nvCxnSpPr>
        <p:spPr>
          <a:xfrm>
            <a:off x="1429679" y="6150936"/>
            <a:ext cx="474844" cy="80847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接點: 弧形 86">
            <a:extLst>
              <a:ext uri="{FF2B5EF4-FFF2-40B4-BE49-F238E27FC236}">
                <a16:creationId xmlns:a16="http://schemas.microsoft.com/office/drawing/2014/main" id="{CD16EAC0-EEF7-4A3C-BE93-D99A6C2F3638}"/>
              </a:ext>
            </a:extLst>
          </p:cNvPr>
          <p:cNvCxnSpPr>
            <a:cxnSpLocks/>
          </p:cNvCxnSpPr>
          <p:nvPr/>
        </p:nvCxnSpPr>
        <p:spPr>
          <a:xfrm flipV="1">
            <a:off x="1548390" y="6292229"/>
            <a:ext cx="237422" cy="97149"/>
          </a:xfrm>
          <a:prstGeom prst="curved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FBECA8D2-6D70-4958-8F64-BD5D119AA25F}"/>
                  </a:ext>
                </a:extLst>
              </p:cNvPr>
              <p:cNvSpPr txBox="1"/>
              <p:nvPr/>
            </p:nvSpPr>
            <p:spPr>
              <a:xfrm>
                <a:off x="1679174" y="6434335"/>
                <a:ext cx="5798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FBECA8D2-6D70-4958-8F64-BD5D119AA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174" y="6434335"/>
                <a:ext cx="57984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文字方塊 88">
            <a:extLst>
              <a:ext uri="{FF2B5EF4-FFF2-40B4-BE49-F238E27FC236}">
                <a16:creationId xmlns:a16="http://schemas.microsoft.com/office/drawing/2014/main" id="{0B2D51A4-C1F0-4036-86B1-BEB0173F2681}"/>
              </a:ext>
            </a:extLst>
          </p:cNvPr>
          <p:cNvSpPr txBox="1"/>
          <p:nvPr/>
        </p:nvSpPr>
        <p:spPr>
          <a:xfrm>
            <a:off x="190918" y="5301356"/>
            <a:ext cx="87948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600" dirty="0"/>
              <a:t>Wrist </a:t>
            </a:r>
            <a:endParaRPr lang="zh-TW" altLang="en-US" sz="1600" dirty="0"/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2679FA43-FEB8-469E-9C86-52C56B4897A8}"/>
              </a:ext>
            </a:extLst>
          </p:cNvPr>
          <p:cNvSpPr txBox="1"/>
          <p:nvPr/>
        </p:nvSpPr>
        <p:spPr>
          <a:xfrm>
            <a:off x="398457" y="5902547"/>
            <a:ext cx="87948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600" dirty="0"/>
              <a:t>MCP</a:t>
            </a:r>
            <a:endParaRPr lang="zh-TW" altLang="en-US" sz="1600" dirty="0"/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9E962108-5F51-4273-ABA8-547551ACA4BC}"/>
              </a:ext>
            </a:extLst>
          </p:cNvPr>
          <p:cNvSpPr txBox="1"/>
          <p:nvPr/>
        </p:nvSpPr>
        <p:spPr>
          <a:xfrm>
            <a:off x="1557953" y="5884510"/>
            <a:ext cx="87948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600" dirty="0"/>
              <a:t>PIP</a:t>
            </a:r>
            <a:endParaRPr lang="zh-TW" altLang="en-US" sz="1600" dirty="0"/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282BBCA5-CA93-41C8-A093-8C1F88534DF8}"/>
              </a:ext>
            </a:extLst>
          </p:cNvPr>
          <p:cNvSpPr txBox="1"/>
          <p:nvPr/>
        </p:nvSpPr>
        <p:spPr>
          <a:xfrm>
            <a:off x="2085065" y="5994864"/>
            <a:ext cx="87948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600" dirty="0"/>
              <a:t>DIP</a:t>
            </a:r>
            <a:endParaRPr lang="zh-TW" altLang="en-US" sz="1600" dirty="0"/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094E0AAC-6921-4A66-BBB4-4CD5CEDC1C0D}"/>
              </a:ext>
            </a:extLst>
          </p:cNvPr>
          <p:cNvSpPr txBox="1"/>
          <p:nvPr/>
        </p:nvSpPr>
        <p:spPr>
          <a:xfrm>
            <a:off x="2854332" y="6053251"/>
            <a:ext cx="87948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600" dirty="0"/>
              <a:t>TIP</a:t>
            </a:r>
            <a:endParaRPr lang="zh-TW" altLang="en-US" sz="1600" dirty="0"/>
          </a:p>
        </p:txBody>
      </p:sp>
      <p:sp>
        <p:nvSpPr>
          <p:cNvPr id="97" name="橢圓 96">
            <a:extLst>
              <a:ext uri="{FF2B5EF4-FFF2-40B4-BE49-F238E27FC236}">
                <a16:creationId xmlns:a16="http://schemas.microsoft.com/office/drawing/2014/main" id="{72F55274-4393-4C64-9DA4-DD6BCA051534}"/>
              </a:ext>
            </a:extLst>
          </p:cNvPr>
          <p:cNvSpPr/>
          <p:nvPr/>
        </p:nvSpPr>
        <p:spPr>
          <a:xfrm>
            <a:off x="8524922" y="3418185"/>
            <a:ext cx="150283" cy="150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橢圓 97">
            <a:extLst>
              <a:ext uri="{FF2B5EF4-FFF2-40B4-BE49-F238E27FC236}">
                <a16:creationId xmlns:a16="http://schemas.microsoft.com/office/drawing/2014/main" id="{0C0F0F22-D194-48B0-A91D-B6393214B321}"/>
              </a:ext>
            </a:extLst>
          </p:cNvPr>
          <p:cNvSpPr/>
          <p:nvPr/>
        </p:nvSpPr>
        <p:spPr>
          <a:xfrm>
            <a:off x="9445213" y="2962581"/>
            <a:ext cx="150283" cy="150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9" name="直線接點 98">
            <a:extLst>
              <a:ext uri="{FF2B5EF4-FFF2-40B4-BE49-F238E27FC236}">
                <a16:creationId xmlns:a16="http://schemas.microsoft.com/office/drawing/2014/main" id="{DFDD1340-3A3A-405C-9EE3-A7EFAFF24025}"/>
              </a:ext>
            </a:extLst>
          </p:cNvPr>
          <p:cNvCxnSpPr>
            <a:cxnSpLocks/>
            <a:stCxn id="98" idx="2"/>
            <a:endCxn id="97" idx="7"/>
          </p:cNvCxnSpPr>
          <p:nvPr/>
        </p:nvCxnSpPr>
        <p:spPr>
          <a:xfrm flipH="1">
            <a:off x="8653197" y="3037723"/>
            <a:ext cx="792016" cy="4024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接點 130">
            <a:extLst>
              <a:ext uri="{FF2B5EF4-FFF2-40B4-BE49-F238E27FC236}">
                <a16:creationId xmlns:a16="http://schemas.microsoft.com/office/drawing/2014/main" id="{3AD47EB8-9B54-4863-944F-4FC8230D6A7E}"/>
              </a:ext>
            </a:extLst>
          </p:cNvPr>
          <p:cNvCxnSpPr>
            <a:cxnSpLocks/>
            <a:stCxn id="97" idx="3"/>
            <a:endCxn id="133" idx="7"/>
          </p:cNvCxnSpPr>
          <p:nvPr/>
        </p:nvCxnSpPr>
        <p:spPr>
          <a:xfrm flipH="1">
            <a:off x="8238527" y="3546460"/>
            <a:ext cx="308403" cy="4983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橢圓 132">
            <a:extLst>
              <a:ext uri="{FF2B5EF4-FFF2-40B4-BE49-F238E27FC236}">
                <a16:creationId xmlns:a16="http://schemas.microsoft.com/office/drawing/2014/main" id="{46257C0B-5D3A-4944-8FB5-D5039DC886ED}"/>
              </a:ext>
            </a:extLst>
          </p:cNvPr>
          <p:cNvSpPr/>
          <p:nvPr/>
        </p:nvSpPr>
        <p:spPr>
          <a:xfrm>
            <a:off x="8110252" y="4022806"/>
            <a:ext cx="150283" cy="150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橢圓 134">
            <a:extLst>
              <a:ext uri="{FF2B5EF4-FFF2-40B4-BE49-F238E27FC236}">
                <a16:creationId xmlns:a16="http://schemas.microsoft.com/office/drawing/2014/main" id="{339FC2AD-AF23-40D3-9066-EB3DCF2AAACB}"/>
              </a:ext>
            </a:extLst>
          </p:cNvPr>
          <p:cNvSpPr/>
          <p:nvPr/>
        </p:nvSpPr>
        <p:spPr>
          <a:xfrm>
            <a:off x="9682665" y="2694338"/>
            <a:ext cx="150283" cy="150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橢圓 135">
            <a:extLst>
              <a:ext uri="{FF2B5EF4-FFF2-40B4-BE49-F238E27FC236}">
                <a16:creationId xmlns:a16="http://schemas.microsoft.com/office/drawing/2014/main" id="{B776B918-B33A-4740-ABC4-24F8B200DC96}"/>
              </a:ext>
            </a:extLst>
          </p:cNvPr>
          <p:cNvSpPr/>
          <p:nvPr/>
        </p:nvSpPr>
        <p:spPr>
          <a:xfrm>
            <a:off x="10209474" y="3555422"/>
            <a:ext cx="150283" cy="150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橢圓 136">
            <a:extLst>
              <a:ext uri="{FF2B5EF4-FFF2-40B4-BE49-F238E27FC236}">
                <a16:creationId xmlns:a16="http://schemas.microsoft.com/office/drawing/2014/main" id="{8F96AFAA-EA25-4308-A1D3-D1EAA4D67007}"/>
              </a:ext>
            </a:extLst>
          </p:cNvPr>
          <p:cNvSpPr/>
          <p:nvPr/>
        </p:nvSpPr>
        <p:spPr>
          <a:xfrm>
            <a:off x="9914993" y="3014976"/>
            <a:ext cx="150283" cy="150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8" name="直線接點 137">
            <a:extLst>
              <a:ext uri="{FF2B5EF4-FFF2-40B4-BE49-F238E27FC236}">
                <a16:creationId xmlns:a16="http://schemas.microsoft.com/office/drawing/2014/main" id="{25BD60F8-5111-4377-BA82-B1A61B7B6808}"/>
              </a:ext>
            </a:extLst>
          </p:cNvPr>
          <p:cNvCxnSpPr>
            <a:cxnSpLocks/>
            <a:stCxn id="137" idx="5"/>
            <a:endCxn id="136" idx="1"/>
          </p:cNvCxnSpPr>
          <p:nvPr/>
        </p:nvCxnSpPr>
        <p:spPr>
          <a:xfrm>
            <a:off x="10043268" y="3143251"/>
            <a:ext cx="188214" cy="4341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接點 138">
            <a:extLst>
              <a:ext uri="{FF2B5EF4-FFF2-40B4-BE49-F238E27FC236}">
                <a16:creationId xmlns:a16="http://schemas.microsoft.com/office/drawing/2014/main" id="{1CF3119D-45EB-41D9-A2BD-F58C8F7A964F}"/>
              </a:ext>
            </a:extLst>
          </p:cNvPr>
          <p:cNvCxnSpPr>
            <a:cxnSpLocks/>
            <a:stCxn id="136" idx="5"/>
            <a:endCxn id="140" idx="1"/>
          </p:cNvCxnSpPr>
          <p:nvPr/>
        </p:nvCxnSpPr>
        <p:spPr>
          <a:xfrm>
            <a:off x="10337749" y="3683697"/>
            <a:ext cx="613618" cy="2785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橢圓 139">
            <a:extLst>
              <a:ext uri="{FF2B5EF4-FFF2-40B4-BE49-F238E27FC236}">
                <a16:creationId xmlns:a16="http://schemas.microsoft.com/office/drawing/2014/main" id="{AD26119E-D2EC-4488-808A-5FD3762D1D2A}"/>
              </a:ext>
            </a:extLst>
          </p:cNvPr>
          <p:cNvSpPr/>
          <p:nvPr/>
        </p:nvSpPr>
        <p:spPr>
          <a:xfrm>
            <a:off x="10929359" y="3940279"/>
            <a:ext cx="150283" cy="150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3" name="直線接點 152">
            <a:extLst>
              <a:ext uri="{FF2B5EF4-FFF2-40B4-BE49-F238E27FC236}">
                <a16:creationId xmlns:a16="http://schemas.microsoft.com/office/drawing/2014/main" id="{F2C97B4F-7743-4F51-8AAC-ADE4FAB59A3B}"/>
              </a:ext>
            </a:extLst>
          </p:cNvPr>
          <p:cNvCxnSpPr>
            <a:cxnSpLocks/>
            <a:stCxn id="135" idx="3"/>
            <a:endCxn id="98" idx="0"/>
          </p:cNvCxnSpPr>
          <p:nvPr/>
        </p:nvCxnSpPr>
        <p:spPr>
          <a:xfrm flipH="1">
            <a:off x="9520355" y="2822613"/>
            <a:ext cx="184318" cy="1399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A50D02C8-59DF-4028-AE86-5E2F112732C3}"/>
              </a:ext>
            </a:extLst>
          </p:cNvPr>
          <p:cNvCxnSpPr>
            <a:cxnSpLocks/>
            <a:stCxn id="135" idx="5"/>
            <a:endCxn id="137" idx="0"/>
          </p:cNvCxnSpPr>
          <p:nvPr/>
        </p:nvCxnSpPr>
        <p:spPr>
          <a:xfrm>
            <a:off x="9810940" y="2822613"/>
            <a:ext cx="179195" cy="1923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字方塊 158">
            <a:extLst>
              <a:ext uri="{FF2B5EF4-FFF2-40B4-BE49-F238E27FC236}">
                <a16:creationId xmlns:a16="http://schemas.microsoft.com/office/drawing/2014/main" id="{11B57369-93FA-4928-9833-998B9E3F8B53}"/>
              </a:ext>
            </a:extLst>
          </p:cNvPr>
          <p:cNvSpPr txBox="1"/>
          <p:nvPr/>
        </p:nvSpPr>
        <p:spPr>
          <a:xfrm>
            <a:off x="8360142" y="2804308"/>
            <a:ext cx="102292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600" dirty="0">
                <a:highlight>
                  <a:srgbClr val="FFFF00"/>
                </a:highlight>
              </a:rPr>
              <a:t>Upper leg  </a:t>
            </a:r>
            <a:endParaRPr lang="zh-TW" altLang="en-US" sz="1600" dirty="0">
              <a:highlight>
                <a:srgbClr val="FFFF00"/>
              </a:highlight>
            </a:endParaRPr>
          </a:p>
        </p:txBody>
      </p:sp>
      <p:sp>
        <p:nvSpPr>
          <p:cNvPr id="160" name="文字方塊 159">
            <a:extLst>
              <a:ext uri="{FF2B5EF4-FFF2-40B4-BE49-F238E27FC236}">
                <a16:creationId xmlns:a16="http://schemas.microsoft.com/office/drawing/2014/main" id="{B5CA0AFB-9C41-4A68-8C4A-2B93E3637AAA}"/>
              </a:ext>
            </a:extLst>
          </p:cNvPr>
          <p:cNvSpPr txBox="1"/>
          <p:nvPr/>
        </p:nvSpPr>
        <p:spPr>
          <a:xfrm>
            <a:off x="7507195" y="3252745"/>
            <a:ext cx="102292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600" dirty="0">
                <a:highlight>
                  <a:srgbClr val="FFFF00"/>
                </a:highlight>
              </a:rPr>
              <a:t>Lower leg  </a:t>
            </a:r>
            <a:endParaRPr lang="zh-TW" altLang="en-US" sz="1600" dirty="0">
              <a:highlight>
                <a:srgbClr val="FFFF00"/>
              </a:highlight>
            </a:endParaRPr>
          </a:p>
        </p:txBody>
      </p:sp>
      <p:sp>
        <p:nvSpPr>
          <p:cNvPr id="161" name="文字方塊 160">
            <a:extLst>
              <a:ext uri="{FF2B5EF4-FFF2-40B4-BE49-F238E27FC236}">
                <a16:creationId xmlns:a16="http://schemas.microsoft.com/office/drawing/2014/main" id="{11BFE958-E65A-4605-BB0B-3C34B9C83333}"/>
              </a:ext>
            </a:extLst>
          </p:cNvPr>
          <p:cNvSpPr txBox="1"/>
          <p:nvPr/>
        </p:nvSpPr>
        <p:spPr>
          <a:xfrm>
            <a:off x="9246345" y="2296856"/>
            <a:ext cx="102292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600" dirty="0"/>
              <a:t>Hip </a:t>
            </a:r>
            <a:endParaRPr lang="zh-TW" altLang="en-US" sz="1600" dirty="0"/>
          </a:p>
        </p:txBody>
      </p:sp>
      <p:sp>
        <p:nvSpPr>
          <p:cNvPr id="167" name="文字方塊 166">
            <a:extLst>
              <a:ext uri="{FF2B5EF4-FFF2-40B4-BE49-F238E27FC236}">
                <a16:creationId xmlns:a16="http://schemas.microsoft.com/office/drawing/2014/main" id="{EB79E92B-C9E4-493B-A1B8-43B360797C21}"/>
              </a:ext>
            </a:extLst>
          </p:cNvPr>
          <p:cNvSpPr txBox="1"/>
          <p:nvPr/>
        </p:nvSpPr>
        <p:spPr>
          <a:xfrm>
            <a:off x="7269000" y="3915579"/>
            <a:ext cx="102292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600" dirty="0"/>
              <a:t>Feet 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51629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F5AAAA-57A9-4E60-BA00-8AB13B5FB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Lower body motion retargeting</a:t>
            </a:r>
            <a:r>
              <a:rPr lang="zh-TW" altLang="en-US" b="1" dirty="0"/>
              <a:t> </a:t>
            </a:r>
            <a:r>
              <a:rPr lang="en-US" altLang="zh-TW" b="1" dirty="0"/>
              <a:t>–</a:t>
            </a:r>
            <a:r>
              <a:rPr lang="zh-TW" altLang="en-US" b="1" dirty="0"/>
              <a:t> </a:t>
            </a:r>
            <a:r>
              <a:rPr lang="en-US" altLang="zh-TW" b="1" dirty="0"/>
              <a:t>performance</a:t>
            </a:r>
            <a:r>
              <a:rPr lang="zh-TW" altLang="en-US" b="1" dirty="0"/>
              <a:t>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FDED23-4494-4F7C-ACAA-68169A5DD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 adopt </a:t>
            </a:r>
            <a:r>
              <a:rPr lang="en-US" altLang="zh-TW" b="1" u="sng" dirty="0"/>
              <a:t>quaternion</a:t>
            </a:r>
            <a:r>
              <a:rPr lang="en-US" altLang="zh-TW" dirty="0"/>
              <a:t> for rotation mapping!! 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349EDE3-7762-4003-85AB-B5F1E17F2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AFAEA13-DD16-426A-877B-F0BFCC33085A}"/>
              </a:ext>
            </a:extLst>
          </p:cNvPr>
          <p:cNvSpPr txBox="1"/>
          <p:nvPr/>
        </p:nvSpPr>
        <p:spPr>
          <a:xfrm>
            <a:off x="733647" y="5560828"/>
            <a:ext cx="61137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補動態圖片</a:t>
            </a:r>
            <a:r>
              <a:rPr lang="en-US" altLang="zh-TW" dirty="0"/>
              <a:t>:</a:t>
            </a:r>
            <a:r>
              <a:rPr lang="zh-TW" altLang="en-US" dirty="0"/>
              <a:t> 比較使用</a:t>
            </a:r>
            <a:r>
              <a:rPr lang="en-US" altLang="zh-TW" dirty="0"/>
              <a:t>Euler angle</a:t>
            </a:r>
            <a:r>
              <a:rPr lang="zh-TW" altLang="en-US" dirty="0"/>
              <a:t>與</a:t>
            </a:r>
            <a:r>
              <a:rPr lang="en-US" altLang="zh-TW" dirty="0"/>
              <a:t>quaternion</a:t>
            </a:r>
            <a:r>
              <a:rPr lang="zh-TW" altLang="en-US" dirty="0"/>
              <a:t>的結果的差異 </a:t>
            </a:r>
          </a:p>
        </p:txBody>
      </p:sp>
    </p:spTree>
    <p:extLst>
      <p:ext uri="{BB962C8B-B14F-4D97-AF65-F5344CB8AC3E}">
        <p14:creationId xmlns:p14="http://schemas.microsoft.com/office/powerpoint/2010/main" val="1955004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5D2D18-0647-4305-B908-BE11845B8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Full-body pose reconstruction – preprocessing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A1C6C3-5F7B-47C8-831C-D1B76BEE3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/>
              <a:t>Inspired by [CoolMoves] </a:t>
            </a:r>
          </a:p>
          <a:p>
            <a:pPr lvl="1"/>
            <a:r>
              <a:rPr lang="en-US" altLang="zh-TW" dirty="0"/>
              <a:t>They use upper body motion to generate lower body motion 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6A4EF3-3553-49AE-91C1-5FC991A2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7AD02EC-8083-45A0-899A-0A500A8190C2}"/>
              </a:ext>
            </a:extLst>
          </p:cNvPr>
          <p:cNvSpPr txBox="1"/>
          <p:nvPr/>
        </p:nvSpPr>
        <p:spPr>
          <a:xfrm>
            <a:off x="8848056" y="4750190"/>
            <a:ext cx="291332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補動態圖片</a:t>
            </a:r>
            <a:r>
              <a:rPr lang="en-US" altLang="zh-TW" dirty="0"/>
              <a:t>: </a:t>
            </a:r>
            <a:r>
              <a:rPr lang="zh-TW" altLang="en-US" dirty="0"/>
              <a:t>人物與</a:t>
            </a:r>
            <a:r>
              <a:rPr lang="en-US" altLang="zh-TW" dirty="0"/>
              <a:t>feet</a:t>
            </a:r>
            <a:r>
              <a:rPr lang="zh-TW" altLang="en-US" dirty="0"/>
              <a:t>軌跡的動態圖片</a:t>
            </a:r>
            <a:r>
              <a:rPr lang="en-US" altLang="zh-TW" dirty="0"/>
              <a:t>, feet</a:t>
            </a:r>
            <a:r>
              <a:rPr lang="zh-TW" altLang="en-US" dirty="0"/>
              <a:t>軌跡是藍色的點組成的</a:t>
            </a:r>
          </a:p>
        </p:txBody>
      </p:sp>
      <p:grpSp>
        <p:nvGrpSpPr>
          <p:cNvPr id="85" name="群組 84">
            <a:extLst>
              <a:ext uri="{FF2B5EF4-FFF2-40B4-BE49-F238E27FC236}">
                <a16:creationId xmlns:a16="http://schemas.microsoft.com/office/drawing/2014/main" id="{BB8CF750-9F40-49EF-9539-A520F57A2268}"/>
              </a:ext>
            </a:extLst>
          </p:cNvPr>
          <p:cNvGrpSpPr/>
          <p:nvPr/>
        </p:nvGrpSpPr>
        <p:grpSpPr>
          <a:xfrm>
            <a:off x="838201" y="3827843"/>
            <a:ext cx="7173440" cy="466060"/>
            <a:chOff x="838200" y="3202173"/>
            <a:chExt cx="7173440" cy="466060"/>
          </a:xfrm>
        </p:grpSpPr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EA27F0DB-D1D2-489F-9469-A0495AE14F5C}"/>
                </a:ext>
              </a:extLst>
            </p:cNvPr>
            <p:cNvSpPr/>
            <p:nvPr/>
          </p:nvSpPr>
          <p:spPr>
            <a:xfrm>
              <a:off x="838200" y="3211033"/>
              <a:ext cx="448340" cy="4483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BAA02C0B-B1F6-4FF6-9E68-CB88C6DD784D}"/>
                </a:ext>
              </a:extLst>
            </p:cNvPr>
            <p:cNvSpPr/>
            <p:nvPr/>
          </p:nvSpPr>
          <p:spPr>
            <a:xfrm>
              <a:off x="1286540" y="3211033"/>
              <a:ext cx="448340" cy="4483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B920EDC9-FAD9-4DE9-842F-07A9E611C3B5}"/>
                </a:ext>
              </a:extLst>
            </p:cNvPr>
            <p:cNvSpPr/>
            <p:nvPr/>
          </p:nvSpPr>
          <p:spPr>
            <a:xfrm>
              <a:off x="1734880" y="3202173"/>
              <a:ext cx="448340" cy="4483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F7EE253E-BF56-495B-A1F3-F79BCE8F70D1}"/>
                </a:ext>
              </a:extLst>
            </p:cNvPr>
            <p:cNvSpPr/>
            <p:nvPr/>
          </p:nvSpPr>
          <p:spPr>
            <a:xfrm>
              <a:off x="2183220" y="3202173"/>
              <a:ext cx="448340" cy="4483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FFC088A5-C3C7-45A9-B966-C0F78DDB2056}"/>
                </a:ext>
              </a:extLst>
            </p:cNvPr>
            <p:cNvSpPr/>
            <p:nvPr/>
          </p:nvSpPr>
          <p:spPr>
            <a:xfrm>
              <a:off x="2631560" y="3219893"/>
              <a:ext cx="448340" cy="4483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B03AD4B1-4AB8-4FF8-8264-25BD1F225B07}"/>
                </a:ext>
              </a:extLst>
            </p:cNvPr>
            <p:cNvSpPr/>
            <p:nvPr/>
          </p:nvSpPr>
          <p:spPr>
            <a:xfrm>
              <a:off x="3079900" y="3219893"/>
              <a:ext cx="448340" cy="4483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859A93F9-834B-4AD3-BE54-F24447A8904C}"/>
                </a:ext>
              </a:extLst>
            </p:cNvPr>
            <p:cNvSpPr/>
            <p:nvPr/>
          </p:nvSpPr>
          <p:spPr>
            <a:xfrm>
              <a:off x="3528240" y="3211033"/>
              <a:ext cx="448340" cy="4483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1E0F2444-5892-4BEC-8F2E-2F81601BF441}"/>
                </a:ext>
              </a:extLst>
            </p:cNvPr>
            <p:cNvSpPr/>
            <p:nvPr/>
          </p:nvSpPr>
          <p:spPr>
            <a:xfrm>
              <a:off x="3976580" y="3211033"/>
              <a:ext cx="448340" cy="4483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AEB030F1-79F8-4D1E-B097-ACBD5D7E2CEB}"/>
                </a:ext>
              </a:extLst>
            </p:cNvPr>
            <p:cNvSpPr/>
            <p:nvPr/>
          </p:nvSpPr>
          <p:spPr>
            <a:xfrm>
              <a:off x="4424920" y="3211033"/>
              <a:ext cx="448340" cy="4483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7043069C-69A5-46A1-85AC-F1003CC114C9}"/>
                </a:ext>
              </a:extLst>
            </p:cNvPr>
            <p:cNvSpPr/>
            <p:nvPr/>
          </p:nvSpPr>
          <p:spPr>
            <a:xfrm>
              <a:off x="4873260" y="3211033"/>
              <a:ext cx="448340" cy="4483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9E978C97-69E6-49BA-86ED-E13B993D3C60}"/>
                </a:ext>
              </a:extLst>
            </p:cNvPr>
            <p:cNvSpPr/>
            <p:nvPr/>
          </p:nvSpPr>
          <p:spPr>
            <a:xfrm>
              <a:off x="5321600" y="3202173"/>
              <a:ext cx="448340" cy="4483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7A505083-D4FC-43C8-ABD7-E1F8C027D2AB}"/>
                </a:ext>
              </a:extLst>
            </p:cNvPr>
            <p:cNvSpPr/>
            <p:nvPr/>
          </p:nvSpPr>
          <p:spPr>
            <a:xfrm>
              <a:off x="5769940" y="3202173"/>
              <a:ext cx="448340" cy="4483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12B035F4-1A6D-480F-9F47-990F24244597}"/>
                </a:ext>
              </a:extLst>
            </p:cNvPr>
            <p:cNvSpPr/>
            <p:nvPr/>
          </p:nvSpPr>
          <p:spPr>
            <a:xfrm>
              <a:off x="6218280" y="3219893"/>
              <a:ext cx="448340" cy="4483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5648D511-F2E6-45A0-B62E-358627D6C206}"/>
                </a:ext>
              </a:extLst>
            </p:cNvPr>
            <p:cNvSpPr/>
            <p:nvPr/>
          </p:nvSpPr>
          <p:spPr>
            <a:xfrm>
              <a:off x="6666620" y="3219893"/>
              <a:ext cx="448340" cy="4483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119FA7D3-5138-4DBA-8CD6-450EE5ED7B6D}"/>
                </a:ext>
              </a:extLst>
            </p:cNvPr>
            <p:cNvSpPr/>
            <p:nvPr/>
          </p:nvSpPr>
          <p:spPr>
            <a:xfrm>
              <a:off x="7114960" y="3211033"/>
              <a:ext cx="448340" cy="4483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1B5E84C6-12C3-4DB6-9DE1-5008671A0F60}"/>
                </a:ext>
              </a:extLst>
            </p:cNvPr>
            <p:cNvSpPr/>
            <p:nvPr/>
          </p:nvSpPr>
          <p:spPr>
            <a:xfrm>
              <a:off x="7563300" y="3211033"/>
              <a:ext cx="448340" cy="4483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8E8A2AAF-B9DA-45DA-8A2F-13A0771150B0}"/>
              </a:ext>
            </a:extLst>
          </p:cNvPr>
          <p:cNvGrpSpPr/>
          <p:nvPr/>
        </p:nvGrpSpPr>
        <p:grpSpPr>
          <a:xfrm>
            <a:off x="838201" y="5010409"/>
            <a:ext cx="3586720" cy="448340"/>
            <a:chOff x="838200" y="3975248"/>
            <a:chExt cx="3586720" cy="448340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996AFEDE-6D73-4113-B11E-6810C8460C5C}"/>
                </a:ext>
              </a:extLst>
            </p:cNvPr>
            <p:cNvSpPr/>
            <p:nvPr/>
          </p:nvSpPr>
          <p:spPr>
            <a:xfrm>
              <a:off x="838200" y="3975248"/>
              <a:ext cx="448340" cy="44834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27B6A8B8-6408-4C00-8EFA-2500D27EB43D}"/>
                </a:ext>
              </a:extLst>
            </p:cNvPr>
            <p:cNvSpPr/>
            <p:nvPr/>
          </p:nvSpPr>
          <p:spPr>
            <a:xfrm>
              <a:off x="1286540" y="3975248"/>
              <a:ext cx="448340" cy="44834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2B1D5443-6589-4D88-B7C7-10DF9B380BE5}"/>
                </a:ext>
              </a:extLst>
            </p:cNvPr>
            <p:cNvSpPr/>
            <p:nvPr/>
          </p:nvSpPr>
          <p:spPr>
            <a:xfrm>
              <a:off x="1734880" y="3975248"/>
              <a:ext cx="448340" cy="44834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73CF77DD-4F6A-46D3-ADEE-FB05B20E0E53}"/>
                </a:ext>
              </a:extLst>
            </p:cNvPr>
            <p:cNvSpPr/>
            <p:nvPr/>
          </p:nvSpPr>
          <p:spPr>
            <a:xfrm>
              <a:off x="2183220" y="3975248"/>
              <a:ext cx="448340" cy="44834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68B6A46E-59DC-497F-BD61-D0F367C38962}"/>
                </a:ext>
              </a:extLst>
            </p:cNvPr>
            <p:cNvSpPr/>
            <p:nvPr/>
          </p:nvSpPr>
          <p:spPr>
            <a:xfrm>
              <a:off x="2631560" y="3975248"/>
              <a:ext cx="448340" cy="44834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822E351-294C-4092-90C7-8FF5F1F3F2C4}"/>
                </a:ext>
              </a:extLst>
            </p:cNvPr>
            <p:cNvSpPr/>
            <p:nvPr/>
          </p:nvSpPr>
          <p:spPr>
            <a:xfrm>
              <a:off x="3079900" y="3975248"/>
              <a:ext cx="448340" cy="44834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1F9BB824-0802-4879-ACA8-FCDEF54BDCFF}"/>
                </a:ext>
              </a:extLst>
            </p:cNvPr>
            <p:cNvSpPr/>
            <p:nvPr/>
          </p:nvSpPr>
          <p:spPr>
            <a:xfrm>
              <a:off x="3528240" y="3975248"/>
              <a:ext cx="448340" cy="44834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A6FD9EE-E87E-48A4-AFA2-76E5DC199C54}"/>
                </a:ext>
              </a:extLst>
            </p:cNvPr>
            <p:cNvSpPr/>
            <p:nvPr/>
          </p:nvSpPr>
          <p:spPr>
            <a:xfrm>
              <a:off x="3976580" y="3975248"/>
              <a:ext cx="448340" cy="448340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4E778F4B-1683-4EA3-AF3C-4971CF451CE2}"/>
              </a:ext>
            </a:extLst>
          </p:cNvPr>
          <p:cNvGrpSpPr/>
          <p:nvPr/>
        </p:nvGrpSpPr>
        <p:grpSpPr>
          <a:xfrm>
            <a:off x="1286541" y="5593686"/>
            <a:ext cx="3586720" cy="448340"/>
            <a:chOff x="838200" y="3975248"/>
            <a:chExt cx="3586720" cy="448340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3E14E33B-C815-44EF-8F76-9E09F8737047}"/>
                </a:ext>
              </a:extLst>
            </p:cNvPr>
            <p:cNvSpPr/>
            <p:nvPr/>
          </p:nvSpPr>
          <p:spPr>
            <a:xfrm>
              <a:off x="838200" y="3975248"/>
              <a:ext cx="448340" cy="44834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10AD2167-1425-420D-BCFF-706A1F77172E}"/>
                </a:ext>
              </a:extLst>
            </p:cNvPr>
            <p:cNvSpPr/>
            <p:nvPr/>
          </p:nvSpPr>
          <p:spPr>
            <a:xfrm>
              <a:off x="1286540" y="3975248"/>
              <a:ext cx="448340" cy="44834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CB2A300F-3D45-4D75-ADDF-A4141F0E1F53}"/>
                </a:ext>
              </a:extLst>
            </p:cNvPr>
            <p:cNvSpPr/>
            <p:nvPr/>
          </p:nvSpPr>
          <p:spPr>
            <a:xfrm>
              <a:off x="1734880" y="3975248"/>
              <a:ext cx="448340" cy="44834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6D434A80-2309-4B67-932A-D63DB989BB10}"/>
                </a:ext>
              </a:extLst>
            </p:cNvPr>
            <p:cNvSpPr/>
            <p:nvPr/>
          </p:nvSpPr>
          <p:spPr>
            <a:xfrm>
              <a:off x="2183220" y="3975248"/>
              <a:ext cx="448340" cy="44834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2A547DDC-B3FA-4525-B834-CA153F3F2E0B}"/>
                </a:ext>
              </a:extLst>
            </p:cNvPr>
            <p:cNvSpPr/>
            <p:nvPr/>
          </p:nvSpPr>
          <p:spPr>
            <a:xfrm>
              <a:off x="2631560" y="3975248"/>
              <a:ext cx="448340" cy="44834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1B92FC37-97D1-4318-8269-F2044D4753D7}"/>
                </a:ext>
              </a:extLst>
            </p:cNvPr>
            <p:cNvSpPr/>
            <p:nvPr/>
          </p:nvSpPr>
          <p:spPr>
            <a:xfrm>
              <a:off x="3079900" y="3975248"/>
              <a:ext cx="448340" cy="44834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D5BDC879-3398-4488-A335-9A94A8699AC1}"/>
                </a:ext>
              </a:extLst>
            </p:cNvPr>
            <p:cNvSpPr/>
            <p:nvPr/>
          </p:nvSpPr>
          <p:spPr>
            <a:xfrm>
              <a:off x="3528240" y="3975248"/>
              <a:ext cx="448340" cy="44834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7809F52D-B2A4-4A9A-8F1F-72D1A3B51A65}"/>
                </a:ext>
              </a:extLst>
            </p:cNvPr>
            <p:cNvSpPr/>
            <p:nvPr/>
          </p:nvSpPr>
          <p:spPr>
            <a:xfrm>
              <a:off x="3976580" y="3975248"/>
              <a:ext cx="448340" cy="448340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5726B7E4-0004-4F16-B312-F6AC81C41C96}"/>
              </a:ext>
            </a:extLst>
          </p:cNvPr>
          <p:cNvGrpSpPr/>
          <p:nvPr/>
        </p:nvGrpSpPr>
        <p:grpSpPr>
          <a:xfrm>
            <a:off x="838201" y="4078593"/>
            <a:ext cx="7173440" cy="466060"/>
            <a:chOff x="838200" y="3202173"/>
            <a:chExt cx="7173440" cy="466060"/>
          </a:xfrm>
        </p:grpSpPr>
        <p:sp>
          <p:nvSpPr>
            <p:cNvPr id="87" name="橢圓 86">
              <a:extLst>
                <a:ext uri="{FF2B5EF4-FFF2-40B4-BE49-F238E27FC236}">
                  <a16:creationId xmlns:a16="http://schemas.microsoft.com/office/drawing/2014/main" id="{F568F40F-D059-42C5-9876-E680BF564B4F}"/>
                </a:ext>
              </a:extLst>
            </p:cNvPr>
            <p:cNvSpPr/>
            <p:nvPr/>
          </p:nvSpPr>
          <p:spPr>
            <a:xfrm>
              <a:off x="838200" y="3211033"/>
              <a:ext cx="448340" cy="4483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橢圓 87">
              <a:extLst>
                <a:ext uri="{FF2B5EF4-FFF2-40B4-BE49-F238E27FC236}">
                  <a16:creationId xmlns:a16="http://schemas.microsoft.com/office/drawing/2014/main" id="{0E125D6B-0DE3-4C61-AC47-DC343399E93D}"/>
                </a:ext>
              </a:extLst>
            </p:cNvPr>
            <p:cNvSpPr/>
            <p:nvPr/>
          </p:nvSpPr>
          <p:spPr>
            <a:xfrm>
              <a:off x="1286540" y="3211033"/>
              <a:ext cx="448340" cy="4483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橢圓 88">
              <a:extLst>
                <a:ext uri="{FF2B5EF4-FFF2-40B4-BE49-F238E27FC236}">
                  <a16:creationId xmlns:a16="http://schemas.microsoft.com/office/drawing/2014/main" id="{F117FCB2-F9C4-4E0A-8BEA-E16B2353821B}"/>
                </a:ext>
              </a:extLst>
            </p:cNvPr>
            <p:cNvSpPr/>
            <p:nvPr/>
          </p:nvSpPr>
          <p:spPr>
            <a:xfrm>
              <a:off x="1734880" y="3202173"/>
              <a:ext cx="448340" cy="4483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橢圓 89">
              <a:extLst>
                <a:ext uri="{FF2B5EF4-FFF2-40B4-BE49-F238E27FC236}">
                  <a16:creationId xmlns:a16="http://schemas.microsoft.com/office/drawing/2014/main" id="{4EEE21D6-60CE-4113-AC95-EB68FD270484}"/>
                </a:ext>
              </a:extLst>
            </p:cNvPr>
            <p:cNvSpPr/>
            <p:nvPr/>
          </p:nvSpPr>
          <p:spPr>
            <a:xfrm>
              <a:off x="2183220" y="3202173"/>
              <a:ext cx="448340" cy="4483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橢圓 90">
              <a:extLst>
                <a:ext uri="{FF2B5EF4-FFF2-40B4-BE49-F238E27FC236}">
                  <a16:creationId xmlns:a16="http://schemas.microsoft.com/office/drawing/2014/main" id="{57439573-A38A-49DF-A7E8-508C6AE2EC30}"/>
                </a:ext>
              </a:extLst>
            </p:cNvPr>
            <p:cNvSpPr/>
            <p:nvPr/>
          </p:nvSpPr>
          <p:spPr>
            <a:xfrm>
              <a:off x="2631560" y="3219893"/>
              <a:ext cx="448340" cy="4483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橢圓 91">
              <a:extLst>
                <a:ext uri="{FF2B5EF4-FFF2-40B4-BE49-F238E27FC236}">
                  <a16:creationId xmlns:a16="http://schemas.microsoft.com/office/drawing/2014/main" id="{3578AD73-CBF6-43D4-A19D-B8F9DD243D9C}"/>
                </a:ext>
              </a:extLst>
            </p:cNvPr>
            <p:cNvSpPr/>
            <p:nvPr/>
          </p:nvSpPr>
          <p:spPr>
            <a:xfrm>
              <a:off x="3079900" y="3219893"/>
              <a:ext cx="448340" cy="4483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橢圓 92">
              <a:extLst>
                <a:ext uri="{FF2B5EF4-FFF2-40B4-BE49-F238E27FC236}">
                  <a16:creationId xmlns:a16="http://schemas.microsoft.com/office/drawing/2014/main" id="{A9C78996-4F8E-4470-BE45-FC1619C39E38}"/>
                </a:ext>
              </a:extLst>
            </p:cNvPr>
            <p:cNvSpPr/>
            <p:nvPr/>
          </p:nvSpPr>
          <p:spPr>
            <a:xfrm>
              <a:off x="3528240" y="3211033"/>
              <a:ext cx="448340" cy="4483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橢圓 93">
              <a:extLst>
                <a:ext uri="{FF2B5EF4-FFF2-40B4-BE49-F238E27FC236}">
                  <a16:creationId xmlns:a16="http://schemas.microsoft.com/office/drawing/2014/main" id="{1AD97620-0032-4DA7-8744-2D6128244A8F}"/>
                </a:ext>
              </a:extLst>
            </p:cNvPr>
            <p:cNvSpPr/>
            <p:nvPr/>
          </p:nvSpPr>
          <p:spPr>
            <a:xfrm>
              <a:off x="3976580" y="3211033"/>
              <a:ext cx="448340" cy="4483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橢圓 94">
              <a:extLst>
                <a:ext uri="{FF2B5EF4-FFF2-40B4-BE49-F238E27FC236}">
                  <a16:creationId xmlns:a16="http://schemas.microsoft.com/office/drawing/2014/main" id="{E0260305-23D0-46EE-85D8-848F0E7F7C6E}"/>
                </a:ext>
              </a:extLst>
            </p:cNvPr>
            <p:cNvSpPr/>
            <p:nvPr/>
          </p:nvSpPr>
          <p:spPr>
            <a:xfrm>
              <a:off x="4424920" y="3211033"/>
              <a:ext cx="448340" cy="4483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橢圓 95">
              <a:extLst>
                <a:ext uri="{FF2B5EF4-FFF2-40B4-BE49-F238E27FC236}">
                  <a16:creationId xmlns:a16="http://schemas.microsoft.com/office/drawing/2014/main" id="{34AAD069-433D-4018-B4CD-A216610268DC}"/>
                </a:ext>
              </a:extLst>
            </p:cNvPr>
            <p:cNvSpPr/>
            <p:nvPr/>
          </p:nvSpPr>
          <p:spPr>
            <a:xfrm>
              <a:off x="4873260" y="3211033"/>
              <a:ext cx="448340" cy="4483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橢圓 96">
              <a:extLst>
                <a:ext uri="{FF2B5EF4-FFF2-40B4-BE49-F238E27FC236}">
                  <a16:creationId xmlns:a16="http://schemas.microsoft.com/office/drawing/2014/main" id="{6A466C62-4F90-4B9D-81BA-B952625FC8B7}"/>
                </a:ext>
              </a:extLst>
            </p:cNvPr>
            <p:cNvSpPr/>
            <p:nvPr/>
          </p:nvSpPr>
          <p:spPr>
            <a:xfrm>
              <a:off x="5321600" y="3202173"/>
              <a:ext cx="448340" cy="4483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橢圓 97">
              <a:extLst>
                <a:ext uri="{FF2B5EF4-FFF2-40B4-BE49-F238E27FC236}">
                  <a16:creationId xmlns:a16="http://schemas.microsoft.com/office/drawing/2014/main" id="{716CB0B8-F2BC-4950-8E13-4B1F24260145}"/>
                </a:ext>
              </a:extLst>
            </p:cNvPr>
            <p:cNvSpPr/>
            <p:nvPr/>
          </p:nvSpPr>
          <p:spPr>
            <a:xfrm>
              <a:off x="5769940" y="3202173"/>
              <a:ext cx="448340" cy="4483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橢圓 98">
              <a:extLst>
                <a:ext uri="{FF2B5EF4-FFF2-40B4-BE49-F238E27FC236}">
                  <a16:creationId xmlns:a16="http://schemas.microsoft.com/office/drawing/2014/main" id="{D359AA70-D896-43BB-A8D7-411F162AE7F9}"/>
                </a:ext>
              </a:extLst>
            </p:cNvPr>
            <p:cNvSpPr/>
            <p:nvPr/>
          </p:nvSpPr>
          <p:spPr>
            <a:xfrm>
              <a:off x="6218280" y="3219893"/>
              <a:ext cx="448340" cy="4483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橢圓 99">
              <a:extLst>
                <a:ext uri="{FF2B5EF4-FFF2-40B4-BE49-F238E27FC236}">
                  <a16:creationId xmlns:a16="http://schemas.microsoft.com/office/drawing/2014/main" id="{3DB2AE6D-8CC1-4732-9DFB-472F6440BD60}"/>
                </a:ext>
              </a:extLst>
            </p:cNvPr>
            <p:cNvSpPr/>
            <p:nvPr/>
          </p:nvSpPr>
          <p:spPr>
            <a:xfrm>
              <a:off x="6666620" y="3219893"/>
              <a:ext cx="448340" cy="4483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橢圓 100">
              <a:extLst>
                <a:ext uri="{FF2B5EF4-FFF2-40B4-BE49-F238E27FC236}">
                  <a16:creationId xmlns:a16="http://schemas.microsoft.com/office/drawing/2014/main" id="{9379E1E4-0BC2-4586-95A7-E9A5CDB3EFAF}"/>
                </a:ext>
              </a:extLst>
            </p:cNvPr>
            <p:cNvSpPr/>
            <p:nvPr/>
          </p:nvSpPr>
          <p:spPr>
            <a:xfrm>
              <a:off x="7114960" y="3211033"/>
              <a:ext cx="448340" cy="4483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橢圓 101">
              <a:extLst>
                <a:ext uri="{FF2B5EF4-FFF2-40B4-BE49-F238E27FC236}">
                  <a16:creationId xmlns:a16="http://schemas.microsoft.com/office/drawing/2014/main" id="{CD248375-20BE-47E4-886A-BE000594C157}"/>
                </a:ext>
              </a:extLst>
            </p:cNvPr>
            <p:cNvSpPr/>
            <p:nvPr/>
          </p:nvSpPr>
          <p:spPr>
            <a:xfrm>
              <a:off x="7563300" y="3211033"/>
              <a:ext cx="448340" cy="4483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3" name="群組 102">
            <a:extLst>
              <a:ext uri="{FF2B5EF4-FFF2-40B4-BE49-F238E27FC236}">
                <a16:creationId xmlns:a16="http://schemas.microsoft.com/office/drawing/2014/main" id="{51E66E04-F570-45F5-8E6E-272D745E358A}"/>
              </a:ext>
            </a:extLst>
          </p:cNvPr>
          <p:cNvGrpSpPr/>
          <p:nvPr/>
        </p:nvGrpSpPr>
        <p:grpSpPr>
          <a:xfrm>
            <a:off x="843525" y="4301850"/>
            <a:ext cx="7173440" cy="466060"/>
            <a:chOff x="838200" y="3202173"/>
            <a:chExt cx="7173440" cy="466060"/>
          </a:xfrm>
        </p:grpSpPr>
        <p:sp>
          <p:nvSpPr>
            <p:cNvPr id="104" name="橢圓 103">
              <a:extLst>
                <a:ext uri="{FF2B5EF4-FFF2-40B4-BE49-F238E27FC236}">
                  <a16:creationId xmlns:a16="http://schemas.microsoft.com/office/drawing/2014/main" id="{E1ED3577-1C9B-4026-B189-3464A3BE4946}"/>
                </a:ext>
              </a:extLst>
            </p:cNvPr>
            <p:cNvSpPr/>
            <p:nvPr/>
          </p:nvSpPr>
          <p:spPr>
            <a:xfrm>
              <a:off x="838200" y="3211033"/>
              <a:ext cx="448340" cy="4483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橢圓 104">
              <a:extLst>
                <a:ext uri="{FF2B5EF4-FFF2-40B4-BE49-F238E27FC236}">
                  <a16:creationId xmlns:a16="http://schemas.microsoft.com/office/drawing/2014/main" id="{56C419FE-BCFD-47B6-BA03-CFB758BBB514}"/>
                </a:ext>
              </a:extLst>
            </p:cNvPr>
            <p:cNvSpPr/>
            <p:nvPr/>
          </p:nvSpPr>
          <p:spPr>
            <a:xfrm>
              <a:off x="1286540" y="3211033"/>
              <a:ext cx="448340" cy="4483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橢圓 105">
              <a:extLst>
                <a:ext uri="{FF2B5EF4-FFF2-40B4-BE49-F238E27FC236}">
                  <a16:creationId xmlns:a16="http://schemas.microsoft.com/office/drawing/2014/main" id="{19DA7F42-4635-491B-87ED-D69369046A78}"/>
                </a:ext>
              </a:extLst>
            </p:cNvPr>
            <p:cNvSpPr/>
            <p:nvPr/>
          </p:nvSpPr>
          <p:spPr>
            <a:xfrm>
              <a:off x="1734880" y="3202173"/>
              <a:ext cx="448340" cy="4483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橢圓 106">
              <a:extLst>
                <a:ext uri="{FF2B5EF4-FFF2-40B4-BE49-F238E27FC236}">
                  <a16:creationId xmlns:a16="http://schemas.microsoft.com/office/drawing/2014/main" id="{0CBDCD20-CD25-4DA8-9669-6FC6C266D8B3}"/>
                </a:ext>
              </a:extLst>
            </p:cNvPr>
            <p:cNvSpPr/>
            <p:nvPr/>
          </p:nvSpPr>
          <p:spPr>
            <a:xfrm>
              <a:off x="2183220" y="3202173"/>
              <a:ext cx="448340" cy="4483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橢圓 107">
              <a:extLst>
                <a:ext uri="{FF2B5EF4-FFF2-40B4-BE49-F238E27FC236}">
                  <a16:creationId xmlns:a16="http://schemas.microsoft.com/office/drawing/2014/main" id="{26B3B148-705F-4F5C-A1E1-397C338D6345}"/>
                </a:ext>
              </a:extLst>
            </p:cNvPr>
            <p:cNvSpPr/>
            <p:nvPr/>
          </p:nvSpPr>
          <p:spPr>
            <a:xfrm>
              <a:off x="2631560" y="3219893"/>
              <a:ext cx="448340" cy="4483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橢圓 108">
              <a:extLst>
                <a:ext uri="{FF2B5EF4-FFF2-40B4-BE49-F238E27FC236}">
                  <a16:creationId xmlns:a16="http://schemas.microsoft.com/office/drawing/2014/main" id="{382955DF-A891-4543-BC2B-4E563E8E9D50}"/>
                </a:ext>
              </a:extLst>
            </p:cNvPr>
            <p:cNvSpPr/>
            <p:nvPr/>
          </p:nvSpPr>
          <p:spPr>
            <a:xfrm>
              <a:off x="3079900" y="3219893"/>
              <a:ext cx="448340" cy="4483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橢圓 109">
              <a:extLst>
                <a:ext uri="{FF2B5EF4-FFF2-40B4-BE49-F238E27FC236}">
                  <a16:creationId xmlns:a16="http://schemas.microsoft.com/office/drawing/2014/main" id="{70272DA0-5D70-45E2-B1ED-FB077563D261}"/>
                </a:ext>
              </a:extLst>
            </p:cNvPr>
            <p:cNvSpPr/>
            <p:nvPr/>
          </p:nvSpPr>
          <p:spPr>
            <a:xfrm>
              <a:off x="3528240" y="3211033"/>
              <a:ext cx="448340" cy="4483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橢圓 110">
              <a:extLst>
                <a:ext uri="{FF2B5EF4-FFF2-40B4-BE49-F238E27FC236}">
                  <a16:creationId xmlns:a16="http://schemas.microsoft.com/office/drawing/2014/main" id="{D721EA3D-D503-4E48-8C8D-3A9A7471C53B}"/>
                </a:ext>
              </a:extLst>
            </p:cNvPr>
            <p:cNvSpPr/>
            <p:nvPr/>
          </p:nvSpPr>
          <p:spPr>
            <a:xfrm>
              <a:off x="3976580" y="3211033"/>
              <a:ext cx="448340" cy="4483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橢圓 111">
              <a:extLst>
                <a:ext uri="{FF2B5EF4-FFF2-40B4-BE49-F238E27FC236}">
                  <a16:creationId xmlns:a16="http://schemas.microsoft.com/office/drawing/2014/main" id="{4AA8FE9E-A926-41E4-96F3-4A7F6DFBC5C1}"/>
                </a:ext>
              </a:extLst>
            </p:cNvPr>
            <p:cNvSpPr/>
            <p:nvPr/>
          </p:nvSpPr>
          <p:spPr>
            <a:xfrm>
              <a:off x="4424920" y="3211033"/>
              <a:ext cx="448340" cy="4483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橢圓 112">
              <a:extLst>
                <a:ext uri="{FF2B5EF4-FFF2-40B4-BE49-F238E27FC236}">
                  <a16:creationId xmlns:a16="http://schemas.microsoft.com/office/drawing/2014/main" id="{18E0017F-F3F5-40EA-8DC8-11175EBAD941}"/>
                </a:ext>
              </a:extLst>
            </p:cNvPr>
            <p:cNvSpPr/>
            <p:nvPr/>
          </p:nvSpPr>
          <p:spPr>
            <a:xfrm>
              <a:off x="4873260" y="3211033"/>
              <a:ext cx="448340" cy="4483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橢圓 113">
              <a:extLst>
                <a:ext uri="{FF2B5EF4-FFF2-40B4-BE49-F238E27FC236}">
                  <a16:creationId xmlns:a16="http://schemas.microsoft.com/office/drawing/2014/main" id="{DE01D806-4648-4797-B6B0-4D4914F214B2}"/>
                </a:ext>
              </a:extLst>
            </p:cNvPr>
            <p:cNvSpPr/>
            <p:nvPr/>
          </p:nvSpPr>
          <p:spPr>
            <a:xfrm>
              <a:off x="5321600" y="3202173"/>
              <a:ext cx="448340" cy="4483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橢圓 114">
              <a:extLst>
                <a:ext uri="{FF2B5EF4-FFF2-40B4-BE49-F238E27FC236}">
                  <a16:creationId xmlns:a16="http://schemas.microsoft.com/office/drawing/2014/main" id="{A2860F2F-DCA9-4A08-AFCB-754D26A279C4}"/>
                </a:ext>
              </a:extLst>
            </p:cNvPr>
            <p:cNvSpPr/>
            <p:nvPr/>
          </p:nvSpPr>
          <p:spPr>
            <a:xfrm>
              <a:off x="5769940" y="3202173"/>
              <a:ext cx="448340" cy="4483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橢圓 115">
              <a:extLst>
                <a:ext uri="{FF2B5EF4-FFF2-40B4-BE49-F238E27FC236}">
                  <a16:creationId xmlns:a16="http://schemas.microsoft.com/office/drawing/2014/main" id="{91800643-B2B2-4B06-8B52-BCF2DCD4DE5F}"/>
                </a:ext>
              </a:extLst>
            </p:cNvPr>
            <p:cNvSpPr/>
            <p:nvPr/>
          </p:nvSpPr>
          <p:spPr>
            <a:xfrm>
              <a:off x="6218280" y="3219893"/>
              <a:ext cx="448340" cy="4483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橢圓 116">
              <a:extLst>
                <a:ext uri="{FF2B5EF4-FFF2-40B4-BE49-F238E27FC236}">
                  <a16:creationId xmlns:a16="http://schemas.microsoft.com/office/drawing/2014/main" id="{F6635B42-C282-47A1-B748-0D5223E1E273}"/>
                </a:ext>
              </a:extLst>
            </p:cNvPr>
            <p:cNvSpPr/>
            <p:nvPr/>
          </p:nvSpPr>
          <p:spPr>
            <a:xfrm>
              <a:off x="6666620" y="3219893"/>
              <a:ext cx="448340" cy="4483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橢圓 117">
              <a:extLst>
                <a:ext uri="{FF2B5EF4-FFF2-40B4-BE49-F238E27FC236}">
                  <a16:creationId xmlns:a16="http://schemas.microsoft.com/office/drawing/2014/main" id="{A198883A-92A2-498D-A4D1-08E69502105C}"/>
                </a:ext>
              </a:extLst>
            </p:cNvPr>
            <p:cNvSpPr/>
            <p:nvPr/>
          </p:nvSpPr>
          <p:spPr>
            <a:xfrm>
              <a:off x="7114960" y="3211033"/>
              <a:ext cx="448340" cy="4483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" name="橢圓 118">
              <a:extLst>
                <a:ext uri="{FF2B5EF4-FFF2-40B4-BE49-F238E27FC236}">
                  <a16:creationId xmlns:a16="http://schemas.microsoft.com/office/drawing/2014/main" id="{8FB13DDB-27A9-4F26-B588-50954A25123D}"/>
                </a:ext>
              </a:extLst>
            </p:cNvPr>
            <p:cNvSpPr/>
            <p:nvPr/>
          </p:nvSpPr>
          <p:spPr>
            <a:xfrm>
              <a:off x="7563300" y="3211033"/>
              <a:ext cx="448340" cy="4483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3853B3AD-02BA-4F26-B858-6D7578CEA768}"/>
              </a:ext>
            </a:extLst>
          </p:cNvPr>
          <p:cNvSpPr txBox="1"/>
          <p:nvPr/>
        </p:nvSpPr>
        <p:spPr>
          <a:xfrm>
            <a:off x="244550" y="3885067"/>
            <a:ext cx="51036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/>
              <a:t>X</a:t>
            </a:r>
            <a:endParaRPr lang="zh-TW" altLang="en-US" b="1" dirty="0"/>
          </a:p>
        </p:txBody>
      </p:sp>
      <p:sp>
        <p:nvSpPr>
          <p:cNvPr id="121" name="文字方塊 120">
            <a:extLst>
              <a:ext uri="{FF2B5EF4-FFF2-40B4-BE49-F238E27FC236}">
                <a16:creationId xmlns:a16="http://schemas.microsoft.com/office/drawing/2014/main" id="{920EE6B6-687A-4E4C-A46B-3EC44B9AEA2D}"/>
              </a:ext>
            </a:extLst>
          </p:cNvPr>
          <p:cNvSpPr txBox="1"/>
          <p:nvPr/>
        </p:nvSpPr>
        <p:spPr>
          <a:xfrm>
            <a:off x="244550" y="4126044"/>
            <a:ext cx="51036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/>
              <a:t>Y</a:t>
            </a:r>
            <a:endParaRPr lang="zh-TW" altLang="en-US" b="1" dirty="0"/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2D4B8BC4-BABA-49C6-8412-D5D8EE3A8C0F}"/>
              </a:ext>
            </a:extLst>
          </p:cNvPr>
          <p:cNvSpPr txBox="1"/>
          <p:nvPr/>
        </p:nvSpPr>
        <p:spPr>
          <a:xfrm>
            <a:off x="244549" y="4356941"/>
            <a:ext cx="51036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/>
              <a:t>Z</a:t>
            </a:r>
            <a:endParaRPr lang="zh-TW" altLang="en-US" b="1" dirty="0"/>
          </a:p>
        </p:txBody>
      </p: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EF64F0F2-26DB-461A-879F-B89FEDD9BDCF}"/>
              </a:ext>
            </a:extLst>
          </p:cNvPr>
          <p:cNvSpPr txBox="1"/>
          <p:nvPr/>
        </p:nvSpPr>
        <p:spPr>
          <a:xfrm>
            <a:off x="244549" y="5049913"/>
            <a:ext cx="51036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/>
              <a:t>FV</a:t>
            </a:r>
            <a:endParaRPr lang="zh-TW" altLang="en-US" b="1" dirty="0"/>
          </a:p>
        </p:txBody>
      </p: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8FEFC678-E4A9-4AA4-A056-C532A7AC722E}"/>
              </a:ext>
            </a:extLst>
          </p:cNvPr>
          <p:cNvSpPr txBox="1"/>
          <p:nvPr/>
        </p:nvSpPr>
        <p:spPr>
          <a:xfrm>
            <a:off x="671626" y="5671042"/>
            <a:ext cx="51036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/>
              <a:t>FV</a:t>
            </a:r>
            <a:endParaRPr lang="zh-TW" altLang="en-US" b="1" dirty="0"/>
          </a:p>
        </p:txBody>
      </p:sp>
      <p:cxnSp>
        <p:nvCxnSpPr>
          <p:cNvPr id="126" name="直線單箭頭接點 125">
            <a:extLst>
              <a:ext uri="{FF2B5EF4-FFF2-40B4-BE49-F238E27FC236}">
                <a16:creationId xmlns:a16="http://schemas.microsoft.com/office/drawing/2014/main" id="{613DDB89-92C2-40CA-9B49-102BB31DADE1}"/>
              </a:ext>
            </a:extLst>
          </p:cNvPr>
          <p:cNvCxnSpPr>
            <a:stCxn id="104" idx="4"/>
            <a:endCxn id="45" idx="0"/>
          </p:cNvCxnSpPr>
          <p:nvPr/>
        </p:nvCxnSpPr>
        <p:spPr>
          <a:xfrm flipH="1">
            <a:off x="1062371" y="4759050"/>
            <a:ext cx="5324" cy="2513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單箭頭接點 126">
            <a:extLst>
              <a:ext uri="{FF2B5EF4-FFF2-40B4-BE49-F238E27FC236}">
                <a16:creationId xmlns:a16="http://schemas.microsoft.com/office/drawing/2014/main" id="{C62D50E2-806D-4462-AFE2-B6D16043F743}"/>
              </a:ext>
            </a:extLst>
          </p:cNvPr>
          <p:cNvCxnSpPr>
            <a:cxnSpLocks/>
            <a:stCxn id="105" idx="4"/>
            <a:endCxn id="50" idx="0"/>
          </p:cNvCxnSpPr>
          <p:nvPr/>
        </p:nvCxnSpPr>
        <p:spPr>
          <a:xfrm flipH="1">
            <a:off x="1510711" y="4759050"/>
            <a:ext cx="5324" cy="2513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559CD67E-DF2A-4DD6-9DA9-D85F1F360D40}"/>
              </a:ext>
            </a:extLst>
          </p:cNvPr>
          <p:cNvGrpSpPr/>
          <p:nvPr/>
        </p:nvGrpSpPr>
        <p:grpSpPr>
          <a:xfrm>
            <a:off x="3011637" y="6274594"/>
            <a:ext cx="136526" cy="461701"/>
            <a:chOff x="3011637" y="6274594"/>
            <a:chExt cx="136526" cy="461701"/>
          </a:xfrm>
        </p:grpSpPr>
        <p:sp>
          <p:nvSpPr>
            <p:cNvPr id="131" name="橢圓 130">
              <a:extLst>
                <a:ext uri="{FF2B5EF4-FFF2-40B4-BE49-F238E27FC236}">
                  <a16:creationId xmlns:a16="http://schemas.microsoft.com/office/drawing/2014/main" id="{5FE97D0C-2AD1-4331-AD81-31EA3B0935B9}"/>
                </a:ext>
              </a:extLst>
            </p:cNvPr>
            <p:cNvSpPr/>
            <p:nvPr/>
          </p:nvSpPr>
          <p:spPr>
            <a:xfrm>
              <a:off x="3011638" y="6274594"/>
              <a:ext cx="136525" cy="1365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橢圓 131">
              <a:extLst>
                <a:ext uri="{FF2B5EF4-FFF2-40B4-BE49-F238E27FC236}">
                  <a16:creationId xmlns:a16="http://schemas.microsoft.com/office/drawing/2014/main" id="{BCECA40B-A01A-44BF-880D-FA035580C343}"/>
                </a:ext>
              </a:extLst>
            </p:cNvPr>
            <p:cNvSpPr/>
            <p:nvPr/>
          </p:nvSpPr>
          <p:spPr>
            <a:xfrm>
              <a:off x="3011638" y="6437182"/>
              <a:ext cx="136525" cy="1365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" name="橢圓 132">
              <a:extLst>
                <a:ext uri="{FF2B5EF4-FFF2-40B4-BE49-F238E27FC236}">
                  <a16:creationId xmlns:a16="http://schemas.microsoft.com/office/drawing/2014/main" id="{1D70DBFF-1FF3-44F8-8892-38317F16B96B}"/>
                </a:ext>
              </a:extLst>
            </p:cNvPr>
            <p:cNvSpPr/>
            <p:nvPr/>
          </p:nvSpPr>
          <p:spPr>
            <a:xfrm>
              <a:off x="3011637" y="6599770"/>
              <a:ext cx="136525" cy="1365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34" name="直線單箭頭接點 133">
            <a:extLst>
              <a:ext uri="{FF2B5EF4-FFF2-40B4-BE49-F238E27FC236}">
                <a16:creationId xmlns:a16="http://schemas.microsoft.com/office/drawing/2014/main" id="{D51E6671-AEC4-4FC0-A0BD-21BF7C9B4D44}"/>
              </a:ext>
            </a:extLst>
          </p:cNvPr>
          <p:cNvCxnSpPr>
            <a:cxnSpLocks/>
          </p:cNvCxnSpPr>
          <p:nvPr/>
        </p:nvCxnSpPr>
        <p:spPr>
          <a:xfrm flipH="1">
            <a:off x="1961700" y="4775857"/>
            <a:ext cx="5324" cy="2513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單箭頭接點 134">
            <a:extLst>
              <a:ext uri="{FF2B5EF4-FFF2-40B4-BE49-F238E27FC236}">
                <a16:creationId xmlns:a16="http://schemas.microsoft.com/office/drawing/2014/main" id="{AE8E8A01-43A9-48BA-92E5-E803F1A640ED}"/>
              </a:ext>
            </a:extLst>
          </p:cNvPr>
          <p:cNvCxnSpPr>
            <a:cxnSpLocks/>
          </p:cNvCxnSpPr>
          <p:nvPr/>
        </p:nvCxnSpPr>
        <p:spPr>
          <a:xfrm flipH="1">
            <a:off x="2418029" y="4750190"/>
            <a:ext cx="5324" cy="2513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單箭頭接點 135">
            <a:extLst>
              <a:ext uri="{FF2B5EF4-FFF2-40B4-BE49-F238E27FC236}">
                <a16:creationId xmlns:a16="http://schemas.microsoft.com/office/drawing/2014/main" id="{11A3FE1E-5EC9-4A58-AD6E-45F0EC4CB502}"/>
              </a:ext>
            </a:extLst>
          </p:cNvPr>
          <p:cNvCxnSpPr>
            <a:cxnSpLocks/>
          </p:cNvCxnSpPr>
          <p:nvPr/>
        </p:nvCxnSpPr>
        <p:spPr>
          <a:xfrm flipH="1">
            <a:off x="2863694" y="4764672"/>
            <a:ext cx="5324" cy="2513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948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5D2D18-0647-4305-B908-BE11845B8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Full-body pose reconstruction – preprocessing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A1C6C3-5F7B-47C8-831C-D1B76BEE3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/>
              <a:t>Augmentation </a:t>
            </a:r>
          </a:p>
          <a:p>
            <a:pPr lvl="1"/>
            <a:r>
              <a:rPr lang="en-US" altLang="zh-TW" dirty="0"/>
              <a:t>Since speed between finger and avatar’s leg may differ </a:t>
            </a:r>
          </a:p>
          <a:p>
            <a:pPr lvl="1"/>
            <a:r>
              <a:rPr lang="en-US" altLang="zh-TW" dirty="0"/>
              <a:t> 5 speed ratios are used for augmentation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6A4EF3-3553-49AE-91C1-5FC991A2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t>26</a:t>
            </a:fld>
            <a:endParaRPr lang="zh-TW" altLang="en-US"/>
          </a:p>
        </p:txBody>
      </p: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8E8A2AAF-B9DA-45DA-8A2F-13A0771150B0}"/>
              </a:ext>
            </a:extLst>
          </p:cNvPr>
          <p:cNvGrpSpPr/>
          <p:nvPr/>
        </p:nvGrpSpPr>
        <p:grpSpPr>
          <a:xfrm>
            <a:off x="725759" y="3403381"/>
            <a:ext cx="3586720" cy="448340"/>
            <a:chOff x="838200" y="3975248"/>
            <a:chExt cx="3586720" cy="448340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996AFEDE-6D73-4113-B11E-6810C8460C5C}"/>
                </a:ext>
              </a:extLst>
            </p:cNvPr>
            <p:cNvSpPr/>
            <p:nvPr/>
          </p:nvSpPr>
          <p:spPr>
            <a:xfrm>
              <a:off x="838200" y="3975248"/>
              <a:ext cx="448340" cy="44834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27B6A8B8-6408-4C00-8EFA-2500D27EB43D}"/>
                </a:ext>
              </a:extLst>
            </p:cNvPr>
            <p:cNvSpPr/>
            <p:nvPr/>
          </p:nvSpPr>
          <p:spPr>
            <a:xfrm>
              <a:off x="1286540" y="3975248"/>
              <a:ext cx="448340" cy="44834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2B1D5443-6589-4D88-B7C7-10DF9B380BE5}"/>
                </a:ext>
              </a:extLst>
            </p:cNvPr>
            <p:cNvSpPr/>
            <p:nvPr/>
          </p:nvSpPr>
          <p:spPr>
            <a:xfrm>
              <a:off x="1734880" y="3975248"/>
              <a:ext cx="448340" cy="44834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73CF77DD-4F6A-46D3-ADEE-FB05B20E0E53}"/>
                </a:ext>
              </a:extLst>
            </p:cNvPr>
            <p:cNvSpPr/>
            <p:nvPr/>
          </p:nvSpPr>
          <p:spPr>
            <a:xfrm>
              <a:off x="2183220" y="3975248"/>
              <a:ext cx="448340" cy="44834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68B6A46E-59DC-497F-BD61-D0F367C38962}"/>
                </a:ext>
              </a:extLst>
            </p:cNvPr>
            <p:cNvSpPr/>
            <p:nvPr/>
          </p:nvSpPr>
          <p:spPr>
            <a:xfrm>
              <a:off x="2631560" y="3975248"/>
              <a:ext cx="448340" cy="44834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822E351-294C-4092-90C7-8FF5F1F3F2C4}"/>
                </a:ext>
              </a:extLst>
            </p:cNvPr>
            <p:cNvSpPr/>
            <p:nvPr/>
          </p:nvSpPr>
          <p:spPr>
            <a:xfrm>
              <a:off x="3079900" y="3975248"/>
              <a:ext cx="448340" cy="44834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1F9BB824-0802-4879-ACA8-FCDEF54BDCFF}"/>
                </a:ext>
              </a:extLst>
            </p:cNvPr>
            <p:cNvSpPr/>
            <p:nvPr/>
          </p:nvSpPr>
          <p:spPr>
            <a:xfrm>
              <a:off x="3528240" y="3975248"/>
              <a:ext cx="448340" cy="44834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A6FD9EE-E87E-48A4-AFA2-76E5DC199C54}"/>
                </a:ext>
              </a:extLst>
            </p:cNvPr>
            <p:cNvSpPr/>
            <p:nvPr/>
          </p:nvSpPr>
          <p:spPr>
            <a:xfrm>
              <a:off x="3976580" y="3975248"/>
              <a:ext cx="448340" cy="448340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2" name="群組 81">
            <a:extLst>
              <a:ext uri="{FF2B5EF4-FFF2-40B4-BE49-F238E27FC236}">
                <a16:creationId xmlns:a16="http://schemas.microsoft.com/office/drawing/2014/main" id="{910F4D1A-D51F-4739-8F58-C4BE4B0BCCCD}"/>
              </a:ext>
            </a:extLst>
          </p:cNvPr>
          <p:cNvGrpSpPr/>
          <p:nvPr/>
        </p:nvGrpSpPr>
        <p:grpSpPr>
          <a:xfrm>
            <a:off x="956279" y="4263870"/>
            <a:ext cx="3138380" cy="448340"/>
            <a:chOff x="838200" y="3975248"/>
            <a:chExt cx="3138380" cy="448340"/>
          </a:xfrm>
          <a:solidFill>
            <a:schemeClr val="bg2"/>
          </a:solidFill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78FD382A-879C-47C9-A54C-EAD713D15A64}"/>
                </a:ext>
              </a:extLst>
            </p:cNvPr>
            <p:cNvSpPr/>
            <p:nvPr/>
          </p:nvSpPr>
          <p:spPr>
            <a:xfrm>
              <a:off x="838200" y="3975248"/>
              <a:ext cx="448340" cy="4483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10A99846-0DD0-4103-8F2F-F3C171A37C3E}"/>
                </a:ext>
              </a:extLst>
            </p:cNvPr>
            <p:cNvSpPr/>
            <p:nvPr/>
          </p:nvSpPr>
          <p:spPr>
            <a:xfrm>
              <a:off x="1286540" y="3975248"/>
              <a:ext cx="448340" cy="4483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E7F7E688-4D50-41EE-A67D-1D385ED5734C}"/>
                </a:ext>
              </a:extLst>
            </p:cNvPr>
            <p:cNvSpPr/>
            <p:nvPr/>
          </p:nvSpPr>
          <p:spPr>
            <a:xfrm>
              <a:off x="1734880" y="3975248"/>
              <a:ext cx="448340" cy="4483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7CB7E820-E6D7-441E-8442-BEEBD77D8385}"/>
                </a:ext>
              </a:extLst>
            </p:cNvPr>
            <p:cNvSpPr/>
            <p:nvPr/>
          </p:nvSpPr>
          <p:spPr>
            <a:xfrm>
              <a:off x="2183220" y="3975248"/>
              <a:ext cx="448340" cy="4483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6264DA89-AC40-4F63-A515-FF58B5C0EEDF}"/>
                </a:ext>
              </a:extLst>
            </p:cNvPr>
            <p:cNvSpPr/>
            <p:nvPr/>
          </p:nvSpPr>
          <p:spPr>
            <a:xfrm>
              <a:off x="2631560" y="3975248"/>
              <a:ext cx="448340" cy="4483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DEF1E03A-F380-46E0-A6E0-18411AC43CEF}"/>
                </a:ext>
              </a:extLst>
            </p:cNvPr>
            <p:cNvSpPr/>
            <p:nvPr/>
          </p:nvSpPr>
          <p:spPr>
            <a:xfrm>
              <a:off x="3079900" y="3975248"/>
              <a:ext cx="448340" cy="4483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96E50B19-263D-40FC-88EB-0F990037FCCA}"/>
                </a:ext>
              </a:extLst>
            </p:cNvPr>
            <p:cNvSpPr/>
            <p:nvPr/>
          </p:nvSpPr>
          <p:spPr>
            <a:xfrm>
              <a:off x="3528240" y="3975248"/>
              <a:ext cx="448340" cy="4483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3" name="接點: 弧形 22">
            <a:extLst>
              <a:ext uri="{FF2B5EF4-FFF2-40B4-BE49-F238E27FC236}">
                <a16:creationId xmlns:a16="http://schemas.microsoft.com/office/drawing/2014/main" id="{B8642DB1-9E86-48BE-AD3F-07E62C9930EB}"/>
              </a:ext>
            </a:extLst>
          </p:cNvPr>
          <p:cNvCxnSpPr>
            <a:stCxn id="56" idx="2"/>
            <a:endCxn id="55" idx="2"/>
          </p:cNvCxnSpPr>
          <p:nvPr/>
        </p:nvCxnSpPr>
        <p:spPr>
          <a:xfrm rot="5400000">
            <a:off x="3864139" y="3627551"/>
            <a:ext cx="12700" cy="44834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接點: 弧形 132">
            <a:extLst>
              <a:ext uri="{FF2B5EF4-FFF2-40B4-BE49-F238E27FC236}">
                <a16:creationId xmlns:a16="http://schemas.microsoft.com/office/drawing/2014/main" id="{9F0911EE-C8EC-421A-908E-376026C7F538}"/>
              </a:ext>
            </a:extLst>
          </p:cNvPr>
          <p:cNvCxnSpPr>
            <a:cxnSpLocks/>
            <a:stCxn id="54" idx="2"/>
            <a:endCxn id="53" idx="2"/>
          </p:cNvCxnSpPr>
          <p:nvPr/>
        </p:nvCxnSpPr>
        <p:spPr>
          <a:xfrm rot="5400000">
            <a:off x="2967459" y="3627551"/>
            <a:ext cx="12700" cy="44834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接點: 弧形 133">
            <a:extLst>
              <a:ext uri="{FF2B5EF4-FFF2-40B4-BE49-F238E27FC236}">
                <a16:creationId xmlns:a16="http://schemas.microsoft.com/office/drawing/2014/main" id="{CDCDFC9F-EB68-42D6-BE89-EB6DC0184336}"/>
              </a:ext>
            </a:extLst>
          </p:cNvPr>
          <p:cNvCxnSpPr>
            <a:cxnSpLocks/>
            <a:stCxn id="55" idx="2"/>
            <a:endCxn id="54" idx="2"/>
          </p:cNvCxnSpPr>
          <p:nvPr/>
        </p:nvCxnSpPr>
        <p:spPr>
          <a:xfrm rot="5400000">
            <a:off x="3415799" y="3627551"/>
            <a:ext cx="12700" cy="44834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接點: 弧形 134">
            <a:extLst>
              <a:ext uri="{FF2B5EF4-FFF2-40B4-BE49-F238E27FC236}">
                <a16:creationId xmlns:a16="http://schemas.microsoft.com/office/drawing/2014/main" id="{D278E5E8-4E86-45E7-8A6D-4CE6FE1475C7}"/>
              </a:ext>
            </a:extLst>
          </p:cNvPr>
          <p:cNvCxnSpPr>
            <a:cxnSpLocks/>
            <a:stCxn id="53" idx="2"/>
            <a:endCxn id="52" idx="2"/>
          </p:cNvCxnSpPr>
          <p:nvPr/>
        </p:nvCxnSpPr>
        <p:spPr>
          <a:xfrm rot="5400000">
            <a:off x="2519119" y="3627551"/>
            <a:ext cx="12700" cy="44834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接點: 弧形 135">
            <a:extLst>
              <a:ext uri="{FF2B5EF4-FFF2-40B4-BE49-F238E27FC236}">
                <a16:creationId xmlns:a16="http://schemas.microsoft.com/office/drawing/2014/main" id="{C0DCFD92-F688-441D-9F2B-CE797132A6AD}"/>
              </a:ext>
            </a:extLst>
          </p:cNvPr>
          <p:cNvCxnSpPr>
            <a:cxnSpLocks/>
            <a:stCxn id="52" idx="2"/>
            <a:endCxn id="51" idx="2"/>
          </p:cNvCxnSpPr>
          <p:nvPr/>
        </p:nvCxnSpPr>
        <p:spPr>
          <a:xfrm rot="5400000">
            <a:off x="2070779" y="3627551"/>
            <a:ext cx="12700" cy="44834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接點: 弧形 136">
            <a:extLst>
              <a:ext uri="{FF2B5EF4-FFF2-40B4-BE49-F238E27FC236}">
                <a16:creationId xmlns:a16="http://schemas.microsoft.com/office/drawing/2014/main" id="{943B28BB-A610-41E0-B4BA-6B285F13998A}"/>
              </a:ext>
            </a:extLst>
          </p:cNvPr>
          <p:cNvCxnSpPr>
            <a:cxnSpLocks/>
            <a:stCxn id="51" idx="2"/>
            <a:endCxn id="50" idx="2"/>
          </p:cNvCxnSpPr>
          <p:nvPr/>
        </p:nvCxnSpPr>
        <p:spPr>
          <a:xfrm rot="5400000">
            <a:off x="1622439" y="3627551"/>
            <a:ext cx="12700" cy="44834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接點: 弧形 137">
            <a:extLst>
              <a:ext uri="{FF2B5EF4-FFF2-40B4-BE49-F238E27FC236}">
                <a16:creationId xmlns:a16="http://schemas.microsoft.com/office/drawing/2014/main" id="{3CDFDF45-826B-4222-B14D-ECF75CEBADC7}"/>
              </a:ext>
            </a:extLst>
          </p:cNvPr>
          <p:cNvCxnSpPr>
            <a:cxnSpLocks/>
            <a:stCxn id="50" idx="2"/>
            <a:endCxn id="45" idx="2"/>
          </p:cNvCxnSpPr>
          <p:nvPr/>
        </p:nvCxnSpPr>
        <p:spPr>
          <a:xfrm rot="5400000">
            <a:off x="1174099" y="3627551"/>
            <a:ext cx="12700" cy="44834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文字方塊 138">
            <a:extLst>
              <a:ext uri="{FF2B5EF4-FFF2-40B4-BE49-F238E27FC236}">
                <a16:creationId xmlns:a16="http://schemas.microsoft.com/office/drawing/2014/main" id="{358D0138-755C-4334-B9A3-BA8197DB92B1}"/>
              </a:ext>
            </a:extLst>
          </p:cNvPr>
          <p:cNvSpPr txBox="1"/>
          <p:nvPr/>
        </p:nvSpPr>
        <p:spPr>
          <a:xfrm>
            <a:off x="-21104" y="4303374"/>
            <a:ext cx="86212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/>
              <a:t>Speed</a:t>
            </a:r>
            <a:endParaRPr lang="zh-TW" altLang="en-US" b="1" dirty="0"/>
          </a:p>
        </p:txBody>
      </p:sp>
      <p:grpSp>
        <p:nvGrpSpPr>
          <p:cNvPr id="140" name="群組 139">
            <a:extLst>
              <a:ext uri="{FF2B5EF4-FFF2-40B4-BE49-F238E27FC236}">
                <a16:creationId xmlns:a16="http://schemas.microsoft.com/office/drawing/2014/main" id="{071DF6B1-4FAC-4F1F-A723-29646016CF7E}"/>
              </a:ext>
            </a:extLst>
          </p:cNvPr>
          <p:cNvGrpSpPr/>
          <p:nvPr/>
        </p:nvGrpSpPr>
        <p:grpSpPr>
          <a:xfrm>
            <a:off x="7426443" y="5077337"/>
            <a:ext cx="3138380" cy="448340"/>
            <a:chOff x="838200" y="3975248"/>
            <a:chExt cx="3138380" cy="448340"/>
          </a:xfrm>
          <a:solidFill>
            <a:schemeClr val="bg2"/>
          </a:solidFill>
        </p:grpSpPr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DF2CF0D2-CB84-4284-B081-0608297EB133}"/>
                </a:ext>
              </a:extLst>
            </p:cNvPr>
            <p:cNvSpPr/>
            <p:nvPr/>
          </p:nvSpPr>
          <p:spPr>
            <a:xfrm>
              <a:off x="838200" y="3975248"/>
              <a:ext cx="448340" cy="4483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54176B48-A481-4E0D-92A3-860449981321}"/>
                </a:ext>
              </a:extLst>
            </p:cNvPr>
            <p:cNvSpPr/>
            <p:nvPr/>
          </p:nvSpPr>
          <p:spPr>
            <a:xfrm>
              <a:off x="1286540" y="3975248"/>
              <a:ext cx="448340" cy="4483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C3E23E3E-42FF-4ABF-8133-F52AD4135F6D}"/>
                </a:ext>
              </a:extLst>
            </p:cNvPr>
            <p:cNvSpPr/>
            <p:nvPr/>
          </p:nvSpPr>
          <p:spPr>
            <a:xfrm>
              <a:off x="1734880" y="3975248"/>
              <a:ext cx="448340" cy="4483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4DD08266-09E2-4826-8354-1FACEDE323F4}"/>
                </a:ext>
              </a:extLst>
            </p:cNvPr>
            <p:cNvSpPr/>
            <p:nvPr/>
          </p:nvSpPr>
          <p:spPr>
            <a:xfrm>
              <a:off x="2183220" y="3975248"/>
              <a:ext cx="448340" cy="4483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0BAC6949-A3A1-4E4B-86DC-7EB802C86D2E}"/>
                </a:ext>
              </a:extLst>
            </p:cNvPr>
            <p:cNvSpPr/>
            <p:nvPr/>
          </p:nvSpPr>
          <p:spPr>
            <a:xfrm>
              <a:off x="2631560" y="3975248"/>
              <a:ext cx="448340" cy="4483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80502B20-611B-40F1-BE90-2AFBE7F7521B}"/>
                </a:ext>
              </a:extLst>
            </p:cNvPr>
            <p:cNvSpPr/>
            <p:nvPr/>
          </p:nvSpPr>
          <p:spPr>
            <a:xfrm>
              <a:off x="3079900" y="3975248"/>
              <a:ext cx="448340" cy="4483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350E5230-C050-490B-A042-374DBFB3901F}"/>
                </a:ext>
              </a:extLst>
            </p:cNvPr>
            <p:cNvSpPr/>
            <p:nvPr/>
          </p:nvSpPr>
          <p:spPr>
            <a:xfrm>
              <a:off x="3528240" y="3975248"/>
              <a:ext cx="448340" cy="4483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80" name="群組 179">
            <a:extLst>
              <a:ext uri="{FF2B5EF4-FFF2-40B4-BE49-F238E27FC236}">
                <a16:creationId xmlns:a16="http://schemas.microsoft.com/office/drawing/2014/main" id="{F145C93F-32AF-4852-96F2-53F3A21746D8}"/>
              </a:ext>
            </a:extLst>
          </p:cNvPr>
          <p:cNvGrpSpPr/>
          <p:nvPr/>
        </p:nvGrpSpPr>
        <p:grpSpPr>
          <a:xfrm>
            <a:off x="7209521" y="4164986"/>
            <a:ext cx="3586720" cy="448340"/>
            <a:chOff x="838200" y="3975248"/>
            <a:chExt cx="3586720" cy="44834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36167156-66F5-4DF6-80CA-25FFCFEB94A1}"/>
                </a:ext>
              </a:extLst>
            </p:cNvPr>
            <p:cNvSpPr/>
            <p:nvPr/>
          </p:nvSpPr>
          <p:spPr>
            <a:xfrm>
              <a:off x="838200" y="3975248"/>
              <a:ext cx="448340" cy="4483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997057A4-E12D-46E8-A478-8FB504D0F695}"/>
                </a:ext>
              </a:extLst>
            </p:cNvPr>
            <p:cNvSpPr/>
            <p:nvPr/>
          </p:nvSpPr>
          <p:spPr>
            <a:xfrm>
              <a:off x="1286540" y="3975248"/>
              <a:ext cx="448340" cy="4483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EE55A50A-A995-4A84-81D5-CAD6EDC2A352}"/>
                </a:ext>
              </a:extLst>
            </p:cNvPr>
            <p:cNvSpPr/>
            <p:nvPr/>
          </p:nvSpPr>
          <p:spPr>
            <a:xfrm>
              <a:off x="1734880" y="3975248"/>
              <a:ext cx="448340" cy="4483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EDC5D455-C6CA-4581-807F-B871F68190C8}"/>
                </a:ext>
              </a:extLst>
            </p:cNvPr>
            <p:cNvSpPr/>
            <p:nvPr/>
          </p:nvSpPr>
          <p:spPr>
            <a:xfrm>
              <a:off x="2183220" y="3975248"/>
              <a:ext cx="448340" cy="4483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36028831-F0BF-4D41-ABA7-F832E4424E23}"/>
                </a:ext>
              </a:extLst>
            </p:cNvPr>
            <p:cNvSpPr/>
            <p:nvPr/>
          </p:nvSpPr>
          <p:spPr>
            <a:xfrm>
              <a:off x="2631560" y="3975248"/>
              <a:ext cx="448340" cy="4483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B8F557A5-D357-48B7-A033-E9A669716985}"/>
                </a:ext>
              </a:extLst>
            </p:cNvPr>
            <p:cNvSpPr/>
            <p:nvPr/>
          </p:nvSpPr>
          <p:spPr>
            <a:xfrm>
              <a:off x="3079900" y="3975248"/>
              <a:ext cx="448340" cy="4483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46C2F93A-1F9B-435E-9192-B7DD6DEC6B75}"/>
                </a:ext>
              </a:extLst>
            </p:cNvPr>
            <p:cNvSpPr/>
            <p:nvPr/>
          </p:nvSpPr>
          <p:spPr>
            <a:xfrm>
              <a:off x="3528240" y="3975248"/>
              <a:ext cx="448340" cy="4483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F2DB01BD-7E1D-4368-838C-7E554959C6F9}"/>
                </a:ext>
              </a:extLst>
            </p:cNvPr>
            <p:cNvSpPr/>
            <p:nvPr/>
          </p:nvSpPr>
          <p:spPr>
            <a:xfrm>
              <a:off x="3976580" y="3975248"/>
              <a:ext cx="448340" cy="448340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85B10AFC-08D5-4994-BEE7-0404498B3DC8}"/>
              </a:ext>
            </a:extLst>
          </p:cNvPr>
          <p:cNvGrpSpPr/>
          <p:nvPr/>
        </p:nvGrpSpPr>
        <p:grpSpPr>
          <a:xfrm>
            <a:off x="824602" y="5871794"/>
            <a:ext cx="3686262" cy="880212"/>
            <a:chOff x="931691" y="5872153"/>
            <a:chExt cx="3686262" cy="880212"/>
          </a:xfrm>
        </p:grpSpPr>
        <p:grpSp>
          <p:nvGrpSpPr>
            <p:cNvPr id="148" name="群組 147">
              <a:extLst>
                <a:ext uri="{FF2B5EF4-FFF2-40B4-BE49-F238E27FC236}">
                  <a16:creationId xmlns:a16="http://schemas.microsoft.com/office/drawing/2014/main" id="{D84D273C-733B-49C2-9F70-0A535EB99B22}"/>
                </a:ext>
              </a:extLst>
            </p:cNvPr>
            <p:cNvGrpSpPr/>
            <p:nvPr/>
          </p:nvGrpSpPr>
          <p:grpSpPr>
            <a:xfrm>
              <a:off x="931691" y="5872153"/>
              <a:ext cx="3138380" cy="448340"/>
              <a:chOff x="838200" y="3975248"/>
              <a:chExt cx="3138380" cy="448340"/>
            </a:xfrm>
            <a:solidFill>
              <a:schemeClr val="bg2"/>
            </a:solidFill>
          </p:grpSpPr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81736901-CB9E-4327-8106-70AB0BF3A43D}"/>
                  </a:ext>
                </a:extLst>
              </p:cNvPr>
              <p:cNvSpPr/>
              <p:nvPr/>
            </p:nvSpPr>
            <p:spPr>
              <a:xfrm>
                <a:off x="838200" y="3975248"/>
                <a:ext cx="448340" cy="4483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70C546C3-FBA0-4035-9C2A-65DD1BE70857}"/>
                  </a:ext>
                </a:extLst>
              </p:cNvPr>
              <p:cNvSpPr/>
              <p:nvPr/>
            </p:nvSpPr>
            <p:spPr>
              <a:xfrm>
                <a:off x="1286540" y="3975248"/>
                <a:ext cx="448340" cy="4483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7AF1E1DE-D782-48A6-BD6E-E1E18EAF6BC8}"/>
                  </a:ext>
                </a:extLst>
              </p:cNvPr>
              <p:cNvSpPr/>
              <p:nvPr/>
            </p:nvSpPr>
            <p:spPr>
              <a:xfrm>
                <a:off x="1734880" y="3975248"/>
                <a:ext cx="448340" cy="4483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DAE49417-992D-47BB-8D1E-4128596EF179}"/>
                  </a:ext>
                </a:extLst>
              </p:cNvPr>
              <p:cNvSpPr/>
              <p:nvPr/>
            </p:nvSpPr>
            <p:spPr>
              <a:xfrm>
                <a:off x="2183220" y="3975248"/>
                <a:ext cx="448340" cy="4483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3FF3373D-5C8F-4BF2-9274-96D815FC9322}"/>
                  </a:ext>
                </a:extLst>
              </p:cNvPr>
              <p:cNvSpPr/>
              <p:nvPr/>
            </p:nvSpPr>
            <p:spPr>
              <a:xfrm>
                <a:off x="2631560" y="3975248"/>
                <a:ext cx="448340" cy="4483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4" name="矩形 153">
                <a:extLst>
                  <a:ext uri="{FF2B5EF4-FFF2-40B4-BE49-F238E27FC236}">
                    <a16:creationId xmlns:a16="http://schemas.microsoft.com/office/drawing/2014/main" id="{B831AE04-DBB6-437D-A31B-632B60B9F434}"/>
                  </a:ext>
                </a:extLst>
              </p:cNvPr>
              <p:cNvSpPr/>
              <p:nvPr/>
            </p:nvSpPr>
            <p:spPr>
              <a:xfrm>
                <a:off x="3079900" y="3975248"/>
                <a:ext cx="448340" cy="4483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5" name="矩形 154">
                <a:extLst>
                  <a:ext uri="{FF2B5EF4-FFF2-40B4-BE49-F238E27FC236}">
                    <a16:creationId xmlns:a16="http://schemas.microsoft.com/office/drawing/2014/main" id="{BABD3B84-3C6F-4298-8FB3-640E7E29506B}"/>
                  </a:ext>
                </a:extLst>
              </p:cNvPr>
              <p:cNvSpPr/>
              <p:nvPr/>
            </p:nvSpPr>
            <p:spPr>
              <a:xfrm>
                <a:off x="3528240" y="3975248"/>
                <a:ext cx="448340" cy="4483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56" name="群組 155">
              <a:extLst>
                <a:ext uri="{FF2B5EF4-FFF2-40B4-BE49-F238E27FC236}">
                  <a16:creationId xmlns:a16="http://schemas.microsoft.com/office/drawing/2014/main" id="{58F032E1-C0D8-458E-BB09-3EABF259F5EE}"/>
                </a:ext>
              </a:extLst>
            </p:cNvPr>
            <p:cNvGrpSpPr/>
            <p:nvPr/>
          </p:nvGrpSpPr>
          <p:grpSpPr>
            <a:xfrm>
              <a:off x="1055897" y="5970171"/>
              <a:ext cx="3138380" cy="448340"/>
              <a:chOff x="838200" y="3975248"/>
              <a:chExt cx="3138380" cy="448340"/>
            </a:xfrm>
            <a:solidFill>
              <a:schemeClr val="bg2"/>
            </a:solidFill>
          </p:grpSpPr>
          <p:sp>
            <p:nvSpPr>
              <p:cNvPr id="157" name="矩形 156">
                <a:extLst>
                  <a:ext uri="{FF2B5EF4-FFF2-40B4-BE49-F238E27FC236}">
                    <a16:creationId xmlns:a16="http://schemas.microsoft.com/office/drawing/2014/main" id="{4FE6256F-3CA6-48D0-A62C-8AFC79855398}"/>
                  </a:ext>
                </a:extLst>
              </p:cNvPr>
              <p:cNvSpPr/>
              <p:nvPr/>
            </p:nvSpPr>
            <p:spPr>
              <a:xfrm>
                <a:off x="838200" y="3975248"/>
                <a:ext cx="448340" cy="4483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8" name="矩形 157">
                <a:extLst>
                  <a:ext uri="{FF2B5EF4-FFF2-40B4-BE49-F238E27FC236}">
                    <a16:creationId xmlns:a16="http://schemas.microsoft.com/office/drawing/2014/main" id="{5D68E271-81EF-4135-B42A-5320A3ECA1AF}"/>
                  </a:ext>
                </a:extLst>
              </p:cNvPr>
              <p:cNvSpPr/>
              <p:nvPr/>
            </p:nvSpPr>
            <p:spPr>
              <a:xfrm>
                <a:off x="1286540" y="3975248"/>
                <a:ext cx="448340" cy="4483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9" name="矩形 158">
                <a:extLst>
                  <a:ext uri="{FF2B5EF4-FFF2-40B4-BE49-F238E27FC236}">
                    <a16:creationId xmlns:a16="http://schemas.microsoft.com/office/drawing/2014/main" id="{542CC722-33D7-4F93-ABC2-BEBCFE329FF4}"/>
                  </a:ext>
                </a:extLst>
              </p:cNvPr>
              <p:cNvSpPr/>
              <p:nvPr/>
            </p:nvSpPr>
            <p:spPr>
              <a:xfrm>
                <a:off x="1734880" y="3975248"/>
                <a:ext cx="448340" cy="4483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0" name="矩形 159">
                <a:extLst>
                  <a:ext uri="{FF2B5EF4-FFF2-40B4-BE49-F238E27FC236}">
                    <a16:creationId xmlns:a16="http://schemas.microsoft.com/office/drawing/2014/main" id="{C11D621B-B9F5-44DB-831B-76DE508E7683}"/>
                  </a:ext>
                </a:extLst>
              </p:cNvPr>
              <p:cNvSpPr/>
              <p:nvPr/>
            </p:nvSpPr>
            <p:spPr>
              <a:xfrm>
                <a:off x="2183220" y="3975248"/>
                <a:ext cx="448340" cy="4483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D6EF5260-F006-4B59-8EDC-697B261971FF}"/>
                  </a:ext>
                </a:extLst>
              </p:cNvPr>
              <p:cNvSpPr/>
              <p:nvPr/>
            </p:nvSpPr>
            <p:spPr>
              <a:xfrm>
                <a:off x="2631560" y="3975248"/>
                <a:ext cx="448340" cy="4483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BEF51C87-88B1-4029-8284-A40EA842405A}"/>
                  </a:ext>
                </a:extLst>
              </p:cNvPr>
              <p:cNvSpPr/>
              <p:nvPr/>
            </p:nvSpPr>
            <p:spPr>
              <a:xfrm>
                <a:off x="3079900" y="3975248"/>
                <a:ext cx="448340" cy="4483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351A2021-38D8-49A2-9F56-9CC699B67222}"/>
                  </a:ext>
                </a:extLst>
              </p:cNvPr>
              <p:cNvSpPr/>
              <p:nvPr/>
            </p:nvSpPr>
            <p:spPr>
              <a:xfrm>
                <a:off x="3528240" y="3975248"/>
                <a:ext cx="448340" cy="4483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64" name="群組 163">
              <a:extLst>
                <a:ext uri="{FF2B5EF4-FFF2-40B4-BE49-F238E27FC236}">
                  <a16:creationId xmlns:a16="http://schemas.microsoft.com/office/drawing/2014/main" id="{F5664AC7-CF6C-40AD-8404-4D9F0AA6F154}"/>
                </a:ext>
              </a:extLst>
            </p:cNvPr>
            <p:cNvGrpSpPr/>
            <p:nvPr/>
          </p:nvGrpSpPr>
          <p:grpSpPr>
            <a:xfrm>
              <a:off x="1204908" y="6079855"/>
              <a:ext cx="3138380" cy="448340"/>
              <a:chOff x="838200" y="3975248"/>
              <a:chExt cx="3138380" cy="448340"/>
            </a:xfrm>
            <a:solidFill>
              <a:schemeClr val="bg2"/>
            </a:solidFill>
          </p:grpSpPr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3FBA9E1D-D41B-4FA9-9270-38C15F3819E7}"/>
                  </a:ext>
                </a:extLst>
              </p:cNvPr>
              <p:cNvSpPr/>
              <p:nvPr/>
            </p:nvSpPr>
            <p:spPr>
              <a:xfrm>
                <a:off x="838200" y="3975248"/>
                <a:ext cx="448340" cy="4483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6" name="矩形 165">
                <a:extLst>
                  <a:ext uri="{FF2B5EF4-FFF2-40B4-BE49-F238E27FC236}">
                    <a16:creationId xmlns:a16="http://schemas.microsoft.com/office/drawing/2014/main" id="{846D48D3-024A-4672-9BCF-A84EA22AF3D0}"/>
                  </a:ext>
                </a:extLst>
              </p:cNvPr>
              <p:cNvSpPr/>
              <p:nvPr/>
            </p:nvSpPr>
            <p:spPr>
              <a:xfrm>
                <a:off x="1286540" y="3975248"/>
                <a:ext cx="448340" cy="4483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7" name="矩形 166">
                <a:extLst>
                  <a:ext uri="{FF2B5EF4-FFF2-40B4-BE49-F238E27FC236}">
                    <a16:creationId xmlns:a16="http://schemas.microsoft.com/office/drawing/2014/main" id="{E94F137B-059C-490F-A3A6-07F0AC704D25}"/>
                  </a:ext>
                </a:extLst>
              </p:cNvPr>
              <p:cNvSpPr/>
              <p:nvPr/>
            </p:nvSpPr>
            <p:spPr>
              <a:xfrm>
                <a:off x="1734880" y="3975248"/>
                <a:ext cx="448340" cy="4483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61ACA463-8174-42BB-8B6D-DF29CCB3C663}"/>
                  </a:ext>
                </a:extLst>
              </p:cNvPr>
              <p:cNvSpPr/>
              <p:nvPr/>
            </p:nvSpPr>
            <p:spPr>
              <a:xfrm>
                <a:off x="2183220" y="3975248"/>
                <a:ext cx="448340" cy="4483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DBA05A07-E89A-4F74-9454-DA6939AA2861}"/>
                  </a:ext>
                </a:extLst>
              </p:cNvPr>
              <p:cNvSpPr/>
              <p:nvPr/>
            </p:nvSpPr>
            <p:spPr>
              <a:xfrm>
                <a:off x="2631560" y="3975248"/>
                <a:ext cx="448340" cy="4483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3026DE74-E56C-485B-B6D6-7D9005C33957}"/>
                  </a:ext>
                </a:extLst>
              </p:cNvPr>
              <p:cNvSpPr/>
              <p:nvPr/>
            </p:nvSpPr>
            <p:spPr>
              <a:xfrm>
                <a:off x="3079900" y="3975248"/>
                <a:ext cx="448340" cy="4483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1" name="矩形 170">
                <a:extLst>
                  <a:ext uri="{FF2B5EF4-FFF2-40B4-BE49-F238E27FC236}">
                    <a16:creationId xmlns:a16="http://schemas.microsoft.com/office/drawing/2014/main" id="{75A7C050-75B5-467C-90A7-39D34362E8E0}"/>
                  </a:ext>
                </a:extLst>
              </p:cNvPr>
              <p:cNvSpPr/>
              <p:nvPr/>
            </p:nvSpPr>
            <p:spPr>
              <a:xfrm>
                <a:off x="3528240" y="3975248"/>
                <a:ext cx="448340" cy="4483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72" name="群組 171">
              <a:extLst>
                <a:ext uri="{FF2B5EF4-FFF2-40B4-BE49-F238E27FC236}">
                  <a16:creationId xmlns:a16="http://schemas.microsoft.com/office/drawing/2014/main" id="{9398F573-13B5-47A7-A229-F299E7C91F50}"/>
                </a:ext>
              </a:extLst>
            </p:cNvPr>
            <p:cNvGrpSpPr/>
            <p:nvPr/>
          </p:nvGrpSpPr>
          <p:grpSpPr>
            <a:xfrm>
              <a:off x="1374294" y="6189539"/>
              <a:ext cx="3138380" cy="448340"/>
              <a:chOff x="838200" y="3975248"/>
              <a:chExt cx="3138380" cy="448340"/>
            </a:xfrm>
            <a:solidFill>
              <a:schemeClr val="bg2"/>
            </a:solidFill>
          </p:grpSpPr>
          <p:sp>
            <p:nvSpPr>
              <p:cNvPr id="173" name="矩形 172">
                <a:extLst>
                  <a:ext uri="{FF2B5EF4-FFF2-40B4-BE49-F238E27FC236}">
                    <a16:creationId xmlns:a16="http://schemas.microsoft.com/office/drawing/2014/main" id="{1955DEFD-0FB5-4767-8BA5-BFBEE4502DFD}"/>
                  </a:ext>
                </a:extLst>
              </p:cNvPr>
              <p:cNvSpPr/>
              <p:nvPr/>
            </p:nvSpPr>
            <p:spPr>
              <a:xfrm>
                <a:off x="838200" y="3975248"/>
                <a:ext cx="448340" cy="4483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4" name="矩形 173">
                <a:extLst>
                  <a:ext uri="{FF2B5EF4-FFF2-40B4-BE49-F238E27FC236}">
                    <a16:creationId xmlns:a16="http://schemas.microsoft.com/office/drawing/2014/main" id="{2CD952AC-6BF8-41A3-A37B-827B6AF0465C}"/>
                  </a:ext>
                </a:extLst>
              </p:cNvPr>
              <p:cNvSpPr/>
              <p:nvPr/>
            </p:nvSpPr>
            <p:spPr>
              <a:xfrm>
                <a:off x="1286540" y="3975248"/>
                <a:ext cx="448340" cy="4483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5" name="矩形 174">
                <a:extLst>
                  <a:ext uri="{FF2B5EF4-FFF2-40B4-BE49-F238E27FC236}">
                    <a16:creationId xmlns:a16="http://schemas.microsoft.com/office/drawing/2014/main" id="{E89A3D79-692F-407C-8938-1819FE86C9B6}"/>
                  </a:ext>
                </a:extLst>
              </p:cNvPr>
              <p:cNvSpPr/>
              <p:nvPr/>
            </p:nvSpPr>
            <p:spPr>
              <a:xfrm>
                <a:off x="1734880" y="3975248"/>
                <a:ext cx="448340" cy="4483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6" name="矩形 175">
                <a:extLst>
                  <a:ext uri="{FF2B5EF4-FFF2-40B4-BE49-F238E27FC236}">
                    <a16:creationId xmlns:a16="http://schemas.microsoft.com/office/drawing/2014/main" id="{F7B6B08D-3E27-44EE-A9A4-8CC3EFF1B16B}"/>
                  </a:ext>
                </a:extLst>
              </p:cNvPr>
              <p:cNvSpPr/>
              <p:nvPr/>
            </p:nvSpPr>
            <p:spPr>
              <a:xfrm>
                <a:off x="2183220" y="3975248"/>
                <a:ext cx="448340" cy="4483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7" name="矩形 176">
                <a:extLst>
                  <a:ext uri="{FF2B5EF4-FFF2-40B4-BE49-F238E27FC236}">
                    <a16:creationId xmlns:a16="http://schemas.microsoft.com/office/drawing/2014/main" id="{1BC474A1-512A-40FA-B636-9D94971F3B54}"/>
                  </a:ext>
                </a:extLst>
              </p:cNvPr>
              <p:cNvSpPr/>
              <p:nvPr/>
            </p:nvSpPr>
            <p:spPr>
              <a:xfrm>
                <a:off x="2631560" y="3975248"/>
                <a:ext cx="448340" cy="4483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8" name="矩形 177">
                <a:extLst>
                  <a:ext uri="{FF2B5EF4-FFF2-40B4-BE49-F238E27FC236}">
                    <a16:creationId xmlns:a16="http://schemas.microsoft.com/office/drawing/2014/main" id="{925C616D-50CB-48FC-B47F-108FDB179689}"/>
                  </a:ext>
                </a:extLst>
              </p:cNvPr>
              <p:cNvSpPr/>
              <p:nvPr/>
            </p:nvSpPr>
            <p:spPr>
              <a:xfrm>
                <a:off x="3079900" y="3975248"/>
                <a:ext cx="448340" cy="4483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id="{3B02EB07-097B-4931-A0F5-4612AD57EDAA}"/>
                  </a:ext>
                </a:extLst>
              </p:cNvPr>
              <p:cNvSpPr/>
              <p:nvPr/>
            </p:nvSpPr>
            <p:spPr>
              <a:xfrm>
                <a:off x="3528240" y="3975248"/>
                <a:ext cx="448340" cy="4483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34" name="群組 233">
              <a:extLst>
                <a:ext uri="{FF2B5EF4-FFF2-40B4-BE49-F238E27FC236}">
                  <a16:creationId xmlns:a16="http://schemas.microsoft.com/office/drawing/2014/main" id="{AE941D28-9CF8-476D-BF08-6F62F7E223F0}"/>
                </a:ext>
              </a:extLst>
            </p:cNvPr>
            <p:cNvGrpSpPr/>
            <p:nvPr/>
          </p:nvGrpSpPr>
          <p:grpSpPr>
            <a:xfrm>
              <a:off x="1479573" y="6304025"/>
              <a:ext cx="3138380" cy="448340"/>
              <a:chOff x="838200" y="3975248"/>
              <a:chExt cx="3138380" cy="448340"/>
            </a:xfrm>
            <a:solidFill>
              <a:schemeClr val="bg2"/>
            </a:solidFill>
          </p:grpSpPr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AFF3D03D-B6DE-404D-9F1D-F6F1E9053008}"/>
                  </a:ext>
                </a:extLst>
              </p:cNvPr>
              <p:cNvSpPr/>
              <p:nvPr/>
            </p:nvSpPr>
            <p:spPr>
              <a:xfrm>
                <a:off x="838200" y="3975248"/>
                <a:ext cx="448340" cy="4483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75CB57D1-8AE2-4108-ADCF-4895033BA410}"/>
                  </a:ext>
                </a:extLst>
              </p:cNvPr>
              <p:cNvSpPr/>
              <p:nvPr/>
            </p:nvSpPr>
            <p:spPr>
              <a:xfrm>
                <a:off x="1286540" y="3975248"/>
                <a:ext cx="448340" cy="4483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51B6E456-52DF-4157-84FB-C3F3F17C8C95}"/>
                  </a:ext>
                </a:extLst>
              </p:cNvPr>
              <p:cNvSpPr/>
              <p:nvPr/>
            </p:nvSpPr>
            <p:spPr>
              <a:xfrm>
                <a:off x="1734880" y="3975248"/>
                <a:ext cx="448340" cy="4483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72439120-4A64-4FE7-AD6A-93DAF03A469A}"/>
                  </a:ext>
                </a:extLst>
              </p:cNvPr>
              <p:cNvSpPr/>
              <p:nvPr/>
            </p:nvSpPr>
            <p:spPr>
              <a:xfrm>
                <a:off x="2183220" y="3975248"/>
                <a:ext cx="448340" cy="4483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1ADDDB86-808B-446C-9E0E-2E5B8E288DBB}"/>
                  </a:ext>
                </a:extLst>
              </p:cNvPr>
              <p:cNvSpPr/>
              <p:nvPr/>
            </p:nvSpPr>
            <p:spPr>
              <a:xfrm>
                <a:off x="2631560" y="3975248"/>
                <a:ext cx="448340" cy="4483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AF9E94F7-556C-4970-B4F8-7EBF428344CC}"/>
                  </a:ext>
                </a:extLst>
              </p:cNvPr>
              <p:cNvSpPr/>
              <p:nvPr/>
            </p:nvSpPr>
            <p:spPr>
              <a:xfrm>
                <a:off x="3079900" y="3975248"/>
                <a:ext cx="448340" cy="4483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7F7C967-AF31-4287-A051-9B98740A21AA}"/>
                  </a:ext>
                </a:extLst>
              </p:cNvPr>
              <p:cNvSpPr/>
              <p:nvPr/>
            </p:nvSpPr>
            <p:spPr>
              <a:xfrm>
                <a:off x="3528240" y="3975248"/>
                <a:ext cx="448340" cy="4483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cxnSp>
        <p:nvCxnSpPr>
          <p:cNvPr id="242" name="接點: 弧形 241">
            <a:extLst>
              <a:ext uri="{FF2B5EF4-FFF2-40B4-BE49-F238E27FC236}">
                <a16:creationId xmlns:a16="http://schemas.microsoft.com/office/drawing/2014/main" id="{CC8E10B7-0683-42B4-8803-C602E7B39C69}"/>
              </a:ext>
            </a:extLst>
          </p:cNvPr>
          <p:cNvCxnSpPr/>
          <p:nvPr/>
        </p:nvCxnSpPr>
        <p:spPr>
          <a:xfrm rot="5400000">
            <a:off x="10341551" y="4411533"/>
            <a:ext cx="12700" cy="44834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接點: 弧形 242">
            <a:extLst>
              <a:ext uri="{FF2B5EF4-FFF2-40B4-BE49-F238E27FC236}">
                <a16:creationId xmlns:a16="http://schemas.microsoft.com/office/drawing/2014/main" id="{216E1A1F-8DAA-4C42-A5D7-ADA7EE20BCF7}"/>
              </a:ext>
            </a:extLst>
          </p:cNvPr>
          <p:cNvCxnSpPr>
            <a:cxnSpLocks/>
          </p:cNvCxnSpPr>
          <p:nvPr/>
        </p:nvCxnSpPr>
        <p:spPr>
          <a:xfrm rot="5400000">
            <a:off x="9444871" y="4411533"/>
            <a:ext cx="12700" cy="44834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接點: 弧形 243">
            <a:extLst>
              <a:ext uri="{FF2B5EF4-FFF2-40B4-BE49-F238E27FC236}">
                <a16:creationId xmlns:a16="http://schemas.microsoft.com/office/drawing/2014/main" id="{D55838C4-3ECD-4838-91E1-F7DB66ECC5B4}"/>
              </a:ext>
            </a:extLst>
          </p:cNvPr>
          <p:cNvCxnSpPr>
            <a:cxnSpLocks/>
          </p:cNvCxnSpPr>
          <p:nvPr/>
        </p:nvCxnSpPr>
        <p:spPr>
          <a:xfrm rot="5400000">
            <a:off x="9893211" y="4411533"/>
            <a:ext cx="12700" cy="44834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接點: 弧形 244">
            <a:extLst>
              <a:ext uri="{FF2B5EF4-FFF2-40B4-BE49-F238E27FC236}">
                <a16:creationId xmlns:a16="http://schemas.microsoft.com/office/drawing/2014/main" id="{1A3162EE-1082-444C-8A99-6A043B7E3534}"/>
              </a:ext>
            </a:extLst>
          </p:cNvPr>
          <p:cNvCxnSpPr>
            <a:cxnSpLocks/>
          </p:cNvCxnSpPr>
          <p:nvPr/>
        </p:nvCxnSpPr>
        <p:spPr>
          <a:xfrm rot="5400000">
            <a:off x="8996531" y="4411533"/>
            <a:ext cx="12700" cy="44834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接點: 弧形 245">
            <a:extLst>
              <a:ext uri="{FF2B5EF4-FFF2-40B4-BE49-F238E27FC236}">
                <a16:creationId xmlns:a16="http://schemas.microsoft.com/office/drawing/2014/main" id="{3B111E46-513A-4264-A5CF-2B5B48107538}"/>
              </a:ext>
            </a:extLst>
          </p:cNvPr>
          <p:cNvCxnSpPr>
            <a:cxnSpLocks/>
          </p:cNvCxnSpPr>
          <p:nvPr/>
        </p:nvCxnSpPr>
        <p:spPr>
          <a:xfrm rot="5400000">
            <a:off x="8548191" y="4411533"/>
            <a:ext cx="12700" cy="44834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接點: 弧形 246">
            <a:extLst>
              <a:ext uri="{FF2B5EF4-FFF2-40B4-BE49-F238E27FC236}">
                <a16:creationId xmlns:a16="http://schemas.microsoft.com/office/drawing/2014/main" id="{6582FD09-D075-4229-B08F-9E1BC27E2731}"/>
              </a:ext>
            </a:extLst>
          </p:cNvPr>
          <p:cNvCxnSpPr>
            <a:cxnSpLocks/>
          </p:cNvCxnSpPr>
          <p:nvPr/>
        </p:nvCxnSpPr>
        <p:spPr>
          <a:xfrm rot="5400000">
            <a:off x="8099851" y="4411533"/>
            <a:ext cx="12700" cy="44834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接點: 弧形 247">
            <a:extLst>
              <a:ext uri="{FF2B5EF4-FFF2-40B4-BE49-F238E27FC236}">
                <a16:creationId xmlns:a16="http://schemas.microsoft.com/office/drawing/2014/main" id="{898D1A4F-0711-45E6-B4A9-9B10CB72B0B3}"/>
              </a:ext>
            </a:extLst>
          </p:cNvPr>
          <p:cNvCxnSpPr>
            <a:cxnSpLocks/>
          </p:cNvCxnSpPr>
          <p:nvPr/>
        </p:nvCxnSpPr>
        <p:spPr>
          <a:xfrm rot="5400000">
            <a:off x="7651511" y="4411533"/>
            <a:ext cx="12700" cy="44834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7E194B9A-1102-4013-A009-D06BE589C470}"/>
              </a:ext>
            </a:extLst>
          </p:cNvPr>
          <p:cNvCxnSpPr/>
          <p:nvPr/>
        </p:nvCxnSpPr>
        <p:spPr>
          <a:xfrm>
            <a:off x="2519119" y="5029200"/>
            <a:ext cx="0" cy="6166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7089E6C8-A0AB-4A34-B0F3-ED48C5F43025}"/>
              </a:ext>
            </a:extLst>
          </p:cNvPr>
          <p:cNvSpPr txBox="1"/>
          <p:nvPr/>
        </p:nvSpPr>
        <p:spPr>
          <a:xfrm>
            <a:off x="2519460" y="5152878"/>
            <a:ext cx="33045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/>
              <a:t>1. Times 5 different speed ratios</a:t>
            </a:r>
            <a:endParaRPr lang="zh-TW" altLang="en-US" dirty="0"/>
          </a:p>
        </p:txBody>
      </p:sp>
      <p:sp>
        <p:nvSpPr>
          <p:cNvPr id="249" name="文字方塊 248">
            <a:extLst>
              <a:ext uri="{FF2B5EF4-FFF2-40B4-BE49-F238E27FC236}">
                <a16:creationId xmlns:a16="http://schemas.microsoft.com/office/drawing/2014/main" id="{97196375-A8C8-44B8-B352-B7F497FA14E2}"/>
              </a:ext>
            </a:extLst>
          </p:cNvPr>
          <p:cNvSpPr txBox="1"/>
          <p:nvPr/>
        </p:nvSpPr>
        <p:spPr>
          <a:xfrm>
            <a:off x="7388285" y="3506388"/>
            <a:ext cx="3229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/>
              <a:t>2. Generate new feature vectors</a:t>
            </a:r>
            <a:endParaRPr lang="zh-TW" altLang="en-US" dirty="0"/>
          </a:p>
        </p:txBody>
      </p:sp>
      <p:cxnSp>
        <p:nvCxnSpPr>
          <p:cNvPr id="43" name="接點: 弧形 42">
            <a:extLst>
              <a:ext uri="{FF2B5EF4-FFF2-40B4-BE49-F238E27FC236}">
                <a16:creationId xmlns:a16="http://schemas.microsoft.com/office/drawing/2014/main" id="{6C482687-E6F1-4C21-97CC-268DEBFE8288}"/>
              </a:ext>
            </a:extLst>
          </p:cNvPr>
          <p:cNvCxnSpPr>
            <a:stCxn id="241" idx="3"/>
            <a:endCxn id="141" idx="1"/>
          </p:cNvCxnSpPr>
          <p:nvPr/>
        </p:nvCxnSpPr>
        <p:spPr>
          <a:xfrm flipV="1">
            <a:off x="4510864" y="5301507"/>
            <a:ext cx="2915579" cy="1226329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4799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5D2D18-0647-4305-B908-BE11845B8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Full-body pose reconstruction – performance  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6A4EF3-3553-49AE-91C1-5FC991A2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t>27</a:t>
            </a:fld>
            <a:endParaRPr lang="zh-TW" altLang="en-US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1B44F733-2DAD-4888-9F99-630AD498DE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41" t="18580" r="19356" b="11316"/>
          <a:stretch/>
        </p:blipFill>
        <p:spPr>
          <a:xfrm>
            <a:off x="838200" y="2914125"/>
            <a:ext cx="1305261" cy="102974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C97226E2-0202-41DA-B35C-C99C4C0BD8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41" t="18580" r="19356" b="11316"/>
          <a:stretch/>
        </p:blipFill>
        <p:spPr>
          <a:xfrm>
            <a:off x="990600" y="3066525"/>
            <a:ext cx="1305261" cy="102974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C8114C77-3538-44C7-9DBE-7A5D70464D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41" t="18580" r="19356" b="11316"/>
          <a:stretch/>
        </p:blipFill>
        <p:spPr>
          <a:xfrm>
            <a:off x="1143000" y="3218925"/>
            <a:ext cx="1305261" cy="102974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B77B65FB-467E-4BD7-A106-4B39AD652740}"/>
              </a:ext>
            </a:extLst>
          </p:cNvPr>
          <p:cNvSpPr txBox="1"/>
          <p:nvPr/>
        </p:nvSpPr>
        <p:spPr>
          <a:xfrm>
            <a:off x="680983" y="4430969"/>
            <a:ext cx="192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Real time input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B53C0205-52FB-45B5-BCE3-3C38EAB9195E}"/>
              </a:ext>
            </a:extLst>
          </p:cNvPr>
          <p:cNvCxnSpPr/>
          <p:nvPr/>
        </p:nvCxnSpPr>
        <p:spPr>
          <a:xfrm>
            <a:off x="2605476" y="3733799"/>
            <a:ext cx="71188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54C8DE12-8559-4DB1-BD06-1E60D089402A}"/>
              </a:ext>
            </a:extLst>
          </p:cNvPr>
          <p:cNvGrpSpPr/>
          <p:nvPr/>
        </p:nvGrpSpPr>
        <p:grpSpPr>
          <a:xfrm>
            <a:off x="3541528" y="3509629"/>
            <a:ext cx="3586720" cy="448340"/>
            <a:chOff x="3541528" y="3509629"/>
            <a:chExt cx="3586720" cy="448340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C1737B9-212A-459F-8A53-8FCB5871E79E}"/>
                </a:ext>
              </a:extLst>
            </p:cNvPr>
            <p:cNvSpPr/>
            <p:nvPr/>
          </p:nvSpPr>
          <p:spPr>
            <a:xfrm>
              <a:off x="3541528" y="3509629"/>
              <a:ext cx="448340" cy="4483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923943A-C016-4DB8-B8B9-14E5D2D43188}"/>
                </a:ext>
              </a:extLst>
            </p:cNvPr>
            <p:cNvSpPr/>
            <p:nvPr/>
          </p:nvSpPr>
          <p:spPr>
            <a:xfrm>
              <a:off x="3989868" y="3509629"/>
              <a:ext cx="448340" cy="4483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50A54E4-4BCC-4452-A1CA-B5725ED3777E}"/>
                </a:ext>
              </a:extLst>
            </p:cNvPr>
            <p:cNvSpPr/>
            <p:nvPr/>
          </p:nvSpPr>
          <p:spPr>
            <a:xfrm>
              <a:off x="4438208" y="3509629"/>
              <a:ext cx="448340" cy="4483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282EF631-78C6-4ECD-A78B-0FDAF7D8F78D}"/>
                </a:ext>
              </a:extLst>
            </p:cNvPr>
            <p:cNvSpPr/>
            <p:nvPr/>
          </p:nvSpPr>
          <p:spPr>
            <a:xfrm>
              <a:off x="4886548" y="3509629"/>
              <a:ext cx="448340" cy="4483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3E2AE18-5D35-472B-A7D6-294CE6E2D904}"/>
                </a:ext>
              </a:extLst>
            </p:cNvPr>
            <p:cNvSpPr/>
            <p:nvPr/>
          </p:nvSpPr>
          <p:spPr>
            <a:xfrm>
              <a:off x="5334888" y="3509629"/>
              <a:ext cx="448340" cy="4483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31F5EF3-E85F-414F-AFD9-2F3F4EE99390}"/>
                </a:ext>
              </a:extLst>
            </p:cNvPr>
            <p:cNvSpPr/>
            <p:nvPr/>
          </p:nvSpPr>
          <p:spPr>
            <a:xfrm>
              <a:off x="5783228" y="3509629"/>
              <a:ext cx="448340" cy="4483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0ADD231-73AB-4A00-88EA-6DFFDEF05BD6}"/>
                </a:ext>
              </a:extLst>
            </p:cNvPr>
            <p:cNvSpPr/>
            <p:nvPr/>
          </p:nvSpPr>
          <p:spPr>
            <a:xfrm>
              <a:off x="6231568" y="3509629"/>
              <a:ext cx="448340" cy="4483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EB8F920-7CA6-44EB-B014-FA61BB9E7BA6}"/>
                </a:ext>
              </a:extLst>
            </p:cNvPr>
            <p:cNvSpPr/>
            <p:nvPr/>
          </p:nvSpPr>
          <p:spPr>
            <a:xfrm>
              <a:off x="6679908" y="3509629"/>
              <a:ext cx="448340" cy="4483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68D830B0-0A0A-4FBB-8CD4-F65CD50E379F}"/>
              </a:ext>
            </a:extLst>
          </p:cNvPr>
          <p:cNvGrpSpPr/>
          <p:nvPr/>
        </p:nvGrpSpPr>
        <p:grpSpPr>
          <a:xfrm>
            <a:off x="7858347" y="2756489"/>
            <a:ext cx="3891520" cy="753140"/>
            <a:chOff x="3541528" y="4700475"/>
            <a:chExt cx="3891520" cy="753140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7B949938-EECD-4C16-9847-D640E434B4F4}"/>
                </a:ext>
              </a:extLst>
            </p:cNvPr>
            <p:cNvGrpSpPr/>
            <p:nvPr/>
          </p:nvGrpSpPr>
          <p:grpSpPr>
            <a:xfrm>
              <a:off x="3541528" y="4700475"/>
              <a:ext cx="3586720" cy="448340"/>
              <a:chOff x="838200" y="3975248"/>
              <a:chExt cx="3586720" cy="448340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D0423FB-E7CA-4093-9DFA-5BFFB35D3D0E}"/>
                  </a:ext>
                </a:extLst>
              </p:cNvPr>
              <p:cNvSpPr/>
              <p:nvPr/>
            </p:nvSpPr>
            <p:spPr>
              <a:xfrm>
                <a:off x="838200" y="3975248"/>
                <a:ext cx="448340" cy="4483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1FAB594-94F0-41FD-8861-539E40B32EA9}"/>
                  </a:ext>
                </a:extLst>
              </p:cNvPr>
              <p:cNvSpPr/>
              <p:nvPr/>
            </p:nvSpPr>
            <p:spPr>
              <a:xfrm>
                <a:off x="1286540" y="3975248"/>
                <a:ext cx="448340" cy="4483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DEDC6C2-967B-4151-9016-A5B5FADDCB2D}"/>
                  </a:ext>
                </a:extLst>
              </p:cNvPr>
              <p:cNvSpPr/>
              <p:nvPr/>
            </p:nvSpPr>
            <p:spPr>
              <a:xfrm>
                <a:off x="1734880" y="3975248"/>
                <a:ext cx="448340" cy="4483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09149F1-3305-4B2D-A98F-490427F4EB76}"/>
                  </a:ext>
                </a:extLst>
              </p:cNvPr>
              <p:cNvSpPr/>
              <p:nvPr/>
            </p:nvSpPr>
            <p:spPr>
              <a:xfrm>
                <a:off x="2183220" y="3975248"/>
                <a:ext cx="448340" cy="4483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EE87806-1318-41B4-837C-6913E68475E6}"/>
                  </a:ext>
                </a:extLst>
              </p:cNvPr>
              <p:cNvSpPr/>
              <p:nvPr/>
            </p:nvSpPr>
            <p:spPr>
              <a:xfrm>
                <a:off x="2631560" y="3975248"/>
                <a:ext cx="448340" cy="4483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027D352-A7DC-418B-A0B8-FF1150FC5B17}"/>
                  </a:ext>
                </a:extLst>
              </p:cNvPr>
              <p:cNvSpPr/>
              <p:nvPr/>
            </p:nvSpPr>
            <p:spPr>
              <a:xfrm>
                <a:off x="3079900" y="3975248"/>
                <a:ext cx="448340" cy="4483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BF183B9-0679-4B1E-968C-C64FD1B656A5}"/>
                  </a:ext>
                </a:extLst>
              </p:cNvPr>
              <p:cNvSpPr/>
              <p:nvPr/>
            </p:nvSpPr>
            <p:spPr>
              <a:xfrm>
                <a:off x="3528240" y="3975248"/>
                <a:ext cx="448340" cy="4483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95AEDE8A-B790-451C-8CC9-E7C963CEF662}"/>
                  </a:ext>
                </a:extLst>
              </p:cNvPr>
              <p:cNvSpPr/>
              <p:nvPr/>
            </p:nvSpPr>
            <p:spPr>
              <a:xfrm>
                <a:off x="3976580" y="3975248"/>
                <a:ext cx="448340" cy="448340"/>
              </a:xfrm>
              <a:prstGeom prst="rect">
                <a:avLst/>
              </a:prstGeom>
              <a:solidFill>
                <a:srgbClr val="92D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C402912A-4DDD-4B74-B0F0-36E013986EEF}"/>
                </a:ext>
              </a:extLst>
            </p:cNvPr>
            <p:cNvGrpSpPr/>
            <p:nvPr/>
          </p:nvGrpSpPr>
          <p:grpSpPr>
            <a:xfrm>
              <a:off x="3693928" y="4852875"/>
              <a:ext cx="3586720" cy="448340"/>
              <a:chOff x="838200" y="3975248"/>
              <a:chExt cx="3586720" cy="448340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CCEB0C3C-6A75-4D06-AF26-BC4D8B602C69}"/>
                  </a:ext>
                </a:extLst>
              </p:cNvPr>
              <p:cNvSpPr/>
              <p:nvPr/>
            </p:nvSpPr>
            <p:spPr>
              <a:xfrm>
                <a:off x="838200" y="3975248"/>
                <a:ext cx="448340" cy="4483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906868DC-C15D-4573-AABA-F72C9E8D3D1F}"/>
                  </a:ext>
                </a:extLst>
              </p:cNvPr>
              <p:cNvSpPr/>
              <p:nvPr/>
            </p:nvSpPr>
            <p:spPr>
              <a:xfrm>
                <a:off x="1286540" y="3975248"/>
                <a:ext cx="448340" cy="4483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DCA0B8B4-2068-4E6F-9EA8-4CEA88BBCEC5}"/>
                  </a:ext>
                </a:extLst>
              </p:cNvPr>
              <p:cNvSpPr/>
              <p:nvPr/>
            </p:nvSpPr>
            <p:spPr>
              <a:xfrm>
                <a:off x="1734880" y="3975248"/>
                <a:ext cx="448340" cy="4483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58CA004E-CE0F-4343-ADEA-FAF96DDFCA06}"/>
                  </a:ext>
                </a:extLst>
              </p:cNvPr>
              <p:cNvSpPr/>
              <p:nvPr/>
            </p:nvSpPr>
            <p:spPr>
              <a:xfrm>
                <a:off x="2183220" y="3975248"/>
                <a:ext cx="448340" cy="4483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84EEC084-8A5F-44CA-86F9-C5AE78320067}"/>
                  </a:ext>
                </a:extLst>
              </p:cNvPr>
              <p:cNvSpPr/>
              <p:nvPr/>
            </p:nvSpPr>
            <p:spPr>
              <a:xfrm>
                <a:off x="2631560" y="3975248"/>
                <a:ext cx="448340" cy="4483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3125FE08-5047-4E92-BF6C-4B9D46636A39}"/>
                  </a:ext>
                </a:extLst>
              </p:cNvPr>
              <p:cNvSpPr/>
              <p:nvPr/>
            </p:nvSpPr>
            <p:spPr>
              <a:xfrm>
                <a:off x="3079900" y="3975248"/>
                <a:ext cx="448340" cy="4483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91286B5-3675-40BC-BF80-F1B945447766}"/>
                  </a:ext>
                </a:extLst>
              </p:cNvPr>
              <p:cNvSpPr/>
              <p:nvPr/>
            </p:nvSpPr>
            <p:spPr>
              <a:xfrm>
                <a:off x="3528240" y="3975248"/>
                <a:ext cx="448340" cy="4483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6862DDDF-26E0-4B7C-91F3-7A02FD536081}"/>
                  </a:ext>
                </a:extLst>
              </p:cNvPr>
              <p:cNvSpPr/>
              <p:nvPr/>
            </p:nvSpPr>
            <p:spPr>
              <a:xfrm>
                <a:off x="3976580" y="3975248"/>
                <a:ext cx="448340" cy="448340"/>
              </a:xfrm>
              <a:prstGeom prst="rect">
                <a:avLst/>
              </a:prstGeom>
              <a:solidFill>
                <a:srgbClr val="92D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3AD43B3F-43F2-447A-B2A3-83740FC871B8}"/>
                </a:ext>
              </a:extLst>
            </p:cNvPr>
            <p:cNvGrpSpPr/>
            <p:nvPr/>
          </p:nvGrpSpPr>
          <p:grpSpPr>
            <a:xfrm>
              <a:off x="3846328" y="5005275"/>
              <a:ext cx="3586720" cy="448340"/>
              <a:chOff x="838200" y="3975248"/>
              <a:chExt cx="3586720" cy="448340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68A8B6A4-F090-40C4-8783-A85B8E0C7665}"/>
                  </a:ext>
                </a:extLst>
              </p:cNvPr>
              <p:cNvSpPr/>
              <p:nvPr/>
            </p:nvSpPr>
            <p:spPr>
              <a:xfrm>
                <a:off x="838200" y="3975248"/>
                <a:ext cx="448340" cy="4483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F11DDA0E-278C-4F97-9A69-BBAA35DEA42C}"/>
                  </a:ext>
                </a:extLst>
              </p:cNvPr>
              <p:cNvSpPr/>
              <p:nvPr/>
            </p:nvSpPr>
            <p:spPr>
              <a:xfrm>
                <a:off x="1286540" y="3975248"/>
                <a:ext cx="448340" cy="4483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31018DC2-2341-463D-8C43-9FE6670CB412}"/>
                  </a:ext>
                </a:extLst>
              </p:cNvPr>
              <p:cNvSpPr/>
              <p:nvPr/>
            </p:nvSpPr>
            <p:spPr>
              <a:xfrm>
                <a:off x="1734880" y="3975248"/>
                <a:ext cx="448340" cy="4483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D8CAF0B3-C999-4830-904C-02608477EABF}"/>
                  </a:ext>
                </a:extLst>
              </p:cNvPr>
              <p:cNvSpPr/>
              <p:nvPr/>
            </p:nvSpPr>
            <p:spPr>
              <a:xfrm>
                <a:off x="2183220" y="3975248"/>
                <a:ext cx="448340" cy="4483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1A43EB54-8B9E-437E-8A04-1FABBB7BEDDE}"/>
                  </a:ext>
                </a:extLst>
              </p:cNvPr>
              <p:cNvSpPr/>
              <p:nvPr/>
            </p:nvSpPr>
            <p:spPr>
              <a:xfrm>
                <a:off x="2631560" y="3975248"/>
                <a:ext cx="448340" cy="4483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7F12D6D6-DBCE-4AC9-888B-C6CD7110BF97}"/>
                  </a:ext>
                </a:extLst>
              </p:cNvPr>
              <p:cNvSpPr/>
              <p:nvPr/>
            </p:nvSpPr>
            <p:spPr>
              <a:xfrm>
                <a:off x="3079900" y="3975248"/>
                <a:ext cx="448340" cy="4483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066DA6AD-D920-4406-BC30-5D9156A72514}"/>
                  </a:ext>
                </a:extLst>
              </p:cNvPr>
              <p:cNvSpPr/>
              <p:nvPr/>
            </p:nvSpPr>
            <p:spPr>
              <a:xfrm>
                <a:off x="3528240" y="3975248"/>
                <a:ext cx="448340" cy="4483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456B7E00-2289-4C3F-9BDD-B3CF81B92FB7}"/>
                  </a:ext>
                </a:extLst>
              </p:cNvPr>
              <p:cNvSpPr/>
              <p:nvPr/>
            </p:nvSpPr>
            <p:spPr>
              <a:xfrm>
                <a:off x="3976580" y="3975248"/>
                <a:ext cx="448340" cy="448340"/>
              </a:xfrm>
              <a:prstGeom prst="rect">
                <a:avLst/>
              </a:prstGeom>
              <a:solidFill>
                <a:srgbClr val="92D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BDA9FE0C-3CE2-4437-AE5A-6F5801A02B9F}"/>
              </a:ext>
            </a:extLst>
          </p:cNvPr>
          <p:cNvGrpSpPr/>
          <p:nvPr/>
        </p:nvGrpSpPr>
        <p:grpSpPr>
          <a:xfrm>
            <a:off x="10063083" y="3700941"/>
            <a:ext cx="81756" cy="327024"/>
            <a:chOff x="3011639" y="6206729"/>
            <a:chExt cx="81756" cy="327024"/>
          </a:xfrm>
        </p:grpSpPr>
        <p:sp>
          <p:nvSpPr>
            <p:cNvPr id="49" name="橢圓 48">
              <a:extLst>
                <a:ext uri="{FF2B5EF4-FFF2-40B4-BE49-F238E27FC236}">
                  <a16:creationId xmlns:a16="http://schemas.microsoft.com/office/drawing/2014/main" id="{1675BFE5-BC0F-4D17-98F8-8C3C20133706}"/>
                </a:ext>
              </a:extLst>
            </p:cNvPr>
            <p:cNvSpPr/>
            <p:nvPr/>
          </p:nvSpPr>
          <p:spPr>
            <a:xfrm>
              <a:off x="3011639" y="6329363"/>
              <a:ext cx="81756" cy="817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8928B02B-157C-4292-84D1-828DA6FF1157}"/>
                </a:ext>
              </a:extLst>
            </p:cNvPr>
            <p:cNvSpPr/>
            <p:nvPr/>
          </p:nvSpPr>
          <p:spPr>
            <a:xfrm>
              <a:off x="3011639" y="6451997"/>
              <a:ext cx="81756" cy="817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2673FA8C-BECD-491F-86C7-12302024DC77}"/>
                </a:ext>
              </a:extLst>
            </p:cNvPr>
            <p:cNvSpPr/>
            <p:nvPr/>
          </p:nvSpPr>
          <p:spPr>
            <a:xfrm>
              <a:off x="3011639" y="6206729"/>
              <a:ext cx="81756" cy="817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742B50BD-B8D9-4757-9D84-BFBCC47EA31A}"/>
              </a:ext>
            </a:extLst>
          </p:cNvPr>
          <p:cNvGrpSpPr/>
          <p:nvPr/>
        </p:nvGrpSpPr>
        <p:grpSpPr>
          <a:xfrm>
            <a:off x="8306687" y="4147472"/>
            <a:ext cx="3586720" cy="448340"/>
            <a:chOff x="838200" y="3975248"/>
            <a:chExt cx="3586720" cy="44834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6D755F79-3315-4733-B7B3-EC4B3E959AFF}"/>
                </a:ext>
              </a:extLst>
            </p:cNvPr>
            <p:cNvSpPr/>
            <p:nvPr/>
          </p:nvSpPr>
          <p:spPr>
            <a:xfrm>
              <a:off x="838200" y="3975248"/>
              <a:ext cx="448340" cy="4483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5C9C2740-889F-41FA-BDA8-96BA37BC30A0}"/>
                </a:ext>
              </a:extLst>
            </p:cNvPr>
            <p:cNvSpPr/>
            <p:nvPr/>
          </p:nvSpPr>
          <p:spPr>
            <a:xfrm>
              <a:off x="1286540" y="3975248"/>
              <a:ext cx="448340" cy="4483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423F8B61-C40F-4F1F-BAA7-F41B7B7C4AED}"/>
                </a:ext>
              </a:extLst>
            </p:cNvPr>
            <p:cNvSpPr/>
            <p:nvPr/>
          </p:nvSpPr>
          <p:spPr>
            <a:xfrm>
              <a:off x="1734880" y="3975248"/>
              <a:ext cx="448340" cy="4483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BC65A06C-E179-4158-A479-72F29ED0ABE8}"/>
                </a:ext>
              </a:extLst>
            </p:cNvPr>
            <p:cNvSpPr/>
            <p:nvPr/>
          </p:nvSpPr>
          <p:spPr>
            <a:xfrm>
              <a:off x="2183220" y="3975248"/>
              <a:ext cx="448340" cy="4483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A4BEA03F-381E-4254-8F53-23790CF34C1A}"/>
                </a:ext>
              </a:extLst>
            </p:cNvPr>
            <p:cNvSpPr/>
            <p:nvPr/>
          </p:nvSpPr>
          <p:spPr>
            <a:xfrm>
              <a:off x="2631560" y="3975248"/>
              <a:ext cx="448340" cy="4483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C7C2C190-CCE1-4680-9153-03B4DD01F1AB}"/>
                </a:ext>
              </a:extLst>
            </p:cNvPr>
            <p:cNvSpPr/>
            <p:nvPr/>
          </p:nvSpPr>
          <p:spPr>
            <a:xfrm>
              <a:off x="3079900" y="3975248"/>
              <a:ext cx="448340" cy="4483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A0B3BB87-DF80-43C7-BEE2-C7476DC129F0}"/>
                </a:ext>
              </a:extLst>
            </p:cNvPr>
            <p:cNvSpPr/>
            <p:nvPr/>
          </p:nvSpPr>
          <p:spPr>
            <a:xfrm>
              <a:off x="3528240" y="3975248"/>
              <a:ext cx="448340" cy="4483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D117DC5C-2B88-4EA9-B055-FBEB6BB11C24}"/>
                </a:ext>
              </a:extLst>
            </p:cNvPr>
            <p:cNvSpPr/>
            <p:nvPr/>
          </p:nvSpPr>
          <p:spPr>
            <a:xfrm>
              <a:off x="3976580" y="3975248"/>
              <a:ext cx="448340" cy="448340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65" name="接點: 弧形 64">
            <a:extLst>
              <a:ext uri="{FF2B5EF4-FFF2-40B4-BE49-F238E27FC236}">
                <a16:creationId xmlns:a16="http://schemas.microsoft.com/office/drawing/2014/main" id="{163AAF3C-B3D8-49CD-A7EB-054EB83DEACA}"/>
              </a:ext>
            </a:extLst>
          </p:cNvPr>
          <p:cNvCxnSpPr>
            <a:stCxn id="27" idx="3"/>
            <a:endCxn id="56" idx="1"/>
          </p:cNvCxnSpPr>
          <p:nvPr/>
        </p:nvCxnSpPr>
        <p:spPr>
          <a:xfrm>
            <a:off x="7128248" y="3733799"/>
            <a:ext cx="1178439" cy="637843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480752BD-D389-494A-863C-F30A8F3E200F}"/>
              </a:ext>
            </a:extLst>
          </p:cNvPr>
          <p:cNvSpPr txBox="1"/>
          <p:nvPr/>
        </p:nvSpPr>
        <p:spPr>
          <a:xfrm>
            <a:off x="1309139" y="2316343"/>
            <a:ext cx="33045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/>
              <a:t>1. Encode feature vector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E4F0D4B-DF14-49B3-B459-130BCC8AC9A0}"/>
              </a:ext>
            </a:extLst>
          </p:cNvPr>
          <p:cNvSpPr txBox="1"/>
          <p:nvPr/>
        </p:nvSpPr>
        <p:spPr>
          <a:xfrm>
            <a:off x="5482865" y="2104361"/>
            <a:ext cx="339887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/>
              <a:t>2. Search the</a:t>
            </a:r>
            <a:r>
              <a:rPr lang="zh-TW" altLang="en-US" dirty="0"/>
              <a:t> </a:t>
            </a:r>
            <a:r>
              <a:rPr lang="en-US" altLang="zh-TW" dirty="0"/>
              <a:t>top k most similar feature vector </a:t>
            </a:r>
            <a:endParaRPr lang="zh-TW" altLang="en-US" dirty="0"/>
          </a:p>
        </p:txBody>
      </p:sp>
      <p:cxnSp>
        <p:nvCxnSpPr>
          <p:cNvPr id="68" name="接點: 弧形 67">
            <a:extLst>
              <a:ext uri="{FF2B5EF4-FFF2-40B4-BE49-F238E27FC236}">
                <a16:creationId xmlns:a16="http://schemas.microsoft.com/office/drawing/2014/main" id="{4C44D419-4E1C-4A62-977E-FF54E12E75BA}"/>
              </a:ext>
            </a:extLst>
          </p:cNvPr>
          <p:cNvCxnSpPr>
            <a:cxnSpLocks/>
            <a:stCxn id="27" idx="3"/>
            <a:endCxn id="7" idx="1"/>
          </p:cNvCxnSpPr>
          <p:nvPr/>
        </p:nvCxnSpPr>
        <p:spPr>
          <a:xfrm flipV="1">
            <a:off x="7128248" y="2980659"/>
            <a:ext cx="730099" cy="753140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A214051A-275B-4A4D-9071-225D2E6EC0C2}"/>
              </a:ext>
            </a:extLst>
          </p:cNvPr>
          <p:cNvGrpSpPr/>
          <p:nvPr/>
        </p:nvGrpSpPr>
        <p:grpSpPr>
          <a:xfrm>
            <a:off x="8102396" y="5268676"/>
            <a:ext cx="1610061" cy="1331370"/>
            <a:chOff x="9649610" y="5029821"/>
            <a:chExt cx="1610061" cy="1331370"/>
          </a:xfrm>
        </p:grpSpPr>
        <p:pic>
          <p:nvPicPr>
            <p:cNvPr id="73" name="圖片 72">
              <a:extLst>
                <a:ext uri="{FF2B5EF4-FFF2-40B4-BE49-F238E27FC236}">
                  <a16:creationId xmlns:a16="http://schemas.microsoft.com/office/drawing/2014/main" id="{932BA7F0-C6F0-4FA6-9198-2514B30C60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2060" t="23553" r="21180" b="9687"/>
            <a:stretch/>
          </p:blipFill>
          <p:spPr>
            <a:xfrm>
              <a:off x="9649610" y="5029821"/>
              <a:ext cx="1305261" cy="102657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74" name="圖片 73">
              <a:extLst>
                <a:ext uri="{FF2B5EF4-FFF2-40B4-BE49-F238E27FC236}">
                  <a16:creationId xmlns:a16="http://schemas.microsoft.com/office/drawing/2014/main" id="{C6C744C4-157A-4BA5-9A02-686FB0E3E1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2060" t="23553" r="21180" b="9687"/>
            <a:stretch/>
          </p:blipFill>
          <p:spPr>
            <a:xfrm>
              <a:off x="9802010" y="5182221"/>
              <a:ext cx="1305261" cy="102657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75" name="圖片 74">
              <a:extLst>
                <a:ext uri="{FF2B5EF4-FFF2-40B4-BE49-F238E27FC236}">
                  <a16:creationId xmlns:a16="http://schemas.microsoft.com/office/drawing/2014/main" id="{70C89BE1-73E8-4D06-ACB5-0F8B4FDD9D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2060" t="23553" r="21180" b="9687"/>
            <a:stretch/>
          </p:blipFill>
          <p:spPr>
            <a:xfrm>
              <a:off x="9954410" y="5334621"/>
              <a:ext cx="1305261" cy="102657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</p:grpSp>
      <p:cxnSp>
        <p:nvCxnSpPr>
          <p:cNvPr id="77" name="接點: 弧形 76">
            <a:extLst>
              <a:ext uri="{FF2B5EF4-FFF2-40B4-BE49-F238E27FC236}">
                <a16:creationId xmlns:a16="http://schemas.microsoft.com/office/drawing/2014/main" id="{BBC7BB2D-1A2D-4109-ACD2-D0408BF69A3F}"/>
              </a:ext>
            </a:extLst>
          </p:cNvPr>
          <p:cNvCxnSpPr>
            <a:cxnSpLocks/>
            <a:stCxn id="63" idx="2"/>
            <a:endCxn id="73" idx="0"/>
          </p:cNvCxnSpPr>
          <p:nvPr/>
        </p:nvCxnSpPr>
        <p:spPr>
          <a:xfrm rot="5400000">
            <a:off x="9875700" y="3475139"/>
            <a:ext cx="672864" cy="291421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C93B5E85-DED4-48F7-B710-DD6FA948532D}"/>
              </a:ext>
            </a:extLst>
          </p:cNvPr>
          <p:cNvSpPr txBox="1"/>
          <p:nvPr/>
        </p:nvSpPr>
        <p:spPr>
          <a:xfrm>
            <a:off x="4886548" y="5028308"/>
            <a:ext cx="33045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/>
              <a:t>3. Blend corresponding poses</a:t>
            </a:r>
            <a:endParaRPr lang="zh-TW" altLang="en-US" dirty="0"/>
          </a:p>
        </p:txBody>
      </p:sp>
      <p:pic>
        <p:nvPicPr>
          <p:cNvPr id="84" name="圖片 83">
            <a:extLst>
              <a:ext uri="{FF2B5EF4-FFF2-40B4-BE49-F238E27FC236}">
                <a16:creationId xmlns:a16="http://schemas.microsoft.com/office/drawing/2014/main" id="{529DB331-2BDD-4C60-8B33-B7FCD68067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060" t="23553" r="21180" b="9687"/>
          <a:stretch/>
        </p:blipFill>
        <p:spPr>
          <a:xfrm>
            <a:off x="3784805" y="5457240"/>
            <a:ext cx="1305261" cy="102657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C22627BE-BC0F-48D4-AB59-E174C668B76F}"/>
              </a:ext>
            </a:extLst>
          </p:cNvPr>
          <p:cNvCxnSpPr>
            <a:cxnSpLocks/>
          </p:cNvCxnSpPr>
          <p:nvPr/>
        </p:nvCxnSpPr>
        <p:spPr>
          <a:xfrm flipH="1">
            <a:off x="5334888" y="5934361"/>
            <a:ext cx="23825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6067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277B29-AEA5-4CFD-A448-07D7CF9D1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Result – delay 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4B7E0A9-55FA-416A-9E85-D99F69625B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Time cost of each processing step in testing stage (performance stage)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0.03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sec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4B7E0A9-55FA-416A-9E85-D99F69625B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CA93C2F-E35B-498F-834C-3C0896EC2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pPr/>
              <a:t>28</a:t>
            </a:fld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FEE939D-44FC-49D1-BB06-3C655CA8B549}"/>
              </a:ext>
            </a:extLst>
          </p:cNvPr>
          <p:cNvSpPr txBox="1"/>
          <p:nvPr/>
        </p:nvSpPr>
        <p:spPr>
          <a:xfrm>
            <a:off x="8848056" y="5739186"/>
            <a:ext cx="32198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補表格</a:t>
            </a:r>
            <a:r>
              <a:rPr lang="en-US" altLang="zh-TW" dirty="0"/>
              <a:t>:</a:t>
            </a:r>
            <a:r>
              <a:rPr lang="zh-TW" altLang="en-US" dirty="0"/>
              <a:t> 各個計算階段的耗時</a:t>
            </a:r>
          </a:p>
        </p:txBody>
      </p:sp>
    </p:spTree>
    <p:extLst>
      <p:ext uri="{BB962C8B-B14F-4D97-AF65-F5344CB8AC3E}">
        <p14:creationId xmlns:p14="http://schemas.microsoft.com/office/powerpoint/2010/main" val="39237586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0C1C32-B2D7-4210-9C59-F53D69DBC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Result – digital storytelling prototype 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FF8681-08D2-4AB3-9D6A-D950EFEB1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A449894-6C6C-4D1C-A2EF-B3778AB62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2900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739829E1-79CB-4827-9160-32D0C1857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71B43EDF-9932-4556-A267-5DCFDCF020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43E24E5-BD3D-4557-8610-7AF372C1F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02916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156701-681A-4321-A369-0CBCA47E5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Conclusion 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17989B-2BCE-42B5-B5D3-FFAF4B236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BA35CDC-B1CB-4F8E-9100-8BC960184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41885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>
            <a:extLst>
              <a:ext uri="{FF2B5EF4-FFF2-40B4-BE49-F238E27FC236}">
                <a16:creationId xmlns:a16="http://schemas.microsoft.com/office/drawing/2014/main" id="{6170B91E-7593-41C1-AC16-CD54495AC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3573462"/>
          </a:xfrm>
        </p:spPr>
        <p:txBody>
          <a:bodyPr anchor="ctr"/>
          <a:lstStyle/>
          <a:p>
            <a:pPr algn="ctr"/>
            <a:r>
              <a:rPr lang="en-US" altLang="zh-TW" dirty="0"/>
              <a:t>Thank you for listening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QA </a:t>
            </a:r>
            <a:endParaRPr lang="zh-TW" altLang="en-US" dirty="0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B116D31B-2154-462B-AF7E-7594FDDB5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866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81C4C8-875A-4FAA-AB2A-F909AB1E8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Introduction </a:t>
            </a:r>
            <a:endParaRPr lang="zh-TW" altLang="en-US" b="1" dirty="0"/>
          </a:p>
        </p:txBody>
      </p:sp>
      <p:sp>
        <p:nvSpPr>
          <p:cNvPr id="206" name="內容版面配置區 205">
            <a:extLst>
              <a:ext uri="{FF2B5EF4-FFF2-40B4-BE49-F238E27FC236}">
                <a16:creationId xmlns:a16="http://schemas.microsoft.com/office/drawing/2014/main" id="{C84CC255-C379-4180-9D59-618747249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5275"/>
            <a:ext cx="10515600" cy="5752213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/>
              <a:t>3D VR gaming is a well know application, which needs immersive experience. </a:t>
            </a:r>
          </a:p>
          <a:p>
            <a:r>
              <a:rPr lang="zh-TW" altLang="en-US" dirty="0"/>
              <a:t>強大的</a:t>
            </a:r>
            <a:r>
              <a:rPr lang="en-US" altLang="zh-TW" dirty="0"/>
              <a:t>immersive experience</a:t>
            </a:r>
            <a:r>
              <a:rPr lang="zh-TW" altLang="en-US" dirty="0"/>
              <a:t>可以藉由</a:t>
            </a:r>
            <a:r>
              <a:rPr lang="en-US" altLang="zh-TW" dirty="0"/>
              <a:t>embodiment</a:t>
            </a:r>
            <a:r>
              <a:rPr lang="zh-TW" altLang="en-US" dirty="0"/>
              <a:t>達到</a:t>
            </a:r>
            <a:r>
              <a:rPr lang="en-US" altLang="zh-TW" dirty="0"/>
              <a:t>, </a:t>
            </a:r>
            <a:r>
              <a:rPr lang="zh-TW" altLang="en-US" dirty="0"/>
              <a:t>或是藉由好的</a:t>
            </a:r>
            <a:r>
              <a:rPr lang="en-US" altLang="zh-TW" dirty="0"/>
              <a:t>interface</a:t>
            </a:r>
            <a:r>
              <a:rPr lang="zh-TW" altLang="en-US" dirty="0"/>
              <a:t>達到</a:t>
            </a:r>
            <a:r>
              <a:rPr lang="en-US" altLang="zh-TW" dirty="0"/>
              <a:t>, performance interface</a:t>
            </a:r>
            <a:r>
              <a:rPr lang="zh-TW" altLang="en-US" dirty="0"/>
              <a:t>的好處</a:t>
            </a:r>
            <a:r>
              <a:rPr lang="en-US" altLang="zh-TW" dirty="0"/>
              <a:t>?</a:t>
            </a:r>
          </a:p>
          <a:p>
            <a:pPr lvl="1"/>
            <a:r>
              <a:rPr lang="zh-TW" altLang="en-US" dirty="0"/>
              <a:t>尋找證據</a:t>
            </a:r>
            <a:r>
              <a:rPr lang="en-US" altLang="zh-TW" dirty="0"/>
              <a:t>,</a:t>
            </a:r>
            <a:r>
              <a:rPr lang="zh-TW" altLang="en-US" dirty="0"/>
              <a:t> 以及說法的來源 </a:t>
            </a:r>
            <a:endParaRPr lang="en-US" altLang="zh-TW" dirty="0"/>
          </a:p>
          <a:p>
            <a:r>
              <a:rPr lang="en-US" altLang="zh-TW" dirty="0"/>
              <a:t>User</a:t>
            </a:r>
            <a:r>
              <a:rPr lang="zh-TW" altLang="en-US" dirty="0"/>
              <a:t>喜歡的操控方式為何</a:t>
            </a:r>
            <a:r>
              <a:rPr lang="en-US" altLang="zh-TW" dirty="0"/>
              <a:t>?</a:t>
            </a:r>
            <a:r>
              <a:rPr lang="zh-TW" altLang="en-US" dirty="0"/>
              <a:t> 為什麼</a:t>
            </a:r>
            <a:r>
              <a:rPr lang="en-US" altLang="zh-TW" dirty="0"/>
              <a:t>?</a:t>
            </a:r>
            <a:r>
              <a:rPr lang="zh-TW" altLang="en-US" dirty="0"/>
              <a:t> 喜歡的原因</a:t>
            </a:r>
            <a:r>
              <a:rPr lang="en-US" altLang="zh-TW" dirty="0"/>
              <a:t>?</a:t>
            </a:r>
          </a:p>
          <a:p>
            <a:pPr lvl="1"/>
            <a:r>
              <a:rPr lang="zh-TW" altLang="en-US" dirty="0"/>
              <a:t>我提出</a:t>
            </a:r>
            <a:r>
              <a:rPr lang="en-US" altLang="zh-TW" dirty="0"/>
              <a:t>:</a:t>
            </a:r>
            <a:r>
              <a:rPr lang="zh-TW" altLang="en-US" dirty="0"/>
              <a:t> 相關性與代表性</a:t>
            </a:r>
            <a:endParaRPr lang="en-US" altLang="zh-TW" dirty="0"/>
          </a:p>
          <a:p>
            <a:r>
              <a:rPr lang="en-US" altLang="zh-TW" dirty="0"/>
              <a:t>Embodiment</a:t>
            </a:r>
            <a:r>
              <a:rPr lang="zh-TW" altLang="en-US" dirty="0"/>
              <a:t>可以透過兩種方式達到</a:t>
            </a:r>
            <a:endParaRPr lang="en-US" altLang="zh-TW" dirty="0"/>
          </a:p>
          <a:p>
            <a:pPr lvl="1"/>
            <a:r>
              <a:rPr lang="zh-TW" altLang="en-US" dirty="0"/>
              <a:t>被動 </a:t>
            </a:r>
            <a:r>
              <a:rPr lang="en-US" altLang="zh-TW" dirty="0">
                <a:sym typeface="Wingdings" panose="05000000000000000000" pitchFamily="2" charset="2"/>
              </a:rPr>
              <a:t> haptic ; </a:t>
            </a:r>
            <a:r>
              <a:rPr lang="zh-TW" altLang="en-US" dirty="0">
                <a:sym typeface="Wingdings" panose="05000000000000000000" pitchFamily="2" charset="2"/>
              </a:rPr>
              <a:t>主動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>
                <a:sym typeface="Wingdings" panose="05000000000000000000" pitchFamily="2" charset="2"/>
              </a:rPr>
              <a:t>操控方式</a:t>
            </a:r>
            <a:r>
              <a:rPr lang="en-US" altLang="zh-TW" dirty="0">
                <a:sym typeface="Wingdings" panose="05000000000000000000" pitchFamily="2" charset="2"/>
              </a:rPr>
              <a:t>input interface </a:t>
            </a:r>
            <a:endParaRPr lang="en-US" altLang="zh-TW" dirty="0"/>
          </a:p>
          <a:p>
            <a:r>
              <a:rPr lang="zh-TW" altLang="en-US" dirty="0"/>
              <a:t>從傳統的</a:t>
            </a:r>
            <a:r>
              <a:rPr lang="en-US" altLang="zh-TW" dirty="0"/>
              <a:t>KB, mouse, joy stick. </a:t>
            </a:r>
            <a:r>
              <a:rPr lang="zh-TW" altLang="en-US" dirty="0"/>
              <a:t>演進到現在的</a:t>
            </a:r>
            <a:r>
              <a:rPr lang="en-US" altLang="zh-TW" dirty="0" err="1"/>
              <a:t>kinect</a:t>
            </a:r>
            <a:r>
              <a:rPr lang="en-US" altLang="zh-TW" dirty="0"/>
              <a:t>, </a:t>
            </a:r>
            <a:r>
              <a:rPr lang="en-US" altLang="zh-TW" dirty="0" err="1"/>
              <a:t>wii</a:t>
            </a:r>
            <a:r>
              <a:rPr lang="en-US" altLang="zh-TW" dirty="0"/>
              <a:t>, switch. </a:t>
            </a:r>
            <a:br>
              <a:rPr lang="en-US" altLang="zh-TW" dirty="0"/>
            </a:br>
            <a:r>
              <a:rPr lang="zh-TW" altLang="en-US" dirty="0"/>
              <a:t>新興的互動設備</a:t>
            </a:r>
            <a:r>
              <a:rPr lang="en-US" altLang="zh-TW" dirty="0"/>
              <a:t>(interaction interface)</a:t>
            </a:r>
            <a:r>
              <a:rPr lang="zh-TW" altLang="en-US" dirty="0"/>
              <a:t>不斷被提出</a:t>
            </a:r>
            <a:br>
              <a:rPr lang="en-US" altLang="zh-TW" dirty="0"/>
            </a:br>
            <a:r>
              <a:rPr lang="zh-TW" altLang="en-US" dirty="0"/>
              <a:t>從低維度的</a:t>
            </a:r>
            <a:r>
              <a:rPr lang="en-US" altLang="zh-TW" dirty="0"/>
              <a:t>input</a:t>
            </a:r>
            <a:r>
              <a:rPr lang="zh-TW" altLang="en-US" dirty="0"/>
              <a:t>不斷往高維度的</a:t>
            </a:r>
            <a:r>
              <a:rPr lang="en-US" altLang="zh-TW" dirty="0"/>
              <a:t>input</a:t>
            </a:r>
            <a:r>
              <a:rPr lang="zh-TW" altLang="en-US" dirty="0"/>
              <a:t>邁進</a:t>
            </a:r>
            <a:r>
              <a:rPr lang="en-US" altLang="zh-TW" dirty="0"/>
              <a:t>, </a:t>
            </a:r>
            <a:r>
              <a:rPr lang="zh-TW" altLang="en-US" dirty="0"/>
              <a:t>在這中間做取捨</a:t>
            </a:r>
            <a:endParaRPr lang="en-US" altLang="zh-TW" dirty="0"/>
          </a:p>
          <a:p>
            <a:pPr lvl="1"/>
            <a:r>
              <a:rPr lang="zh-TW" altLang="en-US" dirty="0"/>
              <a:t>高維度有操作不易</a:t>
            </a:r>
            <a:r>
              <a:rPr lang="en-US" altLang="zh-TW" dirty="0"/>
              <a:t>, </a:t>
            </a:r>
            <a:r>
              <a:rPr lang="zh-TW" altLang="en-US" dirty="0"/>
              <a:t>操作疲勞的缺點</a:t>
            </a:r>
            <a:endParaRPr lang="en-US" altLang="zh-TW" dirty="0"/>
          </a:p>
          <a:p>
            <a:pPr lvl="1"/>
            <a:r>
              <a:rPr lang="zh-TW" altLang="en-US" dirty="0"/>
              <a:t>低微度有動作不相關導致的</a:t>
            </a:r>
            <a:r>
              <a:rPr lang="en-US" altLang="zh-TW" dirty="0"/>
              <a:t>embodiment</a:t>
            </a:r>
            <a:r>
              <a:rPr lang="zh-TW" altLang="en-US" dirty="0"/>
              <a:t>降低</a:t>
            </a:r>
            <a:r>
              <a:rPr lang="en-US" altLang="zh-TW" dirty="0"/>
              <a:t>, </a:t>
            </a:r>
            <a:r>
              <a:rPr lang="zh-TW" altLang="en-US" dirty="0"/>
              <a:t>以及趣味程度降低的缺點</a:t>
            </a:r>
            <a:endParaRPr lang="en-US" altLang="zh-TW" dirty="0"/>
          </a:p>
          <a:p>
            <a:pPr lvl="1"/>
            <a:r>
              <a:rPr lang="zh-TW" altLang="en-US" dirty="0"/>
              <a:t>如何在這之間取捨是重要的議題</a:t>
            </a:r>
            <a:endParaRPr lang="en-US" altLang="zh-TW" dirty="0"/>
          </a:p>
          <a:p>
            <a:pPr lvl="1"/>
            <a:r>
              <a:rPr lang="en-US" altLang="zh-TW" dirty="0"/>
              <a:t>High DoF</a:t>
            </a:r>
            <a:r>
              <a:rPr lang="zh-TW" altLang="en-US" dirty="0"/>
              <a:t>能不能夠推論有高的</a:t>
            </a:r>
            <a:r>
              <a:rPr lang="en-US" altLang="zh-TW" dirty="0"/>
              <a:t>embodiment </a:t>
            </a:r>
          </a:p>
          <a:p>
            <a:r>
              <a:rPr lang="zh-TW" altLang="en-US" dirty="0"/>
              <a:t>我們將最</a:t>
            </a:r>
            <a:r>
              <a:rPr lang="en-US" altLang="zh-TW" dirty="0"/>
              <a:t>novel</a:t>
            </a:r>
            <a:r>
              <a:rPr lang="zh-TW" altLang="en-US" dirty="0"/>
              <a:t>的</a:t>
            </a:r>
            <a:r>
              <a:rPr lang="en-US" altLang="zh-TW" dirty="0"/>
              <a:t>interaction interface</a:t>
            </a:r>
            <a:r>
              <a:rPr lang="zh-TW" altLang="en-US" dirty="0"/>
              <a:t>研究分成三個種類</a:t>
            </a:r>
            <a:endParaRPr lang="en-US" altLang="zh-TW" dirty="0"/>
          </a:p>
          <a:p>
            <a:pPr lvl="1"/>
            <a:r>
              <a:rPr lang="en-US" altLang="zh-TW" dirty="0"/>
              <a:t>Body performance </a:t>
            </a:r>
          </a:p>
          <a:p>
            <a:pPr lvl="1"/>
            <a:r>
              <a:rPr lang="en-US" altLang="zh-TW" dirty="0"/>
              <a:t>Hand-held device </a:t>
            </a:r>
          </a:p>
          <a:p>
            <a:pPr lvl="1"/>
            <a:r>
              <a:rPr lang="en-US" altLang="zh-TW" dirty="0"/>
              <a:t>Hand performance </a:t>
            </a:r>
          </a:p>
        </p:txBody>
      </p:sp>
      <p:sp>
        <p:nvSpPr>
          <p:cNvPr id="207" name="投影片編號版面配置區 206">
            <a:extLst>
              <a:ext uri="{FF2B5EF4-FFF2-40B4-BE49-F238E27FC236}">
                <a16:creationId xmlns:a16="http://schemas.microsoft.com/office/drawing/2014/main" id="{A2580354-3C27-4E09-AD88-A3583CBB7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149E3A1-F5A3-43F6-A114-63860580100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4675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02F253-1A73-4433-8FB5-7D8C10669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Introduction 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45EB48-042D-4AEE-8F7E-3E0D0305F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An interface that people use for interacting with virtual world </a:t>
            </a:r>
          </a:p>
          <a:p>
            <a:pPr lvl="1"/>
            <a:r>
              <a:rPr lang="en-US" altLang="zh-TW" dirty="0"/>
              <a:t>Keyboard and mouse, joysticks </a:t>
            </a:r>
            <a:br>
              <a:rPr lang="en-US" altLang="zh-TW" dirty="0"/>
            </a:br>
            <a:r>
              <a:rPr lang="en-US" altLang="zh-TW" dirty="0">
                <a:sym typeface="Wingdings" panose="05000000000000000000" pitchFamily="2" charset="2"/>
              </a:rPr>
              <a:t> conventional interface (2D positioning devices) </a:t>
            </a: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Character movement involved many degrees of freedom to control </a:t>
            </a:r>
          </a:p>
          <a:p>
            <a:pPr lvl="1"/>
            <a:r>
              <a:rPr lang="en-US" altLang="zh-TW" u="sng" dirty="0">
                <a:sym typeface="Wingdings" panose="05000000000000000000" pitchFamily="2" charset="2"/>
              </a:rPr>
              <a:t>Abstract</a:t>
            </a:r>
            <a:r>
              <a:rPr lang="en-US" altLang="zh-TW" dirty="0">
                <a:sym typeface="Wingdings" panose="05000000000000000000" pitchFamily="2" charset="2"/>
              </a:rPr>
              <a:t> High DoF movement to Low DoF input </a:t>
            </a:r>
          </a:p>
          <a:p>
            <a:r>
              <a:rPr lang="en-US" altLang="zh-TW" dirty="0"/>
              <a:t>Increasing the interface’s input DoF </a:t>
            </a:r>
          </a:p>
          <a:p>
            <a:pPr lvl="1"/>
            <a:r>
              <a:rPr lang="en-US" altLang="zh-TW" dirty="0"/>
              <a:t>User gets more degrees of control over the virtual avatar </a:t>
            </a:r>
          </a:p>
          <a:p>
            <a:pPr lvl="1"/>
            <a:r>
              <a:rPr lang="en-US" altLang="zh-TW" dirty="0"/>
              <a:t>This increases the sense of </a:t>
            </a:r>
            <a:r>
              <a:rPr lang="en-US" altLang="zh-TW" b="1" u="sng" dirty="0"/>
              <a:t>embodiment</a:t>
            </a:r>
            <a:r>
              <a:rPr lang="en-US" altLang="zh-TW" dirty="0"/>
              <a:t> (</a:t>
            </a:r>
            <a:r>
              <a:rPr lang="en-US" altLang="zh-TW" dirty="0">
                <a:sym typeface="Wingdings" panose="05000000000000000000" pitchFamily="2" charset="2"/>
              </a:rPr>
              <a:t></a:t>
            </a:r>
            <a:r>
              <a:rPr lang="zh-TW" altLang="en-US" dirty="0"/>
              <a:t>還沒有證據</a:t>
            </a:r>
            <a:r>
              <a:rPr lang="en-US" altLang="zh-TW" dirty="0"/>
              <a:t>; </a:t>
            </a:r>
            <a:r>
              <a:rPr lang="zh-TW" altLang="en-US" dirty="0"/>
              <a:t>只是</a:t>
            </a:r>
            <a:r>
              <a:rPr lang="zh-TW" altLang="en-US" u="sng" dirty="0"/>
              <a:t>有可能</a:t>
            </a:r>
            <a:r>
              <a:rPr lang="zh-TW" altLang="en-US" dirty="0"/>
              <a:t>而已</a:t>
            </a:r>
            <a:r>
              <a:rPr lang="en-US" altLang="zh-TW" dirty="0"/>
              <a:t>) </a:t>
            </a:r>
          </a:p>
          <a:p>
            <a:pPr lvl="2"/>
            <a:r>
              <a:rPr lang="en-US" altLang="zh-TW" dirty="0"/>
              <a:t>Increase the enjoyment, … (</a:t>
            </a:r>
            <a:r>
              <a:rPr lang="zh-TW" altLang="en-US" dirty="0"/>
              <a:t>還有哪一些好處</a:t>
            </a:r>
            <a:r>
              <a:rPr lang="en-US" altLang="zh-TW" dirty="0"/>
              <a:t>?) </a:t>
            </a:r>
          </a:p>
          <a:p>
            <a:pPr lvl="1"/>
            <a:r>
              <a:rPr lang="en-US" altLang="zh-TW" dirty="0"/>
              <a:t>Two ways to improve embodiment, passive and active.</a:t>
            </a:r>
          </a:p>
          <a:p>
            <a:pPr lvl="2"/>
            <a:r>
              <a:rPr lang="en-US" altLang="zh-TW" dirty="0"/>
              <a:t>Passive: [Miniature </a:t>
            </a:r>
            <a:r>
              <a:rPr lang="en-US" altLang="zh-TW" b="1" u="sng" dirty="0"/>
              <a:t>haptics</a:t>
            </a:r>
            <a:r>
              <a:rPr lang="en-US" altLang="zh-TW" dirty="0"/>
              <a:t>]; rubber hand illusion experiment </a:t>
            </a:r>
          </a:p>
          <a:p>
            <a:pPr lvl="2"/>
            <a:r>
              <a:rPr lang="en-US" altLang="zh-TW" dirty="0"/>
              <a:t>Active: novel (performance-based) </a:t>
            </a:r>
            <a:r>
              <a:rPr lang="en-US" altLang="zh-TW" b="1" u="sng" dirty="0"/>
              <a:t>interaction/control interfaces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2CCD71-6A15-48F8-BA50-D15DFCC67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5A5E780-23E7-48A5-B44E-E0BDBFB9DB3B}"/>
              </a:ext>
            </a:extLst>
          </p:cNvPr>
          <p:cNvSpPr txBox="1"/>
          <p:nvPr/>
        </p:nvSpPr>
        <p:spPr>
          <a:xfrm>
            <a:off x="4097733" y="230188"/>
            <a:ext cx="8094267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這邊或許可以補一個圖示</a:t>
            </a:r>
            <a:r>
              <a:rPr lang="en-US" altLang="zh-TW" dirty="0"/>
              <a:t>, </a:t>
            </a:r>
            <a:r>
              <a:rPr lang="zh-TW" altLang="en-US" dirty="0"/>
              <a:t>表示從</a:t>
            </a:r>
            <a:r>
              <a:rPr lang="en-US" altLang="zh-TW" dirty="0"/>
              <a:t>low dimension (keyboard and mouse, joystick)</a:t>
            </a:r>
            <a:r>
              <a:rPr lang="zh-TW" altLang="en-US" dirty="0"/>
              <a:t>到</a:t>
            </a:r>
            <a:br>
              <a:rPr lang="en-US" altLang="zh-TW" dirty="0"/>
            </a:br>
            <a:r>
              <a:rPr lang="en-US" altLang="zh-TW" dirty="0"/>
              <a:t>high DoF</a:t>
            </a:r>
            <a:r>
              <a:rPr lang="zh-TW" altLang="en-US" dirty="0"/>
              <a:t>的演進 </a:t>
            </a:r>
            <a:r>
              <a:rPr lang="en-US" altLang="zh-TW" dirty="0"/>
              <a:t>(high DoF</a:t>
            </a:r>
            <a:r>
              <a:rPr lang="zh-TW" altLang="en-US" dirty="0"/>
              <a:t>可以放</a:t>
            </a:r>
            <a:r>
              <a:rPr lang="en-US" altLang="zh-TW" dirty="0"/>
              <a:t>Wii, Kinect) </a:t>
            </a:r>
            <a:br>
              <a:rPr lang="en-US" altLang="zh-TW" dirty="0"/>
            </a:br>
            <a:r>
              <a:rPr lang="zh-TW" altLang="en-US" dirty="0"/>
              <a:t>補充圖示</a:t>
            </a:r>
            <a:r>
              <a:rPr lang="en-US" altLang="zh-TW" dirty="0"/>
              <a:t>, </a:t>
            </a:r>
            <a:r>
              <a:rPr lang="zh-TW" altLang="en-US" dirty="0"/>
              <a:t>表示</a:t>
            </a:r>
            <a:r>
              <a:rPr lang="en-US" altLang="zh-TW" dirty="0"/>
              <a:t>passive</a:t>
            </a:r>
            <a:r>
              <a:rPr lang="zh-TW" altLang="en-US" dirty="0"/>
              <a:t>與</a:t>
            </a:r>
            <a:r>
              <a:rPr lang="en-US" altLang="zh-TW" dirty="0"/>
              <a:t>active</a:t>
            </a:r>
            <a:r>
              <a:rPr lang="zh-TW" altLang="en-US" dirty="0"/>
              <a:t>兩種不同的方式可以增進</a:t>
            </a:r>
            <a:r>
              <a:rPr lang="en-US" altLang="zh-TW" dirty="0"/>
              <a:t>embodiment 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這邊就可以參考到</a:t>
            </a:r>
            <a:r>
              <a:rPr lang="en-US" altLang="zh-TW" dirty="0"/>
              <a:t>miniature haptics)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8985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02F253-1A73-4433-8FB5-7D8C10669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Introduction 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45EB48-042D-4AEE-8F7E-3E0D0305F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Controlling human avatar </a:t>
            </a:r>
          </a:p>
          <a:p>
            <a:pPr lvl="1"/>
            <a:r>
              <a:rPr lang="en-US" altLang="zh-TW" dirty="0"/>
              <a:t>Using human body and one-to-one mapping is naïve and intuitive </a:t>
            </a:r>
          </a:p>
          <a:p>
            <a:pPr lvl="2"/>
            <a:r>
              <a:rPr lang="en-US" altLang="zh-TW" dirty="0">
                <a:sym typeface="Wingdings" panose="05000000000000000000" pitchFamily="2" charset="2"/>
              </a:rPr>
              <a:t>Implies a high dimension input </a:t>
            </a:r>
            <a:endParaRPr lang="en-US" altLang="zh-TW" dirty="0"/>
          </a:p>
          <a:p>
            <a:pPr lvl="1"/>
            <a:r>
              <a:rPr lang="en-US" altLang="zh-TW" dirty="0"/>
              <a:t>Motion capture is a solution, but requires high-end equipment and massive spaces. </a:t>
            </a:r>
            <a:br>
              <a:rPr lang="en-US" altLang="zh-TW" dirty="0"/>
            </a:br>
            <a:r>
              <a:rPr lang="en-US" altLang="zh-TW" dirty="0"/>
              <a:t>Kinect is another solution, but requires a large space, huge physical effort </a:t>
            </a:r>
          </a:p>
          <a:p>
            <a:pPr lvl="1"/>
            <a:r>
              <a:rPr lang="en-US" altLang="zh-TW" dirty="0"/>
              <a:t>How about using partial body motion? </a:t>
            </a:r>
            <a:br>
              <a:rPr lang="en-US" altLang="zh-TW" dirty="0"/>
            </a:br>
            <a:r>
              <a:rPr lang="en-US" altLang="zh-TW" dirty="0"/>
              <a:t>A lower input dimension, reduce fatigue and space requirement </a:t>
            </a:r>
          </a:p>
          <a:p>
            <a:pPr lvl="1"/>
            <a:r>
              <a:rPr lang="en-US" altLang="zh-TW" b="1" dirty="0"/>
              <a:t>CoolMoves</a:t>
            </a:r>
            <a:r>
              <a:rPr lang="en-US" altLang="zh-TW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 very important related work </a:t>
            </a: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>
                <a:sym typeface="Wingdings" panose="05000000000000000000" pitchFamily="2" charset="2"/>
              </a:rPr>
              <a:t>Only controls parts of body and use algorithm to generate the rest of them </a:t>
            </a:r>
          </a:p>
          <a:p>
            <a:pPr lvl="1"/>
            <a:r>
              <a:rPr lang="en-US" altLang="zh-TW" dirty="0"/>
              <a:t>How about other interfaces?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2CCD71-6A15-48F8-BA50-D15DFCC67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6477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8E10A6-BC64-4674-9C9B-D185AA23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Related work – Body performance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E3B983-C00E-4C2A-9F02-C802F28CF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1EE658-C67B-498D-BA09-A72E1D4C4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5233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8E10A6-BC64-4674-9C9B-D185AA23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Related work – Hand-held devices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E3B983-C00E-4C2A-9F02-C802F28CF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1EE658-C67B-498D-BA09-A72E1D4C4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2717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8E10A6-BC64-4674-9C9B-D185AA23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Related work – Hand performance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E3B983-C00E-4C2A-9F02-C802F28CF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1EE658-C67B-498D-BA09-A72E1D4C4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778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4357</TotalTime>
  <Words>2296</Words>
  <Application>Microsoft Office PowerPoint</Application>
  <PresentationFormat>寬螢幕</PresentationFormat>
  <Paragraphs>348</Paragraphs>
  <Slides>31</Slides>
  <Notes>23</Notes>
  <HiddenSlides>2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40" baseType="lpstr">
      <vt:lpstr>微軟正黑體</vt:lpstr>
      <vt:lpstr>新細明體</vt:lpstr>
      <vt:lpstr>Arial</vt:lpstr>
      <vt:lpstr>Calibri</vt:lpstr>
      <vt:lpstr>Calibri Light</vt:lpstr>
      <vt:lpstr>Cambria Math</vt:lpstr>
      <vt:lpstr>Franklin Gothic Medium</vt:lpstr>
      <vt:lpstr>Wingdings</vt:lpstr>
      <vt:lpstr>Office 佈景主題</vt:lpstr>
      <vt:lpstr>FingerPuppet: Finger-Walking Performance-based Puppetry for Human Avatar  基於手指走路表演的虛擬替身操作介面</vt:lpstr>
      <vt:lpstr>Outline</vt:lpstr>
      <vt:lpstr>Introduction</vt:lpstr>
      <vt:lpstr>Introduction </vt:lpstr>
      <vt:lpstr>Introduction </vt:lpstr>
      <vt:lpstr>Introduction </vt:lpstr>
      <vt:lpstr>Related work – Body performance</vt:lpstr>
      <vt:lpstr>Related work – Hand-held devices</vt:lpstr>
      <vt:lpstr>Related work – Hand performance</vt:lpstr>
      <vt:lpstr>Preliminary study</vt:lpstr>
      <vt:lpstr>Preliminary study</vt:lpstr>
      <vt:lpstr>Preliminary study – result and findings</vt:lpstr>
      <vt:lpstr>Preliminary study – result and findings</vt:lpstr>
      <vt:lpstr>Preliminary study – result and findings</vt:lpstr>
      <vt:lpstr>Preliminary study – result and findings</vt:lpstr>
      <vt:lpstr>Method overview</vt:lpstr>
      <vt:lpstr>Method overview – abstraction </vt:lpstr>
      <vt:lpstr>Method overview – abstraction </vt:lpstr>
      <vt:lpstr>Method overview – abstraction </vt:lpstr>
      <vt:lpstr>Preprocessing </vt:lpstr>
      <vt:lpstr>Lower body motion retargeting</vt:lpstr>
      <vt:lpstr>Lower body motion retargeting - preprocessing</vt:lpstr>
      <vt:lpstr>Lower body motion retargeting - performance</vt:lpstr>
      <vt:lpstr>Lower body motion retargeting – performance </vt:lpstr>
      <vt:lpstr>Full-body pose reconstruction – preprocessing </vt:lpstr>
      <vt:lpstr>Full-body pose reconstruction – preprocessing </vt:lpstr>
      <vt:lpstr>Full-body pose reconstruction – performance  </vt:lpstr>
      <vt:lpstr>Result – delay </vt:lpstr>
      <vt:lpstr>Result – digital storytelling prototype </vt:lpstr>
      <vt:lpstr>Conclusion </vt:lpstr>
      <vt:lpstr>Thank you for listening  QA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FingerPuppet: Finger-Walking Performance-based Puppetry for Human Avatar</dc:title>
  <dc:creator>liangCH</dc:creator>
  <cp:lastModifiedBy>liangCH</cp:lastModifiedBy>
  <cp:revision>96</cp:revision>
  <dcterms:created xsi:type="dcterms:W3CDTF">2023-04-20T04:15:29Z</dcterms:created>
  <dcterms:modified xsi:type="dcterms:W3CDTF">2023-04-23T17:06:47Z</dcterms:modified>
</cp:coreProperties>
</file>