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1EE"/>
    <a:srgbClr val="E6E6E6"/>
    <a:srgbClr val="CAE6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6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0BD69-6CFD-4D01-92BD-F535F3D845BD}" type="datetimeFigureOut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00C65-2DB6-4597-BC19-E07B080105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682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AB3A2-3603-417C-AE65-28DA44B52F26}" type="datetimeFigureOut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4C3F3-0B68-449E-B26F-A953D2C767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8008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gradFill flip="none" rotWithShape="1">
          <a:gsLst>
            <a:gs pos="62000">
              <a:schemeClr val="bg1"/>
            </a:gs>
            <a:gs pos="100000">
              <a:srgbClr val="BDE1E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www.nkust.edu.tw/var/file/0/1000/img/513/18251389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2000" y="166855"/>
            <a:ext cx="5400000" cy="100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0" y="1334305"/>
            <a:ext cx="9144000" cy="360000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689115"/>
            <a:ext cx="9144000" cy="504000"/>
          </a:xfrm>
          <a:prstGeom prst="rect">
            <a:avLst/>
          </a:prstGeom>
          <a:solidFill>
            <a:srgbClr val="F1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2193115"/>
            <a:ext cx="9144000" cy="10535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34305"/>
            <a:ext cx="7829550" cy="1912321"/>
          </a:xfrm>
        </p:spPr>
        <p:txBody>
          <a:bodyPr anchor="b">
            <a:normAutofit/>
          </a:bodyPr>
          <a:lstStyle>
            <a:lvl1pPr algn="ctr">
              <a:defRPr sz="4800" baseline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TITLE</a:t>
            </a:r>
            <a:br>
              <a:rPr lang="en-US" altLang="zh-TW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l">
              <a:buNone/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DF4D-0CB8-471E-AEB5-DEABA6A392DC}" type="datetime1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2" name="Picture 2" descr="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75"/>
          <a:stretch/>
        </p:blipFill>
        <p:spPr bwMode="auto">
          <a:xfrm>
            <a:off x="0" y="5525840"/>
            <a:ext cx="9144000" cy="133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54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6457-55D1-4C46-A0EB-9B75C4F760CB}" type="datetime1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05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96FB-0792-4FBE-900E-567CB2F2980D}" type="datetime1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48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73397" y="70338"/>
            <a:ext cx="1272709" cy="1306573"/>
            <a:chOff x="1835696" y="394235"/>
            <a:chExt cx="1272709" cy="1306573"/>
          </a:xfrm>
        </p:grpSpPr>
        <p:pic>
          <p:nvPicPr>
            <p:cNvPr id="8" name="Picture 2" descr="https://upload.wikimedia.org/wikipedia/zh/thumb/f/f9/NKUST_Logo.svg/1200px-NKUST_Logo.sv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9657" y="573156"/>
              <a:ext cx="1003086" cy="913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/>
            <p:cNvSpPr/>
            <p:nvPr userDrawn="1"/>
          </p:nvSpPr>
          <p:spPr>
            <a:xfrm>
              <a:off x="1835696" y="394235"/>
              <a:ext cx="1272709" cy="130657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103944"/>
                </a:avLst>
              </a:prstTxWarp>
              <a:spAutoFit/>
            </a:bodyPr>
            <a:lstStyle/>
            <a:p>
              <a:pPr algn="ctr"/>
              <a:r>
                <a:rPr lang="en-US" altLang="zh-TW" sz="1200" b="1" cap="none" spc="0" baseline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National Kaohsiung University of Science and Technology</a:t>
              </a:r>
              <a:endParaRPr lang="zh-TW" altLang="en-US" sz="1200" b="1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1870849" y="476672"/>
              <a:ext cx="1200701" cy="104474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40210"/>
                </a:avLst>
              </a:prstTxWarp>
              <a:spAutoFit/>
            </a:bodyPr>
            <a:lstStyle/>
            <a:p>
              <a:pPr algn="ctr"/>
              <a:r>
                <a:rPr lang="zh-TW" altLang="en-US" sz="1200" b="1" cap="none" spc="600" baseline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微軟正黑體" panose="020B0604030504040204" pitchFamily="34" charset="-120"/>
                </a:rPr>
                <a:t>國立高雄科技大學</a:t>
              </a:r>
              <a:endParaRPr lang="zh-TW" altLang="en-US" sz="1200" b="1" cap="none" spc="60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949280"/>
            <a:ext cx="1152198" cy="9036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sz="2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CBA8BE7-2E42-4C57-AF14-E768F69A94B9}" type="datetime1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B71A162D-F2CA-4145-B575-2A8AAE4A998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2" name="Picture 9" descr="1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700808"/>
            <a:ext cx="6989763" cy="11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565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405C70E-A320-484A-88BF-D0E32F607317}" type="datetime1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B71A162D-F2CA-4145-B575-2A8AAE4A998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7" name="群組 6"/>
          <p:cNvGrpSpPr/>
          <p:nvPr userDrawn="1"/>
        </p:nvGrpSpPr>
        <p:grpSpPr>
          <a:xfrm>
            <a:off x="73397" y="70338"/>
            <a:ext cx="1272709" cy="1306573"/>
            <a:chOff x="1835696" y="394235"/>
            <a:chExt cx="1272709" cy="1306573"/>
          </a:xfrm>
        </p:grpSpPr>
        <p:pic>
          <p:nvPicPr>
            <p:cNvPr id="8" name="Picture 2" descr="https://upload.wikimedia.org/wikipedia/zh/thumb/f/f9/NKUST_Logo.svg/1200px-NKUST_Logo.sv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9657" y="573156"/>
              <a:ext cx="1003086" cy="913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/>
            <p:cNvSpPr/>
            <p:nvPr userDrawn="1"/>
          </p:nvSpPr>
          <p:spPr>
            <a:xfrm>
              <a:off x="1835696" y="394235"/>
              <a:ext cx="1272709" cy="130657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103944"/>
                </a:avLst>
              </a:prstTxWarp>
              <a:spAutoFit/>
            </a:bodyPr>
            <a:lstStyle/>
            <a:p>
              <a:pPr algn="ctr"/>
              <a:r>
                <a:rPr lang="en-US" altLang="zh-TW" sz="1200" b="1" cap="none" spc="0" baseline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National Kaohsiung University of Science and Technology</a:t>
              </a:r>
              <a:endParaRPr lang="zh-TW" altLang="en-US" sz="1200" b="1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1870849" y="476672"/>
              <a:ext cx="1200701" cy="104474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40210"/>
                </a:avLst>
              </a:prstTxWarp>
              <a:spAutoFit/>
            </a:bodyPr>
            <a:lstStyle/>
            <a:p>
              <a:pPr algn="ctr"/>
              <a:r>
                <a:rPr lang="zh-TW" altLang="en-US" sz="1200" b="1" cap="none" spc="600" baseline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微軟正黑體" panose="020B0604030504040204" pitchFamily="34" charset="-120"/>
                </a:rPr>
                <a:t>國立高雄科技大學</a:t>
              </a:r>
              <a:endParaRPr lang="zh-TW" altLang="en-US" sz="1200" b="1" cap="none" spc="60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949280"/>
            <a:ext cx="1152198" cy="903684"/>
          </a:xfrm>
          <a:prstGeom prst="rect">
            <a:avLst/>
          </a:prstGeom>
        </p:spPr>
      </p:pic>
      <p:pic>
        <p:nvPicPr>
          <p:cNvPr id="12" name="Picture 9" descr="1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700808"/>
            <a:ext cx="6989763" cy="11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60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 userDrawn="1"/>
        </p:nvGrpSpPr>
        <p:grpSpPr>
          <a:xfrm>
            <a:off x="73397" y="70338"/>
            <a:ext cx="1272709" cy="1306573"/>
            <a:chOff x="1835696" y="394235"/>
            <a:chExt cx="1272709" cy="1306573"/>
          </a:xfrm>
        </p:grpSpPr>
        <p:pic>
          <p:nvPicPr>
            <p:cNvPr id="9" name="Picture 2" descr="https://upload.wikimedia.org/wikipedia/zh/thumb/f/f9/NKUST_Logo.svg/1200px-NKUST_Logo.sv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9657" y="573156"/>
              <a:ext cx="1003086" cy="913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矩形 9"/>
            <p:cNvSpPr/>
            <p:nvPr userDrawn="1"/>
          </p:nvSpPr>
          <p:spPr>
            <a:xfrm>
              <a:off x="1835696" y="394235"/>
              <a:ext cx="1272709" cy="130657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103944"/>
                </a:avLst>
              </a:prstTxWarp>
              <a:spAutoFit/>
            </a:bodyPr>
            <a:lstStyle/>
            <a:p>
              <a:pPr algn="ctr"/>
              <a:r>
                <a:rPr lang="en-US" altLang="zh-TW" sz="1200" b="1" cap="none" spc="0" baseline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National Kaohsiung University of Science and Technology</a:t>
              </a:r>
              <a:endParaRPr lang="zh-TW" altLang="en-US" sz="1200" b="1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1870849" y="476672"/>
              <a:ext cx="1200701" cy="104474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40210"/>
                </a:avLst>
              </a:prstTxWarp>
              <a:spAutoFit/>
            </a:bodyPr>
            <a:lstStyle/>
            <a:p>
              <a:pPr algn="ctr"/>
              <a:r>
                <a:rPr lang="zh-TW" altLang="en-US" sz="1200" b="1" cap="none" spc="600" baseline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微軟正黑體" panose="020B0604030504040204" pitchFamily="34" charset="-120"/>
                </a:rPr>
                <a:t>國立高雄科技大學</a:t>
              </a:r>
              <a:endParaRPr lang="zh-TW" altLang="en-US" sz="1200" b="1" cap="none" spc="60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949280"/>
            <a:ext cx="1152198" cy="9036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E90FCCB-DC4B-42AD-AF30-B3AB4AFBA85D}" type="datetime1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B71A162D-F2CA-4145-B575-2A8AAE4A998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3" name="Picture 9" descr="1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700808"/>
            <a:ext cx="6989763" cy="11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2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E9C8-2886-4141-B036-A1C9E363A08C}" type="datetime1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50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51F5-4916-4914-8CA5-0E66BDE6C857}" type="datetime1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42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AE46-CD51-4E48-B593-E4C9B6C9624E}" type="datetime1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3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97A7-A6F5-4857-B4CD-4587C9754FD7}" type="datetime1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9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5FAC-3CD1-4E48-9BE5-2F070AEDE470}" type="datetime1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44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72756-8E75-44C2-A6D0-DF68575DDD24}" type="datetime1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09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1334305"/>
            <a:ext cx="7829550" cy="1615083"/>
          </a:xfrm>
        </p:spPr>
        <p:txBody>
          <a:bodyPr/>
          <a:lstStyle/>
          <a:p>
            <a:r>
              <a:rPr lang="en-US" altLang="zh-TW" sz="4000" b="1" dirty="0"/>
              <a:t>Computer Graphics</a:t>
            </a:r>
            <a:br>
              <a:rPr lang="en-US" altLang="zh-TW" b="1" dirty="0"/>
            </a:br>
            <a:r>
              <a:rPr lang="en-US" altLang="zh-TW" sz="4400" b="1" dirty="0"/>
              <a:t>HW4 : 3D Maze</a:t>
            </a:r>
            <a:endParaRPr lang="zh-TW" altLang="en-US" b="1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683091"/>
          </a:xfrm>
        </p:spPr>
        <p:txBody>
          <a:bodyPr>
            <a:normAutofit/>
          </a:bodyPr>
          <a:lstStyle/>
          <a:p>
            <a:pPr algn="ctr"/>
            <a:r>
              <a:rPr lang="en-US" altLang="zh-TW" sz="2800" dirty="0"/>
              <a:t>Deadline: </a:t>
            </a:r>
            <a:r>
              <a:rPr lang="en-US" altLang="zh-TW" sz="2800"/>
              <a:t>May 23, </a:t>
            </a:r>
            <a:r>
              <a:rPr lang="en-US" altLang="zh-TW" sz="2800" dirty="0"/>
              <a:t>2021</a:t>
            </a:r>
            <a:endParaRPr lang="zh-TW" altLang="en-US" sz="28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90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Requirement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4237990" cy="4351338"/>
          </a:xfrm>
        </p:spPr>
        <p:txBody>
          <a:bodyPr/>
          <a:lstStyle/>
          <a:p>
            <a:r>
              <a:rPr lang="en-US" altLang="zh-TW" dirty="0"/>
              <a:t>3D Maze Construction</a:t>
            </a:r>
          </a:p>
          <a:p>
            <a:pPr lvl="1">
              <a:lnSpc>
                <a:spcPts val="3600"/>
              </a:lnSpc>
            </a:pPr>
            <a:r>
              <a:rPr lang="en-US" altLang="zh-TW" dirty="0"/>
              <a:t>consider the 3D space as a rectangular array of cells with four sides.</a:t>
            </a:r>
          </a:p>
          <a:p>
            <a:pPr lvl="1">
              <a:lnSpc>
                <a:spcPts val="3600"/>
              </a:lnSpc>
            </a:pPr>
            <a:r>
              <a:rPr lang="en-US" altLang="zh-TW" dirty="0"/>
              <a:t>remove the side until all the cells are connected except from the perimeter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EEE27E9-8AE5-492E-B7F7-F2CEF17F8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634" y="2175611"/>
            <a:ext cx="3442716" cy="365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9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E764F0BB-5889-48BE-A3FF-9912292E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79E8884-C362-4279-A827-33F5A13D3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3D Maze Viewing</a:t>
            </a:r>
          </a:p>
          <a:p>
            <a:pPr lvl="1">
              <a:lnSpc>
                <a:spcPts val="3600"/>
              </a:lnSpc>
              <a:spcBef>
                <a:spcPts val="600"/>
              </a:spcBef>
            </a:pPr>
            <a:r>
              <a:rPr lang="en-US" altLang="zh-TW" dirty="0"/>
              <a:t>The play can view the 3D maze from the </a:t>
            </a:r>
            <a:r>
              <a:rPr lang="en-US" altLang="zh-TW" dirty="0">
                <a:solidFill>
                  <a:srgbClr val="00B050"/>
                </a:solidFill>
              </a:rPr>
              <a:t>first-person</a:t>
            </a:r>
            <a:r>
              <a:rPr lang="en-US" altLang="zh-TW" dirty="0"/>
              <a:t> view (key:</a:t>
            </a:r>
            <a:r>
              <a:rPr lang="zh-TW" altLang="en-US" dirty="0"/>
              <a:t> </a:t>
            </a:r>
            <a:r>
              <a:rPr lang="en-US" altLang="zh-TW" dirty="0"/>
              <a:t>‘f’).</a:t>
            </a:r>
          </a:p>
          <a:p>
            <a:pPr lvl="1"/>
            <a:r>
              <a:rPr lang="en-US" altLang="zh-TW" dirty="0"/>
              <a:t>To get a hint, the player can view the 3D maze from the </a:t>
            </a:r>
            <a:r>
              <a:rPr lang="en-US" altLang="zh-TW" dirty="0">
                <a:solidFill>
                  <a:srgbClr val="00B050"/>
                </a:solidFill>
              </a:rPr>
              <a:t>bird-eye</a:t>
            </a:r>
            <a:r>
              <a:rPr lang="en-US" altLang="zh-TW" dirty="0"/>
              <a:t> view (key:</a:t>
            </a:r>
            <a:r>
              <a:rPr lang="zh-TW" altLang="en-US" dirty="0"/>
              <a:t> </a:t>
            </a:r>
            <a:r>
              <a:rPr lang="en-US" altLang="zh-TW" dirty="0"/>
              <a:t>‘b’)..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C255D7-52D0-4347-8E90-2320782E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7E9C57E-1AE6-476F-8AB1-B4E5F1FFD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19" y="4203233"/>
            <a:ext cx="2421623" cy="256838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1A17CD3-F27C-44AC-B0C5-A36771286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777" y="4219948"/>
            <a:ext cx="2390104" cy="253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2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F2AA0B8-AA35-425A-BBED-A845D3A2A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115335-1437-4CDE-9D20-4385A8349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111939" cy="4351338"/>
          </a:xfrm>
        </p:spPr>
        <p:txBody>
          <a:bodyPr/>
          <a:lstStyle/>
          <a:p>
            <a:r>
              <a:rPr lang="en-US" altLang="zh-TW" dirty="0"/>
              <a:t>Navigation Control</a:t>
            </a:r>
          </a:p>
          <a:p>
            <a:pPr lvl="1">
              <a:lnSpc>
                <a:spcPts val="3600"/>
              </a:lnSpc>
              <a:spcBef>
                <a:spcPts val="1200"/>
              </a:spcBef>
            </a:pPr>
            <a:r>
              <a:rPr lang="en-US" altLang="zh-TW" dirty="0"/>
              <a:t>Initially, the user is located at the center of the top-left cell.</a:t>
            </a:r>
          </a:p>
          <a:p>
            <a:pPr lvl="1">
              <a:lnSpc>
                <a:spcPts val="3600"/>
              </a:lnSpc>
              <a:spcBef>
                <a:spcPts val="1200"/>
              </a:spcBef>
            </a:pPr>
            <a:r>
              <a:rPr lang="en-US" altLang="zh-TW" dirty="0"/>
              <a:t>The player uses the mouse to control the user.</a:t>
            </a:r>
          </a:p>
          <a:p>
            <a:pPr lvl="2">
              <a:lnSpc>
                <a:spcPts val="3600"/>
              </a:lnSpc>
              <a:spcBef>
                <a:spcPts val="600"/>
              </a:spcBef>
            </a:pPr>
            <a:r>
              <a:rPr lang="en-US" altLang="zh-TW" dirty="0">
                <a:solidFill>
                  <a:srgbClr val="0070C0"/>
                </a:solidFill>
              </a:rPr>
              <a:t>Middle Button</a:t>
            </a:r>
            <a:r>
              <a:rPr lang="en-US" altLang="zh-TW" dirty="0"/>
              <a:t>: move the user forward</a:t>
            </a:r>
          </a:p>
          <a:p>
            <a:pPr lvl="2">
              <a:lnSpc>
                <a:spcPts val="3600"/>
              </a:lnSpc>
              <a:spcBef>
                <a:spcPts val="600"/>
              </a:spcBef>
            </a:pPr>
            <a:r>
              <a:rPr lang="en-US" altLang="zh-TW" dirty="0">
                <a:solidFill>
                  <a:srgbClr val="0070C0"/>
                </a:solidFill>
              </a:rPr>
              <a:t>Right Button</a:t>
            </a:r>
            <a:r>
              <a:rPr lang="en-US" altLang="zh-TW" dirty="0"/>
              <a:t>: turn the user 90 degrees to the right</a:t>
            </a:r>
          </a:p>
          <a:p>
            <a:pPr lvl="2">
              <a:lnSpc>
                <a:spcPts val="3600"/>
              </a:lnSpc>
              <a:spcBef>
                <a:spcPts val="600"/>
              </a:spcBef>
            </a:pPr>
            <a:r>
              <a:rPr lang="en-US" altLang="zh-TW" dirty="0">
                <a:solidFill>
                  <a:srgbClr val="0070C0"/>
                </a:solidFill>
              </a:rPr>
              <a:t>Left Button</a:t>
            </a:r>
            <a:r>
              <a:rPr lang="en-US" altLang="zh-TW" dirty="0"/>
              <a:t>: turn the user 90 degrees to the left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35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5" name="圖片 1" descr="pnthanx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742" y="1019745"/>
            <a:ext cx="6623372" cy="496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73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1326</TotalTime>
  <Words>148</Words>
  <Application>Microsoft Office PowerPoint</Application>
  <PresentationFormat>如螢幕大小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Computer Graphics HW4 : 3D Maze</vt:lpstr>
      <vt:lpstr>Requirement</vt:lpstr>
      <vt:lpstr>Requirement</vt:lpstr>
      <vt:lpstr>Requirement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user</cp:lastModifiedBy>
  <cp:revision>67</cp:revision>
  <dcterms:created xsi:type="dcterms:W3CDTF">2019-03-16T08:02:10Z</dcterms:created>
  <dcterms:modified xsi:type="dcterms:W3CDTF">2023-05-08T07:53:20Z</dcterms:modified>
</cp:coreProperties>
</file>