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0" r:id="rId4"/>
    <p:sldId id="259" r:id="rId5"/>
    <p:sldId id="262" r:id="rId6"/>
    <p:sldId id="272" r:id="rId7"/>
    <p:sldId id="267" r:id="rId8"/>
    <p:sldId id="264" r:id="rId9"/>
    <p:sldId id="265" r:id="rId10"/>
    <p:sldId id="261" r:id="rId11"/>
    <p:sldId id="266" r:id="rId12"/>
    <p:sldId id="268" r:id="rId13"/>
    <p:sldId id="269" r:id="rId14"/>
    <p:sldId id="271" r:id="rId15"/>
    <p:sldId id="25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E1EE"/>
    <a:srgbClr val="E6E6E6"/>
    <a:srgbClr val="CAE6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4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0BD69-6CFD-4D01-92BD-F535F3D845BD}" type="datetimeFigureOut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00C65-2DB6-4597-BC19-E07B080105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682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AB3A2-3603-417C-AE65-28DA44B52F26}" type="datetimeFigureOut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4C3F3-0B68-449E-B26F-A953D2C767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8008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gradFill flip="none" rotWithShape="1">
          <a:gsLst>
            <a:gs pos="62000">
              <a:schemeClr val="bg1"/>
            </a:gs>
            <a:gs pos="100000">
              <a:srgbClr val="BDE1E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www.nkust.edu.tw/var/file/0/1000/img/513/18251389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2000" y="166855"/>
            <a:ext cx="5400000" cy="100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0" y="1334305"/>
            <a:ext cx="9144000" cy="360000"/>
          </a:xfrm>
          <a:prstGeom prst="rect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689115"/>
            <a:ext cx="9144000" cy="504000"/>
          </a:xfrm>
          <a:prstGeom prst="rect">
            <a:avLst/>
          </a:prstGeom>
          <a:solidFill>
            <a:srgbClr val="F1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2193115"/>
            <a:ext cx="9144000" cy="10535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34305"/>
            <a:ext cx="7829550" cy="1912321"/>
          </a:xfrm>
        </p:spPr>
        <p:txBody>
          <a:bodyPr anchor="b">
            <a:normAutofit/>
          </a:bodyPr>
          <a:lstStyle>
            <a:lvl1pPr algn="ctr">
              <a:defRPr sz="4800" baseline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TITLE</a:t>
            </a:r>
            <a:br>
              <a:rPr lang="en-US" altLang="zh-TW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l">
              <a:buNone/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DF4D-0CB8-471E-AEB5-DEABA6A392DC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2" name="Picture 2" descr="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75"/>
          <a:stretch/>
        </p:blipFill>
        <p:spPr bwMode="auto">
          <a:xfrm>
            <a:off x="0" y="5525840"/>
            <a:ext cx="9144000" cy="133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054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6457-55D1-4C46-A0EB-9B75C4F760CB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05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96FB-0792-4FBE-900E-567CB2F2980D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48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73397" y="70338"/>
            <a:ext cx="1272709" cy="1306573"/>
            <a:chOff x="1835696" y="394235"/>
            <a:chExt cx="1272709" cy="1306573"/>
          </a:xfrm>
        </p:grpSpPr>
        <p:pic>
          <p:nvPicPr>
            <p:cNvPr id="8" name="Picture 2" descr="https://upload.wikimedia.org/wikipedia/zh/thumb/f/f9/NKUST_Logo.svg/1200px-NKUST_Logo.sv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9657" y="573156"/>
              <a:ext cx="1003086" cy="913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矩形 8"/>
            <p:cNvSpPr/>
            <p:nvPr userDrawn="1"/>
          </p:nvSpPr>
          <p:spPr>
            <a:xfrm>
              <a:off x="1835696" y="394235"/>
              <a:ext cx="1272709" cy="130657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103944"/>
                </a:avLst>
              </a:prstTxWarp>
              <a:spAutoFit/>
            </a:bodyPr>
            <a:lstStyle/>
            <a:p>
              <a:pPr algn="ctr"/>
              <a:r>
                <a:rPr lang="en-US" altLang="zh-TW" sz="1200" b="1" cap="none" spc="0" baseline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National Kaohsiung University of Science and Technology</a:t>
              </a:r>
              <a:endParaRPr lang="zh-TW" altLang="en-US" sz="1200" b="1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1870849" y="476672"/>
              <a:ext cx="1200701" cy="104474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940210"/>
                </a:avLst>
              </a:prstTxWarp>
              <a:spAutoFit/>
            </a:bodyPr>
            <a:lstStyle/>
            <a:p>
              <a:pPr algn="ctr"/>
              <a:r>
                <a:rPr lang="zh-TW" altLang="en-US" sz="1200" b="1" cap="none" spc="600" baseline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微軟正黑體" panose="020B0604030504040204" pitchFamily="34" charset="-120"/>
                </a:rPr>
                <a:t>國立高雄科技大學</a:t>
              </a:r>
              <a:endParaRPr lang="zh-TW" altLang="en-US" sz="1200" b="1" cap="none" spc="60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5949280"/>
            <a:ext cx="1152198" cy="9036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sz="2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7CBA8BE7-2E42-4C57-AF14-E768F69A94B9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B71A162D-F2CA-4145-B575-2A8AAE4A998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2" name="Picture 9" descr="11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700808"/>
            <a:ext cx="6989763" cy="11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565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405C70E-A320-484A-88BF-D0E32F607317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B71A162D-F2CA-4145-B575-2A8AAE4A998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7" name="群組 6"/>
          <p:cNvGrpSpPr/>
          <p:nvPr userDrawn="1"/>
        </p:nvGrpSpPr>
        <p:grpSpPr>
          <a:xfrm>
            <a:off x="73397" y="70338"/>
            <a:ext cx="1272709" cy="1306573"/>
            <a:chOff x="1835696" y="394235"/>
            <a:chExt cx="1272709" cy="1306573"/>
          </a:xfrm>
        </p:grpSpPr>
        <p:pic>
          <p:nvPicPr>
            <p:cNvPr id="8" name="Picture 2" descr="https://upload.wikimedia.org/wikipedia/zh/thumb/f/f9/NKUST_Logo.svg/1200px-NKUST_Logo.sv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9657" y="573156"/>
              <a:ext cx="1003086" cy="913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矩形 8"/>
            <p:cNvSpPr/>
            <p:nvPr userDrawn="1"/>
          </p:nvSpPr>
          <p:spPr>
            <a:xfrm>
              <a:off x="1835696" y="394235"/>
              <a:ext cx="1272709" cy="130657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103944"/>
                </a:avLst>
              </a:prstTxWarp>
              <a:spAutoFit/>
            </a:bodyPr>
            <a:lstStyle/>
            <a:p>
              <a:pPr algn="ctr"/>
              <a:r>
                <a:rPr lang="en-US" altLang="zh-TW" sz="1200" b="1" cap="none" spc="0" baseline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National Kaohsiung University of Science and Technology</a:t>
              </a:r>
              <a:endParaRPr lang="zh-TW" altLang="en-US" sz="1200" b="1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1870849" y="476672"/>
              <a:ext cx="1200701" cy="104474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940210"/>
                </a:avLst>
              </a:prstTxWarp>
              <a:spAutoFit/>
            </a:bodyPr>
            <a:lstStyle/>
            <a:p>
              <a:pPr algn="ctr"/>
              <a:r>
                <a:rPr lang="zh-TW" altLang="en-US" sz="1200" b="1" cap="none" spc="600" baseline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微軟正黑體" panose="020B0604030504040204" pitchFamily="34" charset="-120"/>
                </a:rPr>
                <a:t>國立高雄科技大學</a:t>
              </a:r>
              <a:endParaRPr lang="zh-TW" altLang="en-US" sz="1200" b="1" cap="none" spc="60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5949280"/>
            <a:ext cx="1152198" cy="903684"/>
          </a:xfrm>
          <a:prstGeom prst="rect">
            <a:avLst/>
          </a:prstGeom>
        </p:spPr>
      </p:pic>
      <p:pic>
        <p:nvPicPr>
          <p:cNvPr id="12" name="Picture 9" descr="11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700808"/>
            <a:ext cx="6989763" cy="11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60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 userDrawn="1"/>
        </p:nvGrpSpPr>
        <p:grpSpPr>
          <a:xfrm>
            <a:off x="73397" y="70338"/>
            <a:ext cx="1272709" cy="1306573"/>
            <a:chOff x="1835696" y="394235"/>
            <a:chExt cx="1272709" cy="1306573"/>
          </a:xfrm>
        </p:grpSpPr>
        <p:pic>
          <p:nvPicPr>
            <p:cNvPr id="9" name="Picture 2" descr="https://upload.wikimedia.org/wikipedia/zh/thumb/f/f9/NKUST_Logo.svg/1200px-NKUST_Logo.sv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9657" y="573156"/>
              <a:ext cx="1003086" cy="913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矩形 9"/>
            <p:cNvSpPr/>
            <p:nvPr userDrawn="1"/>
          </p:nvSpPr>
          <p:spPr>
            <a:xfrm>
              <a:off x="1835696" y="394235"/>
              <a:ext cx="1272709" cy="130657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103944"/>
                </a:avLst>
              </a:prstTxWarp>
              <a:spAutoFit/>
            </a:bodyPr>
            <a:lstStyle/>
            <a:p>
              <a:pPr algn="ctr"/>
              <a:r>
                <a:rPr lang="en-US" altLang="zh-TW" sz="1200" b="1" cap="none" spc="0" baseline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National Kaohsiung University of Science and Technology</a:t>
              </a:r>
              <a:endParaRPr lang="zh-TW" altLang="en-US" sz="1200" b="1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1870849" y="476672"/>
              <a:ext cx="1200701" cy="104474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940210"/>
                </a:avLst>
              </a:prstTxWarp>
              <a:spAutoFit/>
            </a:bodyPr>
            <a:lstStyle/>
            <a:p>
              <a:pPr algn="ctr"/>
              <a:r>
                <a:rPr lang="zh-TW" altLang="en-US" sz="1200" b="1" cap="none" spc="600" baseline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微軟正黑體" panose="020B0604030504040204" pitchFamily="34" charset="-120"/>
                </a:rPr>
                <a:t>國立高雄科技大學</a:t>
              </a:r>
              <a:endParaRPr lang="zh-TW" altLang="en-US" sz="1200" b="1" cap="none" spc="60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5949280"/>
            <a:ext cx="1152198" cy="9036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E90FCCB-DC4B-42AD-AF30-B3AB4AFBA85D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B71A162D-F2CA-4145-B575-2A8AAE4A998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3" name="Picture 9" descr="11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700808"/>
            <a:ext cx="6989763" cy="11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2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E9C8-2886-4141-B036-A1C9E363A08C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50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B51F5-4916-4914-8CA5-0E66BDE6C857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42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AE46-CD51-4E48-B593-E4C9B6C9624E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3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97A7-A6F5-4857-B4CD-4587C9754FD7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9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5FAC-3CD1-4E48-9BE5-2F070AEDE470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44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72756-8E75-44C2-A6D0-DF68575DDD24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A162D-F2CA-4145-B575-2A8AAE4A9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09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1334305"/>
            <a:ext cx="7829550" cy="1615083"/>
          </a:xfrm>
        </p:spPr>
        <p:txBody>
          <a:bodyPr/>
          <a:lstStyle/>
          <a:p>
            <a:r>
              <a:rPr lang="en-US" altLang="zh-TW" sz="4000" b="1" dirty="0"/>
              <a:t>Computer Graphics</a:t>
            </a:r>
            <a:br>
              <a:rPr lang="en-US" altLang="zh-TW" b="1" dirty="0"/>
            </a:br>
            <a:r>
              <a:rPr lang="en-US" altLang="zh-TW" sz="4400" b="1" dirty="0"/>
              <a:t>HW4 : 3D Maze</a:t>
            </a:r>
            <a:endParaRPr lang="zh-TW" altLang="en-US" b="1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683091"/>
          </a:xfrm>
        </p:spPr>
        <p:txBody>
          <a:bodyPr>
            <a:normAutofit/>
          </a:bodyPr>
          <a:lstStyle/>
          <a:p>
            <a:pPr algn="ctr"/>
            <a:r>
              <a:rPr lang="en-US" altLang="zh-TW" sz="2800" dirty="0"/>
              <a:t>Deadline: May 23, 2021</a:t>
            </a:r>
            <a:endParaRPr lang="zh-TW" altLang="en-US" sz="28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90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99D554-950D-49A3-B753-5075125D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FD2D91-7BCF-40CB-93FD-A17D51E7AF97}"/>
              </a:ext>
            </a:extLst>
          </p:cNvPr>
          <p:cNvSpPr/>
          <p:nvPr/>
        </p:nvSpPr>
        <p:spPr>
          <a:xfrm>
            <a:off x="188259" y="24764"/>
            <a:ext cx="8668869" cy="6885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display() {</a:t>
            </a:r>
          </a:p>
          <a:p>
            <a:pPr lvl="1">
              <a:lnSpc>
                <a:spcPts val="2800"/>
              </a:lnSpc>
            </a:pP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glClear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6F008A"/>
                </a:solidFill>
                <a:latin typeface="Consolas" panose="020B0609020204030204" pitchFamily="49" charset="0"/>
              </a:rPr>
              <a:t>GL_COLOR_BUFFER_BIT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altLang="zh-TW" dirty="0">
                <a:solidFill>
                  <a:srgbClr val="6F008A"/>
                </a:solidFill>
                <a:latin typeface="Consolas" panose="020B0609020204030204" pitchFamily="49" charset="0"/>
              </a:rPr>
              <a:t>GL_DEPTH_BUFFER_BIT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>
              <a:lnSpc>
                <a:spcPts val="2800"/>
              </a:lnSpc>
            </a:pPr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2800"/>
              </a:lnSpc>
            </a:pP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glMatrixMode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6F008A"/>
                </a:solidFill>
                <a:latin typeface="Consolas" panose="020B0609020204030204" pitchFamily="49" charset="0"/>
              </a:rPr>
              <a:t>GL_PROJECTION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>
              <a:lnSpc>
                <a:spcPts val="2800"/>
              </a:lnSpc>
            </a:pP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glLoadIdentity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>
              <a:lnSpc>
                <a:spcPts val="2800"/>
              </a:lnSpc>
            </a:pP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 set the projection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2800"/>
              </a:lnSpc>
            </a:pPr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2800"/>
              </a:lnSpc>
            </a:pP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glMatrixMode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6F008A"/>
                </a:solidFill>
                <a:latin typeface="Consolas" panose="020B0609020204030204" pitchFamily="49" charset="0"/>
              </a:rPr>
              <a:t>GL_MODELVIEW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>
              <a:lnSpc>
                <a:spcPts val="2800"/>
              </a:lnSpc>
            </a:pP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glLoadIdentity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>
              <a:lnSpc>
                <a:spcPts val="2800"/>
              </a:lnSpc>
            </a:pP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 draw the eye view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2800"/>
              </a:lnSpc>
            </a:pPr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2800"/>
              </a:lnSpc>
            </a:pP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 draw the 3D maze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2800"/>
              </a:lnSpc>
            </a:pP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display_maze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>
              <a:lnSpc>
                <a:spcPts val="2800"/>
              </a:lnSpc>
            </a:pP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view_mode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== 1) {</a:t>
            </a:r>
          </a:p>
          <a:p>
            <a:pPr lvl="2">
              <a:lnSpc>
                <a:spcPts val="2800"/>
              </a:lnSpc>
            </a:pP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display_user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>
              <a:lnSpc>
                <a:spcPts val="2800"/>
              </a:lnSpc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 if-condition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2800"/>
              </a:lnSpc>
            </a:pP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glFlush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>
              <a:lnSpc>
                <a:spcPts val="2800"/>
              </a:lnSpc>
            </a:pP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glutSwapBuffers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800"/>
              </a:lnSpc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 display()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EB1DE619-AE36-45BE-B06E-EABCFF31CE7E}"/>
              </a:ext>
            </a:extLst>
          </p:cNvPr>
          <p:cNvGrpSpPr/>
          <p:nvPr/>
        </p:nvGrpSpPr>
        <p:grpSpPr>
          <a:xfrm>
            <a:off x="3599329" y="1132592"/>
            <a:ext cx="5257799" cy="2569467"/>
            <a:chOff x="3599329" y="1244352"/>
            <a:chExt cx="5257799" cy="256946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B89B0A9-BC78-452E-A535-F96A4115A194}"/>
                </a:ext>
              </a:extLst>
            </p:cNvPr>
            <p:cNvSpPr/>
            <p:nvPr/>
          </p:nvSpPr>
          <p:spPr>
            <a:xfrm>
              <a:off x="4572000" y="1244352"/>
              <a:ext cx="4230223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switch</a:t>
              </a: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altLang="zh-TW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view_mode</a:t>
              </a: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pPr lvl="1"/>
              <a:r>
                <a:rPr lang="en-US" altLang="zh-TW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case</a:t>
              </a: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0: 	</a:t>
              </a:r>
              <a:r>
                <a:rPr lang="en-US" altLang="zh-TW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glOrtho</a:t>
              </a: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(-1.0, +1.0, </a:t>
              </a:r>
            </a:p>
            <a:p>
              <a:pPr lvl="1"/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		0.0, 10.0, </a:t>
              </a:r>
            </a:p>
            <a:p>
              <a:pPr lvl="1"/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		0.0, 1.0);</a:t>
              </a:r>
            </a:p>
            <a:p>
              <a:pPr lvl="1"/>
              <a:r>
                <a:rPr lang="en-US" altLang="zh-TW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break</a:t>
              </a: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1"/>
              <a:r>
                <a:rPr lang="en-US" altLang="zh-TW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case</a:t>
              </a: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1: </a:t>
              </a:r>
              <a:r>
                <a:rPr lang="en-US" altLang="zh-TW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glOrtho</a:t>
              </a: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(-10.0, +10.0, </a:t>
              </a:r>
            </a:p>
            <a:p>
              <a:pPr lvl="1"/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		-10.0, +10.0, </a:t>
              </a:r>
            </a:p>
            <a:p>
              <a:pPr lvl="1"/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		0.0, 10.0);</a:t>
              </a:r>
            </a:p>
            <a:p>
              <a:pPr lvl="1"/>
              <a:r>
                <a:rPr lang="en-US" altLang="zh-TW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break</a:t>
              </a: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r>
                <a:rPr lang="en-US" altLang="zh-TW" sz="16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switch () {</a:t>
              </a:r>
              <a:endPara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F30AB767-2C62-44F2-BADE-827686C0A36C}"/>
                </a:ext>
              </a:extLst>
            </p:cNvPr>
            <p:cNvGrpSpPr/>
            <p:nvPr/>
          </p:nvGrpSpPr>
          <p:grpSpPr>
            <a:xfrm>
              <a:off x="3599329" y="1292996"/>
              <a:ext cx="5257799" cy="2520823"/>
              <a:chOff x="3599329" y="1292996"/>
              <a:chExt cx="5257799" cy="2520823"/>
            </a:xfrm>
          </p:grpSpPr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D29AC76F-F246-41D7-ADA1-4CA75D81E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9329" y="2178424"/>
                <a:ext cx="972671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A282263-014C-4AD2-92CE-FE4BD8449F35}"/>
                  </a:ext>
                </a:extLst>
              </p:cNvPr>
              <p:cNvSpPr/>
              <p:nvPr/>
            </p:nvSpPr>
            <p:spPr>
              <a:xfrm>
                <a:off x="4356845" y="1292996"/>
                <a:ext cx="4500283" cy="2520823"/>
              </a:xfrm>
              <a:prstGeom prst="rect">
                <a:avLst/>
              </a:prstGeom>
              <a:solidFill>
                <a:srgbClr val="FF000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93F0E7EE-2ADD-474B-96A1-9ADA123EA953}"/>
              </a:ext>
            </a:extLst>
          </p:cNvPr>
          <p:cNvGrpSpPr/>
          <p:nvPr/>
        </p:nvGrpSpPr>
        <p:grpSpPr>
          <a:xfrm>
            <a:off x="3402106" y="3518946"/>
            <a:ext cx="5741894" cy="3212760"/>
            <a:chOff x="3402106" y="3630706"/>
            <a:chExt cx="5741894" cy="321276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2D7742C-62F6-42B5-8303-9638751EEAD3}"/>
                </a:ext>
              </a:extLst>
            </p:cNvPr>
            <p:cNvSpPr/>
            <p:nvPr/>
          </p:nvSpPr>
          <p:spPr>
            <a:xfrm>
              <a:off x="4572000" y="4042699"/>
              <a:ext cx="4572000" cy="280076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TW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switch</a:t>
              </a: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altLang="zh-TW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view_mode</a:t>
              </a: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altLang="zh-TW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case</a:t>
              </a: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0:</a:t>
              </a:r>
              <a:r>
                <a:rPr lang="en-US" altLang="zh-TW" sz="16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	</a:t>
              </a:r>
            </a:p>
            <a:p>
              <a:r>
                <a:rPr lang="en-US" altLang="zh-TW" sz="16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zh-TW" sz="160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gluLookAt</a:t>
              </a:r>
              <a:r>
                <a:rPr lang="en-US" altLang="zh-TW" sz="16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60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eye_x</a:t>
              </a:r>
              <a:r>
                <a:rPr lang="en-US" altLang="zh-TW" sz="16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, 0.0, </a:t>
              </a:r>
              <a:r>
                <a:rPr lang="en-US" altLang="zh-TW" sz="160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eye_z</a:t>
              </a:r>
              <a:r>
                <a:rPr lang="en-US" altLang="zh-TW" sz="16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zh-TW" sz="16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				</a:t>
              </a:r>
              <a:r>
                <a:rPr lang="en-US" altLang="zh-TW" sz="160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at_x</a:t>
              </a:r>
              <a:r>
                <a:rPr lang="en-US" altLang="zh-TW" sz="16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, 0.0, </a:t>
              </a:r>
              <a:r>
                <a:rPr lang="en-US" altLang="zh-TW" sz="160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at_z</a:t>
              </a:r>
              <a:r>
                <a:rPr lang="en-US" altLang="zh-TW" sz="16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zh-TW" sz="16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				0.0, 1.0, 0.0);</a:t>
              </a:r>
            </a:p>
            <a:p>
              <a:r>
                <a:rPr lang="en-US" altLang="zh-TW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break</a:t>
              </a: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case</a:t>
              </a: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1: </a:t>
              </a:r>
              <a:r>
                <a:rPr lang="en-US" altLang="zh-TW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gluLookAt</a:t>
              </a: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(0.0, 10.0, 0.0, </a:t>
              </a:r>
            </a:p>
            <a:p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		0.0, 0.0, 0.0, </a:t>
              </a:r>
            </a:p>
            <a:p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		0.0, 0.0, -1.0);</a:t>
              </a:r>
            </a:p>
            <a:p>
              <a:r>
                <a:rPr lang="en-US" altLang="zh-TW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break</a:t>
              </a: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r>
                <a:rPr lang="en-US" altLang="zh-TW" sz="16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switch () {</a:t>
              </a:r>
              <a:endPara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53788B1-7F61-442F-A312-6CB0C391B3A4}"/>
                </a:ext>
              </a:extLst>
            </p:cNvPr>
            <p:cNvSpPr/>
            <p:nvPr/>
          </p:nvSpPr>
          <p:spPr>
            <a:xfrm>
              <a:off x="4355129" y="4064219"/>
              <a:ext cx="4500283" cy="2769017"/>
            </a:xfrm>
            <a:prstGeom prst="rect">
              <a:avLst/>
            </a:prstGeom>
            <a:solidFill>
              <a:srgbClr val="00B05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7" name="接點: 肘形 16">
              <a:extLst>
                <a:ext uri="{FF2B5EF4-FFF2-40B4-BE49-F238E27FC236}">
                  <a16:creationId xmlns:a16="http://schemas.microsoft.com/office/drawing/2014/main" id="{76F74427-DCD7-433A-9C51-4A4BFB9F2454}"/>
                </a:ext>
              </a:extLst>
            </p:cNvPr>
            <p:cNvCxnSpPr/>
            <p:nvPr/>
          </p:nvCxnSpPr>
          <p:spPr>
            <a:xfrm>
              <a:off x="3402106" y="3630706"/>
              <a:ext cx="1057835" cy="694765"/>
            </a:xfrm>
            <a:prstGeom prst="bentConnector3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E777175E-4CCC-4CC3-AF47-1C00339E4C0F}"/>
              </a:ext>
            </a:extLst>
          </p:cNvPr>
          <p:cNvSpPr/>
          <p:nvPr/>
        </p:nvSpPr>
        <p:spPr>
          <a:xfrm>
            <a:off x="701040" y="4328160"/>
            <a:ext cx="2052320" cy="386080"/>
          </a:xfrm>
          <a:prstGeom prst="roundRect">
            <a:avLst/>
          </a:prstGeom>
          <a:solidFill>
            <a:srgbClr val="FF0000">
              <a:alpha val="5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26C51CD2-9278-46F8-98F4-70C2805C6F5C}"/>
              </a:ext>
            </a:extLst>
          </p:cNvPr>
          <p:cNvSpPr/>
          <p:nvPr/>
        </p:nvSpPr>
        <p:spPr>
          <a:xfrm>
            <a:off x="1087120" y="5090160"/>
            <a:ext cx="2052320" cy="386080"/>
          </a:xfrm>
          <a:prstGeom prst="roundRect">
            <a:avLst/>
          </a:prstGeom>
          <a:solidFill>
            <a:srgbClr val="FF0000">
              <a:alpha val="5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237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D7653E2-E456-4498-969C-1385EF43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FB1733-1D5B-44AF-9CB9-6FA1EF8247B7}"/>
              </a:ext>
            </a:extLst>
          </p:cNvPr>
          <p:cNvSpPr/>
          <p:nvPr/>
        </p:nvSpPr>
        <p:spPr>
          <a:xfrm>
            <a:off x="219636" y="226681"/>
            <a:ext cx="8637494" cy="6404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display_maze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>
              <a:lnSpc>
                <a:spcPts val="2600"/>
              </a:lnSpc>
            </a:pP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glPushMatrix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>
              <a:lnSpc>
                <a:spcPts val="2600"/>
              </a:lnSpc>
            </a:pP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glTranslatef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(-5.0, 0.0, -5.0);</a:t>
            </a:r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2600"/>
              </a:lnSpc>
            </a:pPr>
            <a:r>
              <a:rPr lang="pt-BR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r = 0; r &lt; MAZE_ROWS; r++)</a:t>
            </a:r>
          </a:p>
          <a:p>
            <a:pPr lvl="2">
              <a:lnSpc>
                <a:spcPts val="2600"/>
              </a:lnSpc>
            </a:pP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c = 0; c &lt; MAZE_COLS;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3">
              <a:lnSpc>
                <a:spcPts val="2600"/>
              </a:lnSpc>
            </a:pP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s = 0; s &lt; 4; s++) {</a:t>
            </a:r>
          </a:p>
          <a:p>
            <a:pPr lvl="4">
              <a:lnSpc>
                <a:spcPts val="2600"/>
              </a:lnSpc>
            </a:pP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glPushMatrix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4">
              <a:lnSpc>
                <a:spcPts val="2600"/>
              </a:lnSpc>
            </a:pP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>
              <a:lnSpc>
                <a:spcPts val="2600"/>
              </a:lnSpc>
            </a:pP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glTranslatef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)c * 1.0 + 0.5, 0.0, </a:t>
            </a:r>
          </a:p>
          <a:p>
            <a:pPr lvl="4">
              <a:lnSpc>
                <a:spcPts val="2600"/>
              </a:lnSpc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		      (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)r * 1.0 + 0.5);</a:t>
            </a:r>
          </a:p>
          <a:p>
            <a:pPr lvl="4">
              <a:lnSpc>
                <a:spcPts val="2600"/>
              </a:lnSpc>
            </a:pP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glRotatef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)s * 90, 0.0, 1.0, 0.0);</a:t>
            </a:r>
          </a:p>
          <a:p>
            <a:pPr lvl="4">
              <a:lnSpc>
                <a:spcPts val="2600"/>
              </a:lnSpc>
            </a:pPr>
            <a:endParaRPr lang="en-US" altLang="zh-TW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4">
              <a:lnSpc>
                <a:spcPts val="2600"/>
              </a:lnSpc>
            </a:pP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(maze[r][c][s] == 1) {</a:t>
            </a:r>
          </a:p>
          <a:p>
            <a:pPr lvl="5">
              <a:lnSpc>
                <a:spcPts val="2600"/>
              </a:lnSpc>
            </a:pP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display_side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4">
              <a:lnSpc>
                <a:spcPts val="2600"/>
              </a:lnSpc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 if-condition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>
              <a:lnSpc>
                <a:spcPts val="2600"/>
              </a:lnSpc>
            </a:pP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glPopMatrix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>
              <a:lnSpc>
                <a:spcPts val="2600"/>
              </a:lnSpc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 for-loop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2600"/>
              </a:lnSpc>
            </a:pP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glPopMatrix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600"/>
              </a:lnSpc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dirty="0" err="1">
                <a:solidFill>
                  <a:srgbClr val="008000"/>
                </a:solidFill>
                <a:latin typeface="Consolas" panose="020B0609020204030204" pitchFamily="49" charset="0"/>
              </a:rPr>
              <a:t>display_maze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1994D5-402B-4B80-AD52-98131EE82A00}"/>
              </a:ext>
            </a:extLst>
          </p:cNvPr>
          <p:cNvSpPr/>
          <p:nvPr/>
        </p:nvSpPr>
        <p:spPr>
          <a:xfrm>
            <a:off x="2061881" y="2808695"/>
            <a:ext cx="5230907" cy="1203012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93579F9-5054-41ED-BB47-2A3B92C13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512" y="308425"/>
            <a:ext cx="3638550" cy="2190750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AB027069-9482-4AC0-BC67-5B2B85D9821F}"/>
              </a:ext>
            </a:extLst>
          </p:cNvPr>
          <p:cNvSpPr/>
          <p:nvPr/>
        </p:nvSpPr>
        <p:spPr>
          <a:xfrm>
            <a:off x="2519680" y="4594663"/>
            <a:ext cx="2052320" cy="386080"/>
          </a:xfrm>
          <a:prstGeom prst="roundRect">
            <a:avLst/>
          </a:prstGeom>
          <a:solidFill>
            <a:srgbClr val="FF0000">
              <a:alpha val="5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76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4234268-D0E6-43F0-8BC5-D53FE26D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7F149E8-88E7-42A3-8F26-5C071146E801}"/>
              </a:ext>
            </a:extLst>
          </p:cNvPr>
          <p:cNvSpPr/>
          <p:nvPr/>
        </p:nvSpPr>
        <p:spPr>
          <a:xfrm>
            <a:off x="291354" y="37796"/>
            <a:ext cx="8480610" cy="6884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display_user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>
              <a:lnSpc>
                <a:spcPts val="2800"/>
              </a:lnSpc>
            </a:pP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glPushMatrix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>
              <a:lnSpc>
                <a:spcPts val="2800"/>
              </a:lnSpc>
            </a:pPr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2800"/>
              </a:lnSpc>
            </a:pP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glTranslatef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	(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user_col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* 1.0 + 0.5 - 5.0, 0.0, 							(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user_row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* 1.0 + 0.5 - 5.0);</a:t>
            </a:r>
          </a:p>
          <a:p>
            <a:pPr lvl="1">
              <a:lnSpc>
                <a:spcPts val="2800"/>
              </a:lnSpc>
            </a:pP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glRotatef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user_face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* 90, 0.0, 1.0, 0.0);</a:t>
            </a:r>
          </a:p>
          <a:p>
            <a:pPr lvl="1">
              <a:lnSpc>
                <a:spcPts val="2800"/>
              </a:lnSpc>
            </a:pPr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2800"/>
              </a:lnSpc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glColor3f(1.0, 1.0, 1.0);</a:t>
            </a:r>
          </a:p>
          <a:p>
            <a:pPr lvl="1">
              <a:lnSpc>
                <a:spcPts val="2800"/>
              </a:lnSpc>
            </a:pP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glBegin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6F008A"/>
                </a:solidFill>
                <a:latin typeface="Consolas" panose="020B0609020204030204" pitchFamily="49" charset="0"/>
              </a:rPr>
              <a:t>GL_POLYGON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>
              <a:lnSpc>
                <a:spcPts val="2800"/>
              </a:lnSpc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	…….</a:t>
            </a:r>
          </a:p>
          <a:p>
            <a:pPr lvl="1">
              <a:lnSpc>
                <a:spcPts val="2800"/>
              </a:lnSpc>
            </a:pP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glEnd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>
              <a:lnSpc>
                <a:spcPts val="2800"/>
              </a:lnSpc>
            </a:pPr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2800"/>
              </a:lnSpc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glColor3f(0.0, 1.0, 0.0);</a:t>
            </a:r>
          </a:p>
          <a:p>
            <a:pPr lvl="1">
              <a:lnSpc>
                <a:spcPts val="2800"/>
              </a:lnSpc>
            </a:pP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glBegin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6F008A"/>
                </a:solidFill>
                <a:latin typeface="Consolas" panose="020B0609020204030204" pitchFamily="49" charset="0"/>
              </a:rPr>
              <a:t>GL_LINES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>
              <a:lnSpc>
                <a:spcPts val="2800"/>
              </a:lnSpc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glVertex3f(0.0, 5.0, 0.0);</a:t>
            </a:r>
          </a:p>
          <a:p>
            <a:pPr lvl="2">
              <a:lnSpc>
                <a:spcPts val="2800"/>
              </a:lnSpc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glVertex3f(+0.5, 5.0, 0.0);</a:t>
            </a:r>
          </a:p>
          <a:p>
            <a:pPr lvl="1">
              <a:lnSpc>
                <a:spcPts val="2800"/>
              </a:lnSpc>
            </a:pP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glEnd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>
              <a:lnSpc>
                <a:spcPts val="2800"/>
              </a:lnSpc>
            </a:pP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glPopMatrix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800"/>
              </a:lnSpc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dirty="0" err="1">
                <a:solidFill>
                  <a:srgbClr val="008000"/>
                </a:solidFill>
                <a:latin typeface="Consolas" panose="020B0609020204030204" pitchFamily="49" charset="0"/>
              </a:rPr>
              <a:t>display_user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D34325-95EE-42F8-8C5C-3F9395159512}"/>
              </a:ext>
            </a:extLst>
          </p:cNvPr>
          <p:cNvSpPr/>
          <p:nvPr/>
        </p:nvSpPr>
        <p:spPr>
          <a:xfrm>
            <a:off x="4056531" y="2814355"/>
            <a:ext cx="3787588" cy="1498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glVertex3f(+0.1, 5.0, +0.1);</a:t>
            </a:r>
          </a:p>
          <a:p>
            <a:pPr>
              <a:lnSpc>
                <a:spcPts val="2800"/>
              </a:lnSpc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glVertex3f(+0.1, 5.0, -0.1);</a:t>
            </a:r>
          </a:p>
          <a:p>
            <a:pPr>
              <a:lnSpc>
                <a:spcPts val="2800"/>
              </a:lnSpc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glVertex3f(-0.1, 5.0, -0.1);</a:t>
            </a:r>
          </a:p>
          <a:p>
            <a:pPr>
              <a:lnSpc>
                <a:spcPts val="2800"/>
              </a:lnSpc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glVertex3f(-0.1, 5.0, +0.1);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772EA5FD-76B8-4430-802C-54D8FC3BBEC9}"/>
              </a:ext>
            </a:extLst>
          </p:cNvPr>
          <p:cNvCxnSpPr>
            <a:cxnSpLocks/>
          </p:cNvCxnSpPr>
          <p:nvPr/>
        </p:nvCxnSpPr>
        <p:spPr>
          <a:xfrm>
            <a:off x="2761129" y="3563471"/>
            <a:ext cx="97267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BECC94F8-0E4F-4F0A-A603-8BB55C46D1B3}"/>
              </a:ext>
            </a:extLst>
          </p:cNvPr>
          <p:cNvSpPr/>
          <p:nvPr/>
        </p:nvSpPr>
        <p:spPr>
          <a:xfrm>
            <a:off x="4056532" y="2814356"/>
            <a:ext cx="3678890" cy="149823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82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77AF0D6-121E-4DFB-BFC7-B3C1A136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Coding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F34C668-B550-414F-B0D9-CFCF466A6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Keyboard Callback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1C91BFC-EA2A-41B1-91DD-16D6FBDD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4EF9E9-C2FD-4974-B3EA-F13E70E4E918}"/>
              </a:ext>
            </a:extLst>
          </p:cNvPr>
          <p:cNvSpPr/>
          <p:nvPr/>
        </p:nvSpPr>
        <p:spPr>
          <a:xfrm>
            <a:off x="874059" y="2525955"/>
            <a:ext cx="7171764" cy="4012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keyboard(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>
              <a:lnSpc>
                <a:spcPts val="2800"/>
              </a:lnSpc>
            </a:pP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'q'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'Q'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>
              <a:lnSpc>
                <a:spcPts val="2800"/>
              </a:lnSpc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exit(0);</a:t>
            </a:r>
          </a:p>
          <a:p>
            <a:pPr lvl="1">
              <a:lnSpc>
                <a:spcPts val="2800"/>
              </a:lnSpc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'f'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'F'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>
              <a:lnSpc>
                <a:spcPts val="2800"/>
              </a:lnSpc>
            </a:pP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view_mode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2">
              <a:lnSpc>
                <a:spcPts val="2800"/>
              </a:lnSpc>
            </a:pP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glutPostRedisplay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>
              <a:lnSpc>
                <a:spcPts val="2800"/>
              </a:lnSpc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>
              <a:lnSpc>
                <a:spcPts val="2800"/>
              </a:lnSpc>
            </a:pP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view_mode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lvl="2">
              <a:lnSpc>
                <a:spcPts val="2800"/>
              </a:lnSpc>
            </a:pP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glutPostRedisplay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>
              <a:lnSpc>
                <a:spcPts val="2800"/>
              </a:lnSpc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 if-else condition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 End of keyboard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473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115A09-76EE-46C8-AAF6-D5428C64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802983-75AC-4B7E-A7DF-7E98FCAC90D3}"/>
              </a:ext>
            </a:extLst>
          </p:cNvPr>
          <p:cNvSpPr/>
          <p:nvPr/>
        </p:nvSpPr>
        <p:spPr>
          <a:xfrm>
            <a:off x="299197" y="165766"/>
            <a:ext cx="8216153" cy="6526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mouse(</a:t>
            </a:r>
            <a:r>
              <a:rPr lang="en-US" altLang="zh-TW" dirty="0" err="1">
                <a:solidFill>
                  <a:srgbClr val="2B91AF"/>
                </a:solidFill>
                <a:latin typeface="Consolas" panose="020B0609020204030204" pitchFamily="49" charset="0"/>
              </a:rPr>
              <a:t>GLint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button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latin typeface="Consolas" panose="020B0609020204030204" pitchFamily="49" charset="0"/>
              </a:rPr>
              <a:t>GLint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state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latin typeface="Consolas" panose="020B0609020204030204" pitchFamily="49" charset="0"/>
              </a:rPr>
              <a:t>GLint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latin typeface="Consolas" panose="020B0609020204030204" pitchFamily="49" charset="0"/>
              </a:rPr>
              <a:t>GLint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>
              <a:lnSpc>
                <a:spcPts val="2800"/>
              </a:lnSpc>
            </a:pP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button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TW" dirty="0">
                <a:solidFill>
                  <a:srgbClr val="6F008A"/>
                </a:solidFill>
                <a:latin typeface="Consolas" panose="020B0609020204030204" pitchFamily="49" charset="0"/>
              </a:rPr>
              <a:t>GLUT_RIGHT_BUTTON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>
              <a:lnSpc>
                <a:spcPts val="2800"/>
              </a:lnSpc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	&amp;&amp;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state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TW" dirty="0">
                <a:solidFill>
                  <a:srgbClr val="6F008A"/>
                </a:solidFill>
                <a:latin typeface="Consolas" panose="020B0609020204030204" pitchFamily="49" charset="0"/>
              </a:rPr>
              <a:t>GLUT_DOWN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>
              <a:lnSpc>
                <a:spcPts val="2800"/>
              </a:lnSpc>
            </a:pP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user_face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user_face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+ 1) % 4;</a:t>
            </a:r>
          </a:p>
          <a:p>
            <a:pPr lvl="1">
              <a:lnSpc>
                <a:spcPts val="2800"/>
              </a:lnSpc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button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TW" dirty="0">
                <a:solidFill>
                  <a:srgbClr val="6F008A"/>
                </a:solidFill>
                <a:latin typeface="Consolas" panose="020B0609020204030204" pitchFamily="49" charset="0"/>
              </a:rPr>
              <a:t>GLUT_LEFT_BUTTON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>
              <a:lnSpc>
                <a:spcPts val="2800"/>
              </a:lnSpc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		&amp;&amp;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state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TW" dirty="0">
                <a:solidFill>
                  <a:srgbClr val="6F008A"/>
                </a:solidFill>
                <a:latin typeface="Consolas" panose="020B0609020204030204" pitchFamily="49" charset="0"/>
              </a:rPr>
              <a:t>GLUT_DOWN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2">
              <a:lnSpc>
                <a:spcPts val="2800"/>
              </a:lnSpc>
            </a:pP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user_face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user_face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- 1;</a:t>
            </a:r>
          </a:p>
          <a:p>
            <a:pPr lvl="2">
              <a:lnSpc>
                <a:spcPts val="2800"/>
              </a:lnSpc>
            </a:pP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user_face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&lt; 0)</a:t>
            </a:r>
          </a:p>
          <a:p>
            <a:pPr lvl="3">
              <a:lnSpc>
                <a:spcPts val="2800"/>
              </a:lnSpc>
            </a:pP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user_face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pPr lvl="1">
              <a:lnSpc>
                <a:spcPts val="2800"/>
              </a:lnSpc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button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TW" dirty="0">
                <a:solidFill>
                  <a:srgbClr val="6F008A"/>
                </a:solidFill>
                <a:latin typeface="Consolas" panose="020B0609020204030204" pitchFamily="49" charset="0"/>
              </a:rPr>
              <a:t>GLUT_MIDDLE_BUTTON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>
              <a:lnSpc>
                <a:spcPts val="2800"/>
              </a:lnSpc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		  &amp;&amp;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state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TW" dirty="0">
                <a:solidFill>
                  <a:srgbClr val="6F008A"/>
                </a:solidFill>
                <a:latin typeface="Consolas" panose="020B0609020204030204" pitchFamily="49" charset="0"/>
              </a:rPr>
              <a:t>GLUT_DOWN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2">
              <a:lnSpc>
                <a:spcPts val="2800"/>
              </a:lnSpc>
            </a:pP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 move forward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>
              <a:lnSpc>
                <a:spcPts val="2800"/>
              </a:lnSpc>
            </a:pP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user_face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>
              <a:lnSpc>
                <a:spcPts val="2800"/>
              </a:lnSpc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	………</a:t>
            </a:r>
          </a:p>
          <a:p>
            <a:pPr lvl="2">
              <a:lnSpc>
                <a:spcPts val="2800"/>
              </a:lnSpc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 switch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2800"/>
              </a:lnSpc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 if-else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2800"/>
              </a:lnSpc>
            </a:pP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glutPostRedisplay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800"/>
              </a:lnSpc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 mouse()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324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5" name="圖片 1" descr="pnthanx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742" y="1019745"/>
            <a:ext cx="6623372" cy="496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373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Requirement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4237990" cy="4351338"/>
          </a:xfrm>
        </p:spPr>
        <p:txBody>
          <a:bodyPr/>
          <a:lstStyle/>
          <a:p>
            <a:r>
              <a:rPr lang="en-US" altLang="zh-TW" dirty="0"/>
              <a:t>3D Maze Construction</a:t>
            </a:r>
          </a:p>
          <a:p>
            <a:pPr lvl="1">
              <a:lnSpc>
                <a:spcPts val="3600"/>
              </a:lnSpc>
            </a:pPr>
            <a:r>
              <a:rPr lang="en-US" altLang="zh-TW" dirty="0"/>
              <a:t>consider the 3D space as a rectangular array of cells with four sides.</a:t>
            </a:r>
          </a:p>
          <a:p>
            <a:pPr lvl="1">
              <a:lnSpc>
                <a:spcPts val="3600"/>
              </a:lnSpc>
            </a:pPr>
            <a:r>
              <a:rPr lang="en-US" altLang="zh-TW" dirty="0"/>
              <a:t>remove the side until all the cells are connected except from the perimeter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EEE27E9-8AE5-492E-B7F7-F2CEF17F8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634" y="2175611"/>
            <a:ext cx="3442716" cy="365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9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E764F0BB-5889-48BE-A3FF-9912292E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</a:t>
            </a:r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79E8884-C362-4279-A827-33F5A13D3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3D Maze Viewing</a:t>
            </a:r>
          </a:p>
          <a:p>
            <a:pPr lvl="1">
              <a:lnSpc>
                <a:spcPts val="3600"/>
              </a:lnSpc>
              <a:spcBef>
                <a:spcPts val="600"/>
              </a:spcBef>
            </a:pPr>
            <a:r>
              <a:rPr lang="en-US" altLang="zh-TW" dirty="0"/>
              <a:t>The play can view the 3D maze from the </a:t>
            </a:r>
            <a:r>
              <a:rPr lang="en-US" altLang="zh-TW" dirty="0">
                <a:solidFill>
                  <a:srgbClr val="00B050"/>
                </a:solidFill>
              </a:rPr>
              <a:t>first-person</a:t>
            </a:r>
            <a:r>
              <a:rPr lang="en-US" altLang="zh-TW" dirty="0"/>
              <a:t> view (key:</a:t>
            </a:r>
            <a:r>
              <a:rPr lang="zh-TW" altLang="en-US" dirty="0"/>
              <a:t> </a:t>
            </a:r>
            <a:r>
              <a:rPr lang="en-US" altLang="zh-TW" dirty="0"/>
              <a:t>‘f’).</a:t>
            </a:r>
          </a:p>
          <a:p>
            <a:pPr lvl="1"/>
            <a:r>
              <a:rPr lang="en-US" altLang="zh-TW" dirty="0"/>
              <a:t>To get a hint, the player can view the 3D maze from the </a:t>
            </a:r>
            <a:r>
              <a:rPr lang="en-US" altLang="zh-TW" dirty="0">
                <a:solidFill>
                  <a:srgbClr val="00B050"/>
                </a:solidFill>
              </a:rPr>
              <a:t>bird-eye</a:t>
            </a:r>
            <a:r>
              <a:rPr lang="en-US" altLang="zh-TW" dirty="0"/>
              <a:t> view (key:</a:t>
            </a:r>
            <a:r>
              <a:rPr lang="zh-TW" altLang="en-US" dirty="0"/>
              <a:t> </a:t>
            </a:r>
            <a:r>
              <a:rPr lang="en-US" altLang="zh-TW" dirty="0"/>
              <a:t>‘b’)..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3C255D7-52D0-4347-8E90-2320782E7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7E9C57E-1AE6-476F-8AB1-B4E5F1FFD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19" y="4203233"/>
            <a:ext cx="2421623" cy="256838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1A17CD3-F27C-44AC-B0C5-A36771286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777" y="4219948"/>
            <a:ext cx="2390104" cy="253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2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F2AA0B8-AA35-425A-BBED-A845D3A2A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115335-1437-4CDE-9D20-4385A8349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111939" cy="4351338"/>
          </a:xfrm>
        </p:spPr>
        <p:txBody>
          <a:bodyPr/>
          <a:lstStyle/>
          <a:p>
            <a:r>
              <a:rPr lang="en-US" altLang="zh-TW" dirty="0"/>
              <a:t>Navigation Control</a:t>
            </a:r>
          </a:p>
          <a:p>
            <a:pPr lvl="1">
              <a:lnSpc>
                <a:spcPts val="3600"/>
              </a:lnSpc>
              <a:spcBef>
                <a:spcPts val="1200"/>
              </a:spcBef>
            </a:pPr>
            <a:r>
              <a:rPr lang="en-US" altLang="zh-TW" dirty="0"/>
              <a:t>Initially, the user is located at the center of the top-left cell.</a:t>
            </a:r>
          </a:p>
          <a:p>
            <a:pPr lvl="1">
              <a:lnSpc>
                <a:spcPts val="3600"/>
              </a:lnSpc>
              <a:spcBef>
                <a:spcPts val="1200"/>
              </a:spcBef>
            </a:pPr>
            <a:r>
              <a:rPr lang="en-US" altLang="zh-TW" dirty="0"/>
              <a:t>The player uses the mouse to control the user.</a:t>
            </a:r>
          </a:p>
          <a:p>
            <a:pPr lvl="2">
              <a:lnSpc>
                <a:spcPts val="3600"/>
              </a:lnSpc>
              <a:spcBef>
                <a:spcPts val="600"/>
              </a:spcBef>
            </a:pPr>
            <a:r>
              <a:rPr lang="en-US" altLang="zh-TW" dirty="0">
                <a:solidFill>
                  <a:srgbClr val="0070C0"/>
                </a:solidFill>
              </a:rPr>
              <a:t>Middle Button</a:t>
            </a:r>
            <a:r>
              <a:rPr lang="en-US" altLang="zh-TW" dirty="0"/>
              <a:t>: move the user forward</a:t>
            </a:r>
          </a:p>
          <a:p>
            <a:pPr lvl="2">
              <a:lnSpc>
                <a:spcPts val="3600"/>
              </a:lnSpc>
              <a:spcBef>
                <a:spcPts val="600"/>
              </a:spcBef>
            </a:pPr>
            <a:r>
              <a:rPr lang="en-US" altLang="zh-TW" dirty="0">
                <a:solidFill>
                  <a:srgbClr val="0070C0"/>
                </a:solidFill>
              </a:rPr>
              <a:t>Right Button</a:t>
            </a:r>
            <a:r>
              <a:rPr lang="en-US" altLang="zh-TW" dirty="0"/>
              <a:t>: turn the user 90 degrees to the right</a:t>
            </a:r>
          </a:p>
          <a:p>
            <a:pPr lvl="2">
              <a:lnSpc>
                <a:spcPts val="3600"/>
              </a:lnSpc>
              <a:spcBef>
                <a:spcPts val="600"/>
              </a:spcBef>
            </a:pPr>
            <a:r>
              <a:rPr lang="en-US" altLang="zh-TW" dirty="0">
                <a:solidFill>
                  <a:srgbClr val="0070C0"/>
                </a:solidFill>
              </a:rPr>
              <a:t>Left Button</a:t>
            </a:r>
            <a:r>
              <a:rPr lang="en-US" altLang="zh-TW" dirty="0"/>
              <a:t>: turn the user 90 degrees to the left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35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47DB766F-7773-46CA-9744-41DBA2394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Coding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DD7261-C7F4-40F5-9DBF-08162A873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 Definition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99D554-950D-49A3-B753-5075125D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5185" y="5976741"/>
            <a:ext cx="2057400" cy="365125"/>
          </a:xfrm>
        </p:spPr>
        <p:txBody>
          <a:bodyPr/>
          <a:lstStyle/>
          <a:p>
            <a:fld id="{B71A162D-F2CA-4145-B575-2A8AAE4A9988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0A4713-C6F2-47CC-8F39-ABD6190DE5AC}"/>
              </a:ext>
            </a:extLst>
          </p:cNvPr>
          <p:cNvSpPr/>
          <p:nvPr/>
        </p:nvSpPr>
        <p:spPr>
          <a:xfrm>
            <a:off x="896470" y="2500348"/>
            <a:ext cx="7028329" cy="1857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#define		</a:t>
            </a:r>
            <a:r>
              <a:rPr lang="en-US" altLang="zh-TW" dirty="0">
                <a:solidFill>
                  <a:srgbClr val="6F008A"/>
                </a:solidFill>
                <a:latin typeface="Consolas" panose="020B0609020204030204" pitchFamily="49" charset="0"/>
              </a:rPr>
              <a:t>MAZE_ROWS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 10</a:t>
            </a:r>
          </a:p>
          <a:p>
            <a:pPr>
              <a:lnSpc>
                <a:spcPts val="2800"/>
              </a:lnSpc>
            </a:pP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altLang="zh-TW" dirty="0">
                <a:solidFill>
                  <a:srgbClr val="6F008A"/>
                </a:solidFill>
                <a:latin typeface="Consolas" panose="020B0609020204030204" pitchFamily="49" charset="0"/>
              </a:rPr>
              <a:t>MAZE_COLS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 10</a:t>
            </a:r>
          </a:p>
          <a:p>
            <a:pPr>
              <a:lnSpc>
                <a:spcPts val="2800"/>
              </a:lnSpc>
            </a:pPr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int		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maze[</a:t>
            </a:r>
            <a:r>
              <a:rPr lang="en-US" altLang="zh-TW" dirty="0">
                <a:solidFill>
                  <a:srgbClr val="6F008A"/>
                </a:solidFill>
                <a:latin typeface="Consolas" panose="020B0609020204030204" pitchFamily="49" charset="0"/>
              </a:rPr>
              <a:t>MAZE_ROWS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TW" dirty="0">
                <a:solidFill>
                  <a:srgbClr val="6F008A"/>
                </a:solidFill>
                <a:latin typeface="Consolas" panose="020B0609020204030204" pitchFamily="49" charset="0"/>
              </a:rPr>
              <a:t>MAZE_COLS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][4];</a:t>
            </a:r>
          </a:p>
          <a:p>
            <a:pPr>
              <a:lnSpc>
                <a:spcPts val="2800"/>
              </a:lnSpc>
            </a:pP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 	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view_mode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 0: side view;	1: bird-eye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2B9B18-86F3-4781-8E22-130653CC25BB}"/>
              </a:ext>
            </a:extLst>
          </p:cNvPr>
          <p:cNvSpPr/>
          <p:nvPr/>
        </p:nvSpPr>
        <p:spPr>
          <a:xfrm>
            <a:off x="932328" y="4511108"/>
            <a:ext cx="4572000" cy="14994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 user </a:t>
            </a:r>
            <a:r>
              <a:rPr lang="en-US" altLang="zh-TW" dirty="0" err="1">
                <a:solidFill>
                  <a:srgbClr val="008000"/>
                </a:solidFill>
                <a:latin typeface="Consolas" panose="020B0609020204030204" pitchFamily="49" charset="0"/>
              </a:rPr>
              <a:t>configurtion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int		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user_row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ts val="2800"/>
              </a:lnSpc>
            </a:pP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int		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user_col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ts val="2800"/>
              </a:lnSpc>
            </a:pP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int		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user_face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705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8B8C69-136B-4D31-B68F-F109D3AC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5A6221-F945-4400-A903-30FCA7BDD5D9}"/>
              </a:ext>
            </a:extLst>
          </p:cNvPr>
          <p:cNvSpPr/>
          <p:nvPr/>
        </p:nvSpPr>
        <p:spPr>
          <a:xfrm>
            <a:off x="381000" y="630306"/>
            <a:ext cx="8382000" cy="54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class</a:t>
            </a:r>
            <a:r>
              <a:rPr lang="en-US" altLang="zh-TW" sz="20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altLang="zh-TW" sz="2000" dirty="0" err="1">
                <a:solidFill>
                  <a:srgbClr val="2B91A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DisjointSet</a:t>
            </a:r>
            <a:r>
              <a:rPr lang="en-US" altLang="zh-TW" sz="20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{</a:t>
            </a:r>
          </a:p>
          <a:p>
            <a:pPr lvl="1">
              <a:lnSpc>
                <a:spcPts val="28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private</a:t>
            </a:r>
            <a:r>
              <a:rPr lang="en-US" altLang="zh-TW" sz="20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:</a:t>
            </a:r>
          </a:p>
          <a:p>
            <a:pPr lvl="2">
              <a:lnSpc>
                <a:spcPts val="28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mi_no_set</a:t>
            </a:r>
            <a:r>
              <a:rPr lang="en-US" altLang="zh-TW" sz="20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  <a:r>
              <a:rPr lang="en-US" altLang="zh-TW" sz="20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number of sets</a:t>
            </a:r>
            <a:endParaRPr lang="en-US" altLang="zh-TW" sz="2000" dirty="0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2">
              <a:lnSpc>
                <a:spcPts val="28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* </a:t>
            </a:r>
            <a:r>
              <a:rPr lang="en-US" altLang="zh-TW" sz="2000" dirty="0" err="1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mpi_parent</a:t>
            </a:r>
            <a:r>
              <a:rPr lang="en-US" altLang="zh-TW" sz="20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  <a:r>
              <a:rPr lang="en-US" altLang="zh-TW" sz="20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parent array of every item</a:t>
            </a:r>
            <a:endParaRPr lang="en-US" altLang="zh-TW" sz="2000" dirty="0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>
              <a:lnSpc>
                <a:spcPts val="2800"/>
              </a:lnSpc>
            </a:pPr>
            <a:endParaRPr lang="zh-TW" altLang="en-US" sz="2000" dirty="0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>
              <a:lnSpc>
                <a:spcPts val="28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</a:t>
            </a:r>
            <a:r>
              <a:rPr lang="en-US" altLang="zh-TW" sz="20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:</a:t>
            </a:r>
          </a:p>
          <a:p>
            <a:pPr lvl="1">
              <a:lnSpc>
                <a:spcPts val="2800"/>
              </a:lnSpc>
            </a:pPr>
            <a:r>
              <a:rPr lang="en-US" altLang="zh-TW" sz="20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US" altLang="zh-TW" sz="2000" dirty="0" err="1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DisjointSet</a:t>
            </a:r>
            <a:r>
              <a:rPr lang="en-US" altLang="zh-TW" sz="20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altLang="zh-TW" sz="20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altLang="zh-TW" sz="2000" dirty="0" err="1">
                <a:solidFill>
                  <a:srgbClr val="808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n_item</a:t>
            </a:r>
            <a:r>
              <a:rPr lang="en-US" altLang="zh-TW" sz="20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pPr lvl="1">
              <a:lnSpc>
                <a:spcPts val="2800"/>
              </a:lnSpc>
            </a:pPr>
            <a:endParaRPr lang="zh-TW" altLang="en-US" sz="2000" dirty="0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>
              <a:lnSpc>
                <a:spcPts val="28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</a:t>
            </a:r>
            <a:r>
              <a:rPr lang="en-US" altLang="zh-TW" sz="20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:</a:t>
            </a:r>
          </a:p>
          <a:p>
            <a:pPr lvl="1">
              <a:lnSpc>
                <a:spcPts val="28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int</a:t>
            </a:r>
            <a:r>
              <a:rPr lang="zh-TW" altLang="en-US" sz="20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get_no_set</a:t>
            </a:r>
            <a:r>
              <a:rPr lang="en-US" altLang="zh-TW" sz="20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altLang="zh-TW" sz="20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void</a:t>
            </a:r>
            <a:r>
              <a:rPr lang="en-US" altLang="zh-TW" sz="20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  <a:r>
              <a:rPr lang="en-US" altLang="zh-TW" sz="20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get the number of sets</a:t>
            </a:r>
            <a:endParaRPr lang="en-US" altLang="zh-TW" sz="2000" dirty="0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>
              <a:lnSpc>
                <a:spcPts val="2800"/>
              </a:lnSpc>
            </a:pPr>
            <a:endParaRPr lang="zh-TW" altLang="en-US" sz="2000" dirty="0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2">
              <a:lnSpc>
                <a:spcPts val="28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</a:t>
            </a:r>
            <a:r>
              <a:rPr lang="zh-TW" altLang="en-US" sz="20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find(</a:t>
            </a:r>
            <a:r>
              <a:rPr lang="en-US" altLang="zh-TW" sz="20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  <a:r>
              <a:rPr lang="en-US" altLang="zh-TW" sz="20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find the representative</a:t>
            </a:r>
          </a:p>
          <a:p>
            <a:pPr lvl="2">
              <a:lnSpc>
                <a:spcPts val="2800"/>
              </a:lnSpc>
            </a:pPr>
            <a:endParaRPr lang="en-US" altLang="zh-TW" sz="2000" dirty="0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2">
              <a:lnSpc>
                <a:spcPts val="28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void</a:t>
            </a:r>
            <a:r>
              <a:rPr lang="zh-TW" altLang="en-US" sz="20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union_(</a:t>
            </a:r>
            <a:r>
              <a:rPr lang="en-US" altLang="zh-TW" sz="20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en-US" altLang="zh-TW" sz="20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  <a:r>
              <a:rPr lang="en-US" altLang="zh-TW" sz="20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union two sets</a:t>
            </a:r>
            <a:endParaRPr lang="en-US" altLang="zh-TW" sz="2000" dirty="0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TW" sz="20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};</a:t>
            </a:r>
            <a:r>
              <a:rPr lang="en-US" altLang="zh-TW" sz="20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class </a:t>
            </a:r>
            <a:r>
              <a:rPr lang="en-US" altLang="zh-TW" sz="2000" dirty="0" err="1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DisjointSet</a:t>
            </a:r>
            <a:endParaRPr lang="zh-TW" altLang="en-US" sz="20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45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6AA709-7537-490E-9356-70E3513C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87742B-054E-454E-9EEF-21D5095D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Initialization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50A49C-746C-4ED0-9464-5F716D25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63A3F5-F32A-4C90-9427-957F2DDD84CD}"/>
              </a:ext>
            </a:extLst>
          </p:cNvPr>
          <p:cNvSpPr/>
          <p:nvPr/>
        </p:nvSpPr>
        <p:spPr>
          <a:xfrm>
            <a:off x="1098175" y="2423539"/>
            <a:ext cx="6229350" cy="2347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void</a:t>
            </a:r>
            <a:r>
              <a:rPr lang="en-US" altLang="zh-TW" sz="20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init</a:t>
            </a:r>
            <a:r>
              <a:rPr lang="en-US" altLang="zh-TW" sz="20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 {</a:t>
            </a:r>
          </a:p>
          <a:p>
            <a:pPr lvl="1">
              <a:lnSpc>
                <a:spcPts val="3600"/>
              </a:lnSpc>
            </a:pPr>
            <a:r>
              <a:rPr lang="en-US" altLang="zh-TW" sz="2000" dirty="0" err="1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init_maze</a:t>
            </a:r>
            <a:r>
              <a:rPr lang="en-US" altLang="zh-TW" sz="20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</a:p>
          <a:p>
            <a:pPr lvl="1">
              <a:lnSpc>
                <a:spcPts val="3600"/>
              </a:lnSpc>
            </a:pPr>
            <a:r>
              <a:rPr lang="en-US" altLang="zh-TW" sz="2000" dirty="0" err="1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glEnable</a:t>
            </a:r>
            <a:r>
              <a:rPr lang="en-US" altLang="zh-TW" sz="20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altLang="zh-TW" sz="2000" dirty="0">
                <a:solidFill>
                  <a:srgbClr val="6F008A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GL_DEPTH_TEST</a:t>
            </a:r>
            <a:r>
              <a:rPr lang="en-US" altLang="zh-TW" sz="20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pPr lvl="1">
              <a:lnSpc>
                <a:spcPts val="3600"/>
              </a:lnSpc>
            </a:pPr>
            <a:r>
              <a:rPr lang="en-US" altLang="zh-TW" sz="2000" dirty="0" err="1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glClearColor</a:t>
            </a:r>
            <a:r>
              <a:rPr lang="en-US" altLang="zh-TW" sz="20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(0.0, 0.0, 0.0, 0.0);</a:t>
            </a:r>
          </a:p>
          <a:p>
            <a:pPr>
              <a:lnSpc>
                <a:spcPts val="3600"/>
              </a:lnSpc>
            </a:pPr>
            <a:r>
              <a:rPr lang="en-US" altLang="zh-TW" sz="20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  <a:r>
              <a:rPr lang="en-US" altLang="zh-TW" sz="20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</a:t>
            </a:r>
            <a:r>
              <a:rPr lang="en-US" altLang="zh-TW" sz="2000" dirty="0" err="1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init</a:t>
            </a:r>
            <a:r>
              <a:rPr lang="en-US" altLang="zh-TW" sz="20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 method</a:t>
            </a:r>
            <a:endParaRPr lang="zh-TW" altLang="en-US" sz="20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2707EA9B-A9A2-45B9-A05E-DC71FECF9383}"/>
              </a:ext>
            </a:extLst>
          </p:cNvPr>
          <p:cNvSpPr/>
          <p:nvPr/>
        </p:nvSpPr>
        <p:spPr>
          <a:xfrm>
            <a:off x="1452880" y="2956560"/>
            <a:ext cx="2052320" cy="472440"/>
          </a:xfrm>
          <a:prstGeom prst="roundRect">
            <a:avLst/>
          </a:prstGeom>
          <a:solidFill>
            <a:srgbClr val="FF0000">
              <a:alpha val="5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35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AC39FB-A31F-44A6-8092-DE4B71D8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534110-B9C1-4C9A-95AE-96F7AE47B521}"/>
              </a:ext>
            </a:extLst>
          </p:cNvPr>
          <p:cNvSpPr/>
          <p:nvPr/>
        </p:nvSpPr>
        <p:spPr>
          <a:xfrm>
            <a:off x="224118" y="179332"/>
            <a:ext cx="8588188" cy="5090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init_maze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>
              <a:lnSpc>
                <a:spcPts val="2800"/>
              </a:lnSpc>
            </a:pP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 create a </a:t>
            </a:r>
            <a:r>
              <a:rPr lang="en-US" altLang="zh-TW" dirty="0" err="1">
                <a:solidFill>
                  <a:srgbClr val="008000"/>
                </a:solidFill>
                <a:latin typeface="Consolas" panose="020B0609020204030204" pitchFamily="49" charset="0"/>
              </a:rPr>
              <a:t>DisjointSet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 object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2800"/>
              </a:lnSpc>
            </a:pPr>
            <a:r>
              <a:rPr lang="en-US" altLang="zh-TW" dirty="0" err="1">
                <a:solidFill>
                  <a:srgbClr val="2B91AF"/>
                </a:solidFill>
                <a:latin typeface="Consolas" panose="020B0609020204030204" pitchFamily="49" charset="0"/>
              </a:rPr>
              <a:t>DisjointSet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p_set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Consolas" panose="020B0609020204030204" pitchFamily="49" charset="0"/>
              </a:rPr>
              <a:t>DisjointSet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6F008A"/>
                </a:solidFill>
                <a:latin typeface="Consolas" panose="020B0609020204030204" pitchFamily="49" charset="0"/>
              </a:rPr>
              <a:t>MAZE_ROWS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zh-TW" dirty="0">
                <a:solidFill>
                  <a:srgbClr val="6F008A"/>
                </a:solidFill>
                <a:latin typeface="Consolas" panose="020B0609020204030204" pitchFamily="49" charset="0"/>
              </a:rPr>
              <a:t>MAZE_COLS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>
              <a:lnSpc>
                <a:spcPts val="2800"/>
              </a:lnSpc>
            </a:pPr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2800"/>
              </a:lnSpc>
            </a:pPr>
            <a:r>
              <a:rPr lang="pt-BR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r = 0; r &lt; MAZE_ROWS; r++)</a:t>
            </a:r>
          </a:p>
          <a:p>
            <a:pPr lvl="2">
              <a:lnSpc>
                <a:spcPts val="2800"/>
              </a:lnSpc>
            </a:pP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c = 0; c &lt; MAZE_COLS;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3">
              <a:lnSpc>
                <a:spcPts val="2800"/>
              </a:lnSpc>
            </a:pP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s = 0; s &lt; 4; s++)</a:t>
            </a:r>
          </a:p>
          <a:p>
            <a:pPr lvl="4">
              <a:lnSpc>
                <a:spcPts val="2800"/>
              </a:lnSpc>
            </a:pPr>
            <a:r>
              <a:rPr lang="pt-BR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maze[r][c][s] = 1;</a:t>
            </a:r>
          </a:p>
          <a:p>
            <a:pPr lvl="1">
              <a:lnSpc>
                <a:spcPts val="2800"/>
              </a:lnSpc>
            </a:pP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 randomly remove the side until all cells are connected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2800"/>
              </a:lnSpc>
            </a:pP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(time(</a:t>
            </a:r>
            <a:r>
              <a:rPr lang="en-US" altLang="zh-TW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>
              <a:lnSpc>
                <a:spcPts val="2800"/>
              </a:lnSpc>
            </a:pP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p_set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get_no_set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() != 1) {</a:t>
            </a:r>
          </a:p>
          <a:p>
            <a:pPr lvl="1">
              <a:lnSpc>
                <a:spcPts val="2800"/>
              </a:lnSpc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	…………</a:t>
            </a:r>
          </a:p>
          <a:p>
            <a:pPr lvl="1">
              <a:lnSpc>
                <a:spcPts val="2800"/>
              </a:lnSpc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 while-loop</a:t>
            </a:r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dirty="0" err="1">
                <a:solidFill>
                  <a:srgbClr val="008000"/>
                </a:solidFill>
                <a:latin typeface="Consolas" panose="020B0609020204030204" pitchFamily="49" charset="0"/>
              </a:rPr>
              <a:t>init_maze</a:t>
            </a:r>
            <a:endParaRPr lang="zh-TW" alt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9F614A3-F808-4244-9282-61B1E7CEE264}"/>
              </a:ext>
            </a:extLst>
          </p:cNvPr>
          <p:cNvGrpSpPr/>
          <p:nvPr/>
        </p:nvGrpSpPr>
        <p:grpSpPr>
          <a:xfrm>
            <a:off x="1976717" y="346375"/>
            <a:ext cx="7073154" cy="5695837"/>
            <a:chOff x="1976717" y="346375"/>
            <a:chExt cx="7073154" cy="569583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1C4B7C9-E4C3-4F39-9F82-18114C0A57A4}"/>
                </a:ext>
              </a:extLst>
            </p:cNvPr>
            <p:cNvSpPr/>
            <p:nvPr/>
          </p:nvSpPr>
          <p:spPr>
            <a:xfrm>
              <a:off x="4130793" y="346375"/>
              <a:ext cx="4919078" cy="56091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altLang="zh-TW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bool</a:t>
              </a: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is_found</a:t>
              </a: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TW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false</a:t>
              </a: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lnSpc>
                  <a:spcPts val="2400"/>
                </a:lnSpc>
              </a:pPr>
              <a:r>
                <a:rPr lang="en-US" altLang="zh-TW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cur_row</a:t>
              </a: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zh-TW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cur_col</a:t>
              </a: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zh-TW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cur_side</a:t>
              </a: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lnSpc>
                  <a:spcPts val="2400"/>
                </a:lnSpc>
              </a:pPr>
              <a:r>
                <a:rPr lang="it-IT" altLang="zh-TW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it-IT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nei_row, nei_col, nei_side;</a:t>
              </a:r>
            </a:p>
            <a:p>
              <a:pPr>
                <a:lnSpc>
                  <a:spcPts val="2400"/>
                </a:lnSpc>
              </a:pPr>
              <a:r>
                <a:rPr lang="en-US" altLang="zh-TW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while</a:t>
              </a: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(! </a:t>
              </a:r>
              <a:r>
                <a:rPr lang="en-US" altLang="zh-TW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is_found</a:t>
              </a: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){</a:t>
              </a:r>
            </a:p>
            <a:p>
              <a:pPr>
                <a:lnSpc>
                  <a:spcPts val="2400"/>
                </a:lnSpc>
              </a:pP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………</a:t>
              </a:r>
            </a:p>
            <a:p>
              <a:pPr>
                <a:lnSpc>
                  <a:spcPts val="2400"/>
                </a:lnSpc>
              </a:pP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r>
                <a:rPr lang="en-US" altLang="zh-TW" sz="16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while-loop</a:t>
              </a:r>
              <a:endPara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2400"/>
                </a:lnSpc>
              </a:pPr>
              <a:endParaRPr lang="zh-TW" altLang="en-US" sz="1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2400"/>
                </a:lnSpc>
              </a:pPr>
              <a:r>
                <a:rPr lang="en-US" altLang="zh-TW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x = </a:t>
              </a:r>
              <a:r>
                <a:rPr lang="en-US" altLang="zh-TW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cur_row</a:t>
              </a: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 </a:t>
              </a:r>
              <a:r>
                <a:rPr lang="en-US" altLang="zh-TW" sz="1600" dirty="0">
                  <a:solidFill>
                    <a:srgbClr val="6F008A"/>
                  </a:solidFill>
                  <a:latin typeface="Consolas" panose="020B0609020204030204" pitchFamily="49" charset="0"/>
                </a:rPr>
                <a:t>MAZE_COLS</a:t>
              </a: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+ </a:t>
              </a:r>
              <a:r>
                <a:rPr lang="en-US" altLang="zh-TW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cur_col</a:t>
              </a: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lnSpc>
                  <a:spcPts val="2400"/>
                </a:lnSpc>
              </a:pPr>
              <a:r>
                <a:rPr lang="it-IT" altLang="zh-TW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it-IT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y = nei_row * </a:t>
              </a:r>
              <a:r>
                <a:rPr lang="it-IT" altLang="zh-TW" sz="1600" dirty="0">
                  <a:solidFill>
                    <a:srgbClr val="6F008A"/>
                  </a:solidFill>
                  <a:latin typeface="Consolas" panose="020B0609020204030204" pitchFamily="49" charset="0"/>
                </a:rPr>
                <a:t>MAZE_COLS</a:t>
              </a:r>
              <a:r>
                <a:rPr lang="it-IT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+ nei_col;</a:t>
              </a:r>
            </a:p>
            <a:p>
              <a:pPr>
                <a:lnSpc>
                  <a:spcPts val="2400"/>
                </a:lnSpc>
              </a:pPr>
              <a:endParaRPr lang="zh-TW" altLang="en-US" sz="1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2400"/>
                </a:lnSpc>
              </a:pPr>
              <a:r>
                <a:rPr lang="en-US" altLang="zh-TW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altLang="zh-TW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p_set</a:t>
              </a: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-&gt;find(x) != </a:t>
              </a:r>
              <a:r>
                <a:rPr lang="en-US" altLang="zh-TW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p_set</a:t>
              </a: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-&gt;find(y)) {</a:t>
              </a:r>
            </a:p>
            <a:p>
              <a:pPr lvl="1">
                <a:lnSpc>
                  <a:spcPts val="2400"/>
                </a:lnSpc>
              </a:pPr>
              <a:r>
                <a:rPr lang="en-US" altLang="zh-TW" sz="16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remove the sides at the two cells</a:t>
              </a:r>
              <a:endPara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>
                <a:lnSpc>
                  <a:spcPts val="2400"/>
                </a:lnSpc>
              </a:pP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maze[</a:t>
              </a:r>
              <a:r>
                <a:rPr lang="en-US" altLang="zh-TW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cur_row</a:t>
              </a: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][</a:t>
              </a:r>
              <a:r>
                <a:rPr lang="en-US" altLang="zh-TW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cur_col</a:t>
              </a: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][</a:t>
              </a:r>
              <a:r>
                <a:rPr lang="en-US" altLang="zh-TW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cur_side</a:t>
              </a: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 = 0;</a:t>
              </a:r>
            </a:p>
            <a:p>
              <a:pPr lvl="1">
                <a:lnSpc>
                  <a:spcPts val="2400"/>
                </a:lnSpc>
              </a:pPr>
              <a:r>
                <a:rPr lang="it-IT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maze[nei_row][nei_col][nei_side] = 0;</a:t>
              </a:r>
            </a:p>
            <a:p>
              <a:pPr lvl="1">
                <a:lnSpc>
                  <a:spcPts val="2400"/>
                </a:lnSpc>
              </a:pPr>
              <a:endParaRPr lang="zh-TW" altLang="en-US" sz="1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>
                <a:lnSpc>
                  <a:spcPts val="2400"/>
                </a:lnSpc>
              </a:pPr>
              <a:r>
                <a:rPr lang="en-US" altLang="zh-TW" sz="16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union x and y</a:t>
              </a:r>
              <a:endPara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>
                <a:lnSpc>
                  <a:spcPts val="2400"/>
                </a:lnSpc>
              </a:pPr>
              <a:r>
                <a:rPr lang="en-US" altLang="zh-TW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p_set</a:t>
              </a: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-&gt;union_(x, y);</a:t>
              </a:r>
            </a:p>
            <a:p>
              <a:pPr>
                <a:lnSpc>
                  <a:spcPts val="2400"/>
                </a:lnSpc>
              </a:pP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r>
                <a:rPr lang="en-US" altLang="zh-TW" sz="16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if-condition</a:t>
              </a:r>
              <a:endParaRPr lang="zh-TW" altLang="en-US" sz="1600" dirty="0"/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BE0EE320-F991-4BDE-8E56-74CE6C676494}"/>
                </a:ext>
              </a:extLst>
            </p:cNvPr>
            <p:cNvCxnSpPr>
              <a:cxnSpLocks/>
            </p:cNvCxnSpPr>
            <p:nvPr/>
          </p:nvCxnSpPr>
          <p:spPr>
            <a:xfrm>
              <a:off x="1976717" y="4406153"/>
              <a:ext cx="211567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A38C63B-E449-466A-BEAE-AC112AD69EA8}"/>
                </a:ext>
              </a:extLst>
            </p:cNvPr>
            <p:cNvSpPr/>
            <p:nvPr/>
          </p:nvSpPr>
          <p:spPr>
            <a:xfrm>
              <a:off x="4130793" y="395681"/>
              <a:ext cx="4827495" cy="5646531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2945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D5A41DD-3D82-4364-BF8A-86EFF357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1C754A-7D0A-4BCD-9C40-B8B53FFB54C1}"/>
              </a:ext>
            </a:extLst>
          </p:cNvPr>
          <p:cNvSpPr/>
          <p:nvPr/>
        </p:nvSpPr>
        <p:spPr>
          <a:xfrm>
            <a:off x="374581" y="355340"/>
            <a:ext cx="4919078" cy="5609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is_found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cur_row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cur_col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cur_side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it-IT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it-IT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nei_row, nei_col, nei_side;</a:t>
            </a:r>
          </a:p>
          <a:p>
            <a:pPr>
              <a:lnSpc>
                <a:spcPts val="2400"/>
              </a:lnSpc>
            </a:pPr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(!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is_found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>
              <a:lnSpc>
                <a:spcPts val="2400"/>
              </a:lnSpc>
            </a:pP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	………</a:t>
            </a:r>
          </a:p>
          <a:p>
            <a:pPr>
              <a:lnSpc>
                <a:spcPts val="2400"/>
              </a:lnSpc>
            </a:pP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600" dirty="0">
                <a:solidFill>
                  <a:srgbClr val="008000"/>
                </a:solidFill>
                <a:latin typeface="Consolas" panose="020B0609020204030204" pitchFamily="49" charset="0"/>
              </a:rPr>
              <a:t>// while-loop</a:t>
            </a:r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endParaRPr lang="zh-TW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cur_row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zh-TW" sz="1600" dirty="0">
                <a:solidFill>
                  <a:srgbClr val="6F008A"/>
                </a:solidFill>
                <a:latin typeface="Consolas" panose="020B0609020204030204" pitchFamily="49" charset="0"/>
              </a:rPr>
              <a:t>MAZE_COLS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cur_col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it-IT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it-IT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y = nei_row * </a:t>
            </a:r>
            <a:r>
              <a:rPr lang="it-IT" altLang="zh-TW" sz="1600" dirty="0">
                <a:solidFill>
                  <a:srgbClr val="6F008A"/>
                </a:solidFill>
                <a:latin typeface="Consolas" panose="020B0609020204030204" pitchFamily="49" charset="0"/>
              </a:rPr>
              <a:t>MAZE_COLS</a:t>
            </a:r>
            <a:r>
              <a:rPr lang="it-IT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+ nei_col;</a:t>
            </a:r>
          </a:p>
          <a:p>
            <a:pPr>
              <a:lnSpc>
                <a:spcPts val="2400"/>
              </a:lnSpc>
            </a:pPr>
            <a:endParaRPr lang="zh-TW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p_set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-&gt;find(x) !=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p_set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-&gt;find(y)) {</a:t>
            </a:r>
          </a:p>
          <a:p>
            <a:pPr lvl="1">
              <a:lnSpc>
                <a:spcPts val="2400"/>
              </a:lnSpc>
            </a:pPr>
            <a:r>
              <a:rPr lang="en-US" altLang="zh-TW" sz="1600" dirty="0">
                <a:solidFill>
                  <a:srgbClr val="008000"/>
                </a:solidFill>
                <a:latin typeface="Consolas" panose="020B0609020204030204" pitchFamily="49" charset="0"/>
              </a:rPr>
              <a:t>// remove the sides at the two cells</a:t>
            </a:r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2400"/>
              </a:lnSpc>
            </a:pP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maze[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cur_row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cur_col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cur_side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0;</a:t>
            </a:r>
          </a:p>
          <a:p>
            <a:pPr lvl="1">
              <a:lnSpc>
                <a:spcPts val="2400"/>
              </a:lnSpc>
            </a:pPr>
            <a:r>
              <a:rPr lang="it-IT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maze[nei_row][nei_col][nei_side] = 0;</a:t>
            </a:r>
          </a:p>
          <a:p>
            <a:pPr lvl="1">
              <a:lnSpc>
                <a:spcPts val="2400"/>
              </a:lnSpc>
            </a:pPr>
            <a:endParaRPr lang="zh-TW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2400"/>
              </a:lnSpc>
            </a:pPr>
            <a:r>
              <a:rPr lang="en-US" altLang="zh-TW" sz="1600" dirty="0">
                <a:solidFill>
                  <a:srgbClr val="008000"/>
                </a:solidFill>
                <a:latin typeface="Consolas" panose="020B0609020204030204" pitchFamily="49" charset="0"/>
              </a:rPr>
              <a:t>// union x and y</a:t>
            </a:r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2400"/>
              </a:lnSpc>
            </a:pP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p_set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-&gt;union_(x, y);</a:t>
            </a:r>
          </a:p>
          <a:p>
            <a:pPr>
              <a:lnSpc>
                <a:spcPts val="2400"/>
              </a:lnSpc>
            </a:pP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600" dirty="0">
                <a:solidFill>
                  <a:srgbClr val="008000"/>
                </a:solidFill>
                <a:latin typeface="Consolas" panose="020B0609020204030204" pitchFamily="49" charset="0"/>
              </a:rPr>
              <a:t>// if-condition</a:t>
            </a:r>
            <a:endParaRPr lang="zh-TW" altLang="en-US" sz="1600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0800FD39-78DC-483A-8D65-1E433BFF73A7}"/>
              </a:ext>
            </a:extLst>
          </p:cNvPr>
          <p:cNvGrpSpPr/>
          <p:nvPr/>
        </p:nvGrpSpPr>
        <p:grpSpPr>
          <a:xfrm>
            <a:off x="1504257" y="248103"/>
            <a:ext cx="7515317" cy="4713523"/>
            <a:chOff x="1504257" y="248103"/>
            <a:chExt cx="7515317" cy="4713523"/>
          </a:xfrm>
        </p:grpSpPr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1E09101E-205C-40F2-AB27-DE6D2E106157}"/>
                </a:ext>
              </a:extLst>
            </p:cNvPr>
            <p:cNvCxnSpPr>
              <a:cxnSpLocks/>
            </p:cNvCxnSpPr>
            <p:nvPr/>
          </p:nvCxnSpPr>
          <p:spPr>
            <a:xfrm>
              <a:off x="1504257" y="1828801"/>
              <a:ext cx="211567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FA08DCB-81F9-4FCB-A0B7-AF1C6383FDE6}"/>
                </a:ext>
              </a:extLst>
            </p:cNvPr>
            <p:cNvSpPr/>
            <p:nvPr/>
          </p:nvSpPr>
          <p:spPr>
            <a:xfrm>
              <a:off x="4100496" y="276817"/>
              <a:ext cx="4919078" cy="46848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altLang="zh-TW" sz="16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randomly take an existing side</a:t>
              </a:r>
              <a:endPara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2400"/>
                </a:lnSpc>
              </a:pPr>
              <a:r>
                <a:rPr lang="en-US" altLang="zh-TW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cur_row</a:t>
              </a: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rand() % </a:t>
              </a:r>
              <a:r>
                <a:rPr lang="en-US" altLang="zh-TW" sz="1600" dirty="0">
                  <a:solidFill>
                    <a:srgbClr val="6F008A"/>
                  </a:solidFill>
                  <a:latin typeface="Consolas" panose="020B0609020204030204" pitchFamily="49" charset="0"/>
                </a:rPr>
                <a:t>MAZE_ROWS</a:t>
              </a: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lnSpc>
                  <a:spcPts val="2400"/>
                </a:lnSpc>
              </a:pPr>
              <a:r>
                <a:rPr lang="en-US" altLang="zh-TW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cur_col</a:t>
              </a: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rand() % </a:t>
              </a:r>
              <a:r>
                <a:rPr lang="en-US" altLang="zh-TW" sz="1600" dirty="0">
                  <a:solidFill>
                    <a:srgbClr val="6F008A"/>
                  </a:solidFill>
                  <a:latin typeface="Consolas" panose="020B0609020204030204" pitchFamily="49" charset="0"/>
                </a:rPr>
                <a:t>MAZE_COLS</a:t>
              </a: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lnSpc>
                  <a:spcPts val="2400"/>
                </a:lnSpc>
              </a:pPr>
              <a:r>
                <a:rPr lang="en-US" altLang="zh-TW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cur_side</a:t>
              </a: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rand() % 4;</a:t>
              </a:r>
            </a:p>
            <a:p>
              <a:pPr>
                <a:lnSpc>
                  <a:spcPts val="2400"/>
                </a:lnSpc>
              </a:pPr>
              <a:r>
                <a:rPr lang="en-US" altLang="zh-TW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(maze[</a:t>
              </a:r>
              <a:r>
                <a:rPr lang="en-US" altLang="zh-TW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cur_row</a:t>
              </a: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][</a:t>
              </a:r>
              <a:r>
                <a:rPr lang="en-US" altLang="zh-TW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cur_col</a:t>
              </a: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][</a:t>
              </a:r>
              <a:r>
                <a:rPr lang="en-US" altLang="zh-TW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cur_side</a:t>
              </a: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 != 1)</a:t>
              </a:r>
            </a:p>
            <a:p>
              <a:pPr lvl="1">
                <a:lnSpc>
                  <a:spcPts val="2400"/>
                </a:lnSpc>
              </a:pPr>
              <a:r>
                <a:rPr lang="en-US" altLang="zh-TW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continue</a:t>
              </a: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lnSpc>
                  <a:spcPts val="2400"/>
                </a:lnSpc>
              </a:pPr>
              <a:endPara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2400"/>
                </a:lnSpc>
              </a:pPr>
              <a:r>
                <a:rPr lang="en-US" altLang="zh-TW" sz="16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write the code to set </a:t>
              </a:r>
              <a:r>
                <a:rPr lang="en-US" altLang="zh-TW" sz="160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nei_row</a:t>
              </a:r>
              <a:r>
                <a:rPr lang="en-US" altLang="zh-TW" sz="16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zh-TW" sz="160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nei_col</a:t>
              </a:r>
              <a:r>
                <a:rPr lang="en-US" altLang="zh-TW" sz="16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, // and </a:t>
              </a:r>
              <a:r>
                <a:rPr lang="en-US" altLang="zh-TW" sz="160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nei_side</a:t>
              </a:r>
              <a:r>
                <a:rPr lang="en-US" altLang="zh-TW" sz="16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by yourself</a:t>
              </a:r>
              <a:endPara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2400"/>
                </a:lnSpc>
              </a:pP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endParaRPr lang="zh-TW" altLang="en-US" sz="1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2400"/>
                </a:lnSpc>
              </a:pPr>
              <a:r>
                <a:rPr lang="en-US" altLang="zh-TW" sz="16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check the valid of the neighbor cell</a:t>
              </a:r>
              <a:endPara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2400"/>
                </a:lnSpc>
              </a:pPr>
              <a:r>
                <a:rPr lang="en-US" altLang="zh-TW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altLang="zh-TW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nei_row</a:t>
              </a: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&gt;= 0 &amp;&amp; </a:t>
              </a:r>
              <a:r>
                <a:rPr lang="en-US" altLang="zh-TW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nei_row</a:t>
              </a: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 </a:t>
              </a:r>
              <a:r>
                <a:rPr lang="en-US" altLang="zh-TW" sz="1600" dirty="0">
                  <a:solidFill>
                    <a:srgbClr val="6F008A"/>
                  </a:solidFill>
                  <a:latin typeface="Consolas" panose="020B0609020204030204" pitchFamily="49" charset="0"/>
                </a:rPr>
                <a:t>MAZE_ROWS</a:t>
              </a: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&amp;&amp;</a:t>
              </a:r>
            </a:p>
            <a:p>
              <a:pPr>
                <a:lnSpc>
                  <a:spcPts val="2400"/>
                </a:lnSpc>
              </a:pPr>
              <a:r>
                <a:rPr lang="it-IT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nei_col &gt;= 0 &amp;&amp; nei_col &lt; </a:t>
              </a:r>
              <a:r>
                <a:rPr lang="it-IT" altLang="zh-TW" sz="1600" dirty="0">
                  <a:solidFill>
                    <a:srgbClr val="6F008A"/>
                  </a:solidFill>
                  <a:latin typeface="Consolas" panose="020B0609020204030204" pitchFamily="49" charset="0"/>
                </a:rPr>
                <a:t>MAZE_COLS</a:t>
              </a:r>
              <a:r>
                <a:rPr lang="it-IT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pPr>
                <a:lnSpc>
                  <a:spcPts val="2400"/>
                </a:lnSpc>
              </a:pPr>
              <a:r>
                <a:rPr lang="en-US" altLang="zh-TW" sz="16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TW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is_found</a:t>
              </a: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TW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true</a:t>
              </a: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lnSpc>
                  <a:spcPts val="2400"/>
                </a:lnSpc>
              </a:pPr>
              <a:r>
                <a:rPr lang="en-US" altLang="zh-TW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r>
                <a:rPr lang="en-US" altLang="zh-TW" sz="16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if-condition</a:t>
              </a:r>
              <a:endPara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F134004-D50D-4B9A-99BA-1604D7AA6817}"/>
                </a:ext>
              </a:extLst>
            </p:cNvPr>
            <p:cNvSpPr/>
            <p:nvPr/>
          </p:nvSpPr>
          <p:spPr>
            <a:xfrm>
              <a:off x="4100495" y="248103"/>
              <a:ext cx="4827495" cy="4606286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703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1643</Words>
  <Application>Microsoft Office PowerPoint</Application>
  <PresentationFormat>如螢幕大小 (4:3)</PresentationFormat>
  <Paragraphs>241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Cascadia Mono</vt:lpstr>
      <vt:lpstr>Consolas</vt:lpstr>
      <vt:lpstr>Times New Roman</vt:lpstr>
      <vt:lpstr>Office 佈景主題</vt:lpstr>
      <vt:lpstr>Computer Graphics HW4 : 3D Maze</vt:lpstr>
      <vt:lpstr>Requirement</vt:lpstr>
      <vt:lpstr>Requirement</vt:lpstr>
      <vt:lpstr>Requirement</vt:lpstr>
      <vt:lpstr>Coding</vt:lpstr>
      <vt:lpstr>PowerPoint 簡報</vt:lpstr>
      <vt:lpstr>Coding</vt:lpstr>
      <vt:lpstr>PowerPoint 簡報</vt:lpstr>
      <vt:lpstr>PowerPoint 簡報</vt:lpstr>
      <vt:lpstr>PowerPoint 簡報</vt:lpstr>
      <vt:lpstr>PowerPoint 簡報</vt:lpstr>
      <vt:lpstr>PowerPoint 簡報</vt:lpstr>
      <vt:lpstr>Coding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louis 林</cp:lastModifiedBy>
  <cp:revision>78</cp:revision>
  <dcterms:created xsi:type="dcterms:W3CDTF">2019-03-16T08:02:10Z</dcterms:created>
  <dcterms:modified xsi:type="dcterms:W3CDTF">2023-05-19T16:03:36Z</dcterms:modified>
</cp:coreProperties>
</file>