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1370" r:id="rId3"/>
    <p:sldId id="1203" r:id="rId4"/>
    <p:sldId id="1355" r:id="rId5"/>
    <p:sldId id="1356" r:id="rId6"/>
    <p:sldId id="1357" r:id="rId7"/>
    <p:sldId id="1358" r:id="rId8"/>
    <p:sldId id="1360" r:id="rId9"/>
    <p:sldId id="1361" r:id="rId10"/>
    <p:sldId id="1362" r:id="rId11"/>
    <p:sldId id="1363" r:id="rId12"/>
    <p:sldId id="1367" r:id="rId13"/>
    <p:sldId id="1366" r:id="rId14"/>
    <p:sldId id="1369" r:id="rId15"/>
    <p:sldId id="1364" r:id="rId16"/>
    <p:sldId id="1368" r:id="rId17"/>
  </p:sldIdLst>
  <p:sldSz cx="9144000" cy="6858000" type="screen4x3"/>
  <p:notesSz cx="10233025" cy="71024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4489"/>
    <a:srgbClr val="FFFFCC"/>
    <a:srgbClr val="CCCCFF"/>
    <a:srgbClr val="FF9900"/>
    <a:srgbClr val="FFCC99"/>
    <a:srgbClr val="CCFFCC"/>
    <a:srgbClr val="FFCCFF"/>
    <a:srgbClr val="FF0000"/>
    <a:srgbClr val="99FF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 autoAdjust="0"/>
    <p:restoredTop sz="86930" autoAdjust="0"/>
  </p:normalViewPr>
  <p:slideViewPr>
    <p:cSldViewPr showGuides="1">
      <p:cViewPr varScale="1">
        <p:scale>
          <a:sx n="93" d="100"/>
          <a:sy n="93" d="100"/>
        </p:scale>
        <p:origin x="1692" y="66"/>
      </p:cViewPr>
      <p:guideLst>
        <p:guide orient="horz" pos="1253"/>
        <p:guide pos="2880"/>
      </p:guideLst>
    </p:cSldViewPr>
  </p:slideViewPr>
  <p:outlineViewPr>
    <p:cViewPr>
      <p:scale>
        <a:sx n="33" d="100"/>
        <a:sy n="33" d="100"/>
      </p:scale>
      <p:origin x="0" y="7064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2382"/>
    </p:cViewPr>
  </p:sorterViewPr>
  <p:notesViewPr>
    <p:cSldViewPr showGuides="1">
      <p:cViewPr varScale="1">
        <p:scale>
          <a:sx n="72" d="100"/>
          <a:sy n="72" d="100"/>
        </p:scale>
        <p:origin x="-2148" y="-102"/>
      </p:cViewPr>
      <p:guideLst>
        <p:guide orient="horz" pos="2236"/>
        <p:guide pos="322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7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6745824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b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41" y="6745824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b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C66ABFC0-C276-40B9-B79A-EC67141DCFF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quarter" idx="1"/>
          </p:nvPr>
        </p:nvSpPr>
        <p:spPr>
          <a:xfrm>
            <a:off x="5797341" y="7"/>
            <a:ext cx="4433257" cy="355522"/>
          </a:xfrm>
          <a:prstGeom prst="rect">
            <a:avLst/>
          </a:prstGeom>
        </p:spPr>
        <p:txBody>
          <a:bodyPr vert="horz" lIns="93120" tIns="46560" rIns="93120" bIns="46560" rtlCol="0"/>
          <a:lstStyle>
            <a:lvl1pPr algn="r">
              <a:defRPr sz="1500"/>
            </a:lvl1pPr>
          </a:lstStyle>
          <a:p>
            <a:fld id="{4AD71DE3-68BE-4DC6-AFEB-5DBC0AC07FF1}" type="datetimeFigureOut">
              <a:rPr lang="fr-FR" smtClean="0"/>
              <a:pPr/>
              <a:t>10/05/2021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5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7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41" y="7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62" y="3373482"/>
            <a:ext cx="8186908" cy="319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6745824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b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41" y="6745824"/>
            <a:ext cx="4433257" cy="35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0" tIns="46560" rIns="93120" bIns="46560" numCol="1" anchor="b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8782C00D-ABA3-48E6-B3A1-679799B85E5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845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9BBE70-3443-497E-A3AB-A783FF4D439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530" y="274638"/>
            <a:ext cx="7138987" cy="49053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5113" indent="-265113" algn="just">
              <a:buClr>
                <a:srgbClr val="FFC000"/>
              </a:buClr>
              <a:buSzPct val="125000"/>
              <a:buFont typeface="Wingdings" pitchFamily="2" charset="2"/>
              <a:buChar char="§"/>
              <a:defRPr sz="1800">
                <a:solidFill>
                  <a:srgbClr val="004489"/>
                </a:solidFill>
              </a:defRPr>
            </a:lvl1pPr>
            <a:lvl2pPr marL="800100" indent="-342900" algn="just">
              <a:spcAft>
                <a:spcPts val="600"/>
              </a:spcAft>
              <a:buClr>
                <a:srgbClr val="00B050"/>
              </a:buClr>
              <a:buSzPct val="85000"/>
              <a:buFont typeface="Wingdings" pitchFamily="2" charset="2"/>
              <a:buChar char="Ø"/>
              <a:defRPr sz="1600">
                <a:solidFill>
                  <a:srgbClr val="333399"/>
                </a:solidFill>
              </a:defRPr>
            </a:lvl2pPr>
            <a:lvl3pPr algn="just">
              <a:defRPr sz="1400"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36A20-BB59-45A0-9117-B79DC909F96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198137"/>
            <a:ext cx="7772400" cy="1362075"/>
          </a:xfrm>
        </p:spPr>
        <p:txBody>
          <a:bodyPr anchor="t"/>
          <a:lstStyle>
            <a:lvl1pPr marL="342900" indent="-342900" algn="ctr">
              <a:buFont typeface="+mj-lt"/>
              <a:buNone/>
              <a:defRPr sz="1700" b="1" cap="none" baseline="0">
                <a:solidFill>
                  <a:srgbClr val="00448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sous-titre 1"/>
          <p:cNvSpPr>
            <a:spLocks noGrp="1"/>
          </p:cNvSpPr>
          <p:nvPr>
            <p:ph type="body" idx="1"/>
          </p:nvPr>
        </p:nvSpPr>
        <p:spPr>
          <a:xfrm>
            <a:off x="722313" y="2679892"/>
            <a:ext cx="7772400" cy="1500187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25C5B-A48B-4FA9-A84A-406412F9119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7533" y="274638"/>
            <a:ext cx="7138987" cy="4905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4316412" cy="5256213"/>
          </a:xfrm>
        </p:spPr>
        <p:txBody>
          <a:bodyPr/>
          <a:lstStyle>
            <a:lvl1pPr marL="265113" indent="-265113">
              <a:buClr>
                <a:srgbClr val="FFC000"/>
              </a:buClr>
              <a:buSzPct val="125000"/>
              <a:buFont typeface="Wingdings" pitchFamily="2" charset="2"/>
              <a:buChar char="§"/>
              <a:defRPr sz="1800">
                <a:solidFill>
                  <a:srgbClr val="004489"/>
                </a:solidFill>
              </a:defRPr>
            </a:lvl1pPr>
            <a:lvl2pPr>
              <a:buClr>
                <a:srgbClr val="00B050"/>
              </a:buClr>
              <a:buSzPct val="85000"/>
              <a:buFont typeface="Wingdings" pitchFamily="2" charset="2"/>
              <a:buChar char="Ø"/>
              <a:defRPr sz="1600">
                <a:solidFill>
                  <a:srgbClr val="333399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316413" cy="5256213"/>
          </a:xfrm>
        </p:spPr>
        <p:txBody>
          <a:bodyPr/>
          <a:lstStyle>
            <a:lvl1pPr marL="265113" indent="-265113">
              <a:buClr>
                <a:srgbClr val="FFC000"/>
              </a:buClr>
              <a:buSzPct val="125000"/>
              <a:buFont typeface="Wingdings" pitchFamily="2" charset="2"/>
              <a:buChar char="§"/>
              <a:defRPr sz="1800">
                <a:solidFill>
                  <a:srgbClr val="004489"/>
                </a:solidFill>
              </a:defRPr>
            </a:lvl1pPr>
            <a:lvl2pPr>
              <a:buClr>
                <a:srgbClr val="00B050"/>
              </a:buClr>
              <a:buSzPct val="85000"/>
              <a:buFont typeface="Wingdings" pitchFamily="2" charset="2"/>
              <a:buChar char="Ø"/>
              <a:defRPr sz="1600">
                <a:solidFill>
                  <a:srgbClr val="333399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E0612-9B0D-425E-B044-E598C325983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42088"/>
            <a:ext cx="9144000" cy="3159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67488"/>
            <a:ext cx="79216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67488"/>
            <a:ext cx="8636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566ED00-6F38-474D-8F49-758E957458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691600" y="274638"/>
            <a:ext cx="663491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852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TITRE DE LA PAGE (tailles de typo libre selon utilisation…)</a:t>
            </a:r>
          </a:p>
          <a:p>
            <a:pPr lvl="1"/>
            <a:r>
              <a:rPr lang="fr-FR" dirty="0" smtClean="0"/>
              <a:t>1.1 Sous titre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370" y="44530"/>
            <a:ext cx="1030878" cy="28804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H="1">
            <a:off x="0" y="779211"/>
            <a:ext cx="9144000" cy="74864"/>
          </a:xfrm>
          <a:prstGeom prst="rect">
            <a:avLst/>
          </a:prstGeom>
          <a:gradFill flip="none" rotWithShape="1">
            <a:gsLst>
              <a:gs pos="0">
                <a:srgbClr val="962051"/>
              </a:gs>
              <a:gs pos="99000">
                <a:srgbClr val="E8492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an.turing@eseo.fr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mailto:ikola.testa@eseo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3460" y="1124680"/>
            <a:ext cx="8065120" cy="616443"/>
          </a:xfrm>
        </p:spPr>
        <p:txBody>
          <a:bodyPr/>
          <a:lstStyle/>
          <a:p>
            <a:r>
              <a:rPr lang="fr-FR" sz="4000" dirty="0" smtClean="0">
                <a:solidFill>
                  <a:srgbClr val="C00000"/>
                </a:solidFill>
              </a:rPr>
              <a:t>Projet d’électronique numérique</a:t>
            </a:r>
            <a:endParaRPr lang="fr-FR" sz="4000" i="1" dirty="0">
              <a:solidFill>
                <a:srgbClr val="C00000"/>
              </a:solidFill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7596420" y="5949350"/>
            <a:ext cx="1403560" cy="428214"/>
          </a:xfrm>
        </p:spPr>
        <p:txBody>
          <a:bodyPr/>
          <a:lstStyle/>
          <a:p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5638900"/>
            <a:ext cx="381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Projet réalisé par :</a:t>
            </a: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alan.turing@eseo.fr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nikola.testa@eseo.fr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FR" sz="14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881167" y="2118156"/>
            <a:ext cx="7417033" cy="338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kern="0" dirty="0" smtClean="0"/>
              <a:t>Titre du projet…</a:t>
            </a:r>
          </a:p>
          <a:p>
            <a:pPr algn="l"/>
            <a:endParaRPr lang="fr-FR" kern="0" dirty="0"/>
          </a:p>
          <a:p>
            <a:pPr algn="l"/>
            <a:r>
              <a:rPr lang="fr-FR" kern="0" dirty="0" smtClean="0"/>
              <a:t>Ce document présente une trame possible de présentation pour votre projet, nourrie de quelques exemples.</a:t>
            </a:r>
          </a:p>
          <a:p>
            <a:pPr algn="l"/>
            <a:r>
              <a:rPr lang="fr-FR" kern="0" dirty="0" smtClean="0"/>
              <a:t>Il est tout à fait possible d’en sortir, de proposer un cheminement différent !</a:t>
            </a:r>
            <a:endParaRPr lang="fr-FR" kern="0" dirty="0" smtClean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: description du découpage logiciel choisi</a:t>
            </a:r>
          </a:p>
          <a:p>
            <a:pPr lvl="1"/>
            <a:r>
              <a:rPr lang="fr-FR" dirty="0" smtClean="0"/>
              <a:t>Rôle de chaque module logiciel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53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530" y="274638"/>
            <a:ext cx="7777083" cy="490537"/>
          </a:xfrm>
        </p:spPr>
        <p:txBody>
          <a:bodyPr/>
          <a:lstStyle/>
          <a:p>
            <a:r>
              <a:rPr lang="fr-FR" sz="2800" dirty="0"/>
              <a:t>Développement logiciel </a:t>
            </a:r>
            <a:r>
              <a:rPr lang="fr-FR" sz="2800" dirty="0" smtClean="0"/>
              <a:t>- Etats du système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certains cas, un chronogramme peut permettre d’expliquer les choses</a:t>
            </a:r>
          </a:p>
          <a:p>
            <a:r>
              <a:rPr lang="fr-FR" dirty="0" smtClean="0"/>
              <a:t>Dans de nombreux cas, une machine d’états est efficace</a:t>
            </a:r>
          </a:p>
          <a:p>
            <a:pPr lvl="1"/>
            <a:r>
              <a:rPr lang="fr-FR" dirty="0" smtClean="0"/>
              <a:t>Attention à sa clarté, sa lisibilité.</a:t>
            </a:r>
          </a:p>
          <a:p>
            <a:pPr lvl="1"/>
            <a:r>
              <a:rPr lang="fr-FR" dirty="0" smtClean="0"/>
              <a:t>S’agissant d’une présentation « large public », cette machine peut dévier légèrement des noms exacts utilisés dans le code, le but est de </a:t>
            </a:r>
            <a:r>
              <a:rPr lang="fr-FR" u="sng" dirty="0" smtClean="0"/>
              <a:t>passer efficacement un message</a:t>
            </a:r>
            <a:r>
              <a:rPr lang="fr-FR" dirty="0" smtClean="0"/>
              <a:t>, pas de faire une documentation pointilleuse sur le logiciel réalisé.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60" y="3028638"/>
            <a:ext cx="6225480" cy="34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logiciel -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décrire les principales fonction de tests, et l’approche itérative qui a été mise en œuvre afin de valider chaque périphérique indépendamment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On indique ce qui est testé, ce qui fonctionne, ce qui ne fonctionne pas, ce qui n’est pas encore testé</a:t>
            </a:r>
          </a:p>
          <a:p>
            <a:endParaRPr lang="fr-FR" dirty="0"/>
          </a:p>
          <a:p>
            <a:r>
              <a:rPr lang="fr-FR" dirty="0" smtClean="0"/>
              <a:t>Décrire les limites de son développement est un très bon moyen de montrer qu’on les maîtrise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61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530" y="274638"/>
            <a:ext cx="7956470" cy="490537"/>
          </a:xfrm>
        </p:spPr>
        <p:txBody>
          <a:bodyPr/>
          <a:lstStyle/>
          <a:p>
            <a:r>
              <a:rPr lang="fr-FR" sz="2600" dirty="0" smtClean="0"/>
              <a:t>Développement logiciel – problèmes rencontrés</a:t>
            </a:r>
            <a:endParaRPr lang="fr-FR" sz="2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93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êtes libres d’insérer la démonstration à tout moment de votre présentation :</a:t>
            </a:r>
          </a:p>
          <a:p>
            <a:pPr lvl="1"/>
            <a:r>
              <a:rPr lang="fr-FR" dirty="0" smtClean="0"/>
              <a:t>Parfois au début, pour susciter l’intérêt de l’auditoire et gagner du temps sur l’explication des fonctionnalités lorsqu’elles sont évidentes</a:t>
            </a:r>
          </a:p>
          <a:p>
            <a:pPr lvl="1"/>
            <a:r>
              <a:rPr lang="fr-FR" dirty="0" smtClean="0"/>
              <a:t>Parfois juste avant la conclusion</a:t>
            </a:r>
          </a:p>
          <a:p>
            <a:pPr lvl="1"/>
            <a:r>
              <a:rPr lang="fr-FR" dirty="0" smtClean="0"/>
              <a:t>Parfois après la présentation, pour faire le pont avec les questions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Parfois sous forme de vidéo(s), pour limiter les risques et maximiser l’efficacité de la démo s’il y a de nombreux cas à montrer et qu’ils prennent du temps en démo réelle.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09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On décrit ici les idées qui pourraient être mises en œuvre dans une suite de ce projet.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Fonctionnalités imaginées</a:t>
            </a:r>
          </a:p>
          <a:p>
            <a:endParaRPr lang="fr-FR" dirty="0"/>
          </a:p>
          <a:p>
            <a:r>
              <a:rPr lang="fr-FR" dirty="0" smtClean="0"/>
              <a:t>Vue 3D d’un boîtier hypothétique</a:t>
            </a:r>
          </a:p>
          <a:p>
            <a:endParaRPr lang="fr-FR" dirty="0"/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25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 message voulez vous faire passer dans cette conclusion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2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79388" y="1038225"/>
            <a:ext cx="87852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just" rtl="0" fontAlgn="base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Wingdings" pitchFamily="2" charset="2"/>
              <a:buChar char="§"/>
              <a:defRPr sz="1800" b="1">
                <a:solidFill>
                  <a:srgbClr val="004489"/>
                </a:solidFill>
                <a:latin typeface="+mn-lt"/>
                <a:ea typeface="+mn-ea"/>
                <a:cs typeface="+mn-cs"/>
              </a:defRPr>
            </a:lvl1pPr>
            <a:lvl2pPr marL="800100" indent="-342900" algn="just" rtl="0" fontAlgn="base"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Pct val="85000"/>
              <a:buFont typeface="Wingdings" pitchFamily="2" charset="2"/>
              <a:buChar char="Ø"/>
              <a:defRPr sz="1600">
                <a:solidFill>
                  <a:srgbClr val="333399"/>
                </a:solidFill>
                <a:latin typeface="+mn-lt"/>
                <a:cs typeface="+mn-cs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Quelques </a:t>
            </a:r>
            <a:r>
              <a:rPr lang="fr-FR" dirty="0"/>
              <a:t>conseils pour rédiger un support de </a:t>
            </a:r>
            <a:r>
              <a:rPr lang="fr-FR" dirty="0" smtClean="0"/>
              <a:t>présentation…</a:t>
            </a:r>
          </a:p>
          <a:p>
            <a:pPr marL="0" indent="0">
              <a:buNone/>
            </a:pPr>
            <a:endParaRPr lang="fr-FR" kern="0" dirty="0" smtClean="0"/>
          </a:p>
          <a:p>
            <a:r>
              <a:rPr lang="fr-FR" kern="0" dirty="0" smtClean="0"/>
              <a:t>Sur </a:t>
            </a:r>
            <a:r>
              <a:rPr lang="fr-FR" dirty="0" smtClean="0"/>
              <a:t>chaque </a:t>
            </a:r>
            <a:r>
              <a:rPr lang="fr-FR" dirty="0"/>
              <a:t>slide, posez vous les questions suivantes </a:t>
            </a:r>
            <a:r>
              <a:rPr lang="fr-FR" dirty="0" smtClean="0"/>
              <a:t>:</a:t>
            </a:r>
          </a:p>
          <a:p>
            <a:pPr lvl="1"/>
            <a:r>
              <a:rPr lang="fr-FR" b="1" u="sng" dirty="0">
                <a:solidFill>
                  <a:srgbClr val="FF0000"/>
                </a:solidFill>
              </a:rPr>
              <a:t>« quel message je veux faire passer » </a:t>
            </a:r>
            <a:r>
              <a:rPr lang="fr-FR" b="1" u="sng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fr-FR" dirty="0" smtClean="0"/>
              <a:t>Y-a-t-il beaucoup de texte ? / Puis-je résumer en quelques items ?</a:t>
            </a:r>
          </a:p>
          <a:p>
            <a:pPr lvl="1"/>
            <a:r>
              <a:rPr lang="fr-FR" dirty="0" smtClean="0"/>
              <a:t>Est-ce lisible de loin / suffisamment contrasté ?</a:t>
            </a:r>
          </a:p>
          <a:p>
            <a:pPr lvl="1"/>
            <a:r>
              <a:rPr lang="fr-FR" dirty="0" smtClean="0"/>
              <a:t>Est-ce que cette slide va servir mon discours ?</a:t>
            </a:r>
          </a:p>
          <a:p>
            <a:pPr lvl="1"/>
            <a:r>
              <a:rPr lang="fr-FR" dirty="0" smtClean="0"/>
              <a:t>Puis-je expliquer ce message avec une image :</a:t>
            </a:r>
          </a:p>
          <a:p>
            <a:pPr lvl="2"/>
            <a:r>
              <a:rPr lang="fr-FR" dirty="0" smtClean="0"/>
              <a:t>Chronogramme, graphique, dessin, schéma, croquis, illustration, photo, …</a:t>
            </a:r>
          </a:p>
          <a:p>
            <a:pPr lvl="1"/>
            <a:endParaRPr lang="fr-FR" dirty="0"/>
          </a:p>
          <a:p>
            <a:pPr lvl="2"/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30357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dirty="0" smtClean="0"/>
              <a:t>But du projet</a:t>
            </a:r>
          </a:p>
          <a:p>
            <a:pPr algn="l"/>
            <a:r>
              <a:rPr lang="fr-FR" dirty="0" smtClean="0"/>
              <a:t>Fonctionnalités du dispositif</a:t>
            </a:r>
          </a:p>
          <a:p>
            <a:pPr algn="l"/>
            <a:r>
              <a:rPr lang="fr-FR" dirty="0" smtClean="0"/>
              <a:t>Capteurs et actionneurs utilisés</a:t>
            </a:r>
            <a:endParaRPr lang="fr-FR" dirty="0" smtClean="0"/>
          </a:p>
          <a:p>
            <a:pPr algn="l"/>
            <a:r>
              <a:rPr lang="fr-FR" dirty="0" smtClean="0"/>
              <a:t>Développement matériel</a:t>
            </a:r>
          </a:p>
          <a:p>
            <a:pPr lvl="1" algn="l"/>
            <a:r>
              <a:rPr lang="fr-FR" dirty="0" smtClean="0"/>
              <a:t>Architecture</a:t>
            </a:r>
          </a:p>
          <a:p>
            <a:pPr lvl="1" algn="l"/>
            <a:r>
              <a:rPr lang="fr-FR" dirty="0" smtClean="0"/>
              <a:t>Problèmes rencontrés</a:t>
            </a:r>
          </a:p>
          <a:p>
            <a:pPr algn="l"/>
            <a:r>
              <a:rPr lang="fr-FR" dirty="0" smtClean="0"/>
              <a:t>Développement logiciel</a:t>
            </a:r>
          </a:p>
          <a:p>
            <a:pPr lvl="1" algn="l"/>
            <a:r>
              <a:rPr lang="fr-FR" dirty="0" smtClean="0"/>
              <a:t>Architecture</a:t>
            </a:r>
          </a:p>
          <a:p>
            <a:pPr lvl="1" algn="l"/>
            <a:r>
              <a:rPr lang="fr-FR" dirty="0" smtClean="0"/>
              <a:t>Etats du système</a:t>
            </a:r>
          </a:p>
          <a:p>
            <a:pPr lvl="1" algn="l"/>
            <a:r>
              <a:rPr lang="fr-FR" dirty="0" smtClean="0"/>
              <a:t>Tests</a:t>
            </a:r>
          </a:p>
          <a:p>
            <a:pPr lvl="1" algn="l"/>
            <a:r>
              <a:rPr lang="fr-FR" dirty="0" smtClean="0"/>
              <a:t>Problèmes rencontrés</a:t>
            </a:r>
            <a:endParaRPr lang="fr-FR" dirty="0" smtClean="0"/>
          </a:p>
          <a:p>
            <a:pPr algn="ctr"/>
            <a:endParaRPr lang="fr-FR" dirty="0" smtClean="0"/>
          </a:p>
          <a:p>
            <a:pPr algn="l"/>
            <a:r>
              <a:rPr lang="fr-FR" dirty="0" smtClean="0"/>
              <a:t>Perspectives d’évolutions</a:t>
            </a:r>
            <a:endParaRPr lang="fr-FR" dirty="0" smtClean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Constat de départ :</a:t>
            </a:r>
          </a:p>
          <a:p>
            <a:pPr lvl="1"/>
            <a:r>
              <a:rPr lang="fr-FR" dirty="0" smtClean="0"/>
              <a:t>On peut indiquer ici les raisons initiales qui ont conduit à réaliser ce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1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décrit ici les fonctionnalités principales et secondaires</a:t>
            </a:r>
          </a:p>
          <a:p>
            <a:r>
              <a:rPr lang="fr-FR" dirty="0" smtClean="0"/>
              <a:t>S’il s’agit d’un jeu, on peut en décrire brièvement les règles</a:t>
            </a:r>
          </a:p>
          <a:p>
            <a:r>
              <a:rPr lang="fr-FR" dirty="0" smtClean="0"/>
              <a:t>Il est notamment possible ici de ne pas restreindre la présentation à « nos choix technique », mais bien d’ouvrir vers « l’allure du dispositif vu de l’utilisateur », sans se soucier des contraintes techniques… On se positionne alors d’un point de vue « marketing », sans se donner de frein sur les contraintes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8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Ici, on se focalise sur les composants choisi, parfois en justifiant ces choix.</a:t>
            </a:r>
          </a:p>
          <a:p>
            <a:r>
              <a:rPr lang="fr-FR" dirty="0" smtClean="0"/>
              <a:t>On indique les principaux périphériques et composants : </a:t>
            </a:r>
          </a:p>
          <a:p>
            <a:pPr lvl="1"/>
            <a:r>
              <a:rPr lang="fr-FR" dirty="0" smtClean="0"/>
              <a:t>Capteurs</a:t>
            </a:r>
          </a:p>
          <a:p>
            <a:pPr lvl="1"/>
            <a:r>
              <a:rPr lang="fr-FR" dirty="0" smtClean="0"/>
              <a:t>Actionneurs</a:t>
            </a:r>
          </a:p>
          <a:p>
            <a:pPr lvl="1"/>
            <a:r>
              <a:rPr lang="fr-FR" dirty="0" smtClean="0"/>
              <a:t>Autres particularités…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29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 de température </a:t>
            </a:r>
            <a:r>
              <a:rPr lang="fr-FR" dirty="0"/>
              <a:t>DS18B20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détaillée </a:t>
            </a:r>
            <a:r>
              <a:rPr lang="fr-FR" u="sng" dirty="0" smtClean="0"/>
              <a:t>du principe physique de fonctionnement </a:t>
            </a:r>
            <a:r>
              <a:rPr lang="fr-FR" dirty="0" smtClean="0"/>
              <a:t>du capteur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Description de son protocole de communication</a:t>
            </a:r>
          </a:p>
          <a:p>
            <a:pPr lvl="1"/>
            <a:r>
              <a:rPr lang="fr-FR" dirty="0" smtClean="0"/>
              <a:t>Ce capteur fonctionne avec un bus One-</a:t>
            </a:r>
            <a:r>
              <a:rPr lang="fr-FR" dirty="0" err="1" smtClean="0"/>
              <a:t>Wire</a:t>
            </a:r>
            <a:endParaRPr lang="fr-FR" dirty="0" smtClean="0"/>
          </a:p>
          <a:p>
            <a:pPr lvl="1"/>
            <a:r>
              <a:rPr lang="fr-FR" dirty="0" smtClean="0"/>
              <a:t>Avantage : peu de fils ! (GND + signal + alim)</a:t>
            </a:r>
          </a:p>
          <a:p>
            <a:pPr lvl="1"/>
            <a:r>
              <a:rPr lang="fr-FR" dirty="0" smtClean="0"/>
              <a:t>Inconvénient : gestion du temps très exigeante pour le dialogue. Nécessité d’inhiber les interruptions pendant le dialogue afin de ne pas le perturber.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Explications succinctes du protocole :</a:t>
            </a:r>
          </a:p>
          <a:p>
            <a:pPr lvl="1"/>
            <a:r>
              <a:rPr lang="fr-FR" dirty="0" smtClean="0"/>
              <a:t>(il faut ici chercher à apporter des informations techniques pertinentes, permettant de former les autres binômes !)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9388" y="6567488"/>
            <a:ext cx="7921625" cy="360362"/>
          </a:xfrm>
        </p:spPr>
        <p:txBody>
          <a:bodyPr/>
          <a:lstStyle/>
          <a:p>
            <a:r>
              <a:rPr lang="fr-FR" dirty="0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Actionneur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décrit ici le principe de fonctionnement / de pilotage d’un actionneur</a:t>
            </a:r>
          </a:p>
          <a:p>
            <a:r>
              <a:rPr lang="fr-FR" dirty="0" smtClean="0"/>
              <a:t>(dans cette catégorie actionneur, on peut inclure aussi les dispositifs d’affichages, matrices de </a:t>
            </a:r>
            <a:r>
              <a:rPr lang="fr-FR" dirty="0" err="1" smtClean="0"/>
              <a:t>leds</a:t>
            </a:r>
            <a:r>
              <a:rPr lang="fr-FR" dirty="0" smtClean="0"/>
              <a:t>, … car il s’agit au sens large de ce qui est piloté par une information qui « sort » du microcontrôleur).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7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focus sur des éléments intéressants du schéma</a:t>
            </a:r>
          </a:p>
          <a:p>
            <a:pPr lvl="1"/>
            <a:r>
              <a:rPr lang="fr-FR" dirty="0" smtClean="0"/>
              <a:t>Typiquement des portions du schéma propres à votre projet</a:t>
            </a:r>
          </a:p>
          <a:p>
            <a:pPr lvl="1"/>
            <a:r>
              <a:rPr lang="fr-FR" dirty="0" smtClean="0"/>
              <a:t>Éventuellement quelques justifications sur les ports utilisés</a:t>
            </a:r>
          </a:p>
          <a:p>
            <a:pPr lvl="1"/>
            <a:r>
              <a:rPr lang="fr-FR" dirty="0" smtClean="0"/>
              <a:t>Votre retour d’expériences</a:t>
            </a:r>
          </a:p>
          <a:p>
            <a:pPr lvl="2"/>
            <a:r>
              <a:rPr lang="fr-FR" dirty="0" smtClean="0"/>
              <a:t>Les bons choix</a:t>
            </a:r>
          </a:p>
          <a:p>
            <a:pPr lvl="2"/>
            <a:r>
              <a:rPr lang="fr-FR" dirty="0" smtClean="0"/>
              <a:t>Les mauvais choix</a:t>
            </a:r>
          </a:p>
          <a:p>
            <a:endParaRPr lang="fr-FR" dirty="0" smtClean="0"/>
          </a:p>
          <a:p>
            <a:r>
              <a:rPr lang="fr-FR" dirty="0" smtClean="0"/>
              <a:t>Image 3D du PCB / Photo de la carte terminée…</a:t>
            </a:r>
          </a:p>
          <a:p>
            <a:endParaRPr lang="fr-FR" dirty="0" smtClean="0"/>
          </a:p>
          <a:p>
            <a:r>
              <a:rPr lang="fr-FR" dirty="0" smtClean="0"/>
              <a:t>Problèmes rencontrés</a:t>
            </a:r>
          </a:p>
          <a:p>
            <a:pPr lvl="1"/>
            <a:r>
              <a:rPr lang="fr-FR" dirty="0" smtClean="0"/>
              <a:t>Soudures sèches / </a:t>
            </a:r>
            <a:r>
              <a:rPr lang="fr-FR" dirty="0" err="1" smtClean="0"/>
              <a:t>court-circuits</a:t>
            </a:r>
            <a:r>
              <a:rPr lang="fr-FR" dirty="0" smtClean="0"/>
              <a:t> / faux-contacts / …</a:t>
            </a:r>
          </a:p>
          <a:p>
            <a:pPr lvl="1"/>
            <a:r>
              <a:rPr lang="fr-FR" dirty="0" smtClean="0"/>
              <a:t>Oublis de liaisons / erreurs sur le schéma / …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36A20-BB59-45A0-9117-B79DC909F96F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ESEO :: Présentation du projet d’électronique numérique ::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70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TID" val="589375794"/>
</p:tagLst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81952</TotalTime>
  <Words>793</Words>
  <Application>Microsoft Office PowerPoint</Application>
  <PresentationFormat>Affichage à l'écran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Modele_ESEO</vt:lpstr>
      <vt:lpstr>Projet d’électronique numérique</vt:lpstr>
      <vt:lpstr>Présentation PowerPoint</vt:lpstr>
      <vt:lpstr>Sommaire</vt:lpstr>
      <vt:lpstr>But du projet</vt:lpstr>
      <vt:lpstr>Spécifications</vt:lpstr>
      <vt:lpstr>Composants utilisés</vt:lpstr>
      <vt:lpstr>Capteur de température DS18B20</vt:lpstr>
      <vt:lpstr>Actionneur </vt:lpstr>
      <vt:lpstr>Développement matériel</vt:lpstr>
      <vt:lpstr>Développement logiciel</vt:lpstr>
      <vt:lpstr>Développement logiciel - Etats du système</vt:lpstr>
      <vt:lpstr>Développement logiciel - tests</vt:lpstr>
      <vt:lpstr>Développement logiciel – problèmes rencontrés</vt:lpstr>
      <vt:lpstr>Démonstration</vt:lpstr>
      <vt:lpstr>Perspectives</vt:lpstr>
      <vt:lpstr>Conclusion</vt:lpstr>
    </vt:vector>
  </TitlesOfParts>
  <Company>ESEO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en Arial 32 blanche gras</dc:title>
  <dc:creator>Saubin</dc:creator>
  <cp:lastModifiedBy>POIRAUD Samuel</cp:lastModifiedBy>
  <cp:revision>1779</cp:revision>
  <cp:lastPrinted>2014-09-22T13:52:27Z</cp:lastPrinted>
  <dcterms:created xsi:type="dcterms:W3CDTF">2006-12-06T07:49:15Z</dcterms:created>
  <dcterms:modified xsi:type="dcterms:W3CDTF">2021-05-10T09:43:16Z</dcterms:modified>
</cp:coreProperties>
</file>