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13716000" cx="24384000"/>
  <p:notesSz cx="6858000" cy="9144000"/>
  <p:embeddedFontLst>
    <p:embeddedFont>
      <p:font typeface="Montserrat SemiBold"/>
      <p:regular r:id="rId59"/>
      <p:bold r:id="rId60"/>
      <p:italic r:id="rId61"/>
      <p:boldItalic r:id="rId62"/>
    </p:embeddedFont>
    <p:embeddedFont>
      <p:font typeface="Montserrat"/>
      <p:regular r:id="rId63"/>
      <p:bold r:id="rId64"/>
      <p:italic r:id="rId65"/>
      <p:boldItalic r:id="rId66"/>
    </p:embeddedFont>
    <p:embeddedFont>
      <p:font typeface="Montserrat Light"/>
      <p:regular r:id="rId67"/>
      <p:bold r:id="rId68"/>
      <p:italic r:id="rId69"/>
      <p:boldItalic r:id="rId70"/>
    </p:embeddedFont>
    <p:embeddedFont>
      <p:font typeface="Helvetica Neue"/>
      <p:regular r:id="rId71"/>
      <p:bold r:id="rId72"/>
      <p:italic r:id="rId73"/>
      <p:boldItalic r:id="rId74"/>
    </p:embeddedFont>
    <p:embeddedFont>
      <p:font typeface="Helvetica Neue Ligh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7.xml"/><Relationship Id="rId75" Type="http://schemas.openxmlformats.org/officeDocument/2006/relationships/font" Target="fonts/HelveticaNeueLight-regular.fntdata"/><Relationship Id="rId30" Type="http://schemas.openxmlformats.org/officeDocument/2006/relationships/slide" Target="slides/slide26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9.xml"/><Relationship Id="rId77" Type="http://schemas.openxmlformats.org/officeDocument/2006/relationships/font" Target="fonts/HelveticaNeueLight-italic.fntdata"/><Relationship Id="rId32" Type="http://schemas.openxmlformats.org/officeDocument/2006/relationships/slide" Target="slides/slide28.xml"/><Relationship Id="rId76" Type="http://schemas.openxmlformats.org/officeDocument/2006/relationships/font" Target="fonts/HelveticaNeueLight-bold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8" Type="http://schemas.openxmlformats.org/officeDocument/2006/relationships/font" Target="fonts/HelveticaNeueLight-boldItalic.fntdata"/><Relationship Id="rId71" Type="http://schemas.openxmlformats.org/officeDocument/2006/relationships/font" Target="fonts/HelveticaNeue-regular.fntdata"/><Relationship Id="rId70" Type="http://schemas.openxmlformats.org/officeDocument/2006/relationships/font" Target="fonts/MontserratLigh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SemiBold-boldItalic.fntdata"/><Relationship Id="rId61" Type="http://schemas.openxmlformats.org/officeDocument/2006/relationships/font" Target="fonts/MontserratSemiBold-italic.fntdata"/><Relationship Id="rId20" Type="http://schemas.openxmlformats.org/officeDocument/2006/relationships/slide" Target="slides/slide16.xml"/><Relationship Id="rId64" Type="http://schemas.openxmlformats.org/officeDocument/2006/relationships/font" Target="fonts/Montserrat-bold.fntdata"/><Relationship Id="rId63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66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65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68" Type="http://schemas.openxmlformats.org/officeDocument/2006/relationships/font" Target="fonts/MontserratLigh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Light-regular.fntdata"/><Relationship Id="rId60" Type="http://schemas.openxmlformats.org/officeDocument/2006/relationships/font" Target="fonts/MontserratSemiBold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MontserratSemiBold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bfceb9c3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5bfceb9c3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bfceb9c3_0_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5bfceb9c3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bfceb9c3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5bfceb9c3_0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bfceb9c3_0_4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e5bfceb9c3_0_4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5bfceb9c3_0_4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5bfceb9c3_0_4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5bfceb9c3_0_4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5bfceb9c3_0_4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5bfceb9c3_0_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5bfceb9c3_0_4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5bfceb9c3_0_5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e5bfceb9c3_0_5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5bfceb9c3_0_5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e5bfceb9c3_0_5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5bfceb9c3_0_5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e5bfceb9c3_0_5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88f56848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a88f56848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5bfceb9c3_0_5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5bfceb9c3_0_5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bfceb9c3_0_5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296" name="Google Shape;296;ge5bfceb9c3_0_5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5bfceb9c3_0_5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e5bfceb9c3_0_5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5bfceb9c3_0_5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e5bfceb9c3_0_5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5bfceb9c3_0_5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e5bfceb9c3_0_5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bfceb9c3_0_5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e5bfceb9c3_0_5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5bfceb9c3_0_9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e5bfceb9c3_0_9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bfceb9c3_0_9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e5bfceb9c3_0_9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5bfceb9c3_0_9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e5bfceb9c3_0_9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5bfceb9c3_0_6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e5bfceb9c3_0_6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bfceb9c3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5bfceb9c3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5bfceb9c3_0_6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e5bfceb9c3_0_6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5bfceb9c3_0_6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e5bfceb9c3_0_6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5bfceb9c3_0_6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e5bfceb9c3_0_6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5bfceb9c3_0_6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e5bfceb9c3_0_6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5bfceb9c3_0_6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e5bfceb9c3_0_6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bfceb9c3_0_6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e5bfceb9c3_0_6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5bfceb9c3_0_6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e5bfceb9c3_0_6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5bfceb9c3_0_6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e5bfceb9c3_0_6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5bfceb9c3_0_6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e5bfceb9c3_0_6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5bfceb9c3_0_7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e5bfceb9c3_0_7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bfceb9c3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e5bfceb9c3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5bfceb9c3_0_7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e5bfceb9c3_0_7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5bfceb9c3_0_7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e5bfceb9c3_0_7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5bfceb9c3_0_7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e5bfceb9c3_0_7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5bfceb9c3_0_7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e5bfceb9c3_0_7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5bfceb9c3_0_7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e5bfceb9c3_0_7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5bfceb9c3_0_7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e5bfceb9c3_0_7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5bfceb9c3_0_7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e5bfceb9c3_0_7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5bfceb9c3_0_7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e5bfceb9c3_0_7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5bfceb9c3_0_8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e5bfceb9c3_0_8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5bfceb9c3_0_8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e5bfceb9c3_0_8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bfceb9c3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" name="Google Shape;103;ge5bfceb9c3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5bfceb9c3_0_8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e5bfceb9c3_0_8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5bfceb9c3_0_8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e5bfceb9c3_0_8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5bfceb9c3_0_9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e5bfceb9c3_0_9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e5bfceb9c3_0_9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e5bfceb9c3_0_9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5bfceb9c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e5bfceb9c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bfceb9c3_0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5bfceb9c3_0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bfceb9c3_0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5bfceb9c3_0_3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bfceb9c3_0_3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5bfceb9c3_0_3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bfceb9c3_0_3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5bfceb9c3_0_3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4957763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3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7" name="Google Shape;16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9" name="Google Shape;169;p23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Ramificações (Branch)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80" name="Google Shape;18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2" name="Google Shape;182;p24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8167050" y="33419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6479250" y="8839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Branch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306000" y="3822950"/>
            <a:ext cx="236895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Branch ou "Ramo"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é a duplicação do projeto sob o controle de versão que permite alterar partes do código separadamente.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93" name="Google Shape;19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4087350" y="1252625"/>
            <a:ext cx="16209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>
                <a:solidFill>
                  <a:srgbClr val="FFFFFF"/>
                </a:solidFill>
                <a:highlight>
                  <a:srgbClr val="FF0178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Ramificações (Branch)</a:t>
            </a:r>
            <a:endParaRPr sz="8200">
              <a:solidFill>
                <a:srgbClr val="FFFFFF"/>
              </a:solidFill>
              <a:highlight>
                <a:srgbClr val="FF0178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1550" y="4408062"/>
            <a:ext cx="14160897" cy="618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05" name="Google Shape;20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7" name="Google Shape;207;p2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init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18" name="Google Shape;21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0" name="Google Shape;220;p2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init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1177250" y="5090150"/>
            <a:ext cx="220689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init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inicializa um novo repositório local vazio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31" name="Google Shape;23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40" name="Google Shape;24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2" name="Google Shape;242;p29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9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clone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3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53" name="Google Shape;253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3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" name="Google Shape;255;p3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clone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1177250" y="4629924"/>
            <a:ext cx="22068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clone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permite clonar / baixar um repositório do servidor (remoto) no seu computador (local).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3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66" name="Google Shape;26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3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3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75" name="Google Shape;275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3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7" name="Google Shape;277;p32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status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50"/>
            <a:ext cx="10717974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645501" y="5618375"/>
            <a:ext cx="120579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Principais comandos do Git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Interface gráfica para Git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Fluxo de trabalho em equipe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Resolução de conflitos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620100" y="3816675"/>
            <a:ext cx="1176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3000"/>
              <a:buFont typeface="Montserrat"/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523662" y="-847285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11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3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88" name="Google Shape;28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0" name="Google Shape;290;p33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3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status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1177250" y="5529800"/>
            <a:ext cx="220689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status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fornece todas as informações da branch. Nela conseguimos ver os arquivos que estão na stage ou not stage.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240575" y="-122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 txBox="1"/>
          <p:nvPr/>
        </p:nvSpPr>
        <p:spPr>
          <a:xfrm>
            <a:off x="13603875" y="776375"/>
            <a:ext cx="89739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Not Stage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0" y="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0" y="7763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Stage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3268800" y="4369500"/>
            <a:ext cx="9818700" cy="5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onde são listados os arquivos que sofreram alterações mas ainda não adicionamos na área de preparação.</a:t>
            </a:r>
            <a:endParaRPr sz="4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067250" y="4390025"/>
            <a:ext cx="9818700" cy="6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latin typeface="Montserrat"/>
                <a:ea typeface="Montserrat"/>
                <a:cs typeface="Montserrat"/>
                <a:sym typeface="Montserrat"/>
              </a:rPr>
              <a:t>É onde adicionamos os arquivos que sofreram modificações e que estão preparados para serem registrados no controle de versão.</a:t>
            </a:r>
            <a:endParaRPr sz="5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3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12" name="Google Shape;31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3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21" name="Google Shape;32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3" name="Google Shape;323;p3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34" name="Google Shape;33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3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6" name="Google Shape;336;p3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7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add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1177250" y="5148800"/>
            <a:ext cx="220689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adiciona um ou mais arquivos na área de preparação (stage).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47" name="Google Shape;347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3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56" name="Google Shape;356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3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8" name="Google Shape;358;p39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4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69" name="Google Shape;369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4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1" name="Google Shape;371;p4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0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reset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4" name="Google Shape;374;p40"/>
          <p:cNvSpPr txBox="1"/>
          <p:nvPr>
            <p:ph type="title"/>
          </p:nvPr>
        </p:nvSpPr>
        <p:spPr>
          <a:xfrm>
            <a:off x="1177250" y="4713575"/>
            <a:ext cx="220689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remove um ou mais arquivos da área de preparação (stage) voltando para a Not Stage.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4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82" name="Google Shape;382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4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4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4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3" name="Google Shape;393;p42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2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42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commit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Controle de Versão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43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04" name="Google Shape;40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4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6" name="Google Shape;406;p43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3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commit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09" name="Google Shape;409;p43"/>
          <p:cNvSpPr txBox="1"/>
          <p:nvPr>
            <p:ph type="title"/>
          </p:nvPr>
        </p:nvSpPr>
        <p:spPr>
          <a:xfrm>
            <a:off x="1177250" y="5148800"/>
            <a:ext cx="220689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commit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cria um “marco” na história do nosso projeto.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4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17" name="Google Shape;417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4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4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26" name="Google Shape;426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4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8" name="Google Shape;428;p4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5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remote add origin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4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39" name="Google Shape;439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1" name="Google Shape;441;p4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46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remote add origin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4" name="Google Shape;444;p46"/>
          <p:cNvSpPr txBox="1"/>
          <p:nvPr>
            <p:ph type="title"/>
          </p:nvPr>
        </p:nvSpPr>
        <p:spPr>
          <a:xfrm>
            <a:off x="1177250" y="5148800"/>
            <a:ext cx="220689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remote add origin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vincula o repositório local a um repositório remoto.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4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52" name="Google Shape;452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4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4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61" name="Google Shape;461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4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48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8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8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6" name="Google Shape;466;p48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push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4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4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74" name="Google Shape;474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6" name="Google Shape;476;p49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9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push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9" name="Google Shape;479;p49"/>
          <p:cNvSpPr txBox="1"/>
          <p:nvPr>
            <p:ph type="title"/>
          </p:nvPr>
        </p:nvSpPr>
        <p:spPr>
          <a:xfrm>
            <a:off x="1177250" y="5148800"/>
            <a:ext cx="220689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push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envia todas as alterações do </a:t>
            </a:r>
            <a:r>
              <a:rPr lang="en-US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repositório local 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para o repositório remoto.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5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87" name="Google Shape;487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5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5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496" name="Google Shape;496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5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8" name="Google Shape;498;p51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1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51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01" name="Google Shape;501;p51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pull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5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09" name="Google Shape;509;p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5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1" name="Google Shape;511;p52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52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52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pull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14" name="Google Shape;514;p52"/>
          <p:cNvSpPr txBox="1"/>
          <p:nvPr>
            <p:ph type="title"/>
          </p:nvPr>
        </p:nvSpPr>
        <p:spPr>
          <a:xfrm>
            <a:off x="1177250" y="5148800"/>
            <a:ext cx="220689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pull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baixa todas as alterações do </a:t>
            </a:r>
            <a:r>
              <a:rPr lang="en-US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repositório remoto 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para o repositório local.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94" name="Google Shape;9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" name="Google Shape;96;p1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8167050" y="33419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479250" y="8839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06000" y="4280150"/>
            <a:ext cx="236895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Git é um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sistema de controle de versão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de arquivos, desenvolvido por Linus Torvald. Com ele podemos desenvolver projetos na qual diversas pessoas podem contribuir simultaneamente. 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53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22" name="Google Shape;522;p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5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5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31" name="Google Shape;531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5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3" name="Google Shape;533;p54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54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54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6" name="Google Shape;536;p54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5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3" name="Google Shape;543;p5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44" name="Google Shape;544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5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6" name="Google Shape;546;p5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55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checkout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49" name="Google Shape;549;p55"/>
          <p:cNvSpPr txBox="1"/>
          <p:nvPr>
            <p:ph type="title"/>
          </p:nvPr>
        </p:nvSpPr>
        <p:spPr>
          <a:xfrm>
            <a:off x="1177250" y="4691600"/>
            <a:ext cx="220689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permite a navegação entre as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branchs existentes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e também possibilita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criação de novas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p5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57" name="Google Shape;557;p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5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5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5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66" name="Google Shape;566;p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Google Shape;567;p5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8" name="Google Shape;568;p5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57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57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71" name="Google Shape;571;p5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5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5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79" name="Google Shape;579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0" name="Google Shape;580;p5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1" name="Google Shape;581;p58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58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58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merge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84" name="Google Shape;584;p58"/>
          <p:cNvSpPr txBox="1"/>
          <p:nvPr>
            <p:ph type="title"/>
          </p:nvPr>
        </p:nvSpPr>
        <p:spPr>
          <a:xfrm>
            <a:off x="1177250" y="4082000"/>
            <a:ext cx="220689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 comando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possibilita mesclar uma branch com outra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5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0" y="9736413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p5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592" name="Google Shape;592;p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5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6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0" name="Google Shape;600;p6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01" name="Google Shape;601;p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6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3" name="Google Shape;603;p6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60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60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06" name="Google Shape;606;p60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Fluxo de Trabalho em Equipe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6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6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14" name="Google Shape;614;p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6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6" name="Google Shape;616;p61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61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61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19" name="Google Shape;619;p61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Pull Request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6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6" name="Google Shape;626;p6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7" name="Google Shape;627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6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9" name="Google Shape;629;p62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62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62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Pull Request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32" name="Google Shape;632;p62"/>
          <p:cNvSpPr txBox="1"/>
          <p:nvPr>
            <p:ph type="title"/>
          </p:nvPr>
        </p:nvSpPr>
        <p:spPr>
          <a:xfrm>
            <a:off x="1177250" y="4767800"/>
            <a:ext cx="220689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Permite informar para outras pessoas sobre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alterações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que foram feitas no repositório para que seja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discutida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revisada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70000"/>
          </a:blip>
          <a:srcRect b="0" l="25241" r="25236" t="0"/>
          <a:stretch/>
        </p:blipFill>
        <p:spPr>
          <a:xfrm>
            <a:off x="-139675" y="-34325"/>
            <a:ext cx="11054600" cy="1395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08" name="Google Shape;10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9469225" y="4647850"/>
            <a:ext cx="11338200" cy="8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Subversion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CVS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TFS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Mercurial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9393025" y="1038625"/>
            <a:ext cx="12506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Outros controladores de versão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63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3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9" name="Google Shape;639;p6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Google Shape;640;p63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641" name="Google Shape;641;p6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2" name="Google Shape;642;p6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63"/>
          <p:cNvSpPr txBox="1"/>
          <p:nvPr/>
        </p:nvSpPr>
        <p:spPr>
          <a:xfrm>
            <a:off x="1849225" y="1189050"/>
            <a:ext cx="12506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Plataforma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Cubos Academy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3"/>
          <p:cNvSpPr txBox="1"/>
          <p:nvPr/>
        </p:nvSpPr>
        <p:spPr>
          <a:xfrm>
            <a:off x="1849225" y="7195125"/>
            <a:ext cx="13206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Dani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precisa corrigir alguns bugs na tela do player de vídeo da plataforma. </a:t>
            </a:r>
            <a:endParaRPr/>
          </a:p>
        </p:txBody>
      </p:sp>
      <p:sp>
        <p:nvSpPr>
          <p:cNvPr id="645" name="Google Shape;645;p63"/>
          <p:cNvSpPr txBox="1"/>
          <p:nvPr/>
        </p:nvSpPr>
        <p:spPr>
          <a:xfrm>
            <a:off x="1849225" y="4033088"/>
            <a:ext cx="13206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Guido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irá fazer a implementação de uma nova funcionalidade e depois liberar para algumas pessoas testarem. </a:t>
            </a:r>
            <a:endParaRPr/>
          </a:p>
        </p:txBody>
      </p:sp>
      <p:sp>
        <p:nvSpPr>
          <p:cNvPr id="646" name="Google Shape;646;p63"/>
          <p:cNvSpPr txBox="1"/>
          <p:nvPr/>
        </p:nvSpPr>
        <p:spPr>
          <a:xfrm>
            <a:off x="1849225" y="9649150"/>
            <a:ext cx="13206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Juninho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precisa validar algumas implementações que estavam sendo testadas e liberar para todos os usuários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6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4"/>
            <a:ext cx="24444300" cy="14263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2" name="Google Shape;652;p6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53" name="Google Shape;653;p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6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64"/>
          <p:cNvSpPr txBox="1"/>
          <p:nvPr/>
        </p:nvSpPr>
        <p:spPr>
          <a:xfrm>
            <a:off x="2896425" y="966350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Fluxo de Trabalho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6" name="Google Shape;656;p64"/>
          <p:cNvGrpSpPr/>
          <p:nvPr/>
        </p:nvGrpSpPr>
        <p:grpSpPr>
          <a:xfrm>
            <a:off x="8689400" y="5583550"/>
            <a:ext cx="5176200" cy="1472500"/>
            <a:chOff x="8689400" y="5583550"/>
            <a:chExt cx="5176200" cy="1472500"/>
          </a:xfrm>
        </p:grpSpPr>
        <p:sp>
          <p:nvSpPr>
            <p:cNvPr id="657" name="Google Shape;657;p64"/>
            <p:cNvSpPr/>
            <p:nvPr/>
          </p:nvSpPr>
          <p:spPr>
            <a:xfrm>
              <a:off x="12856400" y="55835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8" name="Google Shape;658;p64"/>
            <p:cNvCxnSpPr>
              <a:stCxn id="659" idx="3"/>
              <a:endCxn id="657" idx="1"/>
            </p:cNvCxnSpPr>
            <p:nvPr/>
          </p:nvCxnSpPr>
          <p:spPr>
            <a:xfrm>
              <a:off x="8689400" y="5863900"/>
              <a:ext cx="41670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0" name="Google Shape;660;p64"/>
            <p:cNvCxnSpPr>
              <a:stCxn id="661" idx="0"/>
              <a:endCxn id="657" idx="2"/>
            </p:cNvCxnSpPr>
            <p:nvPr/>
          </p:nvCxnSpPr>
          <p:spPr>
            <a:xfrm flipH="1" rot="10800000">
              <a:off x="11389575" y="6144350"/>
              <a:ext cx="1971300" cy="9117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2" name="Google Shape;662;p64"/>
          <p:cNvGrpSpPr/>
          <p:nvPr/>
        </p:nvGrpSpPr>
        <p:grpSpPr>
          <a:xfrm>
            <a:off x="9922725" y="7056050"/>
            <a:ext cx="1971450" cy="560700"/>
            <a:chOff x="9922725" y="7056050"/>
            <a:chExt cx="1971450" cy="560700"/>
          </a:xfrm>
        </p:grpSpPr>
        <p:sp>
          <p:nvSpPr>
            <p:cNvPr id="661" name="Google Shape;661;p64"/>
            <p:cNvSpPr/>
            <p:nvPr/>
          </p:nvSpPr>
          <p:spPr>
            <a:xfrm>
              <a:off x="10884975" y="70560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3" name="Google Shape;663;p64"/>
            <p:cNvCxnSpPr>
              <a:stCxn id="664" idx="3"/>
              <a:endCxn id="661" idx="1"/>
            </p:cNvCxnSpPr>
            <p:nvPr/>
          </p:nvCxnSpPr>
          <p:spPr>
            <a:xfrm>
              <a:off x="9922725" y="7336400"/>
              <a:ext cx="9624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5" name="Google Shape;665;p64"/>
          <p:cNvGrpSpPr/>
          <p:nvPr/>
        </p:nvGrpSpPr>
        <p:grpSpPr>
          <a:xfrm>
            <a:off x="8642775" y="8528550"/>
            <a:ext cx="4680750" cy="560700"/>
            <a:chOff x="8642775" y="8528550"/>
            <a:chExt cx="4680750" cy="560700"/>
          </a:xfrm>
        </p:grpSpPr>
        <p:sp>
          <p:nvSpPr>
            <p:cNvPr id="666" name="Google Shape;666;p64"/>
            <p:cNvSpPr/>
            <p:nvPr/>
          </p:nvSpPr>
          <p:spPr>
            <a:xfrm>
              <a:off x="12314325" y="85285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7" name="Google Shape;667;p64"/>
            <p:cNvCxnSpPr>
              <a:stCxn id="668" idx="3"/>
              <a:endCxn id="666" idx="1"/>
            </p:cNvCxnSpPr>
            <p:nvPr/>
          </p:nvCxnSpPr>
          <p:spPr>
            <a:xfrm>
              <a:off x="8642775" y="8808900"/>
              <a:ext cx="36717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9" name="Google Shape;669;p64"/>
          <p:cNvGrpSpPr/>
          <p:nvPr/>
        </p:nvGrpSpPr>
        <p:grpSpPr>
          <a:xfrm>
            <a:off x="12818925" y="5583550"/>
            <a:ext cx="3961750" cy="2945000"/>
            <a:chOff x="12818925" y="5583550"/>
            <a:chExt cx="3961750" cy="2945000"/>
          </a:xfrm>
        </p:grpSpPr>
        <p:sp>
          <p:nvSpPr>
            <p:cNvPr id="670" name="Google Shape;670;p64"/>
            <p:cNvSpPr/>
            <p:nvPr/>
          </p:nvSpPr>
          <p:spPr>
            <a:xfrm>
              <a:off x="15771475" y="55835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1" name="Google Shape;671;p64"/>
            <p:cNvCxnSpPr>
              <a:stCxn id="666" idx="0"/>
              <a:endCxn id="670" idx="2"/>
            </p:cNvCxnSpPr>
            <p:nvPr/>
          </p:nvCxnSpPr>
          <p:spPr>
            <a:xfrm flipH="1" rot="10800000">
              <a:off x="12818925" y="6144150"/>
              <a:ext cx="3457200" cy="2384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2" name="Google Shape;672;p64"/>
            <p:cNvCxnSpPr>
              <a:stCxn id="657" idx="3"/>
              <a:endCxn id="670" idx="1"/>
            </p:cNvCxnSpPr>
            <p:nvPr/>
          </p:nvCxnSpPr>
          <p:spPr>
            <a:xfrm>
              <a:off x="13865600" y="5863900"/>
              <a:ext cx="19059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3" name="Google Shape;673;p64"/>
          <p:cNvGrpSpPr/>
          <p:nvPr/>
        </p:nvGrpSpPr>
        <p:grpSpPr>
          <a:xfrm>
            <a:off x="11879275" y="4391400"/>
            <a:ext cx="8582750" cy="4417500"/>
            <a:chOff x="11879275" y="4391400"/>
            <a:chExt cx="8582750" cy="4417500"/>
          </a:xfrm>
        </p:grpSpPr>
        <p:cxnSp>
          <p:nvCxnSpPr>
            <p:cNvPr id="674" name="Google Shape;674;p64"/>
            <p:cNvCxnSpPr>
              <a:stCxn id="666" idx="3"/>
            </p:cNvCxnSpPr>
            <p:nvPr/>
          </p:nvCxnSpPr>
          <p:spPr>
            <a:xfrm>
              <a:off x="13323525" y="8808900"/>
              <a:ext cx="713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64"/>
            <p:cNvCxnSpPr/>
            <p:nvPr/>
          </p:nvCxnSpPr>
          <p:spPr>
            <a:xfrm>
              <a:off x="16780675" y="5863900"/>
              <a:ext cx="362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64"/>
            <p:cNvCxnSpPr/>
            <p:nvPr/>
          </p:nvCxnSpPr>
          <p:spPr>
            <a:xfrm>
              <a:off x="18821125" y="4391400"/>
              <a:ext cx="1566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64"/>
            <p:cNvCxnSpPr/>
            <p:nvPr/>
          </p:nvCxnSpPr>
          <p:spPr>
            <a:xfrm>
              <a:off x="11879275" y="7332650"/>
              <a:ext cx="8511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8" name="Google Shape;678;p64"/>
          <p:cNvGrpSpPr/>
          <p:nvPr/>
        </p:nvGrpSpPr>
        <p:grpSpPr>
          <a:xfrm>
            <a:off x="2896425" y="4671750"/>
            <a:ext cx="5792975" cy="1509850"/>
            <a:chOff x="2896425" y="4671750"/>
            <a:chExt cx="5792975" cy="1509850"/>
          </a:xfrm>
        </p:grpSpPr>
        <p:sp>
          <p:nvSpPr>
            <p:cNvPr id="679" name="Google Shape;679;p64"/>
            <p:cNvSpPr/>
            <p:nvPr/>
          </p:nvSpPr>
          <p:spPr>
            <a:xfrm>
              <a:off x="2896425" y="5546200"/>
              <a:ext cx="2877900" cy="6354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4"/>
            <p:cNvSpPr/>
            <p:nvPr/>
          </p:nvSpPr>
          <p:spPr>
            <a:xfrm>
              <a:off x="7680200" y="55835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0" name="Google Shape;680;p64"/>
            <p:cNvCxnSpPr>
              <a:stCxn id="679" idx="3"/>
              <a:endCxn id="659" idx="1"/>
            </p:cNvCxnSpPr>
            <p:nvPr/>
          </p:nvCxnSpPr>
          <p:spPr>
            <a:xfrm>
              <a:off x="5774325" y="5863900"/>
              <a:ext cx="1905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64"/>
            <p:cNvCxnSpPr>
              <a:stCxn id="682" idx="2"/>
              <a:endCxn id="659" idx="0"/>
            </p:cNvCxnSpPr>
            <p:nvPr/>
          </p:nvCxnSpPr>
          <p:spPr>
            <a:xfrm>
              <a:off x="8184800" y="4671750"/>
              <a:ext cx="0" cy="9117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3" name="Google Shape;683;p64"/>
            <p:cNvSpPr txBox="1"/>
            <p:nvPr/>
          </p:nvSpPr>
          <p:spPr>
            <a:xfrm>
              <a:off x="2896425" y="5579200"/>
              <a:ext cx="2877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Hml</a:t>
              </a:r>
              <a:endParaRPr b="1"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84" name="Google Shape;684;p64"/>
          <p:cNvGrpSpPr/>
          <p:nvPr/>
        </p:nvGrpSpPr>
        <p:grpSpPr>
          <a:xfrm>
            <a:off x="2896425" y="6144250"/>
            <a:ext cx="7026300" cy="1509850"/>
            <a:chOff x="2896425" y="6144250"/>
            <a:chExt cx="7026300" cy="1509850"/>
          </a:xfrm>
        </p:grpSpPr>
        <p:sp>
          <p:nvSpPr>
            <p:cNvPr id="685" name="Google Shape;685;p64"/>
            <p:cNvSpPr/>
            <p:nvPr/>
          </p:nvSpPr>
          <p:spPr>
            <a:xfrm>
              <a:off x="2896425" y="7018700"/>
              <a:ext cx="2877900" cy="6354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4"/>
            <p:cNvSpPr/>
            <p:nvPr/>
          </p:nvSpPr>
          <p:spPr>
            <a:xfrm>
              <a:off x="8913525" y="70560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6" name="Google Shape;686;p64"/>
            <p:cNvCxnSpPr>
              <a:stCxn id="685" idx="3"/>
              <a:endCxn id="664" idx="1"/>
            </p:cNvCxnSpPr>
            <p:nvPr/>
          </p:nvCxnSpPr>
          <p:spPr>
            <a:xfrm>
              <a:off x="5774325" y="7336400"/>
              <a:ext cx="3139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64"/>
            <p:cNvCxnSpPr>
              <a:stCxn id="659" idx="2"/>
              <a:endCxn id="664" idx="0"/>
            </p:cNvCxnSpPr>
            <p:nvPr/>
          </p:nvCxnSpPr>
          <p:spPr>
            <a:xfrm>
              <a:off x="8184800" y="6144250"/>
              <a:ext cx="1233300" cy="9117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8" name="Google Shape;688;p64"/>
            <p:cNvSpPr txBox="1"/>
            <p:nvPr/>
          </p:nvSpPr>
          <p:spPr>
            <a:xfrm>
              <a:off x="2896425" y="7035200"/>
              <a:ext cx="2877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Feature</a:t>
              </a:r>
              <a:endParaRPr b="1"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89" name="Google Shape;689;p64"/>
          <p:cNvGrpSpPr/>
          <p:nvPr/>
        </p:nvGrpSpPr>
        <p:grpSpPr>
          <a:xfrm>
            <a:off x="2896425" y="6144250"/>
            <a:ext cx="5746350" cy="2982350"/>
            <a:chOff x="2896425" y="6144250"/>
            <a:chExt cx="5746350" cy="2982350"/>
          </a:xfrm>
        </p:grpSpPr>
        <p:sp>
          <p:nvSpPr>
            <p:cNvPr id="690" name="Google Shape;690;p64"/>
            <p:cNvSpPr/>
            <p:nvPr/>
          </p:nvSpPr>
          <p:spPr>
            <a:xfrm>
              <a:off x="2896425" y="8491200"/>
              <a:ext cx="2877900" cy="6354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7633575" y="85285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1" name="Google Shape;691;p64"/>
            <p:cNvCxnSpPr>
              <a:stCxn id="690" idx="3"/>
              <a:endCxn id="668" idx="1"/>
            </p:cNvCxnSpPr>
            <p:nvPr/>
          </p:nvCxnSpPr>
          <p:spPr>
            <a:xfrm>
              <a:off x="5774325" y="8808900"/>
              <a:ext cx="185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64"/>
            <p:cNvCxnSpPr>
              <a:stCxn id="659" idx="2"/>
              <a:endCxn id="668" idx="0"/>
            </p:cNvCxnSpPr>
            <p:nvPr/>
          </p:nvCxnSpPr>
          <p:spPr>
            <a:xfrm flipH="1">
              <a:off x="8138300" y="6144250"/>
              <a:ext cx="46500" cy="2384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3" name="Google Shape;693;p64"/>
            <p:cNvSpPr txBox="1"/>
            <p:nvPr/>
          </p:nvSpPr>
          <p:spPr>
            <a:xfrm>
              <a:off x="2896425" y="8524200"/>
              <a:ext cx="2877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Feature</a:t>
              </a:r>
              <a:endParaRPr b="1"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94" name="Google Shape;694;p64"/>
          <p:cNvGrpSpPr/>
          <p:nvPr/>
        </p:nvGrpSpPr>
        <p:grpSpPr>
          <a:xfrm>
            <a:off x="2896425" y="4073700"/>
            <a:ext cx="5858225" cy="635400"/>
            <a:chOff x="2896425" y="4073700"/>
            <a:chExt cx="5858225" cy="635400"/>
          </a:xfrm>
        </p:grpSpPr>
        <p:sp>
          <p:nvSpPr>
            <p:cNvPr id="695" name="Google Shape;695;p64"/>
            <p:cNvSpPr/>
            <p:nvPr/>
          </p:nvSpPr>
          <p:spPr>
            <a:xfrm>
              <a:off x="2896425" y="4073700"/>
              <a:ext cx="2877900" cy="6354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4"/>
            <p:cNvSpPr/>
            <p:nvPr/>
          </p:nvSpPr>
          <p:spPr>
            <a:xfrm>
              <a:off x="7680200" y="41110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6" name="Google Shape;696;p64"/>
            <p:cNvCxnSpPr>
              <a:stCxn id="695" idx="3"/>
              <a:endCxn id="682" idx="1"/>
            </p:cNvCxnSpPr>
            <p:nvPr/>
          </p:nvCxnSpPr>
          <p:spPr>
            <a:xfrm>
              <a:off x="5774325" y="4391400"/>
              <a:ext cx="1905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697" name="Google Shape;697;p64"/>
            <p:cNvSpPr txBox="1"/>
            <p:nvPr/>
          </p:nvSpPr>
          <p:spPr>
            <a:xfrm>
              <a:off x="2896575" y="4100875"/>
              <a:ext cx="2877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  <a:endParaRPr b="1"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64"/>
            <p:cNvSpPr txBox="1"/>
            <p:nvPr/>
          </p:nvSpPr>
          <p:spPr>
            <a:xfrm>
              <a:off x="7614950" y="4102250"/>
              <a:ext cx="1139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V1.0</a:t>
              </a:r>
              <a:endParaRPr b="1"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99" name="Google Shape;699;p64"/>
          <p:cNvGrpSpPr/>
          <p:nvPr/>
        </p:nvGrpSpPr>
        <p:grpSpPr>
          <a:xfrm>
            <a:off x="8689400" y="4106700"/>
            <a:ext cx="7315675" cy="1476850"/>
            <a:chOff x="8689400" y="4106700"/>
            <a:chExt cx="7315675" cy="1476850"/>
          </a:xfrm>
        </p:grpSpPr>
        <p:sp>
          <p:nvSpPr>
            <p:cNvPr id="700" name="Google Shape;700;p64"/>
            <p:cNvSpPr/>
            <p:nvPr/>
          </p:nvSpPr>
          <p:spPr>
            <a:xfrm>
              <a:off x="14930625" y="41110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1" name="Google Shape;701;p64"/>
            <p:cNvCxnSpPr>
              <a:stCxn id="657" idx="0"/>
              <a:endCxn id="700" idx="2"/>
            </p:cNvCxnSpPr>
            <p:nvPr/>
          </p:nvCxnSpPr>
          <p:spPr>
            <a:xfrm flipH="1" rot="10800000">
              <a:off x="13361000" y="4671850"/>
              <a:ext cx="2074200" cy="9117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2" name="Google Shape;702;p64"/>
            <p:cNvCxnSpPr>
              <a:stCxn id="682" idx="3"/>
              <a:endCxn id="700" idx="1"/>
            </p:cNvCxnSpPr>
            <p:nvPr/>
          </p:nvCxnSpPr>
          <p:spPr>
            <a:xfrm>
              <a:off x="8689400" y="4391400"/>
              <a:ext cx="6241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3" name="Google Shape;703;p64"/>
            <p:cNvSpPr txBox="1"/>
            <p:nvPr/>
          </p:nvSpPr>
          <p:spPr>
            <a:xfrm>
              <a:off x="14865375" y="4106700"/>
              <a:ext cx="1139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V1.1</a:t>
              </a:r>
              <a:endParaRPr b="1"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04" name="Google Shape;704;p64"/>
          <p:cNvGrpSpPr/>
          <p:nvPr/>
        </p:nvGrpSpPr>
        <p:grpSpPr>
          <a:xfrm>
            <a:off x="15939825" y="4106700"/>
            <a:ext cx="2980300" cy="1476850"/>
            <a:chOff x="15939825" y="4106700"/>
            <a:chExt cx="2980300" cy="1476850"/>
          </a:xfrm>
        </p:grpSpPr>
        <p:sp>
          <p:nvSpPr>
            <p:cNvPr id="705" name="Google Shape;705;p64"/>
            <p:cNvSpPr/>
            <p:nvPr/>
          </p:nvSpPr>
          <p:spPr>
            <a:xfrm>
              <a:off x="17845675" y="4111050"/>
              <a:ext cx="1009200" cy="5607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6" name="Google Shape;706;p64"/>
            <p:cNvCxnSpPr>
              <a:stCxn id="700" idx="3"/>
              <a:endCxn id="705" idx="1"/>
            </p:cNvCxnSpPr>
            <p:nvPr/>
          </p:nvCxnSpPr>
          <p:spPr>
            <a:xfrm>
              <a:off x="15939825" y="4391400"/>
              <a:ext cx="19059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7" name="Google Shape;707;p64"/>
            <p:cNvCxnSpPr>
              <a:stCxn id="670" idx="0"/>
              <a:endCxn id="705" idx="2"/>
            </p:cNvCxnSpPr>
            <p:nvPr/>
          </p:nvCxnSpPr>
          <p:spPr>
            <a:xfrm flipH="1" rot="10800000">
              <a:off x="16276075" y="4671850"/>
              <a:ext cx="2074200" cy="9117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8" name="Google Shape;708;p64"/>
            <p:cNvSpPr txBox="1"/>
            <p:nvPr/>
          </p:nvSpPr>
          <p:spPr>
            <a:xfrm>
              <a:off x="17780425" y="4106700"/>
              <a:ext cx="1139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V1.2</a:t>
              </a:r>
              <a:endParaRPr b="1"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709" name="Google Shape;709;p64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6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6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7" name="Google Shape;717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Google Shape;718;p6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9" name="Google Shape;719;p6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6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65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Conflitos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p6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30" name="Google Shape;730;p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1" name="Google Shape;731;p6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2" name="Google Shape;732;p6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66"/>
          <p:cNvCxnSpPr/>
          <p:nvPr/>
        </p:nvCxnSpPr>
        <p:spPr>
          <a:xfrm>
            <a:off x="8167050" y="4256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66"/>
          <p:cNvSpPr txBox="1"/>
          <p:nvPr>
            <p:ph idx="1" type="body"/>
          </p:nvPr>
        </p:nvSpPr>
        <p:spPr>
          <a:xfrm>
            <a:off x="6479250" y="17983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Conflitos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5" name="Google Shape;735;p66"/>
          <p:cNvSpPr txBox="1"/>
          <p:nvPr>
            <p:ph type="title"/>
          </p:nvPr>
        </p:nvSpPr>
        <p:spPr>
          <a:xfrm>
            <a:off x="1177250" y="4767800"/>
            <a:ext cx="220689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Os conflitos acontecem quando duas ou mais pessoas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modificam o mesmo código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e tenta mesclar em uma única branch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6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41" name="Google Shape;741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6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67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744" name="Google Shape;744;p67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7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6" name="Google Shape;746;p6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7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67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9" name="Google Shape;749;p67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905375" y="5090825"/>
            <a:ext cx="14247300" cy="7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distribuído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Ramificações (Branch)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Staging área (Área de preparação)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1849225" y="1417650"/>
            <a:ext cx="12506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Porque escolhemos 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 Git?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315825" y="11792050"/>
            <a:ext cx="1320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apesar de possuir grande complexidade!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33" name="Google Shape;13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" name="Google Shape;135;p2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3174075" y="3447275"/>
            <a:ext cx="10558200" cy="8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uma plataforma onde você pode armazenar seus projetos com controle de versão usando o Git. 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Funciona como uma rede social e permite que os usuários contribuam em projetos públicos e privados de qualquer lugar do mundo.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0" y="0"/>
            <a:ext cx="121551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5595388" y="4529562"/>
            <a:ext cx="13193224" cy="27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5938" y="3186389"/>
            <a:ext cx="7343225" cy="73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4003175" y="699875"/>
            <a:ext cx="8624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0" y="5681150"/>
            <a:ext cx="24384000" cy="82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5">
            <a:alphaModFix/>
          </a:blip>
          <a:srcRect b="0" l="25439" r="0" t="79916"/>
          <a:stretch/>
        </p:blipFill>
        <p:spPr>
          <a:xfrm>
            <a:off x="-155600" y="4309675"/>
            <a:ext cx="18363374" cy="2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105325" y="1133275"/>
            <a:ext cx="223425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Outras plataformas que utilizam o Git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5800" y="5681150"/>
            <a:ext cx="9981975" cy="748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04925" y="3667575"/>
            <a:ext cx="11467776" cy="1146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