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2" r:id="rId4"/>
    <p:sldId id="322" r:id="rId5"/>
    <p:sldId id="263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2" r:id="rId24"/>
    <p:sldId id="343" r:id="rId25"/>
    <p:sldId id="319" r:id="rId26"/>
  </p:sldIdLst>
  <p:sldSz cx="24384000" cy="13716000"/>
  <p:notesSz cx="6858000" cy="9144000"/>
  <p:embeddedFontLst>
    <p:embeddedFont>
      <p:font typeface="Fira Code Medium" panose="020B0809050000020004" pitchFamily="49" charset="0"/>
      <p:regular r:id="rId28"/>
    </p:embeddedFon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Helvetica Neue Light" panose="020B060402020202020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Montserrat Light" panose="00000400000000000000" pitchFamily="2" charset="0"/>
      <p:regular r:id="rId41"/>
      <p:bold r:id="rId42"/>
      <p:italic r:id="rId43"/>
      <p:boldItalic r:id="rId44"/>
    </p:embeddedFont>
    <p:embeddedFont>
      <p:font typeface="Montserrat SemiBold" panose="000007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3BA2E-FA26-4D23-81E7-F0D37C06353B}">
  <a:tblStyle styleId="{B303BA2E-FA26-4D23-81E7-F0D37C0635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9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60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197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ff35e1d2_0_2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g88ff35e1d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35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96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00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55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ff35e1d2_0_2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g88ff35e1d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430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87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76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0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ff35e1d2_0_2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88ff35e1d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ff35e1d2_0_2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g88ff35e1d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81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88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812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ff35e1d2_0_2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88ff35e1d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518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157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cccf761f88_0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gcccf761f8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31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b6579c01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bb6579c0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b6579c01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bb6579c0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5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ff35e1d2_0_2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88ff35e1d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36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49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b6579c01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cbb6579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36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Horizontal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entro">
  <p:cSld name="Título - Centr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">
  <p:cSld name="F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Superior">
  <p:cSld name="Título - Superio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ítulo e Marcador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Marcadores e Foto">
  <p:cSld name="Título, Marcadores e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marL="914400" lvl="1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marL="1371600" lvl="2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marL="1828800" lvl="3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marL="2286000" lvl="4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dores">
  <p:cSld name="Marcadore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ês Fotos">
  <p:cSld name="Três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hyperlink" Target="https://www.cubos.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5142850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Ofuscação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trás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segurança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Uma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vez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que o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procedimento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seja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descoberto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todas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mensagens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secretas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passado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podem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ser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decifradas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Blue-ray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FFFFFF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Montserrat"/>
                <a:sym typeface="Montserrat"/>
              </a:rPr>
              <a:t>09 F9 11 02 9D 74 E3 5B D8 41 56 C5 63 56 88 C0</a:t>
            </a:r>
          </a:p>
          <a:p>
            <a:pPr lvl="2">
              <a:lnSpc>
                <a:spcPct val="150000"/>
              </a:lnSpc>
              <a:buClr>
                <a:schemeClr val="bg1"/>
              </a:buClr>
              <a:buSzPts val="4500"/>
            </a:pP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2B071F-4B8D-461B-9E3A-CD55442A5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2" r="9031"/>
          <a:stretch/>
        </p:blipFill>
        <p:spPr bwMode="auto">
          <a:xfrm>
            <a:off x="14868940" y="6139051"/>
            <a:ext cx="5447490" cy="664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77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Esteganografia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forma de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ocultar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informação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forma que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seja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notada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Muito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comum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fotos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trás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segurança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t-BR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pt-BR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Exemplo: Impressora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A57354-6EDE-41BA-95C5-73544ABD4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64" y="6907819"/>
            <a:ext cx="10553471" cy="617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142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" name="Google Shape;73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3250" y="4907851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Criptografia</a:t>
            </a:r>
            <a:r>
              <a:rPr lang="en-US" sz="9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96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simétrica</a:t>
            </a:r>
            <a:endParaRPr sz="9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576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Criptografia</a:t>
            </a: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Simétrica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cifra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simétrica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um par de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procedimentos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(E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D)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que é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ível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encriptar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 com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K,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gerando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cifrado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indistinguível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aleatório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e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possível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reverter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apenas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conhecimento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K.</a:t>
            </a:r>
          </a:p>
          <a:p>
            <a:pPr lvl="2">
              <a:lnSpc>
                <a:spcPct val="150000"/>
              </a:lnSpc>
              <a:buClr>
                <a:schemeClr val="bg1"/>
              </a:buClr>
              <a:buSzPts val="4500"/>
            </a:pP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>
              <a:lnSpc>
                <a:spcPct val="150000"/>
              </a:lnSpc>
              <a:buClr>
                <a:schemeClr val="bg1"/>
              </a:buClr>
              <a:buSzPts val="4500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seja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E(M, K) = C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D(C, K) = M</a:t>
            </a:r>
          </a:p>
        </p:txBody>
      </p:sp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66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Criptografia</a:t>
            </a: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Simétrica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Cryptography: How does it work?. What is cryptography? What are its… | by  David McNeal | Medium">
            <a:extLst>
              <a:ext uri="{FF2B5EF4-FFF2-40B4-BE49-F238E27FC236}">
                <a16:creationId xmlns:a16="http://schemas.microsoft.com/office/drawing/2014/main" id="{470CB645-7241-4DAA-AC77-535D83978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245"/>
          <a:stretch/>
        </p:blipFill>
        <p:spPr bwMode="auto">
          <a:xfrm>
            <a:off x="3032848" y="3818339"/>
            <a:ext cx="18318303" cy="812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20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Propriedades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Mesmo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você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souber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original e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cifrada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possível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deduzir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45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mesma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ser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reutilizada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muitas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mensagens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procedimentos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publicamente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conhecido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alvo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muita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pesquisa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você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descartar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impossível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recuperar</a:t>
            </a:r>
            <a:b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original.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AES-CBC</a:t>
            </a:r>
          </a:p>
        </p:txBody>
      </p:sp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752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" name="Google Shape;73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3250" y="4907851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Hash</a:t>
            </a:r>
            <a:endParaRPr sz="9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235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Função</a:t>
            </a: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sentido</a:t>
            </a: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único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um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procedimento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que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fácil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ser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realizado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Mas dado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apenas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resultado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procedimento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muito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difícil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reverter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18" name="Picture 2" descr="Portable Manual Paper Shredder Machine – AlexAndForbes">
            <a:extLst>
              <a:ext uri="{FF2B5EF4-FFF2-40B4-BE49-F238E27FC236}">
                <a16:creationId xmlns:a16="http://schemas.microsoft.com/office/drawing/2014/main" id="{E30D9215-3C68-4EE2-8BE9-E0A1F4DC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75" y="6132491"/>
            <a:ext cx="6648450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7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2" name="Picture 2" descr="cpf-validator-new - npm">
            <a:extLst>
              <a:ext uri="{FF2B5EF4-FFF2-40B4-BE49-F238E27FC236}">
                <a16:creationId xmlns:a16="http://schemas.microsoft.com/office/drawing/2014/main" id="{44FFB2F1-7A18-4189-9EB8-6EC9F24E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66750"/>
            <a:ext cx="15189200" cy="1139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2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Hash </a:t>
            </a: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criptogr</a:t>
            </a:r>
            <a:r>
              <a:rPr lang="en-US" sz="8600" b="1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áfico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possíve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calcular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H(M)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rapidamente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Dado um H(X),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possível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descobrir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X.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H(X)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indistinguível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dados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aleatórios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possível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encontrar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 e Y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tais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que H(X) = H(Y).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SHA-256.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aplicação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Verificar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integridade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posse.</a:t>
            </a:r>
          </a:p>
        </p:txBody>
      </p:sp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032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" name="Google Shape;73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3250" y="4906569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Criptografia</a:t>
            </a:r>
            <a:endParaRPr sz="9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" name="Google Shape;73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3250" y="4907851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Assinatura</a:t>
            </a:r>
            <a:r>
              <a:rPr lang="en-US" sz="9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Digital</a:t>
            </a:r>
            <a:endParaRPr sz="9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0839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Assinatura</a:t>
            </a: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Digital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procedimento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 um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procedimento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verificar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assinatura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calculada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partir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do Hash da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 de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secreta.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assinatura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revela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nada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sobre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original.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 posse da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original, da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assinatura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 da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possível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verificar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assinatura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legítma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modificação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invalida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assinatura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HMAC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86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Assinatura</a:t>
            </a: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Digital </a:t>
            </a: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Assim</a:t>
            </a:r>
            <a:r>
              <a:rPr lang="en-US" sz="8600" b="1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étrica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privada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pública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verificar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pública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divulgada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abertamente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Apenas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aquele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possui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chave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privada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Qualquer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consegue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validar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assinatura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Muito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comum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documentos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623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" name="Google Shape;73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3250" y="4906569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Princípios</a:t>
            </a:r>
            <a:r>
              <a:rPr lang="en-US" sz="9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 </a:t>
            </a:r>
            <a:r>
              <a:rPr lang="en-US" sz="96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Criptografia</a:t>
            </a:r>
            <a:endParaRPr sz="9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92458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edieval Messenger Stock Video Footage - 4K and HD Video Clips |  Shutterstock">
            <a:extLst>
              <a:ext uri="{FF2B5EF4-FFF2-40B4-BE49-F238E27FC236}">
                <a16:creationId xmlns:a16="http://schemas.microsoft.com/office/drawing/2014/main" id="{EBBE8C21-B421-4417-B52D-97D8B95F0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/>
          <a:stretch/>
        </p:blipFill>
        <p:spPr bwMode="auto">
          <a:xfrm>
            <a:off x="0" y="0"/>
            <a:ext cx="2441415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5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5;p2">
            <a:extLst>
              <a:ext uri="{FF2B5EF4-FFF2-40B4-BE49-F238E27FC236}">
                <a16:creationId xmlns:a16="http://schemas.microsoft.com/office/drawing/2014/main" id="{5D150419-698E-4B3E-93B9-9A327748872A}"/>
              </a:ext>
            </a:extLst>
          </p:cNvPr>
          <p:cNvSpPr txBox="1"/>
          <p:nvPr/>
        </p:nvSpPr>
        <p:spPr>
          <a:xfrm>
            <a:off x="743348" y="7957324"/>
            <a:ext cx="19935300" cy="598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Princípios</a:t>
            </a:r>
            <a:r>
              <a:rPr lang="en-US" sz="4500" b="1" i="0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Confidencialidade</a:t>
            </a:r>
            <a:endParaRPr lang="en-US" sz="4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Integridade</a:t>
            </a:r>
            <a:endParaRPr lang="en-US" sz="4500" b="1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Autenticação</a:t>
            </a:r>
            <a:endParaRPr lang="en-US" sz="4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-repúdio</a:t>
            </a:r>
            <a:endParaRPr sz="4500" b="1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1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9859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7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68" name="Google Shape;768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9" name="Google Shape;769;p7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77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771" name="Google Shape;771;p77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name="adj" fmla="val 16667"/>
              </a:avLst>
            </a:prstGeom>
            <a:solidFill>
              <a:srgbClr val="FF0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7"/>
            <p:cNvSpPr/>
            <p:nvPr/>
          </p:nvSpPr>
          <p:spPr>
            <a:xfrm rot="10800000" flipH="1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w="19050" cap="flat" cmpd="sng">
              <a:solidFill>
                <a:srgbClr val="FF01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3" name="Google Shape;773;p7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10102" r="10094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8309" y="3566636"/>
            <a:ext cx="1410465" cy="14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77"/>
          <p:cNvPicPr preferRelativeResize="0"/>
          <p:nvPr/>
        </p:nvPicPr>
        <p:blipFill rotWithShape="1">
          <a:blip r:embed="rId7">
            <a:alphaModFix/>
          </a:blip>
          <a:srcRect t="9" b="9"/>
          <a:stretch/>
        </p:blipFill>
        <p:spPr>
          <a:xfrm>
            <a:off x="13838237" y="3581175"/>
            <a:ext cx="1410600" cy="1410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6" name="Google Shape;776;p77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7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2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Guilherme Bernal</a:t>
            </a:r>
            <a:endParaRPr sz="4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CTO da Cubos</a:t>
            </a:r>
            <a:endParaRPr sz="2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Criptografia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sobre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Comunicação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Segura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Estabeler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confiança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entre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duas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partes</a:t>
            </a: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</a:pPr>
            <a:endParaRPr lang="en-US" sz="45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Princípios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Confidencialidade</a:t>
            </a: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Integridade</a:t>
            </a:r>
            <a:endParaRPr lang="en-US" sz="45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Autenticação</a:t>
            </a: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-repúdio</a:t>
            </a:r>
            <a:endParaRPr sz="45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edieval Messenger Stock Video Footage - 4K and HD Video Clips |  Shutterstock">
            <a:extLst>
              <a:ext uri="{FF2B5EF4-FFF2-40B4-BE49-F238E27FC236}">
                <a16:creationId xmlns:a16="http://schemas.microsoft.com/office/drawing/2014/main" id="{EBBE8C21-B421-4417-B52D-97D8B95F0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/>
          <a:stretch/>
        </p:blipFill>
        <p:spPr bwMode="auto">
          <a:xfrm>
            <a:off x="0" y="0"/>
            <a:ext cx="2441415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5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5;p2">
            <a:extLst>
              <a:ext uri="{FF2B5EF4-FFF2-40B4-BE49-F238E27FC236}">
                <a16:creationId xmlns:a16="http://schemas.microsoft.com/office/drawing/2014/main" id="{5D150419-698E-4B3E-93B9-9A327748872A}"/>
              </a:ext>
            </a:extLst>
          </p:cNvPr>
          <p:cNvSpPr txBox="1"/>
          <p:nvPr/>
        </p:nvSpPr>
        <p:spPr>
          <a:xfrm>
            <a:off x="743348" y="7957324"/>
            <a:ext cx="19935300" cy="598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Princípios</a:t>
            </a:r>
            <a:r>
              <a:rPr lang="en-US" sz="4500" b="1" i="0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Confidencialidade</a:t>
            </a:r>
            <a:endParaRPr lang="en-US" sz="4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Integridade</a:t>
            </a:r>
            <a:endParaRPr lang="en-US" sz="4500" b="1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Autenticação</a:t>
            </a:r>
            <a:endParaRPr lang="en-US" sz="4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-repúdio</a:t>
            </a:r>
            <a:endParaRPr sz="4500" b="1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1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467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aesar cipher - Wikiwand">
            <a:extLst>
              <a:ext uri="{FF2B5EF4-FFF2-40B4-BE49-F238E27FC236}">
                <a16:creationId xmlns:a16="http://schemas.microsoft.com/office/drawing/2014/main" id="{4C8ED4FC-1D2F-415E-A52C-1C9F4554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68" y="2702435"/>
            <a:ext cx="10314432" cy="1031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esar Cipher in Python – Predictive Hacks">
            <a:extLst>
              <a:ext uri="{FF2B5EF4-FFF2-40B4-BE49-F238E27FC236}">
                <a16:creationId xmlns:a16="http://schemas.microsoft.com/office/drawing/2014/main" id="{3555B99E-5ACC-4808-B64A-DBBD98EB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108" y="1069342"/>
            <a:ext cx="8960644" cy="119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4;p2">
            <a:extLst>
              <a:ext uri="{FF2B5EF4-FFF2-40B4-BE49-F238E27FC236}">
                <a16:creationId xmlns:a16="http://schemas.microsoft.com/office/drawing/2014/main" id="{286E3CCA-2EAD-4F08-9F62-6A87D199562D}"/>
              </a:ext>
            </a:extLst>
          </p:cNvPr>
          <p:cNvSpPr txBox="1"/>
          <p:nvPr/>
        </p:nvSpPr>
        <p:spPr>
          <a:xfrm>
            <a:off x="725060" y="699133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Cifra</a:t>
            </a: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 de Caesar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F2CD14C-3ABB-400B-A1BA-13151B078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" r="3772" b="8341"/>
          <a:stretch/>
        </p:blipFill>
        <p:spPr bwMode="auto">
          <a:xfrm>
            <a:off x="0" y="-649981"/>
            <a:ext cx="24444300" cy="1538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4;p2">
            <a:extLst>
              <a:ext uri="{FF2B5EF4-FFF2-40B4-BE49-F238E27FC236}">
                <a16:creationId xmlns:a16="http://schemas.microsoft.com/office/drawing/2014/main" id="{286E3CCA-2EAD-4F08-9F62-6A87D199562D}"/>
              </a:ext>
            </a:extLst>
          </p:cNvPr>
          <p:cNvSpPr txBox="1"/>
          <p:nvPr/>
        </p:nvSpPr>
        <p:spPr>
          <a:xfrm>
            <a:off x="725060" y="699133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Enigma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02" name="Picture 6" descr="Cine Vídeo: O Jogo da Imitação - Clube de Engenharia">
            <a:extLst>
              <a:ext uri="{FF2B5EF4-FFF2-40B4-BE49-F238E27FC236}">
                <a16:creationId xmlns:a16="http://schemas.microsoft.com/office/drawing/2014/main" id="{F15708C6-AC20-463F-8B69-30853207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826" y="318875"/>
            <a:ext cx="40195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9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" name="Google Shape;73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3250" y="4907851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Teoria da </a:t>
            </a:r>
            <a:r>
              <a:rPr lang="en-US" sz="96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Informação</a:t>
            </a:r>
            <a:endParaRPr sz="9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9891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Teoria da </a:t>
            </a: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informa</a:t>
            </a:r>
            <a:r>
              <a:rPr lang="en-US" sz="8600" b="1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ção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mesma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informação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pode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ser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representada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forma.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“137”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“Cento 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Trinta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Sete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informação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abstrata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representação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concreta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criptografia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trabalhamos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representação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endParaRPr sz="45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69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2">
            <a:extLst>
              <a:ext uri="{FF2B5EF4-FFF2-40B4-BE49-F238E27FC236}">
                <a16:creationId xmlns:a16="http://schemas.microsoft.com/office/drawing/2014/main" id="{F1DF8C23-0C98-445E-964F-C200035A3E3D}"/>
              </a:ext>
            </a:extLst>
          </p:cNvPr>
          <p:cNvSpPr txBox="1"/>
          <p:nvPr/>
        </p:nvSpPr>
        <p:spPr>
          <a:xfrm>
            <a:off x="1730900" y="1768475"/>
            <a:ext cx="184059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n-US" sz="8600" b="1" i="0" u="none" strike="noStrike" cap="none" dirty="0" err="1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Ofuscação</a:t>
            </a:r>
            <a:endParaRPr sz="8600" b="1" i="0" u="none" strike="noStrike" cap="none" dirty="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75;p2">
            <a:extLst>
              <a:ext uri="{FF2B5EF4-FFF2-40B4-BE49-F238E27FC236}">
                <a16:creationId xmlns:a16="http://schemas.microsoft.com/office/drawing/2014/main" id="{14C5EBE4-60A8-4A33-BD23-8ED327948166}"/>
              </a:ext>
            </a:extLst>
          </p:cNvPr>
          <p:cNvSpPr txBox="1"/>
          <p:nvPr/>
        </p:nvSpPr>
        <p:spPr>
          <a:xfrm>
            <a:off x="1730900" y="3813716"/>
            <a:ext cx="19935300" cy="866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procedimento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secreto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transformer dados de forma que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possam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ser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entendidos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Junto com um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procedimento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tamb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ém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secreto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recuperar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45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informação</a:t>
            </a:r>
            <a:r>
              <a:rPr lang="en-US" sz="4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original.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a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origem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criptografia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85800" lvl="2" indent="-685800">
              <a:lnSpc>
                <a:spcPct val="150000"/>
              </a:lnSpc>
              <a:buClr>
                <a:schemeClr val="bg1"/>
              </a:buClr>
              <a:buSzPts val="4500"/>
              <a:buFont typeface="Arial" panose="020B0604020202020204" pitchFamily="34" charset="0"/>
              <a:buChar char="•"/>
            </a:pP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A </a:t>
            </a:r>
            <a:r>
              <a:rPr lang="en-US" sz="45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Cifra</a:t>
            </a:r>
            <a:r>
              <a:rPr lang="en-US" sz="45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Caesar</a:t>
            </a:r>
            <a:endParaRPr sz="45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4" descr="Caesar Cipher in Python – Predictive Hacks">
            <a:extLst>
              <a:ext uri="{FF2B5EF4-FFF2-40B4-BE49-F238E27FC236}">
                <a16:creationId xmlns:a16="http://schemas.microsoft.com/office/drawing/2014/main" id="{2C27D37D-1173-4F09-82A9-43857D79D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5" b="11247"/>
          <a:stretch/>
        </p:blipFill>
        <p:spPr bwMode="auto">
          <a:xfrm>
            <a:off x="11092278" y="7265418"/>
            <a:ext cx="6475963" cy="58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1;p24">
            <a:extLst>
              <a:ext uri="{FF2B5EF4-FFF2-40B4-BE49-F238E27FC236}">
                <a16:creationId xmlns:a16="http://schemas.microsoft.com/office/drawing/2014/main" id="{ED6CFB7B-9AE4-43F6-95BF-7F40C7B745D5}"/>
              </a:ext>
            </a:extLst>
          </p:cNvPr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6" name="Google Shape;182;p24">
              <a:extLst>
                <a:ext uri="{FF2B5EF4-FFF2-40B4-BE49-F238E27FC236}">
                  <a16:creationId xmlns:a16="http://schemas.microsoft.com/office/drawing/2014/main" id="{D0579294-DB10-42E3-94D9-BEBBE33D8D9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83;p24">
              <a:extLst>
                <a:ext uri="{FF2B5EF4-FFF2-40B4-BE49-F238E27FC236}">
                  <a16:creationId xmlns:a16="http://schemas.microsoft.com/office/drawing/2014/main" id="{8FC2F6F8-4018-4219-AA45-36C9813CFC52}"/>
                </a:ext>
              </a:extLst>
            </p:cNvPr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39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551</Words>
  <Application>Microsoft Office PowerPoint</Application>
  <PresentationFormat>Custom</PresentationFormat>
  <Paragraphs>89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Montserrat SemiBold</vt:lpstr>
      <vt:lpstr>Arial</vt:lpstr>
      <vt:lpstr>Montserrat Light</vt:lpstr>
      <vt:lpstr>Helvetica Neue</vt:lpstr>
      <vt:lpstr>Fira Code Medium</vt:lpstr>
      <vt:lpstr>Helvetica Neue Light</vt:lpstr>
      <vt:lpstr>Montserrat</vt:lpstr>
      <vt:lpstr>Gradient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Guilherme Bernal</cp:lastModifiedBy>
  <cp:revision>18</cp:revision>
  <dcterms:modified xsi:type="dcterms:W3CDTF">2021-06-07T20:19:38Z</dcterms:modified>
</cp:coreProperties>
</file>