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13716000" cx="2438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Montserrat Light"/>
      <p:regular r:id="rId20"/>
      <p:bold r:id="rId21"/>
      <p:italic r:id="rId22"/>
      <p:boldItalic r:id="rId23"/>
    </p:embeddedFont>
    <p:embeddedFont>
      <p:font typeface="Helvetica Neue"/>
      <p:regular r:id="rId24"/>
      <p:bold r:id="rId25"/>
      <p:italic r:id="rId26"/>
      <p:boldItalic r:id="rId27"/>
    </p:embeddedFont>
    <p:embeddedFont>
      <p:font typeface="Helvetica Neue Light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Light-regular.fntdata"/><Relationship Id="rId22" Type="http://schemas.openxmlformats.org/officeDocument/2006/relationships/font" Target="fonts/MontserratLight-italic.fntdata"/><Relationship Id="rId21" Type="http://schemas.openxmlformats.org/officeDocument/2006/relationships/font" Target="fonts/MontserratLight-bold.fntdata"/><Relationship Id="rId24" Type="http://schemas.openxmlformats.org/officeDocument/2006/relationships/font" Target="fonts/HelveticaNeue-regular.fntdata"/><Relationship Id="rId23" Type="http://schemas.openxmlformats.org/officeDocument/2006/relationships/font" Target="fonts/MontserratLight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HelveticaNeue-italic.fntdata"/><Relationship Id="rId25" Type="http://schemas.openxmlformats.org/officeDocument/2006/relationships/font" Target="fonts/HelveticaNeue-bold.fntdata"/><Relationship Id="rId28" Type="http://schemas.openxmlformats.org/officeDocument/2006/relationships/font" Target="fonts/HelveticaNeueLight-regular.fntdata"/><Relationship Id="rId27" Type="http://schemas.openxmlformats.org/officeDocument/2006/relationships/font" Target="fonts/HelveticaNeue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HelveticaNeueLigh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HelveticaNeueLight-boldItalic.fntdata"/><Relationship Id="rId30" Type="http://schemas.openxmlformats.org/officeDocument/2006/relationships/font" Target="fonts/HelveticaNeueLight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19" Type="http://schemas.openxmlformats.org/officeDocument/2006/relationships/font" Target="fonts/Montserrat-boldItalic.fntdata"/><Relationship Id="rId18" Type="http://schemas.openxmlformats.org/officeDocument/2006/relationships/font" Target="fonts/Montserrat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bded74765_0_1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Montserrat"/>
                <a:ea typeface="Montserrat"/>
                <a:cs typeface="Montserrat"/>
                <a:sym typeface="Montserrat"/>
              </a:rPr>
              <a:t>Isso significa que o estudante </a:t>
            </a:r>
            <a:r>
              <a:rPr b="1" lang="en-US" sz="1100">
                <a:latin typeface="Montserrat"/>
                <a:ea typeface="Montserrat"/>
                <a:cs typeface="Montserrat"/>
                <a:sym typeface="Montserrat"/>
              </a:rPr>
              <a:t>inicia o Curso Intensivo na Cubos Academy sem pagar nada</a:t>
            </a:r>
            <a:r>
              <a:rPr lang="en-US" sz="1100">
                <a:latin typeface="Montserrat"/>
                <a:ea typeface="Montserrat"/>
                <a:cs typeface="Montserrat"/>
                <a:sym typeface="Montserrat"/>
              </a:rPr>
              <a:t> e depois que ele(a) concluir o curso e estiver empregado(a), recebendo um salário de pelo menos R$ 2.000,00, ele(a) terá que </a:t>
            </a:r>
            <a:r>
              <a:rPr b="1" lang="en-US" sz="1100">
                <a:latin typeface="Montserrat"/>
                <a:ea typeface="Montserrat"/>
                <a:cs typeface="Montserrat"/>
                <a:sym typeface="Montserrat"/>
              </a:rPr>
              <a:t>nos pagar mensalmente 15% deste salário</a:t>
            </a:r>
            <a:r>
              <a:rPr lang="en-US" sz="1100"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Montserrat"/>
                <a:ea typeface="Montserrat"/>
                <a:cs typeface="Montserrat"/>
                <a:sym typeface="Montserrat"/>
              </a:rPr>
              <a:t>O contrato irá expirar 4 anos após a conclusão do curso, tendo o valor total do curso (R$ 4.800,00) sido pago ou não. </a:t>
            </a:r>
            <a:endParaRPr sz="1100"/>
          </a:p>
        </p:txBody>
      </p:sp>
      <p:sp>
        <p:nvSpPr>
          <p:cNvPr id="178" name="Google Shape;178;g8bded74765_0_1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c5c216a9d3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Montserrat"/>
                <a:ea typeface="Montserrat"/>
                <a:cs typeface="Montserrat"/>
                <a:sym typeface="Montserrat"/>
              </a:rPr>
              <a:t>Isso significa que o estudante </a:t>
            </a:r>
            <a:r>
              <a:rPr b="1" lang="en-US" sz="1100">
                <a:latin typeface="Montserrat"/>
                <a:ea typeface="Montserrat"/>
                <a:cs typeface="Montserrat"/>
                <a:sym typeface="Montserrat"/>
              </a:rPr>
              <a:t>inicia o Curso Intensivo na Cubos Academy sem pagar nada</a:t>
            </a:r>
            <a:r>
              <a:rPr lang="en-US" sz="1100">
                <a:latin typeface="Montserrat"/>
                <a:ea typeface="Montserrat"/>
                <a:cs typeface="Montserrat"/>
                <a:sym typeface="Montserrat"/>
              </a:rPr>
              <a:t> e depois que ele(a) concluir o curso e estiver empregado(a), recebendo um salário de pelo menos R$ 2.000,00, ele(a) terá que </a:t>
            </a:r>
            <a:r>
              <a:rPr b="1" lang="en-US" sz="1100">
                <a:latin typeface="Montserrat"/>
                <a:ea typeface="Montserrat"/>
                <a:cs typeface="Montserrat"/>
                <a:sym typeface="Montserrat"/>
              </a:rPr>
              <a:t>nos pagar mensalmente 15% deste salário</a:t>
            </a:r>
            <a:r>
              <a:rPr lang="en-US" sz="1100"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Montserrat"/>
                <a:ea typeface="Montserrat"/>
                <a:cs typeface="Montserrat"/>
                <a:sym typeface="Montserrat"/>
              </a:rPr>
              <a:t>O contrato irá expirar 4 anos após a conclusão do curso, tendo o valor total do curso (R$ 4.800,00) sido pago ou não. </a:t>
            </a:r>
            <a:endParaRPr sz="1100"/>
          </a:p>
        </p:txBody>
      </p:sp>
      <p:sp>
        <p:nvSpPr>
          <p:cNvPr id="190" name="Google Shape;190;gc5c216a9d3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928a7c8ff_0_9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g8928a7c8ff_0_9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bded74765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g8bded74765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bded74765_0_7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8bded74765_0_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bded74765_0_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8bded74765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bded74765_0_8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8bded74765_0_8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2cf8ffbbe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c2cf8ffbbe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3e1ed1a6f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c3e1ed1a6f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bded74765_0_1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Montserrat"/>
                <a:ea typeface="Montserrat"/>
                <a:cs typeface="Montserrat"/>
                <a:sym typeface="Montserrat"/>
              </a:rPr>
              <a:t>Isso significa que o estudante </a:t>
            </a:r>
            <a:r>
              <a:rPr b="1" lang="en-US" sz="1100">
                <a:latin typeface="Montserrat"/>
                <a:ea typeface="Montserrat"/>
                <a:cs typeface="Montserrat"/>
                <a:sym typeface="Montserrat"/>
              </a:rPr>
              <a:t>inicia o Curso Intensivo na Cubos Academy sem pagar nada</a:t>
            </a:r>
            <a:r>
              <a:rPr lang="en-US" sz="1100">
                <a:latin typeface="Montserrat"/>
                <a:ea typeface="Montserrat"/>
                <a:cs typeface="Montserrat"/>
                <a:sym typeface="Montserrat"/>
              </a:rPr>
              <a:t> e depois que ele(a) concluir o curso e estiver empregado(a), recebendo um salário de pelo menos R$ 2.000,00, ele(a) terá que </a:t>
            </a:r>
            <a:r>
              <a:rPr b="1" lang="en-US" sz="1100">
                <a:latin typeface="Montserrat"/>
                <a:ea typeface="Montserrat"/>
                <a:cs typeface="Montserrat"/>
                <a:sym typeface="Montserrat"/>
              </a:rPr>
              <a:t>nos pagar mensalmente 15% deste salário</a:t>
            </a:r>
            <a:r>
              <a:rPr lang="en-US" sz="1100"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Montserrat"/>
                <a:ea typeface="Montserrat"/>
                <a:cs typeface="Montserrat"/>
                <a:sym typeface="Montserrat"/>
              </a:rPr>
              <a:t>O contrato irá expirar 4 anos após a conclusão do curso, tendo o valor total do curso (R$ 4.800,00) sido pago ou não. </a:t>
            </a:r>
            <a:endParaRPr sz="1100"/>
          </a:p>
        </p:txBody>
      </p:sp>
      <p:sp>
        <p:nvSpPr>
          <p:cNvPr id="166" name="Google Shape;166;g8bded74765_0_1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Subtítulo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4833937" y="7072312"/>
            <a:ext cx="14716200" cy="15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ção">
  <p:cSld name="Citação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4833937" y="8947546"/>
            <a:ext cx="14716126" cy="75009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Helvetica Neue"/>
              <a:buNone/>
              <a:defRPr b="1" sz="3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4325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2" type="body"/>
          </p:nvPr>
        </p:nvSpPr>
        <p:spPr>
          <a:xfrm>
            <a:off x="4833937" y="5981303"/>
            <a:ext cx="14716126" cy="1003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Helvetica Neue Light"/>
              <a:buNone/>
              <a:defRPr sz="5600"/>
            </a:lvl1pPr>
            <a:lvl2pPr indent="-314325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">
  <p:cSld name="Foto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/>
          <p:nvPr>
            <p:ph idx="2" type="pic"/>
          </p:nvPr>
        </p:nvSpPr>
        <p:spPr>
          <a:xfrm>
            <a:off x="3048000" y="0"/>
            <a:ext cx="18288001" cy="137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>
  <p:cSld name="Em Branco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title"/>
          </p:nvPr>
        </p:nvSpPr>
        <p:spPr>
          <a:xfrm>
            <a:off x="831200" y="5735600"/>
            <a:ext cx="22721700" cy="2244900"/>
          </a:xfrm>
          <a:prstGeom prst="rect">
            <a:avLst/>
          </a:prstGeom>
        </p:spPr>
        <p:txBody>
          <a:bodyPr anchorCtr="0" anchor="ctr" bIns="71425" lIns="71425" spcFirstLastPara="1" rIns="71425" wrap="square" tIns="7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anchorCtr="0" anchor="b" bIns="71425" lIns="71425" spcFirstLastPara="1" rIns="71425" wrap="square" tIns="7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idx="12" type="sldNum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anchorCtr="0" anchor="b" bIns="71425" lIns="71425" spcFirstLastPara="1" rIns="71425" wrap="square" tIns="7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 - Horizontal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>
            <p:ph idx="2" type="pic"/>
          </p:nvPr>
        </p:nvSpPr>
        <p:spPr>
          <a:xfrm>
            <a:off x="5298281" y="892968"/>
            <a:ext cx="13751719" cy="83224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4833937" y="11519296"/>
            <a:ext cx="14716126" cy="1714501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Centro">
  <p:cSld name="Título - Centro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 - Vertical">
  <p:cSld name="Foto - Vertical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>
            <p:ph idx="2" type="pic"/>
          </p:nvPr>
        </p:nvSpPr>
        <p:spPr>
          <a:xfrm>
            <a:off x="12495609" y="1071562"/>
            <a:ext cx="7500938" cy="11590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4387453" y="1071562"/>
            <a:ext cx="7500938" cy="5625704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400"/>
              <a:buFont typeface="Helvetica Neue Light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4387453" y="7036593"/>
            <a:ext cx="7500938" cy="5625704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Superior">
  <p:cSld name="Título - Superio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4387453" y="571500"/>
            <a:ext cx="15609095" cy="2982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11935814" y="13026231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Marcadores">
  <p:cSld name="Título e Marcadore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4387453" y="571500"/>
            <a:ext cx="15609095" cy="2982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4387453" y="3643312"/>
            <a:ext cx="15609095" cy="8840392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1pPr>
            <a:lvl2pPr indent="-314325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, Marcadores e Foto">
  <p:cSld name="Título, Marcadores e Foto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/>
          <p:nvPr>
            <p:ph idx="2" type="pic"/>
          </p:nvPr>
        </p:nvSpPr>
        <p:spPr>
          <a:xfrm>
            <a:off x="12495609" y="3643312"/>
            <a:ext cx="7500938" cy="8840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type="title"/>
          </p:nvPr>
        </p:nvSpPr>
        <p:spPr>
          <a:xfrm>
            <a:off x="4387453" y="571500"/>
            <a:ext cx="15609095" cy="2982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1" type="body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indent="-409575" lvl="0" marL="4572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Helvetica Neue Light"/>
              <a:buChar char="•"/>
              <a:defRPr sz="3800"/>
            </a:lvl1pPr>
            <a:lvl2pPr indent="-409575" lvl="1" marL="9144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Helvetica Neue Light"/>
              <a:buChar char="•"/>
              <a:defRPr sz="3800"/>
            </a:lvl2pPr>
            <a:lvl3pPr indent="-409575" lvl="2" marL="13716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Helvetica Neue Light"/>
              <a:buChar char="•"/>
              <a:defRPr sz="3800"/>
            </a:lvl3pPr>
            <a:lvl4pPr indent="-409575" lvl="3" marL="18288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Helvetica Neue Light"/>
              <a:buChar char="•"/>
              <a:defRPr sz="3800"/>
            </a:lvl4pPr>
            <a:lvl5pPr indent="-409575" lvl="4" marL="22860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Helvetica Neue Light"/>
              <a:buChar char="•"/>
              <a:defRPr sz="3800"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cadores">
  <p:cSld name="Marcadore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idx="1" type="body"/>
          </p:nvPr>
        </p:nvSpPr>
        <p:spPr>
          <a:xfrm>
            <a:off x="4387453" y="1785937"/>
            <a:ext cx="15609095" cy="10144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1pPr>
            <a:lvl2pPr indent="-314325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ês Fotos">
  <p:cSld name="Três Foto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/>
          <p:nvPr>
            <p:ph idx="2" type="pic"/>
          </p:nvPr>
        </p:nvSpPr>
        <p:spPr>
          <a:xfrm>
            <a:off x="12495609" y="7161609"/>
            <a:ext cx="7500938" cy="5482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3" name="Google Shape;43;p10"/>
          <p:cNvSpPr/>
          <p:nvPr>
            <p:ph idx="3" type="pic"/>
          </p:nvPr>
        </p:nvSpPr>
        <p:spPr>
          <a:xfrm>
            <a:off x="12495609" y="1071562"/>
            <a:ext cx="7500938" cy="5482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4" name="Google Shape;44;p10"/>
          <p:cNvSpPr/>
          <p:nvPr>
            <p:ph idx="4" type="pic"/>
          </p:nvPr>
        </p:nvSpPr>
        <p:spPr>
          <a:xfrm>
            <a:off x="4387453" y="1072805"/>
            <a:ext cx="7500938" cy="11572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387453" y="571500"/>
            <a:ext cx="15609095" cy="2982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387453" y="3643312"/>
            <a:ext cx="15609095" cy="8840392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indent="-47625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47625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47625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47625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47625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47625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47625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47625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47625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935814" y="13026231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jp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jp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jpg"/><Relationship Id="rId4" Type="http://schemas.openxmlformats.org/officeDocument/2006/relationships/image" Target="../media/image14.png"/><Relationship Id="rId5" Type="http://schemas.openxmlformats.org/officeDocument/2006/relationships/image" Target="../media/image1.png"/><Relationship Id="rId6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Relationship Id="rId4" Type="http://schemas.openxmlformats.org/officeDocument/2006/relationships/image" Target="../media/image7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jpg"/><Relationship Id="rId4" Type="http://schemas.openxmlformats.org/officeDocument/2006/relationships/image" Target="../media/image14.png"/><Relationship Id="rId5" Type="http://schemas.openxmlformats.org/officeDocument/2006/relationships/image" Target="../media/image1.png"/><Relationship Id="rId6" Type="http://schemas.openxmlformats.org/officeDocument/2006/relationships/image" Target="../media/image6.png"/><Relationship Id="rId7" Type="http://schemas.openxmlformats.org/officeDocument/2006/relationships/image" Target="../media/image16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6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30150" y="-88521"/>
            <a:ext cx="24444300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2000" y="4957763"/>
            <a:ext cx="7620000" cy="3800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" name="Google Shape;66;p16"/>
          <p:cNvGrpSpPr/>
          <p:nvPr/>
        </p:nvGrpSpPr>
        <p:grpSpPr>
          <a:xfrm>
            <a:off x="-30150" y="12383050"/>
            <a:ext cx="24444300" cy="1906650"/>
            <a:chOff x="-30150" y="12383050"/>
            <a:chExt cx="24444300" cy="1906650"/>
          </a:xfrm>
        </p:grpSpPr>
        <p:pic>
          <p:nvPicPr>
            <p:cNvPr id="67" name="Google Shape;67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8" name="Google Shape;68;p16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700" scaled="0"/>
        </a:gra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/>
          <p:nvPr/>
        </p:nvSpPr>
        <p:spPr>
          <a:xfrm>
            <a:off x="9039250" y="-179600"/>
            <a:ext cx="13149900" cy="1418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1" name="Google Shape;181;p25"/>
          <p:cNvGrpSpPr/>
          <p:nvPr/>
        </p:nvGrpSpPr>
        <p:grpSpPr>
          <a:xfrm rot="-5400000">
            <a:off x="-3104000" y="5904675"/>
            <a:ext cx="24444300" cy="1906650"/>
            <a:chOff x="-30150" y="12383050"/>
            <a:chExt cx="24444300" cy="1906650"/>
          </a:xfrm>
        </p:grpSpPr>
        <p:pic>
          <p:nvPicPr>
            <p:cNvPr id="182" name="Google Shape;182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3" name="Google Shape;183;p25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" name="Google Shape;184;p25"/>
          <p:cNvSpPr txBox="1"/>
          <p:nvPr>
            <p:ph idx="1" type="body"/>
          </p:nvPr>
        </p:nvSpPr>
        <p:spPr>
          <a:xfrm>
            <a:off x="9525375" y="3871625"/>
            <a:ext cx="12663900" cy="97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-520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4600"/>
              <a:buFont typeface="Montserrat"/>
              <a:buChar char="●"/>
            </a:pPr>
            <a:r>
              <a:rPr lang="en-US" sz="46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Imprima o nome do cliente</a:t>
            </a:r>
            <a:endParaRPr sz="4600"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4600"/>
              <a:buFont typeface="Montserrat"/>
              <a:buChar char="●"/>
            </a:pPr>
            <a:r>
              <a:rPr lang="en-US" sz="46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Imprima a idade do cliente</a:t>
            </a:r>
            <a:endParaRPr sz="4600"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4600"/>
              <a:buFont typeface="Montserrat"/>
              <a:buChar char="●"/>
            </a:pPr>
            <a:r>
              <a:rPr lang="en-US" sz="46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Modifique a idade do cliente</a:t>
            </a:r>
            <a:endParaRPr sz="4600"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4600"/>
              <a:buFont typeface="Montserrat"/>
              <a:buChar char="●"/>
            </a:pPr>
            <a:r>
              <a:rPr lang="en-US" sz="46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Imprima a nova idade do cliente</a:t>
            </a:r>
            <a:endParaRPr sz="4600"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4600"/>
              <a:buFont typeface="Montserrat"/>
              <a:buChar char="●"/>
            </a:pPr>
            <a:r>
              <a:rPr lang="en-US" sz="46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Imprima o nome do primeiro produto consumido</a:t>
            </a:r>
            <a:endParaRPr sz="4600"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4600"/>
              <a:buFont typeface="Montserrat"/>
              <a:buChar char="●"/>
            </a:pPr>
            <a:r>
              <a:rPr lang="en-US" sz="46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Imprima o preço unitário do último produto consumido por ele</a:t>
            </a:r>
            <a:endParaRPr sz="4600"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5" name="Google Shape;185;p25"/>
          <p:cNvPicPr preferRelativeResize="0"/>
          <p:nvPr/>
        </p:nvPicPr>
        <p:blipFill rotWithShape="1">
          <a:blip r:embed="rId4">
            <a:alphaModFix/>
          </a:blip>
          <a:srcRect b="0" l="0" r="72530" t="0"/>
          <a:stretch/>
        </p:blipFill>
        <p:spPr>
          <a:xfrm>
            <a:off x="22577752" y="318875"/>
            <a:ext cx="1327324" cy="14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5"/>
          <p:cNvSpPr txBox="1"/>
          <p:nvPr/>
        </p:nvSpPr>
        <p:spPr>
          <a:xfrm>
            <a:off x="9697825" y="884250"/>
            <a:ext cx="867090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600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Exercício 3</a:t>
            </a:r>
            <a:endParaRPr b="1" sz="11200">
              <a:solidFill>
                <a:srgbClr val="FFFFFF"/>
              </a:solidFill>
              <a:highlight>
                <a:srgbClr val="FF017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Google Shape;187;p25"/>
          <p:cNvSpPr txBox="1"/>
          <p:nvPr/>
        </p:nvSpPr>
        <p:spPr>
          <a:xfrm>
            <a:off x="2615750" y="5349400"/>
            <a:ext cx="3192000" cy="3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sz="20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700" scaled="0"/>
        </a:gra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/>
          <p:nvPr/>
        </p:nvSpPr>
        <p:spPr>
          <a:xfrm>
            <a:off x="9039250" y="-179600"/>
            <a:ext cx="13149900" cy="1418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3" name="Google Shape;193;p26"/>
          <p:cNvGrpSpPr/>
          <p:nvPr/>
        </p:nvGrpSpPr>
        <p:grpSpPr>
          <a:xfrm rot="-5400000">
            <a:off x="-3104000" y="5904675"/>
            <a:ext cx="24444300" cy="1906650"/>
            <a:chOff x="-30150" y="12383050"/>
            <a:chExt cx="24444300" cy="1906650"/>
          </a:xfrm>
        </p:grpSpPr>
        <p:pic>
          <p:nvPicPr>
            <p:cNvPr id="194" name="Google Shape;194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5" name="Google Shape;195;p26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6" name="Google Shape;196;p26"/>
          <p:cNvSpPr txBox="1"/>
          <p:nvPr>
            <p:ph idx="1" type="body"/>
          </p:nvPr>
        </p:nvSpPr>
        <p:spPr>
          <a:xfrm>
            <a:off x="9525375" y="3871625"/>
            <a:ext cx="12663900" cy="97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Faça um programa que imprime uma mensagem amigável (que inclui chamar o cliente pelo nome) que informa o valor que ele deve pagar.</a:t>
            </a:r>
            <a:endParaRPr sz="4600"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7" name="Google Shape;197;p26"/>
          <p:cNvPicPr preferRelativeResize="0"/>
          <p:nvPr/>
        </p:nvPicPr>
        <p:blipFill rotWithShape="1">
          <a:blip r:embed="rId4">
            <a:alphaModFix/>
          </a:blip>
          <a:srcRect b="0" l="0" r="72530" t="0"/>
          <a:stretch/>
        </p:blipFill>
        <p:spPr>
          <a:xfrm>
            <a:off x="22577752" y="318875"/>
            <a:ext cx="1327324" cy="14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6"/>
          <p:cNvSpPr txBox="1"/>
          <p:nvPr/>
        </p:nvSpPr>
        <p:spPr>
          <a:xfrm>
            <a:off x="9697825" y="884250"/>
            <a:ext cx="867090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600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Exercício 4</a:t>
            </a:r>
            <a:endParaRPr b="1" sz="11200">
              <a:solidFill>
                <a:srgbClr val="FFFFFF"/>
              </a:solidFill>
              <a:highlight>
                <a:srgbClr val="FF017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p26"/>
          <p:cNvSpPr txBox="1"/>
          <p:nvPr/>
        </p:nvSpPr>
        <p:spPr>
          <a:xfrm>
            <a:off x="2615750" y="5349400"/>
            <a:ext cx="3192000" cy="3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sz="20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7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68100" y="31179"/>
            <a:ext cx="24444300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38700" y="8407588"/>
            <a:ext cx="5306600" cy="2646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5" name="Google Shape;75;p17"/>
          <p:cNvGrpSpPr/>
          <p:nvPr/>
        </p:nvGrpSpPr>
        <p:grpSpPr>
          <a:xfrm>
            <a:off x="-30150" y="12383050"/>
            <a:ext cx="24444300" cy="1906650"/>
            <a:chOff x="-30150" y="12383050"/>
            <a:chExt cx="24444300" cy="1906650"/>
          </a:xfrm>
        </p:grpSpPr>
        <p:pic>
          <p:nvPicPr>
            <p:cNvPr id="76" name="Google Shape;76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" name="Google Shape;77;p17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8" name="Google Shape;78;p17"/>
          <p:cNvCxnSpPr/>
          <p:nvPr/>
        </p:nvCxnSpPr>
        <p:spPr>
          <a:xfrm>
            <a:off x="8167050" y="8233238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7"/>
          <p:cNvCxnSpPr/>
          <p:nvPr/>
        </p:nvCxnSpPr>
        <p:spPr>
          <a:xfrm>
            <a:off x="8167050" y="4637363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6479250" y="2103150"/>
            <a:ext cx="11425500" cy="23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Lógica de Programação</a:t>
            </a:r>
            <a:endParaRPr sz="60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306000" y="4923000"/>
            <a:ext cx="23841600" cy="30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Objetos</a:t>
            </a:r>
            <a:endParaRPr b="1" sz="9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8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68100" y="31179"/>
            <a:ext cx="24444300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38700" y="8407588"/>
            <a:ext cx="5306600" cy="2646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" name="Google Shape;88;p18"/>
          <p:cNvGrpSpPr/>
          <p:nvPr/>
        </p:nvGrpSpPr>
        <p:grpSpPr>
          <a:xfrm>
            <a:off x="-30150" y="12383050"/>
            <a:ext cx="24444300" cy="1906650"/>
            <a:chOff x="-30150" y="12383050"/>
            <a:chExt cx="24444300" cy="1906650"/>
          </a:xfrm>
        </p:grpSpPr>
        <p:pic>
          <p:nvPicPr>
            <p:cNvPr id="89" name="Google Shape;89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" name="Google Shape;90;p18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1" name="Google Shape;91;p18"/>
          <p:cNvCxnSpPr/>
          <p:nvPr/>
        </p:nvCxnSpPr>
        <p:spPr>
          <a:xfrm>
            <a:off x="8167050" y="8233238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18"/>
          <p:cNvCxnSpPr/>
          <p:nvPr/>
        </p:nvCxnSpPr>
        <p:spPr>
          <a:xfrm>
            <a:off x="8167050" y="4637363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6479250" y="2103150"/>
            <a:ext cx="11425500" cy="23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Lógica de Programação</a:t>
            </a:r>
            <a:endParaRPr sz="60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306000" y="4923000"/>
            <a:ext cx="23841600" cy="30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Objetos</a:t>
            </a:r>
            <a:endParaRPr b="1" sz="9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9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30150" y="-88521"/>
            <a:ext cx="24444300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88144" y="9079825"/>
            <a:ext cx="5207712" cy="2597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>
            <p:ph type="title"/>
          </p:nvPr>
        </p:nvSpPr>
        <p:spPr>
          <a:xfrm>
            <a:off x="1963650" y="4661162"/>
            <a:ext cx="20456700" cy="22134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latin typeface="Montserrat"/>
                <a:ea typeface="Montserrat"/>
                <a:cs typeface="Montserrat"/>
                <a:sym typeface="Montserrat"/>
              </a:rPr>
              <a:t>É um </a:t>
            </a:r>
            <a:r>
              <a:rPr b="1" lang="en-US" sz="7200">
                <a:latin typeface="Montserrat"/>
                <a:ea typeface="Montserrat"/>
                <a:cs typeface="Montserrat"/>
                <a:sym typeface="Montserrat"/>
              </a:rPr>
              <a:t>conjunto de dados</a:t>
            </a:r>
            <a:r>
              <a:rPr lang="en-US" sz="7200">
                <a:latin typeface="Montserrat"/>
                <a:ea typeface="Montserrat"/>
                <a:cs typeface="Montserrat"/>
                <a:sym typeface="Montserrat"/>
              </a:rPr>
              <a:t> ou funcionalidades relacionadas</a:t>
            </a:r>
            <a:endParaRPr i="1" sz="4500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cxnSp>
        <p:nvCxnSpPr>
          <p:cNvPr id="102" name="Google Shape;102;p19"/>
          <p:cNvCxnSpPr/>
          <p:nvPr/>
        </p:nvCxnSpPr>
        <p:spPr>
          <a:xfrm>
            <a:off x="8167050" y="7568650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9"/>
          <p:cNvCxnSpPr/>
          <p:nvPr/>
        </p:nvCxnSpPr>
        <p:spPr>
          <a:xfrm>
            <a:off x="8167050" y="4274350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4" name="Google Shape;104;p19"/>
          <p:cNvGrpSpPr/>
          <p:nvPr/>
        </p:nvGrpSpPr>
        <p:grpSpPr>
          <a:xfrm>
            <a:off x="-30150" y="12383050"/>
            <a:ext cx="24444300" cy="1906650"/>
            <a:chOff x="-30150" y="12383050"/>
            <a:chExt cx="24444300" cy="1906650"/>
          </a:xfrm>
        </p:grpSpPr>
        <p:pic>
          <p:nvPicPr>
            <p:cNvPr id="105" name="Google Shape;105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" name="Google Shape;106;p19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7" name="Google Shape;107;p19"/>
          <p:cNvPicPr preferRelativeResize="0"/>
          <p:nvPr/>
        </p:nvPicPr>
        <p:blipFill rotWithShape="1">
          <a:blip r:embed="rId6">
            <a:alphaModFix/>
          </a:blip>
          <a:srcRect b="0" l="0" r="72530" t="0"/>
          <a:stretch/>
        </p:blipFill>
        <p:spPr>
          <a:xfrm>
            <a:off x="22577752" y="318875"/>
            <a:ext cx="1327324" cy="14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6479250" y="1950750"/>
            <a:ext cx="11425500" cy="23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Objeto</a:t>
            </a:r>
            <a:endParaRPr sz="60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0"/>
          <p:cNvPicPr preferRelativeResize="0"/>
          <p:nvPr/>
        </p:nvPicPr>
        <p:blipFill rotWithShape="1">
          <a:blip r:embed="rId3">
            <a:alphaModFix amt="44000"/>
          </a:blip>
          <a:srcRect b="0" l="8944" r="33047" t="0"/>
          <a:stretch/>
        </p:blipFill>
        <p:spPr>
          <a:xfrm>
            <a:off x="12430126" y="-68900"/>
            <a:ext cx="12134000" cy="13951652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/>
          <p:nvPr/>
        </p:nvSpPr>
        <p:spPr>
          <a:xfrm>
            <a:off x="1077525" y="-186725"/>
            <a:ext cx="12872400" cy="1418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 rotWithShape="1">
          <a:blip r:embed="rId4">
            <a:alphaModFix/>
          </a:blip>
          <a:srcRect b="0" l="0" r="72530" t="0"/>
          <a:stretch/>
        </p:blipFill>
        <p:spPr>
          <a:xfrm>
            <a:off x="22577752" y="318875"/>
            <a:ext cx="1327324" cy="14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1676775" y="3871625"/>
            <a:ext cx="9759600" cy="97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-520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4600"/>
              <a:buFont typeface="Montserrat"/>
              <a:buChar char="●"/>
            </a:pPr>
            <a:r>
              <a:rPr lang="en-US" sz="46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Não vamos ver agora os conceitos de Programação Orientada a Objetos.</a:t>
            </a:r>
            <a:endParaRPr sz="4600"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4600"/>
              <a:buFont typeface="Montserrat"/>
              <a:buChar char="●"/>
            </a:pPr>
            <a:r>
              <a:rPr lang="en-US" sz="46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Vamos focar entender o conceito de objetos e quando utilizá-los.</a:t>
            </a:r>
            <a:endParaRPr sz="4600"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4600"/>
              <a:buFont typeface="Montserrat"/>
              <a:buChar char="●"/>
            </a:pPr>
            <a:r>
              <a:rPr lang="en-US" sz="46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Vamos fazer exercícios utilizando objetos.</a:t>
            </a:r>
            <a:endParaRPr sz="4600"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17" name="Google Shape;117;p20"/>
          <p:cNvGrpSpPr/>
          <p:nvPr/>
        </p:nvGrpSpPr>
        <p:grpSpPr>
          <a:xfrm flipH="1" rot="5400000">
            <a:off x="2179125" y="5904675"/>
            <a:ext cx="24444300" cy="1906650"/>
            <a:chOff x="-30150" y="12383050"/>
            <a:chExt cx="24444300" cy="1906650"/>
          </a:xfrm>
        </p:grpSpPr>
        <p:pic>
          <p:nvPicPr>
            <p:cNvPr id="118" name="Google Shape;118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9" name="Google Shape;119;p20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" name="Google Shape;120;p20"/>
          <p:cNvSpPr txBox="1"/>
          <p:nvPr/>
        </p:nvSpPr>
        <p:spPr>
          <a:xfrm>
            <a:off x="1849225" y="884250"/>
            <a:ext cx="867090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600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Disclaimer</a:t>
            </a:r>
            <a:endParaRPr b="1" sz="11200">
              <a:solidFill>
                <a:srgbClr val="FFFFFF"/>
              </a:solidFill>
              <a:highlight>
                <a:srgbClr val="FF017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1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30150" y="-88521"/>
            <a:ext cx="24444300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88144" y="9079825"/>
            <a:ext cx="5207712" cy="2597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7" name="Google Shape;127;p21"/>
          <p:cNvGrpSpPr/>
          <p:nvPr/>
        </p:nvGrpSpPr>
        <p:grpSpPr>
          <a:xfrm>
            <a:off x="-30150" y="12383050"/>
            <a:ext cx="24444300" cy="1906650"/>
            <a:chOff x="-30150" y="12383050"/>
            <a:chExt cx="24444300" cy="1906650"/>
          </a:xfrm>
        </p:grpSpPr>
        <p:pic>
          <p:nvPicPr>
            <p:cNvPr id="128" name="Google Shape;128;p2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9" name="Google Shape;129;p21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30" name="Google Shape;130;p21"/>
          <p:cNvPicPr preferRelativeResize="0"/>
          <p:nvPr/>
        </p:nvPicPr>
        <p:blipFill rotWithShape="1">
          <a:blip r:embed="rId6">
            <a:alphaModFix/>
          </a:blip>
          <a:srcRect b="0" l="0" r="72530" t="0"/>
          <a:stretch/>
        </p:blipFill>
        <p:spPr>
          <a:xfrm>
            <a:off x="22577752" y="318875"/>
            <a:ext cx="1327324" cy="14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1"/>
          <p:cNvSpPr txBox="1"/>
          <p:nvPr/>
        </p:nvSpPr>
        <p:spPr>
          <a:xfrm>
            <a:off x="13572700" y="1768475"/>
            <a:ext cx="9969300" cy="73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Cala a boca </a:t>
            </a:r>
            <a:endParaRPr b="1" sz="9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 mostra o código!</a:t>
            </a:r>
            <a:endParaRPr b="1" sz="9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2" name="Google Shape;132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5100" y="1768475"/>
            <a:ext cx="11468301" cy="688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8375" y="3611925"/>
            <a:ext cx="12287250" cy="6134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8" name="Google Shape;138;p22"/>
          <p:cNvGrpSpPr/>
          <p:nvPr/>
        </p:nvGrpSpPr>
        <p:grpSpPr>
          <a:xfrm>
            <a:off x="876725" y="4599125"/>
            <a:ext cx="12147525" cy="1194900"/>
            <a:chOff x="876725" y="4599125"/>
            <a:chExt cx="12147525" cy="1194900"/>
          </a:xfrm>
        </p:grpSpPr>
        <p:sp>
          <p:nvSpPr>
            <p:cNvPr id="139" name="Google Shape;139;p22"/>
            <p:cNvSpPr txBox="1"/>
            <p:nvPr/>
          </p:nvSpPr>
          <p:spPr>
            <a:xfrm>
              <a:off x="876725" y="4654925"/>
              <a:ext cx="3963300" cy="113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1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Membro </a:t>
              </a:r>
              <a:endParaRPr b="1" sz="3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1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(ou propriedade)</a:t>
              </a:r>
              <a:endParaRPr b="1" sz="3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40" name="Google Shape;140;p22"/>
            <p:cNvSpPr/>
            <p:nvPr/>
          </p:nvSpPr>
          <p:spPr>
            <a:xfrm>
              <a:off x="8058650" y="4599125"/>
              <a:ext cx="4965600" cy="773400"/>
            </a:xfrm>
            <a:prstGeom prst="rect">
              <a:avLst/>
            </a:prstGeom>
            <a:noFill/>
            <a:ln cap="flat" cmpd="sng" w="762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1" name="Google Shape;141;p22"/>
            <p:cNvCxnSpPr>
              <a:stCxn id="140" idx="1"/>
              <a:endCxn id="139" idx="3"/>
            </p:cNvCxnSpPr>
            <p:nvPr/>
          </p:nvCxnSpPr>
          <p:spPr>
            <a:xfrm flipH="1">
              <a:off x="4839950" y="4985825"/>
              <a:ext cx="3218700" cy="238800"/>
            </a:xfrm>
            <a:prstGeom prst="straightConnector1">
              <a:avLst/>
            </a:prstGeom>
            <a:noFill/>
            <a:ln cap="flat" cmpd="sng" w="76200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142" name="Google Shape;142;p22"/>
          <p:cNvCxnSpPr/>
          <p:nvPr/>
        </p:nvCxnSpPr>
        <p:spPr>
          <a:xfrm flipH="1">
            <a:off x="5357825" y="5805925"/>
            <a:ext cx="3078300" cy="85740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p22"/>
          <p:cNvSpPr txBox="1"/>
          <p:nvPr/>
        </p:nvSpPr>
        <p:spPr>
          <a:xfrm>
            <a:off x="2552275" y="6109425"/>
            <a:ext cx="27129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Nome </a:t>
            </a:r>
            <a:endParaRPr b="1" sz="3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(ou chave)</a:t>
            </a:r>
            <a:endParaRPr b="1" sz="3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22"/>
          <p:cNvSpPr/>
          <p:nvPr/>
        </p:nvSpPr>
        <p:spPr>
          <a:xfrm>
            <a:off x="8436125" y="5513675"/>
            <a:ext cx="2104200" cy="681900"/>
          </a:xfrm>
          <a:prstGeom prst="rect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10920050" y="6338025"/>
            <a:ext cx="2104200" cy="681900"/>
          </a:xfrm>
          <a:prstGeom prst="rect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6" name="Google Shape;146;p22"/>
          <p:cNvCxnSpPr/>
          <p:nvPr/>
        </p:nvCxnSpPr>
        <p:spPr>
          <a:xfrm flipH="1" rot="10800000">
            <a:off x="13024250" y="6669225"/>
            <a:ext cx="2068800" cy="1950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" name="Google Shape;147;p22"/>
          <p:cNvSpPr txBox="1"/>
          <p:nvPr/>
        </p:nvSpPr>
        <p:spPr>
          <a:xfrm>
            <a:off x="15093050" y="6348075"/>
            <a:ext cx="27129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Valor</a:t>
            </a:r>
            <a:endParaRPr b="1" sz="3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22"/>
          <p:cNvSpPr/>
          <p:nvPr/>
        </p:nvSpPr>
        <p:spPr>
          <a:xfrm>
            <a:off x="10996250" y="7248525"/>
            <a:ext cx="2104200" cy="681900"/>
          </a:xfrm>
          <a:prstGeom prst="rect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9" name="Google Shape;149;p22"/>
          <p:cNvCxnSpPr/>
          <p:nvPr/>
        </p:nvCxnSpPr>
        <p:spPr>
          <a:xfrm flipH="1" rot="10800000">
            <a:off x="13100450" y="7579725"/>
            <a:ext cx="2068800" cy="1950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0" name="Google Shape;150;p22"/>
          <p:cNvSpPr txBox="1"/>
          <p:nvPr/>
        </p:nvSpPr>
        <p:spPr>
          <a:xfrm>
            <a:off x="15169250" y="7258575"/>
            <a:ext cx="27129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Valor</a:t>
            </a:r>
            <a:endParaRPr b="1" sz="3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2"/>
          <p:cNvSpPr/>
          <p:nvPr/>
        </p:nvSpPr>
        <p:spPr>
          <a:xfrm>
            <a:off x="11884600" y="8024375"/>
            <a:ext cx="5904300" cy="857400"/>
          </a:xfrm>
          <a:prstGeom prst="rect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2" name="Google Shape;152;p22"/>
          <p:cNvCxnSpPr/>
          <p:nvPr/>
        </p:nvCxnSpPr>
        <p:spPr>
          <a:xfrm flipH="1" rot="10800000">
            <a:off x="17788900" y="8355575"/>
            <a:ext cx="2068800" cy="1950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" name="Google Shape;153;p22"/>
          <p:cNvSpPr txBox="1"/>
          <p:nvPr/>
        </p:nvSpPr>
        <p:spPr>
          <a:xfrm>
            <a:off x="19857700" y="8034425"/>
            <a:ext cx="27129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Valor</a:t>
            </a:r>
            <a:endParaRPr b="1" sz="3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3"/>
          <p:cNvPicPr preferRelativeResize="0"/>
          <p:nvPr/>
        </p:nvPicPr>
        <p:blipFill rotWithShape="1">
          <a:blip r:embed="rId3">
            <a:alphaModFix/>
          </a:blip>
          <a:srcRect b="0" l="0" r="72530" t="0"/>
          <a:stretch/>
        </p:blipFill>
        <p:spPr>
          <a:xfrm>
            <a:off x="22577752" y="318875"/>
            <a:ext cx="1327324" cy="14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3"/>
          <p:cNvSpPr txBox="1"/>
          <p:nvPr/>
        </p:nvSpPr>
        <p:spPr>
          <a:xfrm>
            <a:off x="7800900" y="3033725"/>
            <a:ext cx="15385200" cy="9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Declare uma variável que armazena um objeto contendo as seguintes propriedades: nome, idade, altura, temCNH e apelidos.</a:t>
            </a:r>
            <a:endParaRPr sz="4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Depois, faça um programa que imprime na tela o belo texto abaixo, substituindo os dados pessoais pelos dados do objeto:</a:t>
            </a:r>
            <a:endParaRPr sz="4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4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"José tem 30 anos, 1.73m de altura, possui CNH e os seguintes apelidos:</a:t>
            </a:r>
            <a:endParaRPr i="1" sz="4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33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Char char="-"/>
            </a:pPr>
            <a:r>
              <a:rPr i="1" lang="en-US" sz="4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Jr</a:t>
            </a:r>
            <a:endParaRPr i="1" sz="4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33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Char char="-"/>
            </a:pPr>
            <a:r>
              <a:rPr i="1" lang="en-US" sz="4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Juninho"</a:t>
            </a:r>
            <a:endParaRPr i="1" sz="4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" name="Google Shape;160;p23"/>
          <p:cNvSpPr/>
          <p:nvPr/>
        </p:nvSpPr>
        <p:spPr>
          <a:xfrm>
            <a:off x="0" y="0"/>
            <a:ext cx="6173700" cy="13789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pic>
        <p:nvPicPr>
          <p:cNvPr id="161" name="Google Shape;161;p23"/>
          <p:cNvPicPr preferRelativeResize="0"/>
          <p:nvPr/>
        </p:nvPicPr>
        <p:blipFill rotWithShape="1">
          <a:blip r:embed="rId4">
            <a:alphaModFix/>
          </a:blip>
          <a:srcRect b="0" l="38161" r="8270" t="79820"/>
          <a:stretch/>
        </p:blipFill>
        <p:spPr>
          <a:xfrm rot="5400000">
            <a:off x="-354737" y="5460849"/>
            <a:ext cx="13193224" cy="2794301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3"/>
          <p:cNvSpPr txBox="1"/>
          <p:nvPr/>
        </p:nvSpPr>
        <p:spPr>
          <a:xfrm>
            <a:off x="7856550" y="579450"/>
            <a:ext cx="1259160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600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Exercício Resolvido</a:t>
            </a:r>
            <a:endParaRPr b="1" sz="11200">
              <a:solidFill>
                <a:srgbClr val="FFFFFF"/>
              </a:solidFill>
              <a:highlight>
                <a:srgbClr val="FF017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p23"/>
          <p:cNvSpPr txBox="1"/>
          <p:nvPr/>
        </p:nvSpPr>
        <p:spPr>
          <a:xfrm>
            <a:off x="1490850" y="5395400"/>
            <a:ext cx="3192000" cy="48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0">
                <a:solidFill>
                  <a:srgbClr val="FF0178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sz="20000">
              <a:solidFill>
                <a:srgbClr val="FF017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700" scaled="0"/>
        </a:gra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/>
          <p:nvPr/>
        </p:nvSpPr>
        <p:spPr>
          <a:xfrm>
            <a:off x="9039250" y="-179600"/>
            <a:ext cx="13149900" cy="1418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9" name="Google Shape;169;p24"/>
          <p:cNvGrpSpPr/>
          <p:nvPr/>
        </p:nvGrpSpPr>
        <p:grpSpPr>
          <a:xfrm rot="-5400000">
            <a:off x="-3104000" y="5904675"/>
            <a:ext cx="24444300" cy="1906650"/>
            <a:chOff x="-30150" y="12383050"/>
            <a:chExt cx="24444300" cy="1906650"/>
          </a:xfrm>
        </p:grpSpPr>
        <p:pic>
          <p:nvPicPr>
            <p:cNvPr id="170" name="Google Shape;170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1" name="Google Shape;171;p24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2" name="Google Shape;172;p24"/>
          <p:cNvSpPr txBox="1"/>
          <p:nvPr>
            <p:ph idx="1" type="body"/>
          </p:nvPr>
        </p:nvSpPr>
        <p:spPr>
          <a:xfrm>
            <a:off x="9525375" y="3871625"/>
            <a:ext cx="12663900" cy="97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-520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4600"/>
              <a:buFont typeface="Montserrat"/>
              <a:buChar char="●"/>
            </a:pPr>
            <a:r>
              <a:rPr lang="en-US" sz="46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Crie um objeto que represente o cartão de consumo de um cliente. Deve ter:</a:t>
            </a:r>
            <a:endParaRPr sz="4600"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4600"/>
              <a:buFont typeface="Montserrat"/>
              <a:buChar char="○"/>
            </a:pPr>
            <a:r>
              <a:rPr lang="en-US" sz="46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Nome do cliente</a:t>
            </a:r>
            <a:endParaRPr sz="4600"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4600"/>
              <a:buFont typeface="Montserrat"/>
              <a:buChar char="○"/>
            </a:pPr>
            <a:r>
              <a:rPr lang="en-US" sz="46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Idade do cliente</a:t>
            </a:r>
            <a:endParaRPr sz="4600"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4600"/>
              <a:buFont typeface="Montserrat"/>
              <a:buChar char="○"/>
            </a:pPr>
            <a:r>
              <a:rPr lang="en-US" sz="46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Produtos consumidos</a:t>
            </a:r>
            <a:endParaRPr sz="4600"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4600"/>
              <a:buFont typeface="Montserrat"/>
              <a:buChar char="●"/>
            </a:pPr>
            <a:r>
              <a:rPr lang="en-US" sz="46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Cada produto pode ter:</a:t>
            </a:r>
            <a:endParaRPr sz="4600"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4600"/>
              <a:buFont typeface="Montserrat"/>
              <a:buChar char="○"/>
            </a:pPr>
            <a:r>
              <a:rPr lang="en-US" sz="46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Nome do produto</a:t>
            </a:r>
            <a:endParaRPr sz="4600"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4600"/>
              <a:buFont typeface="Montserrat"/>
              <a:buChar char="○"/>
            </a:pPr>
            <a:r>
              <a:rPr lang="en-US" sz="46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Preço unitário (em centavos)</a:t>
            </a:r>
            <a:endParaRPr sz="4600"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4600"/>
              <a:buFont typeface="Montserrat"/>
              <a:buChar char="○"/>
            </a:pPr>
            <a:r>
              <a:rPr lang="en-US" sz="46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Quantidade comprada</a:t>
            </a:r>
            <a:endParaRPr sz="4600"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00"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Pode inventar os dados. Coloque pelo menos 3 produtos.</a:t>
            </a:r>
            <a:endParaRPr sz="4600"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3" name="Google Shape;173;p24"/>
          <p:cNvPicPr preferRelativeResize="0"/>
          <p:nvPr/>
        </p:nvPicPr>
        <p:blipFill rotWithShape="1">
          <a:blip r:embed="rId4">
            <a:alphaModFix/>
          </a:blip>
          <a:srcRect b="0" l="0" r="72530" t="0"/>
          <a:stretch/>
        </p:blipFill>
        <p:spPr>
          <a:xfrm>
            <a:off x="22577752" y="318875"/>
            <a:ext cx="1327324" cy="14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4"/>
          <p:cNvSpPr txBox="1"/>
          <p:nvPr/>
        </p:nvSpPr>
        <p:spPr>
          <a:xfrm>
            <a:off x="9697825" y="884250"/>
            <a:ext cx="867090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600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Exercício 2  </a:t>
            </a:r>
            <a:endParaRPr b="1" sz="11200">
              <a:solidFill>
                <a:srgbClr val="FFFFFF"/>
              </a:solidFill>
              <a:highlight>
                <a:srgbClr val="FF017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4"/>
          <p:cNvSpPr txBox="1"/>
          <p:nvPr/>
        </p:nvSpPr>
        <p:spPr>
          <a:xfrm>
            <a:off x="2615750" y="5349400"/>
            <a:ext cx="3192000" cy="3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sz="20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