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8572500" cx="6858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0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37D66D-769F-4F0C-95B2-3BA9F247D734}">
  <a:tblStyle styleId="{DF37D66D-769F-4F0C-95B2-3BA9F247D73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789D389-532D-419E-9BF7-998B128D89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0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242246a64_0_8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242246a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242246a64_0_19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242246a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242246a64_0_34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242246a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42246a64_0_27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42246a6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242246a64_0_52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242246a6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242246a64_0_63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242246a6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14d5f83fd_1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014d5f83fd_1_10:notes"/>
          <p:cNvSpPr/>
          <p:nvPr>
            <p:ph idx="2" type="sldImg"/>
          </p:nvPr>
        </p:nvSpPr>
        <p:spPr>
          <a:xfrm>
            <a:off x="24003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781" y="1240958"/>
            <a:ext cx="6390300" cy="3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3775" y="4723542"/>
            <a:ext cx="63903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33775" y="1843542"/>
            <a:ext cx="6390300" cy="32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33775" y="5253708"/>
            <a:ext cx="6390300" cy="21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359545" y="1439912"/>
            <a:ext cx="41388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359545" y="4420195"/>
            <a:ext cx="41388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3356948" y="8126016"/>
            <a:ext cx="1392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3775" y="3584750"/>
            <a:ext cx="6390300" cy="14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3775" y="1920792"/>
            <a:ext cx="63903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33775" y="1920792"/>
            <a:ext cx="30000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624300" y="1920792"/>
            <a:ext cx="30000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33775" y="926000"/>
            <a:ext cx="2106000" cy="12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33775" y="2316000"/>
            <a:ext cx="2106000" cy="52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67688" y="750250"/>
            <a:ext cx="4776000" cy="6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208"/>
            <a:ext cx="3429000" cy="85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99125" y="2055292"/>
            <a:ext cx="3033900" cy="24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99125" y="4671792"/>
            <a:ext cx="30339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704625" y="1206792"/>
            <a:ext cx="2877900" cy="61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33775" y="7050958"/>
            <a:ext cx="4499100" cy="10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3775" y="1920792"/>
            <a:ext cx="6390300" cy="5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sort()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58750" y="2315150"/>
            <a:ext cx="6340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Ordena os elementos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do próprio array. Por padrão, a ordenação é de acordo com a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tabela unicode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58750" y="4025525"/>
            <a:ext cx="6340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Opcionalmente, recebe uma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função callback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que possui dois 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parâmetros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sendo eles, o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primeiro e o segundo elemento 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ser comparado.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58763" y="6074600"/>
            <a:ext cx="6340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É importante lembrar que na tabela unicode, números vem antes de letras</a:t>
            </a:r>
            <a:r>
              <a:rPr b="1" lang="pt-BR" sz="2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b="1" sz="22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sort()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25" y="4215287"/>
            <a:ext cx="6117944" cy="410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474" y="1583375"/>
            <a:ext cx="6245045" cy="34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sort()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58750" y="2238950"/>
            <a:ext cx="63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Ordenação fornecendo função callback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58750" y="3080177"/>
            <a:ext cx="6340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1 - Se o retorno da função for um número menor que zero (negativo), o primeiro parâmetro vem antes do segundo.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2 - 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o retorno da função for um número maior que zero (positivo), o segundo parâmetro vem antes do primeiro.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3 - Se o retorno da função for zero, mantém o primeiro e o segundo parâmetro inalterados. 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sort()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58750" y="2010350"/>
            <a:ext cx="63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0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localeCompare()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258763" y="2611300"/>
            <a:ext cx="6340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Retorna um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número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que indica se a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de referência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vem antes, depois ou é igual a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comparada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775" y="3956550"/>
            <a:ext cx="4110501" cy="424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reduce</a:t>
            </a: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258750" y="2162750"/>
            <a:ext cx="6340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Executa uma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função callback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passada como argumento, para cada elemento do array, que resulta em apenas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um valor de retorno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58763" y="3702050"/>
            <a:ext cx="6340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função passada como argumento para o método reduce recebe 4 argumentos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ource Code Pro"/>
              <a:buAutoNum type="arabicPeriod"/>
            </a:pP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acumulador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valor inicial (ou o valor do callback anterior)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ource Code Pro"/>
              <a:buAutoNum type="arabicPeriod"/>
            </a:pP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valorAtual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o valor do elemento atual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ource Code Pro"/>
              <a:buAutoNum type="arabicPeriod"/>
            </a:pP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o índice atual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ource Code Pro"/>
              <a:buAutoNum type="arabicPeriod"/>
            </a:pP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o array completo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reduce()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59575"/>
            <a:ext cx="6553201" cy="31326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19"/>
          <p:cNvGraphicFramePr/>
          <p:nvPr/>
        </p:nvGraphicFramePr>
        <p:xfrm>
          <a:off x="7159900" y="159121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{DF37D66D-769F-4F0C-95B2-3BA9F247D734}</a:tableStyleId>
              </a:tblPr>
              <a:tblGrid>
                <a:gridCol w="1461200"/>
                <a:gridCol w="922850"/>
                <a:gridCol w="888675"/>
                <a:gridCol w="538325"/>
                <a:gridCol w="1273200"/>
                <a:gridCol w="1076675"/>
              </a:tblGrid>
              <a:tr h="9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acumulador</a:t>
                      </a:r>
                      <a:endParaRPr b="1"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valorAtual</a:t>
                      </a:r>
                      <a:endParaRPr b="1"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 b="1"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endParaRPr b="1"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</a:rPr>
                        <a:t>valor de retorno</a:t>
                      </a:r>
                      <a:endParaRPr b="1"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</a:tr>
              <a:tr h="94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</a:rPr>
                        <a:t>primeira chamada</a:t>
                      </a:r>
                      <a:endParaRPr b="1"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[0, 1, 2, 3, 4]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  <a:tr h="94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</a:rPr>
                        <a:t>segunda chamada</a:t>
                      </a:r>
                      <a:endParaRPr b="1"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[0, 1, 2, 3, 4]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  <a:tr h="94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</a:rPr>
                        <a:t>terceira chamada</a:t>
                      </a:r>
                      <a:endParaRPr b="1"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[0, 1, 2, 3, 4]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  <a:tr h="134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</a:rPr>
                        <a:t>quarta chamada</a:t>
                      </a:r>
                      <a:endParaRPr b="1"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[0, 1, 2, 3, 4]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360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p19"/>
          <p:cNvGraphicFramePr/>
          <p:nvPr/>
        </p:nvGraphicFramePr>
        <p:xfrm>
          <a:off x="245900" y="505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{E789D389-532D-419E-9BF7-998B128D8923}</a:tableStyleId>
              </a:tblPr>
              <a:tblGrid>
                <a:gridCol w="1188750"/>
                <a:gridCol w="1118675"/>
                <a:gridCol w="1130350"/>
                <a:gridCol w="758150"/>
                <a:gridCol w="1243575"/>
                <a:gridCol w="891675"/>
              </a:tblGrid>
              <a:tr h="42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chamadas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acumulador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valorAtual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indice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array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retorno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primeira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[0,1,2,3,4]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segunda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[0,1,2,3,4]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terceira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[0,1,2,3,4]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quarta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[0,1,2,3,4]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reduce()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20"/>
          <p:cNvGraphicFramePr/>
          <p:nvPr/>
        </p:nvGraphicFramePr>
        <p:xfrm>
          <a:off x="245900" y="505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{E789D389-532D-419E-9BF7-998B128D8923}</a:tableStyleId>
              </a:tblPr>
              <a:tblGrid>
                <a:gridCol w="1188750"/>
                <a:gridCol w="1118675"/>
                <a:gridCol w="1130350"/>
                <a:gridCol w="758150"/>
                <a:gridCol w="1243575"/>
                <a:gridCol w="891675"/>
              </a:tblGrid>
              <a:tr h="42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chamadas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acumulador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valorAtual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indice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array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retorno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primeira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[0,1,2,3,4]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segunda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[0,1,2,3,4]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terceira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[0,1,2,3,4]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quarta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[0,1,2,3,4]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quinta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[0,1,2,3,4]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59580"/>
            <a:ext cx="6858001" cy="3278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1"/>
          <p:cNvGrpSpPr/>
          <p:nvPr/>
        </p:nvGrpSpPr>
        <p:grpSpPr>
          <a:xfrm>
            <a:off x="-1154306" y="7857494"/>
            <a:ext cx="9166612" cy="714994"/>
            <a:chOff x="-30150" y="12383050"/>
            <a:chExt cx="24444300" cy="1906650"/>
          </a:xfrm>
        </p:grpSpPr>
        <p:pic>
          <p:nvPicPr>
            <p:cNvPr id="118" name="Google Shape;11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21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grpSp>
        <p:nvGrpSpPr>
          <p:cNvPr id="120" name="Google Shape;120;p21"/>
          <p:cNvGrpSpPr/>
          <p:nvPr/>
        </p:nvGrpSpPr>
        <p:grpSpPr>
          <a:xfrm>
            <a:off x="3246145" y="2380322"/>
            <a:ext cx="2993594" cy="997931"/>
            <a:chOff x="14347050" y="2633950"/>
            <a:chExt cx="6425400" cy="2661150"/>
          </a:xfrm>
        </p:grpSpPr>
        <p:sp>
          <p:nvSpPr>
            <p:cNvPr id="121" name="Google Shape;121;p21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3" name="Google Shape;123;p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2381409" y="3378250"/>
            <a:ext cx="2095182" cy="13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1618144" y="7221981"/>
            <a:ext cx="362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018731" y="2485191"/>
            <a:ext cx="22221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Guido Cerqueira</a:t>
            </a:r>
            <a:endParaRPr sz="15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Professor Cubos Academy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6">
            <a:alphaModFix/>
          </a:blip>
          <a:srcRect b="33210" l="9355" r="7848" t="2227"/>
          <a:stretch/>
        </p:blipFill>
        <p:spPr>
          <a:xfrm>
            <a:off x="3419289" y="2545041"/>
            <a:ext cx="506100" cy="526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