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13716000" cx="2438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MontserratLight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MontserratLight-bold.fntdata"/><Relationship Id="rId38" Type="http://schemas.openxmlformats.org/officeDocument/2006/relationships/font" Target="fonts/Montserrat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28b7a543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228b7a543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28b7a543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228b7a543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28b7a543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228b7a543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228b7a543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228b7a543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228b7a543_0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228b7a543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28b7a543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228b7a543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28b7a543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228b7a543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228b7a543_0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d228b7a543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28b7a543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d228b7a543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228b7a543_0_2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228b7a543_0_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f01502142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298" name="Google Shape;298;gcf01502142_0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f01502142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cf0150214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2b47025f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2b47025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2b47025ff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d2b47025ff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2b47025f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d2b47025f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b46b6f1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2b46b6f1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b46b6f14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d2b46b6f14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28b7a54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228b7a5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28b7a54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228b7a54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28b7a543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228b7a54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28b7a543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d228b7a543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28b7a543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228b7a543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3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79" name="Google Shape;17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1" name="Google Shape;181;p23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1676775" y="47098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AND, OR e NOT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Sistema lógico com 3 valores  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TRUE, FALSE e NULL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NULL significa "desconhecido"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94" name="Google Shape;19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4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676775" y="47098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Menor que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Maior que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&lt;=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Menor ou igual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&gt;=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Maior ou igual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Igual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&lt;&gt;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Diferente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Diferente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06" name="Google Shape;20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/>
        </p:nvSpPr>
        <p:spPr>
          <a:xfrm>
            <a:off x="1696825" y="15700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OPERADORES DE COMPARAÇÃO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676775" y="58690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BETWEEN </a:t>
            </a: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4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46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NULL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NOT NULL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7" name="Google Shape;217;p26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18" name="Google Shape;21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6"/>
          <p:cNvSpPr txBox="1"/>
          <p:nvPr/>
        </p:nvSpPr>
        <p:spPr>
          <a:xfrm>
            <a:off x="1696825" y="15700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PREDICADOS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DE COMPARAÇÃO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28" name="Google Shape;22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0" name="Google Shape;230;p2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 e OFFSET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676775" y="44974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Limita a quantidade de resultados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Partindo do primeiro, de acordo com a ordenação dos resultados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musicas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LIMIT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Exibe os 3 primeiros registros da tabela musicas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43" name="Google Shape;243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8"/>
          <p:cNvSpPr txBox="1"/>
          <p:nvPr/>
        </p:nvSpPr>
        <p:spPr>
          <a:xfrm>
            <a:off x="1696825" y="1189050"/>
            <a:ext cx="152571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LIMIT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54" name="Google Shape;25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9"/>
          <p:cNvSpPr txBox="1"/>
          <p:nvPr/>
        </p:nvSpPr>
        <p:spPr>
          <a:xfrm>
            <a:off x="1696825" y="1189050"/>
            <a:ext cx="152571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OFFSET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1676775" y="44974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Ignora a quantidade de registro informado, partindo do primeiro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musicas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OFFSET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Exibe todos os registros 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 tabela musicas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ignorando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os 2 primeiros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Geralmente é usado em conjunto com LIMIT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musicas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LIMIT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3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OFFSET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65" name="Google Shape;265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3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7" name="Google Shape;267;p3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0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1676775" y="38878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Ordena um ou mais campos de forma ascendente ou descendente.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 padrão a ordenação é ascendente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ASC = Ascendente (crescente)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 = Descendente (decrescente)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musicas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DESC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9" name="Google Shape;279;p31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80" name="Google Shape;28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3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1"/>
          <p:cNvSpPr txBox="1"/>
          <p:nvPr/>
        </p:nvSpPr>
        <p:spPr>
          <a:xfrm>
            <a:off x="1696825" y="1189050"/>
            <a:ext cx="152571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3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90" name="Google Shape;29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2" name="Google Shape;292;p32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ORDEM DE EXECUCÃO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11818475" y="7763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Ordem Lógica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0" y="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0" y="7763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Ordem Sintaxe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3378075" y="5069550"/>
            <a:ext cx="87072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45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 sz="45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45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sz="45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6094225" y="5069550"/>
            <a:ext cx="87072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AutoNum type="arabicPeriod"/>
            </a:pP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 amt="20000"/>
          </a:blip>
          <a:srcRect b="3213" l="0" r="0" t="0"/>
          <a:stretch/>
        </p:blipFill>
        <p:spPr>
          <a:xfrm>
            <a:off x="-30150" y="-88525"/>
            <a:ext cx="24444300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1730900" y="4235600"/>
            <a:ext cx="20266200" cy="7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SELECT [ ALL | DISTINCT [ ON (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[, ...] ) 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* |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 [ AS ]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output_name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] [, ...]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FROM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from_item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[, ...]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WHERE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GROUP BY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grouping_element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[, ...]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HAVING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WINDOW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window_name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 (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window_definition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 [, ...]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{ UNION | INTERSECT | EXCEPT } [ ALL | DISTINCT ]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ORDER BY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 ASC | DESC | USING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] [ NULLS { FIRST | LAST } ] [, ...]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LIMIT {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ALL }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OFFSET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 ROW | ROWS ] ]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[ FETCH { FIRST | NEXT } [ </a:t>
            </a:r>
            <a:r>
              <a:rPr b="1" i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] { ROW | ROWS } { ONLY | WITH TIES } ]</a:t>
            </a:r>
            <a:endParaRPr b="1" sz="6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730900" y="1768475"/>
            <a:ext cx="208467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Ordem Sintaxe</a:t>
            </a:r>
            <a:endParaRPr b="1" sz="67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35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23" name="Google Shape;32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3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5"/>
          <p:cNvSpPr txBox="1"/>
          <p:nvPr/>
        </p:nvSpPr>
        <p:spPr>
          <a:xfrm>
            <a:off x="1696825" y="1189050"/>
            <a:ext cx="152571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 1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1676775" y="38878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AutoNum type="alphaUcPeriod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Faça uma consulta no banco de dado "orquestra" que retorna 10 músicas em que o tempo de execução seja maior que 2 minutos.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36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35" name="Google Shape;33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3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6"/>
          <p:cNvSpPr txBox="1"/>
          <p:nvPr/>
        </p:nvSpPr>
        <p:spPr>
          <a:xfrm>
            <a:off x="1696825" y="1189050"/>
            <a:ext cx="152571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 2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1676775" y="38878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AutoNum type="alphaUcPeriod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Faça uma consulta no banco de dado "orquestra" que retorna os últimos 20 registros de acordo com o identificador.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7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7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47" name="Google Shape;34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3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7"/>
          <p:cNvSpPr txBox="1"/>
          <p:nvPr/>
        </p:nvSpPr>
        <p:spPr>
          <a:xfrm>
            <a:off x="1696825" y="1189050"/>
            <a:ext cx="152571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 3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1676775" y="3887860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AutoNum type="alphaUcPeriod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Faça uma consulta no banco de dado "orquestra" que retorna todos os registros somente com os campos "compositor", "composicao" e "tempo" onde o tempo seja entre 2 e 5 minutos e o compositor não seja "Mozart".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56" name="Google Shape;35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3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359" name="Google Shape;359;p38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1" name="Google Shape;361;p3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1963650" y="4584949"/>
            <a:ext cx="20456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uma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palavra reservada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SQL utilizada para construir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queries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de consultas no banco de dados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8167050" y="85592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" name="Google Shape;8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7" name="Google Shape;8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6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SELECT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1963650" y="4584949"/>
            <a:ext cx="20456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São trechos de códigos SQL que representa uma instrução a ser executada em um banco de dados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8167050" y="85592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" name="Google Shape;100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1" name="Google Shape;10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QUERY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676775" y="54718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 * 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musicas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14" name="Google Shape;11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/>
        </p:nvSpPr>
        <p:spPr>
          <a:xfrm>
            <a:off x="1849225" y="1798650"/>
            <a:ext cx="13168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Seleciona todas as colunas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106025" y="5537600"/>
            <a:ext cx="608400" cy="608400"/>
          </a:xfrm>
          <a:prstGeom prst="bracket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8"/>
          <p:cNvCxnSpPr>
            <a:stCxn id="117" idx="0"/>
          </p:cNvCxnSpPr>
          <p:nvPr/>
        </p:nvCxnSpPr>
        <p:spPr>
          <a:xfrm flipH="1" rot="10800000">
            <a:off x="4410225" y="5180600"/>
            <a:ext cx="1263600" cy="35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5638500" y="4860500"/>
            <a:ext cx="415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TODAS AS COLUNAS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775" y="7926612"/>
            <a:ext cx="13676174" cy="429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676775" y="44812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 id, composicao 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musicas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30" name="Google Shape;13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/>
        </p:nvSpPr>
        <p:spPr>
          <a:xfrm>
            <a:off x="1849225" y="1798650"/>
            <a:ext cx="13168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Seleciona uma ou mais colunas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106025" y="4623200"/>
            <a:ext cx="4727100" cy="608400"/>
          </a:xfrm>
          <a:prstGeom prst="bracket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653" y="5747153"/>
            <a:ext cx="6255500" cy="7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42" name="Google Shape;14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" name="Google Shape;144;p2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 WHERE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676775" y="47098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usada para filtrar registros;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Filtra registros que atendem a uma ou várias condições;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condições validam expressões lógicas.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" name="Google Shape;156;p21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57" name="Google Shape;15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SELECT WHERE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1676775" y="36430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 * 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musicas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tempo </a:t>
            </a:r>
            <a:r>
              <a:rPr lang="en-US" sz="4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100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Filtra todas as músicas onde a coluna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seja menor que 100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 * 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musicas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compositor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IS NULL</a:t>
            </a:r>
            <a:endParaRPr sz="4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Filtra todas as músicas onde a coluna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compositor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seja nulo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69" name="Google Shape;16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SELECT WHERE 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