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13716000" cx="24384000"/>
  <p:notesSz cx="6858000" cy="9144000"/>
  <p:embeddedFontLs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Light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  <p:embeddedFont>
      <p:font typeface="Helvetica Neue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MontserratLight-bold.fntdata"/><Relationship Id="rId41" Type="http://schemas.openxmlformats.org/officeDocument/2006/relationships/font" Target="fonts/MontserratLight-regular.fntdata"/><Relationship Id="rId44" Type="http://schemas.openxmlformats.org/officeDocument/2006/relationships/font" Target="fonts/MontserratLight-boldItalic.fntdata"/><Relationship Id="rId43" Type="http://schemas.openxmlformats.org/officeDocument/2006/relationships/font" Target="fonts/MontserratLight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schemas.openxmlformats.org/officeDocument/2006/relationships/font" Target="fonts/HelveticaNeue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MontserratSemiBold-regular.fntdata"/><Relationship Id="rId32" Type="http://schemas.openxmlformats.org/officeDocument/2006/relationships/slide" Target="slides/slide28.xml"/><Relationship Id="rId35" Type="http://schemas.openxmlformats.org/officeDocument/2006/relationships/font" Target="fonts/MontserratSemiBold-italic.fntdata"/><Relationship Id="rId34" Type="http://schemas.openxmlformats.org/officeDocument/2006/relationships/font" Target="fonts/MontserratSemiBold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MontserratSemiBold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HelveticaNeueLight-italic.fntdata"/><Relationship Id="rId50" Type="http://schemas.openxmlformats.org/officeDocument/2006/relationships/font" Target="fonts/HelveticaNeueLight-bold.fntdata"/><Relationship Id="rId52" Type="http://schemas.openxmlformats.org/officeDocument/2006/relationships/font" Target="fonts/HelveticaNeue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79ac207f2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d79ac207f2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abrindo site do academy</a:t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79ac207f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d79ac207f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79ac207f2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gd79ac207f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79ac207f2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abrindo site do academy</a:t>
            </a:r>
            <a:endParaRPr/>
          </a:p>
        </p:txBody>
      </p:sp>
      <p:sp>
        <p:nvSpPr>
          <p:cNvPr id="350" name="Google Shape;350;gd79ac207f2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79ac207f2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d79ac207f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abrindo site do academy</a:t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abrindo site do academy</a:t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cubos.academy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2" name="Google Shape;62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Bancos de Dados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 amt="20000"/>
          </a:blip>
          <a:srcRect b="3212" l="0" r="0" t="0"/>
          <a:stretch/>
        </p:blipFill>
        <p:spPr>
          <a:xfrm>
            <a:off x="-30150" y="-88525"/>
            <a:ext cx="24444299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730899" y="1768475"/>
            <a:ext cx="20131574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Existem vários outros tipos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730900" y="3292475"/>
            <a:ext cx="19935300" cy="9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chave-valor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grafos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colunas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séries temporais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busca textual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4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1963650" y="3780073"/>
            <a:ext cx="20614102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Aqui nós vamos estudar bancos de dados relacionais (baseados em tabela).</a:t>
            </a:r>
            <a:endParaRPr b="1"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8167050" y="8825725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4"/>
          <p:cNvCxnSpPr/>
          <p:nvPr/>
        </p:nvCxnSpPr>
        <p:spPr>
          <a:xfrm>
            <a:off x="8167050" y="271000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1" name="Google Shape;171;p24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72" name="Google Shape;172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4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4" name="Google Shape;174;p24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80" name="Google Shape;180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2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25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83" name="Google Shape;183;p25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5" name="Google Shape;185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1" r="10093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8309" y="3566636"/>
            <a:ext cx="1410465" cy="1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7">
            <a:alphaModFix/>
          </a:blip>
          <a:srcRect b="8" l="0" r="0" t="9"/>
          <a:stretch/>
        </p:blipFill>
        <p:spPr>
          <a:xfrm>
            <a:off x="13838238" y="3581175"/>
            <a:ext cx="1410600" cy="141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5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2"/>
              <a:buFont typeface="Arial"/>
              <a:buNone/>
            </a:pPr>
            <a:r>
              <a:rPr b="0" i="0" lang="en-US" sz="3362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Guilherme Bernal</a:t>
            </a:r>
            <a:endParaRPr b="0" i="0" sz="4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CTO da Cubos</a:t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68100" y="31179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2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97" name="Google Shape;197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9" name="Google Shape;199;p26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6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06000" y="4923000"/>
            <a:ext cx="23841599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relacional</a:t>
            </a:r>
            <a:endParaRPr b="1" i="0" sz="9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4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>
            <p:ph type="title"/>
          </p:nvPr>
        </p:nvSpPr>
        <p:spPr>
          <a:xfrm>
            <a:off x="1963650" y="3780073"/>
            <a:ext cx="20614102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8600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SGBDR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 = Sistema Gerenciador de Banco de Dados Relacional. Um programa de computador que armazena e organiza dados em forma de tabelas.</a:t>
            </a:r>
            <a:endParaRPr b="1"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8167050" y="8825725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8167050" y="271000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2" name="Google Shape;212;p2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213" name="Google Shape;213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5" name="Google Shape;215;p2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22" name="Google Shape;22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30" name="Google Shape;23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 -&gt; Colunas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495474" y="3512455"/>
            <a:ext cx="23426152" cy="1449600"/>
          </a:xfrm>
          <a:prstGeom prst="rect">
            <a:avLst/>
          </a:prstGeom>
          <a:solidFill>
            <a:srgbClr val="FF0178">
              <a:alpha val="12549"/>
            </a:srgbClr>
          </a:solidFill>
          <a:ln cap="flat" cmpd="sng" w="76200">
            <a:solidFill>
              <a:srgbClr val="FF0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39" name="Google Shape;239;p30"/>
          <p:cNvPicPr preferRelativeResize="0"/>
          <p:nvPr/>
        </p:nvPicPr>
        <p:blipFill rotWithShape="1">
          <a:blip r:embed="rId5">
            <a:alphaModFix amt="80000"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 -&gt; Colunas -&gt; Tipo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495474" y="3512455"/>
            <a:ext cx="23426152" cy="1449600"/>
          </a:xfrm>
          <a:prstGeom prst="rect">
            <a:avLst/>
          </a:prstGeom>
          <a:solidFill>
            <a:srgbClr val="FF0178">
              <a:alpha val="12549"/>
            </a:srgbClr>
          </a:solidFill>
          <a:ln cap="flat" cmpd="sng" w="76200">
            <a:solidFill>
              <a:srgbClr val="FF0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-9753" y="5405341"/>
            <a:ext cx="434669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Número</a:t>
            </a:r>
            <a:endParaRPr b="1" i="0" sz="7200" u="none" cap="none" strike="noStrike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3177834" y="6205551"/>
            <a:ext cx="434669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endParaRPr b="1" i="0" sz="7200" u="none" cap="none" strike="noStrike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7680202" y="6858000"/>
            <a:ext cx="434669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Número longo</a:t>
            </a:r>
            <a:endParaRPr b="1" i="0" sz="7200" u="none" cap="none" strike="noStrike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11934494" y="6021900"/>
            <a:ext cx="434669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endParaRPr b="1" i="0" sz="7200" u="none" cap="none" strike="noStrike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0"/>
          <p:cNvSpPr txBox="1"/>
          <p:nvPr/>
        </p:nvSpPr>
        <p:spPr>
          <a:xfrm>
            <a:off x="15523523" y="5787501"/>
            <a:ext cx="434669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Data</a:t>
            </a:r>
            <a:endParaRPr b="1" i="0" sz="7200" u="none" cap="none" strike="noStrike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0"/>
          <p:cNvSpPr txBox="1"/>
          <p:nvPr/>
        </p:nvSpPr>
        <p:spPr>
          <a:xfrm>
            <a:off x="19112552" y="6637959"/>
            <a:ext cx="434669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Sim/Não</a:t>
            </a:r>
            <a:endParaRPr b="1" i="0" sz="7200" u="none" cap="none" strike="noStrike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30"/>
          <p:cNvCxnSpPr/>
          <p:nvPr/>
        </p:nvCxnSpPr>
        <p:spPr>
          <a:xfrm>
            <a:off x="1949979" y="4713916"/>
            <a:ext cx="0" cy="1307984"/>
          </a:xfrm>
          <a:prstGeom prst="straightConnector1">
            <a:avLst/>
          </a:prstGeom>
          <a:noFill/>
          <a:ln cap="flat" cmpd="sng" w="101600">
            <a:solidFill>
              <a:srgbClr val="FF017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49" name="Google Shape;249;p30"/>
          <p:cNvCxnSpPr/>
          <p:nvPr/>
        </p:nvCxnSpPr>
        <p:spPr>
          <a:xfrm>
            <a:off x="5351179" y="4713916"/>
            <a:ext cx="0" cy="1924043"/>
          </a:xfrm>
          <a:prstGeom prst="straightConnector1">
            <a:avLst/>
          </a:prstGeom>
          <a:noFill/>
          <a:ln cap="flat" cmpd="sng" w="101600">
            <a:solidFill>
              <a:srgbClr val="FF017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0" name="Google Shape;250;p30"/>
          <p:cNvCxnSpPr/>
          <p:nvPr/>
        </p:nvCxnSpPr>
        <p:spPr>
          <a:xfrm>
            <a:off x="9874537" y="4891129"/>
            <a:ext cx="0" cy="1924043"/>
          </a:xfrm>
          <a:prstGeom prst="straightConnector1">
            <a:avLst/>
          </a:prstGeom>
          <a:noFill/>
          <a:ln cap="flat" cmpd="sng" w="101600">
            <a:solidFill>
              <a:srgbClr val="FF017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1" name="Google Shape;251;p30"/>
          <p:cNvCxnSpPr/>
          <p:nvPr/>
        </p:nvCxnSpPr>
        <p:spPr>
          <a:xfrm>
            <a:off x="14283977" y="4907913"/>
            <a:ext cx="0" cy="1333528"/>
          </a:xfrm>
          <a:prstGeom prst="straightConnector1">
            <a:avLst/>
          </a:prstGeom>
          <a:noFill/>
          <a:ln cap="flat" cmpd="sng" w="101600">
            <a:solidFill>
              <a:srgbClr val="FF017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2" name="Google Shape;252;p30"/>
          <p:cNvCxnSpPr/>
          <p:nvPr/>
        </p:nvCxnSpPr>
        <p:spPr>
          <a:xfrm>
            <a:off x="17921256" y="4872023"/>
            <a:ext cx="0" cy="1333528"/>
          </a:xfrm>
          <a:prstGeom prst="straightConnector1">
            <a:avLst/>
          </a:prstGeom>
          <a:noFill/>
          <a:ln cap="flat" cmpd="sng" w="101600">
            <a:solidFill>
              <a:srgbClr val="FF0178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3" name="Google Shape;253;p30"/>
          <p:cNvCxnSpPr/>
          <p:nvPr/>
        </p:nvCxnSpPr>
        <p:spPr>
          <a:xfrm>
            <a:off x="21285895" y="4962055"/>
            <a:ext cx="0" cy="1853117"/>
          </a:xfrm>
          <a:prstGeom prst="straightConnector1">
            <a:avLst/>
          </a:prstGeom>
          <a:noFill/>
          <a:ln cap="flat" cmpd="sng" w="101600">
            <a:solidFill>
              <a:srgbClr val="FF0178"/>
            </a:solidFill>
            <a:prstDash val="solid"/>
            <a:round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60" name="Google Shape;26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1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 -&gt; Linhas (Registros)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1"/>
          <p:cNvSpPr/>
          <p:nvPr/>
        </p:nvSpPr>
        <p:spPr>
          <a:xfrm>
            <a:off x="1016000" y="6278880"/>
            <a:ext cx="22369052" cy="970261"/>
          </a:xfrm>
          <a:prstGeom prst="rect">
            <a:avLst/>
          </a:prstGeom>
          <a:solidFill>
            <a:srgbClr val="FF0178">
              <a:alpha val="12549"/>
            </a:srgbClr>
          </a:solidFill>
          <a:ln cap="flat" cmpd="sng" w="76200">
            <a:solidFill>
              <a:srgbClr val="FF0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69" name="Google Shape;26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Linhas/Colunas -&gt; Valores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12131040" y="7249141"/>
            <a:ext cx="4023360" cy="817899"/>
          </a:xfrm>
          <a:prstGeom prst="rect">
            <a:avLst/>
          </a:prstGeom>
          <a:solidFill>
            <a:srgbClr val="FF0178">
              <a:alpha val="12549"/>
            </a:srgbClr>
          </a:solidFill>
          <a:ln cap="flat" cmpd="sng" w="76200">
            <a:solidFill>
              <a:srgbClr val="FF0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5" name="Google Shape;75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" name="Google Shape;77;p15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8201850" y="33904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3913650" y="4371575"/>
            <a:ext cx="164808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Precisamos manter informações organizadas.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78" name="Google Shape;27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 -&gt; Chave Primária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3"/>
          <p:cNvSpPr/>
          <p:nvPr/>
        </p:nvSpPr>
        <p:spPr>
          <a:xfrm>
            <a:off x="975360" y="3860800"/>
            <a:ext cx="1788160" cy="9158710"/>
          </a:xfrm>
          <a:prstGeom prst="rect">
            <a:avLst/>
          </a:prstGeom>
          <a:solidFill>
            <a:srgbClr val="FF0178">
              <a:alpha val="12549"/>
            </a:srgbClr>
          </a:solidFill>
          <a:ln cap="flat" cmpd="sng" w="76200">
            <a:solidFill>
              <a:srgbClr val="FF0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87" name="Google Shape;287;p34"/>
          <p:cNvPicPr preferRelativeResize="0"/>
          <p:nvPr/>
        </p:nvPicPr>
        <p:blipFill rotWithShape="1">
          <a:blip r:embed="rId5">
            <a:alphaModFix/>
          </a:blip>
          <a:srcRect b="0" l="8261" r="0" t="0"/>
          <a:stretch/>
        </p:blipFill>
        <p:spPr>
          <a:xfrm>
            <a:off x="2722879" y="3719945"/>
            <a:ext cx="20812308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4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 -&gt; Chave Primária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4"/>
          <p:cNvSpPr/>
          <p:nvPr/>
        </p:nvSpPr>
        <p:spPr>
          <a:xfrm>
            <a:off x="7599680" y="3881812"/>
            <a:ext cx="4450080" cy="9158710"/>
          </a:xfrm>
          <a:prstGeom prst="rect">
            <a:avLst/>
          </a:prstGeom>
          <a:solidFill>
            <a:srgbClr val="FF0178">
              <a:alpha val="12549"/>
            </a:srgbClr>
          </a:solidFill>
          <a:ln cap="flat" cmpd="sng" w="76200">
            <a:solidFill>
              <a:srgbClr val="FF0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&#10;&#10;Description automatically generated" id="296" name="Google Shape;29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8811" y="3719945"/>
            <a:ext cx="22686379" cy="94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30150" y="-88521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6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Tabelas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Q634161 - Questões de Concursos | Qconcursos.com" id="305" name="Google Shape;305;p36"/>
          <p:cNvPicPr preferRelativeResize="0"/>
          <p:nvPr/>
        </p:nvPicPr>
        <p:blipFill rotWithShape="1">
          <a:blip r:embed="rId5">
            <a:alphaModFix/>
          </a:blip>
          <a:srcRect b="65495" l="0" r="41181" t="0"/>
          <a:stretch/>
        </p:blipFill>
        <p:spPr>
          <a:xfrm>
            <a:off x="3801752" y="3515526"/>
            <a:ext cx="7981943" cy="9969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634161 - Questões de Concursos | Qconcursos.com" id="306" name="Google Shape;306;p36"/>
          <p:cNvPicPr preferRelativeResize="0"/>
          <p:nvPr/>
        </p:nvPicPr>
        <p:blipFill rotWithShape="1">
          <a:blip r:embed="rId5">
            <a:alphaModFix/>
          </a:blip>
          <a:srcRect b="0" l="0" r="0" t="34203"/>
          <a:stretch/>
        </p:blipFill>
        <p:spPr>
          <a:xfrm>
            <a:off x="11783694" y="359515"/>
            <a:ext cx="9369425" cy="1312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4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>
            <p:ph type="title"/>
          </p:nvPr>
        </p:nvSpPr>
        <p:spPr>
          <a:xfrm>
            <a:off x="1963650" y="3780073"/>
            <a:ext cx="20614102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8600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Schema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 = Conjunto de tabelas e características do banco de dados, mas sem os dados em si.</a:t>
            </a:r>
            <a:endParaRPr b="1"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4" name="Google Shape;314;p37"/>
          <p:cNvCxnSpPr/>
          <p:nvPr/>
        </p:nvCxnSpPr>
        <p:spPr>
          <a:xfrm>
            <a:off x="8167050" y="8825725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37"/>
          <p:cNvCxnSpPr/>
          <p:nvPr/>
        </p:nvCxnSpPr>
        <p:spPr>
          <a:xfrm>
            <a:off x="8167050" y="271000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6" name="Google Shape;316;p3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17" name="Google Shape;317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3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9" name="Google Shape;319;p37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25" name="Google Shape;325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3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38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328" name="Google Shape;328;p38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0" name="Google Shape;330;p3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1" r="10093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8309" y="3566636"/>
            <a:ext cx="1410465" cy="1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8"/>
          <p:cNvPicPr preferRelativeResize="0"/>
          <p:nvPr/>
        </p:nvPicPr>
        <p:blipFill rotWithShape="1">
          <a:blip r:embed="rId7">
            <a:alphaModFix/>
          </a:blip>
          <a:srcRect b="8" l="0" r="0" t="9"/>
          <a:stretch/>
        </p:blipFill>
        <p:spPr>
          <a:xfrm>
            <a:off x="13838238" y="3581175"/>
            <a:ext cx="1410600" cy="141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3" name="Google Shape;333;p38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2"/>
              <a:buFont typeface="Arial"/>
              <a:buNone/>
            </a:pPr>
            <a:r>
              <a:rPr b="0" i="0" lang="en-US" sz="3362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Guilherme Bernal</a:t>
            </a:r>
            <a:endParaRPr b="0" i="0" sz="4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CTO da Cubos</a:t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3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42" name="Google Shape;342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3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4" name="Google Shape;344;p39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9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39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b="1" i="0" sz="9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0"/>
          <p:cNvPicPr preferRelativeResize="0"/>
          <p:nvPr/>
        </p:nvPicPr>
        <p:blipFill rotWithShape="1">
          <a:blip r:embed="rId3">
            <a:alphaModFix amt="20000"/>
          </a:blip>
          <a:srcRect b="3213" l="0" r="0" t="0"/>
          <a:stretch/>
        </p:blipFill>
        <p:spPr>
          <a:xfrm>
            <a:off x="-30150" y="-88525"/>
            <a:ext cx="24444300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0"/>
          <p:cNvPicPr preferRelativeResize="0"/>
          <p:nvPr/>
        </p:nvPicPr>
        <p:blipFill rotWithShape="1">
          <a:blip r:embed="rId4">
            <a:alphaModFix/>
          </a:blip>
          <a:srcRect b="0" l="0" r="72529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0"/>
          <p:cNvSpPr txBox="1"/>
          <p:nvPr/>
        </p:nvSpPr>
        <p:spPr>
          <a:xfrm>
            <a:off x="1730900" y="3292475"/>
            <a:ext cx="20846700" cy="9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Char char="●"/>
            </a:pP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b="1"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PostgreSQL </a:t>
            </a: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um banco de dados tabular relacional (</a:t>
            </a:r>
            <a:r>
              <a:rPr b="1"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SGBDR</a:t>
            </a: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Char char="●"/>
            </a:pP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gratuito e open-source. Funciona em todos os sistemas operacionais.</a:t>
            </a:r>
            <a:endParaRPr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Char char="●"/>
            </a:pP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 desenvolvido em conjunto por universidades e individuais ao redor do mundo. Tem sua origem em 197</a:t>
            </a: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em Berkeley (4</a:t>
            </a: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anos).</a:t>
            </a:r>
            <a:endParaRPr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Montserrat"/>
              <a:buChar char="●"/>
            </a:pP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 considerado um dos bancos de dados mais </a:t>
            </a:r>
            <a:r>
              <a:rPr b="1"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poderosos e estáveis</a:t>
            </a:r>
            <a:r>
              <a:rPr lang="en-US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14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Montserrat"/>
              <a:buChar char="●"/>
            </a:pPr>
            <a:r>
              <a:rPr lang="en-US" sz="4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https://postgresql.org/</a:t>
            </a:r>
            <a:endParaRPr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730899" y="1768475"/>
            <a:ext cx="201315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Um pouco de história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41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361" name="Google Shape;361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41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41"/>
          <p:cNvGrpSpPr/>
          <p:nvPr/>
        </p:nvGrpSpPr>
        <p:grpSpPr>
          <a:xfrm>
            <a:off x="13408555" y="3145525"/>
            <a:ext cx="7983559" cy="2661150"/>
            <a:chOff x="14347050" y="2633950"/>
            <a:chExt cx="6425400" cy="2661150"/>
          </a:xfrm>
        </p:grpSpPr>
        <p:sp>
          <p:nvSpPr>
            <p:cNvPr id="364" name="Google Shape;364;p41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1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" name="Google Shape;366;p4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2" r="10094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8309" y="3566636"/>
            <a:ext cx="1410465" cy="1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1"/>
          <p:cNvPicPr preferRelativeResize="0"/>
          <p:nvPr/>
        </p:nvPicPr>
        <p:blipFill rotWithShape="1">
          <a:blip r:embed="rId7">
            <a:alphaModFix/>
          </a:blip>
          <a:srcRect b="9" l="0" r="0" t="9"/>
          <a:stretch/>
        </p:blipFill>
        <p:spPr>
          <a:xfrm>
            <a:off x="13838238" y="3581175"/>
            <a:ext cx="1410600" cy="141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9" name="Google Shape;369;p41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2"/>
              <a:buFont typeface="Arial"/>
              <a:buNone/>
            </a:pPr>
            <a:r>
              <a:rPr b="0" i="0" lang="en-US" sz="3362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Guilherme Bernal</a:t>
            </a:r>
            <a:endParaRPr b="0" i="0" sz="4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CTO da Cubos</a:t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4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4845" y="766195"/>
            <a:ext cx="13014310" cy="12183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 amt="20000"/>
          </a:blip>
          <a:srcRect b="3212" l="0" r="0" t="0"/>
          <a:stretch/>
        </p:blipFill>
        <p:spPr>
          <a:xfrm>
            <a:off x="-30150" y="-88525"/>
            <a:ext cx="24444299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730900" y="1768475"/>
            <a:ext cx="20955299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 que um banco de dados faz?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730900" y="3292475"/>
            <a:ext cx="21129099" cy="9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1" i="0" lang="en-US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Armazenar dados vivos de forma persistente e segura.</a:t>
            </a:r>
            <a:endParaRPr/>
          </a:p>
          <a:p>
            <a:pPr indent="-3429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1" i="0" lang="en-US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Gerenciar acesso aos dados.</a:t>
            </a:r>
            <a:endParaRPr/>
          </a:p>
          <a:p>
            <a:pPr indent="-3429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1" i="0" lang="en-US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Organizar os dados de maneira estruturada.</a:t>
            </a:r>
            <a:endParaRPr/>
          </a:p>
          <a:p>
            <a:pPr indent="-3429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t/>
            </a:r>
            <a:endParaRPr b="1" i="0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858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1" i="0" lang="en-US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Responder perguntas.</a:t>
            </a:r>
            <a:endParaRPr b="1" i="0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0" y="4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88144" y="9079825"/>
            <a:ext cx="5207712" cy="2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1963650" y="3780073"/>
            <a:ext cx="20614102" cy="3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8600">
                <a:solidFill>
                  <a:schemeClr val="lt1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SGBD</a:t>
            </a:r>
            <a:r>
              <a:rPr b="1" lang="en-US" sz="7200">
                <a:latin typeface="Montserrat"/>
                <a:ea typeface="Montserrat"/>
                <a:cs typeface="Montserrat"/>
                <a:sym typeface="Montserrat"/>
              </a:rPr>
              <a:t> = Sistema Gerenciador de Banco de Dados. Um programa de computador que armazena e organiza dados.</a:t>
            </a:r>
            <a:endParaRPr b="1" i="1" sz="4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8167050" y="8825725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8"/>
          <p:cNvCxnSpPr/>
          <p:nvPr/>
        </p:nvCxnSpPr>
        <p:spPr>
          <a:xfrm>
            <a:off x="8167050" y="2710000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" name="Google Shape;104;p18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05" name="Google Shape;10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13" name="Google Shape;11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9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9"/>
          <p:cNvGrpSpPr/>
          <p:nvPr/>
        </p:nvGrpSpPr>
        <p:grpSpPr>
          <a:xfrm>
            <a:off x="13408554" y="3145525"/>
            <a:ext cx="7983559" cy="2661150"/>
            <a:chOff x="14347050" y="2633950"/>
            <a:chExt cx="6425400" cy="2661150"/>
          </a:xfrm>
        </p:grpSpPr>
        <p:sp>
          <p:nvSpPr>
            <p:cNvPr id="116" name="Google Shape;116;p19"/>
            <p:cNvSpPr/>
            <p:nvPr/>
          </p:nvSpPr>
          <p:spPr>
            <a:xfrm>
              <a:off x="14347050" y="2633950"/>
              <a:ext cx="6425400" cy="2205000"/>
            </a:xfrm>
            <a:prstGeom prst="roundRect">
              <a:avLst>
                <a:gd fmla="val 16667" name="adj"/>
              </a:avLst>
            </a:prstGeom>
            <a:solidFill>
              <a:srgbClr val="FF01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 flipH="1" rot="10800000">
              <a:off x="14358353" y="3631900"/>
              <a:ext cx="1872000" cy="1663200"/>
            </a:xfrm>
            <a:prstGeom prst="rtTriangle">
              <a:avLst/>
            </a:prstGeom>
            <a:solidFill>
              <a:srgbClr val="FF0178"/>
            </a:solidFill>
            <a:ln cap="flat" cmpd="sng" w="19050">
              <a:solidFill>
                <a:srgbClr val="FF01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8" name="Google Shape;118;p19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0101" r="10093" t="0"/>
          <a:stretch/>
        </p:blipFill>
        <p:spPr>
          <a:xfrm>
            <a:off x="9398425" y="5112000"/>
            <a:ext cx="5587150" cy="34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8309" y="3566636"/>
            <a:ext cx="1410465" cy="143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7">
            <a:alphaModFix/>
          </a:blip>
          <a:srcRect b="8" l="0" r="0" t="9"/>
          <a:stretch/>
        </p:blipFill>
        <p:spPr>
          <a:xfrm>
            <a:off x="13838238" y="3581175"/>
            <a:ext cx="1410600" cy="1410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9"/>
          <p:cNvSpPr txBox="1"/>
          <p:nvPr/>
        </p:nvSpPr>
        <p:spPr>
          <a:xfrm>
            <a:off x="7363050" y="11297950"/>
            <a:ext cx="96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www.cubos.academy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5467350" y="3425175"/>
            <a:ext cx="5925300" cy="15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2"/>
              <a:buFont typeface="Arial"/>
              <a:buNone/>
            </a:pPr>
            <a:r>
              <a:rPr b="0" i="0" lang="en-US" sz="3362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Guilherme Bernal</a:t>
            </a:r>
            <a:endParaRPr b="0" i="0" sz="40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CTO da Cubos</a:t>
            </a:r>
            <a:endParaRPr b="0"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-68100" y="31179"/>
            <a:ext cx="24444299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20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130" name="Google Shape;130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0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2" name="Google Shape;132;p20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20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Back-end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06000" y="4923000"/>
            <a:ext cx="23841599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Tipos de banco de dados</a:t>
            </a:r>
            <a:endParaRPr b="1" i="0" sz="9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 amt="20000"/>
          </a:blip>
          <a:srcRect b="3212" l="0" r="0" t="0"/>
          <a:stretch/>
        </p:blipFill>
        <p:spPr>
          <a:xfrm>
            <a:off x="-30150" y="-88525"/>
            <a:ext cx="24444299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730899" y="1768475"/>
            <a:ext cx="20131574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Os dois tipos mais comuns de BDs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730900" y="3292475"/>
            <a:ext cx="19935300" cy="9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documentos (não relacional)</a:t>
            </a:r>
            <a:endParaRPr/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ntrodução ao modelo NoSQL e Apache Hadoop | by Victor Duarte Venancio |  Medium"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7119" y="5646161"/>
            <a:ext cx="16169761" cy="7141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 amt="20000"/>
          </a:blip>
          <a:srcRect b="3212" l="0" r="0" t="0"/>
          <a:stretch/>
        </p:blipFill>
        <p:spPr>
          <a:xfrm>
            <a:off x="-30150" y="-88525"/>
            <a:ext cx="24444299" cy="138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1730899" y="1768475"/>
            <a:ext cx="20131574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-US" sz="8600" u="none" cap="none" strike="noStrike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Os dois tipos mais comuns de BDs</a:t>
            </a:r>
            <a:endParaRPr b="1" i="0" sz="8600" u="none" cap="none" strike="noStrike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730900" y="3292475"/>
            <a:ext cx="19935300" cy="91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Banco de dados baseado em tabelas (relacional)</a:t>
            </a:r>
            <a:endParaRPr/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Ruby on Rails: SQL Database &amp; Models | by TK | The Renaissance Developer |  Medium" id="153" name="Google Shape;15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4850" y="5165418"/>
            <a:ext cx="14574300" cy="789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