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13716000" cx="2438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Montserrat Light"/>
      <p:regular r:id="rId22"/>
      <p:bold r:id="rId23"/>
      <p:italic r:id="rId24"/>
      <p:boldItalic r:id="rId25"/>
    </p:embeddedFont>
    <p:embeddedFont>
      <p:font typeface="Helvetica Neue"/>
      <p:regular r:id="rId26"/>
      <p:bold r:id="rId27"/>
      <p:italic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Light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Light-italic.fntdata"/><Relationship Id="rId23" Type="http://schemas.openxmlformats.org/officeDocument/2006/relationships/font" Target="fonts/Montserrat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regular.fntdata"/><Relationship Id="rId25" Type="http://schemas.openxmlformats.org/officeDocument/2006/relationships/font" Target="fonts/MontserratLight-boldItalic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falar sobre desafio da semana que vem</a:t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103eca098_0_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para comparação em duas coisas</a:t>
            </a:r>
            <a:endParaRPr/>
          </a:p>
        </p:txBody>
      </p:sp>
      <p:sp>
        <p:nvSpPr>
          <p:cNvPr id="163" name="Google Shape;163;g9103eca098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103eca098_0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para comparação em duas coisas</a:t>
            </a:r>
            <a:endParaRPr/>
          </a:p>
        </p:txBody>
      </p:sp>
      <p:sp>
        <p:nvSpPr>
          <p:cNvPr id="175" name="Google Shape;175;g9103eca098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932fdc834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c932fdc834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103eca098_0_1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para comparação em duas coisas</a:t>
            </a:r>
            <a:endParaRPr/>
          </a:p>
        </p:txBody>
      </p:sp>
      <p:sp>
        <p:nvSpPr>
          <p:cNvPr id="196" name="Google Shape;196;g9103eca098_0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03eca098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9103eca098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323e93218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5323e93218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103eca098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para comparação em duas coisas</a:t>
            </a:r>
            <a:endParaRPr/>
          </a:p>
        </p:txBody>
      </p:sp>
      <p:sp>
        <p:nvSpPr>
          <p:cNvPr id="96" name="Google Shape;96;g9103eca098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103eca098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para comparação em duas coisas</a:t>
            </a:r>
            <a:endParaRPr/>
          </a:p>
        </p:txBody>
      </p:sp>
      <p:sp>
        <p:nvSpPr>
          <p:cNvPr id="108" name="Google Shape;108;g9103eca098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103eca098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para comparação em duas coisas</a:t>
            </a:r>
            <a:endParaRPr/>
          </a:p>
        </p:txBody>
      </p:sp>
      <p:sp>
        <p:nvSpPr>
          <p:cNvPr id="120" name="Google Shape;120;g9103eca098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932fdc83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c932fdc83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932fdc834_0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c932fdc834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103eca098_0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para comparação em duas coisas</a:t>
            </a:r>
            <a:endParaRPr/>
          </a:p>
        </p:txBody>
      </p:sp>
      <p:sp>
        <p:nvSpPr>
          <p:cNvPr id="152" name="Google Shape;152;g9103eca098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Subtítulo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833937" y="7072312"/>
            <a:ext cx="147162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833937" y="8947546"/>
            <a:ext cx="14716126" cy="75009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Helvetica Neue"/>
              <a:buNone/>
              <a:defRPr b="1"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833937" y="5981303"/>
            <a:ext cx="14716126" cy="1003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 Light"/>
              <a:buNone/>
              <a:defRPr sz="5600"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>
            <p:ph idx="2" type="pic"/>
          </p:nvPr>
        </p:nvSpPr>
        <p:spPr>
          <a:xfrm>
            <a:off x="3048000" y="0"/>
            <a:ext cx="18288001" cy="137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>
  <p:cSld name="Em Br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831200" y="5735600"/>
            <a:ext cx="22721700" cy="2244900"/>
          </a:xfrm>
          <a:prstGeom prst="rect">
            <a:avLst/>
          </a:prstGeom>
        </p:spPr>
        <p:txBody>
          <a:bodyPr anchorCtr="0" anchor="ctr" bIns="71425" lIns="71425" spcFirstLastPara="1" rIns="71425" wrap="square" tIns="7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b" bIns="71425" lIns="71425" spcFirstLastPara="1" rIns="71425" wrap="square" tIns="7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</p:spPr>
        <p:txBody>
          <a:bodyPr anchorCtr="0" anchor="b" bIns="71425" lIns="71425" spcFirstLastPara="1" rIns="71425" wrap="square" tIns="7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Horizontal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5298281" y="892968"/>
            <a:ext cx="13751719" cy="832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833937" y="11519296"/>
            <a:ext cx="14716126" cy="171450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entro">
  <p:cSld name="Título - Centr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- Vertical">
  <p:cSld name="Foto -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>
            <p:ph idx="2" type="pic"/>
          </p:nvPr>
        </p:nvSpPr>
        <p:spPr>
          <a:xfrm>
            <a:off x="12495609" y="1071562"/>
            <a:ext cx="7500938" cy="11590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387453" y="1071562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387453" y="7036593"/>
            <a:ext cx="7500938" cy="5625704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Superior">
  <p:cSld name="Título - Superio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Marcadores">
  <p:cSld name="Título e Marcador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Marcadores e Foto">
  <p:cSld name="Título, Marcadores e F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09575" lvl="0" marL="4572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FFFFFF"/>
              </a:buClr>
              <a:buSzPts val="2850"/>
              <a:buFont typeface="Helvetica Neue Light"/>
              <a:buChar char="•"/>
              <a:defRPr sz="38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cadores">
  <p:cSld name="Marcador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387453" y="1785937"/>
            <a:ext cx="15609095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ês Fotos">
  <p:cSld name="Três F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12495609" y="7161609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3" name="Google Shape;43;p10"/>
          <p:cNvSpPr/>
          <p:nvPr>
            <p:ph idx="3" type="pic"/>
          </p:nvPr>
        </p:nvSpPr>
        <p:spPr>
          <a:xfrm>
            <a:off x="12495609" y="1071562"/>
            <a:ext cx="7500938" cy="5482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4" name="Google Shape;44;p10"/>
          <p:cNvSpPr/>
          <p:nvPr>
            <p:ph idx="4" type="pic"/>
          </p:nvPr>
        </p:nvSpPr>
        <p:spPr>
          <a:xfrm>
            <a:off x="4387453" y="1072805"/>
            <a:ext cx="7500938" cy="11572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87453" y="571500"/>
            <a:ext cx="15609095" cy="298251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>
            <a:lvl1pPr indent="-4762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762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762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762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762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762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762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762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762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ts val="3900"/>
              <a:buFont typeface="Helvetica Neue Light"/>
              <a:buChar char="•"/>
              <a:defRPr b="0" i="0" sz="5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935814" y="13026231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30150" y="-885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0" y="4957763"/>
            <a:ext cx="7620000" cy="3800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6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67" name="Google Shape;67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6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 amt="20000"/>
          </a:blip>
          <a:srcRect b="-1069" l="-990" r="989" t="1070"/>
          <a:stretch/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712027" y="5459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1698600" y="4961900"/>
            <a:ext cx="8556000" cy="7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Remove espaços em branco tanto no início quanto no fim de uma string.</a:t>
            </a:r>
            <a:endParaRPr b="1" sz="4800">
              <a:solidFill>
                <a:srgbClr val="FFFFF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12430800" y="-36900"/>
            <a:ext cx="119532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0" y="2147975"/>
            <a:ext cx="119532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trim</a:t>
            </a: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()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11953200" y="1995575"/>
            <a:ext cx="124308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49125" y="5124450"/>
            <a:ext cx="11734875" cy="314543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13473000" y="9726550"/>
            <a:ext cx="9868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Montserrat"/>
                <a:ea typeface="Montserrat"/>
                <a:cs typeface="Montserrat"/>
                <a:sym typeface="Montserrat"/>
              </a:rPr>
              <a:t>Este exemplo imprime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Montserrat Light"/>
                <a:ea typeface="Montserrat Light"/>
                <a:cs typeface="Montserrat Light"/>
                <a:sym typeface="Montserrat Light"/>
              </a:rPr>
              <a:t>_jose@cubos.academy_</a:t>
            </a:r>
            <a:endParaRPr sz="48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 amt="20000"/>
          </a:blip>
          <a:srcRect b="-1069" l="-990" r="989" t="1070"/>
          <a:stretch/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6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712027" y="5459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1698600" y="5587600"/>
            <a:ext cx="8556000" cy="6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Preenche uma string, colocando </a:t>
            </a:r>
            <a:r>
              <a:rPr i="1"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text</a:t>
            </a: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no início dela (várias vezes, se necessário) até que a string atinja o tamanho </a:t>
            </a:r>
            <a:r>
              <a:rPr i="1"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length</a:t>
            </a:r>
            <a:endParaRPr i="1"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12430800" y="-36900"/>
            <a:ext cx="119532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0" y="2642638"/>
            <a:ext cx="119532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padStart</a:t>
            </a: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(length, text)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11953200" y="1995575"/>
            <a:ext cx="124308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5">
            <a:alphaModFix/>
          </a:blip>
          <a:srcRect b="0" l="7149" r="0" t="0"/>
          <a:stretch/>
        </p:blipFill>
        <p:spPr>
          <a:xfrm>
            <a:off x="12430800" y="5331300"/>
            <a:ext cx="12021598" cy="3347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7800900" y="3033725"/>
            <a:ext cx="15385200" cy="9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Faça uma função chamada imprimir data que tem 3 parâmetros: dia, mês e ano.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Essa função deve imprimir na tela a data passada como argumento no seguinte formato, de modo que ela sempre tenha 8 dígitos no total: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Char char="●"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01/01/2021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Char char="●"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18/02/1991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Utilize padStart para garantir que isso aconteça.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Sempre passe argumentos do tipo number</a:t>
            </a:r>
            <a:endParaRPr b="1"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0" y="0"/>
            <a:ext cx="61737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4">
            <a:alphaModFix/>
          </a:blip>
          <a:srcRect b="0" l="38161" r="8270" t="79820"/>
          <a:stretch/>
        </p:blipFill>
        <p:spPr>
          <a:xfrm rot="5400000">
            <a:off x="-354737" y="5460849"/>
            <a:ext cx="13193224" cy="279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7856550" y="579450"/>
            <a:ext cx="12591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Exercício Resolvido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1171600" y="5395400"/>
            <a:ext cx="3930900" cy="4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ER</a:t>
            </a:r>
            <a:endParaRPr b="1" sz="20000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 amt="20000"/>
          </a:blip>
          <a:srcRect b="-1069" l="-990" r="989" t="1070"/>
          <a:stretch/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712027" y="5459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1698600" y="5587600"/>
            <a:ext cx="8556000" cy="6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Transforma uma string num array de strings menores, separando-a em todos os lugares onde encontrar o argumento </a:t>
            </a:r>
            <a:r>
              <a:rPr i="1"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text</a:t>
            </a: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12430800" y="-36900"/>
            <a:ext cx="119532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0" y="2642638"/>
            <a:ext cx="119532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split</a:t>
            </a: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(text)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11953200" y="1995575"/>
            <a:ext cx="124308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30800" y="5587600"/>
            <a:ext cx="11953198" cy="3728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68100" y="31179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8700" y="8407588"/>
            <a:ext cx="5306600" cy="26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7"/>
          <p:cNvGrpSpPr/>
          <p:nvPr/>
        </p:nvGrpSpPr>
        <p:grpSpPr>
          <a:xfrm>
            <a:off x="-30150" y="12383050"/>
            <a:ext cx="24444300" cy="1906650"/>
            <a:chOff x="-30150" y="12383050"/>
            <a:chExt cx="24444300" cy="1906650"/>
          </a:xfrm>
        </p:grpSpPr>
        <p:pic>
          <p:nvPicPr>
            <p:cNvPr id="76" name="Google Shape;7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7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8" name="Google Shape;78;p17"/>
          <p:cNvCxnSpPr/>
          <p:nvPr/>
        </p:nvCxnSpPr>
        <p:spPr>
          <a:xfrm>
            <a:off x="8167050" y="8233238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7"/>
          <p:cNvCxnSpPr/>
          <p:nvPr/>
        </p:nvCxnSpPr>
        <p:spPr>
          <a:xfrm>
            <a:off x="8167050" y="4637363"/>
            <a:ext cx="80499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6479250" y="2103150"/>
            <a:ext cx="11425500" cy="23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Lógica de Programação</a:t>
            </a:r>
            <a:endParaRPr sz="6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06000" y="4923000"/>
            <a:ext cx="238416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Métodos de Strings</a:t>
            </a:r>
            <a:endParaRPr b="1" sz="9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 amt="44000"/>
          </a:blip>
          <a:srcRect b="0" l="28396" r="33042" t="0"/>
          <a:stretch/>
        </p:blipFill>
        <p:spPr>
          <a:xfrm>
            <a:off x="16498250" y="-68900"/>
            <a:ext cx="8065874" cy="1395165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/>
          <p:nvPr/>
        </p:nvSpPr>
        <p:spPr>
          <a:xfrm>
            <a:off x="1077525" y="-186725"/>
            <a:ext cx="14621100" cy="1418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676775" y="3871625"/>
            <a:ext cx="14247300" cy="9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indexOf() e includes()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lastIndexOf()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slice()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replace()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toUpperCase()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toLowerCase()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trim()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split()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padStart()</a:t>
            </a:r>
            <a:endParaRPr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2E36"/>
              </a:buClr>
              <a:buSzPts val="4600"/>
              <a:buFont typeface="Montserrat"/>
              <a:buChar char="●"/>
            </a:pPr>
            <a:r>
              <a:rPr lang="en-US" sz="4600">
                <a:solidFill>
                  <a:srgbClr val="2E2E36"/>
                </a:solidFill>
                <a:latin typeface="Montserrat"/>
                <a:ea typeface="Montserrat"/>
                <a:cs typeface="Montserrat"/>
                <a:sym typeface="Montserrat"/>
              </a:rPr>
              <a:t>padEnd()</a:t>
            </a:r>
            <a:endParaRPr b="1" sz="4600">
              <a:solidFill>
                <a:srgbClr val="2E2E3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0" name="Google Shape;90;p18"/>
          <p:cNvGrpSpPr/>
          <p:nvPr/>
        </p:nvGrpSpPr>
        <p:grpSpPr>
          <a:xfrm flipH="1" rot="5400000">
            <a:off x="4084125" y="5904675"/>
            <a:ext cx="24444300" cy="1906650"/>
            <a:chOff x="-30150" y="12383050"/>
            <a:chExt cx="24444300" cy="1906650"/>
          </a:xfrm>
        </p:grpSpPr>
        <p:pic>
          <p:nvPicPr>
            <p:cNvPr id="91" name="Google Shape;91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092278" y="12383050"/>
              <a:ext cx="2171897" cy="9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8"/>
            <p:cNvSpPr/>
            <p:nvPr/>
          </p:nvSpPr>
          <p:spPr>
            <a:xfrm rot="10800000">
              <a:off x="-30150" y="13081600"/>
              <a:ext cx="24444300" cy="1208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8"/>
          <p:cNvSpPr txBox="1"/>
          <p:nvPr/>
        </p:nvSpPr>
        <p:spPr>
          <a:xfrm>
            <a:off x="1763025" y="1526825"/>
            <a:ext cx="14074800" cy="14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Métodos de Strings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 amt="20000"/>
          </a:blip>
          <a:srcRect b="-1069" l="-990" r="989" t="1070"/>
          <a:stretch/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712027" y="5459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1698600" y="4961900"/>
            <a:ext cx="8556000" cy="55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Encontra uma string dentro de outra string.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método retorna o índice da primeira ocorrência de text em uma string.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12430800" y="-36900"/>
            <a:ext cx="119532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0" y="2147975"/>
            <a:ext cx="119532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indexOf(text)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11953200" y="1995575"/>
            <a:ext cx="124308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69950" y="4257675"/>
            <a:ext cx="11830050" cy="565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3234200" y="10714500"/>
            <a:ext cx="9868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Montserrat"/>
                <a:ea typeface="Montserrat"/>
                <a:cs typeface="Montserrat"/>
                <a:sym typeface="Montserrat"/>
              </a:rPr>
              <a:t>Este exemplo imprime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Montserrat Light"/>
                <a:ea typeface="Montserrat Light"/>
                <a:cs typeface="Montserrat Light"/>
                <a:sym typeface="Montserrat Light"/>
              </a:rPr>
              <a:t>3</a:t>
            </a:r>
            <a:endParaRPr sz="48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 amt="20000"/>
          </a:blip>
          <a:srcRect b="-1069" l="-990" r="989" t="1070"/>
          <a:stretch/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712027" y="5459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1698600" y="4961900"/>
            <a:ext cx="8556000" cy="7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Extrai parte de uma string, retornando uma nova string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método recebe o índice de início e fim (excluso) da extração, e retorna uma nova string.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2430800" y="-36900"/>
            <a:ext cx="119532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0" y="2147975"/>
            <a:ext cx="119532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slice(start, end)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11953200" y="1995575"/>
            <a:ext cx="124308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59075" y="4404350"/>
            <a:ext cx="11296650" cy="76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3234200" y="11509025"/>
            <a:ext cx="9868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Montserrat"/>
                <a:ea typeface="Montserrat"/>
                <a:cs typeface="Montserrat"/>
                <a:sym typeface="Montserrat"/>
              </a:rPr>
              <a:t>Este exemplo imprime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Montserrat Light"/>
                <a:ea typeface="Montserrat Light"/>
                <a:cs typeface="Montserrat Light"/>
                <a:sym typeface="Montserrat Light"/>
              </a:rPr>
              <a:t>Esse texto</a:t>
            </a:r>
            <a:endParaRPr sz="48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 amt="20000"/>
          </a:blip>
          <a:srcRect b="-1069" l="-990" r="989" t="1070"/>
          <a:stretch/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712027" y="5459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1698600" y="4961900"/>
            <a:ext cx="8556000" cy="7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Substitui text por newText em uma string.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método procura por text numa string e substitui a primeira ocorrência por newText, ao encontrar.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12430800" y="-36900"/>
            <a:ext cx="119532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0" y="2147975"/>
            <a:ext cx="119532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replace</a:t>
            </a: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(text, newText)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1953200" y="1995575"/>
            <a:ext cx="124308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30800" y="5048250"/>
            <a:ext cx="11953198" cy="484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13473000" y="10716800"/>
            <a:ext cx="9868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Montserrat"/>
                <a:ea typeface="Montserrat"/>
                <a:cs typeface="Montserrat"/>
                <a:sym typeface="Montserrat"/>
              </a:rPr>
              <a:t>Este exemplo imprime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Montserrat Light"/>
                <a:ea typeface="Montserrat Light"/>
                <a:cs typeface="Montserrat Light"/>
                <a:sym typeface="Montserrat Light"/>
              </a:rPr>
              <a:t>Eu adoro a Cubos Academy, amo muito</a:t>
            </a:r>
            <a:endParaRPr sz="48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7800900" y="3033725"/>
            <a:ext cx="15385200" cy="9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 alguns outros países é comum que se utilize . ao invés de vírgula para separação das casas decimais.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Faça um programa que altere uma string desse formato para o formato que estamos acostumados no Brasil, com vírgula.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Por exemplo, o número 97.50 deve ser transformado para 97,50.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0" y="0"/>
            <a:ext cx="61737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 b="0" l="38161" r="8270" t="79820"/>
          <a:stretch/>
        </p:blipFill>
        <p:spPr>
          <a:xfrm rot="5400000">
            <a:off x="-354737" y="5460849"/>
            <a:ext cx="13193224" cy="279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7856550" y="579450"/>
            <a:ext cx="12591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Exercício Resolvido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1046150" y="5395400"/>
            <a:ext cx="4140000" cy="4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ER</a:t>
            </a:r>
            <a:endParaRPr b="1" sz="20000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72530" t="0"/>
          <a:stretch/>
        </p:blipFill>
        <p:spPr>
          <a:xfrm>
            <a:off x="22577752" y="3188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7800900" y="3033725"/>
            <a:ext cx="15385200" cy="9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Em alguns outros países é comum que se utilize vírgula ao invés de ponto para separação das casas de milhar.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Faça um programa que altere uma string desse formato para o formato que estamos acostumados no Brasil, com ponto.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Por exemplo, o número </a:t>
            </a: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1,350,000</a:t>
            </a: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deve ser transformado para </a:t>
            </a:r>
            <a:r>
              <a:rPr b="1"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1.350.000</a:t>
            </a:r>
            <a:r>
              <a:rPr lang="en-US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0" y="0"/>
            <a:ext cx="61737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4">
            <a:alphaModFix/>
          </a:blip>
          <a:srcRect b="0" l="38161" r="8270" t="79820"/>
          <a:stretch/>
        </p:blipFill>
        <p:spPr>
          <a:xfrm rot="5400000">
            <a:off x="-354737" y="5460849"/>
            <a:ext cx="13193224" cy="279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7856550" y="579450"/>
            <a:ext cx="125916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Exercício Resolvido</a:t>
            </a:r>
            <a:endParaRPr b="1" sz="112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962500" y="5395400"/>
            <a:ext cx="4140000" cy="4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0">
                <a:solidFill>
                  <a:srgbClr val="FF0178"/>
                </a:solidFill>
                <a:latin typeface="Montserrat"/>
                <a:ea typeface="Montserrat"/>
                <a:cs typeface="Montserrat"/>
                <a:sym typeface="Montserrat"/>
              </a:rPr>
              <a:t>ER</a:t>
            </a:r>
            <a:endParaRPr b="1" sz="20000">
              <a:solidFill>
                <a:srgbClr val="FF01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E2E36"/>
            </a:gs>
            <a:gs pos="50000">
              <a:srgbClr val="37374F"/>
            </a:gs>
            <a:gs pos="100000">
              <a:srgbClr val="FF0178"/>
            </a:gs>
          </a:gsLst>
          <a:lin ang="5400012" scaled="0"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 amt="20000"/>
          </a:blip>
          <a:srcRect b="-1069" l="-990" r="989" t="1070"/>
          <a:stretch/>
        </p:blipFill>
        <p:spPr>
          <a:xfrm>
            <a:off x="8100" y="-45021"/>
            <a:ext cx="24444300" cy="14263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 rotWithShape="1">
          <a:blip r:embed="rId4">
            <a:alphaModFix/>
          </a:blip>
          <a:srcRect b="0" l="0" r="72530" t="0"/>
          <a:stretch/>
        </p:blipFill>
        <p:spPr>
          <a:xfrm>
            <a:off x="712027" y="545975"/>
            <a:ext cx="13273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1698600" y="4961900"/>
            <a:ext cx="8556000" cy="7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Coloca todas as letras de uma determinada string em maiúsculas.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método toLowerCase() é o oposto, e coloca todas as letras de uma string em minúsculas.</a:t>
            </a:r>
            <a:endParaRPr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FFF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12430800" y="-36900"/>
            <a:ext cx="11953200" cy="13789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0" y="2147975"/>
            <a:ext cx="119532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toUpperCase()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11953200" y="1995575"/>
            <a:ext cx="12430800" cy="16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600">
                <a:solidFill>
                  <a:srgbClr val="FFFFFF"/>
                </a:solidFill>
                <a:highlight>
                  <a:srgbClr val="FF0178"/>
                </a:highlight>
                <a:latin typeface="Montserrat"/>
                <a:ea typeface="Montserrat"/>
                <a:cs typeface="Montserrat"/>
                <a:sym typeface="Montserrat"/>
              </a:rPr>
              <a:t>Exemplo</a:t>
            </a:r>
            <a:endParaRPr b="1" sz="8600">
              <a:solidFill>
                <a:srgbClr val="FFFFFF"/>
              </a:solidFill>
              <a:highlight>
                <a:srgbClr val="FF017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20175" y="5114300"/>
            <a:ext cx="11575050" cy="49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