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af2287ff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aaf2287ff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45687919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2" name="Google Shape;212;gc4568791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45687919f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4" name="Google Shape;224;gc45687919f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45687919f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6" name="Google Shape;236;gc45687919f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af2287ff1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aaf2287ff1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f2287ff1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af2287ff1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45687919f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c45687919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af2287ff1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af2287ff1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af2287ff1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4" name="Google Shape;164;gaaf2287ff1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af2287ff1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af2287ff1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af2287ff1_0_2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8" name="Google Shape;188;gaaf2287ff1_0_2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af2287ff1_0_2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aaf2287ff1_0_2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 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1986855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812726" y="4319736"/>
            <a:ext cx="5518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>
            <p:ph idx="2" type="pic"/>
          </p:nvPr>
        </p:nvSpPr>
        <p:spPr>
          <a:xfrm>
            <a:off x="4685854" y="401836"/>
            <a:ext cx="28128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1645295" y="401836"/>
            <a:ext cx="28128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1645295" y="2638722"/>
            <a:ext cx="28128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1645295" y="214313"/>
            <a:ext cx="58533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4475930" y="488483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1645295" y="214313"/>
            <a:ext cx="58533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1645295" y="1366242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4685854" y="1366242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1645295" y="214313"/>
            <a:ext cx="58533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1645295" y="1366242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Char char="•"/>
              <a:defRPr sz="1400"/>
            </a:lvl1pPr>
            <a:lvl2pPr indent="-29845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Char char="•"/>
              <a:defRPr sz="1400"/>
            </a:lvl2pPr>
            <a:lvl3pPr indent="-298450" lvl="2" marL="1371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Char char="•"/>
              <a:defRPr sz="1400"/>
            </a:lvl3pPr>
            <a:lvl4pPr indent="-298450" lvl="3" marL="18288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Char char="•"/>
              <a:defRPr sz="1400"/>
            </a:lvl4pPr>
            <a:lvl5pPr indent="-298450" lvl="4" marL="22860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 Light"/>
              <a:buChar char="•"/>
              <a:defRPr sz="14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/>
          <p:nvPr>
            <p:ph idx="2" type="pic"/>
          </p:nvPr>
        </p:nvSpPr>
        <p:spPr>
          <a:xfrm>
            <a:off x="4685854" y="2685604"/>
            <a:ext cx="28128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6" name="Google Shape;96;p24"/>
          <p:cNvSpPr/>
          <p:nvPr>
            <p:ph idx="3" type="pic"/>
          </p:nvPr>
        </p:nvSpPr>
        <p:spPr>
          <a:xfrm>
            <a:off x="4685854" y="401836"/>
            <a:ext cx="28128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7" name="Google Shape;97;p24"/>
          <p:cNvSpPr/>
          <p:nvPr>
            <p:ph idx="4" type="pic"/>
          </p:nvPr>
        </p:nvSpPr>
        <p:spPr>
          <a:xfrm>
            <a:off x="1645295" y="40230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1812726" y="3355330"/>
            <a:ext cx="5518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  <a:defRPr b="1"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1812726" y="2242989"/>
            <a:ext cx="5518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 Light"/>
              <a:buNone/>
              <a:defRPr sz="2100"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645295" y="214313"/>
            <a:ext cx="58533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645295" y="1366242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75930" y="488483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1306" y="-33195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859161"/>
            <a:ext cx="2857500" cy="14251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8"/>
          <p:cNvGrpSpPr/>
          <p:nvPr/>
        </p:nvGrpSpPr>
        <p:grpSpPr>
          <a:xfrm>
            <a:off x="-11306" y="4643644"/>
            <a:ext cx="9166612" cy="714994"/>
            <a:chOff x="-30150" y="12383050"/>
            <a:chExt cx="24444300" cy="1906650"/>
          </a:xfrm>
        </p:grpSpPr>
        <p:pic>
          <p:nvPicPr>
            <p:cNvPr id="115" name="Google Shape;115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/>
          <p:nvPr/>
        </p:nvSpPr>
        <p:spPr>
          <a:xfrm>
            <a:off x="409150" y="-88350"/>
            <a:ext cx="7678800" cy="532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37"/>
          <p:cNvGrpSpPr/>
          <p:nvPr/>
        </p:nvGrpSpPr>
        <p:grpSpPr>
          <a:xfrm rot="5400000">
            <a:off x="3747675" y="2182078"/>
            <a:ext cx="9166612" cy="677044"/>
            <a:chOff x="-166550" y="-8182550"/>
            <a:chExt cx="24444300" cy="1805450"/>
          </a:xfrm>
        </p:grpSpPr>
        <p:pic>
          <p:nvPicPr>
            <p:cNvPr id="216" name="Google Shape;21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58545" y="-8182550"/>
              <a:ext cx="2171897" cy="974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37"/>
            <p:cNvSpPr/>
            <p:nvPr/>
          </p:nvSpPr>
          <p:spPr>
            <a:xfrm rot="10800000">
              <a:off x="-166550" y="-75852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572025" y="1451850"/>
            <a:ext cx="45159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Você vai usar todo dia: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add &lt;arquivo(s)_a_adicionar&gt;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○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adicionar arquivos que você quer "salvar" numa "versão"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commit -m "&lt;msg_da_commit&gt;"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○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criar uma nova "versão" do seu projeto, atribuindo uma mensagem a ela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push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○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"Salvar" essa nova versão na cloud, ou seja, no GitHub ou GitLab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3636684" y="331594"/>
            <a:ext cx="3251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Principais Comandos</a:t>
            </a:r>
            <a:endParaRPr b="1" sz="4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5">
            <a:alphaModFix/>
          </a:blip>
          <a:srcRect b="0" l="0" r="-3060" t="0"/>
          <a:stretch/>
        </p:blipFill>
        <p:spPr>
          <a:xfrm>
            <a:off x="535300" y="1256050"/>
            <a:ext cx="2712000" cy="263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409150" y="-88350"/>
            <a:ext cx="7678800" cy="532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38"/>
          <p:cNvGrpSpPr/>
          <p:nvPr/>
        </p:nvGrpSpPr>
        <p:grpSpPr>
          <a:xfrm rot="5400000">
            <a:off x="3747675" y="2182078"/>
            <a:ext cx="9166612" cy="677044"/>
            <a:chOff x="-166550" y="-8182550"/>
            <a:chExt cx="24444300" cy="1805450"/>
          </a:xfrm>
        </p:grpSpPr>
        <p:pic>
          <p:nvPicPr>
            <p:cNvPr id="228" name="Google Shape;228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58545" y="-8182550"/>
              <a:ext cx="2171897" cy="974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38"/>
            <p:cNvSpPr/>
            <p:nvPr/>
          </p:nvSpPr>
          <p:spPr>
            <a:xfrm rot="10800000">
              <a:off x="-166550" y="-75852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575450" y="1178050"/>
            <a:ext cx="54621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Outros frequentemente usados</a:t>
            </a: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clone &lt;link_do_repositório&gt;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○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baixa e faz uma cópia local de um repositório que estava no GitHub/GitLab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○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mostra um histórico das últimas commits feitas nessa branch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status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○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mostra o status da commit que você está criando nesse momento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pull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○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baixa do GitHub/GitLab possíveis atualizações que tenham sido feitas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575459" y="306694"/>
            <a:ext cx="3251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Principais Comandos</a:t>
            </a:r>
            <a:endParaRPr b="1" sz="4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 rotWithShape="1">
          <a:blip r:embed="rId5">
            <a:alphaModFix/>
          </a:blip>
          <a:srcRect b="0" l="0" r="-3060" t="0"/>
          <a:stretch/>
        </p:blipFill>
        <p:spPr>
          <a:xfrm>
            <a:off x="6116750" y="1363875"/>
            <a:ext cx="2282324" cy="22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/>
          <p:nvPr/>
        </p:nvSpPr>
        <p:spPr>
          <a:xfrm>
            <a:off x="409150" y="-88350"/>
            <a:ext cx="7678800" cy="532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39"/>
          <p:cNvGrpSpPr/>
          <p:nvPr/>
        </p:nvGrpSpPr>
        <p:grpSpPr>
          <a:xfrm rot="5400000">
            <a:off x="3747675" y="2182078"/>
            <a:ext cx="9166612" cy="677044"/>
            <a:chOff x="-166550" y="-8182550"/>
            <a:chExt cx="24444300" cy="1805450"/>
          </a:xfrm>
        </p:grpSpPr>
        <p:pic>
          <p:nvPicPr>
            <p:cNvPr id="240" name="Google Shape;240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58545" y="-8182550"/>
              <a:ext cx="2171897" cy="974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39"/>
            <p:cNvSpPr/>
            <p:nvPr/>
          </p:nvSpPr>
          <p:spPr>
            <a:xfrm rot="10800000">
              <a:off x="-166550" y="-75852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636675" y="1451850"/>
            <a:ext cx="44511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Usados para manipular branches: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○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mostra a branch que você está e outras branches existentes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checkout &lt;nome_da_branch&gt;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○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muda para outra branch existente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checkout -b &lt;nome_da_nova_branch&gt;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○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Cria uma nova branch e muda para ela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/>
        </p:nvSpPr>
        <p:spPr>
          <a:xfrm>
            <a:off x="3636684" y="331594"/>
            <a:ext cx="3251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Principais Comandos</a:t>
            </a:r>
            <a:endParaRPr b="1" sz="4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 rotWithShape="1">
          <a:blip r:embed="rId5">
            <a:alphaModFix/>
          </a:blip>
          <a:srcRect b="0" l="0" r="-3060" t="0"/>
          <a:stretch/>
        </p:blipFill>
        <p:spPr>
          <a:xfrm>
            <a:off x="518725" y="1496650"/>
            <a:ext cx="2974049" cy="288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5537" y="11692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013" y="3152845"/>
            <a:ext cx="1989976" cy="99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29"/>
          <p:cNvGrpSpPr/>
          <p:nvPr/>
        </p:nvGrpSpPr>
        <p:grpSpPr>
          <a:xfrm>
            <a:off x="-11306" y="4643644"/>
            <a:ext cx="9166612" cy="714994"/>
            <a:chOff x="-30150" y="12383050"/>
            <a:chExt cx="24444300" cy="1906650"/>
          </a:xfrm>
        </p:grpSpPr>
        <p:pic>
          <p:nvPicPr>
            <p:cNvPr id="124" name="Google Shape;124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cxnSp>
        <p:nvCxnSpPr>
          <p:cNvPr id="126" name="Google Shape;126;p29"/>
          <p:cNvCxnSpPr/>
          <p:nvPr/>
        </p:nvCxnSpPr>
        <p:spPr>
          <a:xfrm>
            <a:off x="3062644" y="3087464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9"/>
          <p:cNvCxnSpPr/>
          <p:nvPr/>
        </p:nvCxnSpPr>
        <p:spPr>
          <a:xfrm>
            <a:off x="3062644" y="1739011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2429719" y="788681"/>
            <a:ext cx="4284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Lógica de Programação</a:t>
            </a:r>
            <a:endParaRPr sz="2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14750" y="1846125"/>
            <a:ext cx="89406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Setup Inicial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1306" y="-33195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 rotWithShape="1">
          <a:blip r:embed="rId4">
            <a:alphaModFix/>
          </a:blip>
          <a:srcRect b="0" l="20693" r="20699" t="0"/>
          <a:stretch/>
        </p:blipFill>
        <p:spPr>
          <a:xfrm>
            <a:off x="0" y="19"/>
            <a:ext cx="4019242" cy="51434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4357538" y="1431253"/>
            <a:ext cx="4411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4F"/>
              </a:buClr>
              <a:buSzPts val="1100"/>
              <a:buFont typeface="Montserrat"/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 aula de hoje, faremos o seguinte: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4321373" y="-317732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Plano</a:t>
            </a:r>
            <a:endParaRPr sz="4200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4367063" y="2106891"/>
            <a:ext cx="4521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-1905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Boas vindas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Kahoot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Conceitos ao vivo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Vídeos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Setup e instalação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1306" y="-33195"/>
            <a:ext cx="9166615" cy="53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 rotWithShape="1">
          <a:blip r:embed="rId4">
            <a:alphaModFix/>
          </a:blip>
          <a:srcRect b="0" l="47391" r="8654" t="0"/>
          <a:stretch/>
        </p:blipFill>
        <p:spPr>
          <a:xfrm>
            <a:off x="0" y="19"/>
            <a:ext cx="4019241" cy="514348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 txBox="1"/>
          <p:nvPr/>
        </p:nvSpPr>
        <p:spPr>
          <a:xfrm>
            <a:off x="4367063" y="2106891"/>
            <a:ext cx="4521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-190500" lvl="0" marL="177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177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177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177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177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GitHub e GitLab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4357538" y="1431253"/>
            <a:ext cx="4411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4F"/>
              </a:buClr>
              <a:buSzPts val="1100"/>
              <a:buFont typeface="Montserrat"/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 aula de hoje, abordaremos os seguintes tópicos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321373" y="-317732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sz="4200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5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/>
          <p:nvPr/>
        </p:nvSpPr>
        <p:spPr>
          <a:xfrm>
            <a:off x="404075" y="-70025"/>
            <a:ext cx="7691100" cy="532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628800" y="1451850"/>
            <a:ext cx="40107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Abreviação para Visual Studio Code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IDE (Integrated Development Environment) criado pela Microsoft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Amplamente difundido no mercado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Vasta disponibilidade de plugins, que são muito úteis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Bastante configurável e customizável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7" name="Google Shape;157;p32"/>
          <p:cNvGrpSpPr/>
          <p:nvPr/>
        </p:nvGrpSpPr>
        <p:grpSpPr>
          <a:xfrm flipH="1" rot="5400000">
            <a:off x="3754447" y="1965853"/>
            <a:ext cx="9166612" cy="714994"/>
            <a:chOff x="-30150" y="12383050"/>
            <a:chExt cx="24444300" cy="1906650"/>
          </a:xfrm>
        </p:grpSpPr>
        <p:pic>
          <p:nvPicPr>
            <p:cNvPr id="158" name="Google Shape;15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3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160" name="Google Shape;160;p32"/>
          <p:cNvSpPr txBox="1"/>
          <p:nvPr/>
        </p:nvSpPr>
        <p:spPr>
          <a:xfrm>
            <a:off x="693459" y="331594"/>
            <a:ext cx="3251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b="1" sz="4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 rotWithShape="1">
          <a:blip r:embed="rId5">
            <a:alphaModFix/>
          </a:blip>
          <a:srcRect b="-42772" l="-11884" r="-8279" t="-47413"/>
          <a:stretch/>
        </p:blipFill>
        <p:spPr>
          <a:xfrm>
            <a:off x="4891444" y="-25837"/>
            <a:ext cx="3024705" cy="523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/>
          <p:nvPr/>
        </p:nvSpPr>
        <p:spPr>
          <a:xfrm>
            <a:off x="409150" y="-88350"/>
            <a:ext cx="7678800" cy="532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33"/>
          <p:cNvGrpSpPr/>
          <p:nvPr/>
        </p:nvGrpSpPr>
        <p:grpSpPr>
          <a:xfrm rot="5400000">
            <a:off x="3747675" y="2182078"/>
            <a:ext cx="9166612" cy="677044"/>
            <a:chOff x="-166550" y="-8182550"/>
            <a:chExt cx="24444300" cy="1805450"/>
          </a:xfrm>
        </p:grpSpPr>
        <p:pic>
          <p:nvPicPr>
            <p:cNvPr id="168" name="Google Shape;16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58545" y="-8182550"/>
              <a:ext cx="2171897" cy="974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33"/>
            <p:cNvSpPr/>
            <p:nvPr/>
          </p:nvSpPr>
          <p:spPr>
            <a:xfrm rot="10800000">
              <a:off x="-166550" y="-75852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572025" y="1451850"/>
            <a:ext cx="45159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É um interpretador de JavaScript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Assim como precisamos do programa "Word" para abrir arquivos ".doc", precisamos de um programa para executar arquivos JavaScript.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O Node é um dos programas possíveis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Muito utilizado pelo mercado mundial de desenvolvimento de software, no back-end.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3636684" y="331594"/>
            <a:ext cx="3251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endParaRPr b="1" sz="4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5">
            <a:alphaModFix/>
          </a:blip>
          <a:srcRect b="-118554" l="-12837" r="-48635" t="-114556"/>
          <a:stretch/>
        </p:blipFill>
        <p:spPr>
          <a:xfrm>
            <a:off x="481025" y="242125"/>
            <a:ext cx="3822675" cy="48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/>
          <p:nvPr/>
        </p:nvSpPr>
        <p:spPr>
          <a:xfrm>
            <a:off x="404075" y="-70025"/>
            <a:ext cx="7691100" cy="532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4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628800" y="1451850"/>
            <a:ext cx="40107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Antigamente computadores não tinham nem mouse.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Não existiam nem janelas nem nada.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Os computadores tinham a tela toda preta e você interagia com eles apenas por uma linha de comando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Hoje em dia, ainda é possível controlar o computador pela linha de comando. 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Chamamos isso de </a:t>
            </a: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Terminal.</a:t>
            </a:r>
            <a:endParaRPr b="1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1" name="Google Shape;181;p34"/>
          <p:cNvGrpSpPr/>
          <p:nvPr/>
        </p:nvGrpSpPr>
        <p:grpSpPr>
          <a:xfrm flipH="1" rot="5400000">
            <a:off x="3754447" y="1965853"/>
            <a:ext cx="9166612" cy="714994"/>
            <a:chOff x="-30150" y="12383050"/>
            <a:chExt cx="24444300" cy="1906650"/>
          </a:xfrm>
        </p:grpSpPr>
        <p:pic>
          <p:nvPicPr>
            <p:cNvPr id="182" name="Google Shape;182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3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184" name="Google Shape;184;p34"/>
          <p:cNvSpPr txBox="1"/>
          <p:nvPr/>
        </p:nvSpPr>
        <p:spPr>
          <a:xfrm>
            <a:off x="693459" y="331594"/>
            <a:ext cx="3251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b="1" sz="4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975" y="1285875"/>
            <a:ext cx="3030200" cy="30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/>
          <p:nvPr/>
        </p:nvSpPr>
        <p:spPr>
          <a:xfrm>
            <a:off x="409150" y="-88350"/>
            <a:ext cx="7678800" cy="532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35"/>
          <p:cNvGrpSpPr/>
          <p:nvPr/>
        </p:nvGrpSpPr>
        <p:grpSpPr>
          <a:xfrm rot="5400000">
            <a:off x="3747675" y="2182078"/>
            <a:ext cx="9166612" cy="677044"/>
            <a:chOff x="-166550" y="-8182550"/>
            <a:chExt cx="24444300" cy="1805450"/>
          </a:xfrm>
        </p:grpSpPr>
        <p:pic>
          <p:nvPicPr>
            <p:cNvPr id="192" name="Google Shape;19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58545" y="-8182550"/>
              <a:ext cx="2171897" cy="974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35"/>
            <p:cNvSpPr/>
            <p:nvPr/>
          </p:nvSpPr>
          <p:spPr>
            <a:xfrm rot="10800000">
              <a:off x="-166550" y="-75852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572025" y="1451850"/>
            <a:ext cx="45159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É uma ferramenta para controle de versão.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Já é difícil controlar várias versões de um único arquivo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Imagine controlar várias versões de um grande software, que pode ter milhares de arquivos.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Agora imagine várias pessoas mexendo nos mesmo arquivos.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Git é uma ferramenta </a:t>
            </a:r>
            <a:r>
              <a:rPr b="1"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FUNDAMENTAL</a:t>
            </a: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 na engenharia de software.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3636684" y="331594"/>
            <a:ext cx="3251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b="1" sz="4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 rotWithShape="1">
          <a:blip r:embed="rId5">
            <a:alphaModFix/>
          </a:blip>
          <a:srcRect b="0" l="0" r="-3060" t="0"/>
          <a:stretch/>
        </p:blipFill>
        <p:spPr>
          <a:xfrm>
            <a:off x="535300" y="1256050"/>
            <a:ext cx="2712000" cy="263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/>
          <p:nvPr/>
        </p:nvSpPr>
        <p:spPr>
          <a:xfrm>
            <a:off x="404075" y="-70025"/>
            <a:ext cx="7691100" cy="532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8466657" y="119578"/>
            <a:ext cx="497746" cy="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628800" y="1451850"/>
            <a:ext cx="40107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Como se fossem clouds para código.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Todo o histórico e versões que o git guarda é possível ser salvo com segurança no GitHub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Por guardar o histórico de tudo que você fez, acaba servindo como um portfólio da pessoa que desenvolve.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Por isso, o seu deve estar sempre lindo!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1700"/>
              <a:buFont typeface="Montserrat"/>
              <a:buChar char="●"/>
            </a:pPr>
            <a:r>
              <a:rPr lang="pt-BR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PS. Faz muitas outras coisas...</a:t>
            </a:r>
            <a:endParaRPr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5" name="Google Shape;205;p36"/>
          <p:cNvGrpSpPr/>
          <p:nvPr/>
        </p:nvGrpSpPr>
        <p:grpSpPr>
          <a:xfrm flipH="1" rot="5400000">
            <a:off x="3754447" y="1965853"/>
            <a:ext cx="9166612" cy="714994"/>
            <a:chOff x="-30150" y="12383050"/>
            <a:chExt cx="24444300" cy="1906650"/>
          </a:xfrm>
        </p:grpSpPr>
        <p:pic>
          <p:nvPicPr>
            <p:cNvPr id="206" name="Google Shape;206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3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sp>
        <p:nvSpPr>
          <p:cNvPr id="208" name="Google Shape;208;p36"/>
          <p:cNvSpPr txBox="1"/>
          <p:nvPr/>
        </p:nvSpPr>
        <p:spPr>
          <a:xfrm>
            <a:off x="693449" y="331600"/>
            <a:ext cx="3696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GitHub e GitLab</a:t>
            </a:r>
            <a:endParaRPr b="1" sz="4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500" y="1653749"/>
            <a:ext cx="3543901" cy="195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