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3716000" cx="24384000"/>
  <p:notesSz cx="6858000" cy="9144000"/>
  <p:embeddedFontLst>
    <p:embeddedFont>
      <p:font typeface="Montserrat SemiBold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Montserrat Light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  <p:embeddedFont>
      <p:font typeface="Helvetica Neue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2E23D3-EB66-4A5D-9427-3DE636E88B26}">
  <a:tblStyle styleId="{622E23D3-EB66-4A5D-9427-3DE636E88B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.fntdata"/><Relationship Id="rId42" Type="http://schemas.openxmlformats.org/officeDocument/2006/relationships/font" Target="fonts/MontserratLight-boldItalic.fntdata"/><Relationship Id="rId41" Type="http://schemas.openxmlformats.org/officeDocument/2006/relationships/font" Target="fonts/MontserratLight-italic.fntdata"/><Relationship Id="rId44" Type="http://schemas.openxmlformats.org/officeDocument/2006/relationships/font" Target="fonts/HelveticaNeue-bold.fntdata"/><Relationship Id="rId43" Type="http://schemas.openxmlformats.org/officeDocument/2006/relationships/font" Target="fonts/HelveticaNeue-regular.fntdata"/><Relationship Id="rId46" Type="http://schemas.openxmlformats.org/officeDocument/2006/relationships/font" Target="fonts/HelveticaNeue-boldItalic.fntdata"/><Relationship Id="rId45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bold.fntdata"/><Relationship Id="rId47" Type="http://schemas.openxmlformats.org/officeDocument/2006/relationships/font" Target="fonts/HelveticaNeueLight-regular.fntdata"/><Relationship Id="rId49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regular.fntdata"/><Relationship Id="rId30" Type="http://schemas.openxmlformats.org/officeDocument/2006/relationships/slide" Target="slides/slide25.xml"/><Relationship Id="rId33" Type="http://schemas.openxmlformats.org/officeDocument/2006/relationships/font" Target="fonts/MontserratSemiBold-italic.fntdata"/><Relationship Id="rId32" Type="http://schemas.openxmlformats.org/officeDocument/2006/relationships/font" Target="fonts/MontserratSemiBold-bold.fntdata"/><Relationship Id="rId35" Type="http://schemas.openxmlformats.org/officeDocument/2006/relationships/font" Target="fonts/Montserrat-regular.fntdata"/><Relationship Id="rId34" Type="http://schemas.openxmlformats.org/officeDocument/2006/relationships/font" Target="fonts/MontserratSemiBold-boldItalic.fntdata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MontserratLight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b3a6bc28f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b3a6bc28f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b3a6bc28f_0_1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db3a6bc28f_0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b3a6bc28f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db3a6bc28f_0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b3a6bc28f_0_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db3a6bc28f_0_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b3a6bc28f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db3a6bc28f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b3a6bc28f_0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db3a6bc28f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b3a6bc28f_0_2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b3a6bc28f_0_2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c2111fa3c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dc2111fa3c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7e7c0355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d7e7c0355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7e7c03559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d7e7c03559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3a6bc28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db3a6bc2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7e7c03559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d7e7c03559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7e7c03559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d7e7c03559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7e7c03559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d7e7c03559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7e7c03559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d7e7c03559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7e7c03559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d7e7c03559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ff35e1d2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88ff35e1d2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b3a6bc28f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db3a6bc28f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b3a6bc28f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db3a6bc28f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3a6bc28f_0_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db3a6bc28f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b3a6bc28f_0_2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db3a6bc28f_0_2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3a6bc28f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db3a6bc28f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b3a6bc28f_0_2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db3a6bc28f_0_2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5142850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3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70" name="Google Shape;17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3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3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Serial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1849225" y="481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{622E23D3-EB66-4A5D-9427-3DE636E88B26}</a:tableStyleId>
              </a:tblPr>
              <a:tblGrid>
                <a:gridCol w="3005025"/>
                <a:gridCol w="3210575"/>
                <a:gridCol w="677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Nome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Tamanho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Alcance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smallserial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2 bytes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1 a 32767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serial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4 bytes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1 a 2147483647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bigserial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8 bytes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1 a 9223372036854775807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3"/>
          <p:cNvSpPr txBox="1"/>
          <p:nvPr/>
        </p:nvSpPr>
        <p:spPr>
          <a:xfrm>
            <a:off x="1849225" y="9824148"/>
            <a:ext cx="14140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-US" sz="43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lang="en-US" sz="43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r>
              <a:rPr lang="en-US" sz="43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3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-US" sz="43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3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r>
              <a:rPr lang="en-US" sz="43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(auto incrementado)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82" name="Google Shape;182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4" name="Google Shape;184;p24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4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Tipos de Dados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Tipos para Caracteres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25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96" name="Google Shape;196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5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Tipos para Caracteres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9" name="Google Shape;199;p25"/>
          <p:cNvGraphicFramePr/>
          <p:nvPr/>
        </p:nvGraphicFramePr>
        <p:xfrm>
          <a:off x="1849225" y="481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{622E23D3-EB66-4A5D-9427-3DE636E88B26}</a:tableStyleId>
              </a:tblPr>
              <a:tblGrid>
                <a:gridCol w="5772850"/>
                <a:gridCol w="7730750"/>
              </a:tblGrid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Nome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Descrição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varchar(n)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Comprimento variável com limite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char(n)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Comprimento</a:t>
                      </a:r>
                      <a:r>
                        <a:rPr lang="en-US" sz="2700"/>
                        <a:t> fixo, completa com espaços em branco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text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Comprimento</a:t>
                      </a:r>
                      <a:r>
                        <a:rPr lang="en-US" sz="2700"/>
                        <a:t> variável sem limite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2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07" name="Google Shape;20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9" name="Google Shape;209;p26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6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Tipos de Dados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Tipo Booleano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27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221" name="Google Shape;221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27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Tipo Booleano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4" name="Google Shape;224;p27"/>
          <p:cNvGraphicFramePr/>
          <p:nvPr/>
        </p:nvGraphicFramePr>
        <p:xfrm>
          <a:off x="1849225" y="381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{622E23D3-EB66-4A5D-9427-3DE636E88B26}</a:tableStyleId>
              </a:tblPr>
              <a:tblGrid>
                <a:gridCol w="3005025"/>
                <a:gridCol w="3210575"/>
                <a:gridCol w="677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Nome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Tamanho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Descrição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boolean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1</a:t>
                      </a:r>
                      <a:r>
                        <a:rPr lang="en-US" sz="2700"/>
                        <a:t> byte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Estado verdadeiro ou falso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676775" y="6348900"/>
            <a:ext cx="14247300" cy="6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Possui três valores: Verdadeiro, Falso e Nulo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Verdadeiro: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yes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ou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46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Falso: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off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ou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Não há diferença entre maiúsculas e minúsculas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2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33" name="Google Shape;233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2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5" name="Google Shape;235;p28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Tipos de Dados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Tipos para Data e Hora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29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247" name="Google Shape;247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9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Tipos para Data e Hora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0" name="Google Shape;250;p29"/>
          <p:cNvGraphicFramePr/>
          <p:nvPr/>
        </p:nvGraphicFramePr>
        <p:xfrm>
          <a:off x="1849225" y="481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{622E23D3-EB66-4A5D-9427-3DE636E88B26}</a:tableStyleId>
              </a:tblPr>
              <a:tblGrid>
                <a:gridCol w="3005025"/>
                <a:gridCol w="3210575"/>
                <a:gridCol w="677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Nome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Tamanho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Descrição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timestamp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8 bytes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data e hora (sem fuso horário)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timestamptz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8 bytes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data e hora, com fuso horário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date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4 bytes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data (sem hora do dia)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time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8 bytes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hora do dia (sem data)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timetz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12 bytes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hora do dia (sem data), com fuso horário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30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259" name="Google Shape;259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30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Exemplos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1653075" y="4655525"/>
            <a:ext cx="14247300" cy="7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date: 2021-05-20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timestamp: 2021-05-20 12:30:45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imestamptz: 2021-05-20 12:30:45+05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timestamptz: 2021-05-20 04:30:45-03 </a:t>
            </a:r>
            <a:r>
              <a:rPr lang="en-US" sz="33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(convertido)</a:t>
            </a:r>
            <a:endParaRPr sz="33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time: 12:30:45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timetz: 12:30:45+05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31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70" name="Google Shape;270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3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" name="Google Shape;272;p31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1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CRUD PostgreSQL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Resumo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32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284" name="Google Shape;284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3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32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Criação de Tabela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4375" y="4388671"/>
            <a:ext cx="13091026" cy="7253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32"/>
          <p:cNvGrpSpPr/>
          <p:nvPr/>
        </p:nvGrpSpPr>
        <p:grpSpPr>
          <a:xfrm>
            <a:off x="3382275" y="5697975"/>
            <a:ext cx="4129800" cy="7245375"/>
            <a:chOff x="3382275" y="5697975"/>
            <a:chExt cx="4129800" cy="7245375"/>
          </a:xfrm>
        </p:grpSpPr>
        <p:grpSp>
          <p:nvGrpSpPr>
            <p:cNvPr id="289" name="Google Shape;289;p32"/>
            <p:cNvGrpSpPr/>
            <p:nvPr/>
          </p:nvGrpSpPr>
          <p:grpSpPr>
            <a:xfrm>
              <a:off x="3382275" y="5697975"/>
              <a:ext cx="4129800" cy="6523025"/>
              <a:chOff x="3382275" y="5697975"/>
              <a:chExt cx="4129800" cy="6523025"/>
            </a:xfrm>
          </p:grpSpPr>
          <p:grpSp>
            <p:nvGrpSpPr>
              <p:cNvPr id="290" name="Google Shape;290;p32"/>
              <p:cNvGrpSpPr/>
              <p:nvPr/>
            </p:nvGrpSpPr>
            <p:grpSpPr>
              <a:xfrm>
                <a:off x="3382275" y="5697975"/>
                <a:ext cx="4129800" cy="5213825"/>
                <a:chOff x="3382275" y="5697975"/>
                <a:chExt cx="4129800" cy="5213825"/>
              </a:xfrm>
            </p:grpSpPr>
            <p:sp>
              <p:nvSpPr>
                <p:cNvPr id="291" name="Google Shape;291;p32"/>
                <p:cNvSpPr/>
                <p:nvPr/>
              </p:nvSpPr>
              <p:spPr>
                <a:xfrm>
                  <a:off x="3382275" y="5697975"/>
                  <a:ext cx="747600" cy="5418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32"/>
                <p:cNvSpPr/>
                <p:nvPr/>
              </p:nvSpPr>
              <p:spPr>
                <a:xfrm>
                  <a:off x="3382275" y="6426750"/>
                  <a:ext cx="1327200" cy="5418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32"/>
                <p:cNvSpPr/>
                <p:nvPr/>
              </p:nvSpPr>
              <p:spPr>
                <a:xfrm>
                  <a:off x="3382275" y="7079325"/>
                  <a:ext cx="2915100" cy="5418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3382275" y="7744350"/>
                  <a:ext cx="1700400" cy="5418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32"/>
                <p:cNvSpPr/>
                <p:nvPr/>
              </p:nvSpPr>
              <p:spPr>
                <a:xfrm>
                  <a:off x="3382275" y="8409375"/>
                  <a:ext cx="2802900" cy="5418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32"/>
                <p:cNvSpPr/>
                <p:nvPr/>
              </p:nvSpPr>
              <p:spPr>
                <a:xfrm>
                  <a:off x="3382275" y="9061950"/>
                  <a:ext cx="2335800" cy="5418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3382275" y="9715975"/>
                  <a:ext cx="1700400" cy="5418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32"/>
                <p:cNvSpPr/>
                <p:nvPr/>
              </p:nvSpPr>
              <p:spPr>
                <a:xfrm>
                  <a:off x="3382275" y="10370000"/>
                  <a:ext cx="4129800" cy="5418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99" name="Google Shape;299;p32"/>
              <p:cNvCxnSpPr>
                <a:stCxn id="298" idx="2"/>
              </p:cNvCxnSpPr>
              <p:nvPr/>
            </p:nvCxnSpPr>
            <p:spPr>
              <a:xfrm>
                <a:off x="5447175" y="10911800"/>
                <a:ext cx="9300" cy="13092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00" name="Google Shape;300;p32"/>
            <p:cNvSpPr txBox="1"/>
            <p:nvPr/>
          </p:nvSpPr>
          <p:spPr>
            <a:xfrm>
              <a:off x="4204575" y="12389250"/>
              <a:ext cx="2485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Nome da coluna</a:t>
              </a:r>
              <a:endParaRPr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301" name="Google Shape;301;p32"/>
          <p:cNvGrpSpPr/>
          <p:nvPr/>
        </p:nvGrpSpPr>
        <p:grpSpPr>
          <a:xfrm>
            <a:off x="4297925" y="5697975"/>
            <a:ext cx="6876650" cy="7206675"/>
            <a:chOff x="4297925" y="5697975"/>
            <a:chExt cx="6876650" cy="7206675"/>
          </a:xfrm>
        </p:grpSpPr>
        <p:sp>
          <p:nvSpPr>
            <p:cNvPr id="302" name="Google Shape;302;p32"/>
            <p:cNvSpPr/>
            <p:nvPr/>
          </p:nvSpPr>
          <p:spPr>
            <a:xfrm>
              <a:off x="4297925" y="5697975"/>
              <a:ext cx="19065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4858525" y="6426750"/>
              <a:ext cx="35268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6428200" y="7080800"/>
              <a:ext cx="13272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5213575" y="7734850"/>
              <a:ext cx="22986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6334775" y="8388900"/>
              <a:ext cx="35268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5830225" y="9042950"/>
              <a:ext cx="22986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5213575" y="9697000"/>
              <a:ext cx="22986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7647775" y="10369725"/>
              <a:ext cx="35268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0" name="Google Shape;310;p32"/>
            <p:cNvCxnSpPr>
              <a:stCxn id="309" idx="2"/>
            </p:cNvCxnSpPr>
            <p:nvPr/>
          </p:nvCxnSpPr>
          <p:spPr>
            <a:xfrm>
              <a:off x="9411175" y="10930425"/>
              <a:ext cx="6900" cy="13281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1" name="Google Shape;311;p32"/>
            <p:cNvSpPr txBox="1"/>
            <p:nvPr/>
          </p:nvSpPr>
          <p:spPr>
            <a:xfrm>
              <a:off x="8386825" y="12350550"/>
              <a:ext cx="2048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Tipo de dado</a:t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12" name="Google Shape;312;p32"/>
          <p:cNvGrpSpPr/>
          <p:nvPr/>
        </p:nvGrpSpPr>
        <p:grpSpPr>
          <a:xfrm>
            <a:off x="7608375" y="6410975"/>
            <a:ext cx="6761749" cy="6456250"/>
            <a:chOff x="7608375" y="6410975"/>
            <a:chExt cx="6761749" cy="6456250"/>
          </a:xfrm>
        </p:grpSpPr>
        <p:sp>
          <p:nvSpPr>
            <p:cNvPr id="313" name="Google Shape;313;p32"/>
            <p:cNvSpPr/>
            <p:nvPr/>
          </p:nvSpPr>
          <p:spPr>
            <a:xfrm>
              <a:off x="8524025" y="6410975"/>
              <a:ext cx="26505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7608375" y="7734888"/>
              <a:ext cx="26505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10000250" y="8388913"/>
              <a:ext cx="26505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8225025" y="9042938"/>
              <a:ext cx="26505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11308325" y="10351013"/>
              <a:ext cx="26505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7608375" y="9696975"/>
              <a:ext cx="3809100" cy="560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9" name="Google Shape;319;p32"/>
            <p:cNvCxnSpPr>
              <a:stCxn id="317" idx="2"/>
            </p:cNvCxnSpPr>
            <p:nvPr/>
          </p:nvCxnSpPr>
          <p:spPr>
            <a:xfrm>
              <a:off x="12633575" y="10911713"/>
              <a:ext cx="17400" cy="12534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0" name="Google Shape;320;p32"/>
            <p:cNvSpPr txBox="1"/>
            <p:nvPr/>
          </p:nvSpPr>
          <p:spPr>
            <a:xfrm>
              <a:off x="11174524" y="12313125"/>
              <a:ext cx="3195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Constraints (restrições)</a:t>
              </a:r>
              <a:endParaRPr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47391" r="8654" t="0"/>
          <a:stretch/>
        </p:blipFill>
        <p:spPr>
          <a:xfrm>
            <a:off x="0" y="50"/>
            <a:ext cx="10717974" cy="1371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1645501" y="5618375"/>
            <a:ext cx="120579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Tipos de dados PostgreSQL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Criar tabela no banco de dados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Inserir registros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Atualizar registros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Excluir registros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1620100" y="3816675"/>
            <a:ext cx="11764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4F"/>
              </a:buClr>
              <a:buSzPts val="3000"/>
              <a:buFont typeface="Montserrat"/>
              <a:buNone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 aula de hoje, abordaremos os seguintes tópicos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1523662" y="-847285"/>
            <a:ext cx="147162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Tópicos</a:t>
            </a:r>
            <a:endParaRPr sz="11200">
              <a:solidFill>
                <a:srgbClr val="FFFFFF"/>
              </a:solidFill>
              <a:highlight>
                <a:srgbClr val="FF0178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3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3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33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329" name="Google Shape;32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33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33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Inserir registros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9244" y="4253819"/>
            <a:ext cx="13503600" cy="549258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 txBox="1"/>
          <p:nvPr/>
        </p:nvSpPr>
        <p:spPr>
          <a:xfrm>
            <a:off x="1849275" y="11137250"/>
            <a:ext cx="1350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Obs.: Os valores precisam ter a mesma ordem dos campos</a:t>
            </a:r>
            <a:endParaRPr sz="3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4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4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34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34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342" name="Google Shape;342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3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4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Atualizar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 registros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1849275" y="11518250"/>
            <a:ext cx="1350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NUNCA FAÇA UM UPDATE SEM A CLÁUSULA WHERE</a:t>
            </a:r>
            <a:endParaRPr sz="3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6" name="Google Shape;34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9295" y="4039450"/>
            <a:ext cx="13503601" cy="6690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5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5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35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35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355" name="Google Shape;355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Google Shape;356;p3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5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Excluir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 registros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35"/>
          <p:cNvSpPr txBox="1"/>
          <p:nvPr/>
        </p:nvSpPr>
        <p:spPr>
          <a:xfrm>
            <a:off x="1849225" y="8154675"/>
            <a:ext cx="1350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NUNCA FAÇA UM DELETE SEM A CLÁUSULA WHERE</a:t>
            </a:r>
            <a:endParaRPr sz="3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9" name="Google Shape;35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9242" y="4949492"/>
            <a:ext cx="13503601" cy="175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6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6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36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36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368" name="Google Shape;36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6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Alterar Tabela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1" name="Google Shape;37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9241" y="5406677"/>
            <a:ext cx="13503601" cy="305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7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7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37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37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380" name="Google Shape;380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3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37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Alterar Tabela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3" name="Google Shape;38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9225" y="4366363"/>
            <a:ext cx="13503600" cy="630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89" name="Google Shape;389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3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8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392" name="Google Shape;392;p38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4" name="Google Shape;394;p3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8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4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13868837" y="3584775"/>
            <a:ext cx="1349400" cy="140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" name="Google Shape;83;p16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Tipos de Dados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Tipos Numéricos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676775" y="38716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Inteiros de 2, 4 ou 8 bytes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Números de precisão arbitrária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Ponto flutuante de 4 e 8 bytes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Seriais de 2, 4 e 8 bytes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96" name="Google Shape;9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7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Tipos Numéricos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8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07" name="Google Shape;10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8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Inteiro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1849225" y="481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{622E23D3-EB66-4A5D-9427-3DE636E88B26}</a:tableStyleId>
              </a:tblPr>
              <a:tblGrid>
                <a:gridCol w="3005025"/>
                <a:gridCol w="3210575"/>
                <a:gridCol w="677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Nome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Tamanho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Alcance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smallint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2 bytes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-32768 a +32767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integer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4 bytes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-2147483648 a +2147483647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biginteger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8 bytes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-9223372036854775808 a +9223372036854775807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9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19" name="Google Shape;11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9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Números de precisão arbitrária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1849225" y="481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{622E23D3-EB66-4A5D-9427-3DE636E88B26}</a:tableStyleId>
              </a:tblPr>
              <a:tblGrid>
                <a:gridCol w="3005025"/>
                <a:gridCol w="3210575"/>
                <a:gridCol w="677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Nome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Tamanho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Alcance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numeric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variável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até 131072 dígitos antes do ponto decimal; até 16383 dígitos após o ponto decimal.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decimal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variável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até 131072 dígitos antes do ponto decimal; até 16383 dígitos após o ponto decimal.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19"/>
          <p:cNvSpPr txBox="1"/>
          <p:nvPr/>
        </p:nvSpPr>
        <p:spPr>
          <a:xfrm>
            <a:off x="1849225" y="8539800"/>
            <a:ext cx="129954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Obs.: precisão especificada pelo usuário, exata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0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32" name="Google Shape;13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Números de precisão arbitrária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676775" y="38716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DECIMAL(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precisão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escala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123.4567 (precisão = 7, escala = 4)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Se não informar precisão ou escala, suporta até o limite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Os inteiros podem ser considerados como tendo uma escala de zero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1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44" name="Google Shape;144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1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Ponto flutuante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7" name="Google Shape;147;p21"/>
          <p:cNvGraphicFramePr/>
          <p:nvPr/>
        </p:nvGraphicFramePr>
        <p:xfrm>
          <a:off x="1849225" y="481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{622E23D3-EB66-4A5D-9427-3DE636E88B26}</a:tableStyleId>
              </a:tblPr>
              <a:tblGrid>
                <a:gridCol w="3005025"/>
                <a:gridCol w="3210575"/>
                <a:gridCol w="677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Nome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Tamanho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Alcance</a:t>
                      </a:r>
                      <a:endParaRPr b="1" sz="3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real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4 bytes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6 dígitos decimais; 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double precision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8 bytes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15 dígitos decimais;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1"/>
          <p:cNvSpPr txBox="1"/>
          <p:nvPr/>
        </p:nvSpPr>
        <p:spPr>
          <a:xfrm>
            <a:off x="1849225" y="8631780"/>
            <a:ext cx="12995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Obs.: 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precisão variável, inexata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2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57" name="Google Shape;15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2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Ponto flutuante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676775" y="6524806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Se você precisar de armazenamento e cálculos exatos (como para valores monetários), use o tipo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ou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decimal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Comparar dois valores de ponto flutuante para igualdade nem sempre funciona conforme o esperado.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778575" y="3585350"/>
            <a:ext cx="136449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i="1" lang="en-US" sz="32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Inexato significa que alguns valores não podem ser convertidos exatamente para o formato interno e são armazenados como aproximações, de modo que o armazenamento e a recuperação de um valor podem apresentar pequenas discrepâncias."</a:t>
            </a:r>
            <a:endParaRPr i="1" sz="3000">
              <a:solidFill>
                <a:srgbClr val="98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