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Lexend Exa" panose="020B0604020202020204" charset="0"/>
      <p:regular r:id="rId9"/>
    </p:embeddedFont>
    <p:embeddedFont>
      <p:font typeface="Lucidity Expand" panose="020B0604020202020204" charset="-18"/>
      <p:regular r:id="rId10"/>
    </p:embeddedFont>
    <p:embeddedFont>
      <p:font typeface="Red Hat Display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24" d="100"/>
          <a:sy n="24" d="100"/>
        </p:scale>
        <p:origin x="972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74053" y="8486461"/>
            <a:ext cx="5548106" cy="6006808"/>
          </a:xfrm>
          <a:custGeom>
            <a:avLst/>
            <a:gdLst/>
            <a:ahLst/>
            <a:cxnLst/>
            <a:rect l="l" t="t" r="r" b="b"/>
            <a:pathLst>
              <a:path w="5548106" h="6006808">
                <a:moveTo>
                  <a:pt x="0" y="0"/>
                </a:moveTo>
                <a:lnTo>
                  <a:pt x="5548106" y="0"/>
                </a:lnTo>
                <a:lnTo>
                  <a:pt x="5548106" y="6006808"/>
                </a:lnTo>
                <a:lnTo>
                  <a:pt x="0" y="6006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79818" y="4492182"/>
            <a:ext cx="9513803" cy="1852245"/>
          </a:xfrm>
          <a:custGeom>
            <a:avLst/>
            <a:gdLst/>
            <a:ahLst/>
            <a:cxnLst/>
            <a:rect l="l" t="t" r="r" b="b"/>
            <a:pathLst>
              <a:path w="9513803" h="1852245">
                <a:moveTo>
                  <a:pt x="0" y="0"/>
                </a:moveTo>
                <a:lnTo>
                  <a:pt x="9513802" y="0"/>
                </a:lnTo>
                <a:lnTo>
                  <a:pt x="9513802" y="1852244"/>
                </a:lnTo>
                <a:lnTo>
                  <a:pt x="0" y="18522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841917" y="-1585494"/>
            <a:ext cx="4995232" cy="5684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12"/>
              </a:lnSpc>
            </a:pPr>
            <a:r>
              <a:rPr lang="en-US" sz="35086">
                <a:solidFill>
                  <a:srgbClr val="323131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292768" y="1679013"/>
            <a:ext cx="4366829" cy="4563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609"/>
              </a:lnSpc>
            </a:pPr>
            <a:r>
              <a:rPr lang="en-US" sz="28161">
                <a:solidFill>
                  <a:srgbClr val="323131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197549" y="6481052"/>
            <a:ext cx="4995232" cy="5684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12"/>
              </a:lnSpc>
            </a:pPr>
            <a:r>
              <a:rPr lang="en-US" sz="35086">
                <a:solidFill>
                  <a:srgbClr val="323131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197549" y="4075279"/>
            <a:ext cx="4557267" cy="5183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76"/>
              </a:lnSpc>
            </a:pPr>
            <a:r>
              <a:rPr lang="en-US" sz="31982">
                <a:solidFill>
                  <a:srgbClr val="323131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73912" y="1993338"/>
            <a:ext cx="10747937" cy="1702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0"/>
              </a:lnSpc>
              <a:spcBef>
                <a:spcPct val="0"/>
              </a:spcBef>
            </a:pPr>
            <a:r>
              <a:rPr lang="en-US" sz="5869">
                <a:solidFill>
                  <a:srgbClr val="323131"/>
                </a:solidFill>
                <a:latin typeface="Lexend Exa"/>
                <a:ea typeface="Lexend Exa"/>
                <a:cs typeface="Lexend Exa"/>
                <a:sym typeface="Lexend Exa"/>
              </a:rPr>
              <a:t>ORANGEHRM TESTING PROJECT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485247" y="-1974704"/>
            <a:ext cx="5548106" cy="6006808"/>
          </a:xfrm>
          <a:custGeom>
            <a:avLst/>
            <a:gdLst/>
            <a:ahLst/>
            <a:cxnLst/>
            <a:rect l="l" t="t" r="r" b="b"/>
            <a:pathLst>
              <a:path w="5548106" h="6006808">
                <a:moveTo>
                  <a:pt x="5548106" y="6006808"/>
                </a:moveTo>
                <a:lnTo>
                  <a:pt x="0" y="6006808"/>
                </a:lnTo>
                <a:lnTo>
                  <a:pt x="0" y="0"/>
                </a:lnTo>
                <a:lnTo>
                  <a:pt x="5548106" y="0"/>
                </a:lnTo>
                <a:lnTo>
                  <a:pt x="5548106" y="6006808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426078" y="6833579"/>
            <a:ext cx="5548106" cy="6006808"/>
          </a:xfrm>
          <a:custGeom>
            <a:avLst/>
            <a:gdLst/>
            <a:ahLst/>
            <a:cxnLst/>
            <a:rect l="l" t="t" r="r" b="b"/>
            <a:pathLst>
              <a:path w="5548106" h="6006808">
                <a:moveTo>
                  <a:pt x="0" y="0"/>
                </a:moveTo>
                <a:lnTo>
                  <a:pt x="5548106" y="0"/>
                </a:lnTo>
                <a:lnTo>
                  <a:pt x="5548106" y="6006808"/>
                </a:lnTo>
                <a:lnTo>
                  <a:pt x="0" y="6006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641266" y="1349478"/>
            <a:ext cx="11928169" cy="904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2"/>
              </a:lnSpc>
            </a:pPr>
            <a:r>
              <a:rPr lang="en-US" sz="6169">
                <a:solidFill>
                  <a:srgbClr val="FFFFFF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PROJECT SCOPE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117537" y="3051588"/>
            <a:ext cx="12052926" cy="6274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169" lvl="1" indent="-342585" algn="l">
              <a:lnSpc>
                <a:spcPts val="4125"/>
              </a:lnSpc>
              <a:buFont typeface="Arial"/>
              <a:buChar char="•"/>
            </a:pPr>
            <a:r>
              <a:rPr lang="en-US" sz="3173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Testing of core HR modules in OrangeHRM demo application.</a:t>
            </a:r>
          </a:p>
          <a:p>
            <a:pPr algn="l">
              <a:lnSpc>
                <a:spcPts val="4125"/>
              </a:lnSpc>
            </a:pPr>
            <a:endParaRPr lang="en-US" sz="3173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685169" lvl="1" indent="-342585" algn="l">
              <a:lnSpc>
                <a:spcPts val="4125"/>
              </a:lnSpc>
              <a:buFont typeface="Arial"/>
              <a:buChar char="•"/>
            </a:pPr>
            <a:r>
              <a:rPr lang="en-US" sz="3173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Covers functionalities: Login, Employee Management, Leave, Time, Recruitment.</a:t>
            </a:r>
          </a:p>
          <a:p>
            <a:pPr algn="l">
              <a:lnSpc>
                <a:spcPts val="4125"/>
              </a:lnSpc>
            </a:pPr>
            <a:endParaRPr lang="en-US" sz="3173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685169" lvl="1" indent="-342585" algn="l">
              <a:lnSpc>
                <a:spcPts val="4125"/>
              </a:lnSpc>
              <a:buFont typeface="Arial"/>
              <a:buChar char="•"/>
            </a:pPr>
            <a:r>
              <a:rPr lang="en-US" sz="3173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Aim: Ensure system reliability and validate business workflows.</a:t>
            </a:r>
          </a:p>
          <a:p>
            <a:pPr algn="l">
              <a:lnSpc>
                <a:spcPts val="4125"/>
              </a:lnSpc>
            </a:pPr>
            <a:endParaRPr lang="en-US" sz="3173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685169" lvl="1" indent="-342585" algn="l">
              <a:lnSpc>
                <a:spcPts val="4125"/>
              </a:lnSpc>
              <a:buFont typeface="Arial"/>
              <a:buChar char="•"/>
            </a:pPr>
            <a:r>
              <a:rPr lang="en-US" sz="3173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Both manual and automation testing approaches used.</a:t>
            </a:r>
          </a:p>
          <a:p>
            <a:pPr algn="l">
              <a:lnSpc>
                <a:spcPts val="4125"/>
              </a:lnSpc>
            </a:pPr>
            <a:endParaRPr lang="en-US" sz="3173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685169" lvl="1" indent="-342585" algn="l">
              <a:lnSpc>
                <a:spcPts val="4125"/>
              </a:lnSpc>
              <a:buFont typeface="Arial"/>
              <a:buChar char="•"/>
            </a:pPr>
            <a:r>
              <a:rPr lang="en-US" sz="3173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Automation scripts were designed using Selenium and TestNG with structured frameworks and reporting tools.</a:t>
            </a:r>
          </a:p>
          <a:p>
            <a:pPr algn="l">
              <a:lnSpc>
                <a:spcPts val="4125"/>
              </a:lnSpc>
            </a:pPr>
            <a:endParaRPr lang="en-US" sz="3173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485247" y="-1974704"/>
            <a:ext cx="5548106" cy="6006808"/>
          </a:xfrm>
          <a:custGeom>
            <a:avLst/>
            <a:gdLst/>
            <a:ahLst/>
            <a:cxnLst/>
            <a:rect l="l" t="t" r="r" b="b"/>
            <a:pathLst>
              <a:path w="5548106" h="6006808">
                <a:moveTo>
                  <a:pt x="5548106" y="6006808"/>
                </a:moveTo>
                <a:lnTo>
                  <a:pt x="0" y="6006808"/>
                </a:lnTo>
                <a:lnTo>
                  <a:pt x="0" y="0"/>
                </a:lnTo>
                <a:lnTo>
                  <a:pt x="5548106" y="0"/>
                </a:lnTo>
                <a:lnTo>
                  <a:pt x="5548106" y="6006808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426078" y="6833579"/>
            <a:ext cx="5548106" cy="6006808"/>
          </a:xfrm>
          <a:custGeom>
            <a:avLst/>
            <a:gdLst/>
            <a:ahLst/>
            <a:cxnLst/>
            <a:rect l="l" t="t" r="r" b="b"/>
            <a:pathLst>
              <a:path w="5548106" h="6006808">
                <a:moveTo>
                  <a:pt x="0" y="0"/>
                </a:moveTo>
                <a:lnTo>
                  <a:pt x="5548106" y="0"/>
                </a:lnTo>
                <a:lnTo>
                  <a:pt x="5548106" y="6006808"/>
                </a:lnTo>
                <a:lnTo>
                  <a:pt x="0" y="6006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65095" y="1271435"/>
            <a:ext cx="15357810" cy="1271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0"/>
              </a:lnSpc>
            </a:pPr>
            <a:r>
              <a:rPr lang="en-US" sz="4369">
                <a:solidFill>
                  <a:srgbClr val="FFFFFF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MANUAL TESTING COVERAGE AND HIGHLIGHTS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41929" y="3833788"/>
            <a:ext cx="9923416" cy="5037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7"/>
              </a:lnSpc>
            </a:pPr>
            <a:r>
              <a:rPr lang="en-US" sz="3082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•Executed test cases for Login, Employee Add/Edit/Delete, Leave Apply, Pim &amp; Admin.</a:t>
            </a:r>
          </a:p>
          <a:p>
            <a:pPr algn="ctr">
              <a:lnSpc>
                <a:spcPts val="4007"/>
              </a:lnSpc>
            </a:pPr>
            <a:endParaRPr lang="en-US" sz="3082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algn="ctr">
              <a:lnSpc>
                <a:spcPts val="4007"/>
              </a:lnSpc>
            </a:pPr>
            <a:r>
              <a:rPr lang="en-US" sz="3082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•Test cases designed based on functional requirements.</a:t>
            </a:r>
          </a:p>
          <a:p>
            <a:pPr algn="ctr">
              <a:lnSpc>
                <a:spcPts val="4007"/>
              </a:lnSpc>
            </a:pPr>
            <a:endParaRPr lang="en-US" sz="3082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algn="ctr">
              <a:lnSpc>
                <a:spcPts val="4007"/>
              </a:lnSpc>
            </a:pPr>
            <a:r>
              <a:rPr lang="en-US" sz="3082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•Tested on multiple browsers (Chrome, Edge).</a:t>
            </a:r>
          </a:p>
          <a:p>
            <a:pPr algn="ctr">
              <a:lnSpc>
                <a:spcPts val="4007"/>
              </a:lnSpc>
            </a:pPr>
            <a:endParaRPr lang="en-US" sz="3082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algn="ctr">
              <a:lnSpc>
                <a:spcPts val="4007"/>
              </a:lnSpc>
            </a:pPr>
            <a:r>
              <a:rPr lang="en-US" sz="3082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•Major highlights: Verified system functionality and identified areas for improvement in system behavior..</a:t>
            </a:r>
          </a:p>
          <a:p>
            <a:pPr algn="ctr">
              <a:lnSpc>
                <a:spcPts val="4007"/>
              </a:lnSpc>
            </a:pPr>
            <a:endParaRPr lang="en-US" sz="3082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485247" y="-1974704"/>
            <a:ext cx="5548106" cy="6006808"/>
          </a:xfrm>
          <a:custGeom>
            <a:avLst/>
            <a:gdLst/>
            <a:ahLst/>
            <a:cxnLst/>
            <a:rect l="l" t="t" r="r" b="b"/>
            <a:pathLst>
              <a:path w="5548106" h="6006808">
                <a:moveTo>
                  <a:pt x="5548106" y="6006808"/>
                </a:moveTo>
                <a:lnTo>
                  <a:pt x="0" y="6006808"/>
                </a:lnTo>
                <a:lnTo>
                  <a:pt x="0" y="0"/>
                </a:lnTo>
                <a:lnTo>
                  <a:pt x="5548106" y="0"/>
                </a:lnTo>
                <a:lnTo>
                  <a:pt x="5548106" y="6006808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832322" y="5852698"/>
            <a:ext cx="5548106" cy="6006808"/>
          </a:xfrm>
          <a:custGeom>
            <a:avLst/>
            <a:gdLst/>
            <a:ahLst/>
            <a:cxnLst/>
            <a:rect l="l" t="t" r="r" b="b"/>
            <a:pathLst>
              <a:path w="5548106" h="6006808">
                <a:moveTo>
                  <a:pt x="0" y="0"/>
                </a:moveTo>
                <a:lnTo>
                  <a:pt x="5548106" y="0"/>
                </a:lnTo>
                <a:lnTo>
                  <a:pt x="5548106" y="6006808"/>
                </a:lnTo>
                <a:lnTo>
                  <a:pt x="0" y="6006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41314" y="1513512"/>
            <a:ext cx="16979527" cy="1350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2"/>
              </a:lnSpc>
            </a:pPr>
            <a:r>
              <a:rPr lang="en-US" sz="4669">
                <a:solidFill>
                  <a:srgbClr val="FFFFFF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AUTOMATION ARCHITECTURE AND DEMO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82292" y="3818424"/>
            <a:ext cx="9923416" cy="4028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5499" lvl="1" indent="-332749" algn="ctr">
              <a:lnSpc>
                <a:spcPts val="4007"/>
              </a:lnSpc>
              <a:buFont typeface="Arial"/>
              <a:buChar char="•"/>
            </a:pPr>
            <a:r>
              <a:rPr lang="en-US" sz="3082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Framework: Selenium WebDriver + TestNG + Maven.</a:t>
            </a:r>
          </a:p>
          <a:p>
            <a:pPr algn="ctr">
              <a:lnSpc>
                <a:spcPts val="4007"/>
              </a:lnSpc>
            </a:pPr>
            <a:endParaRPr lang="en-US" sz="3082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665499" lvl="1" indent="-332749" algn="ctr">
              <a:lnSpc>
                <a:spcPts val="4007"/>
              </a:lnSpc>
              <a:buFont typeface="Arial"/>
              <a:buChar char="•"/>
            </a:pPr>
            <a:r>
              <a:rPr lang="en-US" sz="3082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Page Object Model (POM) implemented for modularity.</a:t>
            </a:r>
          </a:p>
          <a:p>
            <a:pPr algn="ctr">
              <a:lnSpc>
                <a:spcPts val="4007"/>
              </a:lnSpc>
            </a:pPr>
            <a:endParaRPr lang="en-US" sz="3082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665499" lvl="1" indent="-332749" algn="ctr">
              <a:lnSpc>
                <a:spcPts val="4007"/>
              </a:lnSpc>
              <a:buFont typeface="Arial"/>
              <a:buChar char="•"/>
            </a:pPr>
            <a:r>
              <a:rPr lang="en-US" sz="3082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Demo covers login, employee creation, and leave apply automated flows.</a:t>
            </a:r>
          </a:p>
          <a:p>
            <a:pPr algn="ctr">
              <a:lnSpc>
                <a:spcPts val="4007"/>
              </a:lnSpc>
            </a:pPr>
            <a:endParaRPr lang="en-US" sz="3082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485247" y="-1974704"/>
            <a:ext cx="5548106" cy="6006808"/>
          </a:xfrm>
          <a:custGeom>
            <a:avLst/>
            <a:gdLst/>
            <a:ahLst/>
            <a:cxnLst/>
            <a:rect l="l" t="t" r="r" b="b"/>
            <a:pathLst>
              <a:path w="5548106" h="6006808">
                <a:moveTo>
                  <a:pt x="5548106" y="6006808"/>
                </a:moveTo>
                <a:lnTo>
                  <a:pt x="0" y="6006808"/>
                </a:lnTo>
                <a:lnTo>
                  <a:pt x="0" y="0"/>
                </a:lnTo>
                <a:lnTo>
                  <a:pt x="5548106" y="0"/>
                </a:lnTo>
                <a:lnTo>
                  <a:pt x="5548106" y="6006808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774053" y="8486461"/>
            <a:ext cx="5548106" cy="6006808"/>
          </a:xfrm>
          <a:custGeom>
            <a:avLst/>
            <a:gdLst/>
            <a:ahLst/>
            <a:cxnLst/>
            <a:rect l="l" t="t" r="r" b="b"/>
            <a:pathLst>
              <a:path w="5548106" h="6006808">
                <a:moveTo>
                  <a:pt x="0" y="0"/>
                </a:moveTo>
                <a:lnTo>
                  <a:pt x="5548106" y="0"/>
                </a:lnTo>
                <a:lnTo>
                  <a:pt x="5548106" y="6006808"/>
                </a:lnTo>
                <a:lnTo>
                  <a:pt x="0" y="6006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774053" y="577716"/>
            <a:ext cx="7565437" cy="1291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4"/>
              </a:lnSpc>
            </a:pPr>
            <a:r>
              <a:rPr lang="en-US" sz="4469">
                <a:solidFill>
                  <a:srgbClr val="FFFFFF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KEY FINDINGS AND METRICS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53618" y="3936625"/>
            <a:ext cx="8606306" cy="405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7"/>
              </a:lnSpc>
            </a:pPr>
            <a:r>
              <a:rPr lang="en-US" sz="3082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•Manual Test Cases: 43 planned, 43 executed.</a:t>
            </a:r>
          </a:p>
          <a:p>
            <a:pPr algn="l">
              <a:lnSpc>
                <a:spcPts val="4007"/>
              </a:lnSpc>
            </a:pPr>
            <a:endParaRPr lang="en-US" sz="3082" dirty="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algn="l">
              <a:lnSpc>
                <a:spcPts val="4007"/>
              </a:lnSpc>
            </a:pPr>
            <a:r>
              <a:rPr lang="en-US" sz="3082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•Automation Scripts: 15 planned, 15 executed.</a:t>
            </a:r>
          </a:p>
          <a:p>
            <a:pPr algn="l">
              <a:lnSpc>
                <a:spcPts val="4007"/>
              </a:lnSpc>
            </a:pPr>
            <a:endParaRPr lang="en-US" sz="3082" dirty="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algn="l">
              <a:lnSpc>
                <a:spcPts val="4007"/>
              </a:lnSpc>
            </a:pPr>
            <a:r>
              <a:rPr lang="en-US" sz="3082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•Reported Bugs: 7</a:t>
            </a:r>
          </a:p>
          <a:p>
            <a:pPr algn="l">
              <a:lnSpc>
                <a:spcPts val="4007"/>
              </a:lnSpc>
            </a:pPr>
            <a:endParaRPr lang="en-US" sz="3082" dirty="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algn="l">
              <a:lnSpc>
                <a:spcPts val="4007"/>
              </a:lnSpc>
            </a:pPr>
            <a:endParaRPr lang="en-US" sz="3082" dirty="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algn="l">
              <a:lnSpc>
                <a:spcPts val="4007"/>
              </a:lnSpc>
            </a:pPr>
            <a:endParaRPr lang="en-US" sz="3082" dirty="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3190" y="3415729"/>
            <a:ext cx="5023336" cy="49973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485247" y="-1974704"/>
            <a:ext cx="5548106" cy="6006808"/>
          </a:xfrm>
          <a:custGeom>
            <a:avLst/>
            <a:gdLst/>
            <a:ahLst/>
            <a:cxnLst/>
            <a:rect l="l" t="t" r="r" b="b"/>
            <a:pathLst>
              <a:path w="5548106" h="6006808">
                <a:moveTo>
                  <a:pt x="5548106" y="6006808"/>
                </a:moveTo>
                <a:lnTo>
                  <a:pt x="0" y="6006808"/>
                </a:lnTo>
                <a:lnTo>
                  <a:pt x="0" y="0"/>
                </a:lnTo>
                <a:lnTo>
                  <a:pt x="5548106" y="0"/>
                </a:lnTo>
                <a:lnTo>
                  <a:pt x="5548106" y="6006808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774053" y="8486461"/>
            <a:ext cx="5548106" cy="6006808"/>
          </a:xfrm>
          <a:custGeom>
            <a:avLst/>
            <a:gdLst/>
            <a:ahLst/>
            <a:cxnLst/>
            <a:rect l="l" t="t" r="r" b="b"/>
            <a:pathLst>
              <a:path w="5548106" h="6006808">
                <a:moveTo>
                  <a:pt x="0" y="0"/>
                </a:moveTo>
                <a:lnTo>
                  <a:pt x="5548106" y="0"/>
                </a:lnTo>
                <a:lnTo>
                  <a:pt x="5548106" y="6006808"/>
                </a:lnTo>
                <a:lnTo>
                  <a:pt x="0" y="6006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523228" y="1416501"/>
            <a:ext cx="10673566" cy="652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15"/>
              </a:lnSpc>
            </a:pPr>
            <a:r>
              <a:rPr lang="en-US" sz="4399">
                <a:solidFill>
                  <a:srgbClr val="FFFFFF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CHALLENGES FACED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780636" y="3248592"/>
            <a:ext cx="10158750" cy="5583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7"/>
              </a:lnSpc>
            </a:pPr>
            <a:r>
              <a:rPr lang="en-US" sz="3082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•Dynamic waits needed due to element load times.</a:t>
            </a:r>
          </a:p>
          <a:p>
            <a:pPr algn="l">
              <a:lnSpc>
                <a:spcPts val="4007"/>
              </a:lnSpc>
            </a:pPr>
            <a:endParaRPr lang="en-US" sz="3082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algn="l">
              <a:lnSpc>
                <a:spcPts val="4007"/>
              </a:lnSpc>
            </a:pPr>
            <a:r>
              <a:rPr lang="en-US" sz="3082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•Handling pop-ups and dynamic tables was challenging in automation.</a:t>
            </a:r>
          </a:p>
          <a:p>
            <a:pPr algn="l">
              <a:lnSpc>
                <a:spcPts val="4007"/>
              </a:lnSpc>
            </a:pPr>
            <a:endParaRPr lang="en-US" sz="3082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algn="l">
              <a:lnSpc>
                <a:spcPts val="4007"/>
              </a:lnSpc>
            </a:pPr>
            <a:r>
              <a:rPr lang="en-US" sz="3082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•Handling continuous language changing within the website</a:t>
            </a:r>
          </a:p>
          <a:p>
            <a:pPr algn="l">
              <a:lnSpc>
                <a:spcPts val="4007"/>
              </a:lnSpc>
            </a:pPr>
            <a:endParaRPr lang="en-US" sz="3082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algn="l">
              <a:lnSpc>
                <a:spcPts val="4007"/>
              </a:lnSpc>
            </a:pPr>
            <a:r>
              <a:rPr lang="en-US" sz="3082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•Encountered difficulties with locating consistent and accurate elements for automation.</a:t>
            </a:r>
          </a:p>
          <a:p>
            <a:pPr algn="l">
              <a:lnSpc>
                <a:spcPts val="4007"/>
              </a:lnSpc>
            </a:pPr>
            <a:endParaRPr lang="en-US" sz="3082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8508" y="8212092"/>
            <a:ext cx="5548106" cy="6006808"/>
          </a:xfrm>
          <a:custGeom>
            <a:avLst/>
            <a:gdLst/>
            <a:ahLst/>
            <a:cxnLst/>
            <a:rect l="l" t="t" r="r" b="b"/>
            <a:pathLst>
              <a:path w="5548106" h="6006808">
                <a:moveTo>
                  <a:pt x="0" y="0"/>
                </a:moveTo>
                <a:lnTo>
                  <a:pt x="5548106" y="0"/>
                </a:lnTo>
                <a:lnTo>
                  <a:pt x="5548106" y="6006808"/>
                </a:lnTo>
                <a:lnTo>
                  <a:pt x="0" y="6006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523983" y="-10653811"/>
            <a:ext cx="17240034" cy="17856909"/>
          </a:xfrm>
          <a:custGeom>
            <a:avLst/>
            <a:gdLst/>
            <a:ahLst/>
            <a:cxnLst/>
            <a:rect l="l" t="t" r="r" b="b"/>
            <a:pathLst>
              <a:path w="17240034" h="17856909">
                <a:moveTo>
                  <a:pt x="0" y="0"/>
                </a:moveTo>
                <a:lnTo>
                  <a:pt x="17240034" y="0"/>
                </a:lnTo>
                <a:lnTo>
                  <a:pt x="17240034" y="17856910"/>
                </a:lnTo>
                <a:lnTo>
                  <a:pt x="0" y="17856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86974" y="3994348"/>
            <a:ext cx="15841029" cy="1667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965"/>
              </a:lnSpc>
            </a:pPr>
            <a:r>
              <a:rPr lang="en-US" sz="11373">
                <a:solidFill>
                  <a:srgbClr val="FFFFFF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rot="-4748785">
            <a:off x="15298402" y="7501149"/>
            <a:ext cx="5548106" cy="6006808"/>
          </a:xfrm>
          <a:custGeom>
            <a:avLst/>
            <a:gdLst/>
            <a:ahLst/>
            <a:cxnLst/>
            <a:rect l="l" t="t" r="r" b="b"/>
            <a:pathLst>
              <a:path w="5548106" h="6006808">
                <a:moveTo>
                  <a:pt x="0" y="0"/>
                </a:moveTo>
                <a:lnTo>
                  <a:pt x="5548106" y="0"/>
                </a:lnTo>
                <a:lnTo>
                  <a:pt x="5548106" y="6006807"/>
                </a:lnTo>
                <a:lnTo>
                  <a:pt x="0" y="6006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09600" y="7018675"/>
            <a:ext cx="3798094" cy="391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2"/>
              </a:lnSpc>
              <a:spcBef>
                <a:spcPct val="0"/>
              </a:spcBef>
            </a:pPr>
            <a:r>
              <a:rPr lang="en-US" sz="2669">
                <a:solidFill>
                  <a:srgbClr val="FFFFFF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PROJECT BY: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0551" y="7909665"/>
            <a:ext cx="3900001" cy="1515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7"/>
              </a:lnSpc>
            </a:pPr>
            <a:r>
              <a:rPr lang="en-US" sz="3082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Loujayn Bashir</a:t>
            </a:r>
          </a:p>
          <a:p>
            <a:pPr algn="l">
              <a:lnSpc>
                <a:spcPts val="4007"/>
              </a:lnSpc>
            </a:pPr>
            <a:r>
              <a:rPr lang="en-US" sz="3082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Shrouk Mohamed</a:t>
            </a:r>
          </a:p>
          <a:p>
            <a:pPr algn="l">
              <a:lnSpc>
                <a:spcPts val="4007"/>
              </a:lnSpc>
            </a:pPr>
            <a:r>
              <a:rPr lang="en-US" sz="3082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Loay Nabil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782289" y="7237077"/>
            <a:ext cx="6470551" cy="391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2"/>
              </a:lnSpc>
              <a:spcBef>
                <a:spcPct val="0"/>
              </a:spcBef>
            </a:pPr>
            <a:r>
              <a:rPr lang="en-US" sz="2669" dirty="0">
                <a:solidFill>
                  <a:srgbClr val="FFFFFF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UNDER SUPERVISION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074024" y="7948812"/>
            <a:ext cx="3900001" cy="497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7"/>
              </a:lnSpc>
            </a:pPr>
            <a:r>
              <a:rPr lang="en-US" sz="3082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Eng. Ahmed Halim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Custom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Lucidity Expand</vt:lpstr>
      <vt:lpstr>Lexend Exa</vt:lpstr>
      <vt:lpstr>Red Hat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Final-Test Presentation </dc:title>
  <cp:lastModifiedBy>Lojy Bashir</cp:lastModifiedBy>
  <cp:revision>3</cp:revision>
  <dcterms:created xsi:type="dcterms:W3CDTF">2006-08-16T00:00:00Z</dcterms:created>
  <dcterms:modified xsi:type="dcterms:W3CDTF">2025-05-13T04:33:24Z</dcterms:modified>
  <dc:identifier>DAGnRhJiAMI</dc:identifier>
</cp:coreProperties>
</file>