
<file path=[Content_Types].xml><?xml version="1.0" encoding="utf-8"?>
<Types xmlns="http://schemas.openxmlformats.org/package/2006/content-types">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7" r:id="rId33"/>
    <p:sldId id="285" r:id="rId34"/>
    <p:sldId id="286" r:id="rId35"/>
    <p:sldId id="288" r:id="rId36"/>
    <p:sldId id="289" r:id="rId37"/>
  </p:sldIdLst>
  <p:sldSz cx="10386695" cy="7334250"/>
  <p:notesSz cx="6668770" cy="992632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PlaceHolder 1"/>
          <p:cNvSpPr>
            <a:spLocks noGrp="1"/>
          </p:cNvSpPr>
          <p:nvPr>
            <p:ph type="sldImg"/>
          </p:nvPr>
        </p:nvSpPr>
        <p:spPr>
          <a:xfrm>
            <a:off x="216000" y="812520"/>
            <a:ext cx="7127280" cy="4008960"/>
          </a:xfrm>
          <a:prstGeom prst="rect">
            <a:avLst/>
          </a:prstGeom>
        </p:spPr>
        <p:txBody>
          <a:bodyPr lIns="0" tIns="0" rIns="0" bIns="0" anchor="ctr">
            <a:noAutofit/>
          </a:bodyPr>
          <a:p>
            <a:r>
              <a:rPr lang="sv-SE" sz="3600" b="0" strike="noStrike" spc="-1">
                <a:solidFill>
                  <a:srgbClr val="000000"/>
                </a:solidFill>
                <a:latin typeface="Arial"/>
              </a:rPr>
              <a:t>Click to move the slide</a:t>
            </a:r>
            <a:endParaRPr lang="sv-SE" sz="3600" b="0" strike="noStrike" spc="-1">
              <a:solidFill>
                <a:srgbClr val="000000"/>
              </a:solidFill>
              <a:latin typeface="Arial"/>
            </a:endParaRPr>
          </a:p>
        </p:txBody>
      </p:sp>
      <p:sp>
        <p:nvSpPr>
          <p:cNvPr id="41" name="PlaceHolder 2"/>
          <p:cNvSpPr>
            <a:spLocks noGrp="1"/>
          </p:cNvSpPr>
          <p:nvPr>
            <p:ph type="body"/>
          </p:nvPr>
        </p:nvSpPr>
        <p:spPr>
          <a:xfrm>
            <a:off x="756000" y="5078520"/>
            <a:ext cx="6047640" cy="4811040"/>
          </a:xfrm>
          <a:prstGeom prst="rect">
            <a:avLst/>
          </a:prstGeom>
        </p:spPr>
        <p:txBody>
          <a:bodyPr lIns="0" tIns="0" rIns="0" bIns="0">
            <a:noAutofit/>
          </a:bodyPr>
          <a:p>
            <a:r>
              <a:rPr lang="el-GR" sz="2000" b="0" strike="noStrike" spc="-1">
                <a:latin typeface="Arial"/>
              </a:rPr>
              <a:t>Click to edit the notes format</a:t>
            </a:r>
            <a:endParaRPr lang="el-GR" sz="2000" b="0" strike="noStrike" spc="-1">
              <a:latin typeface="Arial"/>
            </a:endParaRPr>
          </a:p>
        </p:txBody>
      </p:sp>
      <p:sp>
        <p:nvSpPr>
          <p:cNvPr id="42" name="PlaceHolder 3"/>
          <p:cNvSpPr>
            <a:spLocks noGrp="1"/>
          </p:cNvSpPr>
          <p:nvPr>
            <p:ph type="hdr"/>
          </p:nvPr>
        </p:nvSpPr>
        <p:spPr>
          <a:xfrm>
            <a:off x="0" y="0"/>
            <a:ext cx="3280680" cy="534240"/>
          </a:xfrm>
          <a:prstGeom prst="rect">
            <a:avLst/>
          </a:prstGeom>
        </p:spPr>
        <p:txBody>
          <a:bodyPr lIns="0" tIns="0" rIns="0" bIns="0">
            <a:noAutofit/>
          </a:bodyPr>
          <a:p>
            <a:r>
              <a:rPr lang="el-GR" sz="1400" b="0" strike="noStrike" spc="-1">
                <a:latin typeface="Times New Roman"/>
              </a:rPr>
              <a:t>&lt;header&gt;</a:t>
            </a:r>
            <a:endParaRPr lang="el-GR" sz="1400" b="0" strike="noStrike" spc="-1">
              <a:latin typeface="Times New Roman"/>
            </a:endParaRPr>
          </a:p>
        </p:txBody>
      </p:sp>
      <p:sp>
        <p:nvSpPr>
          <p:cNvPr id="43" name="PlaceHolder 4"/>
          <p:cNvSpPr>
            <a:spLocks noGrp="1"/>
          </p:cNvSpPr>
          <p:nvPr>
            <p:ph type="dt"/>
          </p:nvPr>
        </p:nvSpPr>
        <p:spPr>
          <a:xfrm>
            <a:off x="4278960" y="0"/>
            <a:ext cx="3280680" cy="534240"/>
          </a:xfrm>
          <a:prstGeom prst="rect">
            <a:avLst/>
          </a:prstGeom>
        </p:spPr>
        <p:txBody>
          <a:bodyPr lIns="0" tIns="0" rIns="0" bIns="0">
            <a:noAutofit/>
          </a:bodyPr>
          <a:p>
            <a:pPr algn="r"/>
            <a:r>
              <a:rPr lang="el-GR" sz="1400" b="0" strike="noStrike" spc="-1">
                <a:latin typeface="Times New Roman"/>
              </a:rPr>
              <a:t>&lt;date/time&gt;</a:t>
            </a:r>
            <a:endParaRPr lang="el-GR" sz="1400" b="0" strike="noStrike" spc="-1">
              <a:latin typeface="Times New Roman"/>
            </a:endParaRPr>
          </a:p>
        </p:txBody>
      </p:sp>
      <p:sp>
        <p:nvSpPr>
          <p:cNvPr id="44" name="PlaceHolder 5"/>
          <p:cNvSpPr>
            <a:spLocks noGrp="1"/>
          </p:cNvSpPr>
          <p:nvPr>
            <p:ph type="ftr"/>
          </p:nvPr>
        </p:nvSpPr>
        <p:spPr>
          <a:xfrm>
            <a:off x="0" y="10157400"/>
            <a:ext cx="3280680" cy="534240"/>
          </a:xfrm>
          <a:prstGeom prst="rect">
            <a:avLst/>
          </a:prstGeom>
        </p:spPr>
        <p:txBody>
          <a:bodyPr lIns="0" tIns="0" rIns="0" bIns="0" anchor="b">
            <a:noAutofit/>
          </a:bodyPr>
          <a:p>
            <a:r>
              <a:rPr lang="el-GR" sz="1400" b="0" strike="noStrike" spc="-1">
                <a:latin typeface="Times New Roman"/>
              </a:rPr>
              <a:t>&lt;footer&gt;</a:t>
            </a:r>
            <a:endParaRPr lang="el-GR" sz="1400" b="0" strike="noStrike" spc="-1">
              <a:latin typeface="Times New Roman"/>
            </a:endParaRPr>
          </a:p>
        </p:txBody>
      </p:sp>
      <p:sp>
        <p:nvSpPr>
          <p:cNvPr id="45" name="PlaceHolder 6"/>
          <p:cNvSpPr>
            <a:spLocks noGrp="1"/>
          </p:cNvSpPr>
          <p:nvPr>
            <p:ph type="sldNum"/>
          </p:nvPr>
        </p:nvSpPr>
        <p:spPr>
          <a:xfrm>
            <a:off x="4278960" y="10157400"/>
            <a:ext cx="3280680" cy="534240"/>
          </a:xfrm>
          <a:prstGeom prst="rect">
            <a:avLst/>
          </a:prstGeom>
        </p:spPr>
        <p:txBody>
          <a:bodyPr lIns="0" tIns="0" rIns="0" bIns="0" anchor="b">
            <a:noAutofit/>
          </a:bodyPr>
          <a:p>
            <a:pPr algn="r"/>
            <a:fld id="{5C640776-7896-43A3-BE84-E3841BFBBA37}" type="slidenum">
              <a:rPr lang="el-GR" sz="1400" b="0" strike="noStrike" spc="-1">
                <a:latin typeface="Times New Roman"/>
              </a:rPr>
            </a:fld>
            <a:endParaRPr lang="el-GR" sz="1400" b="0" strike="noStrike" spc="-1">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5" Type="http://schemas.openxmlformats.org/officeDocument/2006/relationships/hyperlink" Target="ftp://ftp.xos.nl/pub/linux/ipfwadm/" TargetMode="External"/><Relationship Id="rId4" Type="http://schemas.openxmlformats.org/officeDocument/2006/relationships/hyperlink" Target="http://www.netfilter.org/ipchains" TargetMode="External"/><Relationship Id="rId3" Type="http://schemas.openxmlformats.org/officeDocument/2006/relationships/hyperlink" Target="http://www.kernel.org/"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704880" y="701640"/>
            <a:ext cx="5260680" cy="3714480"/>
          </a:xfrm>
          <a:prstGeom prst="rect">
            <a:avLst/>
          </a:prstGeom>
        </p:spPr>
      </p:sp>
      <p:sp>
        <p:nvSpPr>
          <p:cNvPr id="114" name="CustomShape 2"/>
          <p:cNvSpPr/>
          <p:nvPr/>
        </p:nvSpPr>
        <p:spPr>
          <a:xfrm>
            <a:off x="838080" y="4680000"/>
            <a:ext cx="4971600" cy="680760"/>
          </a:xfrm>
          <a:prstGeom prst="rect">
            <a:avLst/>
          </a:prstGeom>
          <a:noFill/>
          <a:ln w="12600">
            <a:noFill/>
          </a:ln>
        </p:spPr>
        <p:style>
          <a:lnRef idx="0">
            <a:srgbClr val="FFFFFF"/>
          </a:lnRef>
          <a:fillRef idx="0">
            <a:srgbClr val="FFFFFF"/>
          </a:fillRef>
          <a:effectRef idx="0">
            <a:srgbClr val="FFFFFF"/>
          </a:effectRef>
          <a:fontRef idx="minor"/>
        </p:style>
        <p:txBody>
          <a:bodyPr lIns="44280" tIns="17640" rIns="44280" bIns="17640">
            <a:spAutoFit/>
          </a:bodyPr>
          <a:p>
            <a:pPr>
              <a:lnSpc>
                <a:spcPct val="106000"/>
              </a:lnSpc>
              <a:spcAft>
                <a:spcPts val="530"/>
              </a:spcAft>
              <a:tabLst>
                <a:tab pos="0" algn="l"/>
              </a:tabLst>
            </a:pPr>
            <a:r>
              <a:rPr lang="en-US" sz="1000" b="0" strike="noStrike" spc="-1">
                <a:solidFill>
                  <a:srgbClr val="000000"/>
                </a:solidFill>
                <a:latin typeface="Times New Roman"/>
                <a:ea typeface="+mn-ea"/>
              </a:rPr>
              <a:t>This chapter introduces the US DoD  Internet suite known as TCP/IP  (Transmission Control Protocol/Internet Protocol).  It covers TCP/IP as a set of protocols and how they fit them into a communications model, the addressing scheme used for Interhost/Internetwork communication  (IP addressing) and  finally at some applications that use them.</a:t>
            </a:r>
            <a:endParaRPr lang="el-GR" sz="1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717480" y="631800"/>
            <a:ext cx="5229000" cy="3692160"/>
          </a:xfrm>
          <a:prstGeom prst="rect">
            <a:avLst/>
          </a:prstGeom>
        </p:spPr>
      </p:sp>
      <p:sp>
        <p:nvSpPr>
          <p:cNvPr id="134"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spcBef>
                <a:spcPts val="360"/>
              </a:spcBef>
            </a:pPr>
            <a:r>
              <a:rPr lang="en-US" sz="2000" b="0" strike="noStrike" spc="-1">
                <a:latin typeface="Arial"/>
              </a:rPr>
              <a:t>Masquerade is the way of doing classing NAT, it is actually built upon the SNAT and DNAT.</a:t>
            </a:r>
            <a:endParaRPr lang="el-GR" sz="2000" b="0" strike="noStrike" spc="-1">
              <a:latin typeface="Arial"/>
            </a:endParaRPr>
          </a:p>
          <a:p>
            <a:pPr marL="215900" indent="-215900">
              <a:lnSpc>
                <a:spcPct val="100000"/>
              </a:lnSpc>
              <a:spcBef>
                <a:spcPts val="360"/>
              </a:spcBef>
            </a:pPr>
            <a:r>
              <a:rPr lang="en-US" sz="2000" b="0" strike="noStrike" spc="-1">
                <a:latin typeface="Arial"/>
              </a:rPr>
              <a:t>The SNAT, DNAT makes the logical DMZ possible. It is not advisable to do SNAT and DNAT for certain ports into the controlled zones.</a:t>
            </a:r>
            <a:endParaRPr lang="el-GR"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717480" y="631800"/>
            <a:ext cx="5229000" cy="3692160"/>
          </a:xfrm>
          <a:prstGeom prst="rect">
            <a:avLst/>
          </a:prstGeom>
        </p:spPr>
      </p:sp>
      <p:sp>
        <p:nvSpPr>
          <p:cNvPr id="136"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190500" indent="-189865">
              <a:lnSpc>
                <a:spcPct val="100000"/>
              </a:lnSpc>
              <a:spcBef>
                <a:spcPts val="240"/>
              </a:spcBef>
              <a:tabLst>
                <a:tab pos="0" algn="l"/>
              </a:tabLst>
            </a:pPr>
            <a:r>
              <a:rPr lang="en-US" sz="800" b="0" strike="noStrike" spc="-1">
                <a:latin typeface="Arial"/>
              </a:rPr>
              <a:t>Firewall rules is stored in scripts or databases, most common is scripts.</a:t>
            </a:r>
            <a:endParaRPr lang="el-GR" sz="800" b="0" strike="noStrike" spc="-1">
              <a:latin typeface="Arial"/>
            </a:endParaRPr>
          </a:p>
          <a:p>
            <a:pPr marL="190500" indent="-189865">
              <a:lnSpc>
                <a:spcPct val="100000"/>
              </a:lnSpc>
              <a:spcBef>
                <a:spcPts val="240"/>
              </a:spcBef>
              <a:tabLst>
                <a:tab pos="0" algn="l"/>
              </a:tabLst>
            </a:pPr>
            <a:r>
              <a:rPr lang="en-US" sz="800" b="0" strike="noStrike" spc="-1">
                <a:latin typeface="Arial"/>
              </a:rPr>
              <a:t>One row example: </a:t>
            </a:r>
            <a:endParaRPr lang="el-GR" sz="800" b="0" strike="noStrike" spc="-1">
              <a:latin typeface="Arial"/>
            </a:endParaRPr>
          </a:p>
          <a:p>
            <a:pPr marL="190500" indent="-189865">
              <a:lnSpc>
                <a:spcPct val="100000"/>
              </a:lnSpc>
              <a:spcBef>
                <a:spcPts val="240"/>
              </a:spcBef>
              <a:tabLst>
                <a:tab pos="0" algn="l"/>
              </a:tabLst>
            </a:pPr>
            <a:r>
              <a:rPr lang="en-US" sz="800" b="1" strike="noStrike" spc="-1">
                <a:latin typeface="Arial"/>
              </a:rPr>
              <a:t>iptables -A INPUT -s 0/0 -i eth0 -d 192.168.1.1  -p TCP -j ACCEPT</a:t>
            </a:r>
            <a:r>
              <a:rPr lang="en-US" sz="800" b="0" strike="noStrike" spc="-1">
                <a:latin typeface="Arial"/>
              </a:rPr>
              <a:t> </a:t>
            </a:r>
            <a:endParaRPr lang="el-GR" sz="800" b="0" strike="noStrike" spc="-1">
              <a:latin typeface="Arial"/>
            </a:endParaRPr>
          </a:p>
          <a:p>
            <a:pPr marL="190500" indent="-189865">
              <a:lnSpc>
                <a:spcPct val="100000"/>
              </a:lnSpc>
              <a:spcBef>
                <a:spcPts val="240"/>
              </a:spcBef>
              <a:tabLst>
                <a:tab pos="0" algn="l"/>
              </a:tabLst>
            </a:pPr>
            <a:endParaRPr lang="el-GR" sz="800" b="0" strike="noStrike" spc="-1">
              <a:latin typeface="Arial"/>
            </a:endParaRPr>
          </a:p>
          <a:p>
            <a:pPr marL="190500" indent="-189865">
              <a:lnSpc>
                <a:spcPct val="100000"/>
              </a:lnSpc>
              <a:spcBef>
                <a:spcPts val="240"/>
              </a:spcBef>
              <a:tabLst>
                <a:tab pos="0" algn="l"/>
              </a:tabLst>
            </a:pPr>
            <a:r>
              <a:rPr lang="en-US" sz="800" b="0" strike="noStrike" spc="-1">
                <a:latin typeface="Arial"/>
              </a:rPr>
              <a:t>Each line of an </a:t>
            </a:r>
            <a:r>
              <a:rPr lang="en-US" sz="800" b="0" strike="noStrike" spc="-1">
                <a:latin typeface="Courier New"/>
              </a:rPr>
              <a:t>iptables</a:t>
            </a:r>
            <a:r>
              <a:rPr lang="en-US" sz="800" b="0" strike="noStrike" spc="-1">
                <a:latin typeface="Arial"/>
              </a:rPr>
              <a:t> script not only has a jump, but they also have a number of command line options that are used to append rules to chains that match your defined packet characteristics, such the source IP address and TCP port. There are also options that can be used to just clear a chain so you can start all over again.</a:t>
            </a:r>
            <a:endParaRPr lang="el-GR" sz="8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pPr>
            <a:r>
              <a:rPr lang="en-US" sz="2000" b="0" strike="noStrike" spc="-1">
                <a:latin typeface="Courier New"/>
              </a:rPr>
              <a:t>iptables is being configured to allow the firewall to accept TCP packets coming in on interface eth0 from any IP address destined for the firewall's IP address of 192.168.1.1. The 0/0 representation of an IP address means any </a:t>
            </a:r>
            <a:endParaRPr lang="el-GR" sz="2000" b="0" strike="noStrike" spc="-1">
              <a:latin typeface="Arial"/>
            </a:endParaRPr>
          </a:p>
        </p:txBody>
      </p:sp>
      <p:sp>
        <p:nvSpPr>
          <p:cNvPr id="138" name="PlaceHolder 2"/>
          <p:cNvSpPr>
            <a:spLocks noGrp="1"/>
          </p:cNvSpPr>
          <p:nvPr>
            <p:ph type="sldImg"/>
          </p:nvPr>
        </p:nvSpPr>
        <p:spPr>
          <a:xfrm>
            <a:off x="714240" y="631800"/>
            <a:ext cx="5250960" cy="3708000"/>
          </a:xfrm>
          <a:prstGeom prst="rect">
            <a:avLst/>
          </a:pr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717480" y="631800"/>
            <a:ext cx="5229000" cy="3692160"/>
          </a:xfrm>
          <a:prstGeom prst="rect">
            <a:avLst/>
          </a:prstGeom>
        </p:spPr>
      </p:sp>
      <p:sp>
        <p:nvSpPr>
          <p:cNvPr id="140"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spcBef>
                <a:spcPts val="360"/>
              </a:spcBef>
            </a:pPr>
            <a:r>
              <a:rPr lang="en-US" sz="2000" b="0" strike="noStrike" spc="-1">
                <a:latin typeface="Arial"/>
              </a:rPr>
              <a:t>Example:</a:t>
            </a:r>
            <a:endParaRPr lang="el-GR" sz="2000" b="0" strike="noStrike" spc="-1">
              <a:latin typeface="Arial"/>
            </a:endParaRPr>
          </a:p>
          <a:p>
            <a:pPr marL="215900" indent="-215900">
              <a:lnSpc>
                <a:spcPct val="100000"/>
              </a:lnSpc>
              <a:spcBef>
                <a:spcPts val="360"/>
              </a:spcBef>
            </a:pPr>
            <a:r>
              <a:rPr lang="en-US" sz="2000" b="0" strike="noStrike" spc="-1">
                <a:latin typeface="Arial"/>
              </a:rPr>
              <a:t> </a:t>
            </a:r>
            <a:endParaRPr lang="el-GR" sz="2000" b="0" strike="noStrike" spc="-1">
              <a:latin typeface="Arial"/>
            </a:endParaRPr>
          </a:p>
          <a:p>
            <a:pPr marL="215900" indent="-215900">
              <a:lnSpc>
                <a:spcPct val="100000"/>
              </a:lnSpc>
              <a:spcBef>
                <a:spcPts val="360"/>
              </a:spcBef>
            </a:pPr>
            <a:r>
              <a:rPr lang="en-US" sz="2000" b="1" strike="noStrike" spc="-1">
                <a:latin typeface="Arial"/>
              </a:rPr>
              <a:t>iptables -A FORWARD -s 0/0 -i eth0 -d 192.168.1.58 -o eth1 -p TCP \</a:t>
            </a:r>
            <a:endParaRPr lang="el-GR" sz="2000" b="0" strike="noStrike" spc="-1">
              <a:latin typeface="Arial"/>
            </a:endParaRPr>
          </a:p>
          <a:p>
            <a:pPr marL="215900" indent="-215900">
              <a:lnSpc>
                <a:spcPct val="100000"/>
              </a:lnSpc>
              <a:spcBef>
                <a:spcPts val="360"/>
              </a:spcBef>
            </a:pPr>
            <a:r>
              <a:rPr lang="en-US" sz="2000" b="1" strike="noStrike" spc="-1">
                <a:latin typeface="Arial"/>
              </a:rPr>
              <a:t>         --sport 1024:65535 --dport 80 -j ACCEPT</a:t>
            </a:r>
            <a:endParaRPr lang="el-GR" sz="2000" b="0" strike="noStrike" spc="-1">
              <a:latin typeface="Arial"/>
            </a:endParaRPr>
          </a:p>
          <a:p>
            <a:pPr marL="215900" indent="-215900">
              <a:lnSpc>
                <a:spcPct val="100000"/>
              </a:lnSpc>
              <a:spcBef>
                <a:spcPts val="360"/>
              </a:spcBef>
            </a:pPr>
            <a:r>
              <a:rPr lang="en-US" sz="2000" b="0" strike="noStrike" spc="-1">
                <a:latin typeface="Arial"/>
              </a:rPr>
              <a:t> </a:t>
            </a:r>
            <a:endParaRPr lang="el-GR" sz="2000" b="0" strike="noStrike" spc="-1">
              <a:latin typeface="Arial"/>
            </a:endParaRPr>
          </a:p>
          <a:p>
            <a:pPr marL="215900" indent="-215900">
              <a:lnSpc>
                <a:spcPct val="100000"/>
              </a:lnSpc>
              <a:spcBef>
                <a:spcPts val="360"/>
              </a:spcBef>
            </a:pPr>
            <a:r>
              <a:rPr lang="en-US" sz="2000" b="0" strike="noStrike" spc="-1">
                <a:latin typeface="Courier New"/>
              </a:rPr>
              <a:t>iptables is being configured to allow the firewall to accept TCP packets for routing when they enter on interface eth0 from any IP address and are destined for an IP address of 192.168.1.58 that is reachable via interface eth1. The source port is in the range 1024 to 65535 and the destination port is port 80 (www/http).</a:t>
            </a:r>
            <a:endParaRPr lang="el-GR"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714240" y="631800"/>
            <a:ext cx="5250960" cy="3708000"/>
          </a:xfrm>
          <a:prstGeom prst="rect">
            <a:avLst/>
          </a:prstGeom>
        </p:spPr>
      </p:sp>
      <p:sp>
        <p:nvSpPr>
          <p:cNvPr id="142"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pPr>
            <a:r>
              <a:rPr lang="en-US" sz="2000" b="0" strike="noStrike" spc="-1">
                <a:latin typeface="Arial"/>
              </a:rPr>
              <a:t>To stop ICMP traffic can result in that TCP protocol and UDP protocol builtin and applicaton dependend throttle functions are knocked out. As result, the network can be instable during heavy load.</a:t>
            </a:r>
            <a:endParaRPr lang="el-GR" sz="2000" b="0" strike="noStrike" spc="-1">
              <a:latin typeface="Arial"/>
            </a:endParaRPr>
          </a:p>
          <a:p>
            <a:pPr marL="215900" indent="-215900">
              <a:lnSpc>
                <a:spcPct val="100000"/>
              </a:lnSpc>
            </a:pPr>
            <a:r>
              <a:rPr lang="en-US" sz="2000" b="0" strike="noStrike" spc="-1">
                <a:latin typeface="Arial"/>
              </a:rPr>
              <a:t>Ping is not important for network stability in most cases, and can be turned off if you want to stop ping-scans for live hosts!</a:t>
            </a:r>
            <a:endParaRPr lang="el-GR" sz="2000" b="0" strike="noStrike" spc="-1">
              <a:latin typeface="Arial"/>
            </a:endParaRPr>
          </a:p>
          <a:p>
            <a:pPr marL="215900" indent="-215900">
              <a:lnSpc>
                <a:spcPct val="100000"/>
              </a:lnSpc>
            </a:pPr>
            <a:r>
              <a:rPr lang="en-US" sz="2000" b="0" strike="noStrike" spc="-1">
                <a:latin typeface="Arial"/>
              </a:rPr>
              <a:t>The limit feature in </a:t>
            </a:r>
            <a:r>
              <a:rPr lang="en-US" sz="2000" b="0" strike="noStrike" spc="-1">
                <a:latin typeface="Courier New"/>
              </a:rPr>
              <a:t>iptables specifies the maximum average number of matches to allow per second. You can specify time intervals in the format /second, /minute, /hour, or /day, or you can use abbreviations so that 3/second is the same as 3/s.</a:t>
            </a:r>
            <a:endParaRPr lang="el-GR" sz="2000" b="0" strike="noStrike" spc="-1">
              <a:latin typeface="Arial"/>
            </a:endParaRPr>
          </a:p>
          <a:p>
            <a:pPr marL="215900" indent="-215900">
              <a:lnSpc>
                <a:spcPct val="100000"/>
              </a:lnSpc>
            </a:pPr>
            <a:r>
              <a:rPr lang="en-US" sz="2000" b="0" strike="noStrike" spc="-1">
                <a:latin typeface="Courier New"/>
              </a:rPr>
              <a:t>In the limit example, ICMP echo requests are restricted to no more than one per second. When tuned correctly, this feature allows you to filter unusually high volumes of traffic that characterize denial of service (DOS) attacks and Internet worms.</a:t>
            </a:r>
            <a:endParaRPr lang="el-GR" sz="2000" b="0" strike="noStrike" spc="-1">
              <a:latin typeface="Arial"/>
            </a:endParaRPr>
          </a:p>
          <a:p>
            <a:pPr marL="215900" indent="-215900">
              <a:lnSpc>
                <a:spcPct val="100000"/>
              </a:lnSpc>
            </a:pPr>
            <a:endParaRPr lang="el-GR"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714240" y="631800"/>
            <a:ext cx="5250960" cy="3708000"/>
          </a:xfrm>
          <a:prstGeom prst="rect">
            <a:avLst/>
          </a:prstGeom>
        </p:spPr>
      </p:sp>
      <p:sp>
        <p:nvSpPr>
          <p:cNvPr id="144"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pPr>
            <a:r>
              <a:rPr lang="en-US" sz="2000" b="0" strike="noStrike" spc="-1">
                <a:latin typeface="Arial"/>
              </a:rPr>
              <a:t>You can expand on the limit feature of </a:t>
            </a:r>
            <a:r>
              <a:rPr lang="en-US" sz="2000" b="0" strike="noStrike" spc="-1">
                <a:latin typeface="Courier New"/>
              </a:rPr>
              <a:t>iptables to reduce your vulnerability to certain types of denial of service attack. Here a defense for SYN flood attacks was created by limiting the acceptance of TCP segments with the SYN bit set to no more than five per second.</a:t>
            </a:r>
            <a:endParaRPr lang="el-GR" sz="20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714240" y="631800"/>
            <a:ext cx="5250960" cy="3708000"/>
          </a:xfrm>
          <a:prstGeom prst="rect">
            <a:avLst/>
          </a:prstGeom>
        </p:spPr>
      </p:sp>
      <p:sp>
        <p:nvSpPr>
          <p:cNvPr id="146"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pPr>
            <a:r>
              <a:rPr lang="en-US" sz="2000" b="0" strike="noStrike" spc="-1">
                <a:latin typeface="Arial"/>
              </a:rPr>
              <a:t>Here </a:t>
            </a:r>
            <a:r>
              <a:rPr lang="en-US" sz="2000" b="0" strike="noStrike" spc="-1">
                <a:latin typeface="Courier New"/>
              </a:rPr>
              <a:t>iptables is being configured to allow the firewall to accept TCP packets to be routed when they enter on interface eth0 from any IP address destined for IP address of 192.168.1.58 that is reachable via interface eth1. The source port is in the range 1024 to 65535 and the destination ports are port 80 (www/http) and 443 (https). The return packets from 192.168.1.58 are allowed to be accepted too. Instead of stating the source and destination ports, you can simply allow packets related to established connections using the -m state and --state ESTABLISHED options. </a:t>
            </a:r>
            <a:endParaRPr lang="el-GR" sz="20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714240" y="631800"/>
            <a:ext cx="5250960" cy="3708000"/>
          </a:xfrm>
          <a:prstGeom prst="rect">
            <a:avLst/>
          </a:prstGeom>
        </p:spPr>
      </p:sp>
      <p:sp>
        <p:nvSpPr>
          <p:cNvPr id="148"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pPr>
            <a:r>
              <a:rPr lang="en-US" sz="2000" b="0" strike="noStrike" spc="-1">
                <a:latin typeface="Arial"/>
              </a:rPr>
              <a:t>You can configure iptables to have user-defined chains. This feature is frequently used to help streamline the processing of packets. For example, instead of using a single, built-in chain for all protocols, you can use the chain to determine the protocol type for the packet and then hand off the actual final processing to a user-defined, protocol-specific chain in the</a:t>
            </a:r>
            <a:r>
              <a:rPr lang="en-US" sz="2000" b="0" strike="noStrike" spc="-1">
                <a:latin typeface="Courier New"/>
              </a:rPr>
              <a:t> filter table. In other words, you can replace a long chain with a stubby main chain pointing to multiple stubby chains, thereby shortening the total length of all chains the packet has to pass through.</a:t>
            </a:r>
            <a:endParaRPr lang="el-GR" sz="2000" b="0" strike="noStrike" spc="-1">
              <a:latin typeface="Arial"/>
            </a:endParaRPr>
          </a:p>
          <a:p>
            <a:pPr marL="215900" indent="-215900">
              <a:lnSpc>
                <a:spcPct val="100000"/>
              </a:lnSpc>
            </a:pPr>
            <a:endParaRPr lang="el-GR" sz="2000" b="0" strike="noStrike" spc="-1">
              <a:latin typeface="Arial"/>
            </a:endParaRPr>
          </a:p>
          <a:p>
            <a:pPr marL="215900" indent="-215900">
              <a:lnSpc>
                <a:spcPct val="100000"/>
              </a:lnSpc>
            </a:pPr>
            <a:r>
              <a:rPr lang="en-US" sz="2000" b="0" strike="noStrike" spc="-1">
                <a:latin typeface="Courier New"/>
              </a:rPr>
              <a:t>Use user defined queues, improved throughput speed due to more efficiant memory handling and queue processing inside the kernel.</a:t>
            </a:r>
            <a:endParaRPr lang="el-GR" sz="20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714240" y="631800"/>
            <a:ext cx="5250960" cy="3708000"/>
          </a:xfrm>
          <a:prstGeom prst="rect">
            <a:avLst/>
          </a:prstGeom>
        </p:spPr>
      </p:sp>
      <p:sp>
        <p:nvSpPr>
          <p:cNvPr id="150"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pPr>
            <a:r>
              <a:rPr lang="en-US" sz="2000" b="0" strike="noStrike" spc="-1">
                <a:latin typeface="Arial"/>
              </a:rPr>
              <a:t>For RedHat based distrubutions:</a:t>
            </a:r>
            <a:endParaRPr lang="el-GR" sz="2000" b="0" strike="noStrike" spc="-1">
              <a:latin typeface="Arial"/>
            </a:endParaRPr>
          </a:p>
          <a:p>
            <a:pPr marL="215900" indent="-215900">
              <a:lnSpc>
                <a:spcPct val="100000"/>
              </a:lnSpc>
            </a:pPr>
            <a:r>
              <a:rPr lang="en-US" sz="2000" b="0" strike="noStrike" spc="-1">
                <a:latin typeface="Arial"/>
              </a:rPr>
              <a:t>The </a:t>
            </a:r>
            <a:r>
              <a:rPr lang="en-US" sz="2000" b="0" strike="noStrike" spc="-1">
                <a:latin typeface="Courier New"/>
              </a:rPr>
              <a:t>service iptables save command permanently saves the iptables configuration in the /etc/sysconfig/iptables file. When the system reboots, the iptables-restore program reads the configuration and makes it the active configuration.</a:t>
            </a:r>
            <a:endParaRPr lang="el-GR" sz="2000" b="0" strike="noStrike" spc="-1">
              <a:latin typeface="Arial"/>
            </a:endParaRPr>
          </a:p>
          <a:p>
            <a:pPr marL="215900" indent="-215900">
              <a:lnSpc>
                <a:spcPct val="100000"/>
              </a:lnSpc>
            </a:pPr>
            <a:r>
              <a:rPr lang="en-US" sz="2000" b="0" strike="noStrike" spc="-1">
                <a:latin typeface="Courier New"/>
              </a:rPr>
              <a:t>The format of the /etc/sysconfig/iptables file is slightly different from that of the scripts shown in this chapter. The initialization of built-in chains is automatic and the string "iptables" is omitted from the rule statements.</a:t>
            </a:r>
            <a:endParaRPr lang="el-GR" sz="2000" b="0" strike="noStrike" spc="-1">
              <a:latin typeface="Arial"/>
            </a:endParaRPr>
          </a:p>
          <a:p>
            <a:pPr marL="215900" indent="-215900">
              <a:lnSpc>
                <a:spcPct val="100000"/>
              </a:lnSpc>
            </a:pPr>
            <a:endParaRPr lang="el-GR" sz="2000" b="0" strike="noStrike" spc="-1">
              <a:latin typeface="Arial"/>
            </a:endParaRPr>
          </a:p>
          <a:p>
            <a:pPr marL="215900" indent="-215900">
              <a:lnSpc>
                <a:spcPct val="100000"/>
              </a:lnSpc>
            </a:pPr>
            <a:r>
              <a:rPr lang="en-US" sz="2000" b="0" strike="noStrike" spc="-1">
                <a:latin typeface="Courier New"/>
              </a:rPr>
              <a:t>Fedora comes with a program called lokkit that you can use to generate a very rudimentary firewall rule set. It prompts for the level of security and then gives you the option of doing simple customizations. It is a good place for beginners to start on a test system so that they can see a general rule structure.</a:t>
            </a:r>
            <a:endParaRPr lang="el-GR" sz="2000" b="0" strike="noStrike" spc="-1">
              <a:latin typeface="Arial"/>
            </a:endParaRPr>
          </a:p>
          <a:p>
            <a:pPr marL="215900" indent="-215900">
              <a:lnSpc>
                <a:spcPct val="100000"/>
              </a:lnSpc>
            </a:pPr>
            <a:r>
              <a:rPr lang="en-US" sz="2000" b="0" strike="noStrike" spc="-1">
                <a:latin typeface="Courier New"/>
              </a:rPr>
              <a:t>Like the service iptables save command, lokkit saves the firewall rules in a new /etc/sysconfig/iptables file for use on the next reboot.</a:t>
            </a:r>
            <a:endParaRPr lang="el-GR" sz="2000" b="0" strike="noStrike" spc="-1">
              <a:latin typeface="Arial"/>
            </a:endParaRPr>
          </a:p>
          <a:p>
            <a:pPr marL="215900" indent="-215900">
              <a:lnSpc>
                <a:spcPct val="100000"/>
              </a:lnSpc>
            </a:pPr>
            <a:r>
              <a:rPr lang="en-US" sz="2000" b="0" strike="noStrike" spc="-1">
                <a:latin typeface="Courier New"/>
              </a:rPr>
              <a:t>Once you have become familiar with the iptables syntax, it's best to write scripts that you can comment and then save it to /etc/sysconfig/iptables. It makes them much more manageable and readable.</a:t>
            </a:r>
            <a:endParaRPr lang="el-GR" sz="2000" b="0" strike="noStrike" spc="-1">
              <a:latin typeface="Arial"/>
            </a:endParaRPr>
          </a:p>
          <a:p>
            <a:pPr marL="215900" indent="-215900">
              <a:lnSpc>
                <a:spcPct val="100000"/>
              </a:lnSpc>
            </a:pPr>
            <a:endParaRPr lang="el-GR" sz="20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714240" y="631800"/>
            <a:ext cx="5250960" cy="3708000"/>
          </a:xfrm>
          <a:prstGeom prst="rect">
            <a:avLst/>
          </a:prstGeom>
        </p:spPr>
      </p:sp>
      <p:sp>
        <p:nvSpPr>
          <p:cNvPr id="152"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pPr>
            <a:r>
              <a:rPr lang="en-US" sz="2000" b="0" strike="noStrike" spc="-1">
                <a:latin typeface="Arial"/>
              </a:rPr>
              <a:t>The </a:t>
            </a:r>
            <a:r>
              <a:rPr lang="en-US" sz="2000" b="0" strike="noStrike" spc="-1">
                <a:latin typeface="Courier New"/>
              </a:rPr>
              <a:t>iptables application requires you to load certain kernel modules to activate some of its functions. Whenever any type of NAT is required, the iptable_nat module needs to be loaded. The ip_conntrack_ftp module needs to be added for FTP support and should always be loaded with the ip_conntrack module which tracks TCP connection states. As most scripts probably will keep track of connection states, the ip_conntrack module will be needed in any case. The ip_nat_ftp module also needs to be loaded for FTP servers behind a NAT firewall. </a:t>
            </a:r>
            <a:endParaRPr lang="el-GR"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669960" y="679320"/>
            <a:ext cx="5258880" cy="3712680"/>
          </a:xfrm>
          <a:prstGeom prst="rect">
            <a:avLst/>
          </a:prstGeom>
        </p:spPr>
      </p:sp>
      <p:sp>
        <p:nvSpPr>
          <p:cNvPr id="116"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spcBef>
                <a:spcPts val="240"/>
              </a:spcBef>
            </a:pPr>
            <a:r>
              <a:rPr lang="el-GR" sz="800" b="1" strike="noStrike" spc="-1">
                <a:solidFill>
                  <a:srgbClr val="003399"/>
                </a:solidFill>
                <a:latin typeface="Arial"/>
              </a:rPr>
              <a:t>What is netfilter/iptables?</a:t>
            </a:r>
            <a:endParaRPr lang="el-GR" sz="800" b="0" strike="noStrike" spc="-1">
              <a:latin typeface="Arial"/>
            </a:endParaRPr>
          </a:p>
          <a:p>
            <a:pPr marL="215900" indent="-215900">
              <a:lnSpc>
                <a:spcPct val="100000"/>
              </a:lnSpc>
              <a:spcBef>
                <a:spcPts val="240"/>
              </a:spcBef>
            </a:pPr>
            <a:r>
              <a:rPr lang="el-GR" sz="800" b="0" strike="noStrike" spc="-1">
                <a:solidFill>
                  <a:srgbClr val="003399"/>
                </a:solidFill>
                <a:latin typeface="Courier New"/>
              </a:rPr>
              <a:t>netfilter and iptables are building blocks of a framework inside the </a:t>
            </a:r>
            <a:r>
              <a:rPr lang="el-GR" sz="800" b="0" u="sng" strike="noStrike" spc="-1">
                <a:solidFill>
                  <a:srgbClr val="000000"/>
                </a:solidFill>
                <a:uFillTx/>
                <a:latin typeface="Courier New"/>
                <a:hlinkClick r:id="rId3"/>
              </a:rPr>
              <a:t>Linux</a:t>
            </a:r>
            <a:r>
              <a:rPr lang="el-GR" sz="800" b="0" strike="noStrike" spc="-1">
                <a:solidFill>
                  <a:srgbClr val="000000"/>
                </a:solidFill>
                <a:latin typeface="Courier New"/>
              </a:rPr>
              <a:t> 2.4.x and 2.6.x kernel. This framework enables packet filtering, network address [and port] translation (NA[P]T) and other packet mangling. It is the re-designed and heavily improved successor of the previous Linux 2.2.x </a:t>
            </a:r>
            <a:r>
              <a:rPr lang="el-GR" sz="800" b="0" u="sng" strike="noStrike" spc="-1">
                <a:solidFill>
                  <a:srgbClr val="000000"/>
                </a:solidFill>
                <a:uFillTx/>
                <a:latin typeface="Courier New"/>
                <a:hlinkClick r:id="rId4"/>
              </a:rPr>
              <a:t>ipchains</a:t>
            </a:r>
            <a:r>
              <a:rPr lang="el-GR" sz="800" b="0" strike="noStrike" spc="-1">
                <a:solidFill>
                  <a:srgbClr val="000000"/>
                </a:solidFill>
                <a:latin typeface="Courier New"/>
              </a:rPr>
              <a:t> and Linux 2.0.x </a:t>
            </a:r>
            <a:r>
              <a:rPr lang="el-GR" sz="800" b="0" u="sng" strike="noStrike" spc="-1">
                <a:solidFill>
                  <a:srgbClr val="000000"/>
                </a:solidFill>
                <a:uFillTx/>
                <a:latin typeface="Courier New"/>
                <a:hlinkClick r:id="rId5"/>
              </a:rPr>
              <a:t>ipfwadm</a:t>
            </a:r>
            <a:r>
              <a:rPr lang="el-GR" sz="800" b="0" strike="noStrike" spc="-1">
                <a:solidFill>
                  <a:srgbClr val="000000"/>
                </a:solidFill>
                <a:latin typeface="Courier New"/>
              </a:rPr>
              <a:t> systems. </a:t>
            </a:r>
            <a:endParaRPr lang="el-GR" sz="800" b="0" strike="noStrike" spc="-1">
              <a:latin typeface="Arial"/>
            </a:endParaRPr>
          </a:p>
        </p:txBody>
      </p:sp>
      <p:sp>
        <p:nvSpPr>
          <p:cNvPr id="117" name="CustomShape 3"/>
          <p:cNvSpPr/>
          <p:nvPr/>
        </p:nvSpPr>
        <p:spPr>
          <a:xfrm>
            <a:off x="4949280" y="3344760"/>
            <a:ext cx="180360" cy="856440"/>
          </a:xfrm>
          <a:prstGeom prst="rect">
            <a:avLst/>
          </a:prstGeom>
          <a:noFill/>
          <a:ln w="25560">
            <a:noFill/>
          </a:ln>
        </p:spPr>
        <p:style>
          <a:lnRef idx="0">
            <a:srgbClr val="FFFFFF"/>
          </a:lnRef>
          <a:fillRef idx="0">
            <a:srgbClr val="FFFFFF"/>
          </a:fillRef>
          <a:effectRef idx="0">
            <a:srgbClr val="FFFFFF"/>
          </a:effectRef>
          <a:fontRef idx="minor"/>
        </p:style>
        <p:txBody>
          <a:bodyPr wrap="none" lIns="90360" tIns="44280" rIns="90360" bIns="44280">
            <a:spAutoFit/>
          </a:bodyPr>
          <a:p>
            <a:pPr>
              <a:lnSpc>
                <a:spcPct val="90000"/>
              </a:lnSpc>
              <a:tabLst>
                <a:tab pos="0" algn="l"/>
              </a:tabLst>
            </a:pPr>
            <a:endParaRPr lang="el-GR" sz="1800" b="0" strike="noStrike" spc="-1">
              <a:latin typeface="Arial"/>
            </a:endParaRPr>
          </a:p>
          <a:p>
            <a:pPr>
              <a:lnSpc>
                <a:spcPct val="90000"/>
              </a:lnSpc>
              <a:tabLst>
                <a:tab pos="0" algn="l"/>
              </a:tabLst>
            </a:pPr>
            <a:endParaRPr lang="el-GR" sz="1800" b="0" strike="noStrike" spc="-1">
              <a:latin typeface="Arial"/>
            </a:endParaRPr>
          </a:p>
          <a:p>
            <a:pPr>
              <a:lnSpc>
                <a:spcPct val="90000"/>
              </a:lnSpc>
              <a:tabLst>
                <a:tab pos="0" algn="l"/>
              </a:tabLst>
            </a:pPr>
            <a:endParaRPr lang="el-GR" sz="1800" b="0" strike="noStrike" spc="-1">
              <a:latin typeface="Arial"/>
            </a:endParaRPr>
          </a:p>
        </p:txBody>
      </p:sp>
      <p:sp>
        <p:nvSpPr>
          <p:cNvPr id="118" name="CustomShape 4"/>
          <p:cNvSpPr/>
          <p:nvPr/>
        </p:nvSpPr>
        <p:spPr>
          <a:xfrm>
            <a:off x="4430160" y="2930400"/>
            <a:ext cx="180360" cy="609840"/>
          </a:xfrm>
          <a:prstGeom prst="rect">
            <a:avLst/>
          </a:prstGeom>
          <a:noFill/>
          <a:ln w="25560">
            <a:noFill/>
          </a:ln>
        </p:spPr>
        <p:style>
          <a:lnRef idx="0">
            <a:srgbClr val="FFFFFF"/>
          </a:lnRef>
          <a:fillRef idx="0">
            <a:srgbClr val="FFFFFF"/>
          </a:fillRef>
          <a:effectRef idx="0">
            <a:srgbClr val="FFFFFF"/>
          </a:effectRef>
          <a:fontRef idx="minor"/>
        </p:style>
        <p:txBody>
          <a:bodyPr wrap="none" lIns="90360" tIns="44280" rIns="90360" bIns="44280">
            <a:spAutoFit/>
          </a:bodyPr>
          <a:p>
            <a:pPr>
              <a:lnSpc>
                <a:spcPct val="90000"/>
              </a:lnSpc>
              <a:tabLst>
                <a:tab pos="0" algn="l"/>
              </a:tabLst>
            </a:pPr>
            <a:endParaRPr lang="el-GR" sz="1800" b="0" strike="noStrike" spc="-1">
              <a:latin typeface="Arial"/>
            </a:endParaRPr>
          </a:p>
          <a:p>
            <a:pPr>
              <a:lnSpc>
                <a:spcPct val="90000"/>
              </a:lnSpc>
              <a:tabLst>
                <a:tab pos="0" algn="l"/>
              </a:tabLst>
            </a:pPr>
            <a:endParaRPr lang="el-GR" sz="18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714240" y="631800"/>
            <a:ext cx="5250960" cy="3708000"/>
          </a:xfrm>
          <a:prstGeom prst="rect">
            <a:avLst/>
          </a:prstGeom>
        </p:spPr>
      </p:sp>
      <p:sp>
        <p:nvSpPr>
          <p:cNvPr id="120"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spcBef>
                <a:spcPts val="360"/>
              </a:spcBef>
            </a:pPr>
            <a:r>
              <a:rPr lang="el-GR" sz="2000" b="0" strike="noStrike" spc="-1">
                <a:latin typeface="Arial"/>
              </a:rPr>
              <a:t>A large number of plugins/modules kept in 'patch-o-matic' repository. Note that Iptables is heavely dependent on you linux kernel.</a:t>
            </a:r>
            <a:endParaRPr lang="el-GR" sz="2000" b="0" strike="noStrike" spc="-1">
              <a:latin typeface="Arial"/>
            </a:endParaRPr>
          </a:p>
          <a:p>
            <a:pPr marL="215900" indent="-215900">
              <a:lnSpc>
                <a:spcPct val="100000"/>
              </a:lnSpc>
              <a:spcBef>
                <a:spcPts val="360"/>
              </a:spcBef>
            </a:pPr>
            <a:r>
              <a:rPr lang="el-GR" sz="2000" b="0" strike="noStrike" spc="-1">
                <a:latin typeface="Arial"/>
              </a:rPr>
              <a:t>Addons and functionallity in iptables is often on kernel level, which make them very sencitive to kernel version.</a:t>
            </a:r>
            <a:endParaRPr lang="el-GR" sz="2000" b="0" strike="noStrike" spc="-1">
              <a:latin typeface="Arial"/>
            </a:endParaRPr>
          </a:p>
          <a:p>
            <a:pPr marL="215900" indent="-215900">
              <a:lnSpc>
                <a:spcPct val="100000"/>
              </a:lnSpc>
              <a:spcBef>
                <a:spcPts val="360"/>
              </a:spcBef>
            </a:pPr>
            <a:endParaRPr lang="el-GR" sz="2000" b="0" strike="noStrike" spc="-1">
              <a:latin typeface="Arial"/>
            </a:endParaRPr>
          </a:p>
          <a:p>
            <a:pPr marL="215900" indent="-215900">
              <a:lnSpc>
                <a:spcPct val="100000"/>
              </a:lnSpc>
              <a:spcBef>
                <a:spcPts val="360"/>
              </a:spcBef>
            </a:pPr>
            <a:endParaRPr lang="el-GR"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704880" y="706320"/>
            <a:ext cx="5260680" cy="3714480"/>
          </a:xfrm>
          <a:prstGeom prst="rect">
            <a:avLst/>
          </a:prstGeom>
        </p:spPr>
      </p:sp>
      <p:sp>
        <p:nvSpPr>
          <p:cNvPr id="122"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pPr>
            <a:r>
              <a:rPr lang="en-US" sz="800" b="0" strike="noStrike" spc="-1">
                <a:latin typeface="Arial"/>
              </a:rPr>
              <a:t>The service and chkconfig commands above is working on all firewalls based on redhat distributions. Other uses scripts.</a:t>
            </a:r>
            <a:endParaRPr lang="el-GR" sz="8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717480" y="631800"/>
            <a:ext cx="5229000" cy="3692160"/>
          </a:xfrm>
          <a:prstGeom prst="rect">
            <a:avLst/>
          </a:prstGeom>
        </p:spPr>
      </p:sp>
      <p:sp>
        <p:nvSpPr>
          <p:cNvPr id="124"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spcBef>
                <a:spcPts val="240"/>
              </a:spcBef>
            </a:pPr>
            <a:r>
              <a:rPr lang="en-US" sz="800" b="0" strike="noStrike" spc="-1">
                <a:latin typeface="Courier New"/>
              </a:rPr>
              <a:t>All packets inspected by iptables pass through a sequence of built-in tables (queues) for processing. Each of these queues is dedicated to a particular type of packet activity and is controlled by an associated packet transformation/filtering chain. </a:t>
            </a:r>
            <a:endParaRPr lang="el-GR" sz="800" b="0" strike="noStrike" spc="-1">
              <a:latin typeface="Arial"/>
            </a:endParaRPr>
          </a:p>
          <a:p>
            <a:pPr marL="215900" indent="-215900">
              <a:lnSpc>
                <a:spcPct val="100000"/>
              </a:lnSpc>
              <a:spcBef>
                <a:spcPts val="240"/>
              </a:spcBef>
            </a:pPr>
            <a:endParaRPr lang="el-GR" sz="800" b="0" strike="noStrike" spc="-1">
              <a:latin typeface="Arial"/>
            </a:endParaRPr>
          </a:p>
          <a:p>
            <a:pPr marL="215900" indent="-215900">
              <a:lnSpc>
                <a:spcPct val="100000"/>
              </a:lnSpc>
              <a:spcBef>
                <a:spcPts val="240"/>
              </a:spcBef>
            </a:pPr>
            <a:r>
              <a:rPr lang="en-US" sz="800" b="0" strike="noStrike" spc="-1">
                <a:latin typeface="Courier New"/>
              </a:rPr>
              <a:t>There are </a:t>
            </a:r>
            <a:r>
              <a:rPr lang="en-US" sz="800" b="1" strike="noStrike" spc="-1">
                <a:latin typeface="Courier New"/>
              </a:rPr>
              <a:t>three tables</a:t>
            </a:r>
            <a:r>
              <a:rPr lang="en-US" sz="800" b="0" strike="noStrike" spc="-1">
                <a:latin typeface="Courier New"/>
              </a:rPr>
              <a:t> in total. The first is the </a:t>
            </a:r>
            <a:r>
              <a:rPr lang="en-US" sz="800" b="1" strike="noStrike" spc="-1">
                <a:latin typeface="Courier New"/>
              </a:rPr>
              <a:t>mangle</a:t>
            </a:r>
            <a:r>
              <a:rPr lang="en-US" sz="800" b="0" strike="noStrike" spc="-1">
                <a:latin typeface="Courier New"/>
              </a:rPr>
              <a:t> table which is responsible for the alteration of quality of service bits in the TCP header. This is hardly used in a home or SOHO environment. </a:t>
            </a:r>
            <a:endParaRPr lang="el-GR" sz="800" b="0" strike="noStrike" spc="-1">
              <a:latin typeface="Arial"/>
            </a:endParaRPr>
          </a:p>
          <a:p>
            <a:pPr marL="215900" indent="-215900">
              <a:lnSpc>
                <a:spcPct val="100000"/>
              </a:lnSpc>
              <a:spcBef>
                <a:spcPts val="240"/>
              </a:spcBef>
            </a:pPr>
            <a:endParaRPr lang="el-GR" sz="800" b="0" strike="noStrike" spc="-1">
              <a:latin typeface="Arial"/>
            </a:endParaRPr>
          </a:p>
          <a:p>
            <a:pPr marL="215900" indent="-215900">
              <a:lnSpc>
                <a:spcPct val="100000"/>
              </a:lnSpc>
              <a:spcBef>
                <a:spcPts val="240"/>
              </a:spcBef>
            </a:pPr>
            <a:r>
              <a:rPr lang="en-US" sz="800" b="0" strike="noStrike" spc="-1">
                <a:latin typeface="Courier New"/>
              </a:rPr>
              <a:t>The second table is the </a:t>
            </a:r>
            <a:r>
              <a:rPr lang="en-US" sz="800" b="1" strike="noStrike" spc="-1">
                <a:latin typeface="Courier New"/>
              </a:rPr>
              <a:t>filter</a:t>
            </a:r>
            <a:r>
              <a:rPr lang="en-US" sz="800" b="0" strike="noStrike" spc="-1">
                <a:latin typeface="Courier New"/>
              </a:rPr>
              <a:t> queue which is responsible for packet filtering. It has three built-in chains in which you can place your firewall policy rules. </a:t>
            </a:r>
            <a:endParaRPr lang="el-GR" sz="800" b="0" strike="noStrike" spc="-1">
              <a:latin typeface="Arial"/>
            </a:endParaRPr>
          </a:p>
          <a:p>
            <a:pPr marL="215900" indent="-215900">
              <a:lnSpc>
                <a:spcPct val="100000"/>
              </a:lnSpc>
              <a:spcBef>
                <a:spcPts val="240"/>
              </a:spcBef>
            </a:pPr>
            <a:endParaRPr lang="el-GR" sz="800" b="0" strike="noStrike" spc="-1">
              <a:latin typeface="Arial"/>
            </a:endParaRPr>
          </a:p>
          <a:p>
            <a:pPr marL="215900" indent="-215900">
              <a:lnSpc>
                <a:spcPct val="100000"/>
              </a:lnSpc>
              <a:spcBef>
                <a:spcPts val="240"/>
              </a:spcBef>
            </a:pPr>
            <a:r>
              <a:rPr lang="en-US" sz="800" b="0" strike="noStrike" spc="-1">
                <a:latin typeface="Courier New"/>
              </a:rPr>
              <a:t>The third table is the nat queue which is responsible for network address translation. It has two built-in chain </a:t>
            </a:r>
            <a:endParaRPr lang="el-GR" sz="8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717480" y="631800"/>
            <a:ext cx="5229000" cy="3692160"/>
          </a:xfrm>
          <a:prstGeom prst="rect">
            <a:avLst/>
          </a:prstGeom>
        </p:spPr>
      </p:sp>
      <p:sp>
        <p:nvSpPr>
          <p:cNvPr id="126"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spcBef>
                <a:spcPts val="360"/>
              </a:spcBef>
            </a:pPr>
            <a:r>
              <a:rPr lang="en-US" sz="2000" b="0" strike="noStrike" spc="-1">
                <a:latin typeface="Courier New"/>
              </a:rPr>
              <a:t>You need to specify the table and the chain for each firewall rule you create. There is an exception: Most rules are related to filtering, so iptables assumes that any chain that's defined without an associated table will be a part of the filter table. The filter table is therefore the default. </a:t>
            </a:r>
            <a:endParaRPr lang="el-GR"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704880" y="706320"/>
            <a:ext cx="5260680" cy="3714480"/>
          </a:xfrm>
          <a:prstGeom prst="rect">
            <a:avLst/>
          </a:prstGeom>
        </p:spPr>
      </p:sp>
      <p:sp>
        <p:nvSpPr>
          <p:cNvPr id="128"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pPr>
            <a:r>
              <a:rPr lang="en-US" sz="2000" b="0" strike="noStrike" spc="-1">
                <a:latin typeface="Arial"/>
              </a:rPr>
              <a:t>Postrouting rules can make packages leaving the firewall, appair as coming from selected source addresses, SNAT.</a:t>
            </a:r>
            <a:endParaRPr lang="el-GR" sz="2000" b="0" strike="noStrike" spc="-1">
              <a:latin typeface="Arial"/>
            </a:endParaRPr>
          </a:p>
          <a:p>
            <a:pPr marL="215900" indent="-215900">
              <a:lnSpc>
                <a:spcPct val="100000"/>
              </a:lnSpc>
            </a:pPr>
            <a:endParaRPr lang="el-GR"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717480" y="631800"/>
            <a:ext cx="5229000" cy="3692160"/>
          </a:xfrm>
          <a:prstGeom prst="rect">
            <a:avLst/>
          </a:prstGeom>
        </p:spPr>
      </p:sp>
      <p:sp>
        <p:nvSpPr>
          <p:cNvPr id="130"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spcBef>
                <a:spcPts val="180"/>
              </a:spcBef>
            </a:pPr>
            <a:r>
              <a:rPr lang="en-US" sz="600" b="0" strike="noStrike" spc="-1">
                <a:latin typeface="Courier New"/>
              </a:rPr>
              <a:t>To help understand iptables, take a look at the way packets are handled by iptables. In figure a TCP packet from the Internet arrives at the firewall's interface on Network A to create a data connection.</a:t>
            </a:r>
            <a:endParaRPr lang="el-GR" sz="600" b="0" strike="noStrike" spc="-1">
              <a:latin typeface="Arial"/>
            </a:endParaRPr>
          </a:p>
          <a:p>
            <a:pPr marL="215900" indent="-215900">
              <a:lnSpc>
                <a:spcPct val="100000"/>
              </a:lnSpc>
              <a:spcBef>
                <a:spcPts val="180"/>
              </a:spcBef>
            </a:pPr>
            <a:endParaRPr lang="el-GR" sz="600" b="0" strike="noStrike" spc="-1">
              <a:latin typeface="Arial"/>
            </a:endParaRPr>
          </a:p>
          <a:p>
            <a:pPr marL="215900" indent="-215900">
              <a:lnSpc>
                <a:spcPct val="100000"/>
              </a:lnSpc>
              <a:spcBef>
                <a:spcPts val="180"/>
              </a:spcBef>
            </a:pPr>
            <a:r>
              <a:rPr lang="en-US" sz="600" b="0" strike="noStrike" spc="-1">
                <a:latin typeface="Courier New"/>
              </a:rPr>
              <a:t>The packet is first examined by your rules in the mangle table's PREROUTING chain, if any. It is then inspected by the rules in the nat table's PREROUTING chain to see whether the packet requires DNAT. It is then routed.</a:t>
            </a:r>
            <a:endParaRPr lang="el-GR" sz="600" b="0" strike="noStrike" spc="-1">
              <a:latin typeface="Arial"/>
            </a:endParaRPr>
          </a:p>
          <a:p>
            <a:pPr marL="215900" indent="-215900">
              <a:lnSpc>
                <a:spcPct val="100000"/>
              </a:lnSpc>
              <a:spcBef>
                <a:spcPts val="180"/>
              </a:spcBef>
            </a:pPr>
            <a:endParaRPr lang="el-GR" sz="600" b="0" strike="noStrike" spc="-1">
              <a:latin typeface="Arial"/>
            </a:endParaRPr>
          </a:p>
          <a:p>
            <a:pPr marL="215900" indent="-215900">
              <a:lnSpc>
                <a:spcPct val="100000"/>
              </a:lnSpc>
              <a:spcBef>
                <a:spcPts val="180"/>
              </a:spcBef>
            </a:pPr>
            <a:r>
              <a:rPr lang="en-US" sz="600" b="0" strike="noStrike" spc="-1">
                <a:latin typeface="Courier New"/>
              </a:rPr>
              <a:t>If the packet is destined for a protected network, then it is filtered by the rules in the FORWARD chain of the filter table and, if necessary, the packet undergoes SNAT before arriving at Network B. When the destination server decides to reply, the packet undergoes the same sequence of steps.</a:t>
            </a:r>
            <a:endParaRPr lang="el-GR" sz="600" b="0" strike="noStrike" spc="-1">
              <a:latin typeface="Arial"/>
            </a:endParaRPr>
          </a:p>
          <a:p>
            <a:pPr marL="215900" indent="-215900">
              <a:lnSpc>
                <a:spcPct val="100000"/>
              </a:lnSpc>
              <a:spcBef>
                <a:spcPts val="180"/>
              </a:spcBef>
            </a:pPr>
            <a:endParaRPr lang="el-GR" sz="600" b="0" strike="noStrike" spc="-1">
              <a:latin typeface="Arial"/>
            </a:endParaRPr>
          </a:p>
          <a:p>
            <a:pPr marL="215900" indent="-215900">
              <a:lnSpc>
                <a:spcPct val="100000"/>
              </a:lnSpc>
              <a:spcBef>
                <a:spcPts val="180"/>
              </a:spcBef>
            </a:pPr>
            <a:r>
              <a:rPr lang="en-US" sz="600" b="0" strike="noStrike" spc="-1">
                <a:latin typeface="Courier New"/>
              </a:rPr>
              <a:t>If the packet is destined for the firewall itself, then it is filtered by the rules in the INPUT chain of the filter table before being processed by the intended application on the firewall. At some point, the firewall needs to reply. This reply is inspected by your rules in the OUTPUT chain of the mangle table, if any. The rules in the OUTPUT chain of the nat table determine whether address translation is required and the rules in the OUTPUT chain of the filter table are then inspected before the packet is routed back to the Internet.</a:t>
            </a:r>
            <a:endParaRPr lang="el-GR" sz="600" b="0" strike="noStrike" spc="-1">
              <a:latin typeface="Arial"/>
            </a:endParaRPr>
          </a:p>
          <a:p>
            <a:pPr marL="215900" indent="-215900">
              <a:lnSpc>
                <a:spcPct val="100000"/>
              </a:lnSpc>
              <a:spcBef>
                <a:spcPts val="180"/>
              </a:spcBef>
            </a:pPr>
            <a:endParaRPr lang="el-GR" sz="6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717480" y="631800"/>
            <a:ext cx="5229000" cy="3692160"/>
          </a:xfrm>
          <a:prstGeom prst="rect">
            <a:avLst/>
          </a:prstGeom>
        </p:spPr>
      </p:sp>
      <p:sp>
        <p:nvSpPr>
          <p:cNvPr id="132" name="PlaceHolder 2"/>
          <p:cNvSpPr>
            <a:spLocks noGrp="1"/>
          </p:cNvSpPr>
          <p:nvPr>
            <p:ph type="body"/>
          </p:nvPr>
        </p:nvSpPr>
        <p:spPr>
          <a:xfrm>
            <a:off x="666720" y="4672080"/>
            <a:ext cx="5335200" cy="4181040"/>
          </a:xfrm>
          <a:prstGeom prst="rect">
            <a:avLst/>
          </a:prstGeom>
        </p:spPr>
        <p:txBody>
          <a:bodyPr lIns="87480" tIns="44280" rIns="87480" bIns="44280">
            <a:noAutofit/>
          </a:bodyPr>
          <a:p>
            <a:pPr marL="215900" indent="-215900">
              <a:lnSpc>
                <a:spcPct val="100000"/>
              </a:lnSpc>
              <a:spcBef>
                <a:spcPts val="240"/>
              </a:spcBef>
            </a:pPr>
            <a:r>
              <a:rPr lang="en-US" sz="800" b="0" strike="noStrike" spc="-1">
                <a:latin typeface="Arial Unicode MS"/>
              </a:rPr>
              <a:t>Each firewall rule inspects each IP packet and then tries to identify it as the target of some sort of operation. Once a target is identified, the packet needs to jump over to it for further processing.</a:t>
            </a:r>
            <a:endParaRPr lang="el-GR" sz="8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5800" y="334800"/>
            <a:ext cx="9015120" cy="583920"/>
          </a:xfrm>
          <a:prstGeom prst="rect">
            <a:avLst/>
          </a:prstGeom>
        </p:spPr>
        <p:txBody>
          <a:bodyPr lIns="0" tIns="0" rIns="0" bIns="0" anchor="ctr">
            <a:noAutofit/>
          </a:bodyPr>
          <a:p>
            <a:endParaRPr lang="sv-SE" sz="3600" b="0" strike="noStrike" spc="-1">
              <a:solidFill>
                <a:srgbClr val="000000"/>
              </a:solidFill>
              <a:latin typeface="Arial"/>
            </a:endParaRPr>
          </a:p>
        </p:txBody>
      </p:sp>
      <p:sp>
        <p:nvSpPr>
          <p:cNvPr id="26" name="PlaceHolder 2"/>
          <p:cNvSpPr>
            <a:spLocks noGrp="1"/>
          </p:cNvSpPr>
          <p:nvPr>
            <p:ph type="body"/>
          </p:nvPr>
        </p:nvSpPr>
        <p:spPr>
          <a:xfrm>
            <a:off x="684360" y="1176480"/>
            <a:ext cx="9018360" cy="2747520"/>
          </a:xfrm>
          <a:prstGeom prst="rect">
            <a:avLst/>
          </a:prstGeom>
        </p:spPr>
        <p:txBody>
          <a:bodyPr lIns="0" tIns="0" rIns="0" bIns="0">
            <a:normAutofit/>
          </a:bodyPr>
          <a:p>
            <a:endParaRPr lang="sv-SE" sz="2400" b="1" strike="noStrike" spc="-1">
              <a:solidFill>
                <a:srgbClr val="000000"/>
              </a:solidFill>
              <a:latin typeface="Arial"/>
            </a:endParaRPr>
          </a:p>
        </p:txBody>
      </p:sp>
      <p:sp>
        <p:nvSpPr>
          <p:cNvPr id="27" name="PlaceHolder 3"/>
          <p:cNvSpPr>
            <a:spLocks noGrp="1"/>
          </p:cNvSpPr>
          <p:nvPr>
            <p:ph type="body"/>
          </p:nvPr>
        </p:nvSpPr>
        <p:spPr>
          <a:xfrm>
            <a:off x="684360" y="4185360"/>
            <a:ext cx="9018360" cy="2747520"/>
          </a:xfrm>
          <a:prstGeom prst="rect">
            <a:avLst/>
          </a:prstGeom>
        </p:spPr>
        <p:txBody>
          <a:bodyPr lIns="0" tIns="0" rIns="0" bIns="0">
            <a:normAutofit/>
          </a:bodyPr>
          <a:p>
            <a:endParaRPr lang="sv-SE" sz="2400" b="1"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5800" y="334800"/>
            <a:ext cx="9015120" cy="583920"/>
          </a:xfrm>
          <a:prstGeom prst="rect">
            <a:avLst/>
          </a:prstGeom>
        </p:spPr>
        <p:txBody>
          <a:bodyPr lIns="0" tIns="0" rIns="0" bIns="0" anchor="ctr">
            <a:noAutofit/>
          </a:bodyPr>
          <a:p>
            <a:endParaRPr lang="sv-SE" sz="3600" b="0" strike="noStrike" spc="-1">
              <a:solidFill>
                <a:srgbClr val="000000"/>
              </a:solidFill>
              <a:latin typeface="Arial"/>
            </a:endParaRPr>
          </a:p>
        </p:txBody>
      </p:sp>
      <p:sp>
        <p:nvSpPr>
          <p:cNvPr id="29" name="PlaceHolder 2"/>
          <p:cNvSpPr>
            <a:spLocks noGrp="1"/>
          </p:cNvSpPr>
          <p:nvPr>
            <p:ph type="body"/>
          </p:nvPr>
        </p:nvSpPr>
        <p:spPr>
          <a:xfrm>
            <a:off x="684360" y="1176480"/>
            <a:ext cx="4400640" cy="2747520"/>
          </a:xfrm>
          <a:prstGeom prst="rect">
            <a:avLst/>
          </a:prstGeom>
        </p:spPr>
        <p:txBody>
          <a:bodyPr lIns="0" tIns="0" rIns="0" bIns="0">
            <a:normAutofit/>
          </a:bodyPr>
          <a:p>
            <a:endParaRPr lang="sv-SE" sz="2400" b="1" strike="noStrike" spc="-1">
              <a:solidFill>
                <a:srgbClr val="000000"/>
              </a:solidFill>
              <a:latin typeface="Arial"/>
            </a:endParaRPr>
          </a:p>
        </p:txBody>
      </p:sp>
      <p:sp>
        <p:nvSpPr>
          <p:cNvPr id="30" name="PlaceHolder 3"/>
          <p:cNvSpPr>
            <a:spLocks noGrp="1"/>
          </p:cNvSpPr>
          <p:nvPr>
            <p:ph type="body"/>
          </p:nvPr>
        </p:nvSpPr>
        <p:spPr>
          <a:xfrm>
            <a:off x="5305320" y="1176480"/>
            <a:ext cx="4400640" cy="2747520"/>
          </a:xfrm>
          <a:prstGeom prst="rect">
            <a:avLst/>
          </a:prstGeom>
        </p:spPr>
        <p:txBody>
          <a:bodyPr lIns="0" tIns="0" rIns="0" bIns="0">
            <a:normAutofit/>
          </a:bodyPr>
          <a:p>
            <a:endParaRPr lang="sv-SE" sz="2400" b="1" strike="noStrike" spc="-1">
              <a:solidFill>
                <a:srgbClr val="000000"/>
              </a:solidFill>
              <a:latin typeface="Arial"/>
            </a:endParaRPr>
          </a:p>
        </p:txBody>
      </p:sp>
      <p:sp>
        <p:nvSpPr>
          <p:cNvPr id="31" name="PlaceHolder 4"/>
          <p:cNvSpPr>
            <a:spLocks noGrp="1"/>
          </p:cNvSpPr>
          <p:nvPr>
            <p:ph type="body"/>
          </p:nvPr>
        </p:nvSpPr>
        <p:spPr>
          <a:xfrm>
            <a:off x="684360" y="4185360"/>
            <a:ext cx="4400640" cy="2747520"/>
          </a:xfrm>
          <a:prstGeom prst="rect">
            <a:avLst/>
          </a:prstGeom>
        </p:spPr>
        <p:txBody>
          <a:bodyPr lIns="0" tIns="0" rIns="0" bIns="0">
            <a:normAutofit/>
          </a:bodyPr>
          <a:p>
            <a:endParaRPr lang="sv-SE" sz="2400" b="1" strike="noStrike" spc="-1">
              <a:solidFill>
                <a:srgbClr val="000000"/>
              </a:solidFill>
              <a:latin typeface="Arial"/>
            </a:endParaRPr>
          </a:p>
        </p:txBody>
      </p:sp>
      <p:sp>
        <p:nvSpPr>
          <p:cNvPr id="32" name="PlaceHolder 5"/>
          <p:cNvSpPr>
            <a:spLocks noGrp="1"/>
          </p:cNvSpPr>
          <p:nvPr>
            <p:ph type="body"/>
          </p:nvPr>
        </p:nvSpPr>
        <p:spPr>
          <a:xfrm>
            <a:off x="5305320" y="4185360"/>
            <a:ext cx="4400640" cy="2747520"/>
          </a:xfrm>
          <a:prstGeom prst="rect">
            <a:avLst/>
          </a:prstGeom>
        </p:spPr>
        <p:txBody>
          <a:bodyPr lIns="0" tIns="0" rIns="0" bIns="0">
            <a:normAutofit/>
          </a:bodyPr>
          <a:p>
            <a:endParaRPr lang="sv-SE" sz="2400" b="1"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5800" y="334800"/>
            <a:ext cx="9015120" cy="583920"/>
          </a:xfrm>
          <a:prstGeom prst="rect">
            <a:avLst/>
          </a:prstGeom>
        </p:spPr>
        <p:txBody>
          <a:bodyPr lIns="0" tIns="0" rIns="0" bIns="0" anchor="ctr">
            <a:noAutofit/>
          </a:bodyPr>
          <a:p>
            <a:endParaRPr lang="sv-SE" sz="3600" b="0" strike="noStrike" spc="-1">
              <a:solidFill>
                <a:srgbClr val="000000"/>
              </a:solidFill>
              <a:latin typeface="Arial"/>
            </a:endParaRPr>
          </a:p>
        </p:txBody>
      </p:sp>
      <p:sp>
        <p:nvSpPr>
          <p:cNvPr id="34" name="PlaceHolder 2"/>
          <p:cNvSpPr>
            <a:spLocks noGrp="1"/>
          </p:cNvSpPr>
          <p:nvPr>
            <p:ph type="body"/>
          </p:nvPr>
        </p:nvSpPr>
        <p:spPr>
          <a:xfrm>
            <a:off x="684360" y="1176480"/>
            <a:ext cx="2903760" cy="2747520"/>
          </a:xfrm>
          <a:prstGeom prst="rect">
            <a:avLst/>
          </a:prstGeom>
        </p:spPr>
        <p:txBody>
          <a:bodyPr lIns="0" tIns="0" rIns="0" bIns="0">
            <a:normAutofit/>
          </a:bodyPr>
          <a:p>
            <a:endParaRPr lang="sv-SE" sz="2400" b="1" strike="noStrike" spc="-1">
              <a:solidFill>
                <a:srgbClr val="000000"/>
              </a:solidFill>
              <a:latin typeface="Arial"/>
            </a:endParaRPr>
          </a:p>
        </p:txBody>
      </p:sp>
      <p:sp>
        <p:nvSpPr>
          <p:cNvPr id="35" name="PlaceHolder 3"/>
          <p:cNvSpPr>
            <a:spLocks noGrp="1"/>
          </p:cNvSpPr>
          <p:nvPr>
            <p:ph type="body"/>
          </p:nvPr>
        </p:nvSpPr>
        <p:spPr>
          <a:xfrm>
            <a:off x="3733560" y="1176480"/>
            <a:ext cx="2903760" cy="2747520"/>
          </a:xfrm>
          <a:prstGeom prst="rect">
            <a:avLst/>
          </a:prstGeom>
        </p:spPr>
        <p:txBody>
          <a:bodyPr lIns="0" tIns="0" rIns="0" bIns="0">
            <a:normAutofit/>
          </a:bodyPr>
          <a:p>
            <a:endParaRPr lang="sv-SE" sz="2400" b="1" strike="noStrike" spc="-1">
              <a:solidFill>
                <a:srgbClr val="000000"/>
              </a:solidFill>
              <a:latin typeface="Arial"/>
            </a:endParaRPr>
          </a:p>
        </p:txBody>
      </p:sp>
      <p:sp>
        <p:nvSpPr>
          <p:cNvPr id="36" name="PlaceHolder 4"/>
          <p:cNvSpPr>
            <a:spLocks noGrp="1"/>
          </p:cNvSpPr>
          <p:nvPr>
            <p:ph type="body"/>
          </p:nvPr>
        </p:nvSpPr>
        <p:spPr>
          <a:xfrm>
            <a:off x="6783120" y="1176480"/>
            <a:ext cx="2903760" cy="2747520"/>
          </a:xfrm>
          <a:prstGeom prst="rect">
            <a:avLst/>
          </a:prstGeom>
        </p:spPr>
        <p:txBody>
          <a:bodyPr lIns="0" tIns="0" rIns="0" bIns="0">
            <a:normAutofit/>
          </a:bodyPr>
          <a:p>
            <a:endParaRPr lang="sv-SE" sz="2400" b="1" strike="noStrike" spc="-1">
              <a:solidFill>
                <a:srgbClr val="000000"/>
              </a:solidFill>
              <a:latin typeface="Arial"/>
            </a:endParaRPr>
          </a:p>
        </p:txBody>
      </p:sp>
      <p:sp>
        <p:nvSpPr>
          <p:cNvPr id="37" name="PlaceHolder 5"/>
          <p:cNvSpPr>
            <a:spLocks noGrp="1"/>
          </p:cNvSpPr>
          <p:nvPr>
            <p:ph type="body"/>
          </p:nvPr>
        </p:nvSpPr>
        <p:spPr>
          <a:xfrm>
            <a:off x="684360" y="4185360"/>
            <a:ext cx="2903760" cy="2747520"/>
          </a:xfrm>
          <a:prstGeom prst="rect">
            <a:avLst/>
          </a:prstGeom>
        </p:spPr>
        <p:txBody>
          <a:bodyPr lIns="0" tIns="0" rIns="0" bIns="0">
            <a:normAutofit/>
          </a:bodyPr>
          <a:p>
            <a:endParaRPr lang="sv-SE" sz="2400" b="1" strike="noStrike" spc="-1">
              <a:solidFill>
                <a:srgbClr val="000000"/>
              </a:solidFill>
              <a:latin typeface="Arial"/>
            </a:endParaRPr>
          </a:p>
        </p:txBody>
      </p:sp>
      <p:sp>
        <p:nvSpPr>
          <p:cNvPr id="38" name="PlaceHolder 6"/>
          <p:cNvSpPr>
            <a:spLocks noGrp="1"/>
          </p:cNvSpPr>
          <p:nvPr>
            <p:ph type="body"/>
          </p:nvPr>
        </p:nvSpPr>
        <p:spPr>
          <a:xfrm>
            <a:off x="3733560" y="4185360"/>
            <a:ext cx="2903760" cy="2747520"/>
          </a:xfrm>
          <a:prstGeom prst="rect">
            <a:avLst/>
          </a:prstGeom>
        </p:spPr>
        <p:txBody>
          <a:bodyPr lIns="0" tIns="0" rIns="0" bIns="0">
            <a:normAutofit/>
          </a:bodyPr>
          <a:p>
            <a:endParaRPr lang="sv-SE" sz="2400" b="1" strike="noStrike" spc="-1">
              <a:solidFill>
                <a:srgbClr val="000000"/>
              </a:solidFill>
              <a:latin typeface="Arial"/>
            </a:endParaRPr>
          </a:p>
        </p:txBody>
      </p:sp>
      <p:sp>
        <p:nvSpPr>
          <p:cNvPr id="39" name="PlaceHolder 7"/>
          <p:cNvSpPr>
            <a:spLocks noGrp="1"/>
          </p:cNvSpPr>
          <p:nvPr>
            <p:ph type="body"/>
          </p:nvPr>
        </p:nvSpPr>
        <p:spPr>
          <a:xfrm>
            <a:off x="6783120" y="4185360"/>
            <a:ext cx="2903760" cy="2747520"/>
          </a:xfrm>
          <a:prstGeom prst="rect">
            <a:avLst/>
          </a:prstGeom>
        </p:spPr>
        <p:txBody>
          <a:bodyPr lIns="0" tIns="0" rIns="0" bIns="0">
            <a:normAutofit/>
          </a:bodyPr>
          <a:p>
            <a:endParaRPr lang="sv-SE" sz="2400" b="1"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334800"/>
            <a:ext cx="9015120" cy="583920"/>
          </a:xfrm>
          <a:prstGeom prst="rect">
            <a:avLst/>
          </a:prstGeom>
        </p:spPr>
        <p:txBody>
          <a:bodyPr lIns="0" tIns="0" rIns="0" bIns="0" anchor="ctr">
            <a:noAutofit/>
          </a:bodyPr>
          <a:p>
            <a:endParaRPr lang="sv-SE" sz="3600" b="0" strike="noStrike" spc="-1">
              <a:solidFill>
                <a:srgbClr val="000000"/>
              </a:solidFill>
              <a:latin typeface="Arial"/>
            </a:endParaRPr>
          </a:p>
        </p:txBody>
      </p:sp>
      <p:sp>
        <p:nvSpPr>
          <p:cNvPr id="5" name="PlaceHolder 2"/>
          <p:cNvSpPr>
            <a:spLocks noGrp="1"/>
          </p:cNvSpPr>
          <p:nvPr>
            <p:ph type="subTitle"/>
          </p:nvPr>
        </p:nvSpPr>
        <p:spPr>
          <a:xfrm>
            <a:off x="684360" y="1176480"/>
            <a:ext cx="9018360" cy="5760720"/>
          </a:xfrm>
          <a:prstGeom prst="rect">
            <a:avLst/>
          </a:prstGeom>
        </p:spPr>
        <p:txBody>
          <a:bodyPr lIns="0" tIns="0" rIns="0" bIns="0" anchor="ctr">
            <a:noAutofit/>
          </a:bodyPr>
          <a:p>
            <a:pPr algn="ctr"/>
            <a:endParaRPr lang="el-G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334800"/>
            <a:ext cx="9015120" cy="583920"/>
          </a:xfrm>
          <a:prstGeom prst="rect">
            <a:avLst/>
          </a:prstGeom>
        </p:spPr>
        <p:txBody>
          <a:bodyPr lIns="0" tIns="0" rIns="0" bIns="0" anchor="ctr">
            <a:noAutofit/>
          </a:bodyPr>
          <a:p>
            <a:endParaRPr lang="sv-SE" sz="3600" b="0" strike="noStrike" spc="-1">
              <a:solidFill>
                <a:srgbClr val="000000"/>
              </a:solidFill>
              <a:latin typeface="Arial"/>
            </a:endParaRPr>
          </a:p>
        </p:txBody>
      </p:sp>
      <p:sp>
        <p:nvSpPr>
          <p:cNvPr id="7" name="PlaceHolder 2"/>
          <p:cNvSpPr>
            <a:spLocks noGrp="1"/>
          </p:cNvSpPr>
          <p:nvPr>
            <p:ph type="body"/>
          </p:nvPr>
        </p:nvSpPr>
        <p:spPr>
          <a:xfrm>
            <a:off x="684360" y="1176480"/>
            <a:ext cx="9018360" cy="5760720"/>
          </a:xfrm>
          <a:prstGeom prst="rect">
            <a:avLst/>
          </a:prstGeom>
        </p:spPr>
        <p:txBody>
          <a:bodyPr lIns="0" tIns="0" rIns="0" bIns="0">
            <a:normAutofit/>
          </a:bodyPr>
          <a:p>
            <a:endParaRPr lang="sv-SE" sz="2400" b="1"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334800"/>
            <a:ext cx="9015120" cy="583920"/>
          </a:xfrm>
          <a:prstGeom prst="rect">
            <a:avLst/>
          </a:prstGeom>
        </p:spPr>
        <p:txBody>
          <a:bodyPr lIns="0" tIns="0" rIns="0" bIns="0" anchor="ctr">
            <a:noAutofit/>
          </a:bodyPr>
          <a:p>
            <a:endParaRPr lang="sv-SE" sz="3600" b="0" strike="noStrike" spc="-1">
              <a:solidFill>
                <a:srgbClr val="000000"/>
              </a:solidFill>
              <a:latin typeface="Arial"/>
            </a:endParaRPr>
          </a:p>
        </p:txBody>
      </p:sp>
      <p:sp>
        <p:nvSpPr>
          <p:cNvPr id="9" name="PlaceHolder 2"/>
          <p:cNvSpPr>
            <a:spLocks noGrp="1"/>
          </p:cNvSpPr>
          <p:nvPr>
            <p:ph type="body"/>
          </p:nvPr>
        </p:nvSpPr>
        <p:spPr>
          <a:xfrm>
            <a:off x="684360" y="1176480"/>
            <a:ext cx="4400640" cy="5760720"/>
          </a:xfrm>
          <a:prstGeom prst="rect">
            <a:avLst/>
          </a:prstGeom>
        </p:spPr>
        <p:txBody>
          <a:bodyPr lIns="0" tIns="0" rIns="0" bIns="0">
            <a:normAutofit/>
          </a:bodyPr>
          <a:p>
            <a:endParaRPr lang="sv-SE" sz="2400" b="1" strike="noStrike" spc="-1">
              <a:solidFill>
                <a:srgbClr val="000000"/>
              </a:solidFill>
              <a:latin typeface="Arial"/>
            </a:endParaRPr>
          </a:p>
        </p:txBody>
      </p:sp>
      <p:sp>
        <p:nvSpPr>
          <p:cNvPr id="10" name="PlaceHolder 3"/>
          <p:cNvSpPr>
            <a:spLocks noGrp="1"/>
          </p:cNvSpPr>
          <p:nvPr>
            <p:ph type="body"/>
          </p:nvPr>
        </p:nvSpPr>
        <p:spPr>
          <a:xfrm>
            <a:off x="5305320" y="1176480"/>
            <a:ext cx="4400640" cy="5760720"/>
          </a:xfrm>
          <a:prstGeom prst="rect">
            <a:avLst/>
          </a:prstGeom>
        </p:spPr>
        <p:txBody>
          <a:bodyPr lIns="0" tIns="0" rIns="0" bIns="0">
            <a:normAutofit/>
          </a:bodyPr>
          <a:p>
            <a:endParaRPr lang="sv-SE" sz="2400" b="1"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334800"/>
            <a:ext cx="9015120" cy="583920"/>
          </a:xfrm>
          <a:prstGeom prst="rect">
            <a:avLst/>
          </a:prstGeom>
        </p:spPr>
        <p:txBody>
          <a:bodyPr lIns="0" tIns="0" rIns="0" bIns="0" anchor="ctr">
            <a:noAutofit/>
          </a:bodyPr>
          <a:p>
            <a:endParaRPr lang="sv-SE" sz="36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85800" y="334800"/>
            <a:ext cx="9015120" cy="2707920"/>
          </a:xfrm>
          <a:prstGeom prst="rect">
            <a:avLst/>
          </a:prstGeom>
        </p:spPr>
        <p:txBody>
          <a:bodyPr lIns="0" tIns="0" rIns="0" bIns="0" anchor="ctr">
            <a:noAutofit/>
          </a:bodyPr>
          <a:p>
            <a:pPr algn="ctr"/>
            <a:endParaRPr lang="el-G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334800"/>
            <a:ext cx="9015120" cy="583920"/>
          </a:xfrm>
          <a:prstGeom prst="rect">
            <a:avLst/>
          </a:prstGeom>
        </p:spPr>
        <p:txBody>
          <a:bodyPr lIns="0" tIns="0" rIns="0" bIns="0" anchor="ctr">
            <a:noAutofit/>
          </a:bodyPr>
          <a:p>
            <a:endParaRPr lang="sv-SE" sz="3600" b="0" strike="noStrike" spc="-1">
              <a:solidFill>
                <a:srgbClr val="000000"/>
              </a:solidFill>
              <a:latin typeface="Arial"/>
            </a:endParaRPr>
          </a:p>
        </p:txBody>
      </p:sp>
      <p:sp>
        <p:nvSpPr>
          <p:cNvPr id="14" name="PlaceHolder 2"/>
          <p:cNvSpPr>
            <a:spLocks noGrp="1"/>
          </p:cNvSpPr>
          <p:nvPr>
            <p:ph type="body"/>
          </p:nvPr>
        </p:nvSpPr>
        <p:spPr>
          <a:xfrm>
            <a:off x="684360" y="1176480"/>
            <a:ext cx="4400640" cy="2747520"/>
          </a:xfrm>
          <a:prstGeom prst="rect">
            <a:avLst/>
          </a:prstGeom>
        </p:spPr>
        <p:txBody>
          <a:bodyPr lIns="0" tIns="0" rIns="0" bIns="0">
            <a:normAutofit/>
          </a:bodyPr>
          <a:p>
            <a:endParaRPr lang="sv-SE" sz="2400" b="1" strike="noStrike" spc="-1">
              <a:solidFill>
                <a:srgbClr val="000000"/>
              </a:solidFill>
              <a:latin typeface="Arial"/>
            </a:endParaRPr>
          </a:p>
        </p:txBody>
      </p:sp>
      <p:sp>
        <p:nvSpPr>
          <p:cNvPr id="15" name="PlaceHolder 3"/>
          <p:cNvSpPr>
            <a:spLocks noGrp="1"/>
          </p:cNvSpPr>
          <p:nvPr>
            <p:ph type="body"/>
          </p:nvPr>
        </p:nvSpPr>
        <p:spPr>
          <a:xfrm>
            <a:off x="5305320" y="1176480"/>
            <a:ext cx="4400640" cy="5760720"/>
          </a:xfrm>
          <a:prstGeom prst="rect">
            <a:avLst/>
          </a:prstGeom>
        </p:spPr>
        <p:txBody>
          <a:bodyPr lIns="0" tIns="0" rIns="0" bIns="0">
            <a:normAutofit/>
          </a:bodyPr>
          <a:p>
            <a:endParaRPr lang="sv-SE" sz="2400" b="1" strike="noStrike" spc="-1">
              <a:solidFill>
                <a:srgbClr val="000000"/>
              </a:solidFill>
              <a:latin typeface="Arial"/>
            </a:endParaRPr>
          </a:p>
        </p:txBody>
      </p:sp>
      <p:sp>
        <p:nvSpPr>
          <p:cNvPr id="16" name="PlaceHolder 4"/>
          <p:cNvSpPr>
            <a:spLocks noGrp="1"/>
          </p:cNvSpPr>
          <p:nvPr>
            <p:ph type="body"/>
          </p:nvPr>
        </p:nvSpPr>
        <p:spPr>
          <a:xfrm>
            <a:off x="684360" y="4185360"/>
            <a:ext cx="4400640" cy="2747520"/>
          </a:xfrm>
          <a:prstGeom prst="rect">
            <a:avLst/>
          </a:prstGeom>
        </p:spPr>
        <p:txBody>
          <a:bodyPr lIns="0" tIns="0" rIns="0" bIns="0">
            <a:normAutofit/>
          </a:bodyPr>
          <a:p>
            <a:endParaRPr lang="sv-SE" sz="2400" b="1"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334800"/>
            <a:ext cx="9015120" cy="583920"/>
          </a:xfrm>
          <a:prstGeom prst="rect">
            <a:avLst/>
          </a:prstGeom>
        </p:spPr>
        <p:txBody>
          <a:bodyPr lIns="0" tIns="0" rIns="0" bIns="0" anchor="ctr">
            <a:noAutofit/>
          </a:bodyPr>
          <a:p>
            <a:endParaRPr lang="sv-SE" sz="3600" b="0" strike="noStrike" spc="-1">
              <a:solidFill>
                <a:srgbClr val="000000"/>
              </a:solidFill>
              <a:latin typeface="Arial"/>
            </a:endParaRPr>
          </a:p>
        </p:txBody>
      </p:sp>
      <p:sp>
        <p:nvSpPr>
          <p:cNvPr id="18" name="PlaceHolder 2"/>
          <p:cNvSpPr>
            <a:spLocks noGrp="1"/>
          </p:cNvSpPr>
          <p:nvPr>
            <p:ph type="body"/>
          </p:nvPr>
        </p:nvSpPr>
        <p:spPr>
          <a:xfrm>
            <a:off x="684360" y="1176480"/>
            <a:ext cx="4400640" cy="5760720"/>
          </a:xfrm>
          <a:prstGeom prst="rect">
            <a:avLst/>
          </a:prstGeom>
        </p:spPr>
        <p:txBody>
          <a:bodyPr lIns="0" tIns="0" rIns="0" bIns="0">
            <a:normAutofit/>
          </a:bodyPr>
          <a:p>
            <a:endParaRPr lang="sv-SE" sz="2400" b="1" strike="noStrike" spc="-1">
              <a:solidFill>
                <a:srgbClr val="000000"/>
              </a:solidFill>
              <a:latin typeface="Arial"/>
            </a:endParaRPr>
          </a:p>
        </p:txBody>
      </p:sp>
      <p:sp>
        <p:nvSpPr>
          <p:cNvPr id="19" name="PlaceHolder 3"/>
          <p:cNvSpPr>
            <a:spLocks noGrp="1"/>
          </p:cNvSpPr>
          <p:nvPr>
            <p:ph type="body"/>
          </p:nvPr>
        </p:nvSpPr>
        <p:spPr>
          <a:xfrm>
            <a:off x="5305320" y="1176480"/>
            <a:ext cx="4400640" cy="2747520"/>
          </a:xfrm>
          <a:prstGeom prst="rect">
            <a:avLst/>
          </a:prstGeom>
        </p:spPr>
        <p:txBody>
          <a:bodyPr lIns="0" tIns="0" rIns="0" bIns="0">
            <a:normAutofit/>
          </a:bodyPr>
          <a:p>
            <a:endParaRPr lang="sv-SE" sz="2400" b="1" strike="noStrike" spc="-1">
              <a:solidFill>
                <a:srgbClr val="000000"/>
              </a:solidFill>
              <a:latin typeface="Arial"/>
            </a:endParaRPr>
          </a:p>
        </p:txBody>
      </p:sp>
      <p:sp>
        <p:nvSpPr>
          <p:cNvPr id="20" name="PlaceHolder 4"/>
          <p:cNvSpPr>
            <a:spLocks noGrp="1"/>
          </p:cNvSpPr>
          <p:nvPr>
            <p:ph type="body"/>
          </p:nvPr>
        </p:nvSpPr>
        <p:spPr>
          <a:xfrm>
            <a:off x="5305320" y="4185360"/>
            <a:ext cx="4400640" cy="2747520"/>
          </a:xfrm>
          <a:prstGeom prst="rect">
            <a:avLst/>
          </a:prstGeom>
        </p:spPr>
        <p:txBody>
          <a:bodyPr lIns="0" tIns="0" rIns="0" bIns="0">
            <a:normAutofit/>
          </a:bodyPr>
          <a:p>
            <a:endParaRPr lang="sv-SE" sz="2400" b="1"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85800" y="334800"/>
            <a:ext cx="9015120" cy="583920"/>
          </a:xfrm>
          <a:prstGeom prst="rect">
            <a:avLst/>
          </a:prstGeom>
        </p:spPr>
        <p:txBody>
          <a:bodyPr lIns="0" tIns="0" rIns="0" bIns="0" anchor="ctr">
            <a:noAutofit/>
          </a:bodyPr>
          <a:p>
            <a:endParaRPr lang="sv-SE" sz="3600" b="0" strike="noStrike" spc="-1">
              <a:solidFill>
                <a:srgbClr val="000000"/>
              </a:solidFill>
              <a:latin typeface="Arial"/>
            </a:endParaRPr>
          </a:p>
        </p:txBody>
      </p:sp>
      <p:sp>
        <p:nvSpPr>
          <p:cNvPr id="22" name="PlaceHolder 2"/>
          <p:cNvSpPr>
            <a:spLocks noGrp="1"/>
          </p:cNvSpPr>
          <p:nvPr>
            <p:ph type="body"/>
          </p:nvPr>
        </p:nvSpPr>
        <p:spPr>
          <a:xfrm>
            <a:off x="684360" y="1176480"/>
            <a:ext cx="4400640" cy="2747520"/>
          </a:xfrm>
          <a:prstGeom prst="rect">
            <a:avLst/>
          </a:prstGeom>
        </p:spPr>
        <p:txBody>
          <a:bodyPr lIns="0" tIns="0" rIns="0" bIns="0">
            <a:normAutofit/>
          </a:bodyPr>
          <a:p>
            <a:endParaRPr lang="sv-SE" sz="2400" b="1" strike="noStrike" spc="-1">
              <a:solidFill>
                <a:srgbClr val="000000"/>
              </a:solidFill>
              <a:latin typeface="Arial"/>
            </a:endParaRPr>
          </a:p>
        </p:txBody>
      </p:sp>
      <p:sp>
        <p:nvSpPr>
          <p:cNvPr id="23" name="PlaceHolder 3"/>
          <p:cNvSpPr>
            <a:spLocks noGrp="1"/>
          </p:cNvSpPr>
          <p:nvPr>
            <p:ph type="body"/>
          </p:nvPr>
        </p:nvSpPr>
        <p:spPr>
          <a:xfrm>
            <a:off x="5305320" y="1176480"/>
            <a:ext cx="4400640" cy="2747520"/>
          </a:xfrm>
          <a:prstGeom prst="rect">
            <a:avLst/>
          </a:prstGeom>
        </p:spPr>
        <p:txBody>
          <a:bodyPr lIns="0" tIns="0" rIns="0" bIns="0">
            <a:normAutofit/>
          </a:bodyPr>
          <a:p>
            <a:endParaRPr lang="sv-SE" sz="2400" b="1" strike="noStrike" spc="-1">
              <a:solidFill>
                <a:srgbClr val="000000"/>
              </a:solidFill>
              <a:latin typeface="Arial"/>
            </a:endParaRPr>
          </a:p>
        </p:txBody>
      </p:sp>
      <p:sp>
        <p:nvSpPr>
          <p:cNvPr id="24" name="PlaceHolder 4"/>
          <p:cNvSpPr>
            <a:spLocks noGrp="1"/>
          </p:cNvSpPr>
          <p:nvPr>
            <p:ph type="body"/>
          </p:nvPr>
        </p:nvSpPr>
        <p:spPr>
          <a:xfrm>
            <a:off x="684360" y="4185360"/>
            <a:ext cx="9018360" cy="2747520"/>
          </a:xfrm>
          <a:prstGeom prst="rect">
            <a:avLst/>
          </a:prstGeom>
        </p:spPr>
        <p:txBody>
          <a:bodyPr lIns="0" tIns="0" rIns="0" bIns="0">
            <a:normAutofit/>
          </a:bodyPr>
          <a:p>
            <a:endParaRPr lang="sv-SE" sz="2400" b="1"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CustomShape 1"/>
          <p:cNvSpPr/>
          <p:nvPr/>
        </p:nvSpPr>
        <p:spPr>
          <a:xfrm>
            <a:off x="9204480" y="7068960"/>
            <a:ext cx="95040" cy="217080"/>
          </a:xfrm>
          <a:prstGeom prst="rect">
            <a:avLst/>
          </a:prstGeom>
          <a:noFill/>
          <a:ln w="25560">
            <a:noFill/>
          </a:ln>
        </p:spPr>
        <p:style>
          <a:lnRef idx="0">
            <a:srgbClr val="FFFFFF"/>
          </a:lnRef>
          <a:fillRef idx="0">
            <a:srgbClr val="FFFFFF"/>
          </a:fillRef>
          <a:effectRef idx="0">
            <a:srgbClr val="FFFFFF"/>
          </a:effectRef>
          <a:fontRef idx="minor"/>
        </p:style>
      </p:sp>
      <p:sp>
        <p:nvSpPr>
          <p:cNvPr id="2" name="Line 2"/>
          <p:cNvSpPr/>
          <p:nvPr/>
        </p:nvSpPr>
        <p:spPr>
          <a:xfrm>
            <a:off x="777600" y="1068120"/>
            <a:ext cx="8831520" cy="0"/>
          </a:xfrm>
          <a:prstGeom prst="line">
            <a:avLst/>
          </a:prstGeom>
          <a:ln w="12600">
            <a:solidFill>
              <a:srgbClr val="FC0128"/>
            </a:solidFill>
            <a:round/>
          </a:ln>
        </p:spPr>
        <p:style>
          <a:lnRef idx="0">
            <a:srgbClr val="FFFFFF"/>
          </a:lnRef>
          <a:fillRef idx="0">
            <a:srgbClr val="FFFFFF"/>
          </a:fillRef>
          <a:effectRef idx="0">
            <a:srgbClr val="FFFFFF"/>
          </a:effectRef>
          <a:fontRef idx="minor"/>
        </p:style>
      </p:sp>
      <p:sp>
        <p:nvSpPr>
          <p:cNvPr id="3" name="PlaceHolder 3"/>
          <p:cNvSpPr>
            <a:spLocks noGrp="1"/>
          </p:cNvSpPr>
          <p:nvPr>
            <p:ph type="title"/>
          </p:nvPr>
        </p:nvSpPr>
        <p:spPr>
          <a:xfrm>
            <a:off x="685800" y="334800"/>
            <a:ext cx="9015120" cy="583920"/>
          </a:xfrm>
          <a:prstGeom prst="rect">
            <a:avLst/>
          </a:prstGeom>
        </p:spPr>
        <p:txBody>
          <a:bodyPr lIns="47520" tIns="17640" rIns="47520" bIns="17640">
            <a:noAutofit/>
          </a:bodyPr>
          <a:p>
            <a:pPr>
              <a:lnSpc>
                <a:spcPct val="100000"/>
              </a:lnSpc>
              <a:tabLst>
                <a:tab pos="0" algn="l"/>
              </a:tabLst>
            </a:pPr>
            <a:r>
              <a:rPr lang="en-US" sz="3600" b="1" strike="noStrike" spc="-1">
                <a:solidFill>
                  <a:srgbClr val="767900"/>
                </a:solidFill>
                <a:latin typeface="Arial"/>
              </a:rPr>
              <a:t>Click to edit Master title style</a:t>
            </a:r>
            <a:endParaRPr lang="sv-SE" sz="3600" b="0" strike="noStrike" spc="-1">
              <a:solidFill>
                <a:srgbClr val="000000"/>
              </a:solidFill>
              <a:latin typeface="Arial"/>
            </a:endParaRPr>
          </a:p>
        </p:txBody>
      </p:sp>
      <p:sp>
        <p:nvSpPr>
          <p:cNvPr id="4" name="PlaceHolder 4"/>
          <p:cNvSpPr>
            <a:spLocks noGrp="1"/>
          </p:cNvSpPr>
          <p:nvPr>
            <p:ph type="body"/>
          </p:nvPr>
        </p:nvSpPr>
        <p:spPr>
          <a:xfrm>
            <a:off x="684360" y="1176480"/>
            <a:ext cx="9018360" cy="5760720"/>
          </a:xfrm>
          <a:prstGeom prst="rect">
            <a:avLst/>
          </a:prstGeom>
        </p:spPr>
        <p:txBody>
          <a:bodyPr lIns="85680" tIns="46080" rIns="85680" bIns="46080">
            <a:noAutofit/>
          </a:bodyPr>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Click to edit Master text styles</a:t>
            </a:r>
            <a:endParaRPr lang="sv-SE" sz="24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1" strike="noStrike" spc="-1">
                <a:solidFill>
                  <a:srgbClr val="000000"/>
                </a:solidFill>
                <a:latin typeface="Arial"/>
              </a:rPr>
              <a:t>Second level</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pPr>
            <a:r>
              <a:rPr lang="en-US" sz="1800" b="1" strike="noStrike" spc="-1">
                <a:solidFill>
                  <a:srgbClr val="000000"/>
                </a:solidFill>
                <a:latin typeface="Arial"/>
              </a:rPr>
              <a:t>Third level</a:t>
            </a:r>
            <a:endParaRPr lang="sv-SE" sz="1800" b="1" strike="noStrike" spc="-1">
              <a:solidFill>
                <a:srgbClr val="000000"/>
              </a:solidFill>
              <a:latin typeface="Arial"/>
            </a:endParaRPr>
          </a:p>
          <a:p>
            <a:pPr marL="1465580" lvl="3" indent="-161925">
              <a:lnSpc>
                <a:spcPct val="90000"/>
              </a:lnSpc>
              <a:spcBef>
                <a:spcPts val="540"/>
              </a:spcBef>
              <a:buClr>
                <a:srgbClr val="000000"/>
              </a:buClr>
              <a:buFont typeface="Symbol" charset="2"/>
              <a:buChar char=""/>
            </a:pPr>
            <a:r>
              <a:rPr lang="en-US" sz="1800" b="1" strike="noStrike" spc="-1">
                <a:solidFill>
                  <a:srgbClr val="000000"/>
                </a:solidFill>
                <a:latin typeface="Arial"/>
              </a:rPr>
              <a:t>Fourth level</a:t>
            </a:r>
            <a:endParaRPr lang="sv-SE" sz="1800" b="1" strike="noStrike" spc="-1">
              <a:solidFill>
                <a:srgbClr val="000000"/>
              </a:solidFill>
              <a:latin typeface="Arial"/>
            </a:endParaRPr>
          </a:p>
          <a:p>
            <a:pPr marL="1895475" lvl="4" indent="-160020">
              <a:lnSpc>
                <a:spcPct val="90000"/>
              </a:lnSpc>
              <a:spcBef>
                <a:spcPts val="540"/>
              </a:spcBef>
              <a:buClr>
                <a:srgbClr val="000000"/>
              </a:buClr>
              <a:buFont typeface="Symbol" charset="2"/>
              <a:buChar char=""/>
            </a:pPr>
            <a:r>
              <a:rPr lang="en-US" sz="1800" b="1" strike="noStrike" spc="-1">
                <a:solidFill>
                  <a:srgbClr val="000000"/>
                </a:solidFill>
                <a:latin typeface="Arial"/>
              </a:rPr>
              <a:t>Fifth level</a:t>
            </a:r>
            <a:endParaRPr lang="sv-SE" sz="1800" b="1"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hyperlink" Target="http://www.netfilter.org/documentation/index.html" TargetMode="External"/><Relationship Id="rId1" Type="http://schemas.openxmlformats.org/officeDocument/2006/relationships/hyperlink" Target="http://www.netfilter.org/downloads.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3314880" y="3170160"/>
            <a:ext cx="6527520" cy="1260000"/>
          </a:xfrm>
          <a:prstGeom prst="rect">
            <a:avLst/>
          </a:prstGeom>
          <a:noFill/>
          <a:ln w="12600">
            <a:noFill/>
          </a:ln>
        </p:spPr>
        <p:txBody>
          <a:bodyPr lIns="47520" tIns="17640" rIns="47520" bIns="17640">
            <a:noAutofit/>
          </a:bodyPr>
          <a:p>
            <a:pPr>
              <a:lnSpc>
                <a:spcPct val="100000"/>
              </a:lnSpc>
              <a:tabLst>
                <a:tab pos="0" algn="l"/>
              </a:tabLst>
            </a:pPr>
            <a:r>
              <a:rPr lang="sv-SE" sz="3600" b="1" strike="noStrike" spc="-1">
                <a:solidFill>
                  <a:srgbClr val="767900"/>
                </a:solidFill>
                <a:latin typeface="Arial"/>
              </a:rPr>
              <a:t>Introduction to Iptables</a:t>
            </a:r>
            <a:endParaRPr lang="sv-SE" sz="36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767900"/>
                </a:solidFill>
                <a:latin typeface="Arial"/>
              </a:rPr>
              <a:t>Chain Hierarchy</a:t>
            </a:r>
            <a:endParaRPr lang="sv-SE" sz="3600" b="0" strike="noStrike" spc="-1">
              <a:solidFill>
                <a:srgbClr val="000000"/>
              </a:solidFill>
              <a:latin typeface="Arial"/>
            </a:endParaRPr>
          </a:p>
        </p:txBody>
      </p:sp>
      <p:pic>
        <p:nvPicPr>
          <p:cNvPr id="67" name="Content Placeholder 1"/>
          <p:cNvPicPr/>
          <p:nvPr/>
        </p:nvPicPr>
        <p:blipFill>
          <a:blip r:embed="rId1"/>
          <a:stretch>
            <a:fillRect/>
          </a:stretch>
        </p:blipFill>
        <p:spPr>
          <a:xfrm>
            <a:off x="1601640" y="1638360"/>
            <a:ext cx="6695640" cy="1695240"/>
          </a:xfrm>
          <a:prstGeom prst="rect">
            <a:avLst/>
          </a:prstGeom>
          <a:ln w="12600">
            <a:noFill/>
          </a:ln>
        </p:spPr>
      </p:pic>
      <p:pic>
        <p:nvPicPr>
          <p:cNvPr id="68" name="Picture 2"/>
          <p:cNvPicPr/>
          <p:nvPr/>
        </p:nvPicPr>
        <p:blipFill>
          <a:blip r:embed="rId2"/>
          <a:stretch>
            <a:fillRect/>
          </a:stretch>
        </p:blipFill>
        <p:spPr>
          <a:xfrm>
            <a:off x="2023920" y="3941640"/>
            <a:ext cx="5851080" cy="3007800"/>
          </a:xfrm>
          <a:prstGeom prst="rect">
            <a:avLst/>
          </a:prstGeom>
          <a:ln w="936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767900"/>
                </a:solidFill>
                <a:latin typeface="Arial"/>
              </a:rPr>
              <a:t>Targets And Jumps 1/2</a:t>
            </a:r>
            <a:endParaRPr lang="sv-SE" sz="3600" b="0" strike="noStrike" spc="-1">
              <a:solidFill>
                <a:srgbClr val="000000"/>
              </a:solidFill>
              <a:latin typeface="Arial"/>
            </a:endParaRPr>
          </a:p>
        </p:txBody>
      </p:sp>
      <p:sp>
        <p:nvSpPr>
          <p:cNvPr id="70" name="TextShape 2"/>
          <p:cNvSpPr txBox="1"/>
          <p:nvPr/>
        </p:nvSpPr>
        <p:spPr>
          <a:xfrm>
            <a:off x="684360" y="1176480"/>
            <a:ext cx="9018360" cy="5760720"/>
          </a:xfrm>
          <a:prstGeom prst="rect">
            <a:avLst/>
          </a:prstGeom>
          <a:noFill/>
          <a:ln w="12600">
            <a:noFill/>
          </a:ln>
        </p:spPr>
        <p:txBody>
          <a:bodyPr lIns="85680" tIns="46080" rIns="85680" bIns="46080">
            <a:noAutofit/>
          </a:bodyPr>
          <a:p>
            <a:pPr marL="457200" indent="-456565">
              <a:lnSpc>
                <a:spcPct val="90000"/>
              </a:lnSpc>
              <a:spcBef>
                <a:spcPts val="720"/>
              </a:spcBef>
              <a:buClr>
                <a:srgbClr val="000000"/>
              </a:buClr>
              <a:buFont typeface="Symbol" charset="2"/>
              <a:buChar char=""/>
            </a:pPr>
            <a:r>
              <a:rPr lang="en-US" sz="2400" b="1" strike="noStrike" spc="-1">
                <a:solidFill>
                  <a:srgbClr val="000000"/>
                </a:solidFill>
                <a:latin typeface="Arial"/>
              </a:rPr>
              <a:t>ACCEPT</a:t>
            </a:r>
            <a:endParaRPr lang="sv-SE" sz="2400" b="1" strike="noStrike" spc="-1">
              <a:solidFill>
                <a:srgbClr val="000000"/>
              </a:solidFill>
              <a:latin typeface="Arial"/>
            </a:endParaRPr>
          </a:p>
          <a:p>
            <a:pPr marL="777875" lvl="1" indent="-342900">
              <a:lnSpc>
                <a:spcPct val="90000"/>
              </a:lnSpc>
              <a:spcBef>
                <a:spcPts val="540"/>
              </a:spcBef>
              <a:buClr>
                <a:srgbClr val="000000"/>
              </a:buClr>
              <a:buFont typeface="Symbol" charset="2"/>
              <a:buChar char=""/>
            </a:pPr>
            <a:r>
              <a:rPr lang="en-US" sz="1800" b="0" strike="noStrike" spc="-1">
                <a:solidFill>
                  <a:srgbClr val="000000"/>
                </a:solidFill>
                <a:latin typeface="Courier New"/>
              </a:rPr>
              <a:t>iptables</a:t>
            </a:r>
            <a:r>
              <a:rPr lang="en-US" sz="1800" b="0" strike="noStrike" spc="-1">
                <a:solidFill>
                  <a:srgbClr val="000000"/>
                </a:solidFill>
                <a:latin typeface="Arial"/>
              </a:rPr>
              <a:t> stops further processing.</a:t>
            </a:r>
            <a:endParaRPr lang="sv-SE" sz="1800" b="1" strike="noStrike" spc="-1">
              <a:solidFill>
                <a:srgbClr val="000000"/>
              </a:solidFill>
              <a:latin typeface="Arial"/>
            </a:endParaRPr>
          </a:p>
          <a:p>
            <a:pPr marL="777875" lvl="1" indent="-342900">
              <a:lnSpc>
                <a:spcPct val="90000"/>
              </a:lnSpc>
              <a:spcBef>
                <a:spcPts val="540"/>
              </a:spcBef>
              <a:buClr>
                <a:srgbClr val="000000"/>
              </a:buClr>
              <a:buFont typeface="Symbol" charset="2"/>
              <a:buChar char=""/>
            </a:pPr>
            <a:r>
              <a:rPr lang="en-US" sz="1800" b="0" strike="noStrike" spc="-1">
                <a:solidFill>
                  <a:srgbClr val="000000"/>
                </a:solidFill>
                <a:latin typeface="Arial"/>
              </a:rPr>
              <a:t>The packet is handed over to the end application or the operating system for processing </a:t>
            </a:r>
            <a:endParaRPr lang="sv-SE" sz="1800" b="1" strike="noStrike" spc="-1">
              <a:solidFill>
                <a:srgbClr val="000000"/>
              </a:solidFill>
              <a:latin typeface="Arial"/>
            </a:endParaRPr>
          </a:p>
          <a:p>
            <a:pPr marL="457200" indent="-456565">
              <a:lnSpc>
                <a:spcPct val="90000"/>
              </a:lnSpc>
              <a:spcBef>
                <a:spcPts val="720"/>
              </a:spcBef>
              <a:buClr>
                <a:srgbClr val="000000"/>
              </a:buClr>
              <a:buFont typeface="Symbol" charset="2"/>
              <a:buChar char=""/>
            </a:pPr>
            <a:r>
              <a:rPr lang="en-US" sz="2400" b="1" strike="noStrike" spc="-1">
                <a:solidFill>
                  <a:srgbClr val="000000"/>
                </a:solidFill>
                <a:latin typeface="Arial"/>
              </a:rPr>
              <a:t>DROP</a:t>
            </a:r>
            <a:endParaRPr lang="sv-SE" sz="2400" b="1" strike="noStrike" spc="-1">
              <a:solidFill>
                <a:srgbClr val="000000"/>
              </a:solidFill>
              <a:latin typeface="Arial"/>
            </a:endParaRPr>
          </a:p>
          <a:p>
            <a:pPr marL="777875" lvl="1" indent="-342900">
              <a:lnSpc>
                <a:spcPct val="90000"/>
              </a:lnSpc>
              <a:spcBef>
                <a:spcPts val="540"/>
              </a:spcBef>
              <a:buClr>
                <a:srgbClr val="000000"/>
              </a:buClr>
              <a:buFont typeface="Symbol" charset="2"/>
              <a:buChar char=""/>
            </a:pPr>
            <a:r>
              <a:rPr lang="en-US" sz="1800" b="0" strike="noStrike" spc="-1">
                <a:solidFill>
                  <a:srgbClr val="000000"/>
                </a:solidFill>
                <a:latin typeface="Courier New"/>
              </a:rPr>
              <a:t>iptables</a:t>
            </a:r>
            <a:r>
              <a:rPr lang="en-US" sz="1800" b="0" strike="noStrike" spc="-1">
                <a:solidFill>
                  <a:srgbClr val="000000"/>
                </a:solidFill>
                <a:latin typeface="Arial"/>
              </a:rPr>
              <a:t> stops further processing. </a:t>
            </a:r>
            <a:endParaRPr lang="sv-SE" sz="1800" b="1" strike="noStrike" spc="-1">
              <a:solidFill>
                <a:srgbClr val="000000"/>
              </a:solidFill>
              <a:latin typeface="Arial"/>
            </a:endParaRPr>
          </a:p>
          <a:p>
            <a:pPr marL="777875" lvl="1" indent="-342900">
              <a:lnSpc>
                <a:spcPct val="90000"/>
              </a:lnSpc>
              <a:spcBef>
                <a:spcPts val="540"/>
              </a:spcBef>
              <a:buClr>
                <a:srgbClr val="000000"/>
              </a:buClr>
              <a:buFont typeface="Symbol" charset="2"/>
              <a:buChar char=""/>
            </a:pPr>
            <a:r>
              <a:rPr lang="en-US" sz="1800" b="0" strike="noStrike" spc="-1">
                <a:solidFill>
                  <a:srgbClr val="000000"/>
                </a:solidFill>
                <a:latin typeface="Arial"/>
              </a:rPr>
              <a:t>The packet is blocked.</a:t>
            </a:r>
            <a:endParaRPr lang="sv-SE" sz="1800" b="1" strike="noStrike" spc="-1">
              <a:solidFill>
                <a:srgbClr val="000000"/>
              </a:solidFill>
              <a:latin typeface="Arial"/>
            </a:endParaRPr>
          </a:p>
          <a:p>
            <a:pPr marL="457200" indent="-456565">
              <a:lnSpc>
                <a:spcPct val="90000"/>
              </a:lnSpc>
              <a:spcBef>
                <a:spcPts val="720"/>
              </a:spcBef>
              <a:buClr>
                <a:srgbClr val="000000"/>
              </a:buClr>
              <a:buFont typeface="Symbol" charset="2"/>
              <a:buChar char=""/>
            </a:pPr>
            <a:r>
              <a:rPr lang="en-US" sz="2400" b="1" strike="noStrike" spc="-1">
                <a:solidFill>
                  <a:srgbClr val="000000"/>
                </a:solidFill>
                <a:latin typeface="Arial"/>
              </a:rPr>
              <a:t>LOG</a:t>
            </a:r>
            <a:endParaRPr lang="sv-SE" sz="2400" b="1" strike="noStrike" spc="-1">
              <a:solidFill>
                <a:srgbClr val="000000"/>
              </a:solidFill>
              <a:latin typeface="Arial"/>
            </a:endParaRPr>
          </a:p>
          <a:p>
            <a:pPr marL="777875" lvl="1" indent="-342900">
              <a:lnSpc>
                <a:spcPct val="90000"/>
              </a:lnSpc>
              <a:spcBef>
                <a:spcPts val="540"/>
              </a:spcBef>
              <a:buClr>
                <a:srgbClr val="000000"/>
              </a:buClr>
              <a:buFont typeface="Symbol" charset="2"/>
              <a:buChar char=""/>
            </a:pPr>
            <a:r>
              <a:rPr lang="en-US" sz="1800" b="0" strike="noStrike" spc="-1">
                <a:solidFill>
                  <a:srgbClr val="000000"/>
                </a:solidFill>
                <a:latin typeface="Arial"/>
              </a:rPr>
              <a:t>The packet information is sent to the syslog daemon for logging</a:t>
            </a:r>
            <a:r>
              <a:rPr lang="en-US" sz="1800" b="1" strike="noStrike" spc="-1">
                <a:solidFill>
                  <a:srgbClr val="000000"/>
                </a:solidFill>
                <a:latin typeface="Arial"/>
              </a:rPr>
              <a:t>.</a:t>
            </a:r>
            <a:endParaRPr lang="sv-SE" sz="1800" b="1" strike="noStrike" spc="-1">
              <a:solidFill>
                <a:srgbClr val="000000"/>
              </a:solidFill>
              <a:latin typeface="Arial"/>
            </a:endParaRPr>
          </a:p>
          <a:p>
            <a:pPr marL="777875" lvl="1" indent="-342900">
              <a:lnSpc>
                <a:spcPct val="90000"/>
              </a:lnSpc>
              <a:spcBef>
                <a:spcPts val="540"/>
              </a:spcBef>
              <a:buClr>
                <a:srgbClr val="000000"/>
              </a:buClr>
              <a:buFont typeface="Symbol" charset="2"/>
              <a:buChar char=""/>
            </a:pPr>
            <a:r>
              <a:rPr lang="en-US" sz="1800" b="0" strike="noStrike" spc="-1">
                <a:solidFill>
                  <a:srgbClr val="000000"/>
                </a:solidFill>
                <a:latin typeface="Courier New"/>
              </a:rPr>
              <a:t>iptables</a:t>
            </a:r>
            <a:r>
              <a:rPr lang="en-US" sz="1800" b="0" strike="noStrike" spc="-1">
                <a:solidFill>
                  <a:srgbClr val="000000"/>
                </a:solidFill>
                <a:latin typeface="Arial"/>
              </a:rPr>
              <a:t> continues processing with the next rule in the table.</a:t>
            </a:r>
            <a:endParaRPr lang="sv-SE" sz="1800" b="1" strike="noStrike" spc="-1">
              <a:solidFill>
                <a:srgbClr val="000000"/>
              </a:solidFill>
              <a:latin typeface="Arial"/>
            </a:endParaRPr>
          </a:p>
          <a:p>
            <a:pPr marL="777875" lvl="1" indent="-342900">
              <a:lnSpc>
                <a:spcPct val="90000"/>
              </a:lnSpc>
              <a:spcBef>
                <a:spcPts val="540"/>
              </a:spcBef>
              <a:buClr>
                <a:srgbClr val="000000"/>
              </a:buClr>
              <a:buFont typeface="Symbol" charset="2"/>
              <a:buChar char=""/>
            </a:pPr>
            <a:r>
              <a:rPr lang="en-US" sz="1800" b="0" strike="noStrike" spc="-1">
                <a:solidFill>
                  <a:srgbClr val="000000"/>
                </a:solidFill>
                <a:latin typeface="Arial"/>
              </a:rPr>
              <a:t>You can't log and drop at the same time -&gt;use two rules.</a:t>
            </a:r>
            <a:endParaRPr lang="sv-SE" sz="1800" b="1" strike="noStrike" spc="-1">
              <a:solidFill>
                <a:srgbClr val="000000"/>
              </a:solidFill>
              <a:latin typeface="Arial"/>
            </a:endParaRPr>
          </a:p>
          <a:p>
            <a:pPr marL="777875" indent="-342900">
              <a:lnSpc>
                <a:spcPct val="90000"/>
              </a:lnSpc>
              <a:spcBef>
                <a:spcPts val="540"/>
              </a:spcBef>
              <a:tabLst>
                <a:tab pos="0" algn="l"/>
              </a:tabLst>
            </a:pPr>
            <a:r>
              <a:rPr lang="en-US" sz="1800" b="0" strike="noStrike" spc="-1">
                <a:solidFill>
                  <a:srgbClr val="000000"/>
                </a:solidFill>
                <a:latin typeface="Arial"/>
              </a:rPr>
              <a:t>	</a:t>
            </a:r>
            <a:r>
              <a:rPr lang="en-US" sz="1800" b="1" i="1" strike="noStrike" spc="-1">
                <a:solidFill>
                  <a:srgbClr val="000000"/>
                </a:solidFill>
                <a:latin typeface="Arial"/>
              </a:rPr>
              <a:t>--log-prefix ”reason" </a:t>
            </a:r>
            <a:endParaRPr lang="sv-SE" sz="1800" b="1" strike="noStrike" spc="-1">
              <a:solidFill>
                <a:srgbClr val="000000"/>
              </a:solidFill>
              <a:latin typeface="Arial"/>
            </a:endParaRPr>
          </a:p>
          <a:p>
            <a:pPr marL="457200" indent="-45656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REJECT</a:t>
            </a:r>
            <a:endParaRPr lang="sv-SE" sz="2400" b="1" strike="noStrike" spc="-1">
              <a:solidFill>
                <a:srgbClr val="000000"/>
              </a:solidFill>
              <a:latin typeface="Arial"/>
            </a:endParaRPr>
          </a:p>
          <a:p>
            <a:pPr marL="777875" lvl="1" indent="-342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Works like the DROP target, but will also return an error message to the host sending the packet that the packet was blocked </a:t>
            </a:r>
            <a:endParaRPr lang="sv-SE" sz="1800" b="1" strike="noStrike" spc="-1">
              <a:solidFill>
                <a:srgbClr val="000000"/>
              </a:solidFill>
              <a:latin typeface="Arial"/>
            </a:endParaRPr>
          </a:p>
          <a:p>
            <a:pPr marL="777875" indent="-342900">
              <a:lnSpc>
                <a:spcPct val="90000"/>
              </a:lnSpc>
              <a:spcBef>
                <a:spcPts val="540"/>
              </a:spcBef>
              <a:tabLst>
                <a:tab pos="0" algn="l"/>
              </a:tabLst>
            </a:pPr>
            <a:r>
              <a:rPr lang="en-US" sz="1800" b="1" i="1" strike="noStrike" spc="-1">
                <a:solidFill>
                  <a:srgbClr val="000000"/>
                </a:solidFill>
                <a:latin typeface="Arial"/>
              </a:rPr>
              <a:t>	--reject-with qualifier	</a:t>
            </a:r>
            <a:r>
              <a:rPr lang="en-US" sz="1800" b="0" i="1" strike="noStrike" spc="-1">
                <a:solidFill>
                  <a:srgbClr val="000000"/>
                </a:solidFill>
                <a:latin typeface="Arial"/>
              </a:rPr>
              <a:t>Qualifier is an ICMP message</a:t>
            </a:r>
            <a:r>
              <a:rPr lang="en-US" sz="1800" b="1" i="1" strike="noStrike" spc="-1">
                <a:solidFill>
                  <a:srgbClr val="000000"/>
                </a:solidFill>
                <a:latin typeface="Arial"/>
              </a:rPr>
              <a:t> </a:t>
            </a:r>
            <a:endParaRPr lang="sv-SE" sz="18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767900"/>
                </a:solidFill>
                <a:latin typeface="Arial"/>
              </a:rPr>
              <a:t>Targets And Jumps 2/2</a:t>
            </a:r>
            <a:endParaRPr lang="sv-SE" sz="3600" b="0" strike="noStrike" spc="-1">
              <a:solidFill>
                <a:srgbClr val="000000"/>
              </a:solidFill>
              <a:latin typeface="Arial"/>
            </a:endParaRPr>
          </a:p>
        </p:txBody>
      </p:sp>
      <p:sp>
        <p:nvSpPr>
          <p:cNvPr id="72" name="TextShape 2"/>
          <p:cNvSpPr txBox="1"/>
          <p:nvPr/>
        </p:nvSpPr>
        <p:spPr>
          <a:xfrm>
            <a:off x="684360" y="1176480"/>
            <a:ext cx="9018360" cy="5760720"/>
          </a:xfrm>
          <a:prstGeom prst="rect">
            <a:avLst/>
          </a:prstGeom>
          <a:noFill/>
          <a:ln w="12600">
            <a:noFill/>
          </a:ln>
        </p:spPr>
        <p:txBody>
          <a:bodyPr lIns="85680" tIns="46080" rIns="85680" bIns="46080">
            <a:noAutofit/>
          </a:bodyPr>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SNAT</a:t>
            </a:r>
            <a:endParaRPr lang="sv-SE" sz="24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0" strike="noStrike" spc="-1">
                <a:solidFill>
                  <a:srgbClr val="000000"/>
                </a:solidFill>
                <a:latin typeface="Arial"/>
              </a:rPr>
              <a:t>Used to do source network address translation rewriting the source IP address of the packet </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0" strike="noStrike" spc="-1">
                <a:solidFill>
                  <a:srgbClr val="000000"/>
                </a:solidFill>
                <a:latin typeface="Arial"/>
              </a:rPr>
              <a:t>The source IP address is user defined </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1" i="1" strike="noStrike" spc="-1">
                <a:solidFill>
                  <a:srgbClr val="000000"/>
                </a:solidFill>
                <a:latin typeface="Arial"/>
              </a:rPr>
              <a:t>	--to-source &lt;address&gt;[-&lt;address&gt;][:&lt;port&gt;-&lt;port&gt;] </a:t>
            </a: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DNAT</a:t>
            </a:r>
            <a:endParaRPr lang="sv-SE" sz="24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Used to do destination network address translation. ie. rewriting the destination IP address of the packet </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	</a:t>
            </a:r>
            <a:r>
              <a:rPr lang="en-US" sz="1800" b="1" i="1" strike="noStrike" spc="-1">
                <a:solidFill>
                  <a:srgbClr val="000000"/>
                </a:solidFill>
                <a:latin typeface="Arial"/>
              </a:rPr>
              <a:t>--to-destination ipaddress </a:t>
            </a: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MASQUERADE </a:t>
            </a:r>
            <a:endParaRPr lang="sv-SE" sz="24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Used to do Source Network Address Translation. </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By default the source IP address is the same as that used by the firewall's interface </a:t>
            </a:r>
            <a:endParaRPr lang="sv-SE" sz="1800" b="1" strike="noStrike" spc="-1">
              <a:solidFill>
                <a:srgbClr val="000000"/>
              </a:solidFill>
              <a:latin typeface="Arial"/>
            </a:endParaRPr>
          </a:p>
          <a:p>
            <a:pPr marL="1084580" indent="-215900">
              <a:lnSpc>
                <a:spcPct val="90000"/>
              </a:lnSpc>
              <a:spcBef>
                <a:spcPts val="540"/>
              </a:spcBef>
              <a:tabLst>
                <a:tab pos="0" algn="l"/>
              </a:tabLst>
            </a:pPr>
            <a:r>
              <a:rPr lang="en-US" sz="1800" b="1" i="1" strike="noStrike" spc="-1">
                <a:solidFill>
                  <a:srgbClr val="000000"/>
                </a:solidFill>
                <a:latin typeface="Arial"/>
              </a:rPr>
              <a:t>[--to-ports &lt;port&gt;[-&lt;port&gt;]]</a:t>
            </a:r>
            <a:r>
              <a:rPr lang="en-US" sz="1800" b="1" strike="noStrike" spc="-1">
                <a:solidFill>
                  <a:srgbClr val="000000"/>
                </a:solidFill>
                <a:latin typeface="Arial"/>
              </a:rPr>
              <a:t> </a:t>
            </a:r>
            <a:endParaRPr lang="sv-SE" sz="18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2800" b="1" strike="noStrike" spc="-1">
                <a:solidFill>
                  <a:srgbClr val="767900"/>
                </a:solidFill>
                <a:latin typeface="Arial"/>
              </a:rPr>
              <a:t>Iptables Command Switch Operations 1/2</a:t>
            </a:r>
            <a:endParaRPr lang="sv-SE" sz="2800" b="0" strike="noStrike" spc="-1">
              <a:solidFill>
                <a:srgbClr val="000000"/>
              </a:solidFill>
              <a:latin typeface="Arial"/>
            </a:endParaRPr>
          </a:p>
        </p:txBody>
      </p:sp>
      <p:pic>
        <p:nvPicPr>
          <p:cNvPr id="74" name="Text Placeholder 61442"/>
          <p:cNvPicPr/>
          <p:nvPr/>
        </p:nvPicPr>
        <p:blipFill>
          <a:blip r:embed="rId1"/>
          <a:stretch>
            <a:fillRect/>
          </a:stretch>
        </p:blipFill>
        <p:spPr>
          <a:xfrm>
            <a:off x="684360" y="1176480"/>
            <a:ext cx="9018360" cy="5760720"/>
          </a:xfrm>
          <a:prstGeom prst="rect">
            <a:avLst/>
          </a:prstGeom>
          <a:ln w="1260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2800" b="1" strike="noStrike" spc="-1">
                <a:solidFill>
                  <a:srgbClr val="767900"/>
                </a:solidFill>
                <a:latin typeface="Arial"/>
              </a:rPr>
              <a:t>Iptables Command Switch Operations 2/2</a:t>
            </a:r>
            <a:endParaRPr lang="sv-SE" sz="2800" b="0" strike="noStrike" spc="-1">
              <a:solidFill>
                <a:srgbClr val="000000"/>
              </a:solidFill>
              <a:latin typeface="Arial"/>
            </a:endParaRPr>
          </a:p>
        </p:txBody>
      </p:sp>
      <p:pic>
        <p:nvPicPr>
          <p:cNvPr id="76" name="Picture 32774"/>
          <p:cNvPicPr/>
          <p:nvPr/>
        </p:nvPicPr>
        <p:blipFill>
          <a:blip r:embed="rId1"/>
          <a:stretch>
            <a:fillRect/>
          </a:stretch>
        </p:blipFill>
        <p:spPr>
          <a:xfrm>
            <a:off x="1066680" y="1143000"/>
            <a:ext cx="8305560" cy="2287080"/>
          </a:xfrm>
          <a:prstGeom prst="rect">
            <a:avLst/>
          </a:prstGeom>
          <a:ln w="12600">
            <a:noFill/>
          </a:ln>
        </p:spPr>
      </p:pic>
      <p:sp>
        <p:nvSpPr>
          <p:cNvPr id="77" name="CustomShape 2"/>
          <p:cNvSpPr/>
          <p:nvPr/>
        </p:nvSpPr>
        <p:spPr>
          <a:xfrm>
            <a:off x="685800" y="3429000"/>
            <a:ext cx="9018360" cy="3504960"/>
          </a:xfrm>
          <a:prstGeom prst="rect">
            <a:avLst/>
          </a:prstGeom>
          <a:noFill/>
          <a:ln w="12600">
            <a:noFill/>
          </a:ln>
        </p:spPr>
        <p:style>
          <a:lnRef idx="0">
            <a:srgbClr val="FFFFFF"/>
          </a:lnRef>
          <a:fillRef idx="0">
            <a:srgbClr val="FFFFFF"/>
          </a:fillRef>
          <a:effectRef idx="0">
            <a:srgbClr val="FFFFFF"/>
          </a:effectRef>
          <a:fontRef idx="minor"/>
        </p:style>
        <p:txBody>
          <a:bodyPr lIns="85680" tIns="46080" rIns="85680" bIns="46080">
            <a:noAutofit/>
          </a:bodyPr>
          <a:p>
            <a:pPr marL="271780" indent="-271145">
              <a:lnSpc>
                <a:spcPct val="90000"/>
              </a:lnSpc>
              <a:spcBef>
                <a:spcPts val="600"/>
              </a:spcBef>
              <a:buClr>
                <a:srgbClr val="000000"/>
              </a:buClr>
              <a:buFont typeface="Symbol" charset="2"/>
              <a:buChar char=""/>
            </a:pPr>
            <a:r>
              <a:rPr lang="en-US" sz="2000" b="1" strike="noStrike" spc="-1">
                <a:solidFill>
                  <a:srgbClr val="000000"/>
                </a:solidFill>
                <a:latin typeface="Arial"/>
              </a:rPr>
              <a:t>We try to define a rule that will accept all packages on interface eth0 that uses TCP and has destination address 192.168.1.1.</a:t>
            </a:r>
            <a:endParaRPr lang="el-GR" sz="2000" b="0" strike="noStrike" spc="-1">
              <a:latin typeface="Arial"/>
            </a:endParaRPr>
          </a:p>
          <a:p>
            <a:pPr marL="271780" indent="-271145">
              <a:lnSpc>
                <a:spcPct val="90000"/>
              </a:lnSpc>
              <a:spcBef>
                <a:spcPts val="600"/>
              </a:spcBef>
              <a:buClr>
                <a:srgbClr val="000000"/>
              </a:buClr>
              <a:buFont typeface="Symbol" charset="2"/>
              <a:buChar char=""/>
            </a:pPr>
            <a:r>
              <a:rPr lang="en-US" sz="2000" b="1" strike="noStrike" spc="-1">
                <a:solidFill>
                  <a:srgbClr val="000000"/>
                </a:solidFill>
                <a:latin typeface="Arial"/>
              </a:rPr>
              <a:t>We first define the MATCH criterias:</a:t>
            </a:r>
            <a:endParaRPr lang="el-GR" sz="2000" b="0" strike="noStrike" spc="-1">
              <a:latin typeface="Arial"/>
            </a:endParaRPr>
          </a:p>
          <a:p>
            <a:pPr marL="649605" indent="-213995">
              <a:lnSpc>
                <a:spcPct val="90000"/>
              </a:lnSpc>
              <a:spcBef>
                <a:spcPts val="480"/>
              </a:spcBef>
              <a:tabLst>
                <a:tab pos="0" algn="l"/>
              </a:tabLst>
            </a:pPr>
            <a:r>
              <a:rPr lang="en-US" sz="1600" b="0" strike="noStrike" spc="-1">
                <a:solidFill>
                  <a:srgbClr val="000000"/>
                </a:solidFill>
                <a:latin typeface="Arial"/>
              </a:rPr>
              <a:t>Use default filter table (absense of –t )</a:t>
            </a:r>
            <a:endParaRPr lang="el-GR" sz="1600" b="0" strike="noStrike" spc="-1">
              <a:latin typeface="Arial"/>
            </a:endParaRPr>
          </a:p>
          <a:p>
            <a:pPr marL="649605" indent="-213995">
              <a:lnSpc>
                <a:spcPct val="90000"/>
              </a:lnSpc>
              <a:spcBef>
                <a:spcPts val="480"/>
              </a:spcBef>
              <a:tabLst>
                <a:tab pos="0" algn="l"/>
              </a:tabLst>
            </a:pPr>
            <a:r>
              <a:rPr lang="en-US" sz="1600" b="0" strike="noStrike" spc="-1">
                <a:solidFill>
                  <a:srgbClr val="000000"/>
                </a:solidFill>
                <a:latin typeface="Arial"/>
              </a:rPr>
              <a:t>Append a rule to end of INPUT chain (-A INPUT )</a:t>
            </a:r>
            <a:endParaRPr lang="el-GR" sz="1600" b="0" strike="noStrike" spc="-1">
              <a:latin typeface="Arial"/>
            </a:endParaRPr>
          </a:p>
          <a:p>
            <a:pPr marL="649605" indent="-213995">
              <a:lnSpc>
                <a:spcPct val="90000"/>
              </a:lnSpc>
              <a:spcBef>
                <a:spcPts val="480"/>
              </a:spcBef>
              <a:tabLst>
                <a:tab pos="0" algn="l"/>
              </a:tabLst>
            </a:pPr>
            <a:r>
              <a:rPr lang="en-US" sz="1600" b="0" strike="noStrike" spc="-1">
                <a:solidFill>
                  <a:srgbClr val="000000"/>
                </a:solidFill>
                <a:latin typeface="Arial"/>
              </a:rPr>
              <a:t>Match on source address can be any 0/0 address (-s 0/0 )</a:t>
            </a:r>
            <a:endParaRPr lang="el-GR" sz="1600" b="0" strike="noStrike" spc="-1">
              <a:latin typeface="Arial"/>
            </a:endParaRPr>
          </a:p>
          <a:p>
            <a:pPr marL="649605" indent="-213995">
              <a:lnSpc>
                <a:spcPct val="90000"/>
              </a:lnSpc>
              <a:spcBef>
                <a:spcPts val="480"/>
              </a:spcBef>
              <a:tabLst>
                <a:tab pos="0" algn="l"/>
              </a:tabLst>
            </a:pPr>
            <a:r>
              <a:rPr lang="en-US" sz="1600" b="0" strike="noStrike" spc="-1">
                <a:solidFill>
                  <a:srgbClr val="000000"/>
                </a:solidFill>
                <a:latin typeface="Arial"/>
              </a:rPr>
              <a:t>Input interface used is eth0 (-i eth0 )</a:t>
            </a:r>
            <a:endParaRPr lang="el-GR" sz="1600" b="0" strike="noStrike" spc="-1">
              <a:latin typeface="Arial"/>
            </a:endParaRPr>
          </a:p>
          <a:p>
            <a:pPr marL="649605" indent="-213995">
              <a:lnSpc>
                <a:spcPct val="90000"/>
              </a:lnSpc>
              <a:spcBef>
                <a:spcPts val="480"/>
              </a:spcBef>
              <a:tabLst>
                <a:tab pos="0" algn="l"/>
              </a:tabLst>
            </a:pPr>
            <a:r>
              <a:rPr lang="en-US" sz="1600" b="0" strike="noStrike" spc="-1">
                <a:solidFill>
                  <a:srgbClr val="000000"/>
                </a:solidFill>
                <a:latin typeface="Arial"/>
              </a:rPr>
              <a:t>Match on destination address 192.168.1.1 (-d 192.168.1.1)</a:t>
            </a:r>
            <a:endParaRPr lang="el-GR" sz="1600" b="0" strike="noStrike" spc="-1">
              <a:latin typeface="Arial"/>
            </a:endParaRPr>
          </a:p>
          <a:p>
            <a:pPr marL="649605" indent="-213995">
              <a:lnSpc>
                <a:spcPct val="90000"/>
              </a:lnSpc>
              <a:spcBef>
                <a:spcPts val="480"/>
              </a:spcBef>
              <a:tabLst>
                <a:tab pos="0" algn="l"/>
              </a:tabLst>
            </a:pPr>
            <a:r>
              <a:rPr lang="en-US" sz="1600" b="0" strike="noStrike" spc="-1">
                <a:solidFill>
                  <a:srgbClr val="000000"/>
                </a:solidFill>
                <a:latin typeface="Arial"/>
              </a:rPr>
              <a:t>Match Protocol TCP (-p TCP )</a:t>
            </a:r>
            <a:endParaRPr lang="el-GR" sz="1600" b="0" strike="noStrike" spc="-1">
              <a:latin typeface="Arial"/>
            </a:endParaRPr>
          </a:p>
          <a:p>
            <a:pPr marL="649605" indent="-213995">
              <a:lnSpc>
                <a:spcPct val="90000"/>
              </a:lnSpc>
              <a:spcBef>
                <a:spcPts val="480"/>
              </a:spcBef>
              <a:tabLst>
                <a:tab pos="0" algn="l"/>
              </a:tabLst>
            </a:pPr>
            <a:r>
              <a:rPr lang="en-US" sz="1600" b="0" strike="noStrike" spc="-1">
                <a:solidFill>
                  <a:srgbClr val="000000"/>
                </a:solidFill>
                <a:latin typeface="Arial"/>
              </a:rPr>
              <a:t>If all matches is fulfilled, then jump to ACCEPT chain. (-j ACCEPT )</a:t>
            </a:r>
            <a:endParaRPr lang="el-GR" sz="1600" b="0" strike="noStrike" spc="-1">
              <a:latin typeface="Arial"/>
            </a:endParaRPr>
          </a:p>
          <a:p>
            <a:pPr marL="271780" indent="-271145">
              <a:lnSpc>
                <a:spcPct val="90000"/>
              </a:lnSpc>
              <a:spcBef>
                <a:spcPts val="600"/>
              </a:spcBef>
              <a:buClr>
                <a:srgbClr val="000000"/>
              </a:buClr>
              <a:buFont typeface="Symbol" charset="2"/>
              <a:buChar char=""/>
              <a:tabLst>
                <a:tab pos="0" algn="l"/>
              </a:tabLst>
            </a:pPr>
            <a:r>
              <a:rPr lang="en-US" sz="2000" b="1" u="sng" strike="noStrike" spc="-1">
                <a:solidFill>
                  <a:srgbClr val="000000"/>
                </a:solidFill>
                <a:uFillTx/>
                <a:latin typeface="Arial"/>
              </a:rPr>
              <a:t>iptables -A INPUT -s 0/0 -i eth0 -d 192.168.1.1  -p TCP -j ACCEPT</a:t>
            </a:r>
            <a:endParaRPr lang="el-GR"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200" b="1" strike="noStrike" spc="-1">
                <a:solidFill>
                  <a:srgbClr val="767900"/>
                </a:solidFill>
                <a:latin typeface="Arial"/>
              </a:rPr>
              <a:t>Common TCP and UDP Match Criteria </a:t>
            </a:r>
            <a:endParaRPr lang="sv-SE" sz="3200" b="0" strike="noStrike" spc="-1">
              <a:solidFill>
                <a:srgbClr val="000000"/>
              </a:solidFill>
              <a:latin typeface="Arial"/>
            </a:endParaRPr>
          </a:p>
        </p:txBody>
      </p:sp>
      <p:pic>
        <p:nvPicPr>
          <p:cNvPr id="79" name="Text Placeholder 80898"/>
          <p:cNvPicPr/>
          <p:nvPr/>
        </p:nvPicPr>
        <p:blipFill>
          <a:blip r:embed="rId1"/>
          <a:stretch>
            <a:fillRect/>
          </a:stretch>
        </p:blipFill>
        <p:spPr>
          <a:xfrm>
            <a:off x="684360" y="1176480"/>
            <a:ext cx="9018360" cy="5760720"/>
          </a:xfrm>
          <a:prstGeom prst="rect">
            <a:avLst/>
          </a:prstGeom>
          <a:ln w="1260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200" b="1" strike="noStrike" spc="-1">
                <a:solidFill>
                  <a:srgbClr val="767900"/>
                </a:solidFill>
                <a:latin typeface="Arial"/>
              </a:rPr>
              <a:t>Common ICMP (Ping) Match Criteria </a:t>
            </a:r>
            <a:endParaRPr lang="sv-SE" sz="3200" b="0" strike="noStrike" spc="-1">
              <a:solidFill>
                <a:srgbClr val="000000"/>
              </a:solidFill>
              <a:latin typeface="Arial"/>
            </a:endParaRPr>
          </a:p>
        </p:txBody>
      </p:sp>
      <p:sp>
        <p:nvSpPr>
          <p:cNvPr id="81" name="TextShape 2"/>
          <p:cNvSpPr txBox="1"/>
          <p:nvPr/>
        </p:nvSpPr>
        <p:spPr>
          <a:xfrm>
            <a:off x="684360" y="3429000"/>
            <a:ext cx="9018360" cy="3507840"/>
          </a:xfrm>
          <a:prstGeom prst="rect">
            <a:avLst/>
          </a:prstGeom>
          <a:noFill/>
          <a:ln w="12600">
            <a:noFill/>
          </a:ln>
        </p:spPr>
        <p:txBody>
          <a:bodyPr lIns="85680" tIns="46080" rIns="85680" bIns="46080">
            <a:noAutofit/>
          </a:bodyPr>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Allow ping request and reply</a:t>
            </a:r>
            <a:endParaRPr lang="sv-SE" sz="24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0" strike="noStrike" spc="-1">
                <a:solidFill>
                  <a:srgbClr val="000000"/>
                </a:solidFill>
                <a:latin typeface="Courier New"/>
              </a:rPr>
              <a:t>iptables</a:t>
            </a:r>
            <a:r>
              <a:rPr lang="en-US" sz="1800" b="0" strike="noStrike" spc="-1">
                <a:solidFill>
                  <a:srgbClr val="000000"/>
                </a:solidFill>
                <a:latin typeface="Arial"/>
              </a:rPr>
              <a:t> is being configured to allow the firewall to send ICMP echo-requests (pings) and in turn, accept the expected ICMP echo-replies. </a:t>
            </a:r>
            <a:endParaRPr lang="sv-SE" sz="1800" b="1" strike="noStrike" spc="-1">
              <a:solidFill>
                <a:srgbClr val="000000"/>
              </a:solidFill>
              <a:latin typeface="Arial"/>
            </a:endParaRPr>
          </a:p>
          <a:p>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iptables -A OUTPUT -p icmp --icmp-type echo-request -j ACCEPT</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iptables -A INPUT  -p icmp --icmp-type echo-reply   -j ACCEPT</a:t>
            </a:r>
            <a:r>
              <a:rPr lang="en-US" sz="1800" b="1" strike="noStrike" spc="-1">
                <a:solidFill>
                  <a:srgbClr val="000000"/>
                </a:solidFill>
                <a:latin typeface="Arial"/>
              </a:rPr>
              <a:t> </a:t>
            </a: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Put limit on ping to prevent flood pings</a:t>
            </a: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iptables -A INPUT -p icmp --icmp-type echo-request \</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  -m limit --limit 1/s -i eth0 -j ACCEPT</a:t>
            </a:r>
            <a:endParaRPr lang="sv-SE" sz="1800" b="1" strike="noStrike" spc="-1">
              <a:solidFill>
                <a:srgbClr val="000000"/>
              </a:solidFill>
              <a:latin typeface="Arial"/>
            </a:endParaRPr>
          </a:p>
          <a:p>
            <a:pPr marL="649605" indent="-213995">
              <a:lnSpc>
                <a:spcPct val="90000"/>
              </a:lnSpc>
              <a:spcBef>
                <a:spcPts val="540"/>
              </a:spcBef>
              <a:tabLst>
                <a:tab pos="0" algn="l"/>
              </a:tabLst>
            </a:pPr>
            <a:endParaRPr lang="sv-SE" sz="1800" b="1" strike="noStrike" spc="-1">
              <a:solidFill>
                <a:srgbClr val="000000"/>
              </a:solidFill>
              <a:latin typeface="Arial"/>
            </a:endParaRPr>
          </a:p>
        </p:txBody>
      </p:sp>
      <p:pic>
        <p:nvPicPr>
          <p:cNvPr id="82" name="Picture 82948"/>
          <p:cNvPicPr/>
          <p:nvPr/>
        </p:nvPicPr>
        <p:blipFill>
          <a:blip r:embed="rId1"/>
          <a:stretch>
            <a:fillRect/>
          </a:stretch>
        </p:blipFill>
        <p:spPr>
          <a:xfrm>
            <a:off x="1295280" y="1143000"/>
            <a:ext cx="7543440" cy="2076120"/>
          </a:xfrm>
          <a:prstGeom prst="rect">
            <a:avLst/>
          </a:prstGeom>
          <a:ln w="1260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200" b="1" strike="noStrike" spc="-1">
                <a:solidFill>
                  <a:srgbClr val="767900"/>
                </a:solidFill>
                <a:latin typeface="Arial"/>
              </a:rPr>
              <a:t>Defense for SYN flood attacks </a:t>
            </a:r>
            <a:endParaRPr lang="sv-SE" sz="3200" b="0" strike="noStrike" spc="-1">
              <a:solidFill>
                <a:srgbClr val="000000"/>
              </a:solidFill>
              <a:latin typeface="Arial"/>
            </a:endParaRPr>
          </a:p>
        </p:txBody>
      </p:sp>
      <p:sp>
        <p:nvSpPr>
          <p:cNvPr id="84" name="TextShape 2"/>
          <p:cNvSpPr txBox="1"/>
          <p:nvPr/>
        </p:nvSpPr>
        <p:spPr>
          <a:xfrm>
            <a:off x="684360" y="1143000"/>
            <a:ext cx="9018360" cy="5793840"/>
          </a:xfrm>
          <a:prstGeom prst="rect">
            <a:avLst/>
          </a:prstGeom>
          <a:noFill/>
          <a:ln w="12600">
            <a:noFill/>
          </a:ln>
        </p:spPr>
        <p:txBody>
          <a:bodyPr lIns="85680" tIns="46080" rIns="85680" bIns="46080">
            <a:noAutofit/>
          </a:bodyPr>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–m limit sets maximum number of SYN packets</a:t>
            </a:r>
            <a:endParaRPr lang="sv-SE" sz="24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0" strike="noStrike" spc="-1">
                <a:solidFill>
                  <a:srgbClr val="000000"/>
                </a:solidFill>
                <a:latin typeface="Courier New"/>
              </a:rPr>
              <a:t>iptables</a:t>
            </a:r>
            <a:r>
              <a:rPr lang="en-US" sz="1800" b="0" strike="noStrike" spc="-1">
                <a:solidFill>
                  <a:srgbClr val="000000"/>
                </a:solidFill>
                <a:latin typeface="Arial"/>
              </a:rPr>
              <a:t> is being configured to allow the firewall to accept maxim 5 TCP/SYN packeds per second on interface eth0. </a:t>
            </a:r>
            <a:endParaRPr lang="sv-SE" sz="1800" b="1" strike="noStrike" spc="-1">
              <a:solidFill>
                <a:srgbClr val="000000"/>
              </a:solidFill>
              <a:latin typeface="Arial"/>
            </a:endParaRPr>
          </a:p>
          <a:p>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iptables -A INPUT -p tcp --syn -m limit --limit 5/s -i eth0 -j ACCEPT </a:t>
            </a:r>
            <a:endParaRPr lang="sv-SE" sz="1800" b="1" strike="noStrike" spc="-1">
              <a:solidFill>
                <a:srgbClr val="000000"/>
              </a:solidFill>
              <a:latin typeface="Arial"/>
            </a:endParaRPr>
          </a:p>
          <a:p>
            <a:pPr marL="649605" indent="-213995">
              <a:lnSpc>
                <a:spcPct val="90000"/>
              </a:lnSpc>
              <a:spcBef>
                <a:spcPts val="540"/>
              </a:spcBef>
              <a:tabLst>
                <a:tab pos="0" algn="l"/>
              </a:tabLst>
            </a:pP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If more than 5 SYN packets per second, the packets are dropped.</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If source/destination sence dropped packets, it will resend three times </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If drops continue after 3 reset packets, source will reduce packet speed.</a:t>
            </a:r>
            <a:endParaRPr lang="sv-SE" sz="1800" b="1" strike="noStrike" spc="-1">
              <a:solidFill>
                <a:srgbClr val="000000"/>
              </a:solidFill>
              <a:latin typeface="Arial"/>
            </a:endParaRPr>
          </a:p>
          <a:p>
            <a:endParaRPr lang="sv-SE" sz="18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200" b="1" strike="noStrike" spc="-1">
                <a:solidFill>
                  <a:srgbClr val="767900"/>
                </a:solidFill>
                <a:latin typeface="Arial"/>
              </a:rPr>
              <a:t>Common Extended Match Criteria 1/2</a:t>
            </a:r>
            <a:endParaRPr lang="sv-SE" sz="3200" b="0" strike="noStrike" spc="-1">
              <a:solidFill>
                <a:srgbClr val="000000"/>
              </a:solidFill>
              <a:latin typeface="Arial"/>
            </a:endParaRPr>
          </a:p>
        </p:txBody>
      </p:sp>
      <p:pic>
        <p:nvPicPr>
          <p:cNvPr id="86" name="Text Placeholder 87042"/>
          <p:cNvPicPr/>
          <p:nvPr/>
        </p:nvPicPr>
        <p:blipFill>
          <a:blip r:embed="rId1"/>
          <a:stretch>
            <a:fillRect/>
          </a:stretch>
        </p:blipFill>
        <p:spPr>
          <a:xfrm>
            <a:off x="684360" y="1143000"/>
            <a:ext cx="9018360" cy="5793840"/>
          </a:xfrm>
          <a:prstGeom prst="rect">
            <a:avLst/>
          </a:prstGeom>
          <a:ln w="1260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200" b="1" strike="noStrike" spc="-1">
                <a:solidFill>
                  <a:srgbClr val="767900"/>
                </a:solidFill>
                <a:latin typeface="Arial"/>
              </a:rPr>
              <a:t>Common Extended Match Criteria 2/2</a:t>
            </a:r>
            <a:endParaRPr lang="sv-SE" sz="3200" b="0" strike="noStrike" spc="-1">
              <a:solidFill>
                <a:srgbClr val="000000"/>
              </a:solidFill>
              <a:latin typeface="Arial"/>
            </a:endParaRPr>
          </a:p>
        </p:txBody>
      </p:sp>
      <p:sp>
        <p:nvSpPr>
          <p:cNvPr id="88" name="TextShape 2"/>
          <p:cNvSpPr txBox="1"/>
          <p:nvPr/>
        </p:nvSpPr>
        <p:spPr>
          <a:xfrm>
            <a:off x="684360" y="1143000"/>
            <a:ext cx="9018360" cy="5793840"/>
          </a:xfrm>
          <a:prstGeom prst="rect">
            <a:avLst/>
          </a:prstGeom>
          <a:noFill/>
          <a:ln w="12600">
            <a:noFill/>
          </a:ln>
        </p:spPr>
        <p:txBody>
          <a:bodyPr lIns="85680" tIns="46080" rIns="85680" bIns="46080">
            <a:noAutofit/>
          </a:bodyPr>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Allow both port 80 and 443 for the webserver on inside:</a:t>
            </a:r>
            <a:endParaRPr lang="sv-SE" sz="2400" b="1" strike="noStrike" spc="-1">
              <a:solidFill>
                <a:srgbClr val="000000"/>
              </a:solidFill>
              <a:latin typeface="Arial"/>
            </a:endParaRPr>
          </a:p>
          <a:p>
            <a:pPr marL="649605" indent="-213995">
              <a:lnSpc>
                <a:spcPct val="90000"/>
              </a:lnSpc>
              <a:spcBef>
                <a:spcPts val="540"/>
              </a:spcBef>
              <a:tabLst>
                <a:tab pos="0" algn="l"/>
              </a:tabLst>
            </a:pP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iptables -A FORWARD -s 0/0 -i eth0 -d 192.168.1.58 -o eth1 -p TCP \</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         --sport 1024:65535 -m multiport --dport 80,443 -j ACCEPT</a:t>
            </a:r>
            <a:endParaRPr lang="sv-SE" sz="1800" b="1" strike="noStrike" spc="-1">
              <a:solidFill>
                <a:srgbClr val="000000"/>
              </a:solidFill>
              <a:latin typeface="Arial"/>
            </a:endParaRPr>
          </a:p>
          <a:p>
            <a:pPr marL="649605" indent="-213995">
              <a:lnSpc>
                <a:spcPct val="90000"/>
              </a:lnSpc>
              <a:spcBef>
                <a:spcPts val="540"/>
              </a:spcBef>
              <a:tabLst>
                <a:tab pos="0" algn="l"/>
              </a:tabLst>
            </a:pP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The return traffic from webbserver is allowed, but only of sessions are opened:</a:t>
            </a: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	</a:t>
            </a:r>
            <a:r>
              <a:rPr lang="en-US" sz="1800" b="0" strike="noStrike" spc="-1">
                <a:solidFill>
                  <a:srgbClr val="000000"/>
                </a:solidFill>
                <a:latin typeface="Arial"/>
              </a:rPr>
              <a:t>iptables -A FORWARD -d 0/0 -o eth0 -s 192.168.1.58 -i eth1 -p TCP \</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	    -m state --state ESTABLISHED -j ACCEPT</a:t>
            </a: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If sessions are used, you can reduce an attack called half open</a:t>
            </a: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Half open is known to consume server all free sockets (tcp stack memory) and is senced as a denial of service attack, but it is not.</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Sessions are usally waiting 3 minutes.</a:t>
            </a:r>
            <a:endParaRPr lang="sv-SE" sz="1800" b="1" strike="noStrike" spc="-1">
              <a:solidFill>
                <a:srgbClr val="000000"/>
              </a:solidFill>
              <a:latin typeface="Arial"/>
            </a:endParaRPr>
          </a:p>
          <a:p>
            <a:pPr marL="649605" indent="-213995">
              <a:lnSpc>
                <a:spcPct val="90000"/>
              </a:lnSpc>
              <a:spcBef>
                <a:spcPts val="540"/>
              </a:spcBef>
              <a:tabLst>
                <a:tab pos="0" algn="l"/>
              </a:tabLst>
            </a:pPr>
            <a:endParaRPr lang="sv-SE" sz="18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767900"/>
                </a:solidFill>
                <a:latin typeface="Arial"/>
              </a:rPr>
              <a:t>IPtables</a:t>
            </a:r>
            <a:endParaRPr lang="sv-SE" sz="3600" b="0" strike="noStrike" spc="-1">
              <a:solidFill>
                <a:srgbClr val="000000"/>
              </a:solidFill>
              <a:latin typeface="Arial"/>
            </a:endParaRPr>
          </a:p>
        </p:txBody>
      </p:sp>
      <p:sp>
        <p:nvSpPr>
          <p:cNvPr id="48" name="TextShape 2"/>
          <p:cNvSpPr txBox="1"/>
          <p:nvPr/>
        </p:nvSpPr>
        <p:spPr>
          <a:xfrm>
            <a:off x="684360" y="1176480"/>
            <a:ext cx="9018360" cy="5760720"/>
          </a:xfrm>
          <a:prstGeom prst="rect">
            <a:avLst/>
          </a:prstGeom>
          <a:noFill/>
          <a:ln w="12600">
            <a:noFill/>
          </a:ln>
        </p:spPr>
        <p:txBody>
          <a:bodyPr lIns="85680" tIns="46080" rIns="85680" bIns="46080">
            <a:noAutofit/>
          </a:bodyPr>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Objectives</a:t>
            </a:r>
            <a:endParaRPr lang="sv-SE" sz="24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1" strike="noStrike" spc="-1">
                <a:solidFill>
                  <a:srgbClr val="000000"/>
                </a:solidFill>
                <a:latin typeface="Arial"/>
              </a:rPr>
              <a:t>to learn the basics of iptables</a:t>
            </a: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Contents</a:t>
            </a:r>
            <a:endParaRPr lang="sv-SE" sz="24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1" strike="noStrike" spc="-1">
                <a:solidFill>
                  <a:srgbClr val="000000"/>
                </a:solidFill>
                <a:latin typeface="Arial"/>
              </a:rPr>
              <a:t>Start and stop IPtables</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1" strike="noStrike" spc="-1">
                <a:solidFill>
                  <a:srgbClr val="000000"/>
                </a:solidFill>
                <a:latin typeface="Arial"/>
              </a:rPr>
              <a:t>Checking IPtables status</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1" strike="noStrike" spc="-1">
                <a:solidFill>
                  <a:srgbClr val="000000"/>
                </a:solidFill>
                <a:latin typeface="Arial"/>
              </a:rPr>
              <a:t>Input and Output chain</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1" strike="noStrike" spc="-1">
                <a:solidFill>
                  <a:srgbClr val="000000"/>
                </a:solidFill>
                <a:latin typeface="Arial"/>
              </a:rPr>
              <a:t>Pre and Post routing</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1" strike="noStrike" spc="-1">
                <a:solidFill>
                  <a:srgbClr val="000000"/>
                </a:solidFill>
                <a:latin typeface="Arial"/>
              </a:rPr>
              <a:t>Forward of address and port</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1" strike="noStrike" spc="-1">
                <a:solidFill>
                  <a:srgbClr val="000000"/>
                </a:solidFill>
                <a:latin typeface="Arial"/>
              </a:rPr>
              <a:t>Firewall standard rules</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1" strike="noStrike" spc="-1">
                <a:solidFill>
                  <a:srgbClr val="000000"/>
                </a:solidFill>
                <a:latin typeface="Arial"/>
              </a:rPr>
              <a:t>Lading/Unloading kernel driver modules</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1" strike="noStrike" spc="-1">
                <a:solidFill>
                  <a:srgbClr val="000000"/>
                </a:solidFill>
                <a:latin typeface="Arial"/>
              </a:rPr>
              <a:t>Connection tracking modules</a:t>
            </a: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Practicals</a:t>
            </a:r>
            <a:endParaRPr lang="sv-SE" sz="24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pPr>
            <a:r>
              <a:rPr lang="en-US" sz="1800" b="1" strike="noStrike" spc="-1">
                <a:solidFill>
                  <a:srgbClr val="000000"/>
                </a:solidFill>
                <a:latin typeface="Arial"/>
              </a:rPr>
              <a:t>working with iptables</a:t>
            </a: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Summary</a:t>
            </a:r>
            <a:br>
              <a:rPr lang="en-US" sz="2400" b="1" strike="noStrike" spc="-1">
                <a:solidFill>
                  <a:srgbClr val="000000"/>
                </a:solidFill>
                <a:latin typeface="Arial"/>
              </a:rPr>
            </a:br>
            <a:r>
              <a:rPr lang="en-US" sz="2400" b="1" strike="noStrike" spc="-1">
                <a:solidFill>
                  <a:srgbClr val="000000"/>
                </a:solidFill>
                <a:latin typeface="Arial"/>
              </a:rPr>
              <a:t> </a:t>
            </a:r>
            <a:endParaRPr lang="sv-SE" sz="2400" b="1" strike="noStrike" spc="-1">
              <a:solidFill>
                <a:srgbClr val="000000"/>
              </a:solidFill>
              <a:latin typeface="Arial"/>
            </a:endParaRPr>
          </a:p>
        </p:txBody>
      </p:sp>
      <p:pic>
        <p:nvPicPr>
          <p:cNvPr id="49" name="Picture 48"/>
          <p:cNvPicPr/>
          <p:nvPr/>
        </p:nvPicPr>
        <p:blipFill>
          <a:blip r:embed="rId1"/>
          <a:stretch>
            <a:fillRect/>
          </a:stretch>
        </p:blipFill>
        <p:spPr>
          <a:xfrm>
            <a:off x="5410080" y="1219320"/>
            <a:ext cx="4246560" cy="27637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200" b="1" strike="noStrike" spc="-1">
                <a:solidFill>
                  <a:srgbClr val="767900"/>
                </a:solidFill>
                <a:latin typeface="Arial"/>
              </a:rPr>
              <a:t>Using User Defined Chains </a:t>
            </a:r>
            <a:endParaRPr lang="sv-SE" sz="3200" b="0" strike="noStrike" spc="-1">
              <a:solidFill>
                <a:srgbClr val="000000"/>
              </a:solidFill>
              <a:latin typeface="Arial"/>
            </a:endParaRPr>
          </a:p>
        </p:txBody>
      </p:sp>
      <p:sp>
        <p:nvSpPr>
          <p:cNvPr id="90" name="TextShape 2"/>
          <p:cNvSpPr txBox="1"/>
          <p:nvPr/>
        </p:nvSpPr>
        <p:spPr>
          <a:xfrm>
            <a:off x="684360" y="1143000"/>
            <a:ext cx="9018360" cy="5793840"/>
          </a:xfrm>
          <a:prstGeom prst="rect">
            <a:avLst/>
          </a:prstGeom>
          <a:noFill/>
          <a:ln w="12600">
            <a:noFill/>
          </a:ln>
        </p:spPr>
        <p:txBody>
          <a:bodyPr lIns="85680" tIns="46080" rIns="85680" bIns="46080">
            <a:noAutofit/>
          </a:bodyPr>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Define fast input queue:</a:t>
            </a: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iptables -A INPUT -i eth0  -d 206.229.110.2 -j </a:t>
            </a:r>
            <a:r>
              <a:rPr lang="en-US" sz="1800" b="1" strike="noStrike" spc="-1">
                <a:solidFill>
                  <a:srgbClr val="000000"/>
                </a:solidFill>
                <a:latin typeface="Arial"/>
              </a:rPr>
              <a:t>fast-input-queue</a:t>
            </a:r>
            <a:endParaRPr lang="sv-SE" sz="1800" b="1" strike="noStrike" spc="-1">
              <a:solidFill>
                <a:srgbClr val="000000"/>
              </a:solidFill>
              <a:latin typeface="Arial"/>
            </a:endParaRPr>
          </a:p>
          <a:p>
            <a:pPr marL="649605" indent="-213995">
              <a:lnSpc>
                <a:spcPct val="90000"/>
              </a:lnSpc>
              <a:spcBef>
                <a:spcPts val="540"/>
              </a:spcBef>
              <a:tabLst>
                <a:tab pos="0" algn="l"/>
              </a:tabLst>
            </a:pP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Define fast output queue:</a:t>
            </a: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iptables -A OUTPUT -o eth0 -s 206.229.110.2 -j </a:t>
            </a:r>
            <a:r>
              <a:rPr lang="en-US" sz="1800" b="1" strike="noStrike" spc="-1">
                <a:solidFill>
                  <a:srgbClr val="000000"/>
                </a:solidFill>
                <a:latin typeface="Arial"/>
              </a:rPr>
              <a:t>fast-output-queue</a:t>
            </a:r>
            <a:br>
              <a:rPr lang="en-US" sz="1800" b="1" strike="noStrike" spc="-1">
                <a:solidFill>
                  <a:srgbClr val="000000"/>
                </a:solidFill>
                <a:latin typeface="Arial"/>
              </a:rPr>
            </a:b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Use defined queues and define two icmp queue’s:</a:t>
            </a:r>
            <a:endParaRPr lang="sv-SE" sz="2400" b="1" strike="noStrike" spc="-1">
              <a:solidFill>
                <a:srgbClr val="000000"/>
              </a:solidFill>
              <a:latin typeface="Arial"/>
            </a:endParaRPr>
          </a:p>
          <a:p>
            <a:pPr marL="649605" indent="-213995">
              <a:lnSpc>
                <a:spcPct val="90000"/>
              </a:lnSpc>
              <a:spcBef>
                <a:spcPts val="540"/>
              </a:spcBef>
              <a:tabLst>
                <a:tab pos="0" algn="l"/>
              </a:tabLst>
            </a:pP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iptables -A </a:t>
            </a:r>
            <a:r>
              <a:rPr lang="en-US" sz="1800" b="1" strike="noStrike" spc="-1">
                <a:solidFill>
                  <a:srgbClr val="000000"/>
                </a:solidFill>
                <a:latin typeface="Arial"/>
              </a:rPr>
              <a:t>fast-input-queue</a:t>
            </a:r>
            <a:r>
              <a:rPr lang="en-US" sz="1800" b="0" strike="noStrike" spc="-1">
                <a:solidFill>
                  <a:srgbClr val="000000"/>
                </a:solidFill>
                <a:latin typeface="Arial"/>
              </a:rPr>
              <a:t>  -p icmp -j </a:t>
            </a:r>
            <a:r>
              <a:rPr lang="en-US" sz="1800" b="1" strike="noStrike" spc="-1">
                <a:solidFill>
                  <a:srgbClr val="000000"/>
                </a:solidFill>
                <a:latin typeface="Arial"/>
              </a:rPr>
              <a:t>icmp-queue-in</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iptables -A </a:t>
            </a:r>
            <a:r>
              <a:rPr lang="en-US" sz="1800" b="1" strike="noStrike" spc="-1">
                <a:solidFill>
                  <a:srgbClr val="000000"/>
                </a:solidFill>
                <a:latin typeface="Arial"/>
              </a:rPr>
              <a:t>fast-output-queue</a:t>
            </a:r>
            <a:r>
              <a:rPr lang="en-US" sz="1800" b="0" strike="noStrike" spc="-1">
                <a:solidFill>
                  <a:srgbClr val="000000"/>
                </a:solidFill>
                <a:latin typeface="Arial"/>
              </a:rPr>
              <a:t> -p icmp -j </a:t>
            </a:r>
            <a:r>
              <a:rPr lang="en-US" sz="1800" b="1" strike="noStrike" spc="-1">
                <a:solidFill>
                  <a:srgbClr val="000000"/>
                </a:solidFill>
                <a:latin typeface="Arial"/>
              </a:rPr>
              <a:t>icmp-queue-out </a:t>
            </a:r>
            <a:endParaRPr lang="sv-SE" sz="1800" b="1" strike="noStrike" spc="-1">
              <a:solidFill>
                <a:srgbClr val="000000"/>
              </a:solidFill>
              <a:latin typeface="Arial"/>
            </a:endParaRPr>
          </a:p>
          <a:p>
            <a:pPr marL="649605" indent="-213995">
              <a:lnSpc>
                <a:spcPct val="90000"/>
              </a:lnSpc>
              <a:spcBef>
                <a:spcPts val="540"/>
              </a:spcBef>
              <a:tabLst>
                <a:tab pos="0" algn="l"/>
              </a:tabLst>
            </a:pP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Finally we use the queue’s to define a two rules:</a:t>
            </a:r>
            <a:endParaRPr lang="sv-SE" sz="2400" b="1" strike="noStrike" spc="-1">
              <a:solidFill>
                <a:srgbClr val="000000"/>
              </a:solidFill>
              <a:latin typeface="Arial"/>
            </a:endParaRPr>
          </a:p>
          <a:p>
            <a:pPr marL="649605" indent="-213995">
              <a:lnSpc>
                <a:spcPct val="90000"/>
              </a:lnSpc>
              <a:spcBef>
                <a:spcPts val="540"/>
              </a:spcBef>
              <a:tabLst>
                <a:tab pos="0" algn="l"/>
              </a:tabLst>
            </a:pP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iptables -A icmp-queue-out -p icmp --icmp-type echo-request \</a:t>
            </a:r>
            <a:br>
              <a:rPr lang="en-US" sz="1800" b="0" strike="noStrike" spc="-1">
                <a:solidFill>
                  <a:srgbClr val="000000"/>
                </a:solidFill>
                <a:latin typeface="Arial"/>
              </a:rPr>
            </a:br>
            <a:r>
              <a:rPr lang="en-US" sz="1800" b="0" strike="noStrike" spc="-1">
                <a:solidFill>
                  <a:srgbClr val="000000"/>
                </a:solidFill>
                <a:latin typeface="Arial"/>
              </a:rPr>
              <a:t>         -m state --state NEW -j ACCEPT</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iptables -A icmp-queue-in -p icmp --icmp-type echo-reply -j ACCEPT </a:t>
            </a:r>
            <a:endParaRPr lang="sv-SE" sz="1800" b="1" strike="noStrike" spc="-1">
              <a:solidFill>
                <a:srgbClr val="000000"/>
              </a:solidFill>
              <a:latin typeface="Arial"/>
            </a:endParaRPr>
          </a:p>
          <a:p>
            <a:pPr marL="649605" indent="-213995">
              <a:lnSpc>
                <a:spcPct val="90000"/>
              </a:lnSpc>
              <a:spcBef>
                <a:spcPts val="540"/>
              </a:spcBef>
              <a:tabLst>
                <a:tab pos="0" algn="l"/>
              </a:tabLst>
            </a:pPr>
            <a:endParaRPr lang="sv-SE" sz="18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200" b="1" strike="noStrike" spc="-1">
                <a:solidFill>
                  <a:srgbClr val="767900"/>
                </a:solidFill>
                <a:latin typeface="Arial"/>
              </a:rPr>
              <a:t>Saving Your iptables Scripts </a:t>
            </a:r>
            <a:endParaRPr lang="sv-SE" sz="3200" b="0" strike="noStrike" spc="-1">
              <a:solidFill>
                <a:srgbClr val="000000"/>
              </a:solidFill>
              <a:latin typeface="Arial"/>
            </a:endParaRPr>
          </a:p>
        </p:txBody>
      </p:sp>
      <p:sp>
        <p:nvSpPr>
          <p:cNvPr id="92" name="TextShape 2"/>
          <p:cNvSpPr txBox="1"/>
          <p:nvPr/>
        </p:nvSpPr>
        <p:spPr>
          <a:xfrm>
            <a:off x="684360" y="1143000"/>
            <a:ext cx="9018360" cy="5793840"/>
          </a:xfrm>
          <a:prstGeom prst="rect">
            <a:avLst/>
          </a:prstGeom>
          <a:noFill/>
          <a:ln w="12600">
            <a:noFill/>
          </a:ln>
        </p:spPr>
        <p:txBody>
          <a:bodyPr lIns="85680" tIns="46080" rIns="85680" bIns="46080">
            <a:noAutofit/>
          </a:bodyPr>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RedHat based distributions:</a:t>
            </a: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i="1" strike="noStrike" spc="-1">
                <a:solidFill>
                  <a:srgbClr val="000000"/>
                </a:solidFill>
                <a:latin typeface="Arial"/>
              </a:rPr>
              <a:t>/etc/sysconfig/iptables</a:t>
            </a:r>
            <a:r>
              <a:rPr lang="en-US" sz="1800" b="1" strike="noStrike" spc="-1">
                <a:solidFill>
                  <a:srgbClr val="000000"/>
                </a:solidFill>
                <a:latin typeface="Arial"/>
              </a:rPr>
              <a:t> </a:t>
            </a: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Other distributions uses:</a:t>
            </a: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There is no specific favourite place, one is:</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/etc/rc.d/rc.firewall</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And maby this is the most common is:</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/etc/init.d/rc.firewall</a:t>
            </a: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RedHat/Fedora's iptables Rule Generator: </a:t>
            </a: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lokkit</a:t>
            </a: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There are three iptable commands:</a:t>
            </a: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iptables          (The kernel insert rule command)</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iptables-save &gt; rc.firewall.backup</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i="1" strike="noStrike" spc="-1">
                <a:solidFill>
                  <a:srgbClr val="000000"/>
                </a:solidFill>
                <a:latin typeface="Arial"/>
              </a:rPr>
              <a:t>iptables-restore &lt; </a:t>
            </a:r>
            <a:r>
              <a:rPr lang="en-US" sz="1800" b="0" strike="noStrike" spc="-1">
                <a:solidFill>
                  <a:srgbClr val="000000"/>
                </a:solidFill>
                <a:latin typeface="Arial"/>
              </a:rPr>
              <a:t>rc.firewall.backup</a:t>
            </a: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In RedHat/Fedora you can also:</a:t>
            </a: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service iptables save </a:t>
            </a:r>
            <a:endParaRPr lang="sv-SE" sz="18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85800" y="334800"/>
            <a:ext cx="9497520" cy="1260000"/>
          </a:xfrm>
          <a:prstGeom prst="rect">
            <a:avLst/>
          </a:prstGeom>
          <a:noFill/>
          <a:ln w="12600">
            <a:noFill/>
          </a:ln>
        </p:spPr>
        <p:txBody>
          <a:bodyPr lIns="47520" tIns="17640" rIns="47520" bIns="17640">
            <a:noAutofit/>
          </a:bodyPr>
          <a:p>
            <a:pPr>
              <a:lnSpc>
                <a:spcPct val="100000"/>
              </a:lnSpc>
              <a:tabLst>
                <a:tab pos="0" algn="l"/>
              </a:tabLst>
            </a:pPr>
            <a:r>
              <a:rPr lang="en-US" sz="3200" b="1" strike="noStrike" spc="-1">
                <a:solidFill>
                  <a:srgbClr val="767900"/>
                </a:solidFill>
                <a:latin typeface="Arial"/>
              </a:rPr>
              <a:t>Loading Kernel Modules for iptables </a:t>
            </a:r>
            <a:endParaRPr lang="sv-SE" sz="3200" b="0" strike="noStrike" spc="-1">
              <a:solidFill>
                <a:srgbClr val="000000"/>
              </a:solidFill>
              <a:latin typeface="Arial"/>
            </a:endParaRPr>
          </a:p>
        </p:txBody>
      </p:sp>
      <p:sp>
        <p:nvSpPr>
          <p:cNvPr id="94" name="TextShape 2"/>
          <p:cNvSpPr txBox="1"/>
          <p:nvPr/>
        </p:nvSpPr>
        <p:spPr>
          <a:xfrm>
            <a:off x="684360" y="1143000"/>
            <a:ext cx="9018360" cy="5793840"/>
          </a:xfrm>
          <a:prstGeom prst="rect">
            <a:avLst/>
          </a:prstGeom>
          <a:noFill/>
          <a:ln w="12600">
            <a:noFill/>
          </a:ln>
        </p:spPr>
        <p:txBody>
          <a:bodyPr lIns="85680" tIns="46080" rIns="85680" bIns="46080">
            <a:noAutofit/>
          </a:bodyPr>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Loading kernel modules extends it functionallity</a:t>
            </a: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Generally kernel modules is like plugins, they add functionallity:</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/lib/modules/2.4.20-30.9/kernel/net/</a:t>
            </a:r>
            <a:endParaRPr lang="sv-SE" sz="1800" b="1" strike="noStrike" spc="-1">
              <a:solidFill>
                <a:srgbClr val="000000"/>
              </a:solidFill>
              <a:latin typeface="Arial"/>
            </a:endParaRPr>
          </a:p>
          <a:p>
            <a:pPr marL="649605" indent="-213995">
              <a:lnSpc>
                <a:spcPct val="90000"/>
              </a:lnSpc>
              <a:spcBef>
                <a:spcPts val="540"/>
              </a:spcBef>
              <a:tabLst>
                <a:tab pos="0" algn="l"/>
              </a:tabLst>
            </a:pP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Manually loading/unloading modules</a:t>
            </a: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modprobe &lt;module&gt; (search for module and dependencies)</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insmod &lt;module&gt; (force load module, dont care)</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rmmod &lt;module&gt; (remove module)</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lsmod	(List modules loaded)</a:t>
            </a:r>
            <a:endParaRPr lang="sv-SE" sz="1800" b="1" strike="noStrike" spc="-1">
              <a:solidFill>
                <a:srgbClr val="000000"/>
              </a:solidFill>
              <a:latin typeface="Arial"/>
            </a:endParaRPr>
          </a:p>
          <a:p>
            <a:pPr marL="649605" indent="-213995">
              <a:lnSpc>
                <a:spcPct val="90000"/>
              </a:lnSpc>
              <a:spcBef>
                <a:spcPts val="540"/>
              </a:spcBef>
              <a:tabLst>
                <a:tab pos="0" algn="l"/>
              </a:tabLst>
            </a:pP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2400" b="1" strike="noStrike" spc="-1">
                <a:solidFill>
                  <a:srgbClr val="000000"/>
                </a:solidFill>
                <a:latin typeface="Arial"/>
              </a:rPr>
              <a:t>Load some common modules:</a:t>
            </a: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modprobe ip_conntrack		(tracking connections)</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modprobe ip_conntrack_ftp 	(transparent proxy for active ftp)</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modprobe iptable_nat 		(for all kind of NAT operations)</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0" strike="noStrike" spc="-1">
                <a:solidFill>
                  <a:srgbClr val="000000"/>
                </a:solidFill>
                <a:latin typeface="Arial"/>
              </a:rPr>
              <a:t>modprobe ip_nat_ftp 		(for ftp server behind nat)</a:t>
            </a:r>
            <a:endParaRPr lang="sv-SE" sz="18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767900"/>
                </a:solidFill>
                <a:latin typeface="Arial"/>
              </a:rPr>
              <a:t>Παραδείγμα χρήσης iptables</a:t>
            </a:r>
            <a:endParaRPr lang="sv-SE" sz="3600" b="0" strike="noStrike" spc="-1">
              <a:solidFill>
                <a:srgbClr val="000000"/>
              </a:solidFill>
              <a:latin typeface="Arial"/>
            </a:endParaRPr>
          </a:p>
        </p:txBody>
      </p:sp>
      <p:sp>
        <p:nvSpPr>
          <p:cNvPr id="96" name="TextShape 2"/>
          <p:cNvSpPr txBox="1"/>
          <p:nvPr/>
        </p:nvSpPr>
        <p:spPr>
          <a:xfrm>
            <a:off x="684360" y="1176480"/>
            <a:ext cx="9018360" cy="5760720"/>
          </a:xfrm>
          <a:prstGeom prst="rect">
            <a:avLst/>
          </a:prstGeom>
          <a:noFill/>
          <a:ln w="12600">
            <a:noFill/>
          </a:ln>
        </p:spPr>
        <p:txBody>
          <a:bodyPr lIns="85680" tIns="46080" rIns="85680" bIns="46080">
            <a:noAutofit/>
          </a:bodyPr>
          <a:p>
            <a:pPr>
              <a:lnSpc>
                <a:spcPct val="90000"/>
              </a:lnSpc>
              <a:spcBef>
                <a:spcPts val="720"/>
              </a:spcBef>
              <a:tabLst>
                <a:tab pos="0" algn="l"/>
              </a:tabLst>
            </a:pPr>
            <a:r>
              <a:rPr lang="en-US" sz="1800" b="1" strike="noStrike" spc="-1">
                <a:solidFill>
                  <a:srgbClr val="000000"/>
                </a:solidFill>
                <a:latin typeface="Arial"/>
              </a:rPr>
              <a:t>Delete Existing Rules</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-F (or) iptables --flush</a:t>
            </a:r>
            <a:endParaRPr lang="sv-SE" sz="1800" b="1" strike="noStrike" spc="-1">
              <a:solidFill>
                <a:srgbClr val="000000"/>
              </a:solidFill>
              <a:latin typeface="Arial"/>
            </a:endParaRPr>
          </a:p>
          <a:p>
            <a:pPr>
              <a:lnSpc>
                <a:spcPct val="90000"/>
              </a:lnSpc>
              <a:spcBef>
                <a:spcPts val="720"/>
              </a:spcBef>
              <a:tabLst>
                <a:tab pos="0" algn="l"/>
              </a:tabLst>
            </a:pPr>
            <a:r>
              <a:rPr lang="en-US" sz="1800" b="1" strike="noStrike" spc="-1">
                <a:solidFill>
                  <a:srgbClr val="000000"/>
                </a:solidFill>
                <a:latin typeface="Arial"/>
              </a:rPr>
              <a:t>Set Default Chain Policies</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-P INPUT DROP</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-P FORWARD DROP</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-P OUTPUT DROP</a:t>
            </a:r>
            <a:endParaRPr lang="sv-SE" sz="1800" b="1" strike="noStrike" spc="-1">
              <a:solidFill>
                <a:srgbClr val="000000"/>
              </a:solidFill>
              <a:latin typeface="Arial"/>
            </a:endParaRPr>
          </a:p>
          <a:p>
            <a:pPr>
              <a:lnSpc>
                <a:spcPct val="90000"/>
              </a:lnSpc>
              <a:spcBef>
                <a:spcPts val="720"/>
              </a:spcBef>
              <a:tabLst>
                <a:tab pos="0" algn="l"/>
              </a:tabLst>
            </a:pPr>
            <a:r>
              <a:rPr lang="en-US" sz="1800" b="1" strike="noStrike" spc="-1">
                <a:solidFill>
                  <a:srgbClr val="000000"/>
                </a:solidFill>
                <a:latin typeface="Arial"/>
              </a:rPr>
              <a:t>Block a Specific ip-address</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INPUT -s "$BLOCK_THIS_IP" -j DROP</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INPUT -i eth0 -s "$BLOCK_THIS_IP" -j DROP</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INPUT -i eth0 -p tcp -s "$BLOCK_THIS_IP" -j DROP</a:t>
            </a:r>
            <a:endParaRPr lang="sv-SE" sz="1800" b="1" strike="noStrike" spc="-1">
              <a:solidFill>
                <a:srgbClr val="000000"/>
              </a:solidFill>
              <a:latin typeface="Arial"/>
            </a:endParaRPr>
          </a:p>
          <a:p>
            <a:pPr marL="271780" indent="-271145">
              <a:lnSpc>
                <a:spcPct val="90000"/>
              </a:lnSpc>
              <a:spcBef>
                <a:spcPts val="720"/>
              </a:spcBef>
              <a:buClr>
                <a:srgbClr val="000000"/>
              </a:buClr>
              <a:buFont typeface="Symbol" charset="2"/>
              <a:buChar char=""/>
              <a:tabLst>
                <a:tab pos="0" algn="l"/>
              </a:tabLst>
            </a:pPr>
            <a:r>
              <a:rPr lang="en-US" sz="1800" b="1" strike="noStrike" spc="-1">
                <a:solidFill>
                  <a:srgbClr val="000000"/>
                </a:solidFill>
                <a:latin typeface="Arial"/>
              </a:rPr>
              <a:t>Allow Incoming SSH only from a Specific Network</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INPUT -i eth0 -p tcp -s 192.168.100.0/24 --dport 22 -m state --state NEW,ESTABLISHED -j ACCEPT</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OUTPUT -o eth0 -p tcp --sport 22 -m state --state ESTABLISHED -j ACCEPT</a:t>
            </a:r>
            <a:endParaRPr lang="sv-SE" sz="1800" b="1" strike="noStrike" spc="-1">
              <a:solidFill>
                <a:srgbClr val="000000"/>
              </a:solidFill>
              <a:latin typeface="Arial"/>
            </a:endParaRPr>
          </a:p>
          <a:p>
            <a:endParaRPr lang="sv-SE" sz="1800" b="1" strike="noStrike" spc="-1">
              <a:solidFill>
                <a:srgbClr val="000000"/>
              </a:solidFill>
              <a:latin typeface="Arial"/>
            </a:endParaRPr>
          </a:p>
          <a:p>
            <a:endParaRPr lang="sv-SE" sz="1800" b="1" strike="noStrike" spc="-1">
              <a:solidFill>
                <a:srgbClr val="000000"/>
              </a:solidFill>
              <a:latin typeface="Arial"/>
            </a:endParaRPr>
          </a:p>
          <a:p>
            <a:endParaRPr lang="sv-SE" sz="1800" b="1" strike="noStrike" spc="-1">
              <a:solidFill>
                <a:srgbClr val="000000"/>
              </a:solidFill>
              <a:latin typeface="Arial"/>
            </a:endParaRPr>
          </a:p>
          <a:p>
            <a:endParaRPr lang="sv-SE" sz="18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767900"/>
                </a:solidFill>
                <a:latin typeface="Arial"/>
              </a:rPr>
              <a:t>Παραδείγμα χρήσης iptables</a:t>
            </a:r>
            <a:endParaRPr lang="sv-SE" sz="3600" b="0" strike="noStrike" spc="-1">
              <a:solidFill>
                <a:srgbClr val="000000"/>
              </a:solidFill>
              <a:latin typeface="Arial"/>
            </a:endParaRPr>
          </a:p>
        </p:txBody>
      </p:sp>
      <p:sp>
        <p:nvSpPr>
          <p:cNvPr id="98" name="TextShape 2"/>
          <p:cNvSpPr txBox="1"/>
          <p:nvPr/>
        </p:nvSpPr>
        <p:spPr>
          <a:xfrm>
            <a:off x="684360" y="1176480"/>
            <a:ext cx="9018360" cy="5760720"/>
          </a:xfrm>
          <a:prstGeom prst="rect">
            <a:avLst/>
          </a:prstGeom>
          <a:noFill/>
          <a:ln w="12600">
            <a:noFill/>
          </a:ln>
        </p:spPr>
        <p:txBody>
          <a:bodyPr lIns="85680" tIns="46080" rIns="85680" bIns="46080">
            <a:noAutofit/>
          </a:bodyPr>
          <a:p>
            <a:pPr>
              <a:lnSpc>
                <a:spcPct val="90000"/>
              </a:lnSpc>
              <a:spcBef>
                <a:spcPts val="720"/>
              </a:spcBef>
              <a:tabLst>
                <a:tab pos="0" algn="l"/>
              </a:tabLst>
            </a:pPr>
            <a:r>
              <a:rPr lang="en-US" sz="1800" b="1" strike="noStrike" spc="-1">
                <a:solidFill>
                  <a:srgbClr val="000000"/>
                </a:solidFill>
                <a:latin typeface="Arial"/>
              </a:rPr>
              <a:t>Multiple Rules Together using MultiPorts</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INPUT -i eth0 -p tcp -m multiport --dports 22,80,443 -m state --state NEW,ESTABLISHED -j ACCEPT</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OUTPUT -o eth0 -p tcp -m multiport --sports 22,80,443 -m state --state ESTABLISHED -j ACCEPT</a:t>
            </a:r>
            <a:endParaRPr lang="sv-SE" sz="1800" b="1" strike="noStrike" spc="-1">
              <a:solidFill>
                <a:srgbClr val="000000"/>
              </a:solidFill>
              <a:latin typeface="Arial"/>
            </a:endParaRPr>
          </a:p>
          <a:p>
            <a:endParaRPr lang="sv-SE" sz="1800" b="1" strike="noStrike" spc="-1">
              <a:solidFill>
                <a:srgbClr val="000000"/>
              </a:solidFill>
              <a:latin typeface="Arial"/>
            </a:endParaRPr>
          </a:p>
          <a:p>
            <a:pPr>
              <a:lnSpc>
                <a:spcPct val="90000"/>
              </a:lnSpc>
              <a:spcBef>
                <a:spcPts val="720"/>
              </a:spcBef>
              <a:tabLst>
                <a:tab pos="0" algn="l"/>
              </a:tabLst>
            </a:pPr>
            <a:r>
              <a:rPr lang="en-US" sz="1800" b="1" strike="noStrike" spc="-1">
                <a:solidFill>
                  <a:srgbClr val="000000"/>
                </a:solidFill>
                <a:latin typeface="Arial"/>
              </a:rPr>
              <a:t>Allow Outgoing traffic ie HTTPS, SSH</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OUTPUT -o eth0 -p tcp --dport 443 -m state --state NEW,ESTABLISHED -j ACCEPT</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INPUT -i eth0 -p tcp --sport 443 -m state --state ESTABLISHED -j ACCEPT</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OUTPUT -o eth0 -p tcp -d 192.168.100.0/24 --dport 22 -m state --state NEW,ESTABLISHED -j ACCEPT</a:t>
            </a:r>
            <a:endParaRPr lang="sv-SE" sz="1800" b="1" strike="noStrike" spc="-1">
              <a:solidFill>
                <a:srgbClr val="000000"/>
              </a:solidFill>
              <a:latin typeface="Arial"/>
            </a:endParaRPr>
          </a:p>
          <a:p>
            <a:pPr marL="1084580" lvl="2" indent="-215900">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INPUT -i eth0 -p tcp --sport 22 -m state --state ESTABLISHED -j ACCEPT</a:t>
            </a:r>
            <a:endParaRPr lang="sv-SE" sz="1800" b="1" strike="noStrike" spc="-1">
              <a:solidFill>
                <a:srgbClr val="000000"/>
              </a:solidFill>
              <a:latin typeface="Arial"/>
            </a:endParaRPr>
          </a:p>
          <a:p>
            <a:endParaRPr lang="sv-SE" sz="1800" b="1" strike="noStrike" spc="-1">
              <a:solidFill>
                <a:srgbClr val="000000"/>
              </a:solidFill>
              <a:latin typeface="Arial"/>
            </a:endParaRPr>
          </a:p>
          <a:p>
            <a:endParaRPr lang="sv-SE" sz="1800" b="1" strike="noStrike" spc="-1">
              <a:solidFill>
                <a:srgbClr val="000000"/>
              </a:solidFill>
              <a:latin typeface="Arial"/>
            </a:endParaRPr>
          </a:p>
          <a:p>
            <a:endParaRPr lang="sv-SE" sz="1800" b="1" strike="noStrike" spc="-1">
              <a:solidFill>
                <a:srgbClr val="000000"/>
              </a:solidFill>
              <a:latin typeface="Arial"/>
            </a:endParaRPr>
          </a:p>
          <a:p>
            <a:endParaRPr lang="sv-SE" sz="1800" b="1" strike="noStrike" spc="-1">
              <a:solidFill>
                <a:srgbClr val="000000"/>
              </a:solidFill>
              <a:latin typeface="Arial"/>
            </a:endParaRPr>
          </a:p>
          <a:p>
            <a:endParaRPr lang="sv-SE" sz="1800" b="1" strike="noStrike" spc="-1">
              <a:solidFill>
                <a:srgbClr val="000000"/>
              </a:solidFill>
              <a:latin typeface="Arial"/>
            </a:endParaRPr>
          </a:p>
          <a:p>
            <a:pPr>
              <a:lnSpc>
                <a:spcPct val="90000"/>
              </a:lnSpc>
              <a:spcBef>
                <a:spcPts val="720"/>
              </a:spcBef>
              <a:tabLst>
                <a:tab pos="0" algn="l"/>
              </a:tabLst>
            </a:pPr>
            <a:endParaRPr lang="sv-SE" sz="18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767900"/>
                </a:solidFill>
                <a:latin typeface="Arial"/>
              </a:rPr>
              <a:t>Παραδείγμα χρήσης iptables</a:t>
            </a:r>
            <a:br>
              <a:rPr lang="en-US" sz="3600" b="1" strike="noStrike" spc="-1">
                <a:solidFill>
                  <a:srgbClr val="767900"/>
                </a:solidFill>
                <a:latin typeface="Arial"/>
              </a:rPr>
            </a:br>
            <a:endParaRPr lang="sv-SE" sz="3600" b="0" strike="noStrike" spc="-1">
              <a:solidFill>
                <a:srgbClr val="000000"/>
              </a:solidFill>
              <a:latin typeface="Arial"/>
            </a:endParaRPr>
          </a:p>
        </p:txBody>
      </p:sp>
      <p:sp>
        <p:nvSpPr>
          <p:cNvPr id="100" name="TextShape 2"/>
          <p:cNvSpPr txBox="1"/>
          <p:nvPr/>
        </p:nvSpPr>
        <p:spPr>
          <a:xfrm>
            <a:off x="684360" y="1176480"/>
            <a:ext cx="9018360" cy="5760720"/>
          </a:xfrm>
          <a:prstGeom prst="rect">
            <a:avLst/>
          </a:prstGeom>
          <a:noFill/>
          <a:ln w="12600">
            <a:noFill/>
          </a:ln>
        </p:spPr>
        <p:txBody>
          <a:bodyPr lIns="85680" tIns="46080" rIns="85680" bIns="46080">
            <a:noAutofit/>
          </a:bodyPr>
          <a:p>
            <a:pPr>
              <a:lnSpc>
                <a:spcPct val="90000"/>
              </a:lnSpc>
              <a:spcBef>
                <a:spcPts val="720"/>
              </a:spcBef>
              <a:tabLst>
                <a:tab pos="0" algn="l"/>
              </a:tabLst>
            </a:pPr>
            <a:r>
              <a:rPr lang="en-US" sz="1800" b="1" strike="noStrike" spc="-1">
                <a:solidFill>
                  <a:srgbClr val="000000"/>
                </a:solidFill>
                <a:latin typeface="Arial"/>
              </a:rPr>
              <a:t>Allow Ping</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OUTPUT -p icmp --icmp-type echo-request -j ACCEPT</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INPUT -p icmp --icmp-type echo-reply -j ACCEPT</a:t>
            </a:r>
            <a:endParaRPr lang="sv-SE" sz="1800" b="1" strike="noStrike" spc="-1">
              <a:solidFill>
                <a:srgbClr val="000000"/>
              </a:solidFill>
              <a:latin typeface="Arial"/>
            </a:endParaRPr>
          </a:p>
          <a:p>
            <a:endParaRPr lang="sv-SE" sz="1800" b="1" strike="noStrike" spc="-1">
              <a:solidFill>
                <a:srgbClr val="000000"/>
              </a:solidFill>
              <a:latin typeface="Arial"/>
            </a:endParaRPr>
          </a:p>
          <a:p>
            <a:pPr>
              <a:lnSpc>
                <a:spcPct val="90000"/>
              </a:lnSpc>
              <a:spcBef>
                <a:spcPts val="720"/>
              </a:spcBef>
              <a:tabLst>
                <a:tab pos="0" algn="l"/>
              </a:tabLst>
            </a:pPr>
            <a:r>
              <a:rPr lang="en-US" sz="1800" b="1" strike="noStrike" spc="-1">
                <a:solidFill>
                  <a:srgbClr val="000000"/>
                </a:solidFill>
                <a:latin typeface="Arial"/>
              </a:rPr>
              <a:t>Allow Internal Network to External network.</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FORWARD -i eth0 -o eth1 -j ACCEPT</a:t>
            </a:r>
            <a:endParaRPr lang="sv-SE" sz="1800" b="1" strike="noStrike" spc="-1">
              <a:solidFill>
                <a:srgbClr val="000000"/>
              </a:solidFill>
              <a:latin typeface="Arial"/>
            </a:endParaRPr>
          </a:p>
          <a:p>
            <a:endParaRPr lang="sv-SE" sz="1800" b="1" strike="noStrike" spc="-1">
              <a:solidFill>
                <a:srgbClr val="000000"/>
              </a:solidFill>
              <a:latin typeface="Arial"/>
            </a:endParaRPr>
          </a:p>
          <a:p>
            <a:pPr>
              <a:lnSpc>
                <a:spcPct val="90000"/>
              </a:lnSpc>
              <a:spcBef>
                <a:spcPts val="720"/>
              </a:spcBef>
              <a:tabLst>
                <a:tab pos="0" algn="l"/>
              </a:tabLst>
            </a:pPr>
            <a:r>
              <a:rPr lang="en-US" sz="1800" b="1" strike="noStrike" spc="-1">
                <a:solidFill>
                  <a:srgbClr val="000000"/>
                </a:solidFill>
                <a:latin typeface="Arial"/>
              </a:rPr>
              <a:t>Allow outbound DNS</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OUTPUT -p udp -o eth0 --dport 53 -j ACCEPT</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INPUT -p udp -i eth0 --sport 53 -j ACCEPT</a:t>
            </a:r>
            <a:endParaRPr lang="sv-SE" sz="1800" b="1" strike="noStrike" spc="-1">
              <a:solidFill>
                <a:srgbClr val="000000"/>
              </a:solidFill>
              <a:latin typeface="Arial"/>
            </a:endParaRPr>
          </a:p>
          <a:p>
            <a:endParaRPr lang="sv-SE" sz="1800" b="1" strike="noStrike" spc="-1">
              <a:solidFill>
                <a:srgbClr val="000000"/>
              </a:solidFill>
              <a:latin typeface="Arial"/>
            </a:endParaRPr>
          </a:p>
          <a:p>
            <a:pPr>
              <a:lnSpc>
                <a:spcPct val="90000"/>
              </a:lnSpc>
              <a:spcBef>
                <a:spcPts val="720"/>
              </a:spcBef>
              <a:tabLst>
                <a:tab pos="0" algn="l"/>
              </a:tabLst>
            </a:pPr>
            <a:r>
              <a:rPr lang="en-US" sz="1800" b="1" strike="noStrike" spc="-1">
                <a:solidFill>
                  <a:srgbClr val="000000"/>
                </a:solidFill>
                <a:latin typeface="Arial"/>
              </a:rPr>
              <a:t>Prevent DoS Attack</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INPUT -p tcp --dport 80 -m limit --limit 25/minute --limit-burst 100 -j ACCEPT</a:t>
            </a:r>
            <a:endParaRPr lang="sv-SE" sz="1800" b="1" strike="noStrike" spc="-1">
              <a:solidFill>
                <a:srgbClr val="000000"/>
              </a:solidFill>
              <a:latin typeface="Arial"/>
            </a:endParaRPr>
          </a:p>
          <a:p>
            <a:endParaRPr lang="sv-SE" sz="18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767900"/>
                </a:solidFill>
                <a:latin typeface="Arial"/>
              </a:rPr>
              <a:t>Παραδείγμα χρήσης iptables</a:t>
            </a:r>
            <a:br>
              <a:rPr lang="en-US" sz="3600" b="1" strike="noStrike" spc="-1">
                <a:solidFill>
                  <a:srgbClr val="767900"/>
                </a:solidFill>
                <a:latin typeface="Arial"/>
              </a:rPr>
            </a:br>
            <a:endParaRPr lang="sv-SE" sz="3600" b="0" strike="noStrike" spc="-1">
              <a:solidFill>
                <a:srgbClr val="000000"/>
              </a:solidFill>
              <a:latin typeface="Arial"/>
            </a:endParaRPr>
          </a:p>
        </p:txBody>
      </p:sp>
      <p:sp>
        <p:nvSpPr>
          <p:cNvPr id="102" name="TextShape 2"/>
          <p:cNvSpPr txBox="1"/>
          <p:nvPr/>
        </p:nvSpPr>
        <p:spPr>
          <a:xfrm>
            <a:off x="684360" y="1176480"/>
            <a:ext cx="9018360" cy="5760720"/>
          </a:xfrm>
          <a:prstGeom prst="rect">
            <a:avLst/>
          </a:prstGeom>
          <a:noFill/>
          <a:ln w="12600">
            <a:noFill/>
          </a:ln>
        </p:spPr>
        <p:txBody>
          <a:bodyPr lIns="85680" tIns="46080" rIns="85680" bIns="46080">
            <a:noAutofit/>
          </a:bodyPr>
          <a:p>
            <a:pPr>
              <a:lnSpc>
                <a:spcPct val="90000"/>
              </a:lnSpc>
              <a:spcBef>
                <a:spcPts val="960"/>
              </a:spcBef>
              <a:tabLst>
                <a:tab pos="0" algn="l"/>
              </a:tabLst>
            </a:pPr>
            <a:r>
              <a:rPr lang="en-US" sz="1800" b="1" strike="noStrike" spc="-1">
                <a:solidFill>
                  <a:srgbClr val="000000"/>
                </a:solidFill>
                <a:latin typeface="Arial"/>
              </a:rPr>
              <a:t>Port Forwarding</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-t nat -A PREROUTING -p tcp -d 192.168.102.37 --dport 422 -j DNAT --to 192.168.102.37:22</a:t>
            </a:r>
            <a:endParaRPr lang="sv-SE" sz="1800" b="1" strike="noStrike" spc="-1">
              <a:solidFill>
                <a:srgbClr val="000000"/>
              </a:solidFill>
              <a:latin typeface="Arial"/>
            </a:endParaRPr>
          </a:p>
          <a:p>
            <a:pPr>
              <a:lnSpc>
                <a:spcPct val="90000"/>
              </a:lnSpc>
              <a:spcBef>
                <a:spcPts val="720"/>
              </a:spcBef>
              <a:tabLst>
                <a:tab pos="0" algn="l"/>
              </a:tabLst>
            </a:pPr>
            <a:endParaRPr lang="sv-SE" sz="1800" b="1" strike="noStrike" spc="-1">
              <a:solidFill>
                <a:srgbClr val="000000"/>
              </a:solidFill>
              <a:latin typeface="Arial"/>
            </a:endParaRPr>
          </a:p>
          <a:p>
            <a:pPr>
              <a:lnSpc>
                <a:spcPct val="90000"/>
              </a:lnSpc>
              <a:spcBef>
                <a:spcPts val="720"/>
              </a:spcBef>
              <a:tabLst>
                <a:tab pos="0" algn="l"/>
              </a:tabLst>
            </a:pPr>
            <a:r>
              <a:rPr lang="en-US" sz="1800" b="1" strike="noStrike" spc="-1">
                <a:solidFill>
                  <a:srgbClr val="000000"/>
                </a:solidFill>
                <a:latin typeface="Arial"/>
              </a:rPr>
              <a:t>Log Dropped Packets</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-N LOGGING</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INPUT -j LOGGING</a:t>
            </a:r>
            <a:endParaRPr lang="sv-SE" sz="1800" b="1" strike="noStrike" spc="-1">
              <a:solidFill>
                <a:srgbClr val="000000"/>
              </a:solidFill>
              <a:latin typeface="Arial"/>
            </a:endParaRPr>
          </a:p>
          <a:p>
            <a:pPr marL="649605" lvl="1" indent="-213995">
              <a:lnSpc>
                <a:spcPct val="90000"/>
              </a:lnSpc>
              <a:spcBef>
                <a:spcPts val="540"/>
              </a:spcBef>
              <a:buClr>
                <a:srgbClr val="000000"/>
              </a:buClr>
              <a:buFont typeface="Symbol" charset="2"/>
              <a:buChar char=""/>
              <a:tabLst>
                <a:tab pos="0" algn="l"/>
              </a:tabLst>
            </a:pPr>
            <a:r>
              <a:rPr lang="en-US" sz="1800" b="0" strike="noStrike" spc="-1">
                <a:solidFill>
                  <a:srgbClr val="000000"/>
                </a:solidFill>
                <a:latin typeface="Arial"/>
              </a:rPr>
              <a:t>iptables -A LOGGING -m limit --limit 2/min -j LOG --log-prefix "IPTables Packet Dropped: " --log-level 7</a:t>
            </a:r>
            <a:endParaRPr lang="sv-SE" sz="18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sv-SE" sz="3600" b="1" strike="noStrike" spc="-1">
                <a:solidFill>
                  <a:srgbClr val="767900"/>
                </a:solidFill>
                <a:latin typeface="Arial"/>
              </a:rPr>
              <a:t>Ασφάλεια με iptables </a:t>
            </a:r>
            <a:endParaRPr lang="sv-SE" sz="3600" b="0" strike="noStrike" spc="-1">
              <a:solidFill>
                <a:srgbClr val="000000"/>
              </a:solidFill>
              <a:latin typeface="Arial"/>
            </a:endParaRPr>
          </a:p>
        </p:txBody>
      </p:sp>
      <p:sp>
        <p:nvSpPr>
          <p:cNvPr id="104" name="TextShape 2"/>
          <p:cNvSpPr txBox="1"/>
          <p:nvPr/>
        </p:nvSpPr>
        <p:spPr>
          <a:xfrm>
            <a:off x="684360" y="1176480"/>
            <a:ext cx="9018360" cy="5760720"/>
          </a:xfrm>
          <a:prstGeom prst="rect">
            <a:avLst/>
          </a:prstGeom>
          <a:noFill/>
          <a:ln w="12600">
            <a:noFill/>
          </a:ln>
        </p:spPr>
        <p:txBody>
          <a:bodyPr lIns="85680" tIns="46080" rIns="85680" bIns="46080">
            <a:noAutofit/>
          </a:bodyPr>
          <a:p>
            <a:pPr>
              <a:lnSpc>
                <a:spcPct val="90000"/>
              </a:lnSpc>
              <a:spcBef>
                <a:spcPts val="720"/>
              </a:spcBef>
              <a:tabLst>
                <a:tab pos="0" algn="l"/>
              </a:tabLst>
            </a:pPr>
            <a:r>
              <a:rPr lang="en-US" sz="1800" b="0" strike="noStrike" spc="-1">
                <a:solidFill>
                  <a:srgbClr val="000000"/>
                </a:solidFill>
                <a:latin typeface="Arial"/>
              </a:rPr>
              <a:t>#Force SYN packets check</a:t>
            </a:r>
            <a:endParaRPr lang="sv-SE" sz="1800" b="1" strike="noStrike" spc="-1">
              <a:solidFill>
                <a:srgbClr val="000000"/>
              </a:solidFill>
              <a:latin typeface="Arial"/>
            </a:endParaRPr>
          </a:p>
          <a:p>
            <a:pPr>
              <a:lnSpc>
                <a:spcPct val="90000"/>
              </a:lnSpc>
              <a:spcBef>
                <a:spcPts val="600"/>
              </a:spcBef>
              <a:tabLst>
                <a:tab pos="0" algn="l"/>
              </a:tabLst>
            </a:pPr>
            <a:r>
              <a:rPr lang="en-US" sz="1800" b="0" strike="noStrike" spc="-1">
                <a:solidFill>
                  <a:srgbClr val="000000"/>
                </a:solidFill>
                <a:latin typeface="Arial"/>
              </a:rPr>
              <a:t>#Make sure NEW incoming tcp connections are SYN packets; otherwise we need to drop them:</a:t>
            </a:r>
            <a:endParaRPr lang="sv-SE" sz="1800" b="1" strike="noStrike" spc="-1">
              <a:solidFill>
                <a:srgbClr val="000000"/>
              </a:solidFill>
              <a:latin typeface="Arial"/>
            </a:endParaRPr>
          </a:p>
          <a:p>
            <a:pPr marL="721360" lvl="1" indent="-285750">
              <a:lnSpc>
                <a:spcPct val="90000"/>
              </a:lnSpc>
              <a:spcBef>
                <a:spcPts val="540"/>
              </a:spcBef>
              <a:buClr>
                <a:srgbClr val="000000"/>
              </a:buClr>
              <a:buFont typeface="Arial" panose="02080604020202020204" pitchFamily="34" charset="0"/>
              <a:buChar char="•"/>
              <a:tabLst>
                <a:tab pos="0" algn="l"/>
              </a:tabLst>
            </a:pPr>
            <a:r>
              <a:rPr lang="en-US" sz="1800" b="1" strike="noStrike" spc="-1">
                <a:solidFill>
                  <a:srgbClr val="000000"/>
                </a:solidFill>
                <a:latin typeface="Arial"/>
              </a:rPr>
              <a:t>iptables -A INPUT -p tcp ! --syn -m state --state NEW -j DROP</a:t>
            </a:r>
            <a:endParaRPr lang="sv-SE" sz="1800" b="1" strike="noStrike" spc="-1">
              <a:solidFill>
                <a:srgbClr val="000000"/>
              </a:solidFill>
              <a:latin typeface="Arial"/>
            </a:endParaRPr>
          </a:p>
          <a:p>
            <a:endParaRPr lang="sv-SE" sz="1800" b="1" strike="noStrike" spc="-1">
              <a:solidFill>
                <a:srgbClr val="000000"/>
              </a:solidFill>
              <a:latin typeface="Arial"/>
            </a:endParaRPr>
          </a:p>
          <a:p>
            <a:pPr>
              <a:lnSpc>
                <a:spcPct val="90000"/>
              </a:lnSpc>
              <a:spcBef>
                <a:spcPts val="720"/>
              </a:spcBef>
              <a:tabLst>
                <a:tab pos="0" algn="l"/>
              </a:tabLst>
            </a:pPr>
            <a:r>
              <a:rPr lang="en-US" sz="1800" b="0" strike="noStrike" spc="-1">
                <a:solidFill>
                  <a:srgbClr val="000000"/>
                </a:solidFill>
                <a:latin typeface="Arial"/>
              </a:rPr>
              <a:t>#Force Fragments packets check</a:t>
            </a:r>
            <a:endParaRPr lang="sv-SE" sz="1800" b="1" strike="noStrike" spc="-1">
              <a:solidFill>
                <a:srgbClr val="000000"/>
              </a:solidFill>
              <a:latin typeface="Arial"/>
            </a:endParaRPr>
          </a:p>
          <a:p>
            <a:pPr>
              <a:lnSpc>
                <a:spcPct val="90000"/>
              </a:lnSpc>
              <a:spcBef>
                <a:spcPts val="540"/>
              </a:spcBef>
              <a:tabLst>
                <a:tab pos="0" algn="l"/>
              </a:tabLst>
            </a:pPr>
            <a:r>
              <a:rPr lang="en-US" sz="1800" b="0" strike="noStrike" spc="-1">
                <a:solidFill>
                  <a:srgbClr val="000000"/>
                </a:solidFill>
                <a:latin typeface="Arial"/>
              </a:rPr>
              <a:t>#Packets with incoming fragments drop them. This attack result into Linux server panic such data loss.</a:t>
            </a:r>
            <a:endParaRPr lang="sv-SE" sz="1800" b="1" strike="noStrike" spc="-1">
              <a:solidFill>
                <a:srgbClr val="000000"/>
              </a:solidFill>
              <a:latin typeface="Arial"/>
            </a:endParaRPr>
          </a:p>
          <a:p>
            <a:pPr marL="721360" lvl="1" indent="-285750">
              <a:lnSpc>
                <a:spcPct val="90000"/>
              </a:lnSpc>
              <a:spcBef>
                <a:spcPts val="540"/>
              </a:spcBef>
              <a:buClr>
                <a:srgbClr val="000000"/>
              </a:buClr>
              <a:buFont typeface="Arial" panose="02080604020202020204" pitchFamily="34" charset="0"/>
              <a:buChar char="•"/>
              <a:tabLst>
                <a:tab pos="0" algn="l"/>
              </a:tabLst>
            </a:pPr>
            <a:r>
              <a:rPr lang="en-US" sz="1800" b="1" strike="noStrike" spc="-1">
                <a:solidFill>
                  <a:srgbClr val="000000"/>
                </a:solidFill>
                <a:latin typeface="Arial"/>
              </a:rPr>
              <a:t>iptables -A INPUT -f -j DROP</a:t>
            </a:r>
            <a:endParaRPr lang="sv-SE" sz="1800" b="1" strike="noStrike" spc="-1">
              <a:solidFill>
                <a:srgbClr val="000000"/>
              </a:solidFill>
              <a:latin typeface="Arial"/>
            </a:endParaRPr>
          </a:p>
          <a:p>
            <a:endParaRPr lang="sv-SE" sz="1800" b="1" strike="noStrike" spc="-1">
              <a:solidFill>
                <a:srgbClr val="000000"/>
              </a:solidFill>
              <a:latin typeface="Arial"/>
            </a:endParaRPr>
          </a:p>
          <a:p>
            <a:pPr>
              <a:lnSpc>
                <a:spcPct val="90000"/>
              </a:lnSpc>
              <a:spcBef>
                <a:spcPts val="720"/>
              </a:spcBef>
              <a:tabLst>
                <a:tab pos="0" algn="l"/>
              </a:tabLst>
            </a:pPr>
            <a:r>
              <a:rPr lang="en-US" sz="1800" b="0" strike="noStrike" spc="-1">
                <a:solidFill>
                  <a:srgbClr val="000000"/>
                </a:solidFill>
                <a:latin typeface="Arial"/>
              </a:rPr>
              <a:t>#XMAS packets (in an X-mas attack, a specially crafted TCP packet where Urgent, Push and Fin flags turned on are sent)</a:t>
            </a:r>
            <a:endParaRPr lang="sv-SE" sz="1800" b="1" strike="noStrike" spc="-1">
              <a:solidFill>
                <a:srgbClr val="000000"/>
              </a:solidFill>
              <a:latin typeface="Arial"/>
            </a:endParaRPr>
          </a:p>
          <a:p>
            <a:pPr>
              <a:lnSpc>
                <a:spcPct val="90000"/>
              </a:lnSpc>
              <a:spcBef>
                <a:spcPts val="540"/>
              </a:spcBef>
              <a:tabLst>
                <a:tab pos="0" algn="l"/>
              </a:tabLst>
            </a:pPr>
            <a:r>
              <a:rPr lang="en-US" sz="1800" b="0" strike="noStrike" spc="-1">
                <a:solidFill>
                  <a:srgbClr val="000000"/>
                </a:solidFill>
                <a:latin typeface="Arial"/>
              </a:rPr>
              <a:t>Incoming malformed XMAS packets drop them:</a:t>
            </a:r>
            <a:endParaRPr lang="sv-SE" sz="1800" b="1" strike="noStrike" spc="-1">
              <a:solidFill>
                <a:srgbClr val="000000"/>
              </a:solidFill>
              <a:latin typeface="Arial"/>
            </a:endParaRPr>
          </a:p>
          <a:p>
            <a:pPr marL="721360" lvl="1" indent="-285750">
              <a:lnSpc>
                <a:spcPct val="90000"/>
              </a:lnSpc>
              <a:spcBef>
                <a:spcPts val="540"/>
              </a:spcBef>
              <a:buClr>
                <a:srgbClr val="000000"/>
              </a:buClr>
              <a:buFont typeface="Arial" panose="02080604020202020204" pitchFamily="34" charset="0"/>
              <a:buChar char="•"/>
              <a:tabLst>
                <a:tab pos="0" algn="l"/>
              </a:tabLst>
            </a:pPr>
            <a:r>
              <a:rPr lang="en-US" sz="1800" b="0" strike="noStrike" spc="-1">
                <a:solidFill>
                  <a:srgbClr val="000000"/>
                </a:solidFill>
                <a:latin typeface="Arial"/>
              </a:rPr>
              <a:t>iptables -A INPUT -p tcp --tcp-flags ALL ALL -j DROP</a:t>
            </a:r>
            <a:endParaRPr lang="sv-SE" sz="18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767900"/>
                </a:solidFill>
                <a:latin typeface="Arial"/>
              </a:rPr>
              <a:t>Ασφάλεια με iptables </a:t>
            </a:r>
            <a:endParaRPr lang="sv-SE" sz="3600" b="0" strike="noStrike" spc="-1">
              <a:solidFill>
                <a:srgbClr val="000000"/>
              </a:solidFill>
              <a:latin typeface="Arial"/>
            </a:endParaRPr>
          </a:p>
        </p:txBody>
      </p:sp>
      <p:sp>
        <p:nvSpPr>
          <p:cNvPr id="106" name="TextShape 2"/>
          <p:cNvSpPr txBox="1"/>
          <p:nvPr/>
        </p:nvSpPr>
        <p:spPr>
          <a:xfrm>
            <a:off x="684360" y="1176480"/>
            <a:ext cx="9018360" cy="5760720"/>
          </a:xfrm>
          <a:prstGeom prst="rect">
            <a:avLst/>
          </a:prstGeom>
          <a:noFill/>
          <a:ln w="12600">
            <a:noFill/>
          </a:ln>
        </p:spPr>
        <p:txBody>
          <a:bodyPr lIns="85680" tIns="46080" rIns="85680" bIns="46080">
            <a:noAutofit/>
          </a:bodyPr>
          <a:p>
            <a:pPr>
              <a:lnSpc>
                <a:spcPct val="90000"/>
              </a:lnSpc>
              <a:spcBef>
                <a:spcPts val="540"/>
              </a:spcBef>
              <a:tabLst>
                <a:tab pos="0" algn="l"/>
              </a:tabLst>
            </a:pPr>
            <a:r>
              <a:rPr lang="en-US" sz="1800" b="0" strike="noStrike" spc="-1">
                <a:solidFill>
                  <a:srgbClr val="000000"/>
                </a:solidFill>
                <a:latin typeface="Arial"/>
              </a:rPr>
              <a:t>#Drop all NULL packets</a:t>
            </a:r>
            <a:endParaRPr lang="sv-SE" sz="1800" b="1" strike="noStrike" spc="-1">
              <a:solidFill>
                <a:srgbClr val="000000"/>
              </a:solidFill>
              <a:latin typeface="Arial"/>
            </a:endParaRPr>
          </a:p>
          <a:p>
            <a:pPr>
              <a:lnSpc>
                <a:spcPct val="90000"/>
              </a:lnSpc>
              <a:spcBef>
                <a:spcPts val="540"/>
              </a:spcBef>
              <a:tabLst>
                <a:tab pos="0" algn="l"/>
              </a:tabLst>
            </a:pPr>
            <a:r>
              <a:rPr lang="en-US" sz="1800" b="0" strike="noStrike" spc="-1">
                <a:solidFill>
                  <a:srgbClr val="000000"/>
                </a:solidFill>
                <a:latin typeface="Arial"/>
              </a:rPr>
              <a:t>#Incoming malformed NULL packets:</a:t>
            </a:r>
            <a:endParaRPr lang="sv-SE" sz="1800" b="1" strike="noStrike" spc="-1">
              <a:solidFill>
                <a:srgbClr val="000000"/>
              </a:solidFill>
              <a:latin typeface="Arial"/>
            </a:endParaRPr>
          </a:p>
          <a:p>
            <a:pPr marL="649605" lvl="1" indent="-213995">
              <a:lnSpc>
                <a:spcPct val="90000"/>
              </a:lnSpc>
              <a:spcBef>
                <a:spcPts val="405"/>
              </a:spcBef>
              <a:buClr>
                <a:srgbClr val="000000"/>
              </a:buClr>
              <a:buFont typeface="Symbol" charset="2"/>
              <a:buChar char=""/>
              <a:tabLst>
                <a:tab pos="0" algn="l"/>
              </a:tabLst>
            </a:pPr>
            <a:r>
              <a:rPr lang="en-US" sz="1350" b="0" strike="noStrike" spc="-1">
                <a:solidFill>
                  <a:srgbClr val="000000"/>
                </a:solidFill>
                <a:latin typeface="Arial"/>
              </a:rPr>
              <a:t>iptables -A INPUT -p tcp --tcp-flags ALL NONE -j DROP</a:t>
            </a:r>
            <a:endParaRPr lang="sv-SE" sz="1350" b="1" strike="noStrike" spc="-1">
              <a:solidFill>
                <a:srgbClr val="000000"/>
              </a:solidFill>
              <a:latin typeface="Arial"/>
            </a:endParaRPr>
          </a:p>
          <a:p>
            <a:pPr>
              <a:lnSpc>
                <a:spcPct val="90000"/>
              </a:lnSpc>
              <a:spcBef>
                <a:spcPts val="540"/>
              </a:spcBef>
              <a:tabLst>
                <a:tab pos="0" algn="l"/>
              </a:tabLst>
            </a:pPr>
            <a:endParaRPr lang="sv-SE" sz="1350" b="1" strike="noStrike" spc="-1">
              <a:solidFill>
                <a:srgbClr val="000000"/>
              </a:solidFill>
              <a:latin typeface="Arial"/>
            </a:endParaRPr>
          </a:p>
          <a:p>
            <a:pPr>
              <a:lnSpc>
                <a:spcPct val="90000"/>
              </a:lnSpc>
              <a:spcBef>
                <a:spcPts val="540"/>
              </a:spcBef>
              <a:tabLst>
                <a:tab pos="0" algn="l"/>
              </a:tabLst>
            </a:pPr>
            <a:r>
              <a:rPr lang="en-US" sz="1800" b="0" strike="noStrike" spc="-1">
                <a:solidFill>
                  <a:srgbClr val="000000"/>
                </a:solidFill>
                <a:latin typeface="Arial"/>
              </a:rPr>
              <a:t># Drop packet that claiming from our own server on WAN port</a:t>
            </a:r>
            <a:endParaRPr lang="sv-SE" sz="1800" b="1" strike="noStrike" spc="-1">
              <a:solidFill>
                <a:srgbClr val="000000"/>
              </a:solidFill>
              <a:latin typeface="Arial"/>
            </a:endParaRPr>
          </a:p>
          <a:p>
            <a:pPr marL="649605" lvl="1" indent="-213995">
              <a:lnSpc>
                <a:spcPct val="90000"/>
              </a:lnSpc>
              <a:spcBef>
                <a:spcPts val="405"/>
              </a:spcBef>
              <a:buClr>
                <a:srgbClr val="000000"/>
              </a:buClr>
              <a:buFont typeface="Symbol" charset="2"/>
              <a:buChar char=""/>
              <a:tabLst>
                <a:tab pos="0" algn="l"/>
              </a:tabLst>
            </a:pPr>
            <a:r>
              <a:rPr lang="en-US" sz="1350" b="0" strike="noStrike" spc="-1">
                <a:solidFill>
                  <a:srgbClr val="000000"/>
                </a:solidFill>
                <a:latin typeface="Arial"/>
              </a:rPr>
              <a:t>iptables -A INPUT -i eno1 -s 150.140.139.251 -j DROP</a:t>
            </a:r>
            <a:endParaRPr lang="sv-SE" sz="1350" b="1" strike="noStrike" spc="-1">
              <a:solidFill>
                <a:srgbClr val="000000"/>
              </a:solidFill>
              <a:latin typeface="Arial"/>
            </a:endParaRPr>
          </a:p>
          <a:p>
            <a:pPr marL="649605" lvl="1" indent="-213995">
              <a:lnSpc>
                <a:spcPct val="90000"/>
              </a:lnSpc>
              <a:spcBef>
                <a:spcPts val="405"/>
              </a:spcBef>
              <a:buClr>
                <a:srgbClr val="000000"/>
              </a:buClr>
              <a:buFont typeface="Symbol" charset="2"/>
              <a:buChar char=""/>
              <a:tabLst>
                <a:tab pos="0" algn="l"/>
              </a:tabLst>
            </a:pPr>
            <a:r>
              <a:rPr lang="en-US" sz="1350" b="0" strike="noStrike" spc="-1">
                <a:solidFill>
                  <a:srgbClr val="000000"/>
                </a:solidFill>
                <a:latin typeface="Arial"/>
              </a:rPr>
              <a:t>iptables -A OUTPUT -o eno1 -s 150.140.139.251 -j DROP</a:t>
            </a:r>
            <a:endParaRPr lang="sv-SE" sz="1350" b="1" strike="noStrike" spc="-1">
              <a:solidFill>
                <a:srgbClr val="000000"/>
              </a:solidFill>
              <a:latin typeface="Arial"/>
            </a:endParaRPr>
          </a:p>
          <a:p>
            <a:pPr marL="649605" lvl="1" indent="-213995">
              <a:lnSpc>
                <a:spcPct val="90000"/>
              </a:lnSpc>
              <a:spcBef>
                <a:spcPts val="405"/>
              </a:spcBef>
              <a:buClr>
                <a:srgbClr val="000000"/>
              </a:buClr>
              <a:buFont typeface="Symbol" charset="2"/>
              <a:buChar char=""/>
              <a:tabLst>
                <a:tab pos="0" algn="l"/>
              </a:tabLst>
            </a:pPr>
            <a:r>
              <a:rPr lang="en-US" sz="1350" b="0" strike="noStrike" spc="-1">
                <a:solidFill>
                  <a:srgbClr val="000000"/>
                </a:solidFill>
                <a:latin typeface="Arial"/>
              </a:rPr>
              <a:t>iptables -A INPUT -i eno2 -s 150.140.139.250 -j DROP </a:t>
            </a:r>
            <a:endParaRPr lang="sv-SE" sz="1350" b="1" strike="noStrike" spc="-1">
              <a:solidFill>
                <a:srgbClr val="000000"/>
              </a:solidFill>
              <a:latin typeface="Arial"/>
            </a:endParaRPr>
          </a:p>
          <a:p>
            <a:pPr marL="649605" lvl="1" indent="-213995">
              <a:lnSpc>
                <a:spcPct val="90000"/>
              </a:lnSpc>
              <a:spcBef>
                <a:spcPts val="405"/>
              </a:spcBef>
              <a:buClr>
                <a:srgbClr val="000000"/>
              </a:buClr>
              <a:buFont typeface="Symbol" charset="2"/>
              <a:buChar char=""/>
              <a:tabLst>
                <a:tab pos="0" algn="l"/>
              </a:tabLst>
            </a:pPr>
            <a:r>
              <a:rPr lang="en-US" sz="1350" b="0" strike="noStrike" spc="-1">
                <a:solidFill>
                  <a:srgbClr val="000000"/>
                </a:solidFill>
                <a:latin typeface="Arial"/>
              </a:rPr>
              <a:t>iptables -A OUTPUT -o eno2 -s 150.140.139.250 -j DROP </a:t>
            </a:r>
            <a:endParaRPr lang="sv-SE" sz="1350" b="1" strike="noStrike" spc="-1">
              <a:solidFill>
                <a:srgbClr val="000000"/>
              </a:solidFill>
              <a:latin typeface="Arial"/>
            </a:endParaRPr>
          </a:p>
          <a:p>
            <a:pPr>
              <a:lnSpc>
                <a:spcPct val="90000"/>
              </a:lnSpc>
              <a:spcBef>
                <a:spcPts val="540"/>
              </a:spcBef>
              <a:tabLst>
                <a:tab pos="0" algn="l"/>
              </a:tabLst>
            </a:pPr>
            <a:endParaRPr lang="sv-SE" sz="1350" b="1" strike="noStrike" spc="-1">
              <a:solidFill>
                <a:srgbClr val="000000"/>
              </a:solidFill>
              <a:latin typeface="Arial"/>
            </a:endParaRPr>
          </a:p>
          <a:p>
            <a:pPr>
              <a:lnSpc>
                <a:spcPct val="90000"/>
              </a:lnSpc>
              <a:spcBef>
                <a:spcPts val="540"/>
              </a:spcBef>
              <a:tabLst>
                <a:tab pos="0" algn="l"/>
              </a:tabLst>
            </a:pPr>
            <a:r>
              <a:rPr lang="en-US" sz="1800" b="0" strike="noStrike" spc="-1">
                <a:solidFill>
                  <a:srgbClr val="000000"/>
                </a:solidFill>
                <a:latin typeface="Arial"/>
              </a:rPr>
              <a:t>LAN_RANGE="192.168.1.0/24" # your LAN IP range</a:t>
            </a:r>
            <a:endParaRPr lang="sv-SE" sz="1800" b="1" strike="noStrike" spc="-1">
              <a:solidFill>
                <a:srgbClr val="000000"/>
              </a:solidFill>
              <a:latin typeface="Arial"/>
            </a:endParaRPr>
          </a:p>
          <a:p>
            <a:pPr>
              <a:lnSpc>
                <a:spcPct val="90000"/>
              </a:lnSpc>
              <a:spcBef>
                <a:spcPts val="540"/>
              </a:spcBef>
              <a:tabLst>
                <a:tab pos="0" algn="l"/>
              </a:tabLst>
            </a:pPr>
            <a:r>
              <a:rPr lang="en-US" sz="1800" b="0" strike="noStrike" spc="-1">
                <a:solidFill>
                  <a:srgbClr val="000000"/>
                </a:solidFill>
                <a:latin typeface="Arial"/>
              </a:rPr>
              <a:t># Drop packet that claiming from our own internal LAN on WAN port</a:t>
            </a:r>
            <a:endParaRPr lang="sv-SE" sz="1800" b="1" strike="noStrike" spc="-1">
              <a:solidFill>
                <a:srgbClr val="000000"/>
              </a:solidFill>
              <a:latin typeface="Arial"/>
            </a:endParaRPr>
          </a:p>
          <a:p>
            <a:pPr marL="649605" lvl="1" indent="-213995">
              <a:lnSpc>
                <a:spcPct val="90000"/>
              </a:lnSpc>
              <a:spcBef>
                <a:spcPts val="405"/>
              </a:spcBef>
              <a:buClr>
                <a:srgbClr val="000000"/>
              </a:buClr>
              <a:buFont typeface="Symbol" charset="2"/>
              <a:buChar char=""/>
              <a:tabLst>
                <a:tab pos="0" algn="l"/>
              </a:tabLst>
            </a:pPr>
            <a:r>
              <a:rPr lang="en-US" sz="1350" b="0" strike="noStrike" spc="-1">
                <a:solidFill>
                  <a:srgbClr val="000000"/>
                </a:solidFill>
                <a:latin typeface="Arial"/>
              </a:rPr>
              <a:t>iptables -A INPUT -i eno1 -s $LAN_RANGE -j DROP</a:t>
            </a:r>
            <a:endParaRPr lang="sv-SE" sz="1350" b="1" strike="noStrike" spc="-1">
              <a:solidFill>
                <a:srgbClr val="000000"/>
              </a:solidFill>
              <a:latin typeface="Arial"/>
            </a:endParaRPr>
          </a:p>
          <a:p>
            <a:pPr marL="649605" lvl="1" indent="-213995">
              <a:lnSpc>
                <a:spcPct val="90000"/>
              </a:lnSpc>
              <a:spcBef>
                <a:spcPts val="405"/>
              </a:spcBef>
              <a:buClr>
                <a:srgbClr val="000000"/>
              </a:buClr>
              <a:buFont typeface="Symbol" charset="2"/>
              <a:buChar char=""/>
              <a:tabLst>
                <a:tab pos="0" algn="l"/>
              </a:tabLst>
            </a:pPr>
            <a:r>
              <a:rPr lang="en-US" sz="1350" b="0" strike="noStrike" spc="-1">
                <a:solidFill>
                  <a:srgbClr val="000000"/>
                </a:solidFill>
                <a:latin typeface="Arial"/>
              </a:rPr>
              <a:t>iptables -A OUTPUT -o eno1 -s $LAN_RANGE -j DROP</a:t>
            </a:r>
            <a:endParaRPr lang="sv-SE" sz="1350" b="1" strike="noStrike" spc="-1">
              <a:solidFill>
                <a:srgbClr val="000000"/>
              </a:solidFill>
              <a:latin typeface="Arial"/>
            </a:endParaRPr>
          </a:p>
          <a:p>
            <a:pPr marL="271780" indent="-271145">
              <a:lnSpc>
                <a:spcPct val="90000"/>
              </a:lnSpc>
              <a:spcBef>
                <a:spcPts val="540"/>
              </a:spcBef>
              <a:tabLst>
                <a:tab pos="0" algn="l"/>
              </a:tabLst>
            </a:pPr>
            <a:endParaRPr lang="sv-SE" sz="1350" b="1" strike="noStrike" spc="-1">
              <a:solidFill>
                <a:srgbClr val="000000"/>
              </a:solidFill>
              <a:latin typeface="Arial"/>
            </a:endParaRPr>
          </a:p>
          <a:p>
            <a:pPr>
              <a:lnSpc>
                <a:spcPct val="90000"/>
              </a:lnSpc>
              <a:spcBef>
                <a:spcPts val="540"/>
              </a:spcBef>
              <a:tabLst>
                <a:tab pos="0" algn="l"/>
              </a:tabLst>
            </a:pPr>
            <a:endParaRPr lang="sv-SE" sz="135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767900"/>
                </a:solidFill>
                <a:latin typeface="Arial"/>
              </a:rPr>
              <a:t>Ασφάλεια με iptables </a:t>
            </a:r>
            <a:endParaRPr lang="sv-SE" sz="3600" b="0" strike="noStrike" spc="-1">
              <a:solidFill>
                <a:srgbClr val="000000"/>
              </a:solidFill>
              <a:latin typeface="Arial"/>
            </a:endParaRPr>
          </a:p>
        </p:txBody>
      </p:sp>
      <p:sp>
        <p:nvSpPr>
          <p:cNvPr id="108" name="TextShape 2"/>
          <p:cNvSpPr txBox="1"/>
          <p:nvPr/>
        </p:nvSpPr>
        <p:spPr>
          <a:xfrm>
            <a:off x="684360" y="1176480"/>
            <a:ext cx="9018360" cy="5760720"/>
          </a:xfrm>
          <a:prstGeom prst="rect">
            <a:avLst/>
          </a:prstGeom>
          <a:noFill/>
          <a:ln w="12600">
            <a:noFill/>
          </a:ln>
        </p:spPr>
        <p:txBody>
          <a:bodyPr lIns="85680" tIns="46080" rIns="85680" bIns="46080">
            <a:noAutofit/>
          </a:bodyPr>
          <a:p>
            <a:pPr>
              <a:lnSpc>
                <a:spcPct val="90000"/>
              </a:lnSpc>
              <a:spcBef>
                <a:spcPts val="540"/>
              </a:spcBef>
              <a:tabLst>
                <a:tab pos="0" algn="l"/>
              </a:tabLst>
            </a:pPr>
            <a:r>
              <a:rPr lang="en-US" sz="1800" b="0" strike="noStrike" spc="-1">
                <a:solidFill>
                  <a:srgbClr val="000000"/>
                </a:solidFill>
                <a:latin typeface="Arial"/>
              </a:rPr>
              <a:t># Add your spoofed IP range/IPs here</a:t>
            </a:r>
            <a:endParaRPr lang="sv-SE" sz="1800" b="1" strike="noStrike" spc="-1">
              <a:solidFill>
                <a:srgbClr val="000000"/>
              </a:solidFill>
              <a:latin typeface="Arial"/>
            </a:endParaRPr>
          </a:p>
          <a:p>
            <a:pPr>
              <a:lnSpc>
                <a:spcPct val="90000"/>
              </a:lnSpc>
              <a:spcBef>
                <a:spcPts val="540"/>
              </a:spcBef>
              <a:tabLst>
                <a:tab pos="0" algn="l"/>
              </a:tabLst>
            </a:pPr>
            <a:r>
              <a:rPr lang="en-US" sz="1800" b="0" strike="noStrike" spc="-1">
                <a:solidFill>
                  <a:srgbClr val="000000"/>
                </a:solidFill>
                <a:latin typeface="Arial"/>
              </a:rPr>
              <a:t>SPOOF_IPS="0.0.0.0/8 127.0.0.0/8 10.0.0.0/8 172.16.0.0/12 192.168.0.0/16 224.0.0.0/3"</a:t>
            </a:r>
            <a:endParaRPr lang="sv-SE" sz="1800" b="1" strike="noStrike" spc="-1">
              <a:solidFill>
                <a:srgbClr val="000000"/>
              </a:solidFill>
              <a:latin typeface="Arial"/>
            </a:endParaRPr>
          </a:p>
          <a:p>
            <a:pPr>
              <a:lnSpc>
                <a:spcPct val="90000"/>
              </a:lnSpc>
              <a:spcBef>
                <a:spcPts val="540"/>
              </a:spcBef>
              <a:tabLst>
                <a:tab pos="0" algn="l"/>
              </a:tabLst>
            </a:pPr>
            <a:endParaRPr lang="sv-SE" sz="1800" b="1" strike="noStrike" spc="-1">
              <a:solidFill>
                <a:srgbClr val="000000"/>
              </a:solidFill>
              <a:latin typeface="Arial"/>
            </a:endParaRPr>
          </a:p>
          <a:p>
            <a:pPr>
              <a:lnSpc>
                <a:spcPct val="90000"/>
              </a:lnSpc>
              <a:spcBef>
                <a:spcPts val="540"/>
              </a:spcBef>
              <a:tabLst>
                <a:tab pos="0" algn="l"/>
              </a:tabLst>
            </a:pPr>
            <a:r>
              <a:rPr lang="en-US" sz="1800" b="0" strike="noStrike" spc="-1">
                <a:solidFill>
                  <a:srgbClr val="000000"/>
                </a:solidFill>
                <a:latin typeface="Arial"/>
              </a:rPr>
              <a:t>for ip in $SPOOF_IPS</a:t>
            </a:r>
            <a:endParaRPr lang="sv-SE" sz="1800" b="1" strike="noStrike" spc="-1">
              <a:solidFill>
                <a:srgbClr val="000000"/>
              </a:solidFill>
              <a:latin typeface="Arial"/>
            </a:endParaRPr>
          </a:p>
          <a:p>
            <a:pPr>
              <a:lnSpc>
                <a:spcPct val="90000"/>
              </a:lnSpc>
              <a:spcBef>
                <a:spcPts val="540"/>
              </a:spcBef>
              <a:tabLst>
                <a:tab pos="0" algn="l"/>
              </a:tabLst>
            </a:pPr>
            <a:r>
              <a:rPr lang="en-US" sz="1800" b="0" i="1" strike="noStrike" spc="-1">
                <a:solidFill>
                  <a:srgbClr val="000000"/>
                </a:solidFill>
                <a:latin typeface="Arial"/>
              </a:rPr>
              <a:t>do</a:t>
            </a:r>
            <a:endParaRPr lang="sv-SE" sz="1800" b="1" strike="noStrike" spc="-1">
              <a:solidFill>
                <a:srgbClr val="000000"/>
              </a:solidFill>
              <a:latin typeface="Arial"/>
            </a:endParaRPr>
          </a:p>
          <a:p>
            <a:pPr marL="649605" lvl="1" indent="-213995">
              <a:lnSpc>
                <a:spcPct val="90000"/>
              </a:lnSpc>
              <a:spcBef>
                <a:spcPts val="405"/>
              </a:spcBef>
              <a:buClr>
                <a:srgbClr val="000000"/>
              </a:buClr>
              <a:buFont typeface="Symbol" charset="2"/>
              <a:buChar char=""/>
              <a:tabLst>
                <a:tab pos="0" algn="l"/>
              </a:tabLst>
            </a:pPr>
            <a:r>
              <a:rPr lang="en-US" sz="1350" b="0" strike="noStrike" spc="-1">
                <a:solidFill>
                  <a:srgbClr val="000000"/>
                </a:solidFill>
                <a:latin typeface="Arial"/>
              </a:rPr>
              <a:t> iptables -A INPUT -i eno1 -s $ip -j DROP</a:t>
            </a:r>
            <a:endParaRPr lang="sv-SE" sz="1350" b="1" strike="noStrike" spc="-1">
              <a:solidFill>
                <a:srgbClr val="000000"/>
              </a:solidFill>
              <a:latin typeface="Arial"/>
            </a:endParaRPr>
          </a:p>
          <a:p>
            <a:pPr marL="649605" lvl="1" indent="-213995">
              <a:lnSpc>
                <a:spcPct val="90000"/>
              </a:lnSpc>
              <a:spcBef>
                <a:spcPts val="405"/>
              </a:spcBef>
              <a:buClr>
                <a:srgbClr val="000000"/>
              </a:buClr>
              <a:buFont typeface="Symbol" charset="2"/>
              <a:buChar char=""/>
              <a:tabLst>
                <a:tab pos="0" algn="l"/>
              </a:tabLst>
            </a:pPr>
            <a:r>
              <a:rPr lang="en-US" sz="1350" b="0" strike="noStrike" spc="-1">
                <a:solidFill>
                  <a:srgbClr val="000000"/>
                </a:solidFill>
                <a:latin typeface="Arial"/>
              </a:rPr>
              <a:t> iptables -A OUTPUT -o eno1 -s $ip -j DROP</a:t>
            </a:r>
            <a:endParaRPr lang="sv-SE" sz="1350" b="1" strike="noStrike" spc="-1">
              <a:solidFill>
                <a:srgbClr val="000000"/>
              </a:solidFill>
              <a:latin typeface="Arial"/>
            </a:endParaRPr>
          </a:p>
          <a:p>
            <a:pPr marL="649605" lvl="1" indent="-213995">
              <a:lnSpc>
                <a:spcPct val="90000"/>
              </a:lnSpc>
              <a:spcBef>
                <a:spcPts val="405"/>
              </a:spcBef>
              <a:buClr>
                <a:srgbClr val="000000"/>
              </a:buClr>
              <a:buFont typeface="Symbol" charset="2"/>
              <a:buChar char=""/>
              <a:tabLst>
                <a:tab pos="0" algn="l"/>
              </a:tabLst>
            </a:pPr>
            <a:r>
              <a:rPr lang="en-US" sz="1350" b="0" strike="noStrike" spc="-1">
                <a:solidFill>
                  <a:srgbClr val="000000"/>
                </a:solidFill>
                <a:latin typeface="Arial"/>
              </a:rPr>
              <a:t> iptables -A INPUT -i eno2 -s $ip -j DROP</a:t>
            </a:r>
            <a:endParaRPr lang="sv-SE" sz="1350" b="1" strike="noStrike" spc="-1">
              <a:solidFill>
                <a:srgbClr val="000000"/>
              </a:solidFill>
              <a:latin typeface="Arial"/>
            </a:endParaRPr>
          </a:p>
          <a:p>
            <a:pPr marL="649605" lvl="1" indent="-213995">
              <a:lnSpc>
                <a:spcPct val="90000"/>
              </a:lnSpc>
              <a:spcBef>
                <a:spcPts val="405"/>
              </a:spcBef>
              <a:buClr>
                <a:srgbClr val="000000"/>
              </a:buClr>
              <a:buFont typeface="Symbol" charset="2"/>
              <a:buChar char=""/>
              <a:tabLst>
                <a:tab pos="0" algn="l"/>
              </a:tabLst>
            </a:pPr>
            <a:r>
              <a:rPr lang="en-US" sz="1350" b="0" strike="noStrike" spc="-1">
                <a:solidFill>
                  <a:srgbClr val="000000"/>
                </a:solidFill>
                <a:latin typeface="Arial"/>
              </a:rPr>
              <a:t> iptables -A OUTPUT -o eno2 -s $ip -j DROP</a:t>
            </a:r>
            <a:endParaRPr lang="sv-SE" sz="1350" b="1" strike="noStrike" spc="-1">
              <a:solidFill>
                <a:srgbClr val="000000"/>
              </a:solidFill>
              <a:latin typeface="Arial"/>
            </a:endParaRPr>
          </a:p>
          <a:p>
            <a:pPr marL="271780" indent="-271145">
              <a:lnSpc>
                <a:spcPct val="90000"/>
              </a:lnSpc>
              <a:spcBef>
                <a:spcPts val="540"/>
              </a:spcBef>
              <a:tabLst>
                <a:tab pos="0" algn="l"/>
              </a:tabLst>
            </a:pPr>
            <a:r>
              <a:rPr lang="en-US" sz="1800" b="0" i="1" strike="noStrike" spc="-1">
                <a:solidFill>
                  <a:srgbClr val="000000"/>
                </a:solidFill>
                <a:latin typeface="Arial"/>
              </a:rPr>
              <a:t>done</a:t>
            </a:r>
            <a:endParaRPr lang="sv-SE" sz="1800" b="1" strike="noStrike" spc="-1">
              <a:solidFill>
                <a:srgbClr val="000000"/>
              </a:solidFill>
              <a:latin typeface="Arial"/>
            </a:endParaRPr>
          </a:p>
          <a:p>
            <a:pPr>
              <a:lnSpc>
                <a:spcPct val="90000"/>
              </a:lnSpc>
              <a:spcBef>
                <a:spcPts val="540"/>
              </a:spcBef>
              <a:tabLst>
                <a:tab pos="0" algn="l"/>
              </a:tabLst>
            </a:pPr>
            <a:endParaRPr lang="sv-SE" sz="1800" b="1" strike="noStrike" spc="-1">
              <a:solidFill>
                <a:srgbClr val="000000"/>
              </a:solidFill>
              <a:latin typeface="Arial"/>
            </a:endParaRPr>
          </a:p>
          <a:p>
            <a:pPr>
              <a:lnSpc>
                <a:spcPct val="90000"/>
              </a:lnSpc>
              <a:spcBef>
                <a:spcPts val="540"/>
              </a:spcBef>
              <a:tabLst>
                <a:tab pos="0" algn="l"/>
              </a:tabLst>
            </a:pPr>
            <a:r>
              <a:rPr lang="en-US" sz="1800" b="0" strike="noStrike" spc="-1">
                <a:solidFill>
                  <a:srgbClr val="000000"/>
                </a:solidFill>
                <a:latin typeface="Arial"/>
              </a:rPr>
              <a:t>Drop some ICMP messages (ping and echo reply)</a:t>
            </a:r>
            <a:endParaRPr lang="sv-SE" sz="1800" b="1" strike="noStrike" spc="-1">
              <a:solidFill>
                <a:srgbClr val="000000"/>
              </a:solidFill>
              <a:latin typeface="Arial"/>
            </a:endParaRPr>
          </a:p>
          <a:p>
            <a:pPr marL="649605" lvl="1" indent="-213995">
              <a:lnSpc>
                <a:spcPct val="90000"/>
              </a:lnSpc>
              <a:spcBef>
                <a:spcPts val="405"/>
              </a:spcBef>
              <a:buClr>
                <a:srgbClr val="000000"/>
              </a:buClr>
              <a:buFont typeface="Symbol" charset="2"/>
              <a:buChar char=""/>
              <a:tabLst>
                <a:tab pos="0" algn="l"/>
              </a:tabLst>
            </a:pPr>
            <a:r>
              <a:rPr lang="en-US" sz="1350" b="0" strike="noStrike" spc="-1">
                <a:solidFill>
                  <a:srgbClr val="000000"/>
                </a:solidFill>
                <a:latin typeface="Arial"/>
              </a:rPr>
              <a:t>iptables -A INPUT -p icmp --icmp-type 8 -s 0/0 -d 150.140.139.251 -m state --state NEW,ESTABLISHED,RELATED -j  DROP</a:t>
            </a:r>
            <a:endParaRPr lang="sv-SE" sz="1350" b="1" strike="noStrike" spc="-1">
              <a:solidFill>
                <a:srgbClr val="000000"/>
              </a:solidFill>
              <a:latin typeface="Arial"/>
            </a:endParaRPr>
          </a:p>
          <a:p>
            <a:pPr marL="649605" lvl="1" indent="-213995">
              <a:lnSpc>
                <a:spcPct val="90000"/>
              </a:lnSpc>
              <a:spcBef>
                <a:spcPts val="405"/>
              </a:spcBef>
              <a:buClr>
                <a:srgbClr val="000000"/>
              </a:buClr>
              <a:buFont typeface="Symbol" charset="2"/>
              <a:buChar char=""/>
              <a:tabLst>
                <a:tab pos="0" algn="l"/>
              </a:tabLst>
            </a:pPr>
            <a:r>
              <a:rPr lang="en-US" sz="1350" b="0" strike="noStrike" spc="-1">
                <a:solidFill>
                  <a:srgbClr val="000000"/>
                </a:solidFill>
                <a:latin typeface="Arial"/>
              </a:rPr>
              <a:t>iptables -A OUTPUT -p icmp --icmp-type 0 -s 150.140.139.251 -d 0/0 -m state --state ESTABLISHED,RELATED -j ACCEPT</a:t>
            </a:r>
            <a:endParaRPr lang="sv-SE" sz="135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767900"/>
                </a:solidFill>
                <a:latin typeface="Arial"/>
              </a:rPr>
              <a:t>What Is iptables?</a:t>
            </a:r>
            <a:endParaRPr lang="sv-SE" sz="3600" b="0" strike="noStrike" spc="-1">
              <a:solidFill>
                <a:srgbClr val="000000"/>
              </a:solidFill>
              <a:latin typeface="Arial"/>
            </a:endParaRPr>
          </a:p>
        </p:txBody>
      </p:sp>
      <p:sp>
        <p:nvSpPr>
          <p:cNvPr id="51" name="TextShape 2"/>
          <p:cNvSpPr txBox="1"/>
          <p:nvPr/>
        </p:nvSpPr>
        <p:spPr>
          <a:xfrm>
            <a:off x="684360" y="1176480"/>
            <a:ext cx="9018360" cy="5760720"/>
          </a:xfrm>
          <a:prstGeom prst="rect">
            <a:avLst/>
          </a:prstGeom>
          <a:noFill/>
          <a:ln w="12600">
            <a:noFill/>
          </a:ln>
        </p:spPr>
        <p:txBody>
          <a:bodyPr lIns="85680" tIns="46080" rIns="85680" bIns="46080">
            <a:noAutofit/>
          </a:bodyPr>
          <a:p>
            <a:pPr marL="271780" indent="-271145">
              <a:lnSpc>
                <a:spcPct val="80000"/>
              </a:lnSpc>
              <a:spcBef>
                <a:spcPts val="600"/>
              </a:spcBef>
              <a:buClr>
                <a:srgbClr val="000000"/>
              </a:buClr>
              <a:buFont typeface="Symbol" charset="2"/>
              <a:buChar char=""/>
            </a:pPr>
            <a:r>
              <a:rPr lang="en-US" sz="2000" b="1" strike="noStrike" spc="-1">
                <a:solidFill>
                  <a:srgbClr val="000000"/>
                </a:solidFill>
                <a:latin typeface="Arial"/>
              </a:rPr>
              <a:t>Stateful packet inspection. </a:t>
            </a:r>
            <a:endParaRPr lang="sv-SE" sz="2000" b="1" strike="noStrike" spc="-1">
              <a:solidFill>
                <a:srgbClr val="000000"/>
              </a:solidFill>
              <a:latin typeface="Arial"/>
            </a:endParaRPr>
          </a:p>
          <a:p>
            <a:pPr marL="649605" indent="-213995">
              <a:lnSpc>
                <a:spcPct val="80000"/>
              </a:lnSpc>
              <a:spcBef>
                <a:spcPts val="480"/>
              </a:spcBef>
              <a:tabLst>
                <a:tab pos="0" algn="l"/>
              </a:tabLst>
            </a:pPr>
            <a:r>
              <a:rPr lang="en-US" sz="1600" b="0" strike="noStrike" spc="-1">
                <a:solidFill>
                  <a:srgbClr val="000000"/>
                </a:solidFill>
                <a:latin typeface="Arial"/>
              </a:rPr>
              <a:t>The firewall keeps track of each connection passing through it, This is an important feature in the support of active FTP and VoIP.</a:t>
            </a:r>
            <a:endParaRPr lang="sv-SE" sz="1600" b="1" strike="noStrike" spc="-1">
              <a:solidFill>
                <a:srgbClr val="000000"/>
              </a:solidFill>
              <a:latin typeface="Arial"/>
            </a:endParaRPr>
          </a:p>
          <a:p>
            <a:pPr marL="271780" indent="-271145">
              <a:lnSpc>
                <a:spcPct val="80000"/>
              </a:lnSpc>
              <a:spcBef>
                <a:spcPts val="600"/>
              </a:spcBef>
              <a:buClr>
                <a:srgbClr val="000000"/>
              </a:buClr>
              <a:buFont typeface="Symbol" charset="2"/>
              <a:buChar char=""/>
              <a:tabLst>
                <a:tab pos="0" algn="l"/>
              </a:tabLst>
            </a:pPr>
            <a:r>
              <a:rPr lang="en-US" sz="2000" b="1" strike="noStrike" spc="-1">
                <a:solidFill>
                  <a:srgbClr val="000000"/>
                </a:solidFill>
                <a:latin typeface="Arial"/>
              </a:rPr>
              <a:t>Filtering packets based on a MAC address IPv4 / IPv6</a:t>
            </a:r>
            <a:endParaRPr lang="sv-SE" sz="2000" b="1" strike="noStrike" spc="-1">
              <a:solidFill>
                <a:srgbClr val="000000"/>
              </a:solidFill>
              <a:latin typeface="Arial"/>
            </a:endParaRPr>
          </a:p>
          <a:p>
            <a:pPr marL="649605" indent="-213995">
              <a:lnSpc>
                <a:spcPct val="80000"/>
              </a:lnSpc>
              <a:spcBef>
                <a:spcPts val="480"/>
              </a:spcBef>
              <a:tabLst>
                <a:tab pos="0" algn="l"/>
              </a:tabLst>
            </a:pPr>
            <a:r>
              <a:rPr lang="en-US" sz="1600" b="0" strike="noStrike" spc="-1">
                <a:solidFill>
                  <a:srgbClr val="000000"/>
                </a:solidFill>
                <a:latin typeface="Arial"/>
              </a:rPr>
              <a:t>Very important in WLAN’s and similar enviroments.</a:t>
            </a:r>
            <a:endParaRPr lang="sv-SE" sz="1600" b="1" strike="noStrike" spc="-1">
              <a:solidFill>
                <a:srgbClr val="000000"/>
              </a:solidFill>
              <a:latin typeface="Arial"/>
            </a:endParaRPr>
          </a:p>
          <a:p>
            <a:pPr marL="271780" indent="-271145">
              <a:lnSpc>
                <a:spcPct val="80000"/>
              </a:lnSpc>
              <a:spcBef>
                <a:spcPts val="600"/>
              </a:spcBef>
              <a:buClr>
                <a:srgbClr val="000000"/>
              </a:buClr>
              <a:buFont typeface="Symbol" charset="2"/>
              <a:buChar char=""/>
              <a:tabLst>
                <a:tab pos="0" algn="l"/>
              </a:tabLst>
            </a:pPr>
            <a:r>
              <a:rPr lang="en-US" sz="2000" b="1" strike="noStrike" spc="-1">
                <a:solidFill>
                  <a:srgbClr val="000000"/>
                </a:solidFill>
                <a:latin typeface="Arial"/>
              </a:rPr>
              <a:t>Filtering packets based the values of the flags in the TCP header </a:t>
            </a:r>
            <a:endParaRPr lang="sv-SE" sz="2000" b="1" strike="noStrike" spc="-1">
              <a:solidFill>
                <a:srgbClr val="000000"/>
              </a:solidFill>
              <a:latin typeface="Arial"/>
            </a:endParaRPr>
          </a:p>
          <a:p>
            <a:pPr marL="649605" indent="-213995">
              <a:lnSpc>
                <a:spcPct val="80000"/>
              </a:lnSpc>
              <a:spcBef>
                <a:spcPts val="480"/>
              </a:spcBef>
              <a:tabLst>
                <a:tab pos="0" algn="l"/>
              </a:tabLst>
            </a:pPr>
            <a:r>
              <a:rPr lang="en-US" sz="1600" b="0" strike="noStrike" spc="-1">
                <a:solidFill>
                  <a:srgbClr val="000000"/>
                </a:solidFill>
                <a:latin typeface="Arial"/>
              </a:rPr>
              <a:t>Helpful in preventing attacks using malformed packets and in restricting access.</a:t>
            </a:r>
            <a:endParaRPr lang="sv-SE" sz="1600" b="1" strike="noStrike" spc="-1">
              <a:solidFill>
                <a:srgbClr val="000000"/>
              </a:solidFill>
              <a:latin typeface="Arial"/>
            </a:endParaRPr>
          </a:p>
          <a:p>
            <a:pPr marL="271780" indent="-271145">
              <a:lnSpc>
                <a:spcPct val="80000"/>
              </a:lnSpc>
              <a:spcBef>
                <a:spcPts val="600"/>
              </a:spcBef>
              <a:buClr>
                <a:srgbClr val="000000"/>
              </a:buClr>
              <a:buFont typeface="Symbol" charset="2"/>
              <a:buChar char=""/>
              <a:tabLst>
                <a:tab pos="0" algn="l"/>
              </a:tabLst>
            </a:pPr>
            <a:r>
              <a:rPr lang="en-US" sz="2000" b="1" strike="noStrike" spc="-1">
                <a:solidFill>
                  <a:srgbClr val="000000"/>
                </a:solidFill>
                <a:latin typeface="Arial"/>
              </a:rPr>
              <a:t>Network address translation and Port translating NAT/NAPT</a:t>
            </a:r>
            <a:endParaRPr lang="sv-SE" sz="2000" b="1" strike="noStrike" spc="-1">
              <a:solidFill>
                <a:srgbClr val="000000"/>
              </a:solidFill>
              <a:latin typeface="Arial"/>
            </a:endParaRPr>
          </a:p>
          <a:p>
            <a:pPr marL="649605" indent="-213995">
              <a:lnSpc>
                <a:spcPct val="80000"/>
              </a:lnSpc>
              <a:spcBef>
                <a:spcPts val="480"/>
              </a:spcBef>
              <a:tabLst>
                <a:tab pos="0" algn="l"/>
              </a:tabLst>
            </a:pPr>
            <a:r>
              <a:rPr lang="en-US" sz="1600" b="0" strike="noStrike" spc="-1">
                <a:solidFill>
                  <a:srgbClr val="000000"/>
                </a:solidFill>
                <a:latin typeface="Arial"/>
              </a:rPr>
              <a:t>Building DMZ and more flexible NAT enviroments to increase security.</a:t>
            </a:r>
            <a:endParaRPr lang="sv-SE" sz="1600" b="1" strike="noStrike" spc="-1">
              <a:solidFill>
                <a:srgbClr val="000000"/>
              </a:solidFill>
              <a:latin typeface="Arial"/>
            </a:endParaRPr>
          </a:p>
          <a:p>
            <a:pPr marL="271780" indent="-271145">
              <a:lnSpc>
                <a:spcPct val="80000"/>
              </a:lnSpc>
              <a:spcBef>
                <a:spcPts val="600"/>
              </a:spcBef>
              <a:buClr>
                <a:srgbClr val="000000"/>
              </a:buClr>
              <a:buFont typeface="Symbol" charset="2"/>
              <a:buChar char=""/>
              <a:tabLst>
                <a:tab pos="0" algn="l"/>
              </a:tabLst>
            </a:pPr>
            <a:r>
              <a:rPr lang="en-US" sz="2000" b="1" strike="noStrike" spc="-1">
                <a:solidFill>
                  <a:srgbClr val="000000"/>
                </a:solidFill>
                <a:latin typeface="Arial"/>
              </a:rPr>
              <a:t>Source and stateful routing and failover functions</a:t>
            </a:r>
            <a:endParaRPr lang="sv-SE" sz="2000" b="1" strike="noStrike" spc="-1">
              <a:solidFill>
                <a:srgbClr val="000000"/>
              </a:solidFill>
              <a:latin typeface="Arial"/>
            </a:endParaRPr>
          </a:p>
          <a:p>
            <a:pPr marL="649605" indent="-213995">
              <a:lnSpc>
                <a:spcPct val="80000"/>
              </a:lnSpc>
              <a:spcBef>
                <a:spcPts val="480"/>
              </a:spcBef>
              <a:tabLst>
                <a:tab pos="0" algn="l"/>
              </a:tabLst>
            </a:pPr>
            <a:r>
              <a:rPr lang="en-US" sz="1600" b="0" strike="noStrike" spc="-1">
                <a:solidFill>
                  <a:srgbClr val="000000"/>
                </a:solidFill>
                <a:latin typeface="Arial"/>
              </a:rPr>
              <a:t>Route traffic more efficiant and faster than regular IP routers.</a:t>
            </a:r>
            <a:endParaRPr lang="sv-SE" sz="1600" b="1" strike="noStrike" spc="-1">
              <a:solidFill>
                <a:srgbClr val="000000"/>
              </a:solidFill>
              <a:latin typeface="Arial"/>
            </a:endParaRPr>
          </a:p>
          <a:p>
            <a:pPr marL="271780" indent="-271145">
              <a:lnSpc>
                <a:spcPct val="80000"/>
              </a:lnSpc>
              <a:spcBef>
                <a:spcPts val="600"/>
              </a:spcBef>
              <a:buClr>
                <a:srgbClr val="000000"/>
              </a:buClr>
              <a:buFont typeface="Symbol" charset="2"/>
              <a:buChar char=""/>
              <a:tabLst>
                <a:tab pos="0" algn="l"/>
              </a:tabLst>
            </a:pPr>
            <a:r>
              <a:rPr lang="en-US" sz="2000" b="1" strike="noStrike" spc="-1">
                <a:solidFill>
                  <a:srgbClr val="000000"/>
                </a:solidFill>
                <a:latin typeface="Arial"/>
              </a:rPr>
              <a:t>System logging of network activities</a:t>
            </a:r>
            <a:endParaRPr lang="sv-SE" sz="2000" b="1" strike="noStrike" spc="-1">
              <a:solidFill>
                <a:srgbClr val="000000"/>
              </a:solidFill>
              <a:latin typeface="Arial"/>
            </a:endParaRPr>
          </a:p>
          <a:p>
            <a:pPr marL="649605" indent="-213995">
              <a:lnSpc>
                <a:spcPct val="80000"/>
              </a:lnSpc>
              <a:spcBef>
                <a:spcPts val="480"/>
              </a:spcBef>
              <a:tabLst>
                <a:tab pos="0" algn="l"/>
              </a:tabLst>
            </a:pPr>
            <a:r>
              <a:rPr lang="en-US" sz="1600" b="0" strike="noStrike" spc="-1">
                <a:solidFill>
                  <a:srgbClr val="000000"/>
                </a:solidFill>
                <a:latin typeface="Arial"/>
              </a:rPr>
              <a:t>Provides the option of adjusting the level of detail of the reporting </a:t>
            </a:r>
            <a:endParaRPr lang="sv-SE" sz="1600" b="1" strike="noStrike" spc="-1">
              <a:solidFill>
                <a:srgbClr val="000000"/>
              </a:solidFill>
              <a:latin typeface="Arial"/>
            </a:endParaRPr>
          </a:p>
          <a:p>
            <a:pPr marL="271780" indent="-271145">
              <a:lnSpc>
                <a:spcPct val="80000"/>
              </a:lnSpc>
              <a:spcBef>
                <a:spcPts val="600"/>
              </a:spcBef>
              <a:buClr>
                <a:srgbClr val="000000"/>
              </a:buClr>
              <a:buFont typeface="Symbol" charset="2"/>
              <a:buChar char=""/>
              <a:tabLst>
                <a:tab pos="0" algn="l"/>
              </a:tabLst>
            </a:pPr>
            <a:r>
              <a:rPr lang="en-US" sz="2000" b="1" strike="noStrike" spc="-1">
                <a:solidFill>
                  <a:srgbClr val="000000"/>
                </a:solidFill>
                <a:latin typeface="Arial"/>
              </a:rPr>
              <a:t>A rate limiting feature </a:t>
            </a:r>
            <a:endParaRPr lang="sv-SE" sz="2000" b="1" strike="noStrike" spc="-1">
              <a:solidFill>
                <a:srgbClr val="000000"/>
              </a:solidFill>
              <a:latin typeface="Arial"/>
            </a:endParaRPr>
          </a:p>
          <a:p>
            <a:pPr marL="649605" indent="-213995">
              <a:lnSpc>
                <a:spcPct val="80000"/>
              </a:lnSpc>
              <a:spcBef>
                <a:spcPts val="480"/>
              </a:spcBef>
              <a:tabLst>
                <a:tab pos="0" algn="l"/>
              </a:tabLst>
            </a:pPr>
            <a:r>
              <a:rPr lang="en-US" sz="1600" b="0" strike="noStrike" spc="-1">
                <a:solidFill>
                  <a:srgbClr val="000000"/>
                </a:solidFill>
                <a:latin typeface="Arial"/>
              </a:rPr>
              <a:t>Helps to block some types of denial of service (DoS) attacks.</a:t>
            </a:r>
            <a:endParaRPr lang="sv-SE" sz="1600" b="1" strike="noStrike" spc="-1">
              <a:solidFill>
                <a:srgbClr val="000000"/>
              </a:solidFill>
              <a:latin typeface="Arial"/>
            </a:endParaRPr>
          </a:p>
          <a:p>
            <a:pPr marL="271780" indent="-271145">
              <a:lnSpc>
                <a:spcPct val="80000"/>
              </a:lnSpc>
              <a:spcBef>
                <a:spcPts val="600"/>
              </a:spcBef>
              <a:buClr>
                <a:srgbClr val="000000"/>
              </a:buClr>
              <a:buFont typeface="Symbol" charset="2"/>
              <a:buChar char=""/>
              <a:tabLst>
                <a:tab pos="0" algn="l"/>
              </a:tabLst>
            </a:pPr>
            <a:r>
              <a:rPr lang="en-US" sz="2000" b="1" strike="noStrike" spc="-1">
                <a:solidFill>
                  <a:srgbClr val="000000"/>
                </a:solidFill>
                <a:latin typeface="Arial"/>
              </a:rPr>
              <a:t>Packet manipulation (mangling) like altering the TOS/DSCP/ECN bits of the IP header</a:t>
            </a:r>
            <a:endParaRPr lang="sv-SE" sz="2000" b="1" strike="noStrike" spc="-1">
              <a:solidFill>
                <a:srgbClr val="000000"/>
              </a:solidFill>
              <a:latin typeface="Arial"/>
            </a:endParaRPr>
          </a:p>
          <a:p>
            <a:pPr marL="649605" indent="-213995">
              <a:lnSpc>
                <a:spcPct val="80000"/>
              </a:lnSpc>
              <a:spcBef>
                <a:spcPts val="480"/>
              </a:spcBef>
              <a:tabLst>
                <a:tab pos="0" algn="l"/>
              </a:tabLst>
            </a:pPr>
            <a:r>
              <a:rPr lang="en-US" sz="1600" b="1" strike="noStrike" spc="-1">
                <a:solidFill>
                  <a:srgbClr val="000000"/>
                </a:solidFill>
                <a:latin typeface="Arial"/>
              </a:rPr>
              <a:t>Mark and classify packets dependent on rules. First step in QoS.</a:t>
            </a:r>
            <a:endParaRPr lang="sv-SE" sz="16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sz="3600">
                <a:solidFill>
                  <a:schemeClr val="accent1">
                    <a:lumMod val="90000"/>
                  </a:schemeClr>
                </a:solidFill>
              </a:rPr>
              <a:t>TCP Flags</a:t>
            </a:r>
            <a:endParaRPr lang="" altLang="en-US" sz="3600">
              <a:solidFill>
                <a:schemeClr val="accent1">
                  <a:lumMod val="90000"/>
                </a:schemeClr>
              </a:solidFill>
            </a:endParaRPr>
          </a:p>
        </p:txBody>
      </p:sp>
      <p:sp>
        <p:nvSpPr>
          <p:cNvPr id="3" name="Subtitle 2"/>
          <p:cNvSpPr>
            <a:spLocks noGrp="1"/>
          </p:cNvSpPr>
          <p:nvPr>
            <p:ph type="subTitle"/>
          </p:nvPr>
        </p:nvSpPr>
        <p:spPr/>
        <p:txBody>
          <a:bodyPr/>
          <a:p>
            <a:r>
              <a:rPr lang="en-US"/>
              <a:t>A TCP packet contains many flags.</a:t>
            </a:r>
            <a:endParaRPr lang="en-US"/>
          </a:p>
          <a:p>
            <a:pPr marL="285750" indent="-285750">
              <a:buFont typeface="Arial" panose="02080604020202020204" pitchFamily="34" charset="0"/>
              <a:buChar char="•"/>
            </a:pPr>
            <a:r>
              <a:rPr lang="en-US"/>
              <a:t>Synchronization: This flag is sent when establishing a three-way handshake.</a:t>
            </a:r>
            <a:endParaRPr lang="en-US"/>
          </a:p>
          <a:p>
            <a:pPr marL="285750" indent="-285750">
              <a:buFont typeface="Arial" panose="02080604020202020204" pitchFamily="34" charset="0"/>
              <a:buChar char="•"/>
            </a:pPr>
            <a:endParaRPr lang="en-US"/>
          </a:p>
          <a:p>
            <a:pPr marL="285750" indent="-285750">
              <a:buFont typeface="Arial" panose="02080604020202020204" pitchFamily="34" charset="0"/>
              <a:buChar char="•"/>
            </a:pPr>
            <a:r>
              <a:rPr lang="en-US"/>
              <a:t>Acknowledgment: This flag is used to acknowledge the successful receipt of the packets.</a:t>
            </a:r>
            <a:endParaRPr lang="en-US"/>
          </a:p>
          <a:p>
            <a:pPr marL="285750" indent="-285750">
              <a:buFont typeface="Arial" panose="02080604020202020204" pitchFamily="34" charset="0"/>
              <a:buChar char="•"/>
            </a:pPr>
            <a:endParaRPr lang="en-US"/>
          </a:p>
          <a:p>
            <a:pPr marL="285750" indent="-285750">
              <a:buFont typeface="Arial" panose="02080604020202020204" pitchFamily="34" charset="0"/>
              <a:buChar char="•"/>
            </a:pPr>
            <a:r>
              <a:rPr lang="en-US"/>
              <a:t>Fin flag: This flag is used to finish the connections created using the SYN flag.</a:t>
            </a:r>
            <a:endParaRPr lang="en-US"/>
          </a:p>
          <a:p>
            <a:pPr marL="285750" indent="-285750">
              <a:buFont typeface="Arial" panose="02080604020202020204" pitchFamily="34" charset="0"/>
              <a:buChar char="•"/>
            </a:pPr>
            <a:endParaRPr lang="en-US"/>
          </a:p>
          <a:p>
            <a:pPr marL="285750" indent="-285750">
              <a:buFont typeface="Arial" panose="02080604020202020204" pitchFamily="34" charset="0"/>
              <a:buChar char="•"/>
            </a:pPr>
            <a:r>
              <a:rPr lang="en-US"/>
              <a:t>Reset: This flag is set to indicate the reset of the connection.</a:t>
            </a:r>
            <a:endParaRPr lang="en-US"/>
          </a:p>
          <a:p>
            <a:pPr marL="285750" indent="-285750">
              <a:buFont typeface="Arial" panose="02080604020202020204" pitchFamily="34" charset="0"/>
              <a:buChar char="•"/>
            </a:pPr>
            <a:endParaRPr lang="en-US"/>
          </a:p>
          <a:p>
            <a:pPr marL="285750" indent="-285750">
              <a:buFont typeface="Arial" panose="02080604020202020204" pitchFamily="34" charset="0"/>
              <a:buChar char="•"/>
            </a:pPr>
            <a:r>
              <a:rPr lang="en-US"/>
              <a:t>Urgent pointer: This flag is used to indicate to abort other segments so that the given segment is given priority.</a:t>
            </a:r>
            <a:endParaRPr lang="en-US"/>
          </a:p>
          <a:p>
            <a:pPr marL="285750" indent="-285750">
              <a:buFont typeface="Arial" panose="02080604020202020204" pitchFamily="34" charset="0"/>
              <a:buChar char="•"/>
            </a:pPr>
            <a:endParaRPr lang="en-US"/>
          </a:p>
          <a:p>
            <a:pPr marL="285750" indent="-285750">
              <a:buFont typeface="Arial" panose="02080604020202020204" pitchFamily="34" charset="0"/>
              <a:buChar char="•"/>
            </a:pPr>
            <a:r>
              <a:rPr lang="en-US"/>
              <a:t>Push: This flag is used to inform the receiving host to push data to the application immediately.</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sv-SE" sz="3600" b="1" strike="noStrike" spc="-1">
                <a:solidFill>
                  <a:srgbClr val="767900"/>
                </a:solidFill>
                <a:latin typeface="Arial"/>
              </a:rPr>
              <a:t>iptables on boot....</a:t>
            </a:r>
            <a:endParaRPr lang="sv-SE" sz="3600" b="0" strike="noStrike" spc="-1">
              <a:solidFill>
                <a:srgbClr val="000000"/>
              </a:solidFill>
              <a:latin typeface="Arial"/>
            </a:endParaRPr>
          </a:p>
        </p:txBody>
      </p:sp>
      <p:sp>
        <p:nvSpPr>
          <p:cNvPr id="110" name="TextShape 2"/>
          <p:cNvSpPr txBox="1"/>
          <p:nvPr/>
        </p:nvSpPr>
        <p:spPr>
          <a:xfrm>
            <a:off x="684360" y="1176480"/>
            <a:ext cx="9018360" cy="5760720"/>
          </a:xfrm>
          <a:prstGeom prst="rect">
            <a:avLst/>
          </a:prstGeom>
          <a:noFill/>
          <a:ln w="12600">
            <a:noFill/>
          </a:ln>
        </p:spPr>
        <p:txBody>
          <a:bodyPr lIns="85680" tIns="46080" rIns="85680" bIns="46080">
            <a:noAutofit/>
          </a:bodyPr>
          <a:p>
            <a:pPr>
              <a:lnSpc>
                <a:spcPct val="90000"/>
              </a:lnSpc>
              <a:spcBef>
                <a:spcPts val="720"/>
              </a:spcBef>
              <a:tabLst>
                <a:tab pos="0" algn="l"/>
              </a:tabLst>
            </a:pPr>
            <a:r>
              <a:rPr lang="sv-SE" b="1" strike="noStrike" spc="-1">
                <a:solidFill>
                  <a:srgbClr val="000000"/>
                </a:solidFill>
                <a:latin typeface="Arial"/>
              </a:rPr>
              <a:t>nano /etc/rc.local...</a:t>
            </a:r>
            <a:endParaRPr lang="sv-SE" b="1" strike="noStrike" spc="-1">
              <a:solidFill>
                <a:srgbClr val="000000"/>
              </a:solidFill>
              <a:latin typeface="Arial"/>
            </a:endParaRPr>
          </a:p>
          <a:p>
            <a:pPr>
              <a:lnSpc>
                <a:spcPct val="90000"/>
              </a:lnSpc>
              <a:spcBef>
                <a:spcPts val="720"/>
              </a:spcBef>
              <a:tabLst>
                <a:tab pos="0" algn="l"/>
              </a:tabLst>
            </a:pPr>
            <a:endParaRPr lang="sv-SE" b="1" strike="noStrike" spc="-1">
              <a:solidFill>
                <a:srgbClr val="000000"/>
              </a:solidFill>
              <a:latin typeface="Arial"/>
            </a:endParaRPr>
          </a:p>
          <a:p>
            <a:pPr>
              <a:lnSpc>
                <a:spcPct val="90000"/>
              </a:lnSpc>
              <a:spcBef>
                <a:spcPts val="720"/>
              </a:spcBef>
              <a:tabLst>
                <a:tab pos="0" algn="l"/>
              </a:tabLst>
            </a:pPr>
            <a:r>
              <a:rPr lang="sv-SE" b="0" strike="noStrike" spc="-1">
                <a:solidFill>
                  <a:srgbClr val="000000"/>
                </a:solidFill>
                <a:latin typeface="Arial"/>
              </a:rPr>
              <a:t>#!/bin/bash</a:t>
            </a:r>
            <a:endParaRPr lang="sv-SE" b="1" strike="noStrike" spc="-1">
              <a:solidFill>
                <a:srgbClr val="000000"/>
              </a:solidFill>
              <a:latin typeface="Arial"/>
            </a:endParaRPr>
          </a:p>
          <a:p>
            <a:pPr>
              <a:lnSpc>
                <a:spcPct val="90000"/>
              </a:lnSpc>
              <a:spcBef>
                <a:spcPts val="720"/>
              </a:spcBef>
              <a:tabLst>
                <a:tab pos="0" algn="l"/>
              </a:tabLst>
            </a:pPr>
            <a:r>
              <a:rPr lang="sv-SE" b="0" strike="noStrike" spc="-1">
                <a:solidFill>
                  <a:srgbClr val="000000"/>
                </a:solidFill>
                <a:latin typeface="Arial"/>
              </a:rPr>
              <a:t>#</a:t>
            </a:r>
            <a:endParaRPr lang="sv-SE" b="1" strike="noStrike" spc="-1">
              <a:solidFill>
                <a:srgbClr val="000000"/>
              </a:solidFill>
              <a:latin typeface="Arial"/>
            </a:endParaRPr>
          </a:p>
          <a:p>
            <a:pPr>
              <a:lnSpc>
                <a:spcPct val="90000"/>
              </a:lnSpc>
              <a:spcBef>
                <a:spcPts val="720"/>
              </a:spcBef>
              <a:tabLst>
                <a:tab pos="0" algn="l"/>
              </a:tabLst>
            </a:pPr>
            <a:r>
              <a:rPr lang="sv-SE" b="0" strike="noStrike" spc="-1">
                <a:solidFill>
                  <a:srgbClr val="000000"/>
                </a:solidFill>
                <a:latin typeface="Arial"/>
              </a:rPr>
              <a:t>................</a:t>
            </a:r>
            <a:endParaRPr lang="sv-SE" b="1" strike="noStrike" spc="-1">
              <a:solidFill>
                <a:srgbClr val="000000"/>
              </a:solidFill>
              <a:latin typeface="Arial"/>
            </a:endParaRPr>
          </a:p>
          <a:p>
            <a:pPr>
              <a:lnSpc>
                <a:spcPct val="90000"/>
              </a:lnSpc>
              <a:spcBef>
                <a:spcPts val="720"/>
              </a:spcBef>
              <a:tabLst>
                <a:tab pos="0" algn="l"/>
              </a:tabLst>
            </a:pPr>
            <a:r>
              <a:rPr lang="" altLang="sv-SE" b="0" strike="noStrike" spc="-1">
                <a:solidFill>
                  <a:srgbClr val="000000"/>
                </a:solidFill>
                <a:latin typeface="Arial"/>
              </a:rPr>
              <a:t>οι εντολές </a:t>
            </a:r>
            <a:r>
              <a:rPr lang="sv-SE" b="0" strike="noStrike" spc="-1">
                <a:solidFill>
                  <a:srgbClr val="000000"/>
                </a:solidFill>
                <a:latin typeface="Arial"/>
              </a:rPr>
              <a:t>iptables </a:t>
            </a:r>
            <a:endParaRPr lang="sv-SE" b="1" strike="noStrike" spc="-1">
              <a:solidFill>
                <a:srgbClr val="000000"/>
              </a:solidFill>
              <a:latin typeface="Arial"/>
            </a:endParaRPr>
          </a:p>
          <a:p>
            <a:pPr>
              <a:lnSpc>
                <a:spcPct val="90000"/>
              </a:lnSpc>
              <a:spcBef>
                <a:spcPts val="720"/>
              </a:spcBef>
              <a:tabLst>
                <a:tab pos="0" algn="l"/>
              </a:tabLst>
            </a:pPr>
            <a:r>
              <a:rPr lang="sv-SE" strike="noStrike" spc="-1">
                <a:solidFill>
                  <a:srgbClr val="000000"/>
                </a:solidFill>
                <a:latin typeface="Arial"/>
              </a:rPr>
              <a:t>iptables -A INPUT -m state --state ESTABLISHED,RELATED -j ACCEPT</a:t>
            </a:r>
            <a:endParaRPr lang="sv-SE" strike="noStrike" spc="-1">
              <a:solidFill>
                <a:srgbClr val="000000"/>
              </a:solidFill>
              <a:latin typeface="Arial"/>
            </a:endParaRPr>
          </a:p>
          <a:p>
            <a:pPr>
              <a:lnSpc>
                <a:spcPct val="90000"/>
              </a:lnSpc>
              <a:spcBef>
                <a:spcPts val="720"/>
              </a:spcBef>
              <a:tabLst>
                <a:tab pos="0" algn="l"/>
              </a:tabLst>
            </a:pPr>
            <a:r>
              <a:rPr lang="sv-SE" strike="noStrike" spc="-1">
                <a:solidFill>
                  <a:srgbClr val="000000"/>
                </a:solidFill>
                <a:latin typeface="Arial"/>
              </a:rPr>
              <a:t>iptables -A INPUT -i lo -j ACCEPT</a:t>
            </a:r>
            <a:endParaRPr lang="sv-SE" strike="noStrike" spc="-1">
              <a:solidFill>
                <a:srgbClr val="000000"/>
              </a:solidFill>
              <a:latin typeface="Arial"/>
            </a:endParaRPr>
          </a:p>
          <a:p>
            <a:pPr>
              <a:lnSpc>
                <a:spcPct val="90000"/>
              </a:lnSpc>
              <a:spcBef>
                <a:spcPts val="720"/>
              </a:spcBef>
              <a:tabLst>
                <a:tab pos="0" algn="l"/>
              </a:tabLst>
            </a:pPr>
            <a:r>
              <a:rPr lang="sv-SE" strike="noStrike" spc="-1">
                <a:solidFill>
                  <a:srgbClr val="000000"/>
                </a:solidFill>
                <a:latin typeface="Arial"/>
              </a:rPr>
              <a:t>iptables -A INPUT -i eno1 -s 150.140.139.193/26 -j ACCEPT</a:t>
            </a:r>
            <a:endParaRPr lang="sv-SE" strike="noStrike" spc="-1">
              <a:solidFill>
                <a:srgbClr val="000000"/>
              </a:solidFill>
              <a:latin typeface="Arial"/>
            </a:endParaRPr>
          </a:p>
          <a:p>
            <a:pPr>
              <a:lnSpc>
                <a:spcPct val="90000"/>
              </a:lnSpc>
              <a:spcBef>
                <a:spcPts val="720"/>
              </a:spcBef>
              <a:tabLst>
                <a:tab pos="0" algn="l"/>
              </a:tabLst>
            </a:pPr>
            <a:r>
              <a:rPr lang="sv-SE" strike="noStrike" spc="-1">
                <a:solidFill>
                  <a:srgbClr val="000000"/>
                </a:solidFill>
                <a:latin typeface="Arial"/>
              </a:rPr>
              <a:t>iptables -A INPUT -i eno2 -s 150.140.139.193/26 -j ACCEPT</a:t>
            </a:r>
            <a:endParaRPr lang="sv-SE" strike="noStrike" spc="-1">
              <a:solidFill>
                <a:srgbClr val="000000"/>
              </a:solidFill>
              <a:latin typeface="Arial"/>
            </a:endParaRPr>
          </a:p>
          <a:p>
            <a:pPr>
              <a:lnSpc>
                <a:spcPct val="90000"/>
              </a:lnSpc>
              <a:spcBef>
                <a:spcPts val="720"/>
              </a:spcBef>
              <a:tabLst>
                <a:tab pos="0" algn="l"/>
              </a:tabLst>
            </a:pPr>
            <a:r>
              <a:rPr lang="sv-SE" strike="noStrike" spc="-1">
                <a:solidFill>
                  <a:srgbClr val="000000"/>
                </a:solidFill>
                <a:latin typeface="Arial"/>
              </a:rPr>
              <a:t>iptables -A INPUT -m limit --limit 5/m -j LOG --log-prefix='[netfilter] '</a:t>
            </a:r>
            <a:endParaRPr lang="sv-SE" strike="noStrike" spc="-1">
              <a:solidFill>
                <a:srgbClr val="000000"/>
              </a:solidFill>
              <a:latin typeface="Arial"/>
            </a:endParaRPr>
          </a:p>
          <a:p>
            <a:pPr>
              <a:lnSpc>
                <a:spcPct val="90000"/>
              </a:lnSpc>
              <a:spcBef>
                <a:spcPts val="720"/>
              </a:spcBef>
              <a:tabLst>
                <a:tab pos="0" algn="l"/>
              </a:tabLst>
            </a:pPr>
            <a:r>
              <a:rPr lang="sv-SE" strike="noStrike" spc="-1">
                <a:solidFill>
                  <a:srgbClr val="000000"/>
                </a:solidFill>
                <a:latin typeface="Arial"/>
              </a:rPr>
              <a:t>iptables -P INPUT DROP</a:t>
            </a:r>
            <a:endParaRPr lang="sv-SE" strike="noStrike" spc="-1">
              <a:solidFill>
                <a:srgbClr val="000000"/>
              </a:solidFill>
              <a:latin typeface="Arial"/>
            </a:endParaRPr>
          </a:p>
          <a:p>
            <a:pPr>
              <a:lnSpc>
                <a:spcPct val="90000"/>
              </a:lnSpc>
              <a:spcBef>
                <a:spcPts val="720"/>
              </a:spcBef>
              <a:tabLst>
                <a:tab pos="0" algn="l"/>
              </a:tabLst>
            </a:pPr>
            <a:r>
              <a:rPr lang="sv-SE" strike="noStrike" spc="-1">
                <a:solidFill>
                  <a:srgbClr val="000000"/>
                </a:solidFill>
                <a:latin typeface="Arial"/>
              </a:rPr>
              <a:t>iptables -P FORWARD DROP</a:t>
            </a:r>
            <a:endParaRPr lang="sv-SE" strike="noStrike" spc="-1">
              <a:solidFill>
                <a:srgbClr val="000000"/>
              </a:solidFill>
              <a:latin typeface="Arial"/>
            </a:endParaRPr>
          </a:p>
          <a:p>
            <a:pPr>
              <a:lnSpc>
                <a:spcPct val="90000"/>
              </a:lnSpc>
              <a:spcBef>
                <a:spcPts val="720"/>
              </a:spcBef>
              <a:tabLst>
                <a:tab pos="0" algn="l"/>
              </a:tabLst>
            </a:pPr>
            <a:r>
              <a:rPr lang="sv-SE" strike="noStrike" spc="-1">
                <a:solidFill>
                  <a:srgbClr val="000000"/>
                </a:solidFill>
                <a:latin typeface="Arial"/>
              </a:rPr>
              <a:t>iptables -P OUTPUT ACCEPT</a:t>
            </a:r>
            <a:endParaRPr lang="sv-SE" b="1" strike="noStrike" spc="-1">
              <a:solidFill>
                <a:srgbClr val="000000"/>
              </a:solidFill>
              <a:latin typeface="Arial"/>
            </a:endParaRPr>
          </a:p>
          <a:p>
            <a:pPr>
              <a:lnSpc>
                <a:spcPct val="90000"/>
              </a:lnSpc>
              <a:spcBef>
                <a:spcPts val="720"/>
              </a:spcBef>
              <a:tabLst>
                <a:tab pos="0" algn="l"/>
              </a:tabLst>
            </a:pPr>
            <a:endParaRPr lang="sv-SE" b="1" strike="noStrike" spc="-1">
              <a:solidFill>
                <a:srgbClr val="000000"/>
              </a:solidFill>
              <a:latin typeface="Arial"/>
            </a:endParaRPr>
          </a:p>
          <a:p>
            <a:pPr>
              <a:lnSpc>
                <a:spcPct val="90000"/>
              </a:lnSpc>
              <a:spcBef>
                <a:spcPts val="720"/>
              </a:spcBef>
              <a:tabLst>
                <a:tab pos="0" algn="l"/>
              </a:tabLst>
            </a:pPr>
            <a:r>
              <a:rPr lang="sv-SE" b="0" strike="noStrike" spc="-1">
                <a:solidFill>
                  <a:srgbClr val="000000"/>
                </a:solidFill>
                <a:latin typeface="Arial"/>
              </a:rPr>
              <a:t>exit 0</a:t>
            </a:r>
            <a:endParaRPr lang="sv-SE"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767900"/>
                </a:solidFill>
                <a:latin typeface="Arial"/>
              </a:rPr>
              <a:t>Βασικές</a:t>
            </a:r>
            <a:r>
              <a:rPr lang="en-US" sz="3600" b="0" strike="noStrike" spc="-1">
                <a:solidFill>
                  <a:srgbClr val="767900"/>
                </a:solidFill>
                <a:latin typeface="Arial"/>
              </a:rPr>
              <a:t> </a:t>
            </a:r>
            <a:r>
              <a:rPr lang="en-US" sz="3600" b="1" strike="noStrike" spc="-1">
                <a:solidFill>
                  <a:srgbClr val="767900"/>
                </a:solidFill>
                <a:latin typeface="Arial"/>
              </a:rPr>
              <a:t>Αρχές προσταστίας</a:t>
            </a:r>
            <a:endParaRPr lang="sv-SE" sz="3600" b="0" strike="noStrike" spc="-1">
              <a:solidFill>
                <a:srgbClr val="000000"/>
              </a:solidFill>
              <a:latin typeface="Arial"/>
            </a:endParaRPr>
          </a:p>
        </p:txBody>
      </p:sp>
      <p:sp>
        <p:nvSpPr>
          <p:cNvPr id="112" name="TextShape 2"/>
          <p:cNvSpPr txBox="1"/>
          <p:nvPr/>
        </p:nvSpPr>
        <p:spPr>
          <a:xfrm>
            <a:off x="684360" y="1176480"/>
            <a:ext cx="9018360" cy="5760720"/>
          </a:xfrm>
          <a:prstGeom prst="rect">
            <a:avLst/>
          </a:prstGeom>
          <a:noFill/>
          <a:ln w="12600">
            <a:noFill/>
          </a:ln>
        </p:spPr>
        <p:txBody>
          <a:bodyPr lIns="85680" tIns="46080" rIns="85680" bIns="46080">
            <a:noAutofit/>
          </a:bodyPr>
          <a:p>
            <a:pPr marL="286385" indent="-285750">
              <a:lnSpc>
                <a:spcPct val="90000"/>
              </a:lnSpc>
              <a:spcBef>
                <a:spcPts val="540"/>
              </a:spcBef>
              <a:buClr>
                <a:srgbClr val="000000"/>
              </a:buClr>
              <a:buFont typeface="Arial" panose="02080604020202020204" pitchFamily="34" charset="0"/>
              <a:buChar char="•"/>
            </a:pPr>
            <a:r>
              <a:rPr lang="sv-SE" sz="1800" b="0" strike="noStrike" spc="-1">
                <a:solidFill>
                  <a:srgbClr val="000000"/>
                </a:solidFill>
                <a:latin typeface="Arial"/>
              </a:rPr>
              <a:t>Καθορίστε την πολιτική σας: DROP (πάντα).</a:t>
            </a:r>
            <a:endParaRPr lang="sv-SE" sz="1800" b="1" strike="noStrike" spc="-1">
              <a:solidFill>
                <a:srgbClr val="000000"/>
              </a:solidFill>
              <a:latin typeface="Arial"/>
            </a:endParaRPr>
          </a:p>
          <a:p>
            <a:pPr marL="285750" indent="-285750">
              <a:lnSpc>
                <a:spcPct val="90000"/>
              </a:lnSpc>
              <a:spcBef>
                <a:spcPts val="540"/>
              </a:spcBef>
              <a:buFont typeface="Arial" panose="02080604020202020204" pitchFamily="34" charset="0"/>
              <a:buChar char="•"/>
            </a:pPr>
            <a:r>
              <a:rPr lang="sv-SE" sz="1800" b="0" strike="noStrike" spc="-1">
                <a:solidFill>
                  <a:srgbClr val="000000"/>
                </a:solidFill>
                <a:latin typeface="Arial"/>
              </a:rPr>
              <a:t>Ανοίξτε </a:t>
            </a:r>
            <a:r>
              <a:rPr lang="sv-SE" sz="1800" b="1" strike="noStrike" spc="-1">
                <a:solidFill>
                  <a:srgbClr val="000000"/>
                </a:solidFill>
                <a:latin typeface="Arial"/>
              </a:rPr>
              <a:t>ΜΟΝΟ</a:t>
            </a:r>
            <a:r>
              <a:rPr lang="sv-SE" sz="1800" b="0" strike="noStrike" spc="-1">
                <a:solidFill>
                  <a:srgbClr val="000000"/>
                </a:solidFill>
                <a:latin typeface="Arial"/>
              </a:rPr>
              <a:t> τις πόρτες που χρειάζεστε πχ 443 (όχι 80).</a:t>
            </a:r>
            <a:endParaRPr lang="sv-SE" sz="1800" b="1" strike="noStrike" spc="-1">
              <a:solidFill>
                <a:srgbClr val="000000"/>
              </a:solidFill>
              <a:latin typeface="Arial"/>
            </a:endParaRPr>
          </a:p>
          <a:p>
            <a:pPr marL="286385" indent="-285750">
              <a:lnSpc>
                <a:spcPct val="90000"/>
              </a:lnSpc>
              <a:spcBef>
                <a:spcPts val="540"/>
              </a:spcBef>
              <a:buClr>
                <a:srgbClr val="000000"/>
              </a:buClr>
              <a:buFont typeface="Arial" panose="02080604020202020204" pitchFamily="34" charset="0"/>
              <a:buChar char="•"/>
            </a:pPr>
            <a:r>
              <a:rPr lang="sv-SE" sz="1800" b="0" strike="noStrike" spc="-1">
                <a:solidFill>
                  <a:srgbClr val="000000"/>
                </a:solidFill>
                <a:latin typeface="Arial"/>
              </a:rPr>
              <a:t>Επιτρέψτε υπηρεσία ssh μόνο από:</a:t>
            </a:r>
            <a:endParaRPr lang="sv-SE" sz="1800" b="0" strike="noStrike" spc="-1">
              <a:solidFill>
                <a:srgbClr val="000000"/>
              </a:solidFill>
              <a:latin typeface="Arial"/>
            </a:endParaRPr>
          </a:p>
          <a:p>
            <a:pPr marL="743585" lvl="1" indent="-285750">
              <a:lnSpc>
                <a:spcPct val="90000"/>
              </a:lnSpc>
              <a:spcBef>
                <a:spcPts val="540"/>
              </a:spcBef>
              <a:buClr>
                <a:srgbClr val="000000"/>
              </a:buClr>
              <a:buFont typeface="Arial" panose="02080604020202020204" pitchFamily="34" charset="0"/>
              <a:buChar char="•"/>
            </a:pPr>
            <a:r>
              <a:rPr lang="sv-SE" sz="1800" b="0" strike="noStrike" spc="-1">
                <a:solidFill>
                  <a:srgbClr val="000000"/>
                </a:solidFill>
                <a:latin typeface="Arial"/>
              </a:rPr>
              <a:t>single IP</a:t>
            </a:r>
            <a:endParaRPr lang="sv-SE" sz="1800" b="0" strike="noStrike" spc="-1">
              <a:solidFill>
                <a:srgbClr val="000000"/>
              </a:solidFill>
              <a:latin typeface="Arial"/>
            </a:endParaRPr>
          </a:p>
          <a:p>
            <a:pPr marL="743585" lvl="1" indent="-285750">
              <a:lnSpc>
                <a:spcPct val="90000"/>
              </a:lnSpc>
              <a:spcBef>
                <a:spcPts val="540"/>
              </a:spcBef>
              <a:buClr>
                <a:srgbClr val="000000"/>
              </a:buClr>
              <a:buFont typeface="Arial" panose="02080604020202020204" pitchFamily="34" charset="0"/>
              <a:buChar char="•"/>
            </a:pPr>
            <a:r>
              <a:rPr lang="sv-SE" sz="1800" b="0" strike="noStrike" spc="-1">
                <a:solidFill>
                  <a:srgbClr val="000000"/>
                </a:solidFill>
                <a:latin typeface="Arial"/>
              </a:rPr>
              <a:t>εσωτερική IP δικτύου (όλες?)</a:t>
            </a:r>
            <a:endParaRPr lang="sv-SE" sz="1800" b="0" strike="noStrike" spc="-1">
              <a:solidFill>
                <a:srgbClr val="000000"/>
              </a:solidFill>
              <a:latin typeface="Arial"/>
            </a:endParaRPr>
          </a:p>
          <a:p>
            <a:pPr marL="743585" lvl="1" indent="-285750">
              <a:lnSpc>
                <a:spcPct val="90000"/>
              </a:lnSpc>
              <a:spcBef>
                <a:spcPts val="540"/>
              </a:spcBef>
              <a:buClr>
                <a:srgbClr val="000000"/>
              </a:buClr>
              <a:buFont typeface="Arial" panose="02080604020202020204" pitchFamily="34" charset="0"/>
              <a:buChar char="•"/>
            </a:pPr>
            <a:r>
              <a:rPr lang="sv-SE" sz="1800" b="0" strike="noStrike" spc="-1">
                <a:solidFill>
                  <a:srgbClr val="000000"/>
                </a:solidFill>
                <a:latin typeface="Arial"/>
              </a:rPr>
              <a:t>Χρήση VPN ?</a:t>
            </a:r>
            <a:endParaRPr lang="sv-SE" sz="1800" b="1" strike="noStrike" spc="-1">
              <a:solidFill>
                <a:srgbClr val="000000"/>
              </a:solidFill>
              <a:latin typeface="Arial"/>
            </a:endParaRPr>
          </a:p>
          <a:p>
            <a:pPr marL="285750" indent="-285750">
              <a:lnSpc>
                <a:spcPct val="90000"/>
              </a:lnSpc>
              <a:spcBef>
                <a:spcPts val="540"/>
              </a:spcBef>
              <a:buFont typeface="Arial" panose="02080604020202020204" pitchFamily="34" charset="0"/>
              <a:buChar char="•"/>
            </a:pPr>
            <a:r>
              <a:rPr lang="sv-SE" sz="1800" b="0" strike="noStrike" spc="-1">
                <a:solidFill>
                  <a:srgbClr val="000000"/>
                </a:solidFill>
                <a:latin typeface="Arial"/>
              </a:rPr>
              <a:t>1η εντολή</a:t>
            </a:r>
            <a:r>
              <a:rPr lang="en-US" altLang="sv-SE" sz="1800" b="0" strike="noStrike" spc="-1">
                <a:solidFill>
                  <a:srgbClr val="000000"/>
                </a:solidFill>
                <a:latin typeface="Arial"/>
              </a:rPr>
              <a:t>:</a:t>
            </a:r>
            <a:r>
              <a:rPr lang="sv-SE" sz="1800" b="0" strike="noStrike" spc="-1">
                <a:solidFill>
                  <a:srgbClr val="000000"/>
                </a:solidFill>
                <a:latin typeface="Arial"/>
              </a:rPr>
              <a:t> ACCEPT establisted connections.</a:t>
            </a:r>
            <a:endParaRPr lang="sv-SE" sz="1800" b="1" strike="noStrike" spc="-1">
              <a:solidFill>
                <a:srgbClr val="000000"/>
              </a:solidFill>
              <a:latin typeface="Arial"/>
            </a:endParaRPr>
          </a:p>
          <a:p>
            <a:pPr marL="285750" indent="-285750">
              <a:lnSpc>
                <a:spcPct val="90000"/>
              </a:lnSpc>
              <a:spcBef>
                <a:spcPts val="540"/>
              </a:spcBef>
              <a:buFont typeface="Arial" panose="02080604020202020204" pitchFamily="34" charset="0"/>
              <a:buChar char="•"/>
            </a:pPr>
            <a:r>
              <a:rPr lang="sv-SE" sz="1800" b="0" strike="noStrike" spc="-1">
                <a:solidFill>
                  <a:srgbClr val="000000"/>
                </a:solidFill>
                <a:latin typeface="Arial"/>
              </a:rPr>
              <a:t>τελευταια εντολή log packets</a:t>
            </a:r>
            <a:endParaRPr lang="sv-SE" sz="1800" b="1" strike="noStrike" spc="-1">
              <a:solidFill>
                <a:srgbClr val="000000"/>
              </a:solidFill>
              <a:latin typeface="Arial"/>
            </a:endParaRPr>
          </a:p>
          <a:p>
            <a:pPr marL="285750" indent="-285750">
              <a:lnSpc>
                <a:spcPct val="90000"/>
              </a:lnSpc>
              <a:spcBef>
                <a:spcPts val="540"/>
              </a:spcBef>
              <a:buFont typeface="Arial" panose="02080604020202020204" pitchFamily="34" charset="0"/>
              <a:buChar char="•"/>
            </a:pPr>
            <a:r>
              <a:rPr lang="sv-SE" sz="1800" b="0" strike="noStrike" spc="-1">
                <a:solidFill>
                  <a:srgbClr val="000000"/>
                </a:solidFill>
                <a:latin typeface="Arial"/>
              </a:rPr>
              <a:t>Ελέγχετε τακτικά το αρχείο των log πακέτων.</a:t>
            </a:r>
            <a:endParaRPr lang="sv-SE" sz="1800" b="1" strike="noStrike" spc="-1">
              <a:solidFill>
                <a:srgbClr val="000000"/>
              </a:solidFill>
              <a:latin typeface="Arial"/>
            </a:endParaRPr>
          </a:p>
          <a:p>
            <a:pPr marL="285750" indent="-285750">
              <a:lnSpc>
                <a:spcPct val="90000"/>
              </a:lnSpc>
              <a:spcBef>
                <a:spcPts val="540"/>
              </a:spcBef>
              <a:buFont typeface="Arial" panose="02080604020202020204" pitchFamily="34" charset="0"/>
              <a:buChar char="•"/>
            </a:pPr>
            <a:r>
              <a:rPr lang="sv-SE" sz="1800" b="0" strike="noStrike" spc="-1">
                <a:solidFill>
                  <a:srgbClr val="000000"/>
                </a:solidFill>
                <a:latin typeface="Arial"/>
              </a:rPr>
              <a:t>Φτιάξτε scripts για επεξεργασία των logged πακετων (sendmail, tracking Ips, geologation, etc).</a:t>
            </a:r>
            <a:endParaRPr lang="sv-SE" sz="1800" b="1" strike="noStrike" spc="-1">
              <a:solidFill>
                <a:srgbClr val="000000"/>
              </a:solidFill>
              <a:latin typeface="Arial"/>
            </a:endParaRPr>
          </a:p>
          <a:p>
            <a:pPr marL="285750" indent="-285750">
              <a:lnSpc>
                <a:spcPct val="90000"/>
              </a:lnSpc>
              <a:spcBef>
                <a:spcPts val="540"/>
              </a:spcBef>
              <a:buFont typeface="Arial" panose="02080604020202020204" pitchFamily="34" charset="0"/>
              <a:buChar char="•"/>
            </a:pPr>
            <a:r>
              <a:rPr lang="sv-SE" sz="1800" b="0" strike="noStrike" spc="-1">
                <a:solidFill>
                  <a:srgbClr val="000000"/>
                </a:solidFill>
                <a:latin typeface="Arial"/>
              </a:rPr>
              <a:t>Εάν υπάρχουν πολλοί servers στο τοπικό δίκτυο, επιτρέψτε όλη την κίνηση ΜΟΝΟ από περιορισμένα IP 150.140.139.193/XX.</a:t>
            </a:r>
            <a:endParaRPr lang="sv-SE" sz="1800" b="0" strike="noStrike" spc="-1">
              <a:solidFill>
                <a:srgbClr val="000000"/>
              </a:solidFill>
              <a:latin typeface="Arial"/>
            </a:endParaRPr>
          </a:p>
          <a:p>
            <a:pPr marL="285750" indent="-285750">
              <a:lnSpc>
                <a:spcPct val="90000"/>
              </a:lnSpc>
              <a:spcBef>
                <a:spcPts val="540"/>
              </a:spcBef>
              <a:buFont typeface="Arial" panose="02080604020202020204" pitchFamily="34" charset="0"/>
              <a:buChar char="•"/>
            </a:pPr>
            <a:r>
              <a:rPr lang="en-US" altLang="sv-SE" sz="1800" strike="noStrike" spc="-1">
                <a:solidFill>
                  <a:srgbClr val="000000"/>
                </a:solidFill>
                <a:latin typeface="Arial"/>
              </a:rPr>
              <a:t>Εκτελέστε port scaning...</a:t>
            </a:r>
            <a:endParaRPr lang="en-US" altLang="sv-SE" sz="1800" strike="noStrike" spc="-1">
              <a:solidFill>
                <a:srgbClr val="000000"/>
              </a:solidFill>
              <a:latin typeface="Arial"/>
            </a:endParaRPr>
          </a:p>
          <a:p>
            <a:pPr marL="285750" indent="-285750">
              <a:lnSpc>
                <a:spcPct val="90000"/>
              </a:lnSpc>
              <a:spcBef>
                <a:spcPts val="540"/>
              </a:spcBef>
              <a:buFont typeface="Arial" panose="02080604020202020204" pitchFamily="34" charset="0"/>
              <a:buChar char="•"/>
            </a:pPr>
            <a:r>
              <a:rPr lang="en-US" altLang="sv-SE" sz="1800" strike="noStrike" spc="-1">
                <a:solidFill>
                  <a:srgbClr val="000000"/>
                </a:solidFill>
                <a:latin typeface="Arial"/>
              </a:rPr>
              <a:t>Egress filtering: Ελέγχετε την κίνηση εξόδου. Όλες οι επιθέσεις πλέον γίνονται από “μέσα”, δλδ το εσωτερικό δίκτυο.</a:t>
            </a:r>
            <a:endParaRPr lang="en-US" altLang="sv-SE" sz="1800" strike="noStrike" spc="-1">
              <a:solidFill>
                <a:srgbClr val="000000"/>
              </a:solidFill>
              <a:latin typeface="Arial"/>
            </a:endParaRPr>
          </a:p>
          <a:p>
            <a:pPr marL="285750" indent="-285750">
              <a:lnSpc>
                <a:spcPct val="90000"/>
              </a:lnSpc>
              <a:spcBef>
                <a:spcPts val="540"/>
              </a:spcBef>
              <a:buFont typeface="Arial" panose="02080604020202020204" pitchFamily="34" charset="0"/>
              <a:buChar char="•"/>
            </a:pPr>
            <a:endParaRPr lang="en-US" altLang="sv-SE" sz="1800" strike="noStrike" spc="-1">
              <a:solidFill>
                <a:srgbClr val="000000"/>
              </a:solidFill>
              <a:latin typeface="Arial"/>
            </a:endParaRPr>
          </a:p>
          <a:p>
            <a:pPr marL="285750" indent="-285750">
              <a:lnSpc>
                <a:spcPct val="90000"/>
              </a:lnSpc>
              <a:spcBef>
                <a:spcPts val="540"/>
              </a:spcBef>
              <a:buFont typeface="Arial" panose="02080604020202020204" pitchFamily="34" charset="0"/>
              <a:buChar char="•"/>
            </a:pPr>
            <a:r>
              <a:rPr lang="en-US" altLang="sv-SE" sz="1800" i="1" strike="noStrike" spc="-1">
                <a:solidFill>
                  <a:srgbClr val="000000"/>
                </a:solidFill>
                <a:latin typeface="Arial"/>
              </a:rPr>
              <a:t>θυμηθείτε: DOS and DDOS είναι μόνο για επίδειξη!! </a:t>
            </a:r>
            <a:endParaRPr lang="en-US" altLang="sv-SE" sz="1800" i="1" strike="noStrike" spc="-1">
              <a:solidFill>
                <a:srgbClr val="000000"/>
              </a:solidFill>
              <a:latin typeface="Arial"/>
            </a:endParaRPr>
          </a:p>
          <a:p>
            <a:pPr indent="0">
              <a:lnSpc>
                <a:spcPct val="90000"/>
              </a:lnSpc>
              <a:spcBef>
                <a:spcPts val="540"/>
              </a:spcBef>
              <a:buFont typeface="Arial" panose="02080604020202020204" pitchFamily="34" charset="0"/>
              <a:buNone/>
            </a:pPr>
            <a:endParaRPr lang="en-US" altLang="sv-SE" sz="1800" i="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sz="3600">
                <a:solidFill>
                  <a:schemeClr val="accent1">
                    <a:lumMod val="90000"/>
                  </a:schemeClr>
                </a:solidFill>
              </a:rPr>
              <a:t>iptables -nL -v</a:t>
            </a:r>
            <a:endParaRPr lang="" altLang="en-US" sz="3600">
              <a:solidFill>
                <a:schemeClr val="accent1">
                  <a:lumMod val="90000"/>
                </a:schemeClr>
              </a:solidFill>
            </a:endParaRPr>
          </a:p>
        </p:txBody>
      </p:sp>
      <p:sp>
        <p:nvSpPr>
          <p:cNvPr id="3" name="Subtitle 2"/>
          <p:cNvSpPr>
            <a:spLocks noGrp="1"/>
          </p:cNvSpPr>
          <p:nvPr>
            <p:ph type="subTitle"/>
          </p:nvPr>
        </p:nvSpPr>
        <p:spPr/>
        <p:txBody>
          <a:bodyPr/>
          <a:p>
            <a:endParaRPr lang="en-US"/>
          </a:p>
          <a:p>
            <a:endParaRPr lang="en-US"/>
          </a:p>
          <a:p>
            <a:endParaRPr lang="en-US"/>
          </a:p>
          <a:p>
            <a:endParaRPr lang="en-US"/>
          </a:p>
          <a:p>
            <a:endParaRPr lang="en-US"/>
          </a:p>
          <a:p>
            <a:endParaRPr lang="en-US"/>
          </a:p>
        </p:txBody>
      </p:sp>
      <p:pic>
        <p:nvPicPr>
          <p:cNvPr id="4" name="Picture 3" descr="Screenshot from 2020-10-16 17-21-21"/>
          <p:cNvPicPr>
            <a:picLocks noChangeAspect="1"/>
          </p:cNvPicPr>
          <p:nvPr/>
        </p:nvPicPr>
        <p:blipFill>
          <a:blip r:embed="rId1"/>
          <a:stretch>
            <a:fillRect/>
          </a:stretch>
        </p:blipFill>
        <p:spPr>
          <a:xfrm>
            <a:off x="241935" y="1176655"/>
            <a:ext cx="10057765" cy="60452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600">
                <a:solidFill>
                  <a:schemeClr val="bg2">
                    <a:lumMod val="75000"/>
                  </a:schemeClr>
                </a:solidFill>
                <a:sym typeface="+mn-ea"/>
              </a:rPr>
              <a:t>iptables -nL -v </a:t>
            </a:r>
            <a:r>
              <a:rPr lang="" altLang="en-US" sz="3600">
                <a:solidFill>
                  <a:schemeClr val="bg2">
                    <a:lumMod val="75000"/>
                  </a:schemeClr>
                </a:solidFill>
                <a:sym typeface="+mn-ea"/>
              </a:rPr>
              <a:t>-t nat</a:t>
            </a:r>
            <a:endParaRPr lang="" altLang="en-US" sz="3600">
              <a:solidFill>
                <a:schemeClr val="bg2">
                  <a:lumMod val="75000"/>
                </a:schemeClr>
              </a:solidFill>
              <a:sym typeface="+mn-ea"/>
            </a:endParaRPr>
          </a:p>
        </p:txBody>
      </p:sp>
      <p:sp>
        <p:nvSpPr>
          <p:cNvPr id="3" name="Subtitle 2"/>
          <p:cNvSpPr>
            <a:spLocks noGrp="1"/>
          </p:cNvSpPr>
          <p:nvPr>
            <p:ph type="subTitle"/>
          </p:nvPr>
        </p:nvSpPr>
        <p:spPr/>
        <p:txBody>
          <a:bodyPr/>
          <a:p>
            <a:endParaRPr lang="en-US"/>
          </a:p>
        </p:txBody>
      </p:sp>
      <p:pic>
        <p:nvPicPr>
          <p:cNvPr id="4" name="Picture 3" descr="Screenshot from 2020-10-16 17-23-09"/>
          <p:cNvPicPr>
            <a:picLocks noChangeAspect="1"/>
          </p:cNvPicPr>
          <p:nvPr/>
        </p:nvPicPr>
        <p:blipFill>
          <a:blip r:embed="rId1"/>
          <a:stretch>
            <a:fillRect/>
          </a:stretch>
        </p:blipFill>
        <p:spPr>
          <a:xfrm>
            <a:off x="254635" y="1034415"/>
            <a:ext cx="10057765" cy="6045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798480" y="1190520"/>
            <a:ext cx="9018360" cy="5067000"/>
          </a:xfrm>
          <a:prstGeom prst="rect">
            <a:avLst/>
          </a:prstGeom>
          <a:noFill/>
          <a:ln w="12600">
            <a:noFill/>
          </a:ln>
        </p:spPr>
        <p:txBody>
          <a:bodyPr lIns="85680" tIns="46080" rIns="85680" bIns="46080">
            <a:noAutofit/>
          </a:bodyPr>
          <a:p>
            <a:pPr marL="271780" indent="-271145">
              <a:lnSpc>
                <a:spcPct val="80000"/>
              </a:lnSpc>
              <a:spcBef>
                <a:spcPts val="600"/>
              </a:spcBef>
              <a:buClr>
                <a:srgbClr val="000000"/>
              </a:buClr>
              <a:buFont typeface="Symbol" charset="2"/>
              <a:buChar char=""/>
              <a:tabLst>
                <a:tab pos="1050290" algn="r"/>
                <a:tab pos="1143000" algn="l"/>
              </a:tabLst>
            </a:pPr>
            <a:r>
              <a:rPr lang="en-US" sz="2000" b="1" strike="noStrike" spc="-1">
                <a:solidFill>
                  <a:srgbClr val="000000"/>
                </a:solidFill>
                <a:latin typeface="Arial"/>
              </a:rPr>
              <a:t>Most Linux dialects already have iptables</a:t>
            </a:r>
            <a:endParaRPr lang="sv-SE" sz="2000" b="1" strike="noStrike" spc="-1">
              <a:solidFill>
                <a:srgbClr val="000000"/>
              </a:solidFill>
              <a:latin typeface="Arial"/>
            </a:endParaRPr>
          </a:p>
          <a:p>
            <a:pPr marL="649605" indent="-213995">
              <a:lnSpc>
                <a:spcPct val="80000"/>
              </a:lnSpc>
              <a:spcBef>
                <a:spcPts val="480"/>
              </a:spcBef>
              <a:tabLst>
                <a:tab pos="0" algn="l"/>
              </a:tabLst>
            </a:pPr>
            <a:r>
              <a:rPr lang="en-US" sz="1600" b="0" strike="noStrike" spc="-1">
                <a:solidFill>
                  <a:srgbClr val="000000"/>
                </a:solidFill>
                <a:latin typeface="Arial"/>
              </a:rPr>
              <a:t>Usally iptables is classified by and dependent on kernel versions:</a:t>
            </a:r>
            <a:endParaRPr lang="sv-SE" sz="1600" b="1" strike="noStrike" spc="-1">
              <a:solidFill>
                <a:srgbClr val="000000"/>
              </a:solidFill>
              <a:latin typeface="Arial"/>
            </a:endParaRPr>
          </a:p>
          <a:p>
            <a:pPr marL="1084580" indent="-215900">
              <a:lnSpc>
                <a:spcPct val="80000"/>
              </a:lnSpc>
              <a:spcBef>
                <a:spcPts val="480"/>
              </a:spcBef>
              <a:tabLst>
                <a:tab pos="0" algn="l"/>
              </a:tabLst>
            </a:pPr>
            <a:r>
              <a:rPr lang="en-US" sz="1600" b="1" strike="noStrike" spc="-1">
                <a:solidFill>
                  <a:srgbClr val="000000"/>
                </a:solidFill>
                <a:latin typeface="Arial"/>
              </a:rPr>
              <a:t>Pre 2.4</a:t>
            </a:r>
            <a:r>
              <a:rPr lang="en-US" sz="1600" b="0" strike="noStrike" spc="-1">
                <a:solidFill>
                  <a:srgbClr val="000000"/>
                </a:solidFill>
                <a:latin typeface="Arial"/>
              </a:rPr>
              <a:t> lack some modern functionality, still popular in soho routers</a:t>
            </a:r>
            <a:endParaRPr lang="sv-SE" sz="1600" b="1" strike="noStrike" spc="-1">
              <a:solidFill>
                <a:srgbClr val="000000"/>
              </a:solidFill>
              <a:latin typeface="Arial"/>
            </a:endParaRPr>
          </a:p>
          <a:p>
            <a:pPr marL="1084580" indent="-215900">
              <a:lnSpc>
                <a:spcPct val="80000"/>
              </a:lnSpc>
              <a:spcBef>
                <a:spcPts val="480"/>
              </a:spcBef>
              <a:tabLst>
                <a:tab pos="0" algn="l"/>
              </a:tabLst>
            </a:pPr>
            <a:r>
              <a:rPr lang="en-US" sz="1600" b="1" strike="noStrike" spc="-1">
                <a:solidFill>
                  <a:srgbClr val="000000"/>
                </a:solidFill>
                <a:latin typeface="Arial"/>
              </a:rPr>
              <a:t>2.4</a:t>
            </a:r>
            <a:r>
              <a:rPr lang="en-US" sz="1600" b="0" strike="noStrike" spc="-1">
                <a:solidFill>
                  <a:srgbClr val="000000"/>
                </a:solidFill>
                <a:latin typeface="Arial"/>
              </a:rPr>
              <a:t> mainstream of iptables, most popular and well tested</a:t>
            </a:r>
            <a:endParaRPr lang="sv-SE" sz="1600" b="1" strike="noStrike" spc="-1">
              <a:solidFill>
                <a:srgbClr val="000000"/>
              </a:solidFill>
              <a:latin typeface="Arial"/>
            </a:endParaRPr>
          </a:p>
          <a:p>
            <a:pPr marL="1084580" indent="-215900">
              <a:lnSpc>
                <a:spcPct val="80000"/>
              </a:lnSpc>
              <a:spcBef>
                <a:spcPts val="480"/>
              </a:spcBef>
              <a:tabLst>
                <a:tab pos="0" algn="l"/>
              </a:tabLst>
            </a:pPr>
            <a:r>
              <a:rPr lang="en-US" sz="1600" b="1" strike="noStrike" spc="-1">
                <a:solidFill>
                  <a:srgbClr val="000000"/>
                </a:solidFill>
                <a:latin typeface="Arial"/>
              </a:rPr>
              <a:t>2.6</a:t>
            </a:r>
            <a:r>
              <a:rPr lang="en-US" sz="1600" b="0" strike="noStrike" spc="-1">
                <a:solidFill>
                  <a:srgbClr val="000000"/>
                </a:solidFill>
                <a:latin typeface="Arial"/>
              </a:rPr>
              <a:t> latest versions</a:t>
            </a:r>
            <a:endParaRPr lang="sv-SE" sz="1600" b="1" strike="noStrike" spc="-1">
              <a:solidFill>
                <a:srgbClr val="000000"/>
              </a:solidFill>
              <a:latin typeface="Arial"/>
            </a:endParaRPr>
          </a:p>
          <a:p>
            <a:pPr marL="271780" indent="-271145">
              <a:lnSpc>
                <a:spcPct val="80000"/>
              </a:lnSpc>
              <a:spcBef>
                <a:spcPts val="600"/>
              </a:spcBef>
              <a:buClr>
                <a:srgbClr val="000000"/>
              </a:buClr>
              <a:buFont typeface="Symbol" charset="2"/>
              <a:buChar char=""/>
              <a:tabLst>
                <a:tab pos="1050290" algn="r"/>
                <a:tab pos="1143000" algn="l"/>
              </a:tabLst>
            </a:pPr>
            <a:r>
              <a:rPr lang="en-US" sz="2000" b="1" strike="noStrike" spc="-1">
                <a:solidFill>
                  <a:srgbClr val="000000"/>
                </a:solidFill>
                <a:latin typeface="Arial"/>
              </a:rPr>
              <a:t>Download from:</a:t>
            </a:r>
            <a:endParaRPr lang="sv-SE" sz="2000" b="1" strike="noStrike" spc="-1">
              <a:solidFill>
                <a:srgbClr val="000000"/>
              </a:solidFill>
              <a:latin typeface="Arial"/>
            </a:endParaRPr>
          </a:p>
          <a:p>
            <a:pPr marL="649605" indent="-213995">
              <a:lnSpc>
                <a:spcPct val="80000"/>
              </a:lnSpc>
              <a:spcBef>
                <a:spcPts val="540"/>
              </a:spcBef>
              <a:tabLst>
                <a:tab pos="0" algn="l"/>
              </a:tabLst>
            </a:pPr>
            <a:r>
              <a:rPr lang="en-US" sz="1800" b="1" u="sng" strike="noStrike" spc="-1">
                <a:solidFill>
                  <a:srgbClr val="037C03"/>
                </a:solidFill>
                <a:uFillTx/>
                <a:latin typeface="Arial"/>
                <a:hlinkClick r:id="rId1"/>
              </a:rPr>
              <a:t>http://www.netfilter.org/downloads.html</a:t>
            </a:r>
            <a:endParaRPr lang="sv-SE" sz="1800" b="1" strike="noStrike" spc="-1">
              <a:solidFill>
                <a:srgbClr val="000000"/>
              </a:solidFill>
              <a:latin typeface="Arial"/>
            </a:endParaRPr>
          </a:p>
          <a:p>
            <a:pPr marL="271780" indent="-271145">
              <a:lnSpc>
                <a:spcPct val="80000"/>
              </a:lnSpc>
              <a:spcBef>
                <a:spcPts val="600"/>
              </a:spcBef>
              <a:buClr>
                <a:srgbClr val="000000"/>
              </a:buClr>
              <a:buFont typeface="Symbol" charset="2"/>
              <a:buChar char=""/>
              <a:tabLst>
                <a:tab pos="1050290" algn="r"/>
                <a:tab pos="1143000" algn="l"/>
              </a:tabLst>
            </a:pPr>
            <a:r>
              <a:rPr lang="en-US" sz="2000" b="1" strike="noStrike" spc="-1">
                <a:solidFill>
                  <a:srgbClr val="000000"/>
                </a:solidFill>
                <a:latin typeface="Arial"/>
              </a:rPr>
              <a:t>Documentation:</a:t>
            </a:r>
            <a:endParaRPr lang="sv-SE" sz="2000" b="1" strike="noStrike" spc="-1">
              <a:solidFill>
                <a:srgbClr val="000000"/>
              </a:solidFill>
              <a:latin typeface="Arial"/>
            </a:endParaRPr>
          </a:p>
          <a:p>
            <a:pPr marL="649605" indent="-213995">
              <a:lnSpc>
                <a:spcPct val="80000"/>
              </a:lnSpc>
              <a:spcBef>
                <a:spcPts val="540"/>
              </a:spcBef>
              <a:tabLst>
                <a:tab pos="0" algn="l"/>
              </a:tabLst>
            </a:pPr>
            <a:r>
              <a:rPr lang="en-US" sz="1800" b="1" u="sng" strike="noStrike" spc="-1">
                <a:solidFill>
                  <a:srgbClr val="037C03"/>
                </a:solidFill>
                <a:uFillTx/>
                <a:latin typeface="Arial"/>
                <a:hlinkClick r:id="rId2"/>
              </a:rPr>
              <a:t>http://www.netfilter.org/documentation/index.html</a:t>
            </a:r>
            <a:endParaRPr lang="sv-SE" sz="1800" b="1" strike="noStrike" spc="-1">
              <a:solidFill>
                <a:srgbClr val="000000"/>
              </a:solidFill>
              <a:latin typeface="Arial"/>
            </a:endParaRPr>
          </a:p>
          <a:p>
            <a:pPr marL="271780" indent="-271145">
              <a:lnSpc>
                <a:spcPct val="80000"/>
              </a:lnSpc>
              <a:spcBef>
                <a:spcPts val="600"/>
              </a:spcBef>
              <a:buClr>
                <a:srgbClr val="000000"/>
              </a:buClr>
              <a:buFont typeface="Symbol" charset="2"/>
              <a:buChar char=""/>
              <a:tabLst>
                <a:tab pos="1050290" algn="r"/>
                <a:tab pos="1143000" algn="l"/>
              </a:tabLst>
            </a:pPr>
            <a:r>
              <a:rPr lang="en-US" sz="2000" b="1" strike="noStrike" spc="-1">
                <a:solidFill>
                  <a:srgbClr val="000000"/>
                </a:solidFill>
                <a:latin typeface="Arial"/>
              </a:rPr>
              <a:t>Install from sources or rpm:</a:t>
            </a:r>
            <a:endParaRPr lang="sv-SE" sz="2000" b="1" strike="noStrike" spc="-1">
              <a:solidFill>
                <a:srgbClr val="000000"/>
              </a:solidFill>
              <a:latin typeface="Arial"/>
            </a:endParaRPr>
          </a:p>
          <a:p>
            <a:pPr marL="649605" indent="-213995">
              <a:lnSpc>
                <a:spcPct val="80000"/>
              </a:lnSpc>
              <a:spcBef>
                <a:spcPts val="480"/>
              </a:spcBef>
              <a:tabLst>
                <a:tab pos="0" algn="l"/>
              </a:tabLst>
            </a:pPr>
            <a:r>
              <a:rPr lang="en-US" sz="1600" b="1" strike="noStrike" spc="-1">
                <a:solidFill>
                  <a:srgbClr val="000000"/>
                </a:solidFill>
                <a:latin typeface="Arial"/>
              </a:rPr>
              <a:t># rpm –ivh iptables-1.2.9-1.0.i386.rpm </a:t>
            </a:r>
            <a:endParaRPr lang="sv-SE" sz="1600" b="1" strike="noStrike" spc="-1">
              <a:solidFill>
                <a:srgbClr val="000000"/>
              </a:solidFill>
              <a:latin typeface="Arial"/>
            </a:endParaRPr>
          </a:p>
          <a:p>
            <a:pPr marL="649605" indent="-213995">
              <a:lnSpc>
                <a:spcPct val="80000"/>
              </a:lnSpc>
              <a:spcBef>
                <a:spcPts val="480"/>
              </a:spcBef>
              <a:tabLst>
                <a:tab pos="0" algn="l"/>
              </a:tabLst>
            </a:pPr>
            <a:r>
              <a:rPr lang="en-US" sz="1600" b="1" strike="noStrike" spc="-1">
                <a:solidFill>
                  <a:srgbClr val="000000"/>
                </a:solidFill>
                <a:latin typeface="Arial"/>
              </a:rPr>
              <a:t># tar xvfz iptables-1.2.9.tar.gz ; ./configure ; make ; make install</a:t>
            </a:r>
            <a:endParaRPr lang="sv-SE" sz="1600" b="1" strike="noStrike" spc="-1">
              <a:solidFill>
                <a:srgbClr val="000000"/>
              </a:solidFill>
              <a:latin typeface="Arial"/>
            </a:endParaRPr>
          </a:p>
          <a:p>
            <a:pPr marL="271780" indent="-271145">
              <a:lnSpc>
                <a:spcPct val="80000"/>
              </a:lnSpc>
              <a:spcBef>
                <a:spcPts val="600"/>
              </a:spcBef>
              <a:buClr>
                <a:srgbClr val="000000"/>
              </a:buClr>
              <a:buFont typeface="Symbol" charset="2"/>
              <a:buChar char=""/>
              <a:tabLst>
                <a:tab pos="1050290" algn="r"/>
                <a:tab pos="1143000" algn="l"/>
              </a:tabLst>
            </a:pPr>
            <a:r>
              <a:rPr lang="en-US" sz="2000" b="1" strike="noStrike" spc="-1">
                <a:solidFill>
                  <a:srgbClr val="000000"/>
                </a:solidFill>
                <a:latin typeface="Arial"/>
              </a:rPr>
              <a:t>Modules to add functionallity to IPtables:</a:t>
            </a:r>
            <a:endParaRPr lang="sv-SE" sz="2000" b="1" strike="noStrike" spc="-1">
              <a:solidFill>
                <a:srgbClr val="000000"/>
              </a:solidFill>
              <a:latin typeface="Arial"/>
            </a:endParaRPr>
          </a:p>
          <a:p>
            <a:pPr marL="649605" indent="-213995">
              <a:lnSpc>
                <a:spcPct val="80000"/>
              </a:lnSpc>
              <a:spcBef>
                <a:spcPts val="480"/>
              </a:spcBef>
              <a:tabLst>
                <a:tab pos="0" algn="l"/>
              </a:tabLst>
            </a:pPr>
            <a:r>
              <a:rPr lang="en-US" sz="1600" b="1" strike="noStrike" spc="-1">
                <a:solidFill>
                  <a:srgbClr val="000000"/>
                </a:solidFill>
                <a:latin typeface="Arial"/>
              </a:rPr>
              <a:t>Variour proxy modules, for example ftp and h323</a:t>
            </a:r>
            <a:endParaRPr lang="sv-SE" sz="1600" b="1" strike="noStrike" spc="-1">
              <a:solidFill>
                <a:srgbClr val="000000"/>
              </a:solidFill>
              <a:latin typeface="Arial"/>
            </a:endParaRPr>
          </a:p>
          <a:p>
            <a:pPr marL="649605" indent="-213995">
              <a:lnSpc>
                <a:spcPct val="80000"/>
              </a:lnSpc>
              <a:spcBef>
                <a:spcPts val="480"/>
              </a:spcBef>
              <a:tabLst>
                <a:tab pos="0" algn="l"/>
              </a:tabLst>
            </a:pPr>
            <a:r>
              <a:rPr lang="en-US" sz="1600" b="0" strike="noStrike" spc="-1">
                <a:solidFill>
                  <a:srgbClr val="000000"/>
                </a:solidFill>
                <a:latin typeface="Arial"/>
              </a:rPr>
              <a:t>Modules must be loaded into kernel</a:t>
            </a:r>
            <a:endParaRPr lang="sv-SE" sz="1600" b="1" strike="noStrike" spc="-1">
              <a:solidFill>
                <a:srgbClr val="000000"/>
              </a:solidFill>
              <a:latin typeface="Arial"/>
            </a:endParaRPr>
          </a:p>
          <a:p>
            <a:pPr marL="649605" indent="-213995">
              <a:lnSpc>
                <a:spcPct val="80000"/>
              </a:lnSpc>
              <a:spcBef>
                <a:spcPts val="480"/>
              </a:spcBef>
              <a:tabLst>
                <a:tab pos="0" algn="l"/>
              </a:tabLst>
            </a:pPr>
            <a:r>
              <a:rPr lang="en-US" sz="1600" b="0" strike="noStrike" spc="-1">
                <a:solidFill>
                  <a:srgbClr val="000000"/>
                </a:solidFill>
                <a:latin typeface="Arial"/>
              </a:rPr>
              <a:t># modprobe module </a:t>
            </a:r>
            <a:endParaRPr lang="sv-SE" sz="1600" b="1" strike="noStrike" spc="-1">
              <a:solidFill>
                <a:srgbClr val="000000"/>
              </a:solidFill>
              <a:latin typeface="Arial"/>
            </a:endParaRPr>
          </a:p>
          <a:p>
            <a:pPr marL="649605" indent="-213995">
              <a:lnSpc>
                <a:spcPct val="80000"/>
              </a:lnSpc>
              <a:spcBef>
                <a:spcPts val="480"/>
              </a:spcBef>
              <a:tabLst>
                <a:tab pos="0" algn="l"/>
              </a:tabLst>
            </a:pPr>
            <a:r>
              <a:rPr lang="en-US" sz="1600" b="0" strike="noStrike" spc="-1">
                <a:solidFill>
                  <a:srgbClr val="000000"/>
                </a:solidFill>
                <a:latin typeface="Arial"/>
              </a:rPr>
              <a:t># insmod module</a:t>
            </a:r>
            <a:endParaRPr lang="sv-SE" sz="1600" b="1" strike="noStrike" spc="-1">
              <a:solidFill>
                <a:srgbClr val="000000"/>
              </a:solidFill>
              <a:latin typeface="Arial"/>
            </a:endParaRPr>
          </a:p>
          <a:p>
            <a:pPr marL="271780" indent="-271145">
              <a:lnSpc>
                <a:spcPct val="80000"/>
              </a:lnSpc>
              <a:spcBef>
                <a:spcPts val="600"/>
              </a:spcBef>
              <a:buClr>
                <a:srgbClr val="000000"/>
              </a:buClr>
              <a:buFont typeface="Symbol" charset="2"/>
              <a:buChar char=""/>
              <a:tabLst>
                <a:tab pos="1050290" algn="r"/>
                <a:tab pos="1143000" algn="l"/>
              </a:tabLst>
            </a:pPr>
            <a:r>
              <a:rPr lang="en-US" sz="2000" b="1" strike="noStrike" spc="-1">
                <a:solidFill>
                  <a:srgbClr val="000000"/>
                </a:solidFill>
                <a:latin typeface="Arial"/>
              </a:rPr>
              <a:t>Patch-o-Matic (updated and modules)</a:t>
            </a:r>
            <a:endParaRPr lang="sv-SE" sz="2000" b="1" strike="noStrike" spc="-1">
              <a:solidFill>
                <a:srgbClr val="000000"/>
              </a:solidFill>
              <a:latin typeface="Arial"/>
            </a:endParaRPr>
          </a:p>
          <a:p>
            <a:pPr marL="649605" indent="-213995">
              <a:lnSpc>
                <a:spcPct val="80000"/>
              </a:lnSpc>
              <a:spcBef>
                <a:spcPts val="480"/>
              </a:spcBef>
              <a:tabLst>
                <a:tab pos="0" algn="l"/>
              </a:tabLst>
            </a:pPr>
            <a:r>
              <a:rPr lang="en-US" sz="1600" b="0" strike="noStrike" spc="-1">
                <a:solidFill>
                  <a:srgbClr val="000000"/>
                </a:solidFill>
                <a:latin typeface="Arial"/>
              </a:rPr>
              <a:t>http://ftp.netfilter.org/pub/patch-o-matic-ng/snapshot/</a:t>
            </a:r>
            <a:endParaRPr lang="sv-SE" sz="1600" b="1" strike="noStrike" spc="-1">
              <a:solidFill>
                <a:srgbClr val="000000"/>
              </a:solidFill>
              <a:latin typeface="Arial"/>
            </a:endParaRPr>
          </a:p>
        </p:txBody>
      </p:sp>
      <p:sp>
        <p:nvSpPr>
          <p:cNvPr id="53" name="TextShape 2"/>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200" b="1" strike="noStrike" spc="-1">
                <a:solidFill>
                  <a:srgbClr val="767900"/>
                </a:solidFill>
                <a:latin typeface="Arial"/>
              </a:rPr>
              <a:t>Download &amp; Install Iptables Package </a:t>
            </a:r>
            <a:endParaRPr lang="sv-SE" sz="32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000000"/>
                </a:solidFill>
                <a:latin typeface="Arial"/>
              </a:rPr>
              <a:t>How To Start iptables</a:t>
            </a:r>
            <a:endParaRPr lang="sv-SE" sz="3600" b="0" strike="noStrike" spc="-1">
              <a:solidFill>
                <a:srgbClr val="000000"/>
              </a:solidFill>
              <a:latin typeface="Arial"/>
            </a:endParaRPr>
          </a:p>
        </p:txBody>
      </p:sp>
      <p:sp>
        <p:nvSpPr>
          <p:cNvPr id="55" name="TextShape 2"/>
          <p:cNvSpPr txBox="1"/>
          <p:nvPr/>
        </p:nvSpPr>
        <p:spPr>
          <a:xfrm>
            <a:off x="684360" y="1176480"/>
            <a:ext cx="9018360" cy="5760720"/>
          </a:xfrm>
          <a:prstGeom prst="rect">
            <a:avLst/>
          </a:prstGeom>
          <a:noFill/>
          <a:ln w="12600">
            <a:noFill/>
          </a:ln>
        </p:spPr>
        <p:txBody>
          <a:bodyPr lIns="85680" tIns="46080" rIns="85680" bIns="46080">
            <a:noAutofit/>
          </a:bodyPr>
          <a:p>
            <a:pPr marL="271780" indent="-271145">
              <a:lnSpc>
                <a:spcPct val="90000"/>
              </a:lnSpc>
              <a:spcBef>
                <a:spcPts val="600"/>
              </a:spcBef>
              <a:buClr>
                <a:srgbClr val="000000"/>
              </a:buClr>
              <a:buFont typeface="Symbol" charset="2"/>
              <a:buChar char=""/>
            </a:pPr>
            <a:r>
              <a:rPr lang="en-US" sz="2000" b="1" strike="noStrike" spc="-1">
                <a:solidFill>
                  <a:srgbClr val="000000"/>
                </a:solidFill>
                <a:latin typeface="Arial"/>
              </a:rPr>
              <a:t>You can start, stop, and restart iptables after booting by using the commands: </a:t>
            </a:r>
            <a:endParaRPr lang="sv-SE" sz="2000" b="1" strike="noStrike" spc="-1">
              <a:solidFill>
                <a:srgbClr val="000000"/>
              </a:solidFill>
              <a:latin typeface="Arial"/>
            </a:endParaRPr>
          </a:p>
          <a:p>
            <a:pPr marL="649605" lvl="1" indent="-213995">
              <a:lnSpc>
                <a:spcPct val="90000"/>
              </a:lnSpc>
              <a:spcBef>
                <a:spcPts val="480"/>
              </a:spcBef>
              <a:buClr>
                <a:srgbClr val="000000"/>
              </a:buClr>
              <a:buFont typeface="Symbol" charset="2"/>
              <a:buChar char=""/>
            </a:pPr>
            <a:r>
              <a:rPr lang="en-US" sz="1600" b="1" strike="noStrike" spc="-1">
                <a:solidFill>
                  <a:srgbClr val="000000"/>
                </a:solidFill>
                <a:latin typeface="Arial"/>
              </a:rPr>
              <a:t>Starting IP tables</a:t>
            </a:r>
            <a:endParaRPr lang="sv-SE" sz="1600" b="1" strike="noStrike" spc="-1">
              <a:solidFill>
                <a:srgbClr val="000000"/>
              </a:solidFill>
              <a:latin typeface="Arial"/>
            </a:endParaRPr>
          </a:p>
          <a:p>
            <a:pPr marL="649605" indent="-213995">
              <a:lnSpc>
                <a:spcPct val="90000"/>
              </a:lnSpc>
              <a:spcBef>
                <a:spcPts val="480"/>
              </a:spcBef>
              <a:tabLst>
                <a:tab pos="0" algn="l"/>
              </a:tabLst>
            </a:pPr>
            <a:r>
              <a:rPr lang="es-MX" sz="1600" b="0" i="1" strike="noStrike" spc="-1">
                <a:solidFill>
                  <a:srgbClr val="000000"/>
                </a:solidFill>
                <a:latin typeface="Arial"/>
              </a:rPr>
              <a:t>service iptables start</a:t>
            </a:r>
            <a:endParaRPr lang="sv-SE" sz="1600" b="1" strike="noStrike" spc="-1">
              <a:solidFill>
                <a:srgbClr val="000000"/>
              </a:solidFill>
              <a:latin typeface="Arial"/>
            </a:endParaRPr>
          </a:p>
          <a:p>
            <a:pPr marL="649605" lvl="1" indent="-213995">
              <a:lnSpc>
                <a:spcPct val="90000"/>
              </a:lnSpc>
              <a:spcBef>
                <a:spcPts val="480"/>
              </a:spcBef>
              <a:buClr>
                <a:srgbClr val="000000"/>
              </a:buClr>
              <a:buFont typeface="Symbol" charset="2"/>
              <a:buChar char=""/>
              <a:tabLst>
                <a:tab pos="0" algn="l"/>
              </a:tabLst>
            </a:pPr>
            <a:r>
              <a:rPr lang="en-US" sz="1600" b="1" strike="noStrike" spc="-1">
                <a:solidFill>
                  <a:srgbClr val="000000"/>
                </a:solidFill>
                <a:latin typeface="Arial"/>
              </a:rPr>
              <a:t>Stopping IP tables</a:t>
            </a:r>
            <a:endParaRPr lang="sv-SE" sz="1600" b="1" strike="noStrike" spc="-1">
              <a:solidFill>
                <a:srgbClr val="000000"/>
              </a:solidFill>
              <a:latin typeface="Arial"/>
            </a:endParaRPr>
          </a:p>
          <a:p>
            <a:pPr marL="649605" indent="-213995">
              <a:lnSpc>
                <a:spcPct val="90000"/>
              </a:lnSpc>
              <a:spcBef>
                <a:spcPts val="480"/>
              </a:spcBef>
              <a:tabLst>
                <a:tab pos="0" algn="l"/>
              </a:tabLst>
            </a:pPr>
            <a:r>
              <a:rPr lang="es-MX" sz="1600" b="0" i="1" strike="noStrike" spc="-1">
                <a:solidFill>
                  <a:srgbClr val="000000"/>
                </a:solidFill>
                <a:latin typeface="Arial"/>
              </a:rPr>
              <a:t>service iptables stop</a:t>
            </a:r>
            <a:r>
              <a:rPr lang="en-US" sz="1600" b="1" strike="noStrike" spc="-1">
                <a:solidFill>
                  <a:srgbClr val="000000"/>
                </a:solidFill>
                <a:latin typeface="Arial"/>
              </a:rPr>
              <a:t> </a:t>
            </a:r>
            <a:endParaRPr lang="sv-SE" sz="1600" b="1" strike="noStrike" spc="-1">
              <a:solidFill>
                <a:srgbClr val="000000"/>
              </a:solidFill>
              <a:latin typeface="Arial"/>
            </a:endParaRPr>
          </a:p>
          <a:p>
            <a:pPr marL="649605" lvl="1" indent="-213995">
              <a:lnSpc>
                <a:spcPct val="90000"/>
              </a:lnSpc>
              <a:spcBef>
                <a:spcPts val="480"/>
              </a:spcBef>
              <a:buClr>
                <a:srgbClr val="000000"/>
              </a:buClr>
              <a:buFont typeface="Symbol" charset="2"/>
              <a:buChar char=""/>
              <a:tabLst>
                <a:tab pos="0" algn="l"/>
              </a:tabLst>
            </a:pPr>
            <a:r>
              <a:rPr lang="en-US" sz="1600" b="1" strike="noStrike" spc="-1">
                <a:solidFill>
                  <a:srgbClr val="000000"/>
                </a:solidFill>
                <a:latin typeface="Arial"/>
              </a:rPr>
              <a:t>Restaring IP tables</a:t>
            </a:r>
            <a:endParaRPr lang="sv-SE" sz="1600" b="1" strike="noStrike" spc="-1">
              <a:solidFill>
                <a:srgbClr val="000000"/>
              </a:solidFill>
              <a:latin typeface="Arial"/>
            </a:endParaRPr>
          </a:p>
          <a:p>
            <a:pPr marL="649605" indent="-213995">
              <a:lnSpc>
                <a:spcPct val="90000"/>
              </a:lnSpc>
              <a:spcBef>
                <a:spcPts val="480"/>
              </a:spcBef>
              <a:tabLst>
                <a:tab pos="0" algn="l"/>
              </a:tabLst>
            </a:pPr>
            <a:r>
              <a:rPr lang="es-MX" sz="1600" b="0" i="1" strike="noStrike" spc="-1">
                <a:solidFill>
                  <a:srgbClr val="000000"/>
                </a:solidFill>
                <a:latin typeface="Arial"/>
              </a:rPr>
              <a:t>service iptables restart</a:t>
            </a:r>
            <a:r>
              <a:rPr lang="en-US" sz="1600" b="1" strike="noStrike" spc="-1">
                <a:solidFill>
                  <a:srgbClr val="000000"/>
                </a:solidFill>
                <a:latin typeface="Arial"/>
              </a:rPr>
              <a:t> </a:t>
            </a:r>
            <a:endParaRPr lang="sv-SE" sz="1600" b="1" strike="noStrike" spc="-1">
              <a:solidFill>
                <a:srgbClr val="000000"/>
              </a:solidFill>
              <a:latin typeface="Arial"/>
            </a:endParaRPr>
          </a:p>
          <a:p>
            <a:pPr marL="649605" lvl="1" indent="-213995">
              <a:lnSpc>
                <a:spcPct val="90000"/>
              </a:lnSpc>
              <a:spcBef>
                <a:spcPts val="480"/>
              </a:spcBef>
              <a:buClr>
                <a:srgbClr val="000000"/>
              </a:buClr>
              <a:buFont typeface="Symbol" charset="2"/>
              <a:buChar char=""/>
              <a:tabLst>
                <a:tab pos="0" algn="l"/>
              </a:tabLst>
            </a:pPr>
            <a:r>
              <a:rPr lang="en-US" sz="1600" b="1" strike="noStrike" spc="-1">
                <a:solidFill>
                  <a:srgbClr val="000000"/>
                </a:solidFill>
                <a:latin typeface="Arial"/>
              </a:rPr>
              <a:t>Checking IP tables status (rulechains)</a:t>
            </a:r>
            <a:endParaRPr lang="sv-SE" sz="1600" b="1" strike="noStrike" spc="-1">
              <a:solidFill>
                <a:srgbClr val="000000"/>
              </a:solidFill>
              <a:latin typeface="Arial"/>
            </a:endParaRPr>
          </a:p>
          <a:p>
            <a:pPr marL="649605" indent="-213995">
              <a:lnSpc>
                <a:spcPct val="90000"/>
              </a:lnSpc>
              <a:spcBef>
                <a:spcPts val="480"/>
              </a:spcBef>
              <a:tabLst>
                <a:tab pos="0" algn="l"/>
              </a:tabLst>
            </a:pPr>
            <a:r>
              <a:rPr lang="es-MX" sz="1600" b="0" i="1" strike="noStrike" spc="-1">
                <a:solidFill>
                  <a:srgbClr val="000000"/>
                </a:solidFill>
                <a:latin typeface="Arial"/>
              </a:rPr>
              <a:t>service iptables status</a:t>
            </a:r>
            <a:endParaRPr lang="sv-SE" sz="1600" b="1" strike="noStrike" spc="-1">
              <a:solidFill>
                <a:srgbClr val="000000"/>
              </a:solidFill>
              <a:latin typeface="Arial"/>
            </a:endParaRPr>
          </a:p>
          <a:p>
            <a:pPr marL="271780" indent="-271145">
              <a:lnSpc>
                <a:spcPct val="90000"/>
              </a:lnSpc>
              <a:spcBef>
                <a:spcPts val="600"/>
              </a:spcBef>
              <a:buClr>
                <a:srgbClr val="000000"/>
              </a:buClr>
              <a:buFont typeface="Symbol" charset="2"/>
              <a:buChar char=""/>
              <a:tabLst>
                <a:tab pos="0" algn="l"/>
              </a:tabLst>
            </a:pPr>
            <a:r>
              <a:rPr lang="en-US" sz="2000" b="1" strike="noStrike" spc="-1">
                <a:solidFill>
                  <a:srgbClr val="000000"/>
                </a:solidFill>
                <a:latin typeface="Arial"/>
              </a:rPr>
              <a:t>To get </a:t>
            </a:r>
            <a:r>
              <a:rPr lang="en-US" sz="2000" b="1" strike="noStrike" spc="-1">
                <a:solidFill>
                  <a:srgbClr val="000000"/>
                </a:solidFill>
                <a:latin typeface="Courier New"/>
              </a:rPr>
              <a:t>iptables</a:t>
            </a:r>
            <a:r>
              <a:rPr lang="en-US" sz="2000" b="1" strike="noStrike" spc="-1">
                <a:solidFill>
                  <a:srgbClr val="000000"/>
                </a:solidFill>
                <a:latin typeface="Arial"/>
              </a:rPr>
              <a:t> configured to start at boot, use the </a:t>
            </a:r>
            <a:r>
              <a:rPr lang="en-US" sz="2000" b="1" strike="noStrike" spc="-1">
                <a:solidFill>
                  <a:srgbClr val="000000"/>
                </a:solidFill>
                <a:latin typeface="Courier New"/>
              </a:rPr>
              <a:t>chkconfig</a:t>
            </a:r>
            <a:r>
              <a:rPr lang="en-US" sz="2000" b="1" strike="noStrike" spc="-1">
                <a:solidFill>
                  <a:srgbClr val="000000"/>
                </a:solidFill>
                <a:latin typeface="Arial"/>
              </a:rPr>
              <a:t> command:</a:t>
            </a:r>
            <a:endParaRPr lang="sv-SE" sz="2000" b="1" strike="noStrike" spc="-1">
              <a:solidFill>
                <a:srgbClr val="000000"/>
              </a:solidFill>
              <a:latin typeface="Arial"/>
            </a:endParaRPr>
          </a:p>
          <a:p>
            <a:pPr marL="649605" indent="-213995">
              <a:lnSpc>
                <a:spcPct val="90000"/>
              </a:lnSpc>
              <a:spcBef>
                <a:spcPts val="480"/>
              </a:spcBef>
              <a:tabLst>
                <a:tab pos="0" algn="l"/>
              </a:tabLst>
            </a:pPr>
            <a:r>
              <a:rPr lang="en-US" sz="1600" b="0" i="1" strike="noStrike" spc="-1">
                <a:solidFill>
                  <a:srgbClr val="000000"/>
                </a:solidFill>
                <a:latin typeface="Arial"/>
              </a:rPr>
              <a:t>chkconfig iptables on</a:t>
            </a:r>
            <a:r>
              <a:rPr lang="en-US" sz="1600" b="1" strike="noStrike" spc="-1">
                <a:solidFill>
                  <a:srgbClr val="000000"/>
                </a:solidFill>
                <a:latin typeface="Arial"/>
              </a:rPr>
              <a:t> </a:t>
            </a:r>
            <a:endParaRPr lang="sv-SE" sz="1600" b="1" strike="noStrike" spc="-1">
              <a:solidFill>
                <a:srgbClr val="000000"/>
              </a:solidFill>
              <a:latin typeface="Arial"/>
            </a:endParaRPr>
          </a:p>
          <a:p>
            <a:pPr marL="271780" indent="-271145">
              <a:lnSpc>
                <a:spcPct val="90000"/>
              </a:lnSpc>
              <a:spcBef>
                <a:spcPts val="600"/>
              </a:spcBef>
              <a:buClr>
                <a:srgbClr val="000000"/>
              </a:buClr>
              <a:buFont typeface="Symbol" charset="2"/>
              <a:buChar char=""/>
              <a:tabLst>
                <a:tab pos="0" algn="l"/>
              </a:tabLst>
            </a:pPr>
            <a:r>
              <a:rPr lang="en-US" sz="2000" b="1" strike="noStrike" spc="-1">
                <a:solidFill>
                  <a:srgbClr val="000000"/>
                </a:solidFill>
                <a:latin typeface="Arial"/>
              </a:rPr>
              <a:t>iptables itself is a command which we will see soon.</a:t>
            </a:r>
            <a:endParaRPr lang="sv-SE" sz="2000" b="1" strike="noStrike" spc="-1">
              <a:solidFill>
                <a:srgbClr val="000000"/>
              </a:solidFill>
              <a:latin typeface="Arial"/>
            </a:endParaRPr>
          </a:p>
          <a:p>
            <a:pPr marL="271780" indent="-271145">
              <a:lnSpc>
                <a:spcPct val="90000"/>
              </a:lnSpc>
              <a:spcBef>
                <a:spcPts val="600"/>
              </a:spcBef>
              <a:buClr>
                <a:srgbClr val="000000"/>
              </a:buClr>
              <a:buFont typeface="Symbol" charset="2"/>
              <a:buChar char=""/>
              <a:tabLst>
                <a:tab pos="0" algn="l"/>
              </a:tabLst>
            </a:pPr>
            <a:r>
              <a:rPr lang="en-US" sz="2000" b="1" strike="noStrike" spc="-1">
                <a:solidFill>
                  <a:srgbClr val="000000"/>
                </a:solidFill>
                <a:latin typeface="Arial"/>
              </a:rPr>
              <a:t>To show all current rule chains:</a:t>
            </a:r>
            <a:endParaRPr lang="sv-SE" sz="2000" b="1" strike="noStrike" spc="-1">
              <a:solidFill>
                <a:srgbClr val="000000"/>
              </a:solidFill>
              <a:latin typeface="Arial"/>
            </a:endParaRPr>
          </a:p>
          <a:p>
            <a:pPr marL="649605" indent="-213995">
              <a:lnSpc>
                <a:spcPct val="90000"/>
              </a:lnSpc>
              <a:spcBef>
                <a:spcPts val="480"/>
              </a:spcBef>
              <a:tabLst>
                <a:tab pos="0" algn="l"/>
              </a:tabLst>
            </a:pPr>
            <a:r>
              <a:rPr lang="en-US" sz="1600" b="0" i="1" strike="noStrike" spc="-1">
                <a:solidFill>
                  <a:srgbClr val="000000"/>
                </a:solidFill>
                <a:latin typeface="Courier New"/>
              </a:rPr>
              <a:t>iptables –-list</a:t>
            </a:r>
            <a:endParaRPr lang="sv-SE" sz="1600" b="1" strike="noStrike" spc="-1">
              <a:solidFill>
                <a:srgbClr val="000000"/>
              </a:solidFill>
              <a:latin typeface="Arial"/>
            </a:endParaRPr>
          </a:p>
          <a:p>
            <a:pPr marL="271780" indent="-271145">
              <a:lnSpc>
                <a:spcPct val="90000"/>
              </a:lnSpc>
              <a:spcBef>
                <a:spcPts val="600"/>
              </a:spcBef>
              <a:buClr>
                <a:srgbClr val="000000"/>
              </a:buClr>
              <a:buFont typeface="Symbol" charset="2"/>
              <a:buChar char=""/>
              <a:tabLst>
                <a:tab pos="0" algn="l"/>
              </a:tabLst>
            </a:pPr>
            <a:r>
              <a:rPr lang="en-US" sz="2000" b="1" strike="noStrike" spc="-1">
                <a:solidFill>
                  <a:srgbClr val="000000"/>
                </a:solidFill>
                <a:latin typeface="Arial"/>
              </a:rPr>
              <a:t>To drop all current rule chains:</a:t>
            </a:r>
            <a:endParaRPr lang="sv-SE" sz="2000" b="1" strike="noStrike" spc="-1">
              <a:solidFill>
                <a:srgbClr val="000000"/>
              </a:solidFill>
              <a:latin typeface="Arial"/>
            </a:endParaRPr>
          </a:p>
          <a:p>
            <a:pPr marL="649605" indent="-213995">
              <a:lnSpc>
                <a:spcPct val="90000"/>
              </a:lnSpc>
              <a:spcBef>
                <a:spcPts val="480"/>
              </a:spcBef>
              <a:tabLst>
                <a:tab pos="0" algn="l"/>
              </a:tabLst>
            </a:pPr>
            <a:r>
              <a:rPr lang="en-US" sz="1600" b="0" i="1" strike="noStrike" spc="-1">
                <a:solidFill>
                  <a:srgbClr val="000000"/>
                </a:solidFill>
                <a:latin typeface="Courier New"/>
              </a:rPr>
              <a:t>iptables –-flush</a:t>
            </a:r>
            <a:endParaRPr lang="sv-SE" sz="16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3600" b="1" strike="noStrike" spc="-1">
                <a:solidFill>
                  <a:srgbClr val="767900"/>
                </a:solidFill>
                <a:latin typeface="Arial"/>
              </a:rPr>
              <a:t>Packet Processing In iptables </a:t>
            </a:r>
            <a:endParaRPr lang="sv-SE" sz="3600" b="0" strike="noStrike" spc="-1">
              <a:solidFill>
                <a:srgbClr val="000000"/>
              </a:solidFill>
              <a:latin typeface="Arial"/>
            </a:endParaRPr>
          </a:p>
        </p:txBody>
      </p:sp>
      <p:sp>
        <p:nvSpPr>
          <p:cNvPr id="57" name="TextShape 2"/>
          <p:cNvSpPr txBox="1"/>
          <p:nvPr/>
        </p:nvSpPr>
        <p:spPr>
          <a:xfrm>
            <a:off x="685800" y="1143000"/>
            <a:ext cx="9018360" cy="5760720"/>
          </a:xfrm>
          <a:prstGeom prst="rect">
            <a:avLst/>
          </a:prstGeom>
          <a:noFill/>
          <a:ln w="12600">
            <a:noFill/>
          </a:ln>
        </p:spPr>
        <p:txBody>
          <a:bodyPr lIns="85680" tIns="46080" rIns="85680" bIns="46080">
            <a:noAutofit/>
          </a:bodyPr>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IP tables is complex for the beginner.</a:t>
            </a:r>
            <a:endParaRPr lang="sv-SE" sz="2400" b="1" strike="noStrike" spc="-1">
              <a:solidFill>
                <a:srgbClr val="000000"/>
              </a:solidFill>
              <a:latin typeface="Arial"/>
            </a:endParaRPr>
          </a:p>
          <a:p>
            <a:pPr marL="271780" indent="-271145">
              <a:lnSpc>
                <a:spcPct val="90000"/>
              </a:lnSpc>
              <a:spcBef>
                <a:spcPts val="720"/>
              </a:spcBef>
              <a:buClr>
                <a:srgbClr val="000000"/>
              </a:buClr>
              <a:buFont typeface="Symbol" charset="2"/>
              <a:buChar char=""/>
            </a:pPr>
            <a:r>
              <a:rPr lang="en-US" sz="2400" b="1" strike="noStrike" spc="-1">
                <a:solidFill>
                  <a:srgbClr val="000000"/>
                </a:solidFill>
                <a:latin typeface="Arial"/>
              </a:rPr>
              <a:t>Three builtin tables (queues) for processing:</a:t>
            </a:r>
            <a:endParaRPr lang="sv-SE" sz="2400" b="1" strike="noStrike" spc="-1">
              <a:solidFill>
                <a:srgbClr val="000000"/>
              </a:solidFill>
              <a:latin typeface="Arial"/>
            </a:endParaRPr>
          </a:p>
          <a:p>
            <a:pPr marL="649605" indent="-213995">
              <a:lnSpc>
                <a:spcPct val="90000"/>
              </a:lnSpc>
              <a:spcBef>
                <a:spcPts val="540"/>
              </a:spcBef>
              <a:tabLst>
                <a:tab pos="0" algn="l"/>
              </a:tabLst>
            </a:pPr>
            <a:endParaRPr lang="sv-SE" sz="24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1. MANGLE: </a:t>
            </a:r>
            <a:r>
              <a:rPr lang="en-US" sz="1800" b="0" strike="noStrike" spc="-1">
                <a:solidFill>
                  <a:srgbClr val="000000"/>
                </a:solidFill>
                <a:latin typeface="Arial"/>
              </a:rPr>
              <a:t> manipulate QoS bits in TCP header</a:t>
            </a:r>
            <a:endParaRPr lang="sv-SE" sz="1800" b="1" strike="noStrike" spc="-1">
              <a:solidFill>
                <a:srgbClr val="000000"/>
              </a:solidFill>
              <a:latin typeface="Arial"/>
            </a:endParaRPr>
          </a:p>
          <a:p>
            <a:pPr marL="649605" indent="-213995">
              <a:lnSpc>
                <a:spcPct val="90000"/>
              </a:lnSpc>
              <a:spcBef>
                <a:spcPts val="540"/>
              </a:spcBef>
              <a:tabLst>
                <a:tab pos="0" algn="l"/>
              </a:tabLst>
            </a:pP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2. FILTER:  </a:t>
            </a:r>
            <a:r>
              <a:rPr lang="en-US" sz="1800" b="0" strike="noStrike" spc="-1">
                <a:solidFill>
                  <a:srgbClr val="000000"/>
                </a:solidFill>
                <a:latin typeface="Arial"/>
              </a:rPr>
              <a:t>packet filtering, has </a:t>
            </a:r>
            <a:r>
              <a:rPr lang="en-US" sz="1800" b="1" strike="noStrike" spc="-1">
                <a:solidFill>
                  <a:srgbClr val="000000"/>
                </a:solidFill>
                <a:latin typeface="Arial"/>
              </a:rPr>
              <a:t>three builtin chains</a:t>
            </a:r>
            <a:r>
              <a:rPr lang="en-US" sz="1800" b="0" strike="noStrike" spc="-1">
                <a:solidFill>
                  <a:srgbClr val="000000"/>
                </a:solidFill>
                <a:latin typeface="Arial"/>
              </a:rPr>
              <a:t> (your firewall policy rules)</a:t>
            </a:r>
            <a:endParaRPr lang="sv-SE" sz="1800" b="1" strike="noStrike" spc="-1">
              <a:solidFill>
                <a:srgbClr val="000000"/>
              </a:solidFill>
              <a:latin typeface="Arial"/>
            </a:endParaRPr>
          </a:p>
          <a:p>
            <a:pPr marL="649605" indent="-213995">
              <a:lnSpc>
                <a:spcPct val="90000"/>
              </a:lnSpc>
              <a:spcBef>
                <a:spcPts val="540"/>
              </a:spcBef>
              <a:tabLst>
                <a:tab pos="0" algn="l"/>
              </a:tabLst>
            </a:pP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	Forward </a:t>
            </a:r>
            <a:r>
              <a:rPr lang="en-US" sz="1800" b="0" strike="noStrike" spc="-1">
                <a:solidFill>
                  <a:srgbClr val="000000"/>
                </a:solidFill>
                <a:latin typeface="Arial"/>
              </a:rPr>
              <a:t>chain: filters packets to servers protected by firewall</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	Input </a:t>
            </a:r>
            <a:r>
              <a:rPr lang="en-US" sz="1800" b="0" strike="noStrike" spc="-1">
                <a:solidFill>
                  <a:srgbClr val="000000"/>
                </a:solidFill>
                <a:latin typeface="Arial"/>
              </a:rPr>
              <a:t>chain:</a:t>
            </a:r>
            <a:r>
              <a:rPr lang="en-US" sz="1800" b="1" strike="noStrike" spc="-1">
                <a:solidFill>
                  <a:srgbClr val="000000"/>
                </a:solidFill>
                <a:latin typeface="Arial"/>
              </a:rPr>
              <a:t> </a:t>
            </a:r>
            <a:r>
              <a:rPr lang="en-US" sz="1800" b="0" strike="noStrike" spc="-1">
                <a:solidFill>
                  <a:srgbClr val="000000"/>
                </a:solidFill>
                <a:latin typeface="Arial"/>
              </a:rPr>
              <a:t>filters packets destinated for the firewall</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	Output </a:t>
            </a:r>
            <a:r>
              <a:rPr lang="en-US" sz="1800" b="0" strike="noStrike" spc="-1">
                <a:solidFill>
                  <a:srgbClr val="000000"/>
                </a:solidFill>
                <a:latin typeface="Arial"/>
              </a:rPr>
              <a:t>chain: filters packets orginating from the firewall</a:t>
            </a:r>
            <a:endParaRPr lang="sv-SE" sz="1800" b="1" strike="noStrike" spc="-1">
              <a:solidFill>
                <a:srgbClr val="000000"/>
              </a:solidFill>
              <a:latin typeface="Arial"/>
            </a:endParaRPr>
          </a:p>
          <a:p>
            <a:pPr marL="649605" indent="-213995">
              <a:lnSpc>
                <a:spcPct val="90000"/>
              </a:lnSpc>
              <a:spcBef>
                <a:spcPts val="540"/>
              </a:spcBef>
              <a:tabLst>
                <a:tab pos="0" algn="l"/>
              </a:tabLst>
            </a:pP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3. NAT:</a:t>
            </a:r>
            <a:r>
              <a:rPr lang="en-US" sz="1800" b="0" strike="noStrike" spc="-1">
                <a:solidFill>
                  <a:srgbClr val="000000"/>
                </a:solidFill>
                <a:latin typeface="Arial"/>
              </a:rPr>
              <a:t> network adress translation, </a:t>
            </a:r>
            <a:r>
              <a:rPr lang="en-US" sz="1800" b="1" strike="noStrike" spc="-1">
                <a:solidFill>
                  <a:srgbClr val="000000"/>
                </a:solidFill>
                <a:latin typeface="Arial"/>
              </a:rPr>
              <a:t>has two builtin chains</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	Pre-routing: </a:t>
            </a:r>
            <a:r>
              <a:rPr lang="en-US" sz="1800" b="0" strike="noStrike" spc="-1">
                <a:solidFill>
                  <a:srgbClr val="000000"/>
                </a:solidFill>
                <a:latin typeface="Arial"/>
              </a:rPr>
              <a:t>NAT packets when </a:t>
            </a:r>
            <a:r>
              <a:rPr lang="en-US" sz="1800" b="1" strike="noStrike" spc="-1">
                <a:solidFill>
                  <a:srgbClr val="000000"/>
                </a:solidFill>
                <a:latin typeface="Arial"/>
              </a:rPr>
              <a:t>destination address</a:t>
            </a:r>
            <a:r>
              <a:rPr lang="en-US" sz="1800" b="0" strike="noStrike" spc="-1">
                <a:solidFill>
                  <a:srgbClr val="000000"/>
                </a:solidFill>
                <a:latin typeface="Arial"/>
              </a:rPr>
              <a:t> need changes</a:t>
            </a:r>
            <a:endParaRPr lang="sv-SE" sz="1800" b="1" strike="noStrike" spc="-1">
              <a:solidFill>
                <a:srgbClr val="000000"/>
              </a:solidFill>
              <a:latin typeface="Arial"/>
            </a:endParaRPr>
          </a:p>
          <a:p>
            <a:pPr marL="649605" indent="-213995">
              <a:lnSpc>
                <a:spcPct val="90000"/>
              </a:lnSpc>
              <a:spcBef>
                <a:spcPts val="540"/>
              </a:spcBef>
              <a:tabLst>
                <a:tab pos="0" algn="l"/>
              </a:tabLst>
            </a:pPr>
            <a:r>
              <a:rPr lang="en-US" sz="1800" b="1" strike="noStrike" spc="-1">
                <a:solidFill>
                  <a:srgbClr val="000000"/>
                </a:solidFill>
                <a:latin typeface="Arial"/>
              </a:rPr>
              <a:t>	Post-routing: </a:t>
            </a:r>
            <a:r>
              <a:rPr lang="en-US" sz="1800" b="0" strike="noStrike" spc="-1">
                <a:solidFill>
                  <a:srgbClr val="000000"/>
                </a:solidFill>
                <a:latin typeface="Arial"/>
              </a:rPr>
              <a:t>NAT packets when </a:t>
            </a:r>
            <a:r>
              <a:rPr lang="en-US" sz="1800" b="1" strike="noStrike" spc="-1">
                <a:solidFill>
                  <a:srgbClr val="000000"/>
                </a:solidFill>
                <a:latin typeface="Arial"/>
              </a:rPr>
              <a:t>source address</a:t>
            </a:r>
            <a:r>
              <a:rPr lang="en-US" sz="1800" b="0" strike="noStrike" spc="-1">
                <a:solidFill>
                  <a:srgbClr val="000000"/>
                </a:solidFill>
                <a:latin typeface="Arial"/>
              </a:rPr>
              <a:t> need changes</a:t>
            </a:r>
            <a:endParaRPr lang="sv-SE" sz="1800" b="1" strike="noStrike" spc="-1">
              <a:solidFill>
                <a:srgbClr val="000000"/>
              </a:solidFill>
              <a:latin typeface="Arial"/>
            </a:endParaRPr>
          </a:p>
          <a:p>
            <a:pPr>
              <a:lnSpc>
                <a:spcPct val="90000"/>
              </a:lnSpc>
              <a:spcBef>
                <a:spcPts val="720"/>
              </a:spcBef>
              <a:tabLst>
                <a:tab pos="0" algn="l"/>
              </a:tabLst>
            </a:pPr>
            <a:endParaRPr lang="sv-SE" sz="1800" b="1"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sv-SE" sz="2800" b="1" strike="noStrike" spc="-1">
                <a:solidFill>
                  <a:srgbClr val="767900"/>
                </a:solidFill>
                <a:latin typeface="Arial"/>
              </a:rPr>
              <a:t>Firewalling packets (</a:t>
            </a:r>
            <a:r>
              <a:rPr lang="en-US" sz="2800" b="1" strike="noStrike" spc="-1">
                <a:solidFill>
                  <a:srgbClr val="767900"/>
                </a:solidFill>
                <a:latin typeface="Arial"/>
              </a:rPr>
              <a:t>1/2)</a:t>
            </a:r>
            <a:endParaRPr lang="sv-SE" sz="2800" b="0" strike="noStrike" spc="-1">
              <a:solidFill>
                <a:srgbClr val="000000"/>
              </a:solidFill>
              <a:latin typeface="Arial"/>
            </a:endParaRPr>
          </a:p>
        </p:txBody>
      </p:sp>
      <p:pic>
        <p:nvPicPr>
          <p:cNvPr id="59" name="Text Placeholder 55298"/>
          <p:cNvPicPr/>
          <p:nvPr/>
        </p:nvPicPr>
        <p:blipFill>
          <a:blip r:embed="rId1"/>
          <a:stretch>
            <a:fillRect/>
          </a:stretch>
        </p:blipFill>
        <p:spPr>
          <a:xfrm>
            <a:off x="950760" y="1501920"/>
            <a:ext cx="8129160" cy="4127040"/>
          </a:xfrm>
          <a:prstGeom prst="rect">
            <a:avLst/>
          </a:prstGeom>
          <a:ln w="1260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en-US" sz="2800" b="1" strike="noStrike" spc="-1">
                <a:solidFill>
                  <a:srgbClr val="767900"/>
                </a:solidFill>
                <a:latin typeface="Arial"/>
              </a:rPr>
              <a:t>Firewalling packets (2/2)</a:t>
            </a:r>
            <a:endParaRPr lang="sv-SE" sz="2800" b="0" strike="noStrike" spc="-1">
              <a:solidFill>
                <a:srgbClr val="000000"/>
              </a:solidFill>
              <a:latin typeface="Arial"/>
            </a:endParaRPr>
          </a:p>
        </p:txBody>
      </p:sp>
      <p:pic>
        <p:nvPicPr>
          <p:cNvPr id="61" name="Text Placeholder 16386"/>
          <p:cNvPicPr/>
          <p:nvPr/>
        </p:nvPicPr>
        <p:blipFill>
          <a:blip r:embed="rId1"/>
          <a:stretch>
            <a:fillRect/>
          </a:stretch>
        </p:blipFill>
        <p:spPr>
          <a:xfrm>
            <a:off x="1193760" y="1486080"/>
            <a:ext cx="7571880" cy="4836600"/>
          </a:xfrm>
          <a:prstGeom prst="rect">
            <a:avLst/>
          </a:prstGeom>
          <a:ln w="12600">
            <a:noFill/>
          </a:ln>
        </p:spPr>
      </p:pic>
      <p:sp>
        <p:nvSpPr>
          <p:cNvPr id="62" name="CustomShape 2"/>
          <p:cNvSpPr/>
          <p:nvPr/>
        </p:nvSpPr>
        <p:spPr>
          <a:xfrm>
            <a:off x="925560" y="463680"/>
            <a:ext cx="8457840" cy="587160"/>
          </a:xfrm>
          <a:prstGeom prst="rect">
            <a:avLst/>
          </a:prstGeom>
          <a:noFill/>
          <a:ln w="1260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685800" y="334800"/>
            <a:ext cx="9015120" cy="1260000"/>
          </a:xfrm>
          <a:prstGeom prst="rect">
            <a:avLst/>
          </a:prstGeom>
          <a:noFill/>
          <a:ln w="12600">
            <a:noFill/>
          </a:ln>
        </p:spPr>
        <p:txBody>
          <a:bodyPr lIns="47520" tIns="17640" rIns="47520" bIns="17640">
            <a:noAutofit/>
          </a:bodyPr>
          <a:p>
            <a:pPr>
              <a:lnSpc>
                <a:spcPct val="100000"/>
              </a:lnSpc>
              <a:tabLst>
                <a:tab pos="0" algn="l"/>
              </a:tabLst>
            </a:pPr>
            <a:r>
              <a:rPr lang="sv-SE" sz="3600" b="1" strike="noStrike" spc="-1">
                <a:solidFill>
                  <a:srgbClr val="767900"/>
                </a:solidFill>
                <a:latin typeface="Arial"/>
              </a:rPr>
              <a:t>Chain Hierarchy</a:t>
            </a:r>
            <a:endParaRPr lang="sv-SE" sz="3600" b="0" strike="noStrike" spc="-1">
              <a:solidFill>
                <a:srgbClr val="000000"/>
              </a:solidFill>
              <a:latin typeface="Arial"/>
            </a:endParaRPr>
          </a:p>
        </p:txBody>
      </p:sp>
      <p:pic>
        <p:nvPicPr>
          <p:cNvPr id="64" name="Content Placeholder 1"/>
          <p:cNvPicPr/>
          <p:nvPr/>
        </p:nvPicPr>
        <p:blipFill>
          <a:blip r:embed="rId1"/>
          <a:stretch>
            <a:fillRect/>
          </a:stretch>
        </p:blipFill>
        <p:spPr>
          <a:xfrm>
            <a:off x="1631880" y="1163520"/>
            <a:ext cx="3387240" cy="5760720"/>
          </a:xfrm>
          <a:prstGeom prst="rect">
            <a:avLst/>
          </a:prstGeom>
          <a:ln w="12600">
            <a:noFill/>
          </a:ln>
        </p:spPr>
      </p:pic>
      <p:pic>
        <p:nvPicPr>
          <p:cNvPr id="65" name="Picture 2"/>
          <p:cNvPicPr/>
          <p:nvPr/>
        </p:nvPicPr>
        <p:blipFill>
          <a:blip r:embed="rId2"/>
          <a:stretch>
            <a:fillRect/>
          </a:stretch>
        </p:blipFill>
        <p:spPr>
          <a:xfrm>
            <a:off x="5467320" y="838080"/>
            <a:ext cx="4762080" cy="6409800"/>
          </a:xfrm>
          <a:prstGeom prst="rect">
            <a:avLst/>
          </a:prstGeom>
          <a:ln w="936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919191"/>
      </a:lt2>
      <a:accent1>
        <a:srgbClr val="CECECE"/>
      </a:accent1>
      <a:accent2>
        <a:srgbClr val="C8FEC8"/>
      </a:accent2>
      <a:accent3>
        <a:srgbClr val="FFFFFF"/>
      </a:accent3>
      <a:accent4>
        <a:srgbClr val="000000"/>
      </a:accent4>
      <a:accent5>
        <a:srgbClr val="E3E3E3"/>
      </a:accent5>
      <a:accent6>
        <a:srgbClr val="B3E4B3"/>
      </a:accent6>
      <a:hlink>
        <a:srgbClr val="037C03"/>
      </a:hlink>
      <a:folHlink>
        <a:srgbClr val="DBFFB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919191"/>
      </a:lt2>
      <a:accent1>
        <a:srgbClr val="CECECE"/>
      </a:accent1>
      <a:accent2>
        <a:srgbClr val="C8FEC8"/>
      </a:accent2>
      <a:accent3>
        <a:srgbClr val="FFFFFF"/>
      </a:accent3>
      <a:accent4>
        <a:srgbClr val="000000"/>
      </a:accent4>
      <a:accent5>
        <a:srgbClr val="E3E3E3"/>
      </a:accent5>
      <a:accent6>
        <a:srgbClr val="B3E4B3"/>
      </a:accent6>
      <a:hlink>
        <a:srgbClr val="037C03"/>
      </a:hlink>
      <a:folHlink>
        <a:srgbClr val="DBFFB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c:\qa\unixsa\ua01intr.ppt</Template>
  <TotalTime>0</TotalTime>
  <Words>13976</Words>
  <Application>WPS Presentation</Application>
  <PresentationFormat/>
  <Paragraphs>426</Paragraphs>
  <Slides>34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34</vt:i4>
      </vt:variant>
    </vt:vector>
  </HeadingPairs>
  <TitlesOfParts>
    <vt:vector size="50" baseType="lpstr">
      <vt:lpstr>Arial</vt:lpstr>
      <vt:lpstr>SimSun</vt:lpstr>
      <vt:lpstr>Wingdings</vt:lpstr>
      <vt:lpstr>Arial</vt:lpstr>
      <vt:lpstr>DejaVu Sans</vt:lpstr>
      <vt:lpstr>Symbol</vt:lpstr>
      <vt:lpstr>Times New Roman</vt:lpstr>
      <vt:lpstr>Courier New</vt:lpstr>
      <vt:lpstr>Gubbi</vt:lpstr>
      <vt:lpstr>Arial Unicode MS</vt:lpstr>
      <vt:lpstr>微软雅黑</vt:lpstr>
      <vt:lpstr>Droid Sans Fallback</vt:lpstr>
      <vt:lpstr>Arial Unicode MS</vt:lpstr>
      <vt:lpstr>esint10</vt:lpstr>
      <vt:lpstr>Standard Symbols PS [URW ]</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ages>16</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System Administration </dc:title>
  <dc:creator/>
  <dc:subject>Networking with TCP/IP</dc:subject>
  <cp:lastModifiedBy>kvlachos</cp:lastModifiedBy>
  <cp:revision>597</cp:revision>
  <cp:lastPrinted>2020-10-16T14:25:24Z</cp:lastPrinted>
  <dcterms:created xsi:type="dcterms:W3CDTF">2020-10-16T14:25:24Z</dcterms:created>
  <dcterms:modified xsi:type="dcterms:W3CDTF">2020-10-16T14:25:24Z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1033-11.1.0.9522</vt:lpwstr>
  </property>
  <property fmtid="{D5CDD505-2E9C-101B-9397-08002B2CF9AE}" pid="6" name="LinksUpToDate">
    <vt:bool>false</vt:bool>
  </property>
  <property fmtid="{D5CDD505-2E9C-101B-9397-08002B2CF9AE}" pid="7" name="MMClips">
    <vt:i4>0</vt:i4>
  </property>
  <property fmtid="{D5CDD505-2E9C-101B-9397-08002B2CF9AE}" pid="8" name="Notes">
    <vt:i4>20</vt:i4>
  </property>
  <property fmtid="{D5CDD505-2E9C-101B-9397-08002B2CF9AE}" pid="9" name="PresentationFormat">
    <vt:lpwstr>Anpassad</vt:lpwstr>
  </property>
  <property fmtid="{D5CDD505-2E9C-101B-9397-08002B2CF9AE}" pid="10" name="ScaleCrop">
    <vt:bool>false</vt:bool>
  </property>
  <property fmtid="{D5CDD505-2E9C-101B-9397-08002B2CF9AE}" pid="11" name="ShareDoc">
    <vt:bool>false</vt:bool>
  </property>
  <property fmtid="{D5CDD505-2E9C-101B-9397-08002B2CF9AE}" pid="12" name="Slides">
    <vt:i4>31</vt:i4>
  </property>
</Properties>
</file>