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9144000"/>
  <p:notesSz cx="6858000" cy="9144000"/>
  <p:embeddedFontLst>
    <p:embeddedFont>
      <p:font typeface="Garamond"/>
      <p:regular r:id="rId36"/>
      <p:bold r:id="rId37"/>
      <p:italic r:id="rId38"/>
      <p:boldItalic r:id="rId39"/>
    </p:embeddedFont>
    <p:embeddedFont>
      <p:font typeface="Tahoma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regular.fntdata"/><Relationship Id="rId20" Type="http://schemas.openxmlformats.org/officeDocument/2006/relationships/slide" Target="slides/slide16.xml"/><Relationship Id="rId41" Type="http://schemas.openxmlformats.org/officeDocument/2006/relationships/font" Target="fonts/Tahoma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Garamond-bold.fntdata"/><Relationship Id="rId14" Type="http://schemas.openxmlformats.org/officeDocument/2006/relationships/slide" Target="slides/slide10.xml"/><Relationship Id="rId36" Type="http://schemas.openxmlformats.org/officeDocument/2006/relationships/font" Target="fonts/Garamond-regular.fntdata"/><Relationship Id="rId17" Type="http://schemas.openxmlformats.org/officeDocument/2006/relationships/slide" Target="slides/slide13.xml"/><Relationship Id="rId39" Type="http://schemas.openxmlformats.org/officeDocument/2006/relationships/font" Target="fonts/Garamond-boldItalic.fntdata"/><Relationship Id="rId16" Type="http://schemas.openxmlformats.org/officeDocument/2006/relationships/slide" Target="slides/slide12.xml"/><Relationship Id="rId38" Type="http://schemas.openxmlformats.org/officeDocument/2006/relationships/font" Target="fonts/Garamond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" name="Google Shape;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200" u="none" cap="none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9375"/>
            <a:ext cx="64008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1587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669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600" u="none" cap="none" strike="noStrike"/>
            </a:lvl2pPr>
            <a:lvl3pPr indent="-396875" lvl="2" marL="1022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200" u="none" cap="none" strike="noStrike"/>
            </a:lvl3pPr>
            <a:lvl4pPr indent="-358775" lvl="3" marL="1339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000" u="none" cap="none" strike="noStrike"/>
            </a:lvl4pPr>
            <a:lvl5pPr indent="-341311" lvl="4" marL="168116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b="0" i="0" sz="2000" u="none" cap="none" strike="noStrike"/>
            </a:lvl5pPr>
            <a:lvl6pPr indent="-317500" lvl="5" marL="2022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1311" lvl="6" marL="2363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5125" lvl="7" marL="270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8936" lvl="8" marL="3046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6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2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304800" y="1295400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6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2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AND_TWO_OBJECTS" type="txAndTwoObj">
  <p:cSld name="TEXT_AND_TWO_OBJECTS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57200" y="1447800"/>
            <a:ext cx="6197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6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2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600" u="none" cap="none" strike="noStrike"/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2200" u="none" cap="none" strike="noStrike"/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b="0" i="0" sz="2000" u="none" cap="none" strike="noStrike"/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b="0" i="0" sz="2000" u="none" cap="none" strike="noStrike"/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buNone/>
              <a:defRPr b="0" i="0" sz="1200" u="none" cap="none" strike="noStrike"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MATLAB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1371600" y="3889375"/>
            <a:ext cx="64008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73025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Variables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0" name="Google Shape;110;p14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name your variables the same as functions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min, max, sqrt, cos, sin, tan, mean, median, etc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Funny things happen when you do this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MATLAB reserved words don’t work either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i, j, eps, nargin, end, pi, date, etc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i, j are reserved as complex numbers initially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work as counters in my experience so they can be redefined as real numbers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Interactive Commands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7" name="Google Shape;117;p15"/>
          <p:cNvSpPr txBox="1"/>
          <p:nvPr>
            <p:ph idx="3" type="body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commands at &gt;&gt; prompt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‘x’ automatically allocated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MATLAB does not require declaration of variables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Nice, but can get you in trouble so be careful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2209800"/>
            <a:ext cx="2541587" cy="21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Interactive Commands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5" name="Google Shape;125;p16"/>
          <p:cNvSpPr txBox="1"/>
          <p:nvPr>
            <p:ph idx="3" type="body"/>
          </p:nvPr>
        </p:nvSpPr>
        <p:spPr>
          <a:xfrm>
            <a:off x="457200" y="1600200"/>
            <a:ext cx="5257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MATLAB is case sensitive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‘ans’ will take value of result of command if no equal sign specified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 most recent result only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Semicolon at end of line will suppress output, it is not required like in C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in script files and debugging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200" y="1600200"/>
            <a:ext cx="2286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Interactive Commands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3" name="Google Shape;133;p17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 of output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Defaults to 4 decimal places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change using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 long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 output to 15 decimal places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3840162"/>
            <a:ext cx="2601912" cy="3017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Operators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1" name="Google Shape;141;p18"/>
          <p:cNvSpPr txBox="1"/>
          <p:nvPr>
            <p:ph idx="3" type="body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Scalar arithmetic operations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Operation			MATLAB form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Exponentiation: ^ 	a</a:t>
            </a:r>
            <a:r>
              <a:rPr b="0" baseline="3000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		a^b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Multiplication: *	ab   			a*b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Division:  /       a / b = a/b		a/b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Division:    \        a \ b = b/a		a\b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Addition:          +	a + b			a+b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Subtraction:     -	a – b			a-b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MATLAB will ignore white space between variables and operators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Order of Operations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8" name="Google Shape;148;p19"/>
          <p:cNvSpPr txBox="1"/>
          <p:nvPr>
            <p:ph idx="3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Parentheses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Exponentiation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Multiplication and division have equal precedence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 and subtraction have equal precedence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 occurs from left to right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in doubt, use parentheses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MATLAB will help match parentheses for you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Logical Operators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2600"/>
            <a:ext cx="8710612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MATLAB Help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2" name="Google Shape;162;p21"/>
          <p:cNvSpPr txBox="1"/>
          <p:nvPr>
            <p:ph idx="3" type="body"/>
          </p:nvPr>
        </p:nvSpPr>
        <p:spPr>
          <a:xfrm>
            <a:off x="457200" y="1600200"/>
            <a:ext cx="52578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Ways to get help in MATLAB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basic 	           text output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helpwin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          command line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2362200"/>
            <a:ext cx="46482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Arrays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0" name="Google Shape;170;p22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MATLAB is adept at handling arrays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Optimized for vector/matrix operations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allows for a reduction of code in some cases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types: Numeric, character, logical, cell, structure, function handle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Numeric types: single, double, int8, int16, int32, uint8, uint16, uint32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Numeric Arrays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7" name="Google Shape;177;p23"/>
          <p:cNvSpPr txBox="1"/>
          <p:nvPr>
            <p:ph idx="3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dimensional arrays, called vectors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create row or column vectors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vector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few ways to create a row vector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use “:”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038600"/>
            <a:ext cx="3213100" cy="155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00" y="3962400"/>
            <a:ext cx="3108325" cy="1554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What is MATLAB?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MATLAB is a simple programming language with its own extensive library of mathematical and graphical subroutines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integrates computation and graphics in one easy to use interface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MATLAB stands for MATrix LABoratory.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Numeric Arrays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6" name="Google Shape;186;p24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 vectors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few ways to generate column vectors too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Semicolon between elements starts new row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Transpose a row vector, or use return between elements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4419600"/>
            <a:ext cx="2133600" cy="2103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800" y="4419600"/>
            <a:ext cx="2230437" cy="2103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1800" y="4038600"/>
            <a:ext cx="1898650" cy="2468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Numeric Arrays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6" name="Google Shape;196;p25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Two-dimensional arrays, called a matrix in MATLAB often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 = rows by columns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[r c] = size(array_name) if array_name is a matrix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work for n-dimension arrays and output size of each dimension into a row vector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matrix creation: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0" y="4876800"/>
            <a:ext cx="3094037" cy="19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Numeric Arrays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4" name="Google Shape;204;p26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addressing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Vector: foo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foo(:) gives all row or column elements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foo(1:5) gives the first five row or column elements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foo(2) gives the second element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Matrix: bar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bar(1,3) gives the first row, third column element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Bar(:,2) gives all elements in the second column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Bar(1,:) gives all elements in the first row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Bar(3:4,1:3) gives all elements in the third and fourth rows that are in the first through third columns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矩陣的各種處理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0" name="Google Shape;210;p27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MATLAB 亦可取出向量中的一個元素或一部份來做運算，例如：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t(3) = 2  	% 將向量 t 的第三個元素更改為 2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t =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3     7     2     5 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&gt;&gt; t(6) = 10		% 在向量 t 加入第六個元素，其值為 10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t =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3     7     2     5     0    10 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&gt;&gt; t(4) = []  		% 將向量 t 的第四個元素刪除，[] 代表空集合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 =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3     7     2     0    10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2971800" y="22336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建立大小為 m×n的矩陣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7" name="Google Shape;217;p28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在每一橫列結尾加上分號（;），例如：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[1 2 3 4; 5 6 7 8; 9 10 11 12]; 		% 建立 3×4 的矩陣 A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A	  					% 顯示矩陣 A 的內容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1     2     3     4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5     6     7     8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9    10    11    12 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2971800" y="22336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8"/>
          <p:cNvSpPr txBox="1"/>
          <p:nvPr/>
        </p:nvSpPr>
        <p:spPr>
          <a:xfrm>
            <a:off x="2981325" y="22336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mxn矩陣的各種處理 (I)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5" name="Google Shape;225;p29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 A(2,3) = 5 	 % 將矩陣 A 第二列、第三行的元素值，改變為 5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A =	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1     2     3     4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5     6     5     8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9    10    11    12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B = A(2,1:3)  	% 取出矩陣 A 的第二橫列、第一至第三直行，並儲存成矩陣 B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 =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5     6     5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2971800" y="22336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mxn矩陣的各種處理 (II)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2" name="Google Shape;232;p30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A = [A B'] 	% 將矩陣 B 轉置後、再以行向量併入矩陣 A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 =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1     2     3     4     5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5     6     5     8     6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9    10    11    12     5 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A(:, 2) = [] 	% 刪除矩陣 A 第二行（：代表所有橫列，[]代表空矩陣）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 =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1     3     4     5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5     5     8     6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9    11    12     5 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mxn矩陣的各種處理 (III)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8" name="Google Shape;238;p31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A = [A; 4 3 2 1]   	% 在原矩陣 A 中，加入第四列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A =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1     3     4     5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5     5     8     6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9    11    12     5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4     3     2     1 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750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A([1 4], :) = []  		% 刪除第一、四列（：代表所有直行，[]是空矩陣） 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A =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5     5     8     6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2-3	常用數學函數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4" name="Google Shape;244;p32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MATLAB 是一個科學計算軟體，因此可以支援很多常用到的數學函數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1" marL="6699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y = abs(x)  	% 取 x 的絕對值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1" marL="6699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y = sin(x)   	% 取 x 的正弦值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1" marL="6699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y = exp(x)  	% 自然指數 exp(x)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1" marL="6699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y = log(x)  	% 自然對數 ln(x)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MATLAB 也支援複數運算，通常以 i 或 j 代表單位虛數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向量矩陣的運算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50" name="Google Shape;250;p33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有一些函數是特別針對向量而設計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1" marL="6699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y = min(x)	  	% 向量 x 的極小值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1" marL="6699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y = max(x)  	% 向量 x 的極大值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1" marL="6699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y = mean(x)	% 向量 x 的平均值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1" marL="6699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y = sum(x)  	% 向量 x 的總和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1" marL="6699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y = sort(x)  	% 向量 x 的排序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What is MATLAB?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MATLAB is an interpreted language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not a compiled language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Matlab is basically a </a:t>
            </a:r>
            <a:r>
              <a:rPr b="0" i="0" lang="en-US" sz="3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high level language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MATLAB is very extendable.  There are many add-ons (toolboxes) for specific requirements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Matrix Index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457200" y="1447800"/>
            <a:ext cx="61976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Arial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matrix indices begin from 1 (not 0 (as in C))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Arial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matrix indices  must be positive integer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438400"/>
            <a:ext cx="2366962" cy="173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200" y="2514600"/>
            <a:ext cx="1087437" cy="1512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2600" y="2514600"/>
            <a:ext cx="1873250" cy="155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91437" y="2514600"/>
            <a:ext cx="1300162" cy="150336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4"/>
          <p:cNvSpPr txBox="1"/>
          <p:nvPr/>
        </p:nvSpPr>
        <p:spPr>
          <a:xfrm>
            <a:off x="304800" y="2057400"/>
            <a:ext cx="844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48000" y="2514600"/>
            <a:ext cx="973137" cy="151288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4"/>
          <p:cNvSpPr txBox="1"/>
          <p:nvPr/>
        </p:nvSpPr>
        <p:spPr>
          <a:xfrm>
            <a:off x="685800" y="4346575"/>
            <a:ext cx="8077200" cy="1749425"/>
          </a:xfrm>
          <a:prstGeom prst="rect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A(-2), A(0)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Error: </a:t>
            </a:r>
            <a:r>
              <a:rPr b="0" i="0" lang="en-US" sz="18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??? Subscript indices must either be real positive integers or logicals.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A(4,2)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Error: </a:t>
            </a:r>
            <a:r>
              <a:rPr b="0" i="0" lang="en-US" sz="18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??? Index exceeds matrix dimensions.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Numeric Arrays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70" name="Google Shape;270;p35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operations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MATLAB has array or element by element and matrix operations when dealing with arrays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Element-by-element operations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Multiplying a vector or array by a scalar is an easy example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400" y="4206875"/>
            <a:ext cx="2455862" cy="26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What is MATLAB?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3" name="Google Shape;63;p8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Features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programming rules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Extended accuracy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Comprehensive mathematical library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Excellent matrix computing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Extensive graphics tools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Linkages with other languages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Transportability across environment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MATLAB scripts will work on PC, UNIX, Mac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Starting MATLAB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0" name="Google Shape;70;p9"/>
          <p:cNvSpPr txBox="1"/>
          <p:nvPr>
            <p:ph idx="3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Citrix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idx="2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Starting MATLAB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7" name="Google Shape;77;p10"/>
          <p:cNvSpPr txBox="1"/>
          <p:nvPr>
            <p:ph idx="3" type="body"/>
          </p:nvPr>
        </p:nvSpPr>
        <p:spPr>
          <a:xfrm>
            <a:off x="457200" y="1143000"/>
            <a:ext cx="8229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MATLAB is running the GUI (Graphical User Interface) will appear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50"/>
              <a:buFont typeface="Arial"/>
              <a:buChar char="●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Window apperance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286000"/>
            <a:ext cx="7567612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idx="2"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Starting MATLAB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5" name="Google Shape;85;p11"/>
          <p:cNvSpPr txBox="1"/>
          <p:nvPr>
            <p:ph idx="3" type="body"/>
          </p:nvPr>
        </p:nvSpPr>
        <p:spPr>
          <a:xfrm>
            <a:off x="304800" y="1676400"/>
            <a:ext cx="3124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 Window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window in MATLAB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MATLAB displays &gt;&gt; prompt when ready for a command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537" y="1646237"/>
            <a:ext cx="5605462" cy="5211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Variables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304800" y="1295400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95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need for types. i.e.,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95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variables are created with double precision unless specified and they are matrices.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95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these statements, the variables are 1x1 matrices with double precision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12"/>
          <p:cNvGrpSpPr/>
          <p:nvPr/>
        </p:nvGrpSpPr>
        <p:grpSpPr>
          <a:xfrm>
            <a:off x="1219200" y="1905000"/>
            <a:ext cx="1524000" cy="1219200"/>
            <a:chOff x="1219200" y="1981200"/>
            <a:chExt cx="1524000" cy="1219200"/>
          </a:xfrm>
        </p:grpSpPr>
        <p:sp>
          <p:nvSpPr>
            <p:cNvPr id="94" name="Google Shape;94;p12"/>
            <p:cNvSpPr txBox="1"/>
            <p:nvPr/>
          </p:nvSpPr>
          <p:spPr>
            <a:xfrm>
              <a:off x="1371600" y="2133600"/>
              <a:ext cx="1219200" cy="914400"/>
            </a:xfrm>
            <a:prstGeom prst="rect">
              <a:avLst/>
            </a:prstGeom>
            <a:solidFill>
              <a:srgbClr val="99CCFF"/>
            </a:solidFill>
            <a:ln cap="rnd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 a;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double b;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Font typeface="Tahoma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float c;</a:t>
              </a:r>
              <a:endParaRPr/>
            </a:p>
          </p:txBody>
        </p:sp>
        <p:cxnSp>
          <p:nvCxnSpPr>
            <p:cNvPr id="95" name="Google Shape;95;p12"/>
            <p:cNvCxnSpPr/>
            <p:nvPr/>
          </p:nvCxnSpPr>
          <p:spPr>
            <a:xfrm>
              <a:off x="1219200" y="1981200"/>
              <a:ext cx="1524000" cy="121920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96" name="Google Shape;96;p12"/>
            <p:cNvCxnSpPr/>
            <p:nvPr/>
          </p:nvCxnSpPr>
          <p:spPr>
            <a:xfrm flipH="1">
              <a:off x="1295400" y="1981200"/>
              <a:ext cx="1447800" cy="1219200"/>
            </a:xfrm>
            <a:prstGeom prst="straightConnector1">
              <a:avLst/>
            </a:prstGeom>
            <a:noFill/>
            <a:ln cap="rnd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97" name="Google Shape;97;p12"/>
          <p:cNvSpPr txBox="1"/>
          <p:nvPr/>
        </p:nvSpPr>
        <p:spPr>
          <a:xfrm>
            <a:off x="1371600" y="4038600"/>
            <a:ext cx="1219200" cy="990600"/>
          </a:xfrm>
          <a:prstGeom prst="rect">
            <a:avLst/>
          </a:prstGeom>
          <a:solidFill>
            <a:srgbClr val="99CCFF"/>
          </a:solidFill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&gt;&gt;x=5;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&gt;&gt;x1=2;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b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Variables</a:t>
            </a:r>
            <a:endParaRPr b="0" i="0" sz="4200" u="none" cap="none" strike="noStrik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names must start with a letter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1" marL="669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You’ll get an error if this doesn’t happen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1" marL="669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5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that, can be any combination of letters, numbers and underscores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73025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Edge 1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CC9900"/>
      </a:accent4>
      <a:accent5>
        <a:srgbClr val="3B812F"/>
      </a:accent5>
      <a:accent6>
        <a:srgbClr val="FFFFFF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