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144000"/>
  <p:notesSz cx="6858000" cy="9144000"/>
  <p:embeddedFontLst>
    <p:embeddedFont>
      <p:font typeface="Garamond"/>
      <p:regular r:id="rId65"/>
      <p:bold r:id="rId66"/>
      <p:italic r:id="rId67"/>
      <p:boldItalic r:id="rId68"/>
    </p:embeddedFont>
    <p:embeddedFont>
      <p:font typeface="Tahoma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C96313-BF83-4391-8E7A-3FDE6FF59095}">
  <a:tblStyle styleId="{46C96313-BF83-4391-8E7A-3FDE6FF590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Tahoma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Garamond-bold.fntdata"/><Relationship Id="rId21" Type="http://schemas.openxmlformats.org/officeDocument/2006/relationships/slide" Target="slides/slide16.xml"/><Relationship Id="rId65" Type="http://schemas.openxmlformats.org/officeDocument/2006/relationships/font" Target="fonts/Garamond-regular.fntdata"/><Relationship Id="rId24" Type="http://schemas.openxmlformats.org/officeDocument/2006/relationships/slide" Target="slides/slide19.xml"/><Relationship Id="rId68" Type="http://schemas.openxmlformats.org/officeDocument/2006/relationships/font" Target="fonts/Garamond-boldItalic.fntdata"/><Relationship Id="rId23" Type="http://schemas.openxmlformats.org/officeDocument/2006/relationships/slide" Target="slides/slide18.xml"/><Relationship Id="rId67" Type="http://schemas.openxmlformats.org/officeDocument/2006/relationships/font" Target="fonts/Garamond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ahom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:notes"/>
          <p:cNvSpPr/>
          <p:nvPr>
            <p:ph idx="2" type="sldImg"/>
          </p:nvPr>
        </p:nvSpPr>
        <p:spPr>
          <a:xfrm>
            <a:off x="1150937" y="687387"/>
            <a:ext cx="455930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69:notes"/>
          <p:cNvSpPr txBox="1"/>
          <p:nvPr>
            <p:ph idx="1" type="body"/>
          </p:nvPr>
        </p:nvSpPr>
        <p:spPr>
          <a:xfrm>
            <a:off x="915987" y="4341812"/>
            <a:ext cx="5026025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7575" spcFirstLastPara="1" rIns="97575" wrap="square" tIns="49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9375"/>
            <a:ext cx="6400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587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96875" lvl="2" marL="10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200" u="none" cap="none" strike="noStrike"/>
            </a:lvl3pPr>
            <a:lvl4pPr indent="-358775" lvl="3" marL="133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000" u="none" cap="none" strike="noStrike"/>
            </a:lvl4pPr>
            <a:lvl5pPr indent="-341311" lvl="4" marL="16811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2000" u="none" cap="none" strike="noStrike"/>
            </a:lvl5pPr>
            <a:lvl6pPr indent="-317500" lvl="5" marL="202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1311" lvl="6" marL="2363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5125" lvl="7" marL="270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8936" lvl="8" marL="3046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52400" y="1219200"/>
            <a:ext cx="502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257800" y="12954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85800" y="14478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_OBJECTS" type="fourObj">
  <p:cSld name="FOUR_OBJECTS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2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371600" y="3889375"/>
            <a:ext cx="6400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3025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Plot the function e</a:t>
            </a:r>
            <a:r>
              <a:rPr b="0" baseline="3000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-x/3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sin(x) between 0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≤4π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the arrays y and y1 </a:t>
            </a: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correctly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the y2-array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295400" y="21336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&gt;&gt;y2=y.*y1;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295400" y="34290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&gt;&gt;plot(y2)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3276600"/>
            <a:ext cx="4419600" cy="3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Practice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plot(x,sin(x), x, cos(x), x, sin(x)+cos(x));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Figure(2);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plot(x, sin(x), 'o', x, cos(x), 'x', x, sin(x)+cos(x), '*');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plot(x, y,'k:diamond')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plot color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7"/>
          <p:cNvGraphicFramePr/>
          <p:nvPr/>
        </p:nvGraphicFramePr>
        <p:xfrm>
          <a:off x="1447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{46C96313-BF83-4391-8E7A-3FDE6FF59095}</a:tableStyleId>
              </a:tblPr>
              <a:tblGrid>
                <a:gridCol w="2997200"/>
                <a:gridCol w="2413000"/>
                <a:gridCol w="1371600"/>
              </a:tblGrid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Plot-color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RGB 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(Blue)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(0,0,1)</a:t>
                      </a:r>
                      <a:endParaRPr/>
                    </a:p>
                  </a:txBody>
                  <a:tcPr marT="0" marB="0" marR="0" marL="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(Cyan)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(0,1,1)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(Green)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(0,1,0)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(Black)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(0,0,0)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(Magenta)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(1,0,1)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(Red)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(1,0,0)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(White)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(1,1,1)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(Yellow)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(1,1,0)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Modifying 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18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markers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choose to add markers at each data point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have only markers, no 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05200"/>
            <a:ext cx="34480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3505200"/>
            <a:ext cx="3549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Modifying 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19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width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by an integer, default is 0.5 points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1/72 of an inch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style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505200"/>
            <a:ext cx="2378075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peaks       %generate a 49*49 matrix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x';		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plot(x, y);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Display Facilities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title(.)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xlabel(.)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ylabel(.)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838200" y="2209800"/>
            <a:ext cx="38100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&gt;&gt;title(‘This is the sinus function’)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38200" y="3276600"/>
            <a:ext cx="38100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&gt;&gt;xlabel(‘x (secs)’)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914400" y="4648200"/>
            <a:ext cx="38100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&gt;&gt;ylabel(‘sin(x)’)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286000"/>
            <a:ext cx="4557712" cy="31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Subplots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subplot(m,n,p) or subplot(mnp)</a:t>
            </a:r>
            <a:b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subplot(m,n,p,'replace')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typical syntax uses for subplot command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Subplot will generate m by n subplots on a figure 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which subplot to create out of the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m*n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‘replace’ will overwrite any subplot in that current 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Subplots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447800"/>
            <a:ext cx="57150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Subplots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89037"/>
            <a:ext cx="5305425" cy="566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Generating Vectors from functions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52400" y="1219200"/>
            <a:ext cx="502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zeros(M,N)	MxN matrix of zeros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ones(M,N)	MxN matrix of ones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rand(M,N)	MxN matrix of uniformly 			distributed random  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numbers on (0,1)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5257800" y="12954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zeros(1,3)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0     0     0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ones(1,3)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1     1     1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rand(1,3)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0.9501  0.2311 0.6068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7"/>
          <p:cNvCxnSpPr/>
          <p:nvPr/>
        </p:nvCxnSpPr>
        <p:spPr>
          <a:xfrm>
            <a:off x="304800" y="2590800"/>
            <a:ext cx="84582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" name="Google Shape;58;p7"/>
          <p:cNvCxnSpPr/>
          <p:nvPr/>
        </p:nvCxnSpPr>
        <p:spPr>
          <a:xfrm>
            <a:off x="304800" y="4191000"/>
            <a:ext cx="84582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0:0.1:4*pi;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subplot(2, 2, 1); plot(x, sin(x));	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subplot(2, 2, 2); plot(x, cos(x));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subplot(2, 2, 3); plot(x, sin(x).*exp(-x/5));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subplot(2, 2, 4); plot(x, x.^2);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2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 Graphs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p26"/>
          <p:cNvSpPr txBox="1"/>
          <p:nvPr>
            <p:ph idx="3" type="body"/>
          </p:nvPr>
        </p:nvSpPr>
        <p:spPr>
          <a:xfrm>
            <a:off x="457200" y="1143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will plot horizontal and vertical bar graphs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46237"/>
            <a:ext cx="7064375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Modifying 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27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set(h,'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PropertyName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',PropertyValue,...)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takes object handle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sets property values for give property names for that object handle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array, the property values will be set for all object handles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get(h,'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PropertyName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value of a given property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Modifying 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gcf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 for get current figure handle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return handle of current figure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gca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 for get current axis handle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return handle of current axis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two commands are very useful when used in conjunction with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edit the properties of the current figure or axis without having the handle specified in a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0:0.1:4*pi;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plot(x, sin(x)+sin(3*x))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set(gca, 'ytick', [-1 -0.3 0.1 1]);		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set(gca, 'yticklabel', {'min.', 'point 1', 'point 2', 'max. '});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on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Use of M-File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66800"/>
            <a:ext cx="23145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304800" y="1371600"/>
            <a:ext cx="17494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create a new M-File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0"/>
          <p:cNvCxnSpPr/>
          <p:nvPr/>
        </p:nvCxnSpPr>
        <p:spPr>
          <a:xfrm flipH="1" rot="10800000">
            <a:off x="1981200" y="1676400"/>
            <a:ext cx="914400" cy="152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247" name="Google Shape;247;p30"/>
          <p:cNvSpPr txBox="1"/>
          <p:nvPr/>
        </p:nvSpPr>
        <p:spPr>
          <a:xfrm>
            <a:off x="533400" y="5305425"/>
            <a:ext cx="8135937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Extension “.m”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text file containing script or function or program to run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209800"/>
            <a:ext cx="38862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3429000" y="2590800"/>
            <a:ext cx="533400" cy="12144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Use of M-File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81125"/>
            <a:ext cx="7189787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6172200" y="3581400"/>
            <a:ext cx="2619375" cy="1474787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include “;” at the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each statement,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will not be shown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1"/>
          <p:cNvCxnSpPr/>
          <p:nvPr/>
        </p:nvCxnSpPr>
        <p:spPr>
          <a:xfrm>
            <a:off x="2514600" y="2971800"/>
            <a:ext cx="3505200" cy="1066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58" name="Google Shape;258;p31"/>
          <p:cNvCxnSpPr/>
          <p:nvPr/>
        </p:nvCxnSpPr>
        <p:spPr>
          <a:xfrm>
            <a:off x="3276600" y="2438400"/>
            <a:ext cx="274320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59" name="Google Shape;259;p31"/>
          <p:cNvCxnSpPr/>
          <p:nvPr/>
        </p:nvCxnSpPr>
        <p:spPr>
          <a:xfrm flipH="1">
            <a:off x="3200400" y="990600"/>
            <a:ext cx="1524000" cy="4572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260" name="Google Shape;260;p31"/>
          <p:cNvSpPr txBox="1"/>
          <p:nvPr/>
        </p:nvSpPr>
        <p:spPr>
          <a:xfrm>
            <a:off x="4876800" y="700087"/>
            <a:ext cx="280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file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Denem430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Command line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current path  (pwd)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to your m-file directory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m1.m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m1.m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 the m1  (&gt;&gt;m1)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Flow Control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838200" y="1600200"/>
            <a:ext cx="7924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   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     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   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1" i="0" lang="en-US" sz="29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  Programming with 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Relational operators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           less than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	less than or equal to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	          greater than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	greater than or equal to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=	equal to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~=	not equal to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	           not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	           and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	or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xor(a,b)	exclusive or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Concatenation of Matrices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85800" y="14478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ourier New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[1 2], y = [4 5], z=[ 0 0]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[ x y]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1   2   4   5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= [x ; y]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1 2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4 5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57200" y="5105400"/>
            <a:ext cx="7781925" cy="925512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 = [x y ;z]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Error: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??? Error using ==&gt; vertcat CAT arguments dimensions are not consistent.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Control Structures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685800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●"/>
            </a:pPr>
            <a:r>
              <a:rPr b="0" i="0" lang="en-US" sz="3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If Statement Syntax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(Condition_1)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elseif (Condition_2)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elseif (Condition_3)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5"/>
          <p:cNvGrpSpPr/>
          <p:nvPr/>
        </p:nvGrpSpPr>
        <p:grpSpPr>
          <a:xfrm>
            <a:off x="4953000" y="1219200"/>
            <a:ext cx="4191000" cy="4876800"/>
            <a:chOff x="4953000" y="1219200"/>
            <a:chExt cx="4191000" cy="4876800"/>
          </a:xfrm>
        </p:grpSpPr>
        <p:sp>
          <p:nvSpPr>
            <p:cNvPr id="286" name="Google Shape;286;p35"/>
            <p:cNvSpPr txBox="1"/>
            <p:nvPr/>
          </p:nvSpPr>
          <p:spPr>
            <a:xfrm>
              <a:off x="4953000" y="1219200"/>
              <a:ext cx="4191000" cy="4876800"/>
            </a:xfrm>
            <a:prstGeom prst="rect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Some Dummy Examples</a:t>
              </a:r>
              <a:endParaRPr b="0" i="0" sz="24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if ((a&gt;3) &amp; (b==5))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	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if (a&lt;3)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elseif (b~=5) 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87B7DF"/>
                  </a:solidFill>
                  <a:latin typeface="Tahoma"/>
                  <a:ea typeface="Tahoma"/>
                  <a:cs typeface="Tahoma"/>
                  <a:sym typeface="Tahoma"/>
                </a:rPr>
                <a:t>if (a&lt;3)</a:t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87B7DF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87B7DF"/>
                  </a:solidFill>
                  <a:latin typeface="Tahoma"/>
                  <a:ea typeface="Tahoma"/>
                  <a:cs typeface="Tahoma"/>
                  <a:sym typeface="Tahoma"/>
                </a:rPr>
                <a:t>else     </a:t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87B7DF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87B7DF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87B7D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35"/>
            <p:cNvCxnSpPr/>
            <p:nvPr/>
          </p:nvCxnSpPr>
          <p:spPr>
            <a:xfrm>
              <a:off x="4953000" y="2895600"/>
              <a:ext cx="41910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88" name="Google Shape;288;p35"/>
            <p:cNvCxnSpPr/>
            <p:nvPr/>
          </p:nvCxnSpPr>
          <p:spPr>
            <a:xfrm>
              <a:off x="4953000" y="4572000"/>
              <a:ext cx="41910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Control Structures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●"/>
            </a:pPr>
            <a:r>
              <a:rPr b="0" i="0" lang="en-US" sz="3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For loop syntax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i=Index_Array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36"/>
          <p:cNvGrpSpPr/>
          <p:nvPr/>
        </p:nvGrpSpPr>
        <p:grpSpPr>
          <a:xfrm>
            <a:off x="4724400" y="1143000"/>
            <a:ext cx="4191000" cy="5029200"/>
            <a:chOff x="4724400" y="1143000"/>
            <a:chExt cx="4191000" cy="5029200"/>
          </a:xfrm>
        </p:grpSpPr>
        <p:sp>
          <p:nvSpPr>
            <p:cNvPr id="296" name="Google Shape;296;p36"/>
            <p:cNvSpPr txBox="1"/>
            <p:nvPr/>
          </p:nvSpPr>
          <p:spPr>
            <a:xfrm>
              <a:off x="4724400" y="1143000"/>
              <a:ext cx="4191000" cy="5029200"/>
            </a:xfrm>
            <a:prstGeom prst="rect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Some Dummy Examples</a:t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for i=1:100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00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for j=1:3:200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FF"/>
                  </a:solidFill>
                  <a:latin typeface="Tahoma"/>
                  <a:ea typeface="Tahoma"/>
                  <a:cs typeface="Tahoma"/>
                  <a:sym typeface="Tahoma"/>
                </a:rPr>
                <a:t>for m=13:-0.2:-21</a:t>
              </a:r>
              <a:endParaRPr b="0" i="0" sz="1800" u="none" cap="none" strike="noStrike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FF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FFFF"/>
                  </a:solidFill>
                  <a:latin typeface="Tahoma"/>
                  <a:ea typeface="Tahoma"/>
                  <a:cs typeface="Tahoma"/>
                  <a:sym typeface="Tahoma"/>
                </a:rPr>
                <a:t>end </a:t>
              </a:r>
              <a:endParaRPr b="0" i="0" sz="1800" u="none" cap="none" strike="noStrike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 k=[0.1 0.3 -13 12 7 -9.3]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Some Matlab Commands;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36"/>
            <p:cNvCxnSpPr/>
            <p:nvPr/>
          </p:nvCxnSpPr>
          <p:spPr>
            <a:xfrm>
              <a:off x="4953000" y="2819400"/>
              <a:ext cx="39624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8" name="Google Shape;298;p36"/>
            <p:cNvCxnSpPr/>
            <p:nvPr/>
          </p:nvCxnSpPr>
          <p:spPr>
            <a:xfrm>
              <a:off x="4953000" y="3962400"/>
              <a:ext cx="39624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9" name="Google Shape;299;p36"/>
            <p:cNvCxnSpPr/>
            <p:nvPr/>
          </p:nvCxnSpPr>
          <p:spPr>
            <a:xfrm>
              <a:off x="4953000" y="5105400"/>
              <a:ext cx="39624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Control Structures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While Loop Syntax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(condition)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Matlab Commands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4648200" y="2514600"/>
            <a:ext cx="4191000" cy="205740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Dummy Example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while  ((a&gt;3) &amp; (b==5))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     Some Matlab Commands;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   expression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  value(1)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statement(1)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  value(2)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	statement(2)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…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  value(n-1)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	statement(n-1)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otherwise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	statement(n)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m2.m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[3 4 5 9 2];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i = 1:length(y)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rem(y(i),3)==0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fprintf('y(%g)=%g is 3n.\n', i, y(i));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elseif rem(y(i), 3)==1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fprintf('y(%g)=%g is 3n+1.\n', i , y(i));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fprintf('y(%g)=%g is 3n+2.\n', i , y(i));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m3.m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1:1000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prod(1:i) &gt; 1e100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fprintf('%g! = %e &gt; 1e100\n', i, prod(1:i));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break;		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m4.m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month = 1:12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switch month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{3,4,5}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season = 'Spring';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{6,7,8}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season = 'Summer';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{9,10,11}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season = 'Autumn';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{12,1,2}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season = 'Winter';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fprintf('Month %d ===&gt; %s.\n', month, season);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3-d Surface Plots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7" name="Google Shape;337;p4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surf(Z)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create a 3-D surface plot of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the current colormap to color the surface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surfc(Z)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same as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except that it also draws a contour map under the surface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will create a surface without filled faces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M7.m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linspace(-2, 2, 25);	             % 在 x 軸 [-2,2] 之間取 25 點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linspace(-2, 2, 25);	              % 在 y 軸 [-2,2] 之間取 25 點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[xx, yy] = meshgrid(x, y);	% xx 和 yy 都是 25×25 的矩陣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zz = xx.*exp(-xx.^2-yy.^2);	% 計算函數值，zz 也是 25×25 的矩陣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mesh(xx, yy, zz);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surf(xx, yy, zz), meshz(xx, yy, zz);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waterfall(xx,yy,zz);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meshc(xx, yy, zz);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meshgrid function generates the grid point in the xy plane, and then evaluate the function f(x,y) at these points.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3-d of plot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[x, y] = meshgrid(-2:0.1:2);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y.*exp(-x.^2-y.^2);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plot3(x, y, z);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Matrices Operations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4292600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4191000"/>
            <a:ext cx="1836737" cy="190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4267200"/>
            <a:ext cx="16954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1800" y="4267200"/>
            <a:ext cx="172243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375" y="1844675"/>
            <a:ext cx="1873250" cy="157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5962" y="1844675"/>
            <a:ext cx="2016125" cy="1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971550" y="2205037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and B: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27087" y="3716337"/>
            <a:ext cx="1387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2555875" y="3716337"/>
            <a:ext cx="180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4572000" y="3716337"/>
            <a:ext cx="180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6516687" y="3716337"/>
            <a:ext cx="180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Function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function file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useful when you need to repeat a set of commands several times.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function [output variables] = function_name(input variables);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variables in a function file are local,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output variables are enclosed in square brackets, the square brackets are optional when there is only one output.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 input variables are enclosed with parentheses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(iii) function_name must be the same as the filename in which it is saved (with the .m extension)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(iv) function is called by its name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Myfun.m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 b c]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myfun(x, y)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x * y; a = 100; c = x.^2;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myfun(2,3)           % called with zero outputs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= myfun(2,3)       % called with one output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 v w] = myfun(2,3) % called with all outputs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func3.m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7" name="Google Shape;367;p4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[ave1, ave2] = func3(vector1, vector2);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ave1 = sum(vector1)/length(vector1);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ave2 = sum(vector2)/length(vector2);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[a, b] = func3([1 2 3], [4 5 6 7 8])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func4.m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[ave1, ave2] = func4(vector1, vector2)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nargin == 1		% only one variable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ave1 = sum(vector1)/length(vector1);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nargout == 2		% two variables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ave1 = sum(vector1)/length(vector1);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ave2 = sum(vector2)/length(vector2);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[a, b] = func4([1 2 3], [4 5 6 7 8])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func4([1 3 5 7 9])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bar(sin(func4([1 3 5 7 9])))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/>
        </p:nvSpPr>
        <p:spPr>
          <a:xfrm>
            <a:off x="3505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Elementary Math Function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0" name="Google Shape;380;p49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Abs(), sign()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Sign(A) = A./abs(A)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Sin(), cos(), asin(), acos()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Exp(), log(), log10()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Ceil(), floor()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Sqrt()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Real(), imag()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I/O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fid = fopen(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‘1.txt'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'r'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~feof(fid)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name(i,:) = 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</a:t>
            </a:r>
            <a:r>
              <a:rPr b="1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5c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year(i) = 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'%d'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no1(i) = 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'%d'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no2(i)=fscanf(fid,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'%d'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no3(i)=fscanf(fid,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'%g'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no4(i)=fscanf(fid,</a:t>
            </a:r>
            <a:r>
              <a:rPr b="0" i="0" lang="en-US" sz="21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'%g\n'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i=i+1;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year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fclose(fid);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Alt.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fscanf(fid, ‘%s’, 1);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1.txt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1995 12 5 2.3 4.5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 1975 2 12 4.5 5.3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time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			%  start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inv(rand(500));		%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inverse.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t0 = cputime;		% time now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inv(rand(500));		%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cpuTime = cputime-t0      % cpu time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time are ingored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Operators (Element by Element)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762000" y="1295400"/>
            <a:ext cx="754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.*	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element-by-element multiplication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./	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element-by-element division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.^	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element-by-element power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5181600" y="1828800"/>
            <a:ext cx="365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Time for every command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on -detail mmex	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1:1000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inv(rand(100));	             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mean(rand(100));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off			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report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MATLAB的影像格式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2" name="Google Shape;422;p56"/>
          <p:cNvSpPr txBox="1"/>
          <p:nvPr>
            <p:ph idx="3" type="body"/>
          </p:nvPr>
        </p:nvSpPr>
        <p:spPr>
          <a:xfrm>
            <a:off x="1182687" y="2017712"/>
            <a:ext cx="7772400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最常處理的影像格式為索引影像（Indexed Images）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顯示此類型影像的語法如下：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image(X)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colormap(map)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其中X為影像的資料矩陣，map為色盤矩陣。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色盤矩陣的大小為K×3，每個橫列由三個元素所組成，分別是R（紅） 、G（綠）、B（藍） ，每個元素的範圍為0~1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X的值為1~K，也就是當X(i, j)的值為p，則像素點(i, j) 的顏色為map(p, :)這一列的值所決定。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顯示索引影像範例一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8" name="Google Shape;428;p57"/>
          <p:cNvSpPr txBox="1"/>
          <p:nvPr>
            <p:ph idx="3" type="body"/>
          </p:nvPr>
        </p:nvSpPr>
        <p:spPr>
          <a:xfrm>
            <a:off x="1182687" y="2017712"/>
            <a:ext cx="7772400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在下例中，我們使用MATLAB顯示內建的小丑圖。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範例19-1：image01.m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1524000" y="3733800"/>
            <a:ext cx="7086600" cy="13398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 clown.mat		%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載入小丑影像資料，含變數 X 和 map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image(X);		% 顯示影像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colormap(map)		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取用色盤矩陣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顯示索引影像範例二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5" name="Google Shape;435;p58"/>
          <p:cNvSpPr txBox="1"/>
          <p:nvPr>
            <p:ph idx="3" type="body"/>
          </p:nvPr>
        </p:nvSpPr>
        <p:spPr>
          <a:xfrm>
            <a:off x="1182687" y="2017712"/>
            <a:ext cx="7772400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由於由X 是索引影像，因此其最小值是 1, 最大值會等於 map 的列數（即「可顯示之顏色數目」），可驗証如下：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範例19-2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：image02.m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1600200" y="4114800"/>
            <a:ext cx="7086600" cy="175260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 clown.mat		%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載入小丑影像資料，含變數 X 和 map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fprintf('min(min(X)) = %d\n', min(min(X)));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fprintf('max(max(X)) = %d\n', max(max(X)));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fprintf('size(map, 1) = %d\n', size(map, 1));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顯示索引影像範例二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2" name="Google Shape;442;p59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min(min(X)) = 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max(max(X)) = 81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size(map, 1) = 81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由範例可知，此小丑影像共含有 81 種不同的顏色。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音訊的基本介紹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8" name="Google Shape;448;p60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聲音訊號（Audio Signal）簡稱音訊，泛指由人耳聽到的各種聲音的訊號。音訊有些基本的特質，可說明如下：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音量（Volume）：聲音的大小稱為音量，又稱為力度、強度（Intensity）或是能量（Energy）。音量越大，代表音訊波形的震幅越大。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音高（Pitch）：聲音的基本頻率（Fundamental Frequency）越高，代表音高越高（例如女高音的歌聲）；反之，聲音的基本頻率越低，代表音高越低（例如男低音的歌聲）。（有關基本頻率的說明，將在本章其後各小節說明。）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音色（Timber）：音訊波形在每個週期內的變化，就形成了此音訊的音色。不同的音色即代表不同的音訊內容，例如不同的字有不同的發音，或是不同的歌手有不同的特色，這些都是由於音色不同而產生。</a:t>
            </a:r>
            <a:endParaRPr b="0" i="0" sz="2600" u="none" cap="none" strike="noStrik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838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20-2	WAV檔案的讀取範例之一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4" name="Google Shape;454;p61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例如，若要讀取光碟中的檔案 welcome.wav，畫出音訊的波形並播放出此音訊，可使用下列程式：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範例20-1：  readWave01.m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1"/>
          <p:cNvSpPr txBox="1"/>
          <p:nvPr/>
        </p:nvSpPr>
        <p:spPr>
          <a:xfrm>
            <a:off x="1187450" y="4149725"/>
            <a:ext cx="7086600" cy="1590675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[y, fs]=wavread('welcome.wav');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sound(y, fs);			% 播放此音訊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time=(1:length(y))/fs;	% 時間軸的向量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plot(time, y);			% 畫出時間軸上的波形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20-2	WAV檔案的讀取範例之一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1" name="Google Shape;461;p62"/>
          <p:cNvSpPr txBox="1"/>
          <p:nvPr>
            <p:ph idx="3" type="body"/>
          </p:nvPr>
        </p:nvSpPr>
        <p:spPr>
          <a:xfrm>
            <a:off x="381000" y="1412875"/>
            <a:ext cx="800735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執行結果:歡迎光臨波形圖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2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50" y="2120900"/>
            <a:ext cx="5183187" cy="394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20-2	WAV檔案的讀取範例之二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9" name="Google Shape;469;p63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33400" lvl="1" marL="4572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若要知道 welcome.wav 的取樣點是由多少個位元來表示，可使用 [y, fs, nbits] = wavread(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welcome.wav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)。若要知道音訊長度，則可使用 length(y)/fs。以下範例可以印出音訊檔 welcome.wav 的各種相關資訊：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範例20-2： readWave02.m</a:t>
            </a:r>
            <a:endParaRPr b="0" i="0" sz="2600" u="none" cap="none" strike="noStrike"/>
          </a:p>
        </p:txBody>
      </p:sp>
      <p:sp>
        <p:nvSpPr>
          <p:cNvPr id="470" name="Google Shape;470;p63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3"/>
          <p:cNvSpPr txBox="1"/>
          <p:nvPr/>
        </p:nvSpPr>
        <p:spPr>
          <a:xfrm>
            <a:off x="1187450" y="3716337"/>
            <a:ext cx="7086600" cy="1909762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fileName='welcome.wav';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[y, fs, nbits]=wavread(fileName);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fprintf('音訊檔案 "%s" 的資訊：\n', fileName);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fprintf('音訊長度 = %g 秒\n', length(y)/fs);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fprintf('取樣頻率 = %g 取樣點/秒\n', fs);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fprintf('解析度 = %g 位元/取樣點\n', nbits);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20-2	WAV檔案的讀取範例之二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7" name="Google Shape;477;p64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範例20-2執行結果: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音訊檔案 "welcome.wav" 的資訊：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音訊長度 = 1.45134 秒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取樣頻率 = 11025 取樣點/秒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解析度 = 8 位元/取樣點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4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4"/>
          <p:cNvSpPr txBox="1"/>
          <p:nvPr/>
        </p:nvSpPr>
        <p:spPr>
          <a:xfrm>
            <a:off x="2981325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use of “.” – “Element” Operation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62000" y="4422775"/>
            <a:ext cx="8259762" cy="1749425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 x^2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Erorr: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??? Error using ==&gt; mpower  Matrix must be square.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B=x*y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Erorr: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??? Error using ==&gt; mtimes Inner matrix dimensions must agree.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228600" y="1143000"/>
            <a:ext cx="2819400" cy="1474787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[1 2 3; 5 1 4; 3 2 1]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1     2     3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5     1     4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3     2  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1600200" y="3143250"/>
            <a:ext cx="1524000" cy="12001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A(3 ,:)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  4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3962400" y="2895600"/>
            <a:ext cx="1371600" cy="12001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x .* 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3  8 -3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5410200" y="2895600"/>
            <a:ext cx="1828800" cy="12001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x . / 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0.33   0.5   -3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7315200" y="2895600"/>
            <a:ext cx="1676400" cy="12001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x .^2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1    4    9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152400" y="3143250"/>
            <a:ext cx="1400175" cy="12001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A(1,:)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1   2   3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200400" y="3352800"/>
            <a:ext cx="457200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1295400" y="2667000"/>
            <a:ext cx="485775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Basic Plotting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9" name="Google Shape;109;p1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plot(x,y)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MATLAB plotting command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figure window if not already created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Autoscales each axis to fit data range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axes object properties after x,y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figure(n)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create a new figure window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will use current figure window by default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command will overwrite figure if called repeatedly given same current figure window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Basic Task: Plot the function sin(x) between 0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≤4π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762000" y="15240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x-array of 100 samples between 0 and 4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sin(.) of the x-array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the y-array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295400" y="28956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&gt;&gt;x=linspace(0,4*pi,100);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295400" y="43434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&gt;&gt;y=sin(x);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1219200" y="54864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&gt;&gt;plot(y)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3810000"/>
            <a:ext cx="3302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Plot the function e</a:t>
            </a:r>
            <a:r>
              <a:rPr b="0" baseline="3000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-x/3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sin(x) between 0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≤4π</a:t>
            </a: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609600" y="15240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x-array of 100 samples between 0 and 4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sin(.) of the x-array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e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-x/3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x-array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066800" y="25146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&gt;&gt;x=linspace(0,4*pi,100);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066800" y="36576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&gt;&gt;y=sin(x);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066800" y="4724400"/>
            <a:ext cx="3352800" cy="5334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&gt;&gt;y1=exp(-x/3);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Edg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