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38B65A-D3E4-45AE-83A0-6E1B2D1C6DDC}">
  <a:tblStyle styleId="{1938B65A-D3E4-45AE-83A0-6E1B2D1C6DD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ONLY" type="objOnly">
  <p:cSld name="OBJECT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29" name="Google Shape;29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395287" y="0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Exercise Ch.3 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0" y="571500"/>
            <a:ext cx="914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8100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that each of the following update operations is applied directly to the database of figures in P.61 and P.62 in the handout. Discuss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integrity constraints violated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each operation (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key, entity, or referential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if any, and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the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different ways of enforcing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these constraints (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reject, cascade, or set null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  </a:t>
            </a:r>
            <a:r>
              <a:rPr b="0" i="0" lang="en-US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1600" u="sng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Foreign keys in different tables </a:t>
            </a:r>
            <a:r>
              <a:rPr b="0" i="0" lang="en-US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be </a:t>
            </a:r>
            <a:r>
              <a:rPr b="0" i="0" lang="en-US" sz="1600" u="sng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discussed separately </a:t>
            </a:r>
            <a:r>
              <a:rPr b="0" i="0" lang="en-US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cases of cascade or set null.*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&lt;‘135792468’, null, 4.0 &gt; into WORKS_ON.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&lt;‘123456789’, 2, 4.0 &gt; into WORKS_ON.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&lt; ‘Sale', 2, null, null &gt; into DEPARTMENT.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the EMPLOYEE tuple with SSN= ‘333445555'.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the DEPENDENT tuples with ESSN= ‘333445555'.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 the DNUMBER attribute of the DEPARTMENT tuple with DNUMBER=5 to DNUMBER=6.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 the PNUMBER attribute of the PROJECT tuple with PNUMBER=1 to PNUMBER=2.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 the SSN attribute of the EMPLOYEE tuple with SSN= ‘333445555'  to SSN= ‘135792468'.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/>
          <p:nvPr/>
        </p:nvSpPr>
        <p:spPr>
          <a:xfrm>
            <a:off x="1833562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/>
        </p:nvSpPr>
        <p:spPr>
          <a:xfrm>
            <a:off x="228600" y="304800"/>
            <a:ext cx="2006600" cy="36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the COMPANY database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250" y="190500"/>
            <a:ext cx="6492875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1833562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533400" y="247650"/>
            <a:ext cx="83439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Referential integrity constraints displayed on the COMPANY relational database schema.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75" y="1200150"/>
            <a:ext cx="7335837" cy="52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p17"/>
          <p:cNvGraphicFramePr/>
          <p:nvPr/>
        </p:nvGraphicFramePr>
        <p:xfrm>
          <a:off x="107950" y="87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{1938B65A-D3E4-45AE-83A0-6E1B2D1C6DDC}</a:tableStyleId>
              </a:tblPr>
              <a:tblGrid>
                <a:gridCol w="539750"/>
                <a:gridCol w="889000"/>
                <a:gridCol w="2387600"/>
                <a:gridCol w="360350"/>
                <a:gridCol w="1079500"/>
                <a:gridCol w="1223950"/>
                <a:gridCol w="576250"/>
                <a:gridCol w="503225"/>
                <a:gridCol w="720725"/>
                <a:gridCol w="576250"/>
              </a:tblGrid>
              <a:tr h="530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題號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是否違反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違反限制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解決方法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530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referential constraint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entity constraint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reject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 constraint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reject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07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referential constraint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reject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530225">
                <a:tc vMerge="1"/>
                <a:tc vMerge="1"/>
                <a:tc vMerge="1"/>
                <a:tc rowSpan="2">
                  <a:txBody>
                    <a:bodyPr/>
                    <a:lstStyle/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Employee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SuperSSN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Department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MGRSSN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Works_On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ESSN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Dependent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ESSN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1115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 null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 null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cascade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cascade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11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381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referential constraint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reject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530225">
                <a:tc vMerge="1"/>
                <a:tc vMerge="1"/>
                <a:tc vMerge="1"/>
                <a:tc rowSpan="2">
                  <a:txBody>
                    <a:bodyPr/>
                    <a:lstStyle/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Employee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DNO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Dept_Locations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DNUMBER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DNUM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2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cascade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 null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cascade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Cascade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 null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 constraint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referential constraint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reject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6987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referential constraint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reject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530225">
                <a:tc vMerge="1"/>
                <a:tc vMerge="1"/>
                <a:tc vMerge="1"/>
                <a:tc rowSpan="2">
                  <a:txBody>
                    <a:bodyPr/>
                    <a:lstStyle/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Employee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SuperSSN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Department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MGRSSN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Works_On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ESSN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Dependent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ESSN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302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cascade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 null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cascade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 null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cascade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53340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cascade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