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70.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268.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284.xml"/>
  <Override ContentType="application/vnd.openxmlformats-officedocument.presentationml.notesSlide+xml" PartName="/ppt/notesSlides/notesSlide128.xml"/>
  <Override ContentType="application/vnd.openxmlformats-officedocument.presentationml.notesSlide+xml" PartName="/ppt/notesSlides/notesSlide267.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28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287.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72.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28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276.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264.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260.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284.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256.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642B0D-6B63-41EF-B264-DA7E41E30548}">
  <a:tblStyle styleId="{6E642B0D-6B63-41EF-B264-DA7E41E3054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294" Type="http://schemas.openxmlformats.org/officeDocument/2006/relationships/slide" Target="slides/slide288.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271" Type="http://schemas.openxmlformats.org/officeDocument/2006/relationships/slide" Target="slides/slide265.xml"/><Relationship Id="rId87" Type="http://schemas.openxmlformats.org/officeDocument/2006/relationships/slide" Target="slides/slide81.xml"/><Relationship Id="rId270" Type="http://schemas.openxmlformats.org/officeDocument/2006/relationships/slide" Target="slides/slide264.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3.xml"/><Relationship Id="rId4" Type="http://schemas.openxmlformats.org/officeDocument/2006/relationships/slideMaster" Target="slideMasters/slideMaster1.xml"/><Relationship Id="rId148" Type="http://schemas.openxmlformats.org/officeDocument/2006/relationships/slide" Target="slides/slide142.xml"/><Relationship Id="rId269" Type="http://schemas.openxmlformats.org/officeDocument/2006/relationships/slide" Target="slides/slide263.xml"/><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slide" Target="slides/slide258.xml"/><Relationship Id="rId142" Type="http://schemas.openxmlformats.org/officeDocument/2006/relationships/slide" Target="slides/slide136.xml"/><Relationship Id="rId263" Type="http://schemas.openxmlformats.org/officeDocument/2006/relationships/slide" Target="slides/slide257.xml"/><Relationship Id="rId141" Type="http://schemas.openxmlformats.org/officeDocument/2006/relationships/slide" Target="slides/slide135.xml"/><Relationship Id="rId262" Type="http://schemas.openxmlformats.org/officeDocument/2006/relationships/slide" Target="slides/slide256.xml"/><Relationship Id="rId140" Type="http://schemas.openxmlformats.org/officeDocument/2006/relationships/slide" Target="slides/slide134.xml"/><Relationship Id="rId261" Type="http://schemas.openxmlformats.org/officeDocument/2006/relationships/slide" Target="slides/slide255.xml"/><Relationship Id="rId5" Type="http://schemas.openxmlformats.org/officeDocument/2006/relationships/slideMaster" Target="slideMasters/slideMaster2.xml"/><Relationship Id="rId147" Type="http://schemas.openxmlformats.org/officeDocument/2006/relationships/slide" Target="slides/slide141.xml"/><Relationship Id="rId268" Type="http://schemas.openxmlformats.org/officeDocument/2006/relationships/slide" Target="slides/slide262.xml"/><Relationship Id="rId6" Type="http://schemas.openxmlformats.org/officeDocument/2006/relationships/notesMaster" Target="notesMasters/notesMaster1.xml"/><Relationship Id="rId146" Type="http://schemas.openxmlformats.org/officeDocument/2006/relationships/slide" Target="slides/slide140.xml"/><Relationship Id="rId267" Type="http://schemas.openxmlformats.org/officeDocument/2006/relationships/slide" Target="slides/slide261.xml"/><Relationship Id="rId7" Type="http://schemas.openxmlformats.org/officeDocument/2006/relationships/slide" Target="slides/slide1.xml"/><Relationship Id="rId145" Type="http://schemas.openxmlformats.org/officeDocument/2006/relationships/slide" Target="slides/slide139.xml"/><Relationship Id="rId266" Type="http://schemas.openxmlformats.org/officeDocument/2006/relationships/slide" Target="slides/slide260.xml"/><Relationship Id="rId8" Type="http://schemas.openxmlformats.org/officeDocument/2006/relationships/slide" Target="slides/slide2.xml"/><Relationship Id="rId144" Type="http://schemas.openxmlformats.org/officeDocument/2006/relationships/slide" Target="slides/slide138.xml"/><Relationship Id="rId265" Type="http://schemas.openxmlformats.org/officeDocument/2006/relationships/slide" Target="slides/slide259.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260" Type="http://schemas.openxmlformats.org/officeDocument/2006/relationships/slide" Target="slides/slide254.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slide" Target="slides/slide253.xml"/><Relationship Id="rId137" Type="http://schemas.openxmlformats.org/officeDocument/2006/relationships/slide" Target="slides/slide131.xml"/><Relationship Id="rId258" Type="http://schemas.openxmlformats.org/officeDocument/2006/relationships/slide" Target="slides/slide252.xml"/><Relationship Id="rId132" Type="http://schemas.openxmlformats.org/officeDocument/2006/relationships/slide" Target="slides/slide126.xml"/><Relationship Id="rId253" Type="http://schemas.openxmlformats.org/officeDocument/2006/relationships/slide" Target="slides/slide247.xml"/><Relationship Id="rId131" Type="http://schemas.openxmlformats.org/officeDocument/2006/relationships/slide" Target="slides/slide125.xml"/><Relationship Id="rId252" Type="http://schemas.openxmlformats.org/officeDocument/2006/relationships/slide" Target="slides/slide246.xml"/><Relationship Id="rId130" Type="http://schemas.openxmlformats.org/officeDocument/2006/relationships/slide" Target="slides/slide124.xml"/><Relationship Id="rId251" Type="http://schemas.openxmlformats.org/officeDocument/2006/relationships/slide" Target="slides/slide245.xml"/><Relationship Id="rId250" Type="http://schemas.openxmlformats.org/officeDocument/2006/relationships/slide" Target="slides/slide244.xml"/><Relationship Id="rId136" Type="http://schemas.openxmlformats.org/officeDocument/2006/relationships/slide" Target="slides/slide130.xml"/><Relationship Id="rId257" Type="http://schemas.openxmlformats.org/officeDocument/2006/relationships/slide" Target="slides/slide251.xml"/><Relationship Id="rId135" Type="http://schemas.openxmlformats.org/officeDocument/2006/relationships/slide" Target="slides/slide129.xml"/><Relationship Id="rId256" Type="http://schemas.openxmlformats.org/officeDocument/2006/relationships/slide" Target="slides/slide250.xml"/><Relationship Id="rId134" Type="http://schemas.openxmlformats.org/officeDocument/2006/relationships/slide" Target="slides/slide128.xml"/><Relationship Id="rId255" Type="http://schemas.openxmlformats.org/officeDocument/2006/relationships/slide" Target="slides/slide249.xml"/><Relationship Id="rId133" Type="http://schemas.openxmlformats.org/officeDocument/2006/relationships/slide" Target="slides/slide127.xml"/><Relationship Id="rId254" Type="http://schemas.openxmlformats.org/officeDocument/2006/relationships/slide" Target="slides/slide248.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293" Type="http://schemas.openxmlformats.org/officeDocument/2006/relationships/slide" Target="slides/slide287.xml"/><Relationship Id="rId65" Type="http://schemas.openxmlformats.org/officeDocument/2006/relationships/slide" Target="slides/slide59.xml"/><Relationship Id="rId171" Type="http://schemas.openxmlformats.org/officeDocument/2006/relationships/slide" Target="slides/slide165.xml"/><Relationship Id="rId292" Type="http://schemas.openxmlformats.org/officeDocument/2006/relationships/slide" Target="slides/slide286.xml"/><Relationship Id="rId68" Type="http://schemas.openxmlformats.org/officeDocument/2006/relationships/slide" Target="slides/slide62.xml"/><Relationship Id="rId170" Type="http://schemas.openxmlformats.org/officeDocument/2006/relationships/slide" Target="slides/slide164.xml"/><Relationship Id="rId291" Type="http://schemas.openxmlformats.org/officeDocument/2006/relationships/slide" Target="slides/slide285.xml"/><Relationship Id="rId67" Type="http://schemas.openxmlformats.org/officeDocument/2006/relationships/slide" Target="slides/slide61.xml"/><Relationship Id="rId290" Type="http://schemas.openxmlformats.org/officeDocument/2006/relationships/slide" Target="slides/slide284.xml"/><Relationship Id="rId60" Type="http://schemas.openxmlformats.org/officeDocument/2006/relationships/slide" Target="slides/slide54.xml"/><Relationship Id="rId165" Type="http://schemas.openxmlformats.org/officeDocument/2006/relationships/slide" Target="slides/slide159.xml"/><Relationship Id="rId286" Type="http://schemas.openxmlformats.org/officeDocument/2006/relationships/slide" Target="slides/slide280.xml"/><Relationship Id="rId69" Type="http://schemas.openxmlformats.org/officeDocument/2006/relationships/slide" Target="slides/slide63.xml"/><Relationship Id="rId164" Type="http://schemas.openxmlformats.org/officeDocument/2006/relationships/slide" Target="slides/slide158.xml"/><Relationship Id="rId285" Type="http://schemas.openxmlformats.org/officeDocument/2006/relationships/slide" Target="slides/slide279.xml"/><Relationship Id="rId163" Type="http://schemas.openxmlformats.org/officeDocument/2006/relationships/slide" Target="slides/slide157.xml"/><Relationship Id="rId284" Type="http://schemas.openxmlformats.org/officeDocument/2006/relationships/slide" Target="slides/slide278.xml"/><Relationship Id="rId162" Type="http://schemas.openxmlformats.org/officeDocument/2006/relationships/slide" Target="slides/slide156.xml"/><Relationship Id="rId283" Type="http://schemas.openxmlformats.org/officeDocument/2006/relationships/slide" Target="slides/slide277.xml"/><Relationship Id="rId169" Type="http://schemas.openxmlformats.org/officeDocument/2006/relationships/slide" Target="slides/slide163.xml"/><Relationship Id="rId168" Type="http://schemas.openxmlformats.org/officeDocument/2006/relationships/slide" Target="slides/slide162.xml"/><Relationship Id="rId289" Type="http://schemas.openxmlformats.org/officeDocument/2006/relationships/slide" Target="slides/slide283.xml"/><Relationship Id="rId167" Type="http://schemas.openxmlformats.org/officeDocument/2006/relationships/slide" Target="slides/slide161.xml"/><Relationship Id="rId288" Type="http://schemas.openxmlformats.org/officeDocument/2006/relationships/slide" Target="slides/slide282.xml"/><Relationship Id="rId166" Type="http://schemas.openxmlformats.org/officeDocument/2006/relationships/slide" Target="slides/slide160.xml"/><Relationship Id="rId287" Type="http://schemas.openxmlformats.org/officeDocument/2006/relationships/slide" Target="slides/slide281.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282" Type="http://schemas.openxmlformats.org/officeDocument/2006/relationships/slide" Target="slides/slide276.xml"/><Relationship Id="rId54" Type="http://schemas.openxmlformats.org/officeDocument/2006/relationships/slide" Target="slides/slide48.xml"/><Relationship Id="rId160" Type="http://schemas.openxmlformats.org/officeDocument/2006/relationships/slide" Target="slides/slide154.xml"/><Relationship Id="rId281" Type="http://schemas.openxmlformats.org/officeDocument/2006/relationships/slide" Target="slides/slide275.xml"/><Relationship Id="rId57" Type="http://schemas.openxmlformats.org/officeDocument/2006/relationships/slide" Target="slides/slide51.xml"/><Relationship Id="rId280" Type="http://schemas.openxmlformats.org/officeDocument/2006/relationships/slide" Target="slides/slide274.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275" Type="http://schemas.openxmlformats.org/officeDocument/2006/relationships/slide" Target="slides/slide269.xml"/><Relationship Id="rId58" Type="http://schemas.openxmlformats.org/officeDocument/2006/relationships/slide" Target="slides/slide52.xml"/><Relationship Id="rId153" Type="http://schemas.openxmlformats.org/officeDocument/2006/relationships/slide" Target="slides/slide147.xml"/><Relationship Id="rId274" Type="http://schemas.openxmlformats.org/officeDocument/2006/relationships/slide" Target="slides/slide268.xml"/><Relationship Id="rId152" Type="http://schemas.openxmlformats.org/officeDocument/2006/relationships/slide" Target="slides/slide146.xml"/><Relationship Id="rId273" Type="http://schemas.openxmlformats.org/officeDocument/2006/relationships/slide" Target="slides/slide267.xml"/><Relationship Id="rId151" Type="http://schemas.openxmlformats.org/officeDocument/2006/relationships/slide" Target="slides/slide145.xml"/><Relationship Id="rId272" Type="http://schemas.openxmlformats.org/officeDocument/2006/relationships/slide" Target="slides/slide266.xml"/><Relationship Id="rId158" Type="http://schemas.openxmlformats.org/officeDocument/2006/relationships/slide" Target="slides/slide152.xml"/><Relationship Id="rId279" Type="http://schemas.openxmlformats.org/officeDocument/2006/relationships/slide" Target="slides/slide273.xml"/><Relationship Id="rId157" Type="http://schemas.openxmlformats.org/officeDocument/2006/relationships/slide" Target="slides/slide151.xml"/><Relationship Id="rId278" Type="http://schemas.openxmlformats.org/officeDocument/2006/relationships/slide" Target="slides/slide272.xml"/><Relationship Id="rId156" Type="http://schemas.openxmlformats.org/officeDocument/2006/relationships/slide" Target="slides/slide150.xml"/><Relationship Id="rId277" Type="http://schemas.openxmlformats.org/officeDocument/2006/relationships/slide" Target="slides/slide271.xml"/><Relationship Id="rId155" Type="http://schemas.openxmlformats.org/officeDocument/2006/relationships/slide" Target="slides/slide149.xml"/><Relationship Id="rId276" Type="http://schemas.openxmlformats.org/officeDocument/2006/relationships/slide" Target="slides/slide270.xml"/><Relationship Id="rId107" Type="http://schemas.openxmlformats.org/officeDocument/2006/relationships/slide" Target="slides/slide101.xml"/><Relationship Id="rId228" Type="http://schemas.openxmlformats.org/officeDocument/2006/relationships/slide" Target="slides/slide222.xml"/><Relationship Id="rId106" Type="http://schemas.openxmlformats.org/officeDocument/2006/relationships/slide" Target="slides/slide100.xml"/><Relationship Id="rId227" Type="http://schemas.openxmlformats.org/officeDocument/2006/relationships/slide" Target="slides/slide221.xml"/><Relationship Id="rId105" Type="http://schemas.openxmlformats.org/officeDocument/2006/relationships/slide" Target="slides/slide99.xml"/><Relationship Id="rId226" Type="http://schemas.openxmlformats.org/officeDocument/2006/relationships/slide" Target="slides/slide220.xml"/><Relationship Id="rId104" Type="http://schemas.openxmlformats.org/officeDocument/2006/relationships/slide" Target="slides/slide98.xml"/><Relationship Id="rId225" Type="http://schemas.openxmlformats.org/officeDocument/2006/relationships/slide" Target="slides/slide219.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103" Type="http://schemas.openxmlformats.org/officeDocument/2006/relationships/slide" Target="slides/slide97.xml"/><Relationship Id="rId224" Type="http://schemas.openxmlformats.org/officeDocument/2006/relationships/slide" Target="slides/slide218.xml"/><Relationship Id="rId102" Type="http://schemas.openxmlformats.org/officeDocument/2006/relationships/slide" Target="slides/slide96.xml"/><Relationship Id="rId223" Type="http://schemas.openxmlformats.org/officeDocument/2006/relationships/slide" Target="slides/slide217.xml"/><Relationship Id="rId101" Type="http://schemas.openxmlformats.org/officeDocument/2006/relationships/slide" Target="slides/slide95.xml"/><Relationship Id="rId222" Type="http://schemas.openxmlformats.org/officeDocument/2006/relationships/slide" Target="slides/slide216.xml"/><Relationship Id="rId100" Type="http://schemas.openxmlformats.org/officeDocument/2006/relationships/slide" Target="slides/slide94.xml"/><Relationship Id="rId221" Type="http://schemas.openxmlformats.org/officeDocument/2006/relationships/slide" Target="slides/slide215.xml"/><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9" Type="http://schemas.openxmlformats.org/officeDocument/2006/relationships/slide" Target="slides/slide213.xml"/><Relationship Id="rId218" Type="http://schemas.openxmlformats.org/officeDocument/2006/relationships/slide" Target="slides/slide212.xml"/><Relationship Id="rId213" Type="http://schemas.openxmlformats.org/officeDocument/2006/relationships/slide" Target="slides/slide207.xml"/><Relationship Id="rId212" Type="http://schemas.openxmlformats.org/officeDocument/2006/relationships/slide" Target="slides/slide206.xml"/><Relationship Id="rId211" Type="http://schemas.openxmlformats.org/officeDocument/2006/relationships/slide" Target="slides/slide205.xml"/><Relationship Id="rId210" Type="http://schemas.openxmlformats.org/officeDocument/2006/relationships/slide" Target="slides/slide204.xml"/><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126" Type="http://schemas.openxmlformats.org/officeDocument/2006/relationships/slide" Target="slides/slide120.xml"/><Relationship Id="rId247" Type="http://schemas.openxmlformats.org/officeDocument/2006/relationships/slide" Target="slides/slide241.xml"/><Relationship Id="rId121" Type="http://schemas.openxmlformats.org/officeDocument/2006/relationships/slide" Target="slides/slide115.xml"/><Relationship Id="rId242" Type="http://schemas.openxmlformats.org/officeDocument/2006/relationships/slide" Target="slides/slide236.xml"/><Relationship Id="rId120" Type="http://schemas.openxmlformats.org/officeDocument/2006/relationships/slide" Target="slides/slide114.xml"/><Relationship Id="rId241" Type="http://schemas.openxmlformats.org/officeDocument/2006/relationships/slide" Target="slides/slide235.xml"/><Relationship Id="rId240" Type="http://schemas.openxmlformats.org/officeDocument/2006/relationships/slide" Target="slides/slide234.xml"/><Relationship Id="rId125" Type="http://schemas.openxmlformats.org/officeDocument/2006/relationships/slide" Target="slides/slide119.xml"/><Relationship Id="rId246" Type="http://schemas.openxmlformats.org/officeDocument/2006/relationships/slide" Target="slides/slide240.xml"/><Relationship Id="rId124" Type="http://schemas.openxmlformats.org/officeDocument/2006/relationships/slide" Target="slides/slide118.xml"/><Relationship Id="rId245" Type="http://schemas.openxmlformats.org/officeDocument/2006/relationships/slide" Target="slides/slide239.xml"/><Relationship Id="rId123" Type="http://schemas.openxmlformats.org/officeDocument/2006/relationships/slide" Target="slides/slide117.xml"/><Relationship Id="rId244" Type="http://schemas.openxmlformats.org/officeDocument/2006/relationships/slide" Target="slides/slide238.xml"/><Relationship Id="rId122" Type="http://schemas.openxmlformats.org/officeDocument/2006/relationships/slide" Target="slides/slide116.xml"/><Relationship Id="rId243" Type="http://schemas.openxmlformats.org/officeDocument/2006/relationships/slide" Target="slides/slide237.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116" Type="http://schemas.openxmlformats.org/officeDocument/2006/relationships/slide" Target="slides/slide110.xml"/><Relationship Id="rId237" Type="http://schemas.openxmlformats.org/officeDocument/2006/relationships/slide" Target="slides/slide231.xml"/><Relationship Id="rId115" Type="http://schemas.openxmlformats.org/officeDocument/2006/relationships/slide" Target="slides/slide109.xml"/><Relationship Id="rId236" Type="http://schemas.openxmlformats.org/officeDocument/2006/relationships/slide" Target="slides/slide230.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230" Type="http://schemas.openxmlformats.org/officeDocument/2006/relationships/slide" Target="slides/slide224.xml"/><Relationship Id="rId114" Type="http://schemas.openxmlformats.org/officeDocument/2006/relationships/slide" Target="slides/slide108.xml"/><Relationship Id="rId235" Type="http://schemas.openxmlformats.org/officeDocument/2006/relationships/slide" Target="slides/slide229.xml"/><Relationship Id="rId113" Type="http://schemas.openxmlformats.org/officeDocument/2006/relationships/slide" Target="slides/slide107.xml"/><Relationship Id="rId234" Type="http://schemas.openxmlformats.org/officeDocument/2006/relationships/slide" Target="slides/slide228.xml"/><Relationship Id="rId112" Type="http://schemas.openxmlformats.org/officeDocument/2006/relationships/slide" Target="slides/slide106.xml"/><Relationship Id="rId233" Type="http://schemas.openxmlformats.org/officeDocument/2006/relationships/slide" Target="slides/slide227.xml"/><Relationship Id="rId111" Type="http://schemas.openxmlformats.org/officeDocument/2006/relationships/slide" Target="slides/slide105.xml"/><Relationship Id="rId232" Type="http://schemas.openxmlformats.org/officeDocument/2006/relationships/slide" Target="slides/slide226.xml"/><Relationship Id="rId206" Type="http://schemas.openxmlformats.org/officeDocument/2006/relationships/slide" Target="slides/slide200.xml"/><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9" Type="http://schemas.openxmlformats.org/officeDocument/2006/relationships/slide" Target="slides/slide203.xml"/><Relationship Id="rId208" Type="http://schemas.openxmlformats.org/officeDocument/2006/relationships/slide" Target="slides/slide202.xml"/><Relationship Id="rId207" Type="http://schemas.openxmlformats.org/officeDocument/2006/relationships/slide" Target="slides/slide201.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b="0" i="0" sz="1200" u="none" cap="none" strike="noStrike">
                <a:latin typeface="Arial"/>
                <a:ea typeface="Arial"/>
                <a:cs typeface="Arial"/>
                <a:sym typeface="Arial"/>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rnd" cmpd="sng" w="9525">
            <a:solidFill>
              <a:srgbClr val="000000"/>
            </a:solidFill>
            <a:prstDash val="solid"/>
            <a:miter lim="8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91425" lIns="91425" spcFirstLastPara="1" rIns="91425" wrap="square" tIns="91425">
            <a:noAutofit/>
          </a:bodyPr>
          <a:lstStyle/>
          <a:p>
            <a:pPr indent="-88900" lvl="0" marL="0" marR="0" rtl="0" algn="r">
              <a:spcBef>
                <a:spcPts val="0"/>
              </a:spcBef>
              <a:spcAft>
                <a:spcPts val="0"/>
              </a:spcAft>
              <a:buSzPts val="1400"/>
              <a:buChar char="●"/>
            </a:pPr>
            <a:r>
              <a:t/>
            </a:r>
            <a:endParaRPr b="0" i="0" sz="1200" u="none" cap="none" strike="noStrike">
              <a:latin typeface="Arial"/>
              <a:ea typeface="Arial"/>
              <a:cs typeface="Arial"/>
              <a:sym typeface="Arial"/>
            </a:endParaRPr>
          </a:p>
          <a:p>
            <a:pPr indent="-88900" lvl="1" marL="0" rtl="0" algn="l">
              <a:spcBef>
                <a:spcPts val="0"/>
              </a:spcBef>
              <a:spcAft>
                <a:spcPts val="0"/>
              </a:spcAft>
              <a:buSzPts val="1400"/>
              <a:buChar char="○"/>
            </a:pPr>
            <a:r>
              <a:t/>
            </a:r>
            <a:endParaRPr/>
          </a:p>
          <a:p>
            <a:pPr indent="-88900" lvl="2" marL="0" rtl="0" algn="l">
              <a:spcBef>
                <a:spcPts val="0"/>
              </a:spcBef>
              <a:spcAft>
                <a:spcPts val="0"/>
              </a:spcAft>
              <a:buSzPts val="1400"/>
              <a:buChar char="■"/>
            </a:pPr>
            <a:r>
              <a:t/>
            </a:r>
            <a:endParaRPr/>
          </a:p>
          <a:p>
            <a:pPr indent="-88900" lvl="3" marL="0" rtl="0" algn="l">
              <a:spcBef>
                <a:spcPts val="0"/>
              </a:spcBef>
              <a:spcAft>
                <a:spcPts val="0"/>
              </a:spcAft>
              <a:buSzPts val="1400"/>
              <a:buChar char="●"/>
            </a:pPr>
            <a:r>
              <a:t/>
            </a:r>
            <a:endParaRPr/>
          </a:p>
          <a:p>
            <a:pPr indent="-88900" lvl="4" marL="0" rtl="0" algn="l">
              <a:spcBef>
                <a:spcPts val="0"/>
              </a:spcBef>
              <a:spcAft>
                <a:spcPts val="0"/>
              </a:spcAft>
              <a:buSzPts val="1400"/>
              <a:buChar char="○"/>
            </a:pPr>
            <a:r>
              <a:t/>
            </a:r>
            <a:endParaRPr/>
          </a:p>
          <a:p>
            <a:pPr indent="-88900" lvl="5" marL="0" rtl="0" algn="l">
              <a:spcBef>
                <a:spcPts val="0"/>
              </a:spcBef>
              <a:spcAft>
                <a:spcPts val="0"/>
              </a:spcAft>
              <a:buSzPts val="1400"/>
              <a:buChar char="■"/>
            </a:pPr>
            <a:r>
              <a:t/>
            </a:r>
            <a:endParaRPr/>
          </a:p>
          <a:p>
            <a:pPr indent="-88900" lvl="6" marL="0" rtl="0" algn="l">
              <a:spcBef>
                <a:spcPts val="0"/>
              </a:spcBef>
              <a:spcAft>
                <a:spcPts val="0"/>
              </a:spcAft>
              <a:buSzPts val="1400"/>
              <a:buChar char="●"/>
            </a:pPr>
            <a:r>
              <a:t/>
            </a:r>
            <a:endParaRPr/>
          </a:p>
          <a:p>
            <a:pPr indent="-88900" lvl="7" marL="0" rtl="0" algn="l">
              <a:spcBef>
                <a:spcPts val="0"/>
              </a:spcBef>
              <a:spcAft>
                <a:spcPts val="0"/>
              </a:spcAft>
              <a:buSzPts val="1400"/>
              <a:buChar char="○"/>
            </a:pPr>
            <a:r>
              <a:t/>
            </a:r>
            <a:endParaRPr/>
          </a:p>
          <a:p>
            <a:pPr indent="-88900" lvl="8" marL="0" rtl="0" algn="l">
              <a:spcBef>
                <a:spcPts val="0"/>
              </a:spcBef>
              <a:spcAft>
                <a:spcPts val="0"/>
              </a:spcAft>
              <a:buSzPts val="1400"/>
              <a:buChar char="■"/>
            </a:pPr>
            <a:r>
              <a:t/>
            </a:r>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p12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p12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p12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p12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p12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p12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p13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p13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p13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p13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p13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p13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p13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0" name="Shape 1440"/>
        <p:cNvGrpSpPr/>
        <p:nvPr/>
      </p:nvGrpSpPr>
      <p:grpSpPr>
        <a:xfrm>
          <a:off x="0" y="0"/>
          <a:ext cx="0" cy="0"/>
          <a:chOff x="0" y="0"/>
          <a:chExt cx="0" cy="0"/>
        </a:xfrm>
      </p:grpSpPr>
      <p:sp>
        <p:nvSpPr>
          <p:cNvPr id="1441" name="Google Shape;1441;p13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p13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p13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p140:notes"/>
          <p:cNvSpPr txBox="1"/>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1466" name="Google Shape;1466;p14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1467" name="Google Shape;1467;p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8" name="Google Shape;1468;p1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9" name="Google Shape;1469;p14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p14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p14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p14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p14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4" name="Shape 1514"/>
        <p:cNvGrpSpPr/>
        <p:nvPr/>
      </p:nvGrpSpPr>
      <p:grpSpPr>
        <a:xfrm>
          <a:off x="0" y="0"/>
          <a:ext cx="0" cy="0"/>
          <a:chOff x="0" y="0"/>
          <a:chExt cx="0" cy="0"/>
        </a:xfrm>
      </p:grpSpPr>
      <p:sp>
        <p:nvSpPr>
          <p:cNvPr id="1515" name="Google Shape;1515;p14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p14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p14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p14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p15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7" name="Shape 1577"/>
        <p:cNvGrpSpPr/>
        <p:nvPr/>
      </p:nvGrpSpPr>
      <p:grpSpPr>
        <a:xfrm>
          <a:off x="0" y="0"/>
          <a:ext cx="0" cy="0"/>
          <a:chOff x="0" y="0"/>
          <a:chExt cx="0" cy="0"/>
        </a:xfrm>
      </p:grpSpPr>
      <p:sp>
        <p:nvSpPr>
          <p:cNvPr id="1578" name="Google Shape;1578;p15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p15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p15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p15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p15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p15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9" name="Shape 1639"/>
        <p:cNvGrpSpPr/>
        <p:nvPr/>
      </p:nvGrpSpPr>
      <p:grpSpPr>
        <a:xfrm>
          <a:off x="0" y="0"/>
          <a:ext cx="0" cy="0"/>
          <a:chOff x="0" y="0"/>
          <a:chExt cx="0" cy="0"/>
        </a:xfrm>
      </p:grpSpPr>
      <p:sp>
        <p:nvSpPr>
          <p:cNvPr id="1640" name="Google Shape;1640;p15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p15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6" name="Shape 1656"/>
        <p:cNvGrpSpPr/>
        <p:nvPr/>
      </p:nvGrpSpPr>
      <p:grpSpPr>
        <a:xfrm>
          <a:off x="0" y="0"/>
          <a:ext cx="0" cy="0"/>
          <a:chOff x="0" y="0"/>
          <a:chExt cx="0" cy="0"/>
        </a:xfrm>
      </p:grpSpPr>
      <p:sp>
        <p:nvSpPr>
          <p:cNvPr id="1657" name="Google Shape;1657;p15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p16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p16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p16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p16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p16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p16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p16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p16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p16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1" name="Shape 1781"/>
        <p:cNvGrpSpPr/>
        <p:nvPr/>
      </p:nvGrpSpPr>
      <p:grpSpPr>
        <a:xfrm>
          <a:off x="0" y="0"/>
          <a:ext cx="0" cy="0"/>
          <a:chOff x="0" y="0"/>
          <a:chExt cx="0" cy="0"/>
        </a:xfrm>
      </p:grpSpPr>
      <p:sp>
        <p:nvSpPr>
          <p:cNvPr id="1782" name="Google Shape;1782;p16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5" name="Shape 1795"/>
        <p:cNvGrpSpPr/>
        <p:nvPr/>
      </p:nvGrpSpPr>
      <p:grpSpPr>
        <a:xfrm>
          <a:off x="0" y="0"/>
          <a:ext cx="0" cy="0"/>
          <a:chOff x="0" y="0"/>
          <a:chExt cx="0" cy="0"/>
        </a:xfrm>
      </p:grpSpPr>
      <p:sp>
        <p:nvSpPr>
          <p:cNvPr id="1796" name="Google Shape;1796;p17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3" name="Shape 1803"/>
        <p:cNvGrpSpPr/>
        <p:nvPr/>
      </p:nvGrpSpPr>
      <p:grpSpPr>
        <a:xfrm>
          <a:off x="0" y="0"/>
          <a:ext cx="0" cy="0"/>
          <a:chOff x="0" y="0"/>
          <a:chExt cx="0" cy="0"/>
        </a:xfrm>
      </p:grpSpPr>
      <p:sp>
        <p:nvSpPr>
          <p:cNvPr id="1804" name="Google Shape;1804;p17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p17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3" name="Shape 1833"/>
        <p:cNvGrpSpPr/>
        <p:nvPr/>
      </p:nvGrpSpPr>
      <p:grpSpPr>
        <a:xfrm>
          <a:off x="0" y="0"/>
          <a:ext cx="0" cy="0"/>
          <a:chOff x="0" y="0"/>
          <a:chExt cx="0" cy="0"/>
        </a:xfrm>
      </p:grpSpPr>
      <p:sp>
        <p:nvSpPr>
          <p:cNvPr id="1834" name="Google Shape;1834;p17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p17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17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6" name="Shape 1856"/>
        <p:cNvGrpSpPr/>
        <p:nvPr/>
      </p:nvGrpSpPr>
      <p:grpSpPr>
        <a:xfrm>
          <a:off x="0" y="0"/>
          <a:ext cx="0" cy="0"/>
          <a:chOff x="0" y="0"/>
          <a:chExt cx="0" cy="0"/>
        </a:xfrm>
      </p:grpSpPr>
      <p:sp>
        <p:nvSpPr>
          <p:cNvPr id="1857" name="Google Shape;1857;p17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7" name="Shape 1867"/>
        <p:cNvGrpSpPr/>
        <p:nvPr/>
      </p:nvGrpSpPr>
      <p:grpSpPr>
        <a:xfrm>
          <a:off x="0" y="0"/>
          <a:ext cx="0" cy="0"/>
          <a:chOff x="0" y="0"/>
          <a:chExt cx="0" cy="0"/>
        </a:xfrm>
      </p:grpSpPr>
      <p:sp>
        <p:nvSpPr>
          <p:cNvPr id="1868" name="Google Shape;1868;p17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p17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p17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p18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p18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p18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3" name="Shape 1923"/>
        <p:cNvGrpSpPr/>
        <p:nvPr/>
      </p:nvGrpSpPr>
      <p:grpSpPr>
        <a:xfrm>
          <a:off x="0" y="0"/>
          <a:ext cx="0" cy="0"/>
          <a:chOff x="0" y="0"/>
          <a:chExt cx="0" cy="0"/>
        </a:xfrm>
      </p:grpSpPr>
      <p:sp>
        <p:nvSpPr>
          <p:cNvPr id="1924" name="Google Shape;1924;p18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2" name="Shape 1942"/>
        <p:cNvGrpSpPr/>
        <p:nvPr/>
      </p:nvGrpSpPr>
      <p:grpSpPr>
        <a:xfrm>
          <a:off x="0" y="0"/>
          <a:ext cx="0" cy="0"/>
          <a:chOff x="0" y="0"/>
          <a:chExt cx="0" cy="0"/>
        </a:xfrm>
      </p:grpSpPr>
      <p:sp>
        <p:nvSpPr>
          <p:cNvPr id="1943" name="Google Shape;1943;p18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0" name="Shape 1950"/>
        <p:cNvGrpSpPr/>
        <p:nvPr/>
      </p:nvGrpSpPr>
      <p:grpSpPr>
        <a:xfrm>
          <a:off x="0" y="0"/>
          <a:ext cx="0" cy="0"/>
          <a:chOff x="0" y="0"/>
          <a:chExt cx="0" cy="0"/>
        </a:xfrm>
      </p:grpSpPr>
      <p:sp>
        <p:nvSpPr>
          <p:cNvPr id="1951" name="Google Shape;1951;p18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0" name="Shape 1960"/>
        <p:cNvGrpSpPr/>
        <p:nvPr/>
      </p:nvGrpSpPr>
      <p:grpSpPr>
        <a:xfrm>
          <a:off x="0" y="0"/>
          <a:ext cx="0" cy="0"/>
          <a:chOff x="0" y="0"/>
          <a:chExt cx="0" cy="0"/>
        </a:xfrm>
      </p:grpSpPr>
      <p:sp>
        <p:nvSpPr>
          <p:cNvPr id="1961" name="Google Shape;1961;p18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p18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7" name="Shape 1977"/>
        <p:cNvGrpSpPr/>
        <p:nvPr/>
      </p:nvGrpSpPr>
      <p:grpSpPr>
        <a:xfrm>
          <a:off x="0" y="0"/>
          <a:ext cx="0" cy="0"/>
          <a:chOff x="0" y="0"/>
          <a:chExt cx="0" cy="0"/>
        </a:xfrm>
      </p:grpSpPr>
      <p:sp>
        <p:nvSpPr>
          <p:cNvPr id="1978" name="Google Shape;1978;p18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0" name="Shape 1990"/>
        <p:cNvGrpSpPr/>
        <p:nvPr/>
      </p:nvGrpSpPr>
      <p:grpSpPr>
        <a:xfrm>
          <a:off x="0" y="0"/>
          <a:ext cx="0" cy="0"/>
          <a:chOff x="0" y="0"/>
          <a:chExt cx="0" cy="0"/>
        </a:xfrm>
      </p:grpSpPr>
      <p:sp>
        <p:nvSpPr>
          <p:cNvPr id="1991" name="Google Shape;1991;p18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8" name="Shape 1998"/>
        <p:cNvGrpSpPr/>
        <p:nvPr/>
      </p:nvGrpSpPr>
      <p:grpSpPr>
        <a:xfrm>
          <a:off x="0" y="0"/>
          <a:ext cx="0" cy="0"/>
          <a:chOff x="0" y="0"/>
          <a:chExt cx="0" cy="0"/>
        </a:xfrm>
      </p:grpSpPr>
      <p:sp>
        <p:nvSpPr>
          <p:cNvPr id="1999" name="Google Shape;1999;p19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1" name="Shape 2011"/>
        <p:cNvGrpSpPr/>
        <p:nvPr/>
      </p:nvGrpSpPr>
      <p:grpSpPr>
        <a:xfrm>
          <a:off x="0" y="0"/>
          <a:ext cx="0" cy="0"/>
          <a:chOff x="0" y="0"/>
          <a:chExt cx="0" cy="0"/>
        </a:xfrm>
      </p:grpSpPr>
      <p:sp>
        <p:nvSpPr>
          <p:cNvPr id="2012" name="Google Shape;2012;p19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p19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8" name="Shape 2028"/>
        <p:cNvGrpSpPr/>
        <p:nvPr/>
      </p:nvGrpSpPr>
      <p:grpSpPr>
        <a:xfrm>
          <a:off x="0" y="0"/>
          <a:ext cx="0" cy="0"/>
          <a:chOff x="0" y="0"/>
          <a:chExt cx="0" cy="0"/>
        </a:xfrm>
      </p:grpSpPr>
      <p:sp>
        <p:nvSpPr>
          <p:cNvPr id="2029" name="Google Shape;2029;p19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5" name="Shape 2035"/>
        <p:cNvGrpSpPr/>
        <p:nvPr/>
      </p:nvGrpSpPr>
      <p:grpSpPr>
        <a:xfrm>
          <a:off x="0" y="0"/>
          <a:ext cx="0" cy="0"/>
          <a:chOff x="0" y="0"/>
          <a:chExt cx="0" cy="0"/>
        </a:xfrm>
      </p:grpSpPr>
      <p:sp>
        <p:nvSpPr>
          <p:cNvPr id="2036" name="Google Shape;2036;p19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3" name="Shape 2063"/>
        <p:cNvGrpSpPr/>
        <p:nvPr/>
      </p:nvGrpSpPr>
      <p:grpSpPr>
        <a:xfrm>
          <a:off x="0" y="0"/>
          <a:ext cx="0" cy="0"/>
          <a:chOff x="0" y="0"/>
          <a:chExt cx="0" cy="0"/>
        </a:xfrm>
      </p:grpSpPr>
      <p:sp>
        <p:nvSpPr>
          <p:cNvPr id="2064" name="Google Shape;2064;p19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1" name="Shape 2071"/>
        <p:cNvGrpSpPr/>
        <p:nvPr/>
      </p:nvGrpSpPr>
      <p:grpSpPr>
        <a:xfrm>
          <a:off x="0" y="0"/>
          <a:ext cx="0" cy="0"/>
          <a:chOff x="0" y="0"/>
          <a:chExt cx="0" cy="0"/>
        </a:xfrm>
      </p:grpSpPr>
      <p:sp>
        <p:nvSpPr>
          <p:cNvPr id="2072" name="Google Shape;2072;p19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9" name="Shape 2079"/>
        <p:cNvGrpSpPr/>
        <p:nvPr/>
      </p:nvGrpSpPr>
      <p:grpSpPr>
        <a:xfrm>
          <a:off x="0" y="0"/>
          <a:ext cx="0" cy="0"/>
          <a:chOff x="0" y="0"/>
          <a:chExt cx="0" cy="0"/>
        </a:xfrm>
      </p:grpSpPr>
      <p:sp>
        <p:nvSpPr>
          <p:cNvPr id="2080" name="Google Shape;2080;p19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p19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5" name="Shape 2095"/>
        <p:cNvGrpSpPr/>
        <p:nvPr/>
      </p:nvGrpSpPr>
      <p:grpSpPr>
        <a:xfrm>
          <a:off x="0" y="0"/>
          <a:ext cx="0" cy="0"/>
          <a:chOff x="0" y="0"/>
          <a:chExt cx="0" cy="0"/>
        </a:xfrm>
      </p:grpSpPr>
      <p:sp>
        <p:nvSpPr>
          <p:cNvPr id="2096" name="Google Shape;2096;p19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4" name="Shape 2104"/>
        <p:cNvGrpSpPr/>
        <p:nvPr/>
      </p:nvGrpSpPr>
      <p:grpSpPr>
        <a:xfrm>
          <a:off x="0" y="0"/>
          <a:ext cx="0" cy="0"/>
          <a:chOff x="0" y="0"/>
          <a:chExt cx="0" cy="0"/>
        </a:xfrm>
      </p:grpSpPr>
      <p:sp>
        <p:nvSpPr>
          <p:cNvPr id="2105" name="Google Shape;2105;p20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2" name="Shape 2112"/>
        <p:cNvGrpSpPr/>
        <p:nvPr/>
      </p:nvGrpSpPr>
      <p:grpSpPr>
        <a:xfrm>
          <a:off x="0" y="0"/>
          <a:ext cx="0" cy="0"/>
          <a:chOff x="0" y="0"/>
          <a:chExt cx="0" cy="0"/>
        </a:xfrm>
      </p:grpSpPr>
      <p:sp>
        <p:nvSpPr>
          <p:cNvPr id="2113" name="Google Shape;2113;p20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9" name="Shape 2119"/>
        <p:cNvGrpSpPr/>
        <p:nvPr/>
      </p:nvGrpSpPr>
      <p:grpSpPr>
        <a:xfrm>
          <a:off x="0" y="0"/>
          <a:ext cx="0" cy="0"/>
          <a:chOff x="0" y="0"/>
          <a:chExt cx="0" cy="0"/>
        </a:xfrm>
      </p:grpSpPr>
      <p:sp>
        <p:nvSpPr>
          <p:cNvPr id="2120" name="Google Shape;2120;p20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6" name="Shape 2126"/>
        <p:cNvGrpSpPr/>
        <p:nvPr/>
      </p:nvGrpSpPr>
      <p:grpSpPr>
        <a:xfrm>
          <a:off x="0" y="0"/>
          <a:ext cx="0" cy="0"/>
          <a:chOff x="0" y="0"/>
          <a:chExt cx="0" cy="0"/>
        </a:xfrm>
      </p:grpSpPr>
      <p:sp>
        <p:nvSpPr>
          <p:cNvPr id="2127" name="Google Shape;2127;p20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5" name="Shape 2135"/>
        <p:cNvGrpSpPr/>
        <p:nvPr/>
      </p:nvGrpSpPr>
      <p:grpSpPr>
        <a:xfrm>
          <a:off x="0" y="0"/>
          <a:ext cx="0" cy="0"/>
          <a:chOff x="0" y="0"/>
          <a:chExt cx="0" cy="0"/>
        </a:xfrm>
      </p:grpSpPr>
      <p:sp>
        <p:nvSpPr>
          <p:cNvPr id="2136" name="Google Shape;2136;p20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p20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1" name="Shape 2151"/>
        <p:cNvGrpSpPr/>
        <p:nvPr/>
      </p:nvGrpSpPr>
      <p:grpSpPr>
        <a:xfrm>
          <a:off x="0" y="0"/>
          <a:ext cx="0" cy="0"/>
          <a:chOff x="0" y="0"/>
          <a:chExt cx="0" cy="0"/>
        </a:xfrm>
      </p:grpSpPr>
      <p:sp>
        <p:nvSpPr>
          <p:cNvPr id="2152" name="Google Shape;2152;p20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p20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5" name="Shape 2165"/>
        <p:cNvGrpSpPr/>
        <p:nvPr/>
      </p:nvGrpSpPr>
      <p:grpSpPr>
        <a:xfrm>
          <a:off x="0" y="0"/>
          <a:ext cx="0" cy="0"/>
          <a:chOff x="0" y="0"/>
          <a:chExt cx="0" cy="0"/>
        </a:xfrm>
      </p:grpSpPr>
      <p:sp>
        <p:nvSpPr>
          <p:cNvPr id="2166" name="Google Shape;2166;p20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3" name="Shape 2173"/>
        <p:cNvGrpSpPr/>
        <p:nvPr/>
      </p:nvGrpSpPr>
      <p:grpSpPr>
        <a:xfrm>
          <a:off x="0" y="0"/>
          <a:ext cx="0" cy="0"/>
          <a:chOff x="0" y="0"/>
          <a:chExt cx="0" cy="0"/>
        </a:xfrm>
      </p:grpSpPr>
      <p:sp>
        <p:nvSpPr>
          <p:cNvPr id="2174" name="Google Shape;2174;p20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1" name="Shape 2181"/>
        <p:cNvGrpSpPr/>
        <p:nvPr/>
      </p:nvGrpSpPr>
      <p:grpSpPr>
        <a:xfrm>
          <a:off x="0" y="0"/>
          <a:ext cx="0" cy="0"/>
          <a:chOff x="0" y="0"/>
          <a:chExt cx="0" cy="0"/>
        </a:xfrm>
      </p:grpSpPr>
      <p:sp>
        <p:nvSpPr>
          <p:cNvPr id="2182" name="Google Shape;2182;p21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p21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7" name="Shape 2197"/>
        <p:cNvGrpSpPr/>
        <p:nvPr/>
      </p:nvGrpSpPr>
      <p:grpSpPr>
        <a:xfrm>
          <a:off x="0" y="0"/>
          <a:ext cx="0" cy="0"/>
          <a:chOff x="0" y="0"/>
          <a:chExt cx="0" cy="0"/>
        </a:xfrm>
      </p:grpSpPr>
      <p:sp>
        <p:nvSpPr>
          <p:cNvPr id="2198" name="Google Shape;2198;p21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5" name="Shape 2205"/>
        <p:cNvGrpSpPr/>
        <p:nvPr/>
      </p:nvGrpSpPr>
      <p:grpSpPr>
        <a:xfrm>
          <a:off x="0" y="0"/>
          <a:ext cx="0" cy="0"/>
          <a:chOff x="0" y="0"/>
          <a:chExt cx="0" cy="0"/>
        </a:xfrm>
      </p:grpSpPr>
      <p:sp>
        <p:nvSpPr>
          <p:cNvPr id="2206" name="Google Shape;2206;p21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3" name="Shape 2213"/>
        <p:cNvGrpSpPr/>
        <p:nvPr/>
      </p:nvGrpSpPr>
      <p:grpSpPr>
        <a:xfrm>
          <a:off x="0" y="0"/>
          <a:ext cx="0" cy="0"/>
          <a:chOff x="0" y="0"/>
          <a:chExt cx="0" cy="0"/>
        </a:xfrm>
      </p:grpSpPr>
      <p:sp>
        <p:nvSpPr>
          <p:cNvPr id="2214" name="Google Shape;2214;p21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1" name="Shape 2221"/>
        <p:cNvGrpSpPr/>
        <p:nvPr/>
      </p:nvGrpSpPr>
      <p:grpSpPr>
        <a:xfrm>
          <a:off x="0" y="0"/>
          <a:ext cx="0" cy="0"/>
          <a:chOff x="0" y="0"/>
          <a:chExt cx="0" cy="0"/>
        </a:xfrm>
      </p:grpSpPr>
      <p:sp>
        <p:nvSpPr>
          <p:cNvPr id="2222" name="Google Shape;2222;p21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9" name="Shape 2229"/>
        <p:cNvGrpSpPr/>
        <p:nvPr/>
      </p:nvGrpSpPr>
      <p:grpSpPr>
        <a:xfrm>
          <a:off x="0" y="0"/>
          <a:ext cx="0" cy="0"/>
          <a:chOff x="0" y="0"/>
          <a:chExt cx="0" cy="0"/>
        </a:xfrm>
      </p:grpSpPr>
      <p:sp>
        <p:nvSpPr>
          <p:cNvPr id="2230" name="Google Shape;2230;p21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7" name="Shape 2237"/>
        <p:cNvGrpSpPr/>
        <p:nvPr/>
      </p:nvGrpSpPr>
      <p:grpSpPr>
        <a:xfrm>
          <a:off x="0" y="0"/>
          <a:ext cx="0" cy="0"/>
          <a:chOff x="0" y="0"/>
          <a:chExt cx="0" cy="0"/>
        </a:xfrm>
      </p:grpSpPr>
      <p:sp>
        <p:nvSpPr>
          <p:cNvPr id="2238" name="Google Shape;2238;p21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p21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3" name="Shape 2253"/>
        <p:cNvGrpSpPr/>
        <p:nvPr/>
      </p:nvGrpSpPr>
      <p:grpSpPr>
        <a:xfrm>
          <a:off x="0" y="0"/>
          <a:ext cx="0" cy="0"/>
          <a:chOff x="0" y="0"/>
          <a:chExt cx="0" cy="0"/>
        </a:xfrm>
      </p:grpSpPr>
      <p:sp>
        <p:nvSpPr>
          <p:cNvPr id="2254" name="Google Shape;2254;p21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1" name="Shape 2261"/>
        <p:cNvGrpSpPr/>
        <p:nvPr/>
      </p:nvGrpSpPr>
      <p:grpSpPr>
        <a:xfrm>
          <a:off x="0" y="0"/>
          <a:ext cx="0" cy="0"/>
          <a:chOff x="0" y="0"/>
          <a:chExt cx="0" cy="0"/>
        </a:xfrm>
      </p:grpSpPr>
      <p:sp>
        <p:nvSpPr>
          <p:cNvPr id="2262" name="Google Shape;2262;p22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8" name="Shape 2268"/>
        <p:cNvGrpSpPr/>
        <p:nvPr/>
      </p:nvGrpSpPr>
      <p:grpSpPr>
        <a:xfrm>
          <a:off x="0" y="0"/>
          <a:ext cx="0" cy="0"/>
          <a:chOff x="0" y="0"/>
          <a:chExt cx="0" cy="0"/>
        </a:xfrm>
      </p:grpSpPr>
      <p:sp>
        <p:nvSpPr>
          <p:cNvPr id="2269" name="Google Shape;2269;p22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 name="Shape 2275"/>
        <p:cNvGrpSpPr/>
        <p:nvPr/>
      </p:nvGrpSpPr>
      <p:grpSpPr>
        <a:xfrm>
          <a:off x="0" y="0"/>
          <a:ext cx="0" cy="0"/>
          <a:chOff x="0" y="0"/>
          <a:chExt cx="0" cy="0"/>
        </a:xfrm>
      </p:grpSpPr>
      <p:sp>
        <p:nvSpPr>
          <p:cNvPr id="2276" name="Google Shape;2276;p22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3" name="Shape 2283"/>
        <p:cNvGrpSpPr/>
        <p:nvPr/>
      </p:nvGrpSpPr>
      <p:grpSpPr>
        <a:xfrm>
          <a:off x="0" y="0"/>
          <a:ext cx="0" cy="0"/>
          <a:chOff x="0" y="0"/>
          <a:chExt cx="0" cy="0"/>
        </a:xfrm>
      </p:grpSpPr>
      <p:sp>
        <p:nvSpPr>
          <p:cNvPr id="2284" name="Google Shape;2284;p22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1" name="Shape 2291"/>
        <p:cNvGrpSpPr/>
        <p:nvPr/>
      </p:nvGrpSpPr>
      <p:grpSpPr>
        <a:xfrm>
          <a:off x="0" y="0"/>
          <a:ext cx="0" cy="0"/>
          <a:chOff x="0" y="0"/>
          <a:chExt cx="0" cy="0"/>
        </a:xfrm>
      </p:grpSpPr>
      <p:sp>
        <p:nvSpPr>
          <p:cNvPr id="2292" name="Google Shape;2292;p22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9" name="Shape 2299"/>
        <p:cNvGrpSpPr/>
        <p:nvPr/>
      </p:nvGrpSpPr>
      <p:grpSpPr>
        <a:xfrm>
          <a:off x="0" y="0"/>
          <a:ext cx="0" cy="0"/>
          <a:chOff x="0" y="0"/>
          <a:chExt cx="0" cy="0"/>
        </a:xfrm>
      </p:grpSpPr>
      <p:sp>
        <p:nvSpPr>
          <p:cNvPr id="2300" name="Google Shape;2300;p22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7" name="Shape 2307"/>
        <p:cNvGrpSpPr/>
        <p:nvPr/>
      </p:nvGrpSpPr>
      <p:grpSpPr>
        <a:xfrm>
          <a:off x="0" y="0"/>
          <a:ext cx="0" cy="0"/>
          <a:chOff x="0" y="0"/>
          <a:chExt cx="0" cy="0"/>
        </a:xfrm>
      </p:grpSpPr>
      <p:sp>
        <p:nvSpPr>
          <p:cNvPr id="2308" name="Google Shape;2308;p22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5" name="Shape 2315"/>
        <p:cNvGrpSpPr/>
        <p:nvPr/>
      </p:nvGrpSpPr>
      <p:grpSpPr>
        <a:xfrm>
          <a:off x="0" y="0"/>
          <a:ext cx="0" cy="0"/>
          <a:chOff x="0" y="0"/>
          <a:chExt cx="0" cy="0"/>
        </a:xfrm>
      </p:grpSpPr>
      <p:sp>
        <p:nvSpPr>
          <p:cNvPr id="2316" name="Google Shape;2316;p22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3" name="Shape 2323"/>
        <p:cNvGrpSpPr/>
        <p:nvPr/>
      </p:nvGrpSpPr>
      <p:grpSpPr>
        <a:xfrm>
          <a:off x="0" y="0"/>
          <a:ext cx="0" cy="0"/>
          <a:chOff x="0" y="0"/>
          <a:chExt cx="0" cy="0"/>
        </a:xfrm>
      </p:grpSpPr>
      <p:sp>
        <p:nvSpPr>
          <p:cNvPr id="2324" name="Google Shape;2324;p22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1" name="Shape 2331"/>
        <p:cNvGrpSpPr/>
        <p:nvPr/>
      </p:nvGrpSpPr>
      <p:grpSpPr>
        <a:xfrm>
          <a:off x="0" y="0"/>
          <a:ext cx="0" cy="0"/>
          <a:chOff x="0" y="0"/>
          <a:chExt cx="0" cy="0"/>
        </a:xfrm>
      </p:grpSpPr>
      <p:sp>
        <p:nvSpPr>
          <p:cNvPr id="2332" name="Google Shape;2332;p22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9" name="Shape 2339"/>
        <p:cNvGrpSpPr/>
        <p:nvPr/>
      </p:nvGrpSpPr>
      <p:grpSpPr>
        <a:xfrm>
          <a:off x="0" y="0"/>
          <a:ext cx="0" cy="0"/>
          <a:chOff x="0" y="0"/>
          <a:chExt cx="0" cy="0"/>
        </a:xfrm>
      </p:grpSpPr>
      <p:sp>
        <p:nvSpPr>
          <p:cNvPr id="2340" name="Google Shape;2340;p23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7" name="Shape 2347"/>
        <p:cNvGrpSpPr/>
        <p:nvPr/>
      </p:nvGrpSpPr>
      <p:grpSpPr>
        <a:xfrm>
          <a:off x="0" y="0"/>
          <a:ext cx="0" cy="0"/>
          <a:chOff x="0" y="0"/>
          <a:chExt cx="0" cy="0"/>
        </a:xfrm>
      </p:grpSpPr>
      <p:sp>
        <p:nvSpPr>
          <p:cNvPr id="2348" name="Google Shape;2348;p23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5" name="Shape 2355"/>
        <p:cNvGrpSpPr/>
        <p:nvPr/>
      </p:nvGrpSpPr>
      <p:grpSpPr>
        <a:xfrm>
          <a:off x="0" y="0"/>
          <a:ext cx="0" cy="0"/>
          <a:chOff x="0" y="0"/>
          <a:chExt cx="0" cy="0"/>
        </a:xfrm>
      </p:grpSpPr>
      <p:sp>
        <p:nvSpPr>
          <p:cNvPr id="2356" name="Google Shape;2356;p23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3" name="Shape 2363"/>
        <p:cNvGrpSpPr/>
        <p:nvPr/>
      </p:nvGrpSpPr>
      <p:grpSpPr>
        <a:xfrm>
          <a:off x="0" y="0"/>
          <a:ext cx="0" cy="0"/>
          <a:chOff x="0" y="0"/>
          <a:chExt cx="0" cy="0"/>
        </a:xfrm>
      </p:grpSpPr>
      <p:sp>
        <p:nvSpPr>
          <p:cNvPr id="2364" name="Google Shape;2364;p23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p23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8" name="Shape 2378"/>
        <p:cNvGrpSpPr/>
        <p:nvPr/>
      </p:nvGrpSpPr>
      <p:grpSpPr>
        <a:xfrm>
          <a:off x="0" y="0"/>
          <a:ext cx="0" cy="0"/>
          <a:chOff x="0" y="0"/>
          <a:chExt cx="0" cy="0"/>
        </a:xfrm>
      </p:grpSpPr>
      <p:sp>
        <p:nvSpPr>
          <p:cNvPr id="2379" name="Google Shape;2379;p23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6" name="Shape 2386"/>
        <p:cNvGrpSpPr/>
        <p:nvPr/>
      </p:nvGrpSpPr>
      <p:grpSpPr>
        <a:xfrm>
          <a:off x="0" y="0"/>
          <a:ext cx="0" cy="0"/>
          <a:chOff x="0" y="0"/>
          <a:chExt cx="0" cy="0"/>
        </a:xfrm>
      </p:grpSpPr>
      <p:sp>
        <p:nvSpPr>
          <p:cNvPr id="2387" name="Google Shape;2387;p23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4" name="Shape 2394"/>
        <p:cNvGrpSpPr/>
        <p:nvPr/>
      </p:nvGrpSpPr>
      <p:grpSpPr>
        <a:xfrm>
          <a:off x="0" y="0"/>
          <a:ext cx="0" cy="0"/>
          <a:chOff x="0" y="0"/>
          <a:chExt cx="0" cy="0"/>
        </a:xfrm>
      </p:grpSpPr>
      <p:sp>
        <p:nvSpPr>
          <p:cNvPr id="2395" name="Google Shape;2395;p23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p23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9" name="Shape 2409"/>
        <p:cNvGrpSpPr/>
        <p:nvPr/>
      </p:nvGrpSpPr>
      <p:grpSpPr>
        <a:xfrm>
          <a:off x="0" y="0"/>
          <a:ext cx="0" cy="0"/>
          <a:chOff x="0" y="0"/>
          <a:chExt cx="0" cy="0"/>
        </a:xfrm>
      </p:grpSpPr>
      <p:sp>
        <p:nvSpPr>
          <p:cNvPr id="2410" name="Google Shape;2410;p23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7" name="Shape 2417"/>
        <p:cNvGrpSpPr/>
        <p:nvPr/>
      </p:nvGrpSpPr>
      <p:grpSpPr>
        <a:xfrm>
          <a:off x="0" y="0"/>
          <a:ext cx="0" cy="0"/>
          <a:chOff x="0" y="0"/>
          <a:chExt cx="0" cy="0"/>
        </a:xfrm>
      </p:grpSpPr>
      <p:sp>
        <p:nvSpPr>
          <p:cNvPr id="2418" name="Google Shape;2418;p24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5" name="Shape 2425"/>
        <p:cNvGrpSpPr/>
        <p:nvPr/>
      </p:nvGrpSpPr>
      <p:grpSpPr>
        <a:xfrm>
          <a:off x="0" y="0"/>
          <a:ext cx="0" cy="0"/>
          <a:chOff x="0" y="0"/>
          <a:chExt cx="0" cy="0"/>
        </a:xfrm>
      </p:grpSpPr>
      <p:sp>
        <p:nvSpPr>
          <p:cNvPr id="2426" name="Google Shape;2426;p24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3" name="Shape 2433"/>
        <p:cNvGrpSpPr/>
        <p:nvPr/>
      </p:nvGrpSpPr>
      <p:grpSpPr>
        <a:xfrm>
          <a:off x="0" y="0"/>
          <a:ext cx="0" cy="0"/>
          <a:chOff x="0" y="0"/>
          <a:chExt cx="0" cy="0"/>
        </a:xfrm>
      </p:grpSpPr>
      <p:sp>
        <p:nvSpPr>
          <p:cNvPr id="2434" name="Google Shape;2434;p24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1" name="Shape 2441"/>
        <p:cNvGrpSpPr/>
        <p:nvPr/>
      </p:nvGrpSpPr>
      <p:grpSpPr>
        <a:xfrm>
          <a:off x="0" y="0"/>
          <a:ext cx="0" cy="0"/>
          <a:chOff x="0" y="0"/>
          <a:chExt cx="0" cy="0"/>
        </a:xfrm>
      </p:grpSpPr>
      <p:sp>
        <p:nvSpPr>
          <p:cNvPr id="2442" name="Google Shape;2442;p24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9" name="Shape 2449"/>
        <p:cNvGrpSpPr/>
        <p:nvPr/>
      </p:nvGrpSpPr>
      <p:grpSpPr>
        <a:xfrm>
          <a:off x="0" y="0"/>
          <a:ext cx="0" cy="0"/>
          <a:chOff x="0" y="0"/>
          <a:chExt cx="0" cy="0"/>
        </a:xfrm>
      </p:grpSpPr>
      <p:sp>
        <p:nvSpPr>
          <p:cNvPr id="2450" name="Google Shape;2450;p24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4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7" name="Shape 2457"/>
        <p:cNvGrpSpPr/>
        <p:nvPr/>
      </p:nvGrpSpPr>
      <p:grpSpPr>
        <a:xfrm>
          <a:off x="0" y="0"/>
          <a:ext cx="0" cy="0"/>
          <a:chOff x="0" y="0"/>
          <a:chExt cx="0" cy="0"/>
        </a:xfrm>
      </p:grpSpPr>
      <p:sp>
        <p:nvSpPr>
          <p:cNvPr id="2458" name="Google Shape;2458;p24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5" name="Shape 2465"/>
        <p:cNvGrpSpPr/>
        <p:nvPr/>
      </p:nvGrpSpPr>
      <p:grpSpPr>
        <a:xfrm>
          <a:off x="0" y="0"/>
          <a:ext cx="0" cy="0"/>
          <a:chOff x="0" y="0"/>
          <a:chExt cx="0" cy="0"/>
        </a:xfrm>
      </p:grpSpPr>
      <p:sp>
        <p:nvSpPr>
          <p:cNvPr id="2466" name="Google Shape;2466;p24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3" name="Shape 2473"/>
        <p:cNvGrpSpPr/>
        <p:nvPr/>
      </p:nvGrpSpPr>
      <p:grpSpPr>
        <a:xfrm>
          <a:off x="0" y="0"/>
          <a:ext cx="0" cy="0"/>
          <a:chOff x="0" y="0"/>
          <a:chExt cx="0" cy="0"/>
        </a:xfrm>
      </p:grpSpPr>
      <p:sp>
        <p:nvSpPr>
          <p:cNvPr id="2474" name="Google Shape;2474;p24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2" name="Shape 2482"/>
        <p:cNvGrpSpPr/>
        <p:nvPr/>
      </p:nvGrpSpPr>
      <p:grpSpPr>
        <a:xfrm>
          <a:off x="0" y="0"/>
          <a:ext cx="0" cy="0"/>
          <a:chOff x="0" y="0"/>
          <a:chExt cx="0" cy="0"/>
        </a:xfrm>
      </p:grpSpPr>
      <p:sp>
        <p:nvSpPr>
          <p:cNvPr id="2483" name="Google Shape;2483;p24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0" name="Shape 2490"/>
        <p:cNvGrpSpPr/>
        <p:nvPr/>
      </p:nvGrpSpPr>
      <p:grpSpPr>
        <a:xfrm>
          <a:off x="0" y="0"/>
          <a:ext cx="0" cy="0"/>
          <a:chOff x="0" y="0"/>
          <a:chExt cx="0" cy="0"/>
        </a:xfrm>
      </p:grpSpPr>
      <p:sp>
        <p:nvSpPr>
          <p:cNvPr id="2491" name="Google Shape;2491;p24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8" name="Shape 2498"/>
        <p:cNvGrpSpPr/>
        <p:nvPr/>
      </p:nvGrpSpPr>
      <p:grpSpPr>
        <a:xfrm>
          <a:off x="0" y="0"/>
          <a:ext cx="0" cy="0"/>
          <a:chOff x="0" y="0"/>
          <a:chExt cx="0" cy="0"/>
        </a:xfrm>
      </p:grpSpPr>
      <p:sp>
        <p:nvSpPr>
          <p:cNvPr id="2499" name="Google Shape;2499;p25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8" name="Shape 2508"/>
        <p:cNvGrpSpPr/>
        <p:nvPr/>
      </p:nvGrpSpPr>
      <p:grpSpPr>
        <a:xfrm>
          <a:off x="0" y="0"/>
          <a:ext cx="0" cy="0"/>
          <a:chOff x="0" y="0"/>
          <a:chExt cx="0" cy="0"/>
        </a:xfrm>
      </p:grpSpPr>
      <p:sp>
        <p:nvSpPr>
          <p:cNvPr id="2509" name="Google Shape;2509;p25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5" name="Shape 2515"/>
        <p:cNvGrpSpPr/>
        <p:nvPr/>
      </p:nvGrpSpPr>
      <p:grpSpPr>
        <a:xfrm>
          <a:off x="0" y="0"/>
          <a:ext cx="0" cy="0"/>
          <a:chOff x="0" y="0"/>
          <a:chExt cx="0" cy="0"/>
        </a:xfrm>
      </p:grpSpPr>
      <p:sp>
        <p:nvSpPr>
          <p:cNvPr id="2516" name="Google Shape;2516;p25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3" name="Shape 2523"/>
        <p:cNvGrpSpPr/>
        <p:nvPr/>
      </p:nvGrpSpPr>
      <p:grpSpPr>
        <a:xfrm>
          <a:off x="0" y="0"/>
          <a:ext cx="0" cy="0"/>
          <a:chOff x="0" y="0"/>
          <a:chExt cx="0" cy="0"/>
        </a:xfrm>
      </p:grpSpPr>
      <p:sp>
        <p:nvSpPr>
          <p:cNvPr id="2524" name="Google Shape;2524;p25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p25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9" name="Shape 2539"/>
        <p:cNvGrpSpPr/>
        <p:nvPr/>
      </p:nvGrpSpPr>
      <p:grpSpPr>
        <a:xfrm>
          <a:off x="0" y="0"/>
          <a:ext cx="0" cy="0"/>
          <a:chOff x="0" y="0"/>
          <a:chExt cx="0" cy="0"/>
        </a:xfrm>
      </p:grpSpPr>
      <p:sp>
        <p:nvSpPr>
          <p:cNvPr id="2540" name="Google Shape;2540;p25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7" name="Shape 2547"/>
        <p:cNvGrpSpPr/>
        <p:nvPr/>
      </p:nvGrpSpPr>
      <p:grpSpPr>
        <a:xfrm>
          <a:off x="0" y="0"/>
          <a:ext cx="0" cy="0"/>
          <a:chOff x="0" y="0"/>
          <a:chExt cx="0" cy="0"/>
        </a:xfrm>
      </p:grpSpPr>
      <p:sp>
        <p:nvSpPr>
          <p:cNvPr id="2548" name="Google Shape;2548;p25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5" name="Shape 2555"/>
        <p:cNvGrpSpPr/>
        <p:nvPr/>
      </p:nvGrpSpPr>
      <p:grpSpPr>
        <a:xfrm>
          <a:off x="0" y="0"/>
          <a:ext cx="0" cy="0"/>
          <a:chOff x="0" y="0"/>
          <a:chExt cx="0" cy="0"/>
        </a:xfrm>
      </p:grpSpPr>
      <p:sp>
        <p:nvSpPr>
          <p:cNvPr id="2556" name="Google Shape;2556;p25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3" name="Shape 2563"/>
        <p:cNvGrpSpPr/>
        <p:nvPr/>
      </p:nvGrpSpPr>
      <p:grpSpPr>
        <a:xfrm>
          <a:off x="0" y="0"/>
          <a:ext cx="0" cy="0"/>
          <a:chOff x="0" y="0"/>
          <a:chExt cx="0" cy="0"/>
        </a:xfrm>
      </p:grpSpPr>
      <p:sp>
        <p:nvSpPr>
          <p:cNvPr id="2564" name="Google Shape;2564;p25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1" name="Shape 2571"/>
        <p:cNvGrpSpPr/>
        <p:nvPr/>
      </p:nvGrpSpPr>
      <p:grpSpPr>
        <a:xfrm>
          <a:off x="0" y="0"/>
          <a:ext cx="0" cy="0"/>
          <a:chOff x="0" y="0"/>
          <a:chExt cx="0" cy="0"/>
        </a:xfrm>
      </p:grpSpPr>
      <p:sp>
        <p:nvSpPr>
          <p:cNvPr id="2572" name="Google Shape;2572;p25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9" name="Shape 2579"/>
        <p:cNvGrpSpPr/>
        <p:nvPr/>
      </p:nvGrpSpPr>
      <p:grpSpPr>
        <a:xfrm>
          <a:off x="0" y="0"/>
          <a:ext cx="0" cy="0"/>
          <a:chOff x="0" y="0"/>
          <a:chExt cx="0" cy="0"/>
        </a:xfrm>
      </p:grpSpPr>
      <p:sp>
        <p:nvSpPr>
          <p:cNvPr id="2580" name="Google Shape;2580;p26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7" name="Shape 2587"/>
        <p:cNvGrpSpPr/>
        <p:nvPr/>
      </p:nvGrpSpPr>
      <p:grpSpPr>
        <a:xfrm>
          <a:off x="0" y="0"/>
          <a:ext cx="0" cy="0"/>
          <a:chOff x="0" y="0"/>
          <a:chExt cx="0" cy="0"/>
        </a:xfrm>
      </p:grpSpPr>
      <p:sp>
        <p:nvSpPr>
          <p:cNvPr id="2588" name="Google Shape;2588;p26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5" name="Shape 2595"/>
        <p:cNvGrpSpPr/>
        <p:nvPr/>
      </p:nvGrpSpPr>
      <p:grpSpPr>
        <a:xfrm>
          <a:off x="0" y="0"/>
          <a:ext cx="0" cy="0"/>
          <a:chOff x="0" y="0"/>
          <a:chExt cx="0" cy="0"/>
        </a:xfrm>
      </p:grpSpPr>
      <p:sp>
        <p:nvSpPr>
          <p:cNvPr id="2596" name="Google Shape;2596;p262:notes"/>
          <p:cNvSpPr txBox="1"/>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2597" name="Google Shape;2597;p26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2598" name="Google Shape;2598;p2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9" name="Google Shape;2599;p2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0" name="Google Shape;2600;p26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4" name="Shape 2604"/>
        <p:cNvGrpSpPr/>
        <p:nvPr/>
      </p:nvGrpSpPr>
      <p:grpSpPr>
        <a:xfrm>
          <a:off x="0" y="0"/>
          <a:ext cx="0" cy="0"/>
          <a:chOff x="0" y="0"/>
          <a:chExt cx="0" cy="0"/>
        </a:xfrm>
      </p:grpSpPr>
      <p:sp>
        <p:nvSpPr>
          <p:cNvPr id="2605" name="Google Shape;2605;p26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2" name="Shape 2612"/>
        <p:cNvGrpSpPr/>
        <p:nvPr/>
      </p:nvGrpSpPr>
      <p:grpSpPr>
        <a:xfrm>
          <a:off x="0" y="0"/>
          <a:ext cx="0" cy="0"/>
          <a:chOff x="0" y="0"/>
          <a:chExt cx="0" cy="0"/>
        </a:xfrm>
      </p:grpSpPr>
      <p:sp>
        <p:nvSpPr>
          <p:cNvPr id="2613" name="Google Shape;2613;p26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0" name="Shape 2620"/>
        <p:cNvGrpSpPr/>
        <p:nvPr/>
      </p:nvGrpSpPr>
      <p:grpSpPr>
        <a:xfrm>
          <a:off x="0" y="0"/>
          <a:ext cx="0" cy="0"/>
          <a:chOff x="0" y="0"/>
          <a:chExt cx="0" cy="0"/>
        </a:xfrm>
      </p:grpSpPr>
      <p:sp>
        <p:nvSpPr>
          <p:cNvPr id="2621" name="Google Shape;2621;p26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8" name="Shape 2628"/>
        <p:cNvGrpSpPr/>
        <p:nvPr/>
      </p:nvGrpSpPr>
      <p:grpSpPr>
        <a:xfrm>
          <a:off x="0" y="0"/>
          <a:ext cx="0" cy="0"/>
          <a:chOff x="0" y="0"/>
          <a:chExt cx="0" cy="0"/>
        </a:xfrm>
      </p:grpSpPr>
      <p:sp>
        <p:nvSpPr>
          <p:cNvPr id="2629" name="Google Shape;2629;p26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6" name="Shape 2636"/>
        <p:cNvGrpSpPr/>
        <p:nvPr/>
      </p:nvGrpSpPr>
      <p:grpSpPr>
        <a:xfrm>
          <a:off x="0" y="0"/>
          <a:ext cx="0" cy="0"/>
          <a:chOff x="0" y="0"/>
          <a:chExt cx="0" cy="0"/>
        </a:xfrm>
      </p:grpSpPr>
      <p:sp>
        <p:nvSpPr>
          <p:cNvPr id="2637" name="Google Shape;2637;p26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4" name="Shape 2644"/>
        <p:cNvGrpSpPr/>
        <p:nvPr/>
      </p:nvGrpSpPr>
      <p:grpSpPr>
        <a:xfrm>
          <a:off x="0" y="0"/>
          <a:ext cx="0" cy="0"/>
          <a:chOff x="0" y="0"/>
          <a:chExt cx="0" cy="0"/>
        </a:xfrm>
      </p:grpSpPr>
      <p:sp>
        <p:nvSpPr>
          <p:cNvPr id="2645" name="Google Shape;2645;p26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2" name="Shape 2652"/>
        <p:cNvGrpSpPr/>
        <p:nvPr/>
      </p:nvGrpSpPr>
      <p:grpSpPr>
        <a:xfrm>
          <a:off x="0" y="0"/>
          <a:ext cx="0" cy="0"/>
          <a:chOff x="0" y="0"/>
          <a:chExt cx="0" cy="0"/>
        </a:xfrm>
      </p:grpSpPr>
      <p:sp>
        <p:nvSpPr>
          <p:cNvPr id="2653" name="Google Shape;2653;p27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0" name="Shape 2660"/>
        <p:cNvGrpSpPr/>
        <p:nvPr/>
      </p:nvGrpSpPr>
      <p:grpSpPr>
        <a:xfrm>
          <a:off x="0" y="0"/>
          <a:ext cx="0" cy="0"/>
          <a:chOff x="0" y="0"/>
          <a:chExt cx="0" cy="0"/>
        </a:xfrm>
      </p:grpSpPr>
      <p:sp>
        <p:nvSpPr>
          <p:cNvPr id="2661" name="Google Shape;2661;p27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8" name="Shape 2668"/>
        <p:cNvGrpSpPr/>
        <p:nvPr/>
      </p:nvGrpSpPr>
      <p:grpSpPr>
        <a:xfrm>
          <a:off x="0" y="0"/>
          <a:ext cx="0" cy="0"/>
          <a:chOff x="0" y="0"/>
          <a:chExt cx="0" cy="0"/>
        </a:xfrm>
      </p:grpSpPr>
      <p:sp>
        <p:nvSpPr>
          <p:cNvPr id="2669" name="Google Shape;2669;p27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6" name="Shape 2676"/>
        <p:cNvGrpSpPr/>
        <p:nvPr/>
      </p:nvGrpSpPr>
      <p:grpSpPr>
        <a:xfrm>
          <a:off x="0" y="0"/>
          <a:ext cx="0" cy="0"/>
          <a:chOff x="0" y="0"/>
          <a:chExt cx="0" cy="0"/>
        </a:xfrm>
      </p:grpSpPr>
      <p:sp>
        <p:nvSpPr>
          <p:cNvPr id="2677" name="Google Shape;2677;p27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4" name="Shape 2684"/>
        <p:cNvGrpSpPr/>
        <p:nvPr/>
      </p:nvGrpSpPr>
      <p:grpSpPr>
        <a:xfrm>
          <a:off x="0" y="0"/>
          <a:ext cx="0" cy="0"/>
          <a:chOff x="0" y="0"/>
          <a:chExt cx="0" cy="0"/>
        </a:xfrm>
      </p:grpSpPr>
      <p:sp>
        <p:nvSpPr>
          <p:cNvPr id="2685" name="Google Shape;2685;p27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2" name="Shape 2692"/>
        <p:cNvGrpSpPr/>
        <p:nvPr/>
      </p:nvGrpSpPr>
      <p:grpSpPr>
        <a:xfrm>
          <a:off x="0" y="0"/>
          <a:ext cx="0" cy="0"/>
          <a:chOff x="0" y="0"/>
          <a:chExt cx="0" cy="0"/>
        </a:xfrm>
      </p:grpSpPr>
      <p:sp>
        <p:nvSpPr>
          <p:cNvPr id="2693" name="Google Shape;2693;p27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0" name="Shape 2700"/>
        <p:cNvGrpSpPr/>
        <p:nvPr/>
      </p:nvGrpSpPr>
      <p:grpSpPr>
        <a:xfrm>
          <a:off x="0" y="0"/>
          <a:ext cx="0" cy="0"/>
          <a:chOff x="0" y="0"/>
          <a:chExt cx="0" cy="0"/>
        </a:xfrm>
      </p:grpSpPr>
      <p:sp>
        <p:nvSpPr>
          <p:cNvPr id="2701" name="Google Shape;2701;p276:notes"/>
          <p:cNvSpPr txBox="1"/>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2702" name="Google Shape;2702;p27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2703" name="Google Shape;2703;p2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4" name="Google Shape;2704;p27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5" name="Google Shape;2705;p27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p27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p27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p28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p28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3" name="Shape 2743"/>
        <p:cNvGrpSpPr/>
        <p:nvPr/>
      </p:nvGrpSpPr>
      <p:grpSpPr>
        <a:xfrm>
          <a:off x="0" y="0"/>
          <a:ext cx="0" cy="0"/>
          <a:chOff x="0" y="0"/>
          <a:chExt cx="0" cy="0"/>
        </a:xfrm>
      </p:grpSpPr>
      <p:sp>
        <p:nvSpPr>
          <p:cNvPr id="2744" name="Google Shape;2744;p28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2" name="Shape 2752"/>
        <p:cNvGrpSpPr/>
        <p:nvPr/>
      </p:nvGrpSpPr>
      <p:grpSpPr>
        <a:xfrm>
          <a:off x="0" y="0"/>
          <a:ext cx="0" cy="0"/>
          <a:chOff x="0" y="0"/>
          <a:chExt cx="0" cy="0"/>
        </a:xfrm>
      </p:grpSpPr>
      <p:sp>
        <p:nvSpPr>
          <p:cNvPr id="2753" name="Google Shape;2753;p28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1" name="Shape 2761"/>
        <p:cNvGrpSpPr/>
        <p:nvPr/>
      </p:nvGrpSpPr>
      <p:grpSpPr>
        <a:xfrm>
          <a:off x="0" y="0"/>
          <a:ext cx="0" cy="0"/>
          <a:chOff x="0" y="0"/>
          <a:chExt cx="0" cy="0"/>
        </a:xfrm>
      </p:grpSpPr>
      <p:sp>
        <p:nvSpPr>
          <p:cNvPr id="2762" name="Google Shape;2762;p28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0" name="Shape 2770"/>
        <p:cNvGrpSpPr/>
        <p:nvPr/>
      </p:nvGrpSpPr>
      <p:grpSpPr>
        <a:xfrm>
          <a:off x="0" y="0"/>
          <a:ext cx="0" cy="0"/>
          <a:chOff x="0" y="0"/>
          <a:chExt cx="0" cy="0"/>
        </a:xfrm>
      </p:grpSpPr>
      <p:sp>
        <p:nvSpPr>
          <p:cNvPr id="2771" name="Google Shape;2771;p28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p28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p28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6" name="Shape 2796"/>
        <p:cNvGrpSpPr/>
        <p:nvPr/>
      </p:nvGrpSpPr>
      <p:grpSpPr>
        <a:xfrm>
          <a:off x="0" y="0"/>
          <a:ext cx="0" cy="0"/>
          <a:chOff x="0" y="0"/>
          <a:chExt cx="0" cy="0"/>
        </a:xfrm>
      </p:grpSpPr>
      <p:sp>
        <p:nvSpPr>
          <p:cNvPr id="2797" name="Google Shape;2797;p28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4" name="Shape 2804"/>
        <p:cNvGrpSpPr/>
        <p:nvPr/>
      </p:nvGrpSpPr>
      <p:grpSpPr>
        <a:xfrm>
          <a:off x="0" y="0"/>
          <a:ext cx="0" cy="0"/>
          <a:chOff x="0" y="0"/>
          <a:chExt cx="0" cy="0"/>
        </a:xfrm>
      </p:grpSpPr>
      <p:sp>
        <p:nvSpPr>
          <p:cNvPr id="2805" name="Google Shape;2805;p28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2" name="Shape 2812"/>
        <p:cNvGrpSpPr/>
        <p:nvPr/>
      </p:nvGrpSpPr>
      <p:grpSpPr>
        <a:xfrm>
          <a:off x="0" y="0"/>
          <a:ext cx="0" cy="0"/>
          <a:chOff x="0" y="0"/>
          <a:chExt cx="0" cy="0"/>
        </a:xfrm>
      </p:grpSpPr>
      <p:sp>
        <p:nvSpPr>
          <p:cNvPr id="2813" name="Google Shape;2813;p29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2" name="Shape 2822"/>
        <p:cNvGrpSpPr/>
        <p:nvPr/>
      </p:nvGrpSpPr>
      <p:grpSpPr>
        <a:xfrm>
          <a:off x="0" y="0"/>
          <a:ext cx="0" cy="0"/>
          <a:chOff x="0" y="0"/>
          <a:chExt cx="0" cy="0"/>
        </a:xfrm>
      </p:grpSpPr>
      <p:sp>
        <p:nvSpPr>
          <p:cNvPr id="2823" name="Google Shape;2823;p29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0" name="Shape 2830"/>
        <p:cNvGrpSpPr/>
        <p:nvPr/>
      </p:nvGrpSpPr>
      <p:grpSpPr>
        <a:xfrm>
          <a:off x="0" y="0"/>
          <a:ext cx="0" cy="0"/>
          <a:chOff x="0" y="0"/>
          <a:chExt cx="0" cy="0"/>
        </a:xfrm>
      </p:grpSpPr>
      <p:sp>
        <p:nvSpPr>
          <p:cNvPr id="2831" name="Google Shape;2831;p29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8" name="Shape 2838"/>
        <p:cNvGrpSpPr/>
        <p:nvPr/>
      </p:nvGrpSpPr>
      <p:grpSpPr>
        <a:xfrm>
          <a:off x="0" y="0"/>
          <a:ext cx="0" cy="0"/>
          <a:chOff x="0" y="0"/>
          <a:chExt cx="0" cy="0"/>
        </a:xfrm>
      </p:grpSpPr>
      <p:sp>
        <p:nvSpPr>
          <p:cNvPr id="2839" name="Google Shape;2839;p29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9" name="Shape 2849"/>
        <p:cNvGrpSpPr/>
        <p:nvPr/>
      </p:nvGrpSpPr>
      <p:grpSpPr>
        <a:xfrm>
          <a:off x="0" y="0"/>
          <a:ext cx="0" cy="0"/>
          <a:chOff x="0" y="0"/>
          <a:chExt cx="0" cy="0"/>
        </a:xfrm>
      </p:grpSpPr>
      <p:sp>
        <p:nvSpPr>
          <p:cNvPr id="2850" name="Google Shape;2850;p29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7" name="Shape 2857"/>
        <p:cNvGrpSpPr/>
        <p:nvPr/>
      </p:nvGrpSpPr>
      <p:grpSpPr>
        <a:xfrm>
          <a:off x="0" y="0"/>
          <a:ext cx="0" cy="0"/>
          <a:chOff x="0" y="0"/>
          <a:chExt cx="0" cy="0"/>
        </a:xfrm>
      </p:grpSpPr>
      <p:sp>
        <p:nvSpPr>
          <p:cNvPr id="2858" name="Google Shape;2858;p29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2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p29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3" name="Shape 2873"/>
        <p:cNvGrpSpPr/>
        <p:nvPr/>
      </p:nvGrpSpPr>
      <p:grpSpPr>
        <a:xfrm>
          <a:off x="0" y="0"/>
          <a:ext cx="0" cy="0"/>
          <a:chOff x="0" y="0"/>
          <a:chExt cx="0" cy="0"/>
        </a:xfrm>
      </p:grpSpPr>
      <p:sp>
        <p:nvSpPr>
          <p:cNvPr id="2874" name="Google Shape;2874;p29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1" name="Shape 2881"/>
        <p:cNvGrpSpPr/>
        <p:nvPr/>
      </p:nvGrpSpPr>
      <p:grpSpPr>
        <a:xfrm>
          <a:off x="0" y="0"/>
          <a:ext cx="0" cy="0"/>
          <a:chOff x="0" y="0"/>
          <a:chExt cx="0" cy="0"/>
        </a:xfrm>
      </p:grpSpPr>
      <p:sp>
        <p:nvSpPr>
          <p:cNvPr id="2882" name="Google Shape;2882;p29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9" name="Shape 2889"/>
        <p:cNvGrpSpPr/>
        <p:nvPr/>
      </p:nvGrpSpPr>
      <p:grpSpPr>
        <a:xfrm>
          <a:off x="0" y="0"/>
          <a:ext cx="0" cy="0"/>
          <a:chOff x="0" y="0"/>
          <a:chExt cx="0" cy="0"/>
        </a:xfrm>
      </p:grpSpPr>
      <p:sp>
        <p:nvSpPr>
          <p:cNvPr id="2890" name="Google Shape;2890;p29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7" name="Shape 2897"/>
        <p:cNvGrpSpPr/>
        <p:nvPr/>
      </p:nvGrpSpPr>
      <p:grpSpPr>
        <a:xfrm>
          <a:off x="0" y="0"/>
          <a:ext cx="0" cy="0"/>
          <a:chOff x="0" y="0"/>
          <a:chExt cx="0" cy="0"/>
        </a:xfrm>
      </p:grpSpPr>
      <p:sp>
        <p:nvSpPr>
          <p:cNvPr id="2898" name="Google Shape;2898;p30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3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5" name="Shape 2905"/>
        <p:cNvGrpSpPr/>
        <p:nvPr/>
      </p:nvGrpSpPr>
      <p:grpSpPr>
        <a:xfrm>
          <a:off x="0" y="0"/>
          <a:ext cx="0" cy="0"/>
          <a:chOff x="0" y="0"/>
          <a:chExt cx="0" cy="0"/>
        </a:xfrm>
      </p:grpSpPr>
      <p:sp>
        <p:nvSpPr>
          <p:cNvPr id="2906" name="Google Shape;2906;p30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6" name="Shape 2926"/>
        <p:cNvGrpSpPr/>
        <p:nvPr/>
      </p:nvGrpSpPr>
      <p:grpSpPr>
        <a:xfrm>
          <a:off x="0" y="0"/>
          <a:ext cx="0" cy="0"/>
          <a:chOff x="0" y="0"/>
          <a:chExt cx="0" cy="0"/>
        </a:xfrm>
      </p:grpSpPr>
      <p:sp>
        <p:nvSpPr>
          <p:cNvPr id="2927" name="Google Shape;2927;p30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3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4" name="Shape 2934"/>
        <p:cNvGrpSpPr/>
        <p:nvPr/>
      </p:nvGrpSpPr>
      <p:grpSpPr>
        <a:xfrm>
          <a:off x="0" y="0"/>
          <a:ext cx="0" cy="0"/>
          <a:chOff x="0" y="0"/>
          <a:chExt cx="0" cy="0"/>
        </a:xfrm>
      </p:grpSpPr>
      <p:sp>
        <p:nvSpPr>
          <p:cNvPr id="2935" name="Google Shape;2935;p30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2" name="Shape 2942"/>
        <p:cNvGrpSpPr/>
        <p:nvPr/>
      </p:nvGrpSpPr>
      <p:grpSpPr>
        <a:xfrm>
          <a:off x="0" y="0"/>
          <a:ext cx="0" cy="0"/>
          <a:chOff x="0" y="0"/>
          <a:chExt cx="0" cy="0"/>
        </a:xfrm>
      </p:grpSpPr>
      <p:sp>
        <p:nvSpPr>
          <p:cNvPr id="2943" name="Google Shape;2943;p30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3" name="Shape 2953"/>
        <p:cNvGrpSpPr/>
        <p:nvPr/>
      </p:nvGrpSpPr>
      <p:grpSpPr>
        <a:xfrm>
          <a:off x="0" y="0"/>
          <a:ext cx="0" cy="0"/>
          <a:chOff x="0" y="0"/>
          <a:chExt cx="0" cy="0"/>
        </a:xfrm>
      </p:grpSpPr>
      <p:sp>
        <p:nvSpPr>
          <p:cNvPr id="2954" name="Google Shape;2954;p30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1" name="Shape 2961"/>
        <p:cNvGrpSpPr/>
        <p:nvPr/>
      </p:nvGrpSpPr>
      <p:grpSpPr>
        <a:xfrm>
          <a:off x="0" y="0"/>
          <a:ext cx="0" cy="0"/>
          <a:chOff x="0" y="0"/>
          <a:chExt cx="0" cy="0"/>
        </a:xfrm>
      </p:grpSpPr>
      <p:sp>
        <p:nvSpPr>
          <p:cNvPr id="2962" name="Google Shape;2962;p30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0" name="Shape 2980"/>
        <p:cNvGrpSpPr/>
        <p:nvPr/>
      </p:nvGrpSpPr>
      <p:grpSpPr>
        <a:xfrm>
          <a:off x="0" y="0"/>
          <a:ext cx="0" cy="0"/>
          <a:chOff x="0" y="0"/>
          <a:chExt cx="0" cy="0"/>
        </a:xfrm>
      </p:grpSpPr>
      <p:sp>
        <p:nvSpPr>
          <p:cNvPr id="2981" name="Google Shape;2981;p30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1" name="Shape 2991"/>
        <p:cNvGrpSpPr/>
        <p:nvPr/>
      </p:nvGrpSpPr>
      <p:grpSpPr>
        <a:xfrm>
          <a:off x="0" y="0"/>
          <a:ext cx="0" cy="0"/>
          <a:chOff x="0" y="0"/>
          <a:chExt cx="0" cy="0"/>
        </a:xfrm>
      </p:grpSpPr>
      <p:sp>
        <p:nvSpPr>
          <p:cNvPr id="2992" name="Google Shape;2992;p30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9" name="Shape 3009"/>
        <p:cNvGrpSpPr/>
        <p:nvPr/>
      </p:nvGrpSpPr>
      <p:grpSpPr>
        <a:xfrm>
          <a:off x="0" y="0"/>
          <a:ext cx="0" cy="0"/>
          <a:chOff x="0" y="0"/>
          <a:chExt cx="0" cy="0"/>
        </a:xfrm>
      </p:grpSpPr>
      <p:sp>
        <p:nvSpPr>
          <p:cNvPr id="3010" name="Google Shape;3010;p30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0" name="Shape 3020"/>
        <p:cNvGrpSpPr/>
        <p:nvPr/>
      </p:nvGrpSpPr>
      <p:grpSpPr>
        <a:xfrm>
          <a:off x="0" y="0"/>
          <a:ext cx="0" cy="0"/>
          <a:chOff x="0" y="0"/>
          <a:chExt cx="0" cy="0"/>
        </a:xfrm>
      </p:grpSpPr>
      <p:sp>
        <p:nvSpPr>
          <p:cNvPr id="3021" name="Google Shape;3021;p31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8" name="Shape 3028"/>
        <p:cNvGrpSpPr/>
        <p:nvPr/>
      </p:nvGrpSpPr>
      <p:grpSpPr>
        <a:xfrm>
          <a:off x="0" y="0"/>
          <a:ext cx="0" cy="0"/>
          <a:chOff x="0" y="0"/>
          <a:chExt cx="0" cy="0"/>
        </a:xfrm>
      </p:grpSpPr>
      <p:sp>
        <p:nvSpPr>
          <p:cNvPr id="3029" name="Google Shape;3029;p31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0" name="Shape 3040"/>
        <p:cNvGrpSpPr/>
        <p:nvPr/>
      </p:nvGrpSpPr>
      <p:grpSpPr>
        <a:xfrm>
          <a:off x="0" y="0"/>
          <a:ext cx="0" cy="0"/>
          <a:chOff x="0" y="0"/>
          <a:chExt cx="0" cy="0"/>
        </a:xfrm>
      </p:grpSpPr>
      <p:sp>
        <p:nvSpPr>
          <p:cNvPr id="3041" name="Google Shape;3041;p31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8" name="Shape 3048"/>
        <p:cNvGrpSpPr/>
        <p:nvPr/>
      </p:nvGrpSpPr>
      <p:grpSpPr>
        <a:xfrm>
          <a:off x="0" y="0"/>
          <a:ext cx="0" cy="0"/>
          <a:chOff x="0" y="0"/>
          <a:chExt cx="0" cy="0"/>
        </a:xfrm>
      </p:grpSpPr>
      <p:sp>
        <p:nvSpPr>
          <p:cNvPr id="3049" name="Google Shape;3049;p31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1" name="Shape 3101"/>
        <p:cNvGrpSpPr/>
        <p:nvPr/>
      </p:nvGrpSpPr>
      <p:grpSpPr>
        <a:xfrm>
          <a:off x="0" y="0"/>
          <a:ext cx="0" cy="0"/>
          <a:chOff x="0" y="0"/>
          <a:chExt cx="0" cy="0"/>
        </a:xfrm>
      </p:grpSpPr>
      <p:sp>
        <p:nvSpPr>
          <p:cNvPr id="3102" name="Google Shape;3102;p31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4" name="Shape 3114"/>
        <p:cNvGrpSpPr/>
        <p:nvPr/>
      </p:nvGrpSpPr>
      <p:grpSpPr>
        <a:xfrm>
          <a:off x="0" y="0"/>
          <a:ext cx="0" cy="0"/>
          <a:chOff x="0" y="0"/>
          <a:chExt cx="0" cy="0"/>
        </a:xfrm>
      </p:grpSpPr>
      <p:sp>
        <p:nvSpPr>
          <p:cNvPr id="3115" name="Google Shape;3115;p31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3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5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5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3:notes"/>
          <p:cNvSpPr txBox="1"/>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481" name="Google Shape;481;p5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482" name="Google Shape;48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3" name="Google Shape;483;p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ODBC是一種資料庫與應用程式之間的介面，透過 ODBC 介面，應用程式可以很容易地和各種關連式資料庫連結並取得資料。換句話說，ODBC是一種讓各種資料庫都具有相同的存取資料介面的應用程式介面。</a:t>
            </a:r>
            <a:br>
              <a:rPr b="0" i="0" lang="en-US" sz="1800" u="none" cap="none" strike="noStrike">
                <a:latin typeface="Arial"/>
                <a:ea typeface="Arial"/>
                <a:cs typeface="Arial"/>
                <a:sym typeface="Arial"/>
              </a:rPr>
            </a:br>
            <a:r>
              <a:rPr b="0" i="0" lang="en-US" sz="1800" u="none" cap="none" strike="noStrike">
                <a:latin typeface="Arial"/>
                <a:ea typeface="Arial"/>
                <a:cs typeface="Arial"/>
                <a:sym typeface="Arial"/>
              </a:rPr>
              <a:t>因為 ODBC 是一個應用程式介面，所以我們要使用 ODBC 的功能時，在用戶端的應用程式端必須安裝ODBC 驅動程式 (ODBC driver)，我們一般熟知的資料庫，如dBase、Access、Oracle、MS SQL S、FoxPro，以及Excel 試算表等，都有本身對應的ODBC驅動程式。有了ODBC後，程式設計師在設計不同資料庫的程式時，就不必將重新撰寫程式，只要變動與 ODBC 所連結的介面即可，如此可以節省不少麻煩。 </a:t>
            </a:r>
            <a:endParaRPr/>
          </a:p>
        </p:txBody>
      </p:sp>
      <p:sp>
        <p:nvSpPr>
          <p:cNvPr id="484" name="Google Shape;484;p5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5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59:notes"/>
          <p:cNvSpPr txBox="1"/>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579" name="Google Shape;579;p5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580" name="Google Shape;58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5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6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6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6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6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6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6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6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6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6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7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7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7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7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7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7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7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7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7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7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8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8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8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8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8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85:notes"/>
          <p:cNvSpPr txBox="1"/>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786" name="Google Shape;786;p8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787" name="Google Shape;787;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8" name="Google Shape;788;p8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8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8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8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8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9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9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9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9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9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9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9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9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9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9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10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10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10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10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p10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10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p10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p10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p10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p10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p11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p111:notes"/>
          <p:cNvSpPr txBox="1"/>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1170" name="Google Shape;1170;p1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1171" name="Google Shape;1171;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2" name="Google Shape;1172;p1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0" marR="0" rtl="0" algn="l">
              <a:spcBef>
                <a:spcPts val="0"/>
              </a:spcBef>
              <a:spcAft>
                <a:spcPts val="0"/>
              </a:spcAft>
              <a:buFont typeface="Arial"/>
              <a:buNone/>
            </a:pPr>
            <a:r>
              <a:rPr b="0" i="0" lang="en-US" sz="1800" u="none" cap="none" strike="noStrike">
                <a:latin typeface="Arial"/>
                <a:ea typeface="Arial"/>
                <a:cs typeface="Arial"/>
                <a:sym typeface="Arial"/>
              </a:rPr>
              <a:t>Association class (關聯類別) 將某一關聯上的相關屬性封裝起來而成的類別</a:t>
            </a:r>
            <a:endParaRPr b="0" i="0" sz="1800" u="none" cap="none" strike="noStrike">
              <a:latin typeface="Arial"/>
              <a:ea typeface="Arial"/>
              <a:cs typeface="Arial"/>
              <a:sym typeface="Arial"/>
            </a:endParaRPr>
          </a:p>
          <a:p>
            <a:pPr indent="228600" lvl="0" marL="0" marR="0" rtl="0" algn="l">
              <a:spcBef>
                <a:spcPts val="0"/>
              </a:spcBef>
              <a:spcAft>
                <a:spcPts val="0"/>
              </a:spcAft>
              <a:buFont typeface="Arial"/>
              <a:buNone/>
            </a:pPr>
            <a:r>
              <a:rPr b="0" i="0" lang="en-US" sz="1800" u="none" cap="none" strike="noStrike">
                <a:latin typeface="Arial"/>
                <a:ea typeface="Arial"/>
                <a:cs typeface="Arial"/>
                <a:sym typeface="Arial"/>
              </a:rPr>
              <a:t>Reflexive association (反身關聯) 相同類別中物件間的關係</a:t>
            </a:r>
            <a:endParaRPr b="0" i="0" sz="1800" u="none" cap="none" strike="noStrike">
              <a:latin typeface="Arial"/>
              <a:ea typeface="Arial"/>
              <a:cs typeface="Arial"/>
              <a:sym typeface="Arial"/>
            </a:endParaRPr>
          </a:p>
          <a:p>
            <a:pPr indent="228600" lvl="0" marL="0" marR="0" rtl="0" algn="l">
              <a:spcBef>
                <a:spcPts val="0"/>
              </a:spcBef>
              <a:spcAft>
                <a:spcPts val="0"/>
              </a:spcAft>
              <a:buFont typeface="Arial"/>
              <a:buNone/>
            </a:pPr>
            <a:r>
              <a:rPr b="0" i="0" lang="en-US" sz="1800" u="none" cap="none" strike="noStrike">
                <a:latin typeface="Arial"/>
                <a:ea typeface="Arial"/>
                <a:cs typeface="Arial"/>
                <a:sym typeface="Arial"/>
              </a:rPr>
              <a:t>Qualified association (限定關聯) 限定使用某一個屬性去存取或查詢另一個實體</a:t>
            </a:r>
            <a:endParaRPr/>
          </a:p>
        </p:txBody>
      </p:sp>
      <p:sp>
        <p:nvSpPr>
          <p:cNvPr id="1173" name="Google Shape;1173;p11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p11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p11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p115:notes"/>
          <p:cNvSpPr txBox="1"/>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1240" name="Google Shape;1240;p1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1241" name="Google Shape;1241;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2" name="Google Shape;1242;p1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3" name="Google Shape;1243;p11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117:notes"/>
          <p:cNvSpPr txBox="1"/>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1251" name="Google Shape;1251;p1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Font typeface="Arial"/>
              <a:buNone/>
            </a:pPr>
            <a:r>
              <a:rPr b="0" i="0" lang="en-US" sz="1200" u="none" cap="none" strike="noStrike">
                <a:latin typeface="Arial"/>
                <a:ea typeface="Arial"/>
                <a:cs typeface="Arial"/>
                <a:sym typeface="Arial"/>
              </a:rPr>
              <a:t>*</a:t>
            </a:r>
            <a:endParaRPr/>
          </a:p>
        </p:txBody>
      </p:sp>
      <p:sp>
        <p:nvSpPr>
          <p:cNvPr id="1252" name="Google Shape;1252;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3" name="Google Shape;1253;p1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4" name="Google Shape;1254;p1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p11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p12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12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p12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p12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ONLY" type="objOnly">
  <p:cSld name="OBJECT_ONLY">
    <p:spTree>
      <p:nvGrpSpPr>
        <p:cNvPr id="13" name="Shape 13"/>
        <p:cNvGrpSpPr/>
        <p:nvPr/>
      </p:nvGrpSpPr>
      <p:grpSpPr>
        <a:xfrm>
          <a:off x="0" y="0"/>
          <a:ext cx="0" cy="0"/>
          <a:chOff x="0" y="0"/>
          <a:chExt cx="0" cy="0"/>
        </a:xfrm>
      </p:grpSpPr>
      <p:sp>
        <p:nvSpPr>
          <p:cNvPr id="14" name="Google Shape;14;p2"/>
          <p:cNvSpPr txBox="1"/>
          <p:nvPr>
            <p:ph idx="1" type="body"/>
          </p:nvPr>
        </p:nvSpPr>
        <p:spPr>
          <a:xfrm>
            <a:off x="685800" y="609600"/>
            <a:ext cx="7772400" cy="54864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rgbClr val="FF0000"/>
              </a:buClr>
              <a:buSzPts val="1400"/>
              <a:buFont typeface="Times New Roman"/>
              <a:buChar char="●"/>
              <a:defRPr sz="3200">
                <a:solidFill>
                  <a:schemeClr val="dk1"/>
                </a:solidFill>
                <a:latin typeface="Times New Roman"/>
                <a:ea typeface="Times New Roman"/>
                <a:cs typeface="Times New Roman"/>
                <a:sym typeface="Times New Roman"/>
              </a:defRPr>
            </a:lvl1pPr>
            <a:lvl2pPr indent="-317500" lvl="1" marL="914400" rtl="0" algn="l">
              <a:spcBef>
                <a:spcPts val="0"/>
              </a:spcBef>
              <a:spcAft>
                <a:spcPts val="0"/>
              </a:spcAft>
              <a:buClr>
                <a:srgbClr val="FF0000"/>
              </a:buClr>
              <a:buSzPts val="1400"/>
              <a:buFont typeface="Times New Roman"/>
              <a:buChar char="●"/>
              <a:defRPr sz="2800">
                <a:solidFill>
                  <a:schemeClr val="dk1"/>
                </a:solidFill>
                <a:latin typeface="Times New Roman"/>
                <a:ea typeface="Times New Roman"/>
                <a:cs typeface="Times New Roman"/>
                <a:sym typeface="Times New Roman"/>
              </a:defRPr>
            </a:lvl2pPr>
            <a:lvl3pPr indent="-317500" lvl="2" marL="1371600" rtl="0" algn="l">
              <a:spcBef>
                <a:spcPts val="0"/>
              </a:spcBef>
              <a:spcAft>
                <a:spcPts val="0"/>
              </a:spcAft>
              <a:buClr>
                <a:srgbClr val="FF0000"/>
              </a:buClr>
              <a:buSzPts val="1400"/>
              <a:buFont typeface="Times New Roman"/>
              <a:buChar char="●"/>
              <a:defRPr sz="2400">
                <a:solidFill>
                  <a:schemeClr val="dk1"/>
                </a:solidFill>
                <a:latin typeface="Times New Roman"/>
                <a:ea typeface="Times New Roman"/>
                <a:cs typeface="Times New Roman"/>
                <a:sym typeface="Times New Roman"/>
              </a:defRPr>
            </a:lvl3pPr>
            <a:lvl4pPr indent="-317500" lvl="3" marL="18288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4pPr>
            <a:lvl5pPr indent="-317500" lvl="4" marL="22860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5pPr>
            <a:lvl6pPr indent="-317500" lvl="5" marL="27432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6pPr>
            <a:lvl7pPr indent="-317500" lvl="6" marL="32004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7pPr>
            <a:lvl8pPr indent="-317500" lvl="7" marL="36576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8pPr>
            <a:lvl9pPr indent="-317500" lvl="8" marL="41148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38" name="Shape 38"/>
        <p:cNvGrpSpPr/>
        <p:nvPr/>
      </p:nvGrpSpPr>
      <p:grpSpPr>
        <a:xfrm>
          <a:off x="0" y="0"/>
          <a:ext cx="0" cy="0"/>
          <a:chOff x="0" y="0"/>
          <a:chExt cx="0" cy="0"/>
        </a:xfrm>
      </p:grpSpPr>
      <p:sp>
        <p:nvSpPr>
          <p:cNvPr id="39" name="Google Shape;39;p11"/>
          <p:cNvSpPr txBox="1"/>
          <p:nvPr>
            <p:ph type="title"/>
          </p:nvPr>
        </p:nvSpPr>
        <p:spPr>
          <a:xfrm>
            <a:off x="457200" y="274638"/>
            <a:ext cx="8229600" cy="1143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40" name="Google Shape;40;p1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Times New Roman"/>
              <a:buNone/>
              <a:defRPr b="1" sz="2400"/>
            </a:lvl1pPr>
            <a:lvl2pPr indent="-228600" lvl="1" marL="914400" rtl="0">
              <a:spcBef>
                <a:spcPts val="0"/>
              </a:spcBef>
              <a:spcAft>
                <a:spcPts val="0"/>
              </a:spcAft>
              <a:buSzPts val="1400"/>
              <a:buFont typeface="Times New Roman"/>
              <a:buNone/>
              <a:defRPr b="1" sz="2000"/>
            </a:lvl2pPr>
            <a:lvl3pPr indent="-228600" lvl="2" marL="1371600" rtl="0">
              <a:spcBef>
                <a:spcPts val="0"/>
              </a:spcBef>
              <a:spcAft>
                <a:spcPts val="0"/>
              </a:spcAft>
              <a:buSzPts val="1400"/>
              <a:buFont typeface="Times New Roman"/>
              <a:buNone/>
              <a:defRPr b="1" sz="1800"/>
            </a:lvl3pPr>
            <a:lvl4pPr indent="-228600" lvl="3" marL="1828800" rtl="0">
              <a:spcBef>
                <a:spcPts val="0"/>
              </a:spcBef>
              <a:spcAft>
                <a:spcPts val="0"/>
              </a:spcAft>
              <a:buSzPts val="1400"/>
              <a:buFont typeface="Times New Roman"/>
              <a:buNone/>
              <a:defRPr b="1" sz="1600"/>
            </a:lvl4pPr>
            <a:lvl5pPr indent="-228600" lvl="4" marL="2286000" rtl="0">
              <a:spcBef>
                <a:spcPts val="0"/>
              </a:spcBef>
              <a:spcAft>
                <a:spcPts val="0"/>
              </a:spcAft>
              <a:buSzPts val="1400"/>
              <a:buFont typeface="Times New Roman"/>
              <a:buNone/>
              <a:defRPr b="1" sz="1600"/>
            </a:lvl5pPr>
            <a:lvl6pPr indent="-228600" lvl="5" marL="2743200" rtl="0">
              <a:spcBef>
                <a:spcPts val="0"/>
              </a:spcBef>
              <a:spcAft>
                <a:spcPts val="0"/>
              </a:spcAft>
              <a:buSzPts val="1400"/>
              <a:buFont typeface="Times New Roman"/>
              <a:buNone/>
              <a:defRPr b="1" sz="1600"/>
            </a:lvl6pPr>
            <a:lvl7pPr indent="-228600" lvl="6" marL="3200400" rtl="0">
              <a:spcBef>
                <a:spcPts val="0"/>
              </a:spcBef>
              <a:spcAft>
                <a:spcPts val="0"/>
              </a:spcAft>
              <a:buSzPts val="1400"/>
              <a:buFont typeface="Times New Roman"/>
              <a:buNone/>
              <a:defRPr b="1" sz="1600"/>
            </a:lvl7pPr>
            <a:lvl8pPr indent="-228600" lvl="7" marL="3657600" rtl="0">
              <a:spcBef>
                <a:spcPts val="0"/>
              </a:spcBef>
              <a:spcAft>
                <a:spcPts val="0"/>
              </a:spcAft>
              <a:buSzPts val="1400"/>
              <a:buFont typeface="Times New Roman"/>
              <a:buNone/>
              <a:defRPr b="1" sz="1600"/>
            </a:lvl8pPr>
            <a:lvl9pPr indent="-228600" lvl="8" marL="4114800" rtl="0">
              <a:spcBef>
                <a:spcPts val="0"/>
              </a:spcBef>
              <a:spcAft>
                <a:spcPts val="0"/>
              </a:spcAft>
              <a:buSzPts val="1400"/>
              <a:buFont typeface="Times New Roman"/>
              <a:buNone/>
              <a:defRPr b="1" sz="1600"/>
            </a:lvl9pPr>
          </a:lstStyle>
          <a:p/>
        </p:txBody>
      </p:sp>
      <p:sp>
        <p:nvSpPr>
          <p:cNvPr id="41" name="Google Shape;41;p1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42" name="Google Shape;42;p1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Times New Roman"/>
              <a:buNone/>
              <a:defRPr b="1" sz="2400"/>
            </a:lvl1pPr>
            <a:lvl2pPr indent="-228600" lvl="1" marL="914400" rtl="0">
              <a:spcBef>
                <a:spcPts val="0"/>
              </a:spcBef>
              <a:spcAft>
                <a:spcPts val="0"/>
              </a:spcAft>
              <a:buSzPts val="1400"/>
              <a:buFont typeface="Times New Roman"/>
              <a:buNone/>
              <a:defRPr b="1" sz="2000"/>
            </a:lvl2pPr>
            <a:lvl3pPr indent="-228600" lvl="2" marL="1371600" rtl="0">
              <a:spcBef>
                <a:spcPts val="0"/>
              </a:spcBef>
              <a:spcAft>
                <a:spcPts val="0"/>
              </a:spcAft>
              <a:buSzPts val="1400"/>
              <a:buFont typeface="Times New Roman"/>
              <a:buNone/>
              <a:defRPr b="1" sz="1800"/>
            </a:lvl3pPr>
            <a:lvl4pPr indent="-228600" lvl="3" marL="1828800" rtl="0">
              <a:spcBef>
                <a:spcPts val="0"/>
              </a:spcBef>
              <a:spcAft>
                <a:spcPts val="0"/>
              </a:spcAft>
              <a:buSzPts val="1400"/>
              <a:buFont typeface="Times New Roman"/>
              <a:buNone/>
              <a:defRPr b="1" sz="1600"/>
            </a:lvl4pPr>
            <a:lvl5pPr indent="-228600" lvl="4" marL="2286000" rtl="0">
              <a:spcBef>
                <a:spcPts val="0"/>
              </a:spcBef>
              <a:spcAft>
                <a:spcPts val="0"/>
              </a:spcAft>
              <a:buSzPts val="1400"/>
              <a:buFont typeface="Times New Roman"/>
              <a:buNone/>
              <a:defRPr b="1" sz="1600"/>
            </a:lvl5pPr>
            <a:lvl6pPr indent="-228600" lvl="5" marL="2743200" rtl="0">
              <a:spcBef>
                <a:spcPts val="0"/>
              </a:spcBef>
              <a:spcAft>
                <a:spcPts val="0"/>
              </a:spcAft>
              <a:buSzPts val="1400"/>
              <a:buFont typeface="Times New Roman"/>
              <a:buNone/>
              <a:defRPr b="1" sz="1600"/>
            </a:lvl6pPr>
            <a:lvl7pPr indent="-228600" lvl="6" marL="3200400" rtl="0">
              <a:spcBef>
                <a:spcPts val="0"/>
              </a:spcBef>
              <a:spcAft>
                <a:spcPts val="0"/>
              </a:spcAft>
              <a:buSzPts val="1400"/>
              <a:buFont typeface="Times New Roman"/>
              <a:buNone/>
              <a:defRPr b="1" sz="1600"/>
            </a:lvl7pPr>
            <a:lvl8pPr indent="-228600" lvl="7" marL="3657600" rtl="0">
              <a:spcBef>
                <a:spcPts val="0"/>
              </a:spcBef>
              <a:spcAft>
                <a:spcPts val="0"/>
              </a:spcAft>
              <a:buSzPts val="1400"/>
              <a:buFont typeface="Times New Roman"/>
              <a:buNone/>
              <a:defRPr b="1" sz="1600"/>
            </a:lvl8pPr>
            <a:lvl9pPr indent="-228600" lvl="8" marL="4114800" rtl="0">
              <a:spcBef>
                <a:spcPts val="0"/>
              </a:spcBef>
              <a:spcAft>
                <a:spcPts val="0"/>
              </a:spcAft>
              <a:buSzPts val="1400"/>
              <a:buFont typeface="Times New Roman"/>
              <a:buNone/>
              <a:defRPr b="1" sz="1600"/>
            </a:lvl9pPr>
          </a:lstStyle>
          <a:p/>
        </p:txBody>
      </p:sp>
      <p:sp>
        <p:nvSpPr>
          <p:cNvPr id="43" name="Google Shape;43;p1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44" name="Shape 44"/>
        <p:cNvGrpSpPr/>
        <p:nvPr/>
      </p:nvGrpSpPr>
      <p:grpSpPr>
        <a:xfrm>
          <a:off x="0" y="0"/>
          <a:ext cx="0" cy="0"/>
          <a:chOff x="0" y="0"/>
          <a:chExt cx="0" cy="0"/>
        </a:xfrm>
      </p:grpSpPr>
      <p:sp>
        <p:nvSpPr>
          <p:cNvPr id="45" name="Google Shape;45;p12"/>
          <p:cNvSpPr txBox="1"/>
          <p:nvPr>
            <p:ph type="title"/>
          </p:nvPr>
        </p:nvSpPr>
        <p:spPr>
          <a:xfrm>
            <a:off x="685800" y="609600"/>
            <a:ext cx="7772400" cy="114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rgbClr val="333399"/>
                </a:solidFill>
                <a:latin typeface="Arial"/>
                <a:ea typeface="Arial"/>
                <a:cs typeface="Arial"/>
                <a:sym typeface="Arial"/>
              </a:defRPr>
            </a:lvl1pPr>
            <a:lvl2pPr lvl="1" rtl="0" algn="ctr">
              <a:spcBef>
                <a:spcPts val="0"/>
              </a:spcBef>
              <a:spcAft>
                <a:spcPts val="0"/>
              </a:spcAft>
              <a:buSzPts val="1400"/>
              <a:buChar char="○"/>
              <a:defRPr sz="4400">
                <a:solidFill>
                  <a:srgbClr val="333399"/>
                </a:solidFill>
                <a:latin typeface="Arial"/>
                <a:ea typeface="Arial"/>
                <a:cs typeface="Arial"/>
                <a:sym typeface="Arial"/>
              </a:defRPr>
            </a:lvl2pPr>
            <a:lvl3pPr lvl="2" rtl="0" algn="ctr">
              <a:spcBef>
                <a:spcPts val="0"/>
              </a:spcBef>
              <a:spcAft>
                <a:spcPts val="0"/>
              </a:spcAft>
              <a:buSzPts val="1400"/>
              <a:buChar char="■"/>
              <a:defRPr sz="4400">
                <a:solidFill>
                  <a:srgbClr val="333399"/>
                </a:solidFill>
                <a:latin typeface="Arial"/>
                <a:ea typeface="Arial"/>
                <a:cs typeface="Arial"/>
                <a:sym typeface="Arial"/>
              </a:defRPr>
            </a:lvl3pPr>
            <a:lvl4pPr lvl="3" rtl="0" algn="ctr">
              <a:spcBef>
                <a:spcPts val="0"/>
              </a:spcBef>
              <a:spcAft>
                <a:spcPts val="0"/>
              </a:spcAft>
              <a:buSzPts val="1400"/>
              <a:buChar char="●"/>
              <a:defRPr sz="4400">
                <a:solidFill>
                  <a:srgbClr val="333399"/>
                </a:solidFill>
                <a:latin typeface="Arial"/>
                <a:ea typeface="Arial"/>
                <a:cs typeface="Arial"/>
                <a:sym typeface="Arial"/>
              </a:defRPr>
            </a:lvl4pPr>
            <a:lvl5pPr lvl="4" rtl="0" algn="ctr">
              <a:spcBef>
                <a:spcPts val="0"/>
              </a:spcBef>
              <a:spcAft>
                <a:spcPts val="0"/>
              </a:spcAft>
              <a:buSzPts val="1400"/>
              <a:buChar char="○"/>
              <a:defRPr sz="4400">
                <a:solidFill>
                  <a:srgbClr val="333399"/>
                </a:solidFill>
                <a:latin typeface="Arial"/>
                <a:ea typeface="Arial"/>
                <a:cs typeface="Arial"/>
                <a:sym typeface="Arial"/>
              </a:defRPr>
            </a:lvl5pPr>
            <a:lvl6pPr lvl="5" marL="457200" rtl="0" algn="ctr">
              <a:spcBef>
                <a:spcPts val="0"/>
              </a:spcBef>
              <a:spcAft>
                <a:spcPts val="0"/>
              </a:spcAft>
              <a:buSzPts val="1400"/>
              <a:buChar char="■"/>
              <a:defRPr sz="4400">
                <a:solidFill>
                  <a:srgbClr val="333399"/>
                </a:solidFill>
                <a:latin typeface="Arial"/>
                <a:ea typeface="Arial"/>
                <a:cs typeface="Arial"/>
                <a:sym typeface="Arial"/>
              </a:defRPr>
            </a:lvl6pPr>
            <a:lvl7pPr lvl="6" marL="914400" rtl="0" algn="ctr">
              <a:spcBef>
                <a:spcPts val="0"/>
              </a:spcBef>
              <a:spcAft>
                <a:spcPts val="0"/>
              </a:spcAft>
              <a:buSzPts val="1400"/>
              <a:buChar char="●"/>
              <a:defRPr sz="4400">
                <a:solidFill>
                  <a:srgbClr val="333399"/>
                </a:solidFill>
                <a:latin typeface="Arial"/>
                <a:ea typeface="Arial"/>
                <a:cs typeface="Arial"/>
                <a:sym typeface="Arial"/>
              </a:defRPr>
            </a:lvl7pPr>
            <a:lvl8pPr lvl="7" marL="1371600" rtl="0" algn="ctr">
              <a:spcBef>
                <a:spcPts val="0"/>
              </a:spcBef>
              <a:spcAft>
                <a:spcPts val="0"/>
              </a:spcAft>
              <a:buSzPts val="1400"/>
              <a:buChar char="○"/>
              <a:defRPr sz="4400">
                <a:solidFill>
                  <a:srgbClr val="333399"/>
                </a:solidFill>
                <a:latin typeface="Arial"/>
                <a:ea typeface="Arial"/>
                <a:cs typeface="Arial"/>
                <a:sym typeface="Arial"/>
              </a:defRPr>
            </a:lvl8pPr>
            <a:lvl9pPr lvl="8" marL="1828800" rtl="0" algn="ctr">
              <a:spcBef>
                <a:spcPts val="0"/>
              </a:spcBef>
              <a:spcAft>
                <a:spcPts val="0"/>
              </a:spcAft>
              <a:buSzPts val="1400"/>
              <a:buChar char="■"/>
              <a:defRPr sz="4400">
                <a:solidFill>
                  <a:srgbClr val="333399"/>
                </a:solidFill>
                <a:latin typeface="Arial"/>
                <a:ea typeface="Arial"/>
                <a:cs typeface="Arial"/>
                <a:sym typeface="Arial"/>
              </a:defRPr>
            </a:lvl9pPr>
          </a:lstStyle>
          <a:p/>
        </p:txBody>
      </p:sp>
      <p:sp>
        <p:nvSpPr>
          <p:cNvPr id="46" name="Google Shape;46;p12"/>
          <p:cNvSpPr txBox="1"/>
          <p:nvPr>
            <p:ph idx="1" type="body"/>
          </p:nvPr>
        </p:nvSpPr>
        <p:spPr>
          <a:xfrm>
            <a:off x="685800" y="1981200"/>
            <a:ext cx="3810000" cy="4114800"/>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47" name="Google Shape;47;p12"/>
          <p:cNvSpPr txBox="1"/>
          <p:nvPr>
            <p:ph idx="2" type="body"/>
          </p:nvPr>
        </p:nvSpPr>
        <p:spPr>
          <a:xfrm>
            <a:off x="4648200" y="1981200"/>
            <a:ext cx="3810000" cy="4114800"/>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1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b="1" sz="4000"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0" name="Google Shape;50;p1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Times New Roman"/>
              <a:buNone/>
              <a:defRPr sz="2000"/>
            </a:lvl1pPr>
            <a:lvl2pPr indent="-228600" lvl="1" marL="914400" rtl="0">
              <a:spcBef>
                <a:spcPts val="0"/>
              </a:spcBef>
              <a:spcAft>
                <a:spcPts val="0"/>
              </a:spcAft>
              <a:buSzPts val="1400"/>
              <a:buFont typeface="Times New Roman"/>
              <a:buNone/>
              <a:defRPr sz="1800"/>
            </a:lvl2pPr>
            <a:lvl3pPr indent="-228600" lvl="2" marL="1371600" rtl="0">
              <a:spcBef>
                <a:spcPts val="0"/>
              </a:spcBef>
              <a:spcAft>
                <a:spcPts val="0"/>
              </a:spcAft>
              <a:buSzPts val="1400"/>
              <a:buFont typeface="Times New Roman"/>
              <a:buNone/>
              <a:defRPr sz="1600"/>
            </a:lvl3pPr>
            <a:lvl4pPr indent="-228600" lvl="3" marL="1828800" rtl="0">
              <a:spcBef>
                <a:spcPts val="0"/>
              </a:spcBef>
              <a:spcAft>
                <a:spcPts val="0"/>
              </a:spcAft>
              <a:buSzPts val="1400"/>
              <a:buFont typeface="Times New Roman"/>
              <a:buNone/>
              <a:defRPr sz="1400"/>
            </a:lvl4pPr>
            <a:lvl5pPr indent="-228600" lvl="4" marL="2286000" rtl="0">
              <a:spcBef>
                <a:spcPts val="0"/>
              </a:spcBef>
              <a:spcAft>
                <a:spcPts val="0"/>
              </a:spcAft>
              <a:buSzPts val="1400"/>
              <a:buFont typeface="Times New Roman"/>
              <a:buNone/>
              <a:defRPr sz="1400"/>
            </a:lvl5pPr>
            <a:lvl6pPr indent="-228600" lvl="5" marL="2743200" rtl="0">
              <a:spcBef>
                <a:spcPts val="0"/>
              </a:spcBef>
              <a:spcAft>
                <a:spcPts val="0"/>
              </a:spcAft>
              <a:buSzPts val="1400"/>
              <a:buFont typeface="Times New Roman"/>
              <a:buNone/>
              <a:defRPr sz="1400"/>
            </a:lvl6pPr>
            <a:lvl7pPr indent="-228600" lvl="6" marL="3200400" rtl="0">
              <a:spcBef>
                <a:spcPts val="0"/>
              </a:spcBef>
              <a:spcAft>
                <a:spcPts val="0"/>
              </a:spcAft>
              <a:buSzPts val="1400"/>
              <a:buFont typeface="Times New Roman"/>
              <a:buNone/>
              <a:defRPr sz="1400"/>
            </a:lvl7pPr>
            <a:lvl8pPr indent="-228600" lvl="7" marL="3657600" rtl="0">
              <a:spcBef>
                <a:spcPts val="0"/>
              </a:spcBef>
              <a:spcAft>
                <a:spcPts val="0"/>
              </a:spcAft>
              <a:buSzPts val="1400"/>
              <a:buFont typeface="Times New Roman"/>
              <a:buNone/>
              <a:defRPr sz="1400"/>
            </a:lvl8pPr>
            <a:lvl9pPr indent="-228600" lvl="8" marL="4114800" rtl="0">
              <a:spcBef>
                <a:spcPts val="0"/>
              </a:spcBef>
              <a:spcAft>
                <a:spcPts val="0"/>
              </a:spcAft>
              <a:buSzPts val="1400"/>
              <a:buFont typeface="Times New Roman"/>
              <a:buNone/>
              <a:defRPr sz="1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51" name="Shape 51"/>
        <p:cNvGrpSpPr/>
        <p:nvPr/>
      </p:nvGrpSpPr>
      <p:grpSpPr>
        <a:xfrm>
          <a:off x="0" y="0"/>
          <a:ext cx="0" cy="0"/>
          <a:chOff x="0" y="0"/>
          <a:chExt cx="0" cy="0"/>
        </a:xfrm>
      </p:grpSpPr>
      <p:sp>
        <p:nvSpPr>
          <p:cNvPr id="52" name="Google Shape;52;p14"/>
          <p:cNvSpPr txBox="1"/>
          <p:nvPr>
            <p:ph type="title"/>
          </p:nvPr>
        </p:nvSpPr>
        <p:spPr>
          <a:xfrm>
            <a:off x="685800" y="609600"/>
            <a:ext cx="7772400" cy="114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rgbClr val="333399"/>
                </a:solidFill>
                <a:latin typeface="Arial"/>
                <a:ea typeface="Arial"/>
                <a:cs typeface="Arial"/>
                <a:sym typeface="Arial"/>
              </a:defRPr>
            </a:lvl1pPr>
            <a:lvl2pPr lvl="1" rtl="0" algn="ctr">
              <a:spcBef>
                <a:spcPts val="0"/>
              </a:spcBef>
              <a:spcAft>
                <a:spcPts val="0"/>
              </a:spcAft>
              <a:buSzPts val="1400"/>
              <a:buChar char="○"/>
              <a:defRPr sz="4400">
                <a:solidFill>
                  <a:srgbClr val="333399"/>
                </a:solidFill>
                <a:latin typeface="Arial"/>
                <a:ea typeface="Arial"/>
                <a:cs typeface="Arial"/>
                <a:sym typeface="Arial"/>
              </a:defRPr>
            </a:lvl2pPr>
            <a:lvl3pPr lvl="2" rtl="0" algn="ctr">
              <a:spcBef>
                <a:spcPts val="0"/>
              </a:spcBef>
              <a:spcAft>
                <a:spcPts val="0"/>
              </a:spcAft>
              <a:buSzPts val="1400"/>
              <a:buChar char="■"/>
              <a:defRPr sz="4400">
                <a:solidFill>
                  <a:srgbClr val="333399"/>
                </a:solidFill>
                <a:latin typeface="Arial"/>
                <a:ea typeface="Arial"/>
                <a:cs typeface="Arial"/>
                <a:sym typeface="Arial"/>
              </a:defRPr>
            </a:lvl3pPr>
            <a:lvl4pPr lvl="3" rtl="0" algn="ctr">
              <a:spcBef>
                <a:spcPts val="0"/>
              </a:spcBef>
              <a:spcAft>
                <a:spcPts val="0"/>
              </a:spcAft>
              <a:buSzPts val="1400"/>
              <a:buChar char="●"/>
              <a:defRPr sz="4400">
                <a:solidFill>
                  <a:srgbClr val="333399"/>
                </a:solidFill>
                <a:latin typeface="Arial"/>
                <a:ea typeface="Arial"/>
                <a:cs typeface="Arial"/>
                <a:sym typeface="Arial"/>
              </a:defRPr>
            </a:lvl4pPr>
            <a:lvl5pPr lvl="4" rtl="0" algn="ctr">
              <a:spcBef>
                <a:spcPts val="0"/>
              </a:spcBef>
              <a:spcAft>
                <a:spcPts val="0"/>
              </a:spcAft>
              <a:buSzPts val="1400"/>
              <a:buChar char="○"/>
              <a:defRPr sz="4400">
                <a:solidFill>
                  <a:srgbClr val="333399"/>
                </a:solidFill>
                <a:latin typeface="Arial"/>
                <a:ea typeface="Arial"/>
                <a:cs typeface="Arial"/>
                <a:sym typeface="Arial"/>
              </a:defRPr>
            </a:lvl5pPr>
            <a:lvl6pPr lvl="5" marL="457200" rtl="0" algn="ctr">
              <a:spcBef>
                <a:spcPts val="0"/>
              </a:spcBef>
              <a:spcAft>
                <a:spcPts val="0"/>
              </a:spcAft>
              <a:buSzPts val="1400"/>
              <a:buChar char="■"/>
              <a:defRPr sz="4400">
                <a:solidFill>
                  <a:srgbClr val="333399"/>
                </a:solidFill>
                <a:latin typeface="Arial"/>
                <a:ea typeface="Arial"/>
                <a:cs typeface="Arial"/>
                <a:sym typeface="Arial"/>
              </a:defRPr>
            </a:lvl6pPr>
            <a:lvl7pPr lvl="6" marL="914400" rtl="0" algn="ctr">
              <a:spcBef>
                <a:spcPts val="0"/>
              </a:spcBef>
              <a:spcAft>
                <a:spcPts val="0"/>
              </a:spcAft>
              <a:buSzPts val="1400"/>
              <a:buChar char="●"/>
              <a:defRPr sz="4400">
                <a:solidFill>
                  <a:srgbClr val="333399"/>
                </a:solidFill>
                <a:latin typeface="Arial"/>
                <a:ea typeface="Arial"/>
                <a:cs typeface="Arial"/>
                <a:sym typeface="Arial"/>
              </a:defRPr>
            </a:lvl7pPr>
            <a:lvl8pPr lvl="7" marL="1371600" rtl="0" algn="ctr">
              <a:spcBef>
                <a:spcPts val="0"/>
              </a:spcBef>
              <a:spcAft>
                <a:spcPts val="0"/>
              </a:spcAft>
              <a:buSzPts val="1400"/>
              <a:buChar char="○"/>
              <a:defRPr sz="4400">
                <a:solidFill>
                  <a:srgbClr val="333399"/>
                </a:solidFill>
                <a:latin typeface="Arial"/>
                <a:ea typeface="Arial"/>
                <a:cs typeface="Arial"/>
                <a:sym typeface="Arial"/>
              </a:defRPr>
            </a:lvl8pPr>
            <a:lvl9pPr lvl="8" marL="1828800" rtl="0" algn="ctr">
              <a:spcBef>
                <a:spcPts val="0"/>
              </a:spcBef>
              <a:spcAft>
                <a:spcPts val="0"/>
              </a:spcAft>
              <a:buSzPts val="1400"/>
              <a:buChar char="■"/>
              <a:defRPr sz="4400">
                <a:solidFill>
                  <a:srgbClr val="333399"/>
                </a:solidFill>
                <a:latin typeface="Arial"/>
                <a:ea typeface="Arial"/>
                <a:cs typeface="Arial"/>
                <a:sym typeface="Arial"/>
              </a:defRPr>
            </a:lvl9pPr>
          </a:lstStyle>
          <a:p/>
        </p:txBody>
      </p:sp>
      <p:sp>
        <p:nvSpPr>
          <p:cNvPr id="53" name="Google Shape;53;p14"/>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rgbClr val="FF0000"/>
              </a:buClr>
              <a:buSzPts val="1400"/>
              <a:buFont typeface="Times New Roman"/>
              <a:buChar char="●"/>
              <a:defRPr sz="3200">
                <a:solidFill>
                  <a:schemeClr val="dk1"/>
                </a:solidFill>
                <a:latin typeface="Times New Roman"/>
                <a:ea typeface="Times New Roman"/>
                <a:cs typeface="Times New Roman"/>
                <a:sym typeface="Times New Roman"/>
              </a:defRPr>
            </a:lvl1pPr>
            <a:lvl2pPr indent="-317500" lvl="1" marL="914400" rtl="0" algn="l">
              <a:spcBef>
                <a:spcPts val="0"/>
              </a:spcBef>
              <a:spcAft>
                <a:spcPts val="0"/>
              </a:spcAft>
              <a:buClr>
                <a:srgbClr val="FF0000"/>
              </a:buClr>
              <a:buSzPts val="1400"/>
              <a:buFont typeface="Times New Roman"/>
              <a:buChar char="●"/>
              <a:defRPr sz="2800">
                <a:solidFill>
                  <a:schemeClr val="dk1"/>
                </a:solidFill>
                <a:latin typeface="Times New Roman"/>
                <a:ea typeface="Times New Roman"/>
                <a:cs typeface="Times New Roman"/>
                <a:sym typeface="Times New Roman"/>
              </a:defRPr>
            </a:lvl2pPr>
            <a:lvl3pPr indent="-317500" lvl="2" marL="1371600" rtl="0" algn="l">
              <a:spcBef>
                <a:spcPts val="0"/>
              </a:spcBef>
              <a:spcAft>
                <a:spcPts val="0"/>
              </a:spcAft>
              <a:buClr>
                <a:srgbClr val="FF0000"/>
              </a:buClr>
              <a:buSzPts val="1400"/>
              <a:buFont typeface="Times New Roman"/>
              <a:buChar char="●"/>
              <a:defRPr sz="2400">
                <a:solidFill>
                  <a:schemeClr val="dk1"/>
                </a:solidFill>
                <a:latin typeface="Times New Roman"/>
                <a:ea typeface="Times New Roman"/>
                <a:cs typeface="Times New Roman"/>
                <a:sym typeface="Times New Roman"/>
              </a:defRPr>
            </a:lvl3pPr>
            <a:lvl4pPr indent="-317500" lvl="3" marL="18288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4pPr>
            <a:lvl5pPr indent="-317500" lvl="4" marL="22860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5pPr>
            <a:lvl6pPr indent="-317500" lvl="5" marL="27432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6pPr>
            <a:lvl7pPr indent="-317500" lvl="6" marL="32004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7pPr>
            <a:lvl8pPr indent="-317500" lvl="7" marL="36576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8pPr>
            <a:lvl9pPr indent="-317500" lvl="8" marL="41148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16"/>
          <p:cNvSpPr txBox="1"/>
          <p:nvPr>
            <p:ph type="ctrTitle"/>
          </p:nvPr>
        </p:nvSpPr>
        <p:spPr>
          <a:xfrm>
            <a:off x="685800" y="762000"/>
            <a:ext cx="7772400" cy="11430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1" i="0" sz="5400" u="none" cap="none" strike="noStrike">
                <a:solidFill>
                  <a:srgbClr val="333399"/>
                </a:solidFill>
                <a:latin typeface="Arial"/>
                <a:ea typeface="Arial"/>
                <a:cs typeface="Arial"/>
                <a:sym typeface="Arial"/>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9" name="Google Shape;59;p16"/>
          <p:cNvSpPr txBox="1"/>
          <p:nvPr>
            <p:ph idx="1" type="subTitle"/>
          </p:nvPr>
        </p:nvSpPr>
        <p:spPr>
          <a:xfrm>
            <a:off x="1238250" y="2420938"/>
            <a:ext cx="6400800" cy="1752600"/>
          </a:xfrm>
          <a:prstGeom prst="rect">
            <a:avLst/>
          </a:prstGeom>
          <a:noFill/>
          <a:ln>
            <a:noFill/>
          </a:ln>
        </p:spPr>
        <p:txBody>
          <a:bodyPr anchorCtr="0" anchor="ctr" bIns="91425" lIns="91425" spcFirstLastPara="1" rIns="91425" wrap="square" tIns="91425">
            <a:noAutofit/>
          </a:bodyPr>
          <a:lstStyle>
            <a:lvl1pPr indent="0" lvl="0" marL="0" marR="0" rtl="0" algn="ctr">
              <a:spcBef>
                <a:spcPts val="800"/>
              </a:spcBef>
              <a:spcAft>
                <a:spcPts val="0"/>
              </a:spcAft>
              <a:buClr>
                <a:srgbClr val="FF0000"/>
              </a:buClr>
              <a:buSzPts val="1400"/>
              <a:buFont typeface="Arial"/>
              <a:buNone/>
              <a:defRPr b="1" i="0" sz="4000" u="none" cap="none" strike="noStrike">
                <a:solidFill>
                  <a:srgbClr val="333399"/>
                </a:solidFill>
                <a:latin typeface="Arial"/>
                <a:ea typeface="Arial"/>
                <a:cs typeface="Arial"/>
                <a:sym typeface="Arial"/>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7"/>
          <p:cNvSpPr txBox="1"/>
          <p:nvPr>
            <p:ph type="ctrTitle"/>
          </p:nvPr>
        </p:nvSpPr>
        <p:spPr>
          <a:xfrm>
            <a:off x="676275" y="1103312"/>
            <a:ext cx="7772400" cy="32131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4800" u="none" cap="none" strike="noStrike">
                <a:solidFill>
                  <a:srgbClr val="333399"/>
                </a:solidFill>
                <a:latin typeface="Arial"/>
                <a:ea typeface="Arial"/>
                <a:cs typeface="Arial"/>
                <a:sym typeface="Arial"/>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62" name="Google Shape;62;p17"/>
          <p:cNvSpPr txBox="1"/>
          <p:nvPr>
            <p:ph idx="2"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sz="4400">
                <a:solidFill>
                  <a:srgbClr val="333399"/>
                </a:solidFill>
                <a:latin typeface="Arial"/>
                <a:ea typeface="Arial"/>
                <a:cs typeface="Arial"/>
                <a:sym typeface="Arial"/>
              </a:defRPr>
            </a:lvl1pPr>
            <a:lvl2pPr lvl="1" rtl="0" algn="ctr">
              <a:spcBef>
                <a:spcPts val="0"/>
              </a:spcBef>
              <a:spcAft>
                <a:spcPts val="0"/>
              </a:spcAft>
              <a:buSzPts val="1400"/>
              <a:buChar char="○"/>
              <a:defRPr sz="4400">
                <a:solidFill>
                  <a:srgbClr val="333399"/>
                </a:solidFill>
                <a:latin typeface="Arial"/>
                <a:ea typeface="Arial"/>
                <a:cs typeface="Arial"/>
                <a:sym typeface="Arial"/>
              </a:defRPr>
            </a:lvl2pPr>
            <a:lvl3pPr lvl="2" rtl="0" algn="ctr">
              <a:spcBef>
                <a:spcPts val="0"/>
              </a:spcBef>
              <a:spcAft>
                <a:spcPts val="0"/>
              </a:spcAft>
              <a:buSzPts val="1400"/>
              <a:buChar char="■"/>
              <a:defRPr sz="4400">
                <a:solidFill>
                  <a:srgbClr val="333399"/>
                </a:solidFill>
                <a:latin typeface="Arial"/>
                <a:ea typeface="Arial"/>
                <a:cs typeface="Arial"/>
                <a:sym typeface="Arial"/>
              </a:defRPr>
            </a:lvl3pPr>
            <a:lvl4pPr lvl="3" rtl="0" algn="ctr">
              <a:spcBef>
                <a:spcPts val="0"/>
              </a:spcBef>
              <a:spcAft>
                <a:spcPts val="0"/>
              </a:spcAft>
              <a:buSzPts val="1400"/>
              <a:buChar char="●"/>
              <a:defRPr sz="4400">
                <a:solidFill>
                  <a:srgbClr val="333399"/>
                </a:solidFill>
                <a:latin typeface="Arial"/>
                <a:ea typeface="Arial"/>
                <a:cs typeface="Arial"/>
                <a:sym typeface="Arial"/>
              </a:defRPr>
            </a:lvl4pPr>
            <a:lvl5pPr lvl="4" rtl="0" algn="ctr">
              <a:spcBef>
                <a:spcPts val="0"/>
              </a:spcBef>
              <a:spcAft>
                <a:spcPts val="0"/>
              </a:spcAft>
              <a:buSzPts val="1400"/>
              <a:buChar char="○"/>
              <a:defRPr sz="4400">
                <a:solidFill>
                  <a:srgbClr val="333399"/>
                </a:solidFill>
                <a:latin typeface="Arial"/>
                <a:ea typeface="Arial"/>
                <a:cs typeface="Arial"/>
                <a:sym typeface="Arial"/>
              </a:defRPr>
            </a:lvl5pPr>
            <a:lvl6pPr lvl="5" marL="457200" rtl="0" algn="ctr">
              <a:spcBef>
                <a:spcPts val="0"/>
              </a:spcBef>
              <a:spcAft>
                <a:spcPts val="0"/>
              </a:spcAft>
              <a:buSzPts val="1400"/>
              <a:buChar char="■"/>
              <a:defRPr sz="4400">
                <a:solidFill>
                  <a:srgbClr val="333399"/>
                </a:solidFill>
                <a:latin typeface="Arial"/>
                <a:ea typeface="Arial"/>
                <a:cs typeface="Arial"/>
                <a:sym typeface="Arial"/>
              </a:defRPr>
            </a:lvl6pPr>
            <a:lvl7pPr lvl="6" marL="914400" rtl="0" algn="ctr">
              <a:spcBef>
                <a:spcPts val="0"/>
              </a:spcBef>
              <a:spcAft>
                <a:spcPts val="0"/>
              </a:spcAft>
              <a:buSzPts val="1400"/>
              <a:buChar char="●"/>
              <a:defRPr sz="4400">
                <a:solidFill>
                  <a:srgbClr val="333399"/>
                </a:solidFill>
                <a:latin typeface="Arial"/>
                <a:ea typeface="Arial"/>
                <a:cs typeface="Arial"/>
                <a:sym typeface="Arial"/>
              </a:defRPr>
            </a:lvl7pPr>
            <a:lvl8pPr lvl="7" marL="1371600" rtl="0" algn="ctr">
              <a:spcBef>
                <a:spcPts val="0"/>
              </a:spcBef>
              <a:spcAft>
                <a:spcPts val="0"/>
              </a:spcAft>
              <a:buSzPts val="1400"/>
              <a:buChar char="○"/>
              <a:defRPr sz="4400">
                <a:solidFill>
                  <a:srgbClr val="333399"/>
                </a:solidFill>
                <a:latin typeface="Arial"/>
                <a:ea typeface="Arial"/>
                <a:cs typeface="Arial"/>
                <a:sym typeface="Arial"/>
              </a:defRPr>
            </a:lvl8pPr>
            <a:lvl9pPr lvl="8" marL="1828800" rtl="0" algn="ctr">
              <a:spcBef>
                <a:spcPts val="0"/>
              </a:spcBef>
              <a:spcAft>
                <a:spcPts val="0"/>
              </a:spcAft>
              <a:buSzPts val="1400"/>
              <a:buChar char="■"/>
              <a:defRPr sz="4400">
                <a:solidFill>
                  <a:srgbClr val="333399"/>
                </a:solidFill>
                <a:latin typeface="Arial"/>
                <a:ea typeface="Arial"/>
                <a:cs typeface="Arial"/>
                <a:sym typeface="Arial"/>
              </a:defRPr>
            </a:lvl9pPr>
          </a:lstStyle>
          <a:p/>
        </p:txBody>
      </p:sp>
      <p:sp>
        <p:nvSpPr>
          <p:cNvPr id="63" name="Google Shape;63;p17"/>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rgbClr val="FF0000"/>
              </a:buClr>
              <a:buSzPts val="1400"/>
              <a:buFont typeface="Times New Roman"/>
              <a:buChar char="●"/>
              <a:defRPr sz="3200">
                <a:solidFill>
                  <a:schemeClr val="dk1"/>
                </a:solidFill>
                <a:latin typeface="Times New Roman"/>
                <a:ea typeface="Times New Roman"/>
                <a:cs typeface="Times New Roman"/>
                <a:sym typeface="Times New Roman"/>
              </a:defRPr>
            </a:lvl1pPr>
            <a:lvl2pPr indent="-317500" lvl="1" marL="914400" rtl="0" algn="l">
              <a:spcBef>
                <a:spcPts val="0"/>
              </a:spcBef>
              <a:spcAft>
                <a:spcPts val="0"/>
              </a:spcAft>
              <a:buClr>
                <a:srgbClr val="FF0000"/>
              </a:buClr>
              <a:buSzPts val="1400"/>
              <a:buFont typeface="Times New Roman"/>
              <a:buChar char="●"/>
              <a:defRPr sz="2800">
                <a:solidFill>
                  <a:schemeClr val="dk1"/>
                </a:solidFill>
                <a:latin typeface="Times New Roman"/>
                <a:ea typeface="Times New Roman"/>
                <a:cs typeface="Times New Roman"/>
                <a:sym typeface="Times New Roman"/>
              </a:defRPr>
            </a:lvl2pPr>
            <a:lvl3pPr indent="-317500" lvl="2" marL="1371600" rtl="0" algn="l">
              <a:spcBef>
                <a:spcPts val="0"/>
              </a:spcBef>
              <a:spcAft>
                <a:spcPts val="0"/>
              </a:spcAft>
              <a:buClr>
                <a:srgbClr val="FF0000"/>
              </a:buClr>
              <a:buSzPts val="1400"/>
              <a:buFont typeface="Times New Roman"/>
              <a:buChar char="●"/>
              <a:defRPr sz="2400">
                <a:solidFill>
                  <a:schemeClr val="dk1"/>
                </a:solidFill>
                <a:latin typeface="Times New Roman"/>
                <a:ea typeface="Times New Roman"/>
                <a:cs typeface="Times New Roman"/>
                <a:sym typeface="Times New Roman"/>
              </a:defRPr>
            </a:lvl3pPr>
            <a:lvl4pPr indent="-317500" lvl="3" marL="18288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4pPr>
            <a:lvl5pPr indent="-317500" lvl="4" marL="22860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5pPr>
            <a:lvl6pPr indent="-317500" lvl="5" marL="27432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6pPr>
            <a:lvl7pPr indent="-317500" lvl="6" marL="32004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7pPr>
            <a:lvl8pPr indent="-317500" lvl="7" marL="36576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8pPr>
            <a:lvl9pPr indent="-317500" lvl="8" marL="41148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_AND_OBJECT" type="txAndObj">
  <p:cSld name="TEXT_AND_OBJECT">
    <p:spTree>
      <p:nvGrpSpPr>
        <p:cNvPr id="15" name="Shape 15"/>
        <p:cNvGrpSpPr/>
        <p:nvPr/>
      </p:nvGrpSpPr>
      <p:grpSpPr>
        <a:xfrm>
          <a:off x="0" y="0"/>
          <a:ext cx="0" cy="0"/>
          <a:chOff x="0" y="0"/>
          <a:chExt cx="0" cy="0"/>
        </a:xfrm>
      </p:grpSpPr>
      <p:sp>
        <p:nvSpPr>
          <p:cNvPr id="16" name="Google Shape;16;p3"/>
          <p:cNvSpPr txBox="1"/>
          <p:nvPr>
            <p:ph type="title"/>
          </p:nvPr>
        </p:nvSpPr>
        <p:spPr>
          <a:xfrm>
            <a:off x="685800" y="609600"/>
            <a:ext cx="7772400" cy="114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rgbClr val="333399"/>
                </a:solidFill>
                <a:latin typeface="Arial"/>
                <a:ea typeface="Arial"/>
                <a:cs typeface="Arial"/>
                <a:sym typeface="Arial"/>
              </a:defRPr>
            </a:lvl1pPr>
            <a:lvl2pPr lvl="1" rtl="0" algn="ctr">
              <a:spcBef>
                <a:spcPts val="0"/>
              </a:spcBef>
              <a:spcAft>
                <a:spcPts val="0"/>
              </a:spcAft>
              <a:buSzPts val="1400"/>
              <a:buChar char="○"/>
              <a:defRPr sz="4400">
                <a:solidFill>
                  <a:srgbClr val="333399"/>
                </a:solidFill>
                <a:latin typeface="Arial"/>
                <a:ea typeface="Arial"/>
                <a:cs typeface="Arial"/>
                <a:sym typeface="Arial"/>
              </a:defRPr>
            </a:lvl2pPr>
            <a:lvl3pPr lvl="2" rtl="0" algn="ctr">
              <a:spcBef>
                <a:spcPts val="0"/>
              </a:spcBef>
              <a:spcAft>
                <a:spcPts val="0"/>
              </a:spcAft>
              <a:buSzPts val="1400"/>
              <a:buChar char="■"/>
              <a:defRPr sz="4400">
                <a:solidFill>
                  <a:srgbClr val="333399"/>
                </a:solidFill>
                <a:latin typeface="Arial"/>
                <a:ea typeface="Arial"/>
                <a:cs typeface="Arial"/>
                <a:sym typeface="Arial"/>
              </a:defRPr>
            </a:lvl3pPr>
            <a:lvl4pPr lvl="3" rtl="0" algn="ctr">
              <a:spcBef>
                <a:spcPts val="0"/>
              </a:spcBef>
              <a:spcAft>
                <a:spcPts val="0"/>
              </a:spcAft>
              <a:buSzPts val="1400"/>
              <a:buChar char="●"/>
              <a:defRPr sz="4400">
                <a:solidFill>
                  <a:srgbClr val="333399"/>
                </a:solidFill>
                <a:latin typeface="Arial"/>
                <a:ea typeface="Arial"/>
                <a:cs typeface="Arial"/>
                <a:sym typeface="Arial"/>
              </a:defRPr>
            </a:lvl4pPr>
            <a:lvl5pPr lvl="4" rtl="0" algn="ctr">
              <a:spcBef>
                <a:spcPts val="0"/>
              </a:spcBef>
              <a:spcAft>
                <a:spcPts val="0"/>
              </a:spcAft>
              <a:buSzPts val="1400"/>
              <a:buChar char="○"/>
              <a:defRPr sz="4400">
                <a:solidFill>
                  <a:srgbClr val="333399"/>
                </a:solidFill>
                <a:latin typeface="Arial"/>
                <a:ea typeface="Arial"/>
                <a:cs typeface="Arial"/>
                <a:sym typeface="Arial"/>
              </a:defRPr>
            </a:lvl5pPr>
            <a:lvl6pPr lvl="5" marL="457200" rtl="0" algn="ctr">
              <a:spcBef>
                <a:spcPts val="0"/>
              </a:spcBef>
              <a:spcAft>
                <a:spcPts val="0"/>
              </a:spcAft>
              <a:buSzPts val="1400"/>
              <a:buChar char="■"/>
              <a:defRPr sz="4400">
                <a:solidFill>
                  <a:srgbClr val="333399"/>
                </a:solidFill>
                <a:latin typeface="Arial"/>
                <a:ea typeface="Arial"/>
                <a:cs typeface="Arial"/>
                <a:sym typeface="Arial"/>
              </a:defRPr>
            </a:lvl6pPr>
            <a:lvl7pPr lvl="6" marL="914400" rtl="0" algn="ctr">
              <a:spcBef>
                <a:spcPts val="0"/>
              </a:spcBef>
              <a:spcAft>
                <a:spcPts val="0"/>
              </a:spcAft>
              <a:buSzPts val="1400"/>
              <a:buChar char="●"/>
              <a:defRPr sz="4400">
                <a:solidFill>
                  <a:srgbClr val="333399"/>
                </a:solidFill>
                <a:latin typeface="Arial"/>
                <a:ea typeface="Arial"/>
                <a:cs typeface="Arial"/>
                <a:sym typeface="Arial"/>
              </a:defRPr>
            </a:lvl7pPr>
            <a:lvl8pPr lvl="7" marL="1371600" rtl="0" algn="ctr">
              <a:spcBef>
                <a:spcPts val="0"/>
              </a:spcBef>
              <a:spcAft>
                <a:spcPts val="0"/>
              </a:spcAft>
              <a:buSzPts val="1400"/>
              <a:buChar char="○"/>
              <a:defRPr sz="4400">
                <a:solidFill>
                  <a:srgbClr val="333399"/>
                </a:solidFill>
                <a:latin typeface="Arial"/>
                <a:ea typeface="Arial"/>
                <a:cs typeface="Arial"/>
                <a:sym typeface="Arial"/>
              </a:defRPr>
            </a:lvl8pPr>
            <a:lvl9pPr lvl="8" marL="1828800" rtl="0" algn="ctr">
              <a:spcBef>
                <a:spcPts val="0"/>
              </a:spcBef>
              <a:spcAft>
                <a:spcPts val="0"/>
              </a:spcAft>
              <a:buSzPts val="1400"/>
              <a:buChar char="■"/>
              <a:defRPr sz="4400">
                <a:solidFill>
                  <a:srgbClr val="333399"/>
                </a:solidFill>
                <a:latin typeface="Arial"/>
                <a:ea typeface="Arial"/>
                <a:cs typeface="Arial"/>
                <a:sym typeface="Arial"/>
              </a:defRPr>
            </a:lvl9pPr>
          </a:lstStyle>
          <a:p/>
        </p:txBody>
      </p:sp>
      <p:sp>
        <p:nvSpPr>
          <p:cNvPr id="17" name="Google Shape;17;p3"/>
          <p:cNvSpPr txBox="1"/>
          <p:nvPr>
            <p:ph idx="1" type="body"/>
          </p:nvPr>
        </p:nvSpPr>
        <p:spPr>
          <a:xfrm>
            <a:off x="685800" y="1981200"/>
            <a:ext cx="3810000" cy="4114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rgbClr val="FF0000"/>
              </a:buClr>
              <a:buSzPts val="1400"/>
              <a:buFont typeface="Times New Roman"/>
              <a:buChar char="●"/>
              <a:defRPr sz="3200">
                <a:solidFill>
                  <a:schemeClr val="dk1"/>
                </a:solidFill>
                <a:latin typeface="Times New Roman"/>
                <a:ea typeface="Times New Roman"/>
                <a:cs typeface="Times New Roman"/>
                <a:sym typeface="Times New Roman"/>
              </a:defRPr>
            </a:lvl1pPr>
            <a:lvl2pPr indent="-317500" lvl="1" marL="914400" rtl="0" algn="l">
              <a:spcBef>
                <a:spcPts val="0"/>
              </a:spcBef>
              <a:spcAft>
                <a:spcPts val="0"/>
              </a:spcAft>
              <a:buClr>
                <a:srgbClr val="FF0000"/>
              </a:buClr>
              <a:buSzPts val="1400"/>
              <a:buFont typeface="Times New Roman"/>
              <a:buChar char="●"/>
              <a:defRPr sz="2800">
                <a:solidFill>
                  <a:schemeClr val="dk1"/>
                </a:solidFill>
                <a:latin typeface="Times New Roman"/>
                <a:ea typeface="Times New Roman"/>
                <a:cs typeface="Times New Roman"/>
                <a:sym typeface="Times New Roman"/>
              </a:defRPr>
            </a:lvl2pPr>
            <a:lvl3pPr indent="-317500" lvl="2" marL="1371600" rtl="0" algn="l">
              <a:spcBef>
                <a:spcPts val="0"/>
              </a:spcBef>
              <a:spcAft>
                <a:spcPts val="0"/>
              </a:spcAft>
              <a:buClr>
                <a:srgbClr val="FF0000"/>
              </a:buClr>
              <a:buSzPts val="1400"/>
              <a:buFont typeface="Times New Roman"/>
              <a:buChar char="●"/>
              <a:defRPr sz="2400">
                <a:solidFill>
                  <a:schemeClr val="dk1"/>
                </a:solidFill>
                <a:latin typeface="Times New Roman"/>
                <a:ea typeface="Times New Roman"/>
                <a:cs typeface="Times New Roman"/>
                <a:sym typeface="Times New Roman"/>
              </a:defRPr>
            </a:lvl3pPr>
            <a:lvl4pPr indent="-317500" lvl="3" marL="18288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4pPr>
            <a:lvl5pPr indent="-317500" lvl="4" marL="22860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5pPr>
            <a:lvl6pPr indent="-317500" lvl="5" marL="27432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6pPr>
            <a:lvl7pPr indent="-317500" lvl="6" marL="32004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7pPr>
            <a:lvl8pPr indent="-317500" lvl="7" marL="36576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8pPr>
            <a:lvl9pPr indent="-317500" lvl="8" marL="41148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9pPr>
          </a:lstStyle>
          <a:p/>
        </p:txBody>
      </p:sp>
      <p:sp>
        <p:nvSpPr>
          <p:cNvPr id="18" name="Google Shape;18;p3"/>
          <p:cNvSpPr txBox="1"/>
          <p:nvPr>
            <p:ph idx="2" type="body"/>
          </p:nvPr>
        </p:nvSpPr>
        <p:spPr>
          <a:xfrm>
            <a:off x="4648200" y="1981200"/>
            <a:ext cx="3810000" cy="4114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rgbClr val="FF0000"/>
              </a:buClr>
              <a:buSzPts val="1400"/>
              <a:buFont typeface="Times New Roman"/>
              <a:buChar char="●"/>
              <a:defRPr sz="3200">
                <a:solidFill>
                  <a:schemeClr val="dk1"/>
                </a:solidFill>
                <a:latin typeface="Times New Roman"/>
                <a:ea typeface="Times New Roman"/>
                <a:cs typeface="Times New Roman"/>
                <a:sym typeface="Times New Roman"/>
              </a:defRPr>
            </a:lvl1pPr>
            <a:lvl2pPr indent="-317500" lvl="1" marL="914400" rtl="0" algn="l">
              <a:spcBef>
                <a:spcPts val="0"/>
              </a:spcBef>
              <a:spcAft>
                <a:spcPts val="0"/>
              </a:spcAft>
              <a:buClr>
                <a:srgbClr val="FF0000"/>
              </a:buClr>
              <a:buSzPts val="1400"/>
              <a:buFont typeface="Times New Roman"/>
              <a:buChar char="●"/>
              <a:defRPr sz="2800">
                <a:solidFill>
                  <a:schemeClr val="dk1"/>
                </a:solidFill>
                <a:latin typeface="Times New Roman"/>
                <a:ea typeface="Times New Roman"/>
                <a:cs typeface="Times New Roman"/>
                <a:sym typeface="Times New Roman"/>
              </a:defRPr>
            </a:lvl2pPr>
            <a:lvl3pPr indent="-317500" lvl="2" marL="1371600" rtl="0" algn="l">
              <a:spcBef>
                <a:spcPts val="0"/>
              </a:spcBef>
              <a:spcAft>
                <a:spcPts val="0"/>
              </a:spcAft>
              <a:buClr>
                <a:srgbClr val="FF0000"/>
              </a:buClr>
              <a:buSzPts val="1400"/>
              <a:buFont typeface="Times New Roman"/>
              <a:buChar char="●"/>
              <a:defRPr sz="2400">
                <a:solidFill>
                  <a:schemeClr val="dk1"/>
                </a:solidFill>
                <a:latin typeface="Times New Roman"/>
                <a:ea typeface="Times New Roman"/>
                <a:cs typeface="Times New Roman"/>
                <a:sym typeface="Times New Roman"/>
              </a:defRPr>
            </a:lvl3pPr>
            <a:lvl4pPr indent="-317500" lvl="3" marL="18288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4pPr>
            <a:lvl5pPr indent="-317500" lvl="4" marL="22860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5pPr>
            <a:lvl6pPr indent="-317500" lvl="5" marL="27432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6pPr>
            <a:lvl7pPr indent="-317500" lvl="6" marL="32004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7pPr>
            <a:lvl8pPr indent="-317500" lvl="7" marL="36576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8pPr>
            <a:lvl9pPr indent="-317500" lvl="8" marL="41148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type="tbl">
  <p:cSld name="TABLE">
    <p:spTree>
      <p:nvGrpSpPr>
        <p:cNvPr id="19" name="Shape 19"/>
        <p:cNvGrpSpPr/>
        <p:nvPr/>
      </p:nvGrpSpPr>
      <p:grpSpPr>
        <a:xfrm>
          <a:off x="0" y="0"/>
          <a:ext cx="0" cy="0"/>
          <a:chOff x="0" y="0"/>
          <a:chExt cx="0" cy="0"/>
        </a:xfrm>
      </p:grpSpPr>
      <p:sp>
        <p:nvSpPr>
          <p:cNvPr id="20" name="Google Shape;20;p4"/>
          <p:cNvSpPr txBox="1"/>
          <p:nvPr>
            <p:ph type="title"/>
          </p:nvPr>
        </p:nvSpPr>
        <p:spPr>
          <a:xfrm>
            <a:off x="685800" y="609600"/>
            <a:ext cx="7772400" cy="114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rgbClr val="333399"/>
                </a:solidFill>
                <a:latin typeface="Arial"/>
                <a:ea typeface="Arial"/>
                <a:cs typeface="Arial"/>
                <a:sym typeface="Arial"/>
              </a:defRPr>
            </a:lvl1pPr>
            <a:lvl2pPr lvl="1" rtl="0" algn="ctr">
              <a:spcBef>
                <a:spcPts val="0"/>
              </a:spcBef>
              <a:spcAft>
                <a:spcPts val="0"/>
              </a:spcAft>
              <a:buSzPts val="1400"/>
              <a:buChar char="○"/>
              <a:defRPr sz="4400">
                <a:solidFill>
                  <a:srgbClr val="333399"/>
                </a:solidFill>
                <a:latin typeface="Arial"/>
                <a:ea typeface="Arial"/>
                <a:cs typeface="Arial"/>
                <a:sym typeface="Arial"/>
              </a:defRPr>
            </a:lvl2pPr>
            <a:lvl3pPr lvl="2" rtl="0" algn="ctr">
              <a:spcBef>
                <a:spcPts val="0"/>
              </a:spcBef>
              <a:spcAft>
                <a:spcPts val="0"/>
              </a:spcAft>
              <a:buSzPts val="1400"/>
              <a:buChar char="■"/>
              <a:defRPr sz="4400">
                <a:solidFill>
                  <a:srgbClr val="333399"/>
                </a:solidFill>
                <a:latin typeface="Arial"/>
                <a:ea typeface="Arial"/>
                <a:cs typeface="Arial"/>
                <a:sym typeface="Arial"/>
              </a:defRPr>
            </a:lvl3pPr>
            <a:lvl4pPr lvl="3" rtl="0" algn="ctr">
              <a:spcBef>
                <a:spcPts val="0"/>
              </a:spcBef>
              <a:spcAft>
                <a:spcPts val="0"/>
              </a:spcAft>
              <a:buSzPts val="1400"/>
              <a:buChar char="●"/>
              <a:defRPr sz="4400">
                <a:solidFill>
                  <a:srgbClr val="333399"/>
                </a:solidFill>
                <a:latin typeface="Arial"/>
                <a:ea typeface="Arial"/>
                <a:cs typeface="Arial"/>
                <a:sym typeface="Arial"/>
              </a:defRPr>
            </a:lvl4pPr>
            <a:lvl5pPr lvl="4" rtl="0" algn="ctr">
              <a:spcBef>
                <a:spcPts val="0"/>
              </a:spcBef>
              <a:spcAft>
                <a:spcPts val="0"/>
              </a:spcAft>
              <a:buSzPts val="1400"/>
              <a:buChar char="○"/>
              <a:defRPr sz="4400">
                <a:solidFill>
                  <a:srgbClr val="333399"/>
                </a:solidFill>
                <a:latin typeface="Arial"/>
                <a:ea typeface="Arial"/>
                <a:cs typeface="Arial"/>
                <a:sym typeface="Arial"/>
              </a:defRPr>
            </a:lvl5pPr>
            <a:lvl6pPr lvl="5" marL="457200" rtl="0" algn="ctr">
              <a:spcBef>
                <a:spcPts val="0"/>
              </a:spcBef>
              <a:spcAft>
                <a:spcPts val="0"/>
              </a:spcAft>
              <a:buSzPts val="1400"/>
              <a:buChar char="■"/>
              <a:defRPr sz="4400">
                <a:solidFill>
                  <a:srgbClr val="333399"/>
                </a:solidFill>
                <a:latin typeface="Arial"/>
                <a:ea typeface="Arial"/>
                <a:cs typeface="Arial"/>
                <a:sym typeface="Arial"/>
              </a:defRPr>
            </a:lvl6pPr>
            <a:lvl7pPr lvl="6" marL="914400" rtl="0" algn="ctr">
              <a:spcBef>
                <a:spcPts val="0"/>
              </a:spcBef>
              <a:spcAft>
                <a:spcPts val="0"/>
              </a:spcAft>
              <a:buSzPts val="1400"/>
              <a:buChar char="●"/>
              <a:defRPr sz="4400">
                <a:solidFill>
                  <a:srgbClr val="333399"/>
                </a:solidFill>
                <a:latin typeface="Arial"/>
                <a:ea typeface="Arial"/>
                <a:cs typeface="Arial"/>
                <a:sym typeface="Arial"/>
              </a:defRPr>
            </a:lvl7pPr>
            <a:lvl8pPr lvl="7" marL="1371600" rtl="0" algn="ctr">
              <a:spcBef>
                <a:spcPts val="0"/>
              </a:spcBef>
              <a:spcAft>
                <a:spcPts val="0"/>
              </a:spcAft>
              <a:buSzPts val="1400"/>
              <a:buChar char="○"/>
              <a:defRPr sz="4400">
                <a:solidFill>
                  <a:srgbClr val="333399"/>
                </a:solidFill>
                <a:latin typeface="Arial"/>
                <a:ea typeface="Arial"/>
                <a:cs typeface="Arial"/>
                <a:sym typeface="Arial"/>
              </a:defRPr>
            </a:lvl8pPr>
            <a:lvl9pPr lvl="8" marL="1828800" rtl="0" algn="ctr">
              <a:spcBef>
                <a:spcPts val="0"/>
              </a:spcBef>
              <a:spcAft>
                <a:spcPts val="0"/>
              </a:spcAft>
              <a:buSzPts val="1400"/>
              <a:buChar char="■"/>
              <a:defRPr sz="4400">
                <a:solidFill>
                  <a:srgbClr val="333399"/>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21" name="Shape 21"/>
        <p:cNvGrpSpPr/>
        <p:nvPr/>
      </p:nvGrpSpPr>
      <p:grpSpPr>
        <a:xfrm>
          <a:off x="0" y="0"/>
          <a:ext cx="0" cy="0"/>
          <a:chOff x="0" y="0"/>
          <a:chExt cx="0" cy="0"/>
        </a:xfrm>
      </p:grpSpPr>
      <p:sp>
        <p:nvSpPr>
          <p:cNvPr id="22" name="Google Shape;22;p5"/>
          <p:cNvSpPr txBox="1"/>
          <p:nvPr>
            <p:ph type="title"/>
          </p:nvPr>
        </p:nvSpPr>
        <p:spPr>
          <a:xfrm rot="5400000">
            <a:off x="4743450" y="2381250"/>
            <a:ext cx="5486400" cy="1943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rgbClr val="333399"/>
                </a:solidFill>
                <a:latin typeface="Arial"/>
                <a:ea typeface="Arial"/>
                <a:cs typeface="Arial"/>
                <a:sym typeface="Arial"/>
              </a:defRPr>
            </a:lvl1pPr>
            <a:lvl2pPr lvl="1" rtl="0" algn="ctr">
              <a:spcBef>
                <a:spcPts val="0"/>
              </a:spcBef>
              <a:spcAft>
                <a:spcPts val="0"/>
              </a:spcAft>
              <a:buSzPts val="1400"/>
              <a:buChar char="○"/>
              <a:defRPr sz="4400">
                <a:solidFill>
                  <a:srgbClr val="333399"/>
                </a:solidFill>
                <a:latin typeface="Arial"/>
                <a:ea typeface="Arial"/>
                <a:cs typeface="Arial"/>
                <a:sym typeface="Arial"/>
              </a:defRPr>
            </a:lvl2pPr>
            <a:lvl3pPr lvl="2" rtl="0" algn="ctr">
              <a:spcBef>
                <a:spcPts val="0"/>
              </a:spcBef>
              <a:spcAft>
                <a:spcPts val="0"/>
              </a:spcAft>
              <a:buSzPts val="1400"/>
              <a:buChar char="■"/>
              <a:defRPr sz="4400">
                <a:solidFill>
                  <a:srgbClr val="333399"/>
                </a:solidFill>
                <a:latin typeface="Arial"/>
                <a:ea typeface="Arial"/>
                <a:cs typeface="Arial"/>
                <a:sym typeface="Arial"/>
              </a:defRPr>
            </a:lvl3pPr>
            <a:lvl4pPr lvl="3" rtl="0" algn="ctr">
              <a:spcBef>
                <a:spcPts val="0"/>
              </a:spcBef>
              <a:spcAft>
                <a:spcPts val="0"/>
              </a:spcAft>
              <a:buSzPts val="1400"/>
              <a:buChar char="●"/>
              <a:defRPr sz="4400">
                <a:solidFill>
                  <a:srgbClr val="333399"/>
                </a:solidFill>
                <a:latin typeface="Arial"/>
                <a:ea typeface="Arial"/>
                <a:cs typeface="Arial"/>
                <a:sym typeface="Arial"/>
              </a:defRPr>
            </a:lvl4pPr>
            <a:lvl5pPr lvl="4" rtl="0" algn="ctr">
              <a:spcBef>
                <a:spcPts val="0"/>
              </a:spcBef>
              <a:spcAft>
                <a:spcPts val="0"/>
              </a:spcAft>
              <a:buSzPts val="1400"/>
              <a:buChar char="○"/>
              <a:defRPr sz="4400">
                <a:solidFill>
                  <a:srgbClr val="333399"/>
                </a:solidFill>
                <a:latin typeface="Arial"/>
                <a:ea typeface="Arial"/>
                <a:cs typeface="Arial"/>
                <a:sym typeface="Arial"/>
              </a:defRPr>
            </a:lvl5pPr>
            <a:lvl6pPr lvl="5" marL="457200" rtl="0" algn="ctr">
              <a:spcBef>
                <a:spcPts val="0"/>
              </a:spcBef>
              <a:spcAft>
                <a:spcPts val="0"/>
              </a:spcAft>
              <a:buSzPts val="1400"/>
              <a:buChar char="■"/>
              <a:defRPr sz="4400">
                <a:solidFill>
                  <a:srgbClr val="333399"/>
                </a:solidFill>
                <a:latin typeface="Arial"/>
                <a:ea typeface="Arial"/>
                <a:cs typeface="Arial"/>
                <a:sym typeface="Arial"/>
              </a:defRPr>
            </a:lvl6pPr>
            <a:lvl7pPr lvl="6" marL="914400" rtl="0" algn="ctr">
              <a:spcBef>
                <a:spcPts val="0"/>
              </a:spcBef>
              <a:spcAft>
                <a:spcPts val="0"/>
              </a:spcAft>
              <a:buSzPts val="1400"/>
              <a:buChar char="●"/>
              <a:defRPr sz="4400">
                <a:solidFill>
                  <a:srgbClr val="333399"/>
                </a:solidFill>
                <a:latin typeface="Arial"/>
                <a:ea typeface="Arial"/>
                <a:cs typeface="Arial"/>
                <a:sym typeface="Arial"/>
              </a:defRPr>
            </a:lvl7pPr>
            <a:lvl8pPr lvl="7" marL="1371600" rtl="0" algn="ctr">
              <a:spcBef>
                <a:spcPts val="0"/>
              </a:spcBef>
              <a:spcAft>
                <a:spcPts val="0"/>
              </a:spcAft>
              <a:buSzPts val="1400"/>
              <a:buChar char="○"/>
              <a:defRPr sz="4400">
                <a:solidFill>
                  <a:srgbClr val="333399"/>
                </a:solidFill>
                <a:latin typeface="Arial"/>
                <a:ea typeface="Arial"/>
                <a:cs typeface="Arial"/>
                <a:sym typeface="Arial"/>
              </a:defRPr>
            </a:lvl8pPr>
            <a:lvl9pPr lvl="8" marL="1828800" rtl="0" algn="ctr">
              <a:spcBef>
                <a:spcPts val="0"/>
              </a:spcBef>
              <a:spcAft>
                <a:spcPts val="0"/>
              </a:spcAft>
              <a:buSzPts val="1400"/>
              <a:buChar char="■"/>
              <a:defRPr sz="4400">
                <a:solidFill>
                  <a:srgbClr val="333399"/>
                </a:solidFill>
                <a:latin typeface="Arial"/>
                <a:ea typeface="Arial"/>
                <a:cs typeface="Arial"/>
                <a:sym typeface="Arial"/>
              </a:defRPr>
            </a:lvl9pPr>
          </a:lstStyle>
          <a:p/>
        </p:txBody>
      </p:sp>
      <p:sp>
        <p:nvSpPr>
          <p:cNvPr id="23" name="Google Shape;23;p5"/>
          <p:cNvSpPr txBox="1"/>
          <p:nvPr>
            <p:ph idx="1" type="body"/>
          </p:nvPr>
        </p:nvSpPr>
        <p:spPr>
          <a:xfrm rot="5400000">
            <a:off x="781050" y="514350"/>
            <a:ext cx="5486400" cy="56769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rgbClr val="FF0000"/>
              </a:buClr>
              <a:buSzPts val="1400"/>
              <a:buFont typeface="Times New Roman"/>
              <a:buChar char="●"/>
              <a:defRPr sz="3200">
                <a:solidFill>
                  <a:schemeClr val="dk1"/>
                </a:solidFill>
                <a:latin typeface="Times New Roman"/>
                <a:ea typeface="Times New Roman"/>
                <a:cs typeface="Times New Roman"/>
                <a:sym typeface="Times New Roman"/>
              </a:defRPr>
            </a:lvl1pPr>
            <a:lvl2pPr indent="-317500" lvl="1" marL="914400" rtl="0" algn="l">
              <a:spcBef>
                <a:spcPts val="0"/>
              </a:spcBef>
              <a:spcAft>
                <a:spcPts val="0"/>
              </a:spcAft>
              <a:buClr>
                <a:srgbClr val="FF0000"/>
              </a:buClr>
              <a:buSzPts val="1400"/>
              <a:buFont typeface="Times New Roman"/>
              <a:buChar char="●"/>
              <a:defRPr sz="2800">
                <a:solidFill>
                  <a:schemeClr val="dk1"/>
                </a:solidFill>
                <a:latin typeface="Times New Roman"/>
                <a:ea typeface="Times New Roman"/>
                <a:cs typeface="Times New Roman"/>
                <a:sym typeface="Times New Roman"/>
              </a:defRPr>
            </a:lvl2pPr>
            <a:lvl3pPr indent="-317500" lvl="2" marL="1371600" rtl="0" algn="l">
              <a:spcBef>
                <a:spcPts val="0"/>
              </a:spcBef>
              <a:spcAft>
                <a:spcPts val="0"/>
              </a:spcAft>
              <a:buClr>
                <a:srgbClr val="FF0000"/>
              </a:buClr>
              <a:buSzPts val="1400"/>
              <a:buFont typeface="Times New Roman"/>
              <a:buChar char="●"/>
              <a:defRPr sz="2400">
                <a:solidFill>
                  <a:schemeClr val="dk1"/>
                </a:solidFill>
                <a:latin typeface="Times New Roman"/>
                <a:ea typeface="Times New Roman"/>
                <a:cs typeface="Times New Roman"/>
                <a:sym typeface="Times New Roman"/>
              </a:defRPr>
            </a:lvl3pPr>
            <a:lvl4pPr indent="-317500" lvl="3" marL="18288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4pPr>
            <a:lvl5pPr indent="-317500" lvl="4" marL="22860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5pPr>
            <a:lvl6pPr indent="-317500" lvl="5" marL="27432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6pPr>
            <a:lvl7pPr indent="-317500" lvl="6" marL="32004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7pPr>
            <a:lvl8pPr indent="-317500" lvl="7" marL="36576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8pPr>
            <a:lvl9pPr indent="-317500" lvl="8" marL="41148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24" name="Shape 24"/>
        <p:cNvGrpSpPr/>
        <p:nvPr/>
      </p:nvGrpSpPr>
      <p:grpSpPr>
        <a:xfrm>
          <a:off x="0" y="0"/>
          <a:ext cx="0" cy="0"/>
          <a:chOff x="0" y="0"/>
          <a:chExt cx="0" cy="0"/>
        </a:xfrm>
      </p:grpSpPr>
      <p:sp>
        <p:nvSpPr>
          <p:cNvPr id="25" name="Google Shape;25;p6"/>
          <p:cNvSpPr txBox="1"/>
          <p:nvPr>
            <p:ph type="title"/>
          </p:nvPr>
        </p:nvSpPr>
        <p:spPr>
          <a:xfrm>
            <a:off x="685800" y="609600"/>
            <a:ext cx="7772400" cy="114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rgbClr val="333399"/>
                </a:solidFill>
                <a:latin typeface="Arial"/>
                <a:ea typeface="Arial"/>
                <a:cs typeface="Arial"/>
                <a:sym typeface="Arial"/>
              </a:defRPr>
            </a:lvl1pPr>
            <a:lvl2pPr lvl="1" rtl="0" algn="ctr">
              <a:spcBef>
                <a:spcPts val="0"/>
              </a:spcBef>
              <a:spcAft>
                <a:spcPts val="0"/>
              </a:spcAft>
              <a:buSzPts val="1400"/>
              <a:buChar char="○"/>
              <a:defRPr sz="4400">
                <a:solidFill>
                  <a:srgbClr val="333399"/>
                </a:solidFill>
                <a:latin typeface="Arial"/>
                <a:ea typeface="Arial"/>
                <a:cs typeface="Arial"/>
                <a:sym typeface="Arial"/>
              </a:defRPr>
            </a:lvl2pPr>
            <a:lvl3pPr lvl="2" rtl="0" algn="ctr">
              <a:spcBef>
                <a:spcPts val="0"/>
              </a:spcBef>
              <a:spcAft>
                <a:spcPts val="0"/>
              </a:spcAft>
              <a:buSzPts val="1400"/>
              <a:buChar char="■"/>
              <a:defRPr sz="4400">
                <a:solidFill>
                  <a:srgbClr val="333399"/>
                </a:solidFill>
                <a:latin typeface="Arial"/>
                <a:ea typeface="Arial"/>
                <a:cs typeface="Arial"/>
                <a:sym typeface="Arial"/>
              </a:defRPr>
            </a:lvl3pPr>
            <a:lvl4pPr lvl="3" rtl="0" algn="ctr">
              <a:spcBef>
                <a:spcPts val="0"/>
              </a:spcBef>
              <a:spcAft>
                <a:spcPts val="0"/>
              </a:spcAft>
              <a:buSzPts val="1400"/>
              <a:buChar char="●"/>
              <a:defRPr sz="4400">
                <a:solidFill>
                  <a:srgbClr val="333399"/>
                </a:solidFill>
                <a:latin typeface="Arial"/>
                <a:ea typeface="Arial"/>
                <a:cs typeface="Arial"/>
                <a:sym typeface="Arial"/>
              </a:defRPr>
            </a:lvl4pPr>
            <a:lvl5pPr lvl="4" rtl="0" algn="ctr">
              <a:spcBef>
                <a:spcPts val="0"/>
              </a:spcBef>
              <a:spcAft>
                <a:spcPts val="0"/>
              </a:spcAft>
              <a:buSzPts val="1400"/>
              <a:buChar char="○"/>
              <a:defRPr sz="4400">
                <a:solidFill>
                  <a:srgbClr val="333399"/>
                </a:solidFill>
                <a:latin typeface="Arial"/>
                <a:ea typeface="Arial"/>
                <a:cs typeface="Arial"/>
                <a:sym typeface="Arial"/>
              </a:defRPr>
            </a:lvl5pPr>
            <a:lvl6pPr lvl="5" marL="457200" rtl="0" algn="ctr">
              <a:spcBef>
                <a:spcPts val="0"/>
              </a:spcBef>
              <a:spcAft>
                <a:spcPts val="0"/>
              </a:spcAft>
              <a:buSzPts val="1400"/>
              <a:buChar char="■"/>
              <a:defRPr sz="4400">
                <a:solidFill>
                  <a:srgbClr val="333399"/>
                </a:solidFill>
                <a:latin typeface="Arial"/>
                <a:ea typeface="Arial"/>
                <a:cs typeface="Arial"/>
                <a:sym typeface="Arial"/>
              </a:defRPr>
            </a:lvl6pPr>
            <a:lvl7pPr lvl="6" marL="914400" rtl="0" algn="ctr">
              <a:spcBef>
                <a:spcPts val="0"/>
              </a:spcBef>
              <a:spcAft>
                <a:spcPts val="0"/>
              </a:spcAft>
              <a:buSzPts val="1400"/>
              <a:buChar char="●"/>
              <a:defRPr sz="4400">
                <a:solidFill>
                  <a:srgbClr val="333399"/>
                </a:solidFill>
                <a:latin typeface="Arial"/>
                <a:ea typeface="Arial"/>
                <a:cs typeface="Arial"/>
                <a:sym typeface="Arial"/>
              </a:defRPr>
            </a:lvl7pPr>
            <a:lvl8pPr lvl="7" marL="1371600" rtl="0" algn="ctr">
              <a:spcBef>
                <a:spcPts val="0"/>
              </a:spcBef>
              <a:spcAft>
                <a:spcPts val="0"/>
              </a:spcAft>
              <a:buSzPts val="1400"/>
              <a:buChar char="○"/>
              <a:defRPr sz="4400">
                <a:solidFill>
                  <a:srgbClr val="333399"/>
                </a:solidFill>
                <a:latin typeface="Arial"/>
                <a:ea typeface="Arial"/>
                <a:cs typeface="Arial"/>
                <a:sym typeface="Arial"/>
              </a:defRPr>
            </a:lvl8pPr>
            <a:lvl9pPr lvl="8" marL="1828800" rtl="0" algn="ctr">
              <a:spcBef>
                <a:spcPts val="0"/>
              </a:spcBef>
              <a:spcAft>
                <a:spcPts val="0"/>
              </a:spcAft>
              <a:buSzPts val="1400"/>
              <a:buChar char="■"/>
              <a:defRPr sz="4400">
                <a:solidFill>
                  <a:srgbClr val="333399"/>
                </a:solidFill>
                <a:latin typeface="Arial"/>
                <a:ea typeface="Arial"/>
                <a:cs typeface="Arial"/>
                <a:sym typeface="Arial"/>
              </a:defRPr>
            </a:lvl9pPr>
          </a:lstStyle>
          <a:p/>
        </p:txBody>
      </p:sp>
      <p:sp>
        <p:nvSpPr>
          <p:cNvPr id="26" name="Google Shape;26;p6"/>
          <p:cNvSpPr txBox="1"/>
          <p:nvPr>
            <p:ph idx="1" type="body"/>
          </p:nvPr>
        </p:nvSpPr>
        <p:spPr>
          <a:xfrm rot="5400000">
            <a:off x="2514600" y="152400"/>
            <a:ext cx="4114800" cy="77724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rgbClr val="FF0000"/>
              </a:buClr>
              <a:buSzPts val="1400"/>
              <a:buFont typeface="Times New Roman"/>
              <a:buChar char="●"/>
              <a:defRPr sz="3200">
                <a:solidFill>
                  <a:schemeClr val="dk1"/>
                </a:solidFill>
                <a:latin typeface="Times New Roman"/>
                <a:ea typeface="Times New Roman"/>
                <a:cs typeface="Times New Roman"/>
                <a:sym typeface="Times New Roman"/>
              </a:defRPr>
            </a:lvl1pPr>
            <a:lvl2pPr indent="-317500" lvl="1" marL="914400" rtl="0" algn="l">
              <a:spcBef>
                <a:spcPts val="0"/>
              </a:spcBef>
              <a:spcAft>
                <a:spcPts val="0"/>
              </a:spcAft>
              <a:buClr>
                <a:srgbClr val="FF0000"/>
              </a:buClr>
              <a:buSzPts val="1400"/>
              <a:buFont typeface="Times New Roman"/>
              <a:buChar char="●"/>
              <a:defRPr sz="2800">
                <a:solidFill>
                  <a:schemeClr val="dk1"/>
                </a:solidFill>
                <a:latin typeface="Times New Roman"/>
                <a:ea typeface="Times New Roman"/>
                <a:cs typeface="Times New Roman"/>
                <a:sym typeface="Times New Roman"/>
              </a:defRPr>
            </a:lvl2pPr>
            <a:lvl3pPr indent="-317500" lvl="2" marL="1371600" rtl="0" algn="l">
              <a:spcBef>
                <a:spcPts val="0"/>
              </a:spcBef>
              <a:spcAft>
                <a:spcPts val="0"/>
              </a:spcAft>
              <a:buClr>
                <a:srgbClr val="FF0000"/>
              </a:buClr>
              <a:buSzPts val="1400"/>
              <a:buFont typeface="Times New Roman"/>
              <a:buChar char="●"/>
              <a:defRPr sz="2400">
                <a:solidFill>
                  <a:schemeClr val="dk1"/>
                </a:solidFill>
                <a:latin typeface="Times New Roman"/>
                <a:ea typeface="Times New Roman"/>
                <a:cs typeface="Times New Roman"/>
                <a:sym typeface="Times New Roman"/>
              </a:defRPr>
            </a:lvl3pPr>
            <a:lvl4pPr indent="-317500" lvl="3" marL="18288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4pPr>
            <a:lvl5pPr indent="-317500" lvl="4" marL="22860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5pPr>
            <a:lvl6pPr indent="-317500" lvl="5" marL="27432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6pPr>
            <a:lvl7pPr indent="-317500" lvl="6" marL="32004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7pPr>
            <a:lvl8pPr indent="-317500" lvl="7" marL="36576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8pPr>
            <a:lvl9pPr indent="-317500" lvl="8" marL="4114800" rtl="0" algn="l">
              <a:spcBef>
                <a:spcPts val="0"/>
              </a:spcBef>
              <a:spcAft>
                <a:spcPts val="0"/>
              </a:spcAft>
              <a:buClr>
                <a:srgbClr val="FF0000"/>
              </a:buClr>
              <a:buSzPts val="1400"/>
              <a:buFont typeface="Times New Roman"/>
              <a:buChar char="●"/>
              <a:defRPr sz="2000">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27" name="Shape 27"/>
        <p:cNvGrpSpPr/>
        <p:nvPr/>
      </p:nvGrpSpPr>
      <p:grpSpPr>
        <a:xfrm>
          <a:off x="0" y="0"/>
          <a:ext cx="0" cy="0"/>
          <a:chOff x="0" y="0"/>
          <a:chExt cx="0" cy="0"/>
        </a:xfrm>
      </p:grpSpPr>
      <p:sp>
        <p:nvSpPr>
          <p:cNvPr id="28" name="Google Shape;28;p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b="1" sz="20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9" name="Google Shape;29;p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Clr>
                <a:schemeClr val="dk1"/>
              </a:buClr>
              <a:buSzPts val="1400"/>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Font typeface="Arial"/>
              <a:buNone/>
              <a:defRPr b="0" i="0" sz="2800" u="none" cap="none" strike="noStrike"/>
            </a:lvl2pPr>
            <a:lvl3pPr indent="0" lvl="2" marL="914400" marR="0" rtl="0" algn="l">
              <a:spcBef>
                <a:spcPts val="0"/>
              </a:spcBef>
              <a:spcAft>
                <a:spcPts val="0"/>
              </a:spcAft>
              <a:buSzPts val="1400"/>
              <a:buFont typeface="Arial"/>
              <a:buNone/>
              <a:defRPr b="0" i="0" sz="2400" u="none" cap="none" strike="noStrike"/>
            </a:lvl3pPr>
            <a:lvl4pPr indent="0" lvl="3" marL="1371600" marR="0" rtl="0" algn="l">
              <a:spcBef>
                <a:spcPts val="0"/>
              </a:spcBef>
              <a:spcAft>
                <a:spcPts val="0"/>
              </a:spcAft>
              <a:buSzPts val="1400"/>
              <a:buFont typeface="Arial"/>
              <a:buNone/>
              <a:defRPr b="0" i="0" sz="2000" u="none" cap="none" strike="noStrike"/>
            </a:lvl4pPr>
            <a:lvl5pPr indent="0" lvl="4" marL="1828800" marR="0" rtl="0" algn="l">
              <a:spcBef>
                <a:spcPts val="0"/>
              </a:spcBef>
              <a:spcAft>
                <a:spcPts val="0"/>
              </a:spcAft>
              <a:buSzPts val="1400"/>
              <a:buFont typeface="Arial"/>
              <a:buNone/>
              <a:defRPr b="0" i="0" sz="2000" u="none" cap="none" strike="noStrike"/>
            </a:lvl5pPr>
            <a:lvl6pPr indent="0" lvl="5" marL="2286000" marR="0" rtl="0" algn="l">
              <a:spcBef>
                <a:spcPts val="0"/>
              </a:spcBef>
              <a:spcAft>
                <a:spcPts val="0"/>
              </a:spcAft>
              <a:buSzPts val="1400"/>
              <a:buFont typeface="Arial"/>
              <a:buNone/>
              <a:defRPr b="0" i="0" sz="2000" u="none" cap="none" strike="noStrike"/>
            </a:lvl6pPr>
            <a:lvl7pPr indent="0" lvl="6" marL="2743200" marR="0" rtl="0" algn="l">
              <a:spcBef>
                <a:spcPts val="0"/>
              </a:spcBef>
              <a:spcAft>
                <a:spcPts val="0"/>
              </a:spcAft>
              <a:buSzPts val="1400"/>
              <a:buFont typeface="Arial"/>
              <a:buNone/>
              <a:defRPr b="0" i="0" sz="2000" u="none" cap="none" strike="noStrike"/>
            </a:lvl7pPr>
            <a:lvl8pPr indent="0" lvl="7" marL="3200400" marR="0" rtl="0" algn="l">
              <a:spcBef>
                <a:spcPts val="0"/>
              </a:spcBef>
              <a:spcAft>
                <a:spcPts val="0"/>
              </a:spcAft>
              <a:buSzPts val="1400"/>
              <a:buFont typeface="Arial"/>
              <a:buNone/>
              <a:defRPr b="0" i="0" sz="2000" u="none" cap="none" strike="noStrike"/>
            </a:lvl8pPr>
            <a:lvl9pPr indent="0" lvl="8" marL="3657600" marR="0" rtl="0" algn="l">
              <a:spcBef>
                <a:spcPts val="0"/>
              </a:spcBef>
              <a:spcAft>
                <a:spcPts val="0"/>
              </a:spcAft>
              <a:buSzPts val="1400"/>
              <a:buFont typeface="Arial"/>
              <a:buNone/>
              <a:defRPr b="0" i="0" sz="2000" u="none" cap="none" strike="noStrike"/>
            </a:lvl9pPr>
          </a:lstStyle>
          <a:p/>
        </p:txBody>
      </p:sp>
      <p:sp>
        <p:nvSpPr>
          <p:cNvPr id="30" name="Google Shape;30;p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Times New Roman"/>
              <a:buNone/>
              <a:defRPr sz="1400"/>
            </a:lvl1pPr>
            <a:lvl2pPr indent="-228600" lvl="1" marL="914400" rtl="0">
              <a:spcBef>
                <a:spcPts val="0"/>
              </a:spcBef>
              <a:spcAft>
                <a:spcPts val="0"/>
              </a:spcAft>
              <a:buSzPts val="1400"/>
              <a:buFont typeface="Times New Roman"/>
              <a:buNone/>
              <a:defRPr sz="1200"/>
            </a:lvl2pPr>
            <a:lvl3pPr indent="-228600" lvl="2" marL="1371600" rtl="0">
              <a:spcBef>
                <a:spcPts val="0"/>
              </a:spcBef>
              <a:spcAft>
                <a:spcPts val="0"/>
              </a:spcAft>
              <a:buSzPts val="1400"/>
              <a:buFont typeface="Times New Roman"/>
              <a:buNone/>
              <a:defRPr sz="1000"/>
            </a:lvl3pPr>
            <a:lvl4pPr indent="-228600" lvl="3" marL="1828800" rtl="0">
              <a:spcBef>
                <a:spcPts val="0"/>
              </a:spcBef>
              <a:spcAft>
                <a:spcPts val="0"/>
              </a:spcAft>
              <a:buSzPts val="1400"/>
              <a:buFont typeface="Times New Roman"/>
              <a:buNone/>
              <a:defRPr sz="900"/>
            </a:lvl4pPr>
            <a:lvl5pPr indent="-228600" lvl="4" marL="2286000" rtl="0">
              <a:spcBef>
                <a:spcPts val="0"/>
              </a:spcBef>
              <a:spcAft>
                <a:spcPts val="0"/>
              </a:spcAft>
              <a:buSzPts val="1400"/>
              <a:buFont typeface="Times New Roman"/>
              <a:buNone/>
              <a:defRPr sz="900"/>
            </a:lvl5pPr>
            <a:lvl6pPr indent="-228600" lvl="5" marL="2743200" rtl="0">
              <a:spcBef>
                <a:spcPts val="0"/>
              </a:spcBef>
              <a:spcAft>
                <a:spcPts val="0"/>
              </a:spcAft>
              <a:buSzPts val="1400"/>
              <a:buFont typeface="Times New Roman"/>
              <a:buNone/>
              <a:defRPr sz="900"/>
            </a:lvl6pPr>
            <a:lvl7pPr indent="-228600" lvl="6" marL="3200400" rtl="0">
              <a:spcBef>
                <a:spcPts val="0"/>
              </a:spcBef>
              <a:spcAft>
                <a:spcPts val="0"/>
              </a:spcAft>
              <a:buSzPts val="1400"/>
              <a:buFont typeface="Times New Roman"/>
              <a:buNone/>
              <a:defRPr sz="900"/>
            </a:lvl7pPr>
            <a:lvl8pPr indent="-228600" lvl="7" marL="3657600" rtl="0">
              <a:spcBef>
                <a:spcPts val="0"/>
              </a:spcBef>
              <a:spcAft>
                <a:spcPts val="0"/>
              </a:spcAft>
              <a:buSzPts val="1400"/>
              <a:buFont typeface="Times New Roman"/>
              <a:buNone/>
              <a:defRPr sz="900"/>
            </a:lvl8pPr>
            <a:lvl9pPr indent="-228600" lvl="8" marL="4114800" rtl="0">
              <a:spcBef>
                <a:spcPts val="0"/>
              </a:spcBef>
              <a:spcAft>
                <a:spcPts val="0"/>
              </a:spcAft>
              <a:buSzPts val="1400"/>
              <a:buFont typeface="Times New Roman"/>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31" name="Shape 31"/>
        <p:cNvGrpSpPr/>
        <p:nvPr/>
      </p:nvGrpSpPr>
      <p:grpSpPr>
        <a:xfrm>
          <a:off x="0" y="0"/>
          <a:ext cx="0" cy="0"/>
          <a:chOff x="0" y="0"/>
          <a:chExt cx="0" cy="0"/>
        </a:xfrm>
      </p:grpSpPr>
      <p:sp>
        <p:nvSpPr>
          <p:cNvPr id="32" name="Google Shape;32;p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b="1" sz="20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3" name="Google Shape;33;p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3200"/>
            </a:lvl1pPr>
            <a:lvl2pPr indent="-317500" lvl="1" marL="914400" rtl="0">
              <a:spcBef>
                <a:spcPts val="0"/>
              </a:spcBef>
              <a:spcAft>
                <a:spcPts val="0"/>
              </a:spcAft>
              <a:buSzPts val="1400"/>
              <a:buChar char="●"/>
              <a:defRPr sz="2800"/>
            </a:lvl2pPr>
            <a:lvl3pPr indent="-317500" lvl="2" marL="1371600" rtl="0">
              <a:spcBef>
                <a:spcPts val="0"/>
              </a:spcBef>
              <a:spcAft>
                <a:spcPts val="0"/>
              </a:spcAft>
              <a:buSzPts val="1400"/>
              <a:buChar char="●"/>
              <a:defRPr sz="2400"/>
            </a:lvl3pPr>
            <a:lvl4pPr indent="-317500" lvl="3" marL="1828800" rtl="0">
              <a:spcBef>
                <a:spcPts val="0"/>
              </a:spcBef>
              <a:spcAft>
                <a:spcPts val="0"/>
              </a:spcAft>
              <a:buSzPts val="1400"/>
              <a:buChar char="●"/>
              <a:defRPr sz="2000"/>
            </a:lvl4pPr>
            <a:lvl5pPr indent="-317500" lvl="4" marL="2286000" rtl="0">
              <a:spcBef>
                <a:spcPts val="0"/>
              </a:spcBef>
              <a:spcAft>
                <a:spcPts val="0"/>
              </a:spcAft>
              <a:buSzPts val="1400"/>
              <a:buChar char="●"/>
              <a:defRPr sz="2000"/>
            </a:lvl5pPr>
            <a:lvl6pPr indent="-317500" lvl="5" marL="2743200" rtl="0">
              <a:spcBef>
                <a:spcPts val="0"/>
              </a:spcBef>
              <a:spcAft>
                <a:spcPts val="0"/>
              </a:spcAft>
              <a:buSzPts val="1400"/>
              <a:buChar char="●"/>
              <a:defRPr sz="2000"/>
            </a:lvl6pPr>
            <a:lvl7pPr indent="-317500" lvl="6" marL="3200400" rtl="0">
              <a:spcBef>
                <a:spcPts val="0"/>
              </a:spcBef>
              <a:spcAft>
                <a:spcPts val="0"/>
              </a:spcAft>
              <a:buSzPts val="1400"/>
              <a:buChar char="●"/>
              <a:defRPr sz="2000"/>
            </a:lvl7pPr>
            <a:lvl8pPr indent="-317500" lvl="7" marL="3657600" rtl="0">
              <a:spcBef>
                <a:spcPts val="0"/>
              </a:spcBef>
              <a:spcAft>
                <a:spcPts val="0"/>
              </a:spcAft>
              <a:buSzPts val="1400"/>
              <a:buChar char="●"/>
              <a:defRPr sz="2000"/>
            </a:lvl8pPr>
            <a:lvl9pPr indent="-317500" lvl="8" marL="4114800" rtl="0">
              <a:spcBef>
                <a:spcPts val="0"/>
              </a:spcBef>
              <a:spcAft>
                <a:spcPts val="0"/>
              </a:spcAft>
              <a:buSzPts val="1400"/>
              <a:buChar char="●"/>
              <a:defRPr sz="2000"/>
            </a:lvl9pPr>
          </a:lstStyle>
          <a:p/>
        </p:txBody>
      </p:sp>
      <p:sp>
        <p:nvSpPr>
          <p:cNvPr id="34" name="Google Shape;34;p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Times New Roman"/>
              <a:buNone/>
              <a:defRPr sz="1400"/>
            </a:lvl1pPr>
            <a:lvl2pPr indent="-228600" lvl="1" marL="914400" rtl="0">
              <a:spcBef>
                <a:spcPts val="0"/>
              </a:spcBef>
              <a:spcAft>
                <a:spcPts val="0"/>
              </a:spcAft>
              <a:buSzPts val="1400"/>
              <a:buFont typeface="Times New Roman"/>
              <a:buNone/>
              <a:defRPr sz="1200"/>
            </a:lvl2pPr>
            <a:lvl3pPr indent="-228600" lvl="2" marL="1371600" rtl="0">
              <a:spcBef>
                <a:spcPts val="0"/>
              </a:spcBef>
              <a:spcAft>
                <a:spcPts val="0"/>
              </a:spcAft>
              <a:buSzPts val="1400"/>
              <a:buFont typeface="Times New Roman"/>
              <a:buNone/>
              <a:defRPr sz="1000"/>
            </a:lvl3pPr>
            <a:lvl4pPr indent="-228600" lvl="3" marL="1828800" rtl="0">
              <a:spcBef>
                <a:spcPts val="0"/>
              </a:spcBef>
              <a:spcAft>
                <a:spcPts val="0"/>
              </a:spcAft>
              <a:buSzPts val="1400"/>
              <a:buFont typeface="Times New Roman"/>
              <a:buNone/>
              <a:defRPr sz="900"/>
            </a:lvl4pPr>
            <a:lvl5pPr indent="-228600" lvl="4" marL="2286000" rtl="0">
              <a:spcBef>
                <a:spcPts val="0"/>
              </a:spcBef>
              <a:spcAft>
                <a:spcPts val="0"/>
              </a:spcAft>
              <a:buSzPts val="1400"/>
              <a:buFont typeface="Times New Roman"/>
              <a:buNone/>
              <a:defRPr sz="900"/>
            </a:lvl5pPr>
            <a:lvl6pPr indent="-228600" lvl="5" marL="2743200" rtl="0">
              <a:spcBef>
                <a:spcPts val="0"/>
              </a:spcBef>
              <a:spcAft>
                <a:spcPts val="0"/>
              </a:spcAft>
              <a:buSzPts val="1400"/>
              <a:buFont typeface="Times New Roman"/>
              <a:buNone/>
              <a:defRPr sz="900"/>
            </a:lvl6pPr>
            <a:lvl7pPr indent="-228600" lvl="6" marL="3200400" rtl="0">
              <a:spcBef>
                <a:spcPts val="0"/>
              </a:spcBef>
              <a:spcAft>
                <a:spcPts val="0"/>
              </a:spcAft>
              <a:buSzPts val="1400"/>
              <a:buFont typeface="Times New Roman"/>
              <a:buNone/>
              <a:defRPr sz="900"/>
            </a:lvl7pPr>
            <a:lvl8pPr indent="-228600" lvl="7" marL="3657600" rtl="0">
              <a:spcBef>
                <a:spcPts val="0"/>
              </a:spcBef>
              <a:spcAft>
                <a:spcPts val="0"/>
              </a:spcAft>
              <a:buSzPts val="1400"/>
              <a:buFont typeface="Times New Roman"/>
              <a:buNone/>
              <a:defRPr sz="900"/>
            </a:lvl8pPr>
            <a:lvl9pPr indent="-228600" lvl="8" marL="4114800" rtl="0">
              <a:spcBef>
                <a:spcPts val="0"/>
              </a:spcBef>
              <a:spcAft>
                <a:spcPts val="0"/>
              </a:spcAft>
              <a:buSzPts val="1400"/>
              <a:buFont typeface="Times New Roman"/>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0"/>
          <p:cNvSpPr txBox="1"/>
          <p:nvPr>
            <p:ph type="title"/>
          </p:nvPr>
        </p:nvSpPr>
        <p:spPr>
          <a:xfrm>
            <a:off x="685800" y="609600"/>
            <a:ext cx="7772400" cy="114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rgbClr val="333399"/>
                </a:solidFill>
                <a:latin typeface="Arial"/>
                <a:ea typeface="Arial"/>
                <a:cs typeface="Arial"/>
                <a:sym typeface="Arial"/>
              </a:defRPr>
            </a:lvl1pPr>
            <a:lvl2pPr lvl="1" rtl="0" algn="ctr">
              <a:spcBef>
                <a:spcPts val="0"/>
              </a:spcBef>
              <a:spcAft>
                <a:spcPts val="0"/>
              </a:spcAft>
              <a:buSzPts val="1400"/>
              <a:buChar char="○"/>
              <a:defRPr sz="4400">
                <a:solidFill>
                  <a:srgbClr val="333399"/>
                </a:solidFill>
                <a:latin typeface="Arial"/>
                <a:ea typeface="Arial"/>
                <a:cs typeface="Arial"/>
                <a:sym typeface="Arial"/>
              </a:defRPr>
            </a:lvl2pPr>
            <a:lvl3pPr lvl="2" rtl="0" algn="ctr">
              <a:spcBef>
                <a:spcPts val="0"/>
              </a:spcBef>
              <a:spcAft>
                <a:spcPts val="0"/>
              </a:spcAft>
              <a:buSzPts val="1400"/>
              <a:buChar char="■"/>
              <a:defRPr sz="4400">
                <a:solidFill>
                  <a:srgbClr val="333399"/>
                </a:solidFill>
                <a:latin typeface="Arial"/>
                <a:ea typeface="Arial"/>
                <a:cs typeface="Arial"/>
                <a:sym typeface="Arial"/>
              </a:defRPr>
            </a:lvl3pPr>
            <a:lvl4pPr lvl="3" rtl="0" algn="ctr">
              <a:spcBef>
                <a:spcPts val="0"/>
              </a:spcBef>
              <a:spcAft>
                <a:spcPts val="0"/>
              </a:spcAft>
              <a:buSzPts val="1400"/>
              <a:buChar char="●"/>
              <a:defRPr sz="4400">
                <a:solidFill>
                  <a:srgbClr val="333399"/>
                </a:solidFill>
                <a:latin typeface="Arial"/>
                <a:ea typeface="Arial"/>
                <a:cs typeface="Arial"/>
                <a:sym typeface="Arial"/>
              </a:defRPr>
            </a:lvl4pPr>
            <a:lvl5pPr lvl="4" rtl="0" algn="ctr">
              <a:spcBef>
                <a:spcPts val="0"/>
              </a:spcBef>
              <a:spcAft>
                <a:spcPts val="0"/>
              </a:spcAft>
              <a:buSzPts val="1400"/>
              <a:buChar char="○"/>
              <a:defRPr sz="4400">
                <a:solidFill>
                  <a:srgbClr val="333399"/>
                </a:solidFill>
                <a:latin typeface="Arial"/>
                <a:ea typeface="Arial"/>
                <a:cs typeface="Arial"/>
                <a:sym typeface="Arial"/>
              </a:defRPr>
            </a:lvl5pPr>
            <a:lvl6pPr lvl="5" marL="457200" rtl="0" algn="ctr">
              <a:spcBef>
                <a:spcPts val="0"/>
              </a:spcBef>
              <a:spcAft>
                <a:spcPts val="0"/>
              </a:spcAft>
              <a:buSzPts val="1400"/>
              <a:buChar char="■"/>
              <a:defRPr sz="4400">
                <a:solidFill>
                  <a:srgbClr val="333399"/>
                </a:solidFill>
                <a:latin typeface="Arial"/>
                <a:ea typeface="Arial"/>
                <a:cs typeface="Arial"/>
                <a:sym typeface="Arial"/>
              </a:defRPr>
            </a:lvl6pPr>
            <a:lvl7pPr lvl="6" marL="914400" rtl="0" algn="ctr">
              <a:spcBef>
                <a:spcPts val="0"/>
              </a:spcBef>
              <a:spcAft>
                <a:spcPts val="0"/>
              </a:spcAft>
              <a:buSzPts val="1400"/>
              <a:buChar char="●"/>
              <a:defRPr sz="4400">
                <a:solidFill>
                  <a:srgbClr val="333399"/>
                </a:solidFill>
                <a:latin typeface="Arial"/>
                <a:ea typeface="Arial"/>
                <a:cs typeface="Arial"/>
                <a:sym typeface="Arial"/>
              </a:defRPr>
            </a:lvl7pPr>
            <a:lvl8pPr lvl="7" marL="1371600" rtl="0" algn="ctr">
              <a:spcBef>
                <a:spcPts val="0"/>
              </a:spcBef>
              <a:spcAft>
                <a:spcPts val="0"/>
              </a:spcAft>
              <a:buSzPts val="1400"/>
              <a:buChar char="○"/>
              <a:defRPr sz="4400">
                <a:solidFill>
                  <a:srgbClr val="333399"/>
                </a:solidFill>
                <a:latin typeface="Arial"/>
                <a:ea typeface="Arial"/>
                <a:cs typeface="Arial"/>
                <a:sym typeface="Arial"/>
              </a:defRPr>
            </a:lvl8pPr>
            <a:lvl9pPr lvl="8" marL="1828800" rtl="0" algn="ctr">
              <a:spcBef>
                <a:spcPts val="0"/>
              </a:spcBef>
              <a:spcAft>
                <a:spcPts val="0"/>
              </a:spcAft>
              <a:buSzPts val="1400"/>
              <a:buChar char="■"/>
              <a:defRPr sz="4400">
                <a:solidFill>
                  <a:srgbClr val="333399"/>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1pPr>
            <a:lvl2pPr indent="-88900" lvl="1" marL="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2pPr>
            <a:lvl3pPr indent="-88900" lvl="2" marL="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3pPr>
            <a:lvl4pPr indent="-88900" lvl="3" marL="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4pPr>
            <a:lvl5pPr indent="-88900" lvl="4" marL="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5pPr>
            <a:lvl6pPr indent="-88900" lvl="5" marL="45720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6pPr>
            <a:lvl7pPr indent="-88900" lvl="6" marL="91440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7pPr>
            <a:lvl8pPr indent="-88900" lvl="7" marL="137160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8pPr>
            <a:lvl9pPr indent="-88900" lvl="8" marL="182880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9pPr>
          </a:lstStyle>
          <a:p/>
        </p:txBody>
      </p:sp>
      <p:sp>
        <p:nvSpPr>
          <p:cNvPr id="11" name="Google Shape;11;p1"/>
          <p:cNvSpPr txBox="1"/>
          <p:nvPr>
            <p:ph idx="12" type="sldNum"/>
          </p:nvPr>
        </p:nvSpPr>
        <p:spPr>
          <a:xfrm>
            <a:off x="7377112" y="6454775"/>
            <a:ext cx="1681162" cy="319087"/>
          </a:xfrm>
          <a:prstGeom prst="rect">
            <a:avLst/>
          </a:prstGeom>
          <a:noFill/>
          <a:ln>
            <a:noFill/>
          </a:ln>
        </p:spPr>
        <p:txBody>
          <a:bodyPr anchorCtr="0" anchor="ctr" bIns="91425" lIns="91425" spcFirstLastPara="1" rIns="91425" wrap="square" tIns="91425">
            <a:noAutofit/>
          </a:bodyPr>
          <a:lstStyle>
            <a:lvl1pPr indent="0" lvl="0" marL="0" marR="0" rtl="0" algn="r">
              <a:buNone/>
              <a:defRPr b="0" i="0" sz="1600" u="none" cap="none" strike="noStrike">
                <a:solidFill>
                  <a:schemeClr val="dk1"/>
                </a:solidFill>
                <a:latin typeface="Times New Roman"/>
                <a:ea typeface="Times New Roman"/>
                <a:cs typeface="Times New Roman"/>
                <a:sym typeface="Times New Roman"/>
              </a:defRPr>
            </a:lvl1pPr>
            <a:lvl2pPr indent="0" lvl="1" marL="0" marR="0" rtl="0" algn="r">
              <a:buNone/>
              <a:defRPr b="0" i="0" sz="1600" u="none" cap="none" strike="noStrike">
                <a:solidFill>
                  <a:schemeClr val="dk1"/>
                </a:solidFill>
                <a:latin typeface="Times New Roman"/>
                <a:ea typeface="Times New Roman"/>
                <a:cs typeface="Times New Roman"/>
                <a:sym typeface="Times New Roman"/>
              </a:defRPr>
            </a:lvl2pPr>
            <a:lvl3pPr indent="0" lvl="2" marL="0" marR="0" rtl="0" algn="r">
              <a:buNone/>
              <a:defRPr b="0" i="0" sz="1600" u="none" cap="none" strike="noStrike">
                <a:solidFill>
                  <a:schemeClr val="dk1"/>
                </a:solidFill>
                <a:latin typeface="Times New Roman"/>
                <a:ea typeface="Times New Roman"/>
                <a:cs typeface="Times New Roman"/>
                <a:sym typeface="Times New Roman"/>
              </a:defRPr>
            </a:lvl3pPr>
            <a:lvl4pPr indent="0" lvl="3" marL="0" marR="0" rtl="0" algn="r">
              <a:buNone/>
              <a:defRPr b="0" i="0" sz="1600" u="none" cap="none" strike="noStrike">
                <a:solidFill>
                  <a:schemeClr val="dk1"/>
                </a:solidFill>
                <a:latin typeface="Times New Roman"/>
                <a:ea typeface="Times New Roman"/>
                <a:cs typeface="Times New Roman"/>
                <a:sym typeface="Times New Roman"/>
              </a:defRPr>
            </a:lvl4pPr>
            <a:lvl5pPr indent="0" lvl="4" marL="0" marR="0" rtl="0" algn="r">
              <a:buNone/>
              <a:defRPr b="0" i="0" sz="1600" u="none" cap="none" strike="noStrike">
                <a:solidFill>
                  <a:schemeClr val="dk1"/>
                </a:solidFill>
                <a:latin typeface="Times New Roman"/>
                <a:ea typeface="Times New Roman"/>
                <a:cs typeface="Times New Roman"/>
                <a:sym typeface="Times New Roman"/>
              </a:defRPr>
            </a:lvl5pPr>
            <a:lvl6pPr indent="0" lvl="5" marL="0" marR="0" rtl="0" algn="r">
              <a:buNone/>
              <a:defRPr b="0" i="0" sz="1600" u="none" cap="none" strike="noStrike">
                <a:solidFill>
                  <a:schemeClr val="dk1"/>
                </a:solidFill>
                <a:latin typeface="Times New Roman"/>
                <a:ea typeface="Times New Roman"/>
                <a:cs typeface="Times New Roman"/>
                <a:sym typeface="Times New Roman"/>
              </a:defRPr>
            </a:lvl6pPr>
            <a:lvl7pPr indent="0" lvl="6" marL="0" marR="0" rtl="0" algn="r">
              <a:buNone/>
              <a:defRPr b="0" i="0" sz="1600" u="none" cap="none" strike="noStrike">
                <a:solidFill>
                  <a:schemeClr val="dk1"/>
                </a:solidFill>
                <a:latin typeface="Times New Roman"/>
                <a:ea typeface="Times New Roman"/>
                <a:cs typeface="Times New Roman"/>
                <a:sym typeface="Times New Roman"/>
              </a:defRPr>
            </a:lvl7pPr>
            <a:lvl8pPr indent="0" lvl="7" marL="0" marR="0" rtl="0" algn="r">
              <a:buNone/>
              <a:defRPr b="0" i="0" sz="1600" u="none" cap="none" strike="noStrike">
                <a:solidFill>
                  <a:schemeClr val="dk1"/>
                </a:solidFill>
                <a:latin typeface="Times New Roman"/>
                <a:ea typeface="Times New Roman"/>
                <a:cs typeface="Times New Roman"/>
                <a:sym typeface="Times New Roman"/>
              </a:defRPr>
            </a:lvl8pPr>
            <a:lvl9pPr indent="0" lvl="8" marL="0" marR="0" rtl="0" algn="r">
              <a:buNone/>
              <a:defRPr b="0" i="0" sz="1600" u="none" cap="none" strike="noStrike">
                <a:solidFill>
                  <a:schemeClr val="dk1"/>
                </a:solidFill>
                <a:latin typeface="Times New Roman"/>
                <a:ea typeface="Times New Roman"/>
                <a:cs typeface="Times New Roman"/>
                <a:sym typeface="Times New Roman"/>
              </a:defRPr>
            </a:lvl9pPr>
          </a:lstStyle>
          <a:p>
            <a:pPr indent="-88900" lvl="0" marL="0" rtl="0" algn="r">
              <a:spcBef>
                <a:spcPts val="0"/>
              </a:spcBef>
              <a:spcAft>
                <a:spcPts val="0"/>
              </a:spcAft>
              <a:buSzPts val="1400"/>
              <a:buChar char="●"/>
            </a:pPr>
            <a:r>
              <a:t/>
            </a:r>
            <a:endParaRPr/>
          </a:p>
          <a:p>
            <a:pPr indent="-88900" lvl="1"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2"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3"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4"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5"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6"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7"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8" marL="0" rtl="0" algn="l">
              <a:spcBef>
                <a:spcPts val="0"/>
              </a:spcBef>
              <a:spcAft>
                <a:spcPts val="0"/>
              </a:spcAft>
              <a:buSzPts val="1400"/>
              <a:buChar char="■"/>
            </a:pPr>
            <a:r>
              <a:t/>
            </a:r>
            <a:endParaRPr sz="1400">
              <a:solidFill>
                <a:srgbClr val="000000"/>
              </a:solidFill>
              <a:latin typeface="Arial"/>
              <a:ea typeface="Arial"/>
              <a:cs typeface="Arial"/>
              <a:sym typeface="Arial"/>
            </a:endParaRPr>
          </a:p>
        </p:txBody>
      </p:sp>
      <p:sp>
        <p:nvSpPr>
          <p:cNvPr id="12" name="Google Shape;12;p1"/>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rgbClr val="FF0000"/>
              </a:buClr>
              <a:buSzPts val="14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317500" lvl="1" marL="914400" marR="0" rtl="0" algn="l">
              <a:spcBef>
                <a:spcPts val="0"/>
              </a:spcBef>
              <a:spcAft>
                <a:spcPts val="0"/>
              </a:spcAft>
              <a:buClr>
                <a:srgbClr val="FF0000"/>
              </a:buClr>
              <a:buSzPts val="14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0"/>
              </a:spcBef>
              <a:spcAft>
                <a:spcPts val="0"/>
              </a:spcAft>
              <a:buClr>
                <a:srgbClr val="FF0000"/>
              </a:buClr>
              <a:buSzPts val="1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17500" lvl="3" marL="1828800" marR="0" rtl="0" algn="l">
              <a:spcBef>
                <a:spcPts val="0"/>
              </a:spcBef>
              <a:spcAft>
                <a:spcPts val="0"/>
              </a:spcAft>
              <a:buClr>
                <a:srgbClr val="FF0000"/>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17500" lvl="4" marL="2286000" marR="0" rtl="0" algn="l">
              <a:spcBef>
                <a:spcPts val="0"/>
              </a:spcBef>
              <a:spcAft>
                <a:spcPts val="0"/>
              </a:spcAft>
              <a:buClr>
                <a:srgbClr val="FF0000"/>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17500" lvl="5" marL="2743200" marR="0" rtl="0" algn="l">
              <a:spcBef>
                <a:spcPts val="0"/>
              </a:spcBef>
              <a:spcAft>
                <a:spcPts val="0"/>
              </a:spcAft>
              <a:buClr>
                <a:srgbClr val="FF0000"/>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17500" lvl="6" marL="3200400" marR="0" rtl="0" algn="l">
              <a:spcBef>
                <a:spcPts val="0"/>
              </a:spcBef>
              <a:spcAft>
                <a:spcPts val="0"/>
              </a:spcAft>
              <a:buClr>
                <a:srgbClr val="FF0000"/>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17500" lvl="7" marL="3657600" marR="0" rtl="0" algn="l">
              <a:spcBef>
                <a:spcPts val="0"/>
              </a:spcBef>
              <a:spcAft>
                <a:spcPts val="0"/>
              </a:spcAft>
              <a:buClr>
                <a:srgbClr val="FF0000"/>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17500" lvl="8" marL="4114800" marR="0" rtl="0" algn="l">
              <a:spcBef>
                <a:spcPts val="0"/>
              </a:spcBef>
              <a:spcAft>
                <a:spcPts val="0"/>
              </a:spcAft>
              <a:buClr>
                <a:srgbClr val="FF0000"/>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 name="Shape 54"/>
        <p:cNvGrpSpPr/>
        <p:nvPr/>
      </p:nvGrpSpPr>
      <p:grpSpPr>
        <a:xfrm>
          <a:off x="0" y="0"/>
          <a:ext cx="0" cy="0"/>
          <a:chOff x="0" y="0"/>
          <a:chExt cx="0" cy="0"/>
        </a:xfrm>
      </p:grpSpPr>
      <p:sp>
        <p:nvSpPr>
          <p:cNvPr id="55" name="Google Shape;55;p15"/>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1pPr>
            <a:lvl2pPr indent="-88900" lvl="1" marL="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2pPr>
            <a:lvl3pPr indent="-88900" lvl="2" marL="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3pPr>
            <a:lvl4pPr indent="-88900" lvl="3" marL="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4pPr>
            <a:lvl5pPr indent="-88900" lvl="4" marL="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5pPr>
            <a:lvl6pPr indent="-88900" lvl="5" marL="45720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6pPr>
            <a:lvl7pPr indent="-88900" lvl="6" marL="91440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7pPr>
            <a:lvl8pPr indent="-88900" lvl="7" marL="137160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8pPr>
            <a:lvl9pPr indent="-88900" lvl="8" marL="1828800" marR="0" rtl="0" algn="ctr">
              <a:spcBef>
                <a:spcPts val="0"/>
              </a:spcBef>
              <a:spcAft>
                <a:spcPts val="0"/>
              </a:spcAft>
              <a:buSzPts val="1400"/>
              <a:buChar char="■"/>
              <a:defRPr b="0" i="0" sz="4400" u="none" cap="none" strike="noStrike">
                <a:solidFill>
                  <a:srgbClr val="333399"/>
                </a:solidFill>
                <a:latin typeface="Arial"/>
                <a:ea typeface="Arial"/>
                <a:cs typeface="Arial"/>
                <a:sym typeface="Arial"/>
              </a:defRPr>
            </a:lvl9pPr>
          </a:lstStyle>
          <a:p/>
        </p:txBody>
      </p:sp>
      <p:sp>
        <p:nvSpPr>
          <p:cNvPr id="56" name="Google Shape;56;p15"/>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rgbClr val="FF0000"/>
              </a:buClr>
              <a:buSzPts val="14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317500" lvl="1" marL="914400" marR="0" rtl="0" algn="l">
              <a:spcBef>
                <a:spcPts val="0"/>
              </a:spcBef>
              <a:spcAft>
                <a:spcPts val="0"/>
              </a:spcAft>
              <a:buClr>
                <a:srgbClr val="FF0000"/>
              </a:buClr>
              <a:buSzPts val="14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0"/>
              </a:spcBef>
              <a:spcAft>
                <a:spcPts val="0"/>
              </a:spcAft>
              <a:buClr>
                <a:srgbClr val="FF0000"/>
              </a:buClr>
              <a:buSzPts val="1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17500" lvl="3" marL="1828800" marR="0" rtl="0" algn="l">
              <a:spcBef>
                <a:spcPts val="0"/>
              </a:spcBef>
              <a:spcAft>
                <a:spcPts val="0"/>
              </a:spcAft>
              <a:buClr>
                <a:srgbClr val="FF0000"/>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17500" lvl="4" marL="2286000" marR="0" rtl="0" algn="l">
              <a:spcBef>
                <a:spcPts val="0"/>
              </a:spcBef>
              <a:spcAft>
                <a:spcPts val="0"/>
              </a:spcAft>
              <a:buClr>
                <a:srgbClr val="FF0000"/>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17500" lvl="5" marL="2743200" marR="0" rtl="0" algn="l">
              <a:spcBef>
                <a:spcPts val="0"/>
              </a:spcBef>
              <a:spcAft>
                <a:spcPts val="0"/>
              </a:spcAft>
              <a:buClr>
                <a:srgbClr val="FF0000"/>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17500" lvl="6" marL="3200400" marR="0" rtl="0" algn="l">
              <a:spcBef>
                <a:spcPts val="0"/>
              </a:spcBef>
              <a:spcAft>
                <a:spcPts val="0"/>
              </a:spcAft>
              <a:buClr>
                <a:srgbClr val="FF0000"/>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17500" lvl="7" marL="3657600" marR="0" rtl="0" algn="l">
              <a:spcBef>
                <a:spcPts val="0"/>
              </a:spcBef>
              <a:spcAft>
                <a:spcPts val="0"/>
              </a:spcAft>
              <a:buClr>
                <a:srgbClr val="FF0000"/>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17500" lvl="8" marL="4114800" marR="0" rtl="0" algn="l">
              <a:spcBef>
                <a:spcPts val="0"/>
              </a:spcBef>
              <a:spcAft>
                <a:spcPts val="0"/>
              </a:spcAft>
              <a:buClr>
                <a:srgbClr val="FF0000"/>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0.xml"/><Relationship Id="rId3" Type="http://schemas.openxmlformats.org/officeDocument/2006/relationships/image" Target="../media/image1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2.xml"/><Relationship Id="rId3" Type="http://schemas.openxmlformats.org/officeDocument/2006/relationships/image" Target="../media/image10.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4.xml"/><Relationship Id="rId3" Type="http://schemas.openxmlformats.org/officeDocument/2006/relationships/image" Target="../media/image1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7.xml"/><Relationship Id="rId3" Type="http://schemas.openxmlformats.org/officeDocument/2006/relationships/image" Target="../media/image1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9.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1.xml"/><Relationship Id="rId3" Type="http://schemas.openxmlformats.org/officeDocument/2006/relationships/image" Target="../media/image15.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3.xml"/><Relationship Id="rId3" Type="http://schemas.openxmlformats.org/officeDocument/2006/relationships/image" Target="../media/image19.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4.xml"/><Relationship Id="rId3" Type="http://schemas.openxmlformats.org/officeDocument/2006/relationships/image" Target="../media/image1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5.xml"/><Relationship Id="rId3" Type="http://schemas.openxmlformats.org/officeDocument/2006/relationships/image" Target="../media/image1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9.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0.xml"/><Relationship Id="rId3" Type="http://schemas.openxmlformats.org/officeDocument/2006/relationships/image" Target="../media/image4.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2.xml"/><Relationship Id="rId3" Type="http://schemas.openxmlformats.org/officeDocument/2006/relationships/image" Target="../media/image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4.xml"/><Relationship Id="rId3" Type="http://schemas.openxmlformats.org/officeDocument/2006/relationships/image" Target="../media/image4.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6.xml"/><Relationship Id="rId3" Type="http://schemas.openxmlformats.org/officeDocument/2006/relationships/image" Target="../media/image4.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8.xml"/><Relationship Id="rId3" Type="http://schemas.openxmlformats.org/officeDocument/2006/relationships/image" Target="../media/image4.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0.xml"/><Relationship Id="rId3" Type="http://schemas.openxmlformats.org/officeDocument/2006/relationships/image" Target="../media/image4.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2.xml"/><Relationship Id="rId3" Type="http://schemas.openxmlformats.org/officeDocument/2006/relationships/image" Target="../media/image18.png"/><Relationship Id="rId4" Type="http://schemas.openxmlformats.org/officeDocument/2006/relationships/image" Target="../media/image25.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5.xml"/><Relationship Id="rId3" Type="http://schemas.openxmlformats.org/officeDocument/2006/relationships/image" Target="../media/image12.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6.xml"/><Relationship Id="rId3" Type="http://schemas.openxmlformats.org/officeDocument/2006/relationships/image" Target="../media/image17.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7.xml"/><Relationship Id="rId3" Type="http://schemas.openxmlformats.org/officeDocument/2006/relationships/image" Target="../media/image2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8.xml"/><Relationship Id="rId3" Type="http://schemas.openxmlformats.org/officeDocument/2006/relationships/image" Target="../media/image20.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9.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0.xml"/><Relationship Id="rId3" Type="http://schemas.openxmlformats.org/officeDocument/2006/relationships/image" Target="../media/image28.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1.xml"/><Relationship Id="rId3" Type="http://schemas.openxmlformats.org/officeDocument/2006/relationships/image" Target="../media/image22.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2.xml"/><Relationship Id="rId3" Type="http://schemas.openxmlformats.org/officeDocument/2006/relationships/image" Target="../media/image40.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 Id="rId3" Type="http://schemas.openxmlformats.org/officeDocument/2006/relationships/image" Target="../media/image26.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4.xml"/><Relationship Id="rId3" Type="http://schemas.openxmlformats.org/officeDocument/2006/relationships/image" Target="../media/image24.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6.xml"/><Relationship Id="rId3" Type="http://schemas.openxmlformats.org/officeDocument/2006/relationships/image" Target="../media/image23.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7.xml"/><Relationship Id="rId3" Type="http://schemas.openxmlformats.org/officeDocument/2006/relationships/image" Target="../media/image30.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0.xml"/><Relationship Id="rId3" Type="http://schemas.openxmlformats.org/officeDocument/2006/relationships/image" Target="../media/image5.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 Id="rId3" Type="http://schemas.openxmlformats.org/officeDocument/2006/relationships/image" Target="../media/image29.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 Id="rId3" Type="http://schemas.openxmlformats.org/officeDocument/2006/relationships/image" Target="../media/image29.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4.xml"/><Relationship Id="rId3" Type="http://schemas.openxmlformats.org/officeDocument/2006/relationships/image" Target="../media/image36.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5.xml"/><Relationship Id="rId3" Type="http://schemas.openxmlformats.org/officeDocument/2006/relationships/image" Target="../media/image3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27.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0.xml"/><Relationship Id="rId3" Type="http://schemas.openxmlformats.org/officeDocument/2006/relationships/image" Target="../media/image5.png"/><Relationship Id="rId4" Type="http://schemas.openxmlformats.org/officeDocument/2006/relationships/image" Target="../media/image32.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1.xml"/><Relationship Id="rId3" Type="http://schemas.openxmlformats.org/officeDocument/2006/relationships/image" Target="../media/image34.png"/><Relationship Id="rId4" Type="http://schemas.openxmlformats.org/officeDocument/2006/relationships/image" Target="../media/image35.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3.xml"/><Relationship Id="rId3" Type="http://schemas.openxmlformats.org/officeDocument/2006/relationships/image" Target="../media/image5.png"/><Relationship Id="rId4" Type="http://schemas.openxmlformats.org/officeDocument/2006/relationships/image" Target="../media/image46.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5.xml"/><Relationship Id="rId3" Type="http://schemas.openxmlformats.org/officeDocument/2006/relationships/image" Target="../media/image5.png"/><Relationship Id="rId4" Type="http://schemas.openxmlformats.org/officeDocument/2006/relationships/image" Target="../media/image33.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7.xml"/><Relationship Id="rId3" Type="http://schemas.openxmlformats.org/officeDocument/2006/relationships/image" Target="../media/image39.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9.xml"/><Relationship Id="rId3"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2.xml"/><Relationship Id="rId3" Type="http://schemas.openxmlformats.org/officeDocument/2006/relationships/image" Target="../media/image44.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4.xml"/><Relationship Id="rId3" Type="http://schemas.openxmlformats.org/officeDocument/2006/relationships/image" Target="../media/image5.png"/><Relationship Id="rId4" Type="http://schemas.openxmlformats.org/officeDocument/2006/relationships/image" Target="../media/image43.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8.xml"/><Relationship Id="rId3" Type="http://schemas.openxmlformats.org/officeDocument/2006/relationships/image" Target="../media/image5.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2.xml"/><Relationship Id="rId3" Type="http://schemas.openxmlformats.org/officeDocument/2006/relationships/image" Target="../media/image16.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3.xml"/><Relationship Id="rId3" Type="http://schemas.openxmlformats.org/officeDocument/2006/relationships/image" Target="../media/image5.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2.xml"/><Relationship Id="rId3" Type="http://schemas.openxmlformats.org/officeDocument/2006/relationships/image" Target="../media/image38.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5.xml"/><Relationship Id="rId3" Type="http://schemas.openxmlformats.org/officeDocument/2006/relationships/image" Target="../media/image45.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4.xml"/><Relationship Id="rId3" Type="http://schemas.openxmlformats.org/officeDocument/2006/relationships/image" Target="../media/image41.png"/><Relationship Id="rId4" Type="http://schemas.openxmlformats.org/officeDocument/2006/relationships/image" Target="../media/image42.png"/></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5.xml"/><Relationship Id="rId3" Type="http://schemas.openxmlformats.org/officeDocument/2006/relationships/image" Target="../media/image47.png"/></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6.xml"/><Relationship Id="rId3" Type="http://schemas.openxmlformats.org/officeDocument/2006/relationships/image" Target="../media/image47.png"/></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7.xml"/><Relationship Id="rId3" Type="http://schemas.openxmlformats.org/officeDocument/2006/relationships/image" Target="../media/image47.png"/></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8.xml"/><Relationship Id="rId3" Type="http://schemas.openxmlformats.org/officeDocument/2006/relationships/image" Target="../media/image47.png"/></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9.xml"/><Relationship Id="rId3"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3.xml"/><Relationship Id="rId3" Type="http://schemas.openxmlformats.org/officeDocument/2006/relationships/image" Target="../media/image53.png"/></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4.xml"/><Relationship Id="rId3" Type="http://schemas.openxmlformats.org/officeDocument/2006/relationships/image" Target="../media/image52.png"/></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5.xml"/><Relationship Id="rId3" Type="http://schemas.openxmlformats.org/officeDocument/2006/relationships/image" Target="../media/image49.png"/></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6.xml"/><Relationship Id="rId3" Type="http://schemas.openxmlformats.org/officeDocument/2006/relationships/image" Target="../media/image48.png"/></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7.xml"/><Relationship Id="rId3" Type="http://schemas.openxmlformats.org/officeDocument/2006/relationships/image" Target="../media/image50.png"/></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8.xml"/><Relationship Id="rId3" Type="http://schemas.openxmlformats.org/officeDocument/2006/relationships/image" Target="../media/image51.png"/></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0.xml"/><Relationship Id="rId3" Type="http://schemas.openxmlformats.org/officeDocument/2006/relationships/image" Target="../media/image54.png"/></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2.xml"/><Relationship Id="rId3" Type="http://schemas.openxmlformats.org/officeDocument/2006/relationships/image" Target="../media/image54.png"/></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4.xml"/><Relationship Id="rId3" Type="http://schemas.openxmlformats.org/officeDocument/2006/relationships/image" Target="../media/image56.png"/></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7.xml"/><Relationship Id="rId3" Type="http://schemas.openxmlformats.org/officeDocument/2006/relationships/image" Target="../media/image55.png"/></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8.xml"/><Relationship Id="rId3" Type="http://schemas.openxmlformats.org/officeDocument/2006/relationships/image" Target="../media/image5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 Id="rId3"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 Id="rId3"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1.xml"/><Relationship Id="rId3" Type="http://schemas.openxmlformats.org/officeDocument/2006/relationships/image" Target="../media/image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2.xml"/><Relationship Id="rId3"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 Id="rId3" Type="http://schemas.openxmlformats.org/officeDocument/2006/relationships/image" Target="../media/image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 Id="rId3"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 Id="rId3" Type="http://schemas.openxmlformats.org/officeDocument/2006/relationships/image" Target="../media/image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 Id="rId3" Type="http://schemas.openxmlformats.org/officeDocument/2006/relationships/image" Target="../media/image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 Id="rId3" Type="http://schemas.openxmlformats.org/officeDocument/2006/relationships/image" Target="../media/image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 Id="rId3" Type="http://schemas.openxmlformats.org/officeDocument/2006/relationships/image" Target="../media/image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69" name="Google Shape;69;p18"/>
          <p:cNvSpPr txBox="1"/>
          <p:nvPr>
            <p:ph type="title"/>
          </p:nvPr>
        </p:nvSpPr>
        <p:spPr>
          <a:xfrm>
            <a:off x="685800" y="207962"/>
            <a:ext cx="7772400" cy="750887"/>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Database Systems</a:t>
            </a:r>
            <a:endParaRPr b="1" i="0" sz="4000" u="none" cap="small" strike="noStrike">
              <a:solidFill>
                <a:srgbClr val="333399"/>
              </a:solidFill>
              <a:latin typeface="Arial"/>
              <a:ea typeface="Arial"/>
              <a:cs typeface="Arial"/>
              <a:sym typeface="Arial"/>
            </a:endParaRPr>
          </a:p>
        </p:txBody>
      </p:sp>
      <p:sp>
        <p:nvSpPr>
          <p:cNvPr id="70" name="Google Shape;70;p18"/>
          <p:cNvSpPr txBox="1"/>
          <p:nvPr>
            <p:ph idx="1" type="body"/>
          </p:nvPr>
        </p:nvSpPr>
        <p:spPr>
          <a:xfrm>
            <a:off x="227012" y="1138237"/>
            <a:ext cx="8816975" cy="52768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上課用書</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Title:</a:t>
            </a:r>
            <a:r>
              <a:rPr b="0" i="0" lang="en-US" sz="2400" u="none" cap="none" strike="noStrike">
                <a:solidFill>
                  <a:schemeClr val="dk1"/>
                </a:solidFill>
                <a:latin typeface="Times New Roman"/>
                <a:ea typeface="Times New Roman"/>
                <a:cs typeface="Times New Roman"/>
                <a:sym typeface="Times New Roman"/>
              </a:rPr>
              <a:t> Database Systems, 6th Edition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Authors:</a:t>
            </a:r>
            <a:r>
              <a:rPr b="0" i="0" lang="en-US" sz="2400" u="none" cap="none" strike="noStrike">
                <a:solidFill>
                  <a:schemeClr val="dk1"/>
                </a:solidFill>
                <a:latin typeface="Times New Roman"/>
                <a:ea typeface="Times New Roman"/>
                <a:cs typeface="Times New Roman"/>
                <a:sym typeface="Times New Roman"/>
              </a:rPr>
              <a:t> R. Elmasri and S.B. Navathe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Publisher:</a:t>
            </a:r>
            <a:r>
              <a:rPr b="0" i="0" lang="en-US" sz="2400" u="none" cap="none" strike="noStrike">
                <a:solidFill>
                  <a:schemeClr val="dk1"/>
                </a:solidFill>
                <a:latin typeface="Times New Roman"/>
                <a:ea typeface="Times New Roman"/>
                <a:cs typeface="Times New Roman"/>
                <a:sym typeface="Times New Roman"/>
              </a:rPr>
              <a:t> Pearson (歐亞書局代理)</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ISBN:</a:t>
            </a:r>
            <a:r>
              <a:rPr b="0" i="0" lang="en-US" sz="2400" u="none" cap="none" strike="noStrike">
                <a:solidFill>
                  <a:schemeClr val="dk1"/>
                </a:solidFill>
                <a:latin typeface="Times New Roman"/>
                <a:ea typeface="Times New Roman"/>
                <a:cs typeface="Times New Roman"/>
                <a:sym typeface="Times New Roman"/>
              </a:rPr>
              <a:t> 978-0-13-214498-8</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評分方式</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期中考 30%</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期末考 30%</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小考、作業 30%</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出勤與上課狀況 10%</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講義下載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accent2"/>
                </a:solidFill>
                <a:latin typeface="Times New Roman"/>
                <a:ea typeface="Times New Roman"/>
                <a:cs typeface="Times New Roman"/>
                <a:sym typeface="Times New Roman"/>
              </a:rPr>
              <a:t>http://www.csie.ncue.edu.tw/~lflai</a:t>
            </a:r>
            <a:endParaRPr b="0" i="0" sz="1800" u="none" cap="none" strike="noStrike">
              <a:solidFill>
                <a:schemeClr val="dk1"/>
              </a:solidFill>
              <a:latin typeface="Times New Roman"/>
              <a:ea typeface="Times New Roman"/>
              <a:cs typeface="Times New Roman"/>
              <a:sym typeface="Times New Roman"/>
            </a:endParaRPr>
          </a:p>
        </p:txBody>
      </p:sp>
      <p:sp>
        <p:nvSpPr>
          <p:cNvPr id="71" name="Google Shape;71;p1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55" name="Google Shape;155;p27"/>
          <p:cNvSpPr txBox="1"/>
          <p:nvPr>
            <p:ph type="title"/>
          </p:nvPr>
        </p:nvSpPr>
        <p:spPr>
          <a:xfrm>
            <a:off x="361950" y="609600"/>
            <a:ext cx="84963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Characteristics of the Database Approach</a:t>
            </a:r>
            <a:endParaRPr b="1" i="0" sz="4000" u="none" cap="small" strike="noStrike">
              <a:solidFill>
                <a:srgbClr val="333399"/>
              </a:solidFill>
              <a:latin typeface="Arial"/>
              <a:ea typeface="Arial"/>
              <a:cs typeface="Arial"/>
              <a:sym typeface="Arial"/>
            </a:endParaRPr>
          </a:p>
        </p:txBody>
      </p:sp>
      <p:sp>
        <p:nvSpPr>
          <p:cNvPr id="156" name="Google Shape;156;p27"/>
          <p:cNvSpPr txBox="1"/>
          <p:nvPr>
            <p:ph idx="1" type="body"/>
          </p:nvPr>
        </p:nvSpPr>
        <p:spPr>
          <a:xfrm>
            <a:off x="685800" y="1981200"/>
            <a:ext cx="7810500" cy="363855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sng" cap="none" strike="noStrike">
                <a:solidFill>
                  <a:srgbClr val="000000"/>
                </a:solidFill>
                <a:latin typeface="Times New Roman"/>
                <a:ea typeface="Times New Roman"/>
                <a:cs typeface="Times New Roman"/>
                <a:sym typeface="Times New Roman"/>
              </a:rPr>
              <a:t>Self-describing nature of a database system:</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The database contains not only the database itself but also a complete definition or description of the database (called </a:t>
            </a:r>
            <a:r>
              <a:rPr b="1" i="0" lang="en-US" sz="2400" u="none" cap="none" strike="noStrike">
                <a:solidFill>
                  <a:srgbClr val="000000"/>
                </a:solidFill>
                <a:latin typeface="Times New Roman"/>
                <a:ea typeface="Times New Roman"/>
                <a:cs typeface="Times New Roman"/>
                <a:sym typeface="Times New Roman"/>
              </a:rPr>
              <a:t>meta-data</a:t>
            </a:r>
            <a:r>
              <a:rPr b="0" i="0" lang="en-US" sz="2400" u="none" cap="none" strike="noStrike">
                <a:solidFill>
                  <a:srgbClr val="000000"/>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sng" cap="none" strike="noStrike">
                <a:solidFill>
                  <a:srgbClr val="000000"/>
                </a:solidFill>
                <a:latin typeface="Times New Roman"/>
                <a:ea typeface="Times New Roman"/>
                <a:cs typeface="Times New Roman"/>
                <a:sym typeface="Times New Roman"/>
              </a:rPr>
              <a:t>Insulation between programs and data:</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1" i="0" lang="en-US" sz="2400" u="none" cap="none" strike="noStrike">
                <a:solidFill>
                  <a:srgbClr val="000000"/>
                </a:solidFill>
                <a:latin typeface="Times New Roman"/>
                <a:ea typeface="Times New Roman"/>
                <a:cs typeface="Times New Roman"/>
                <a:sym typeface="Times New Roman"/>
              </a:rPr>
              <a:t>Program-Data independence</a:t>
            </a:r>
            <a:r>
              <a:rPr b="0" i="0" lang="en-US" sz="2400" u="none" cap="none" strike="noStrike">
                <a:solidFill>
                  <a:srgbClr val="000000"/>
                </a:solidFill>
                <a:latin typeface="Times New Roman"/>
                <a:ea typeface="Times New Roman"/>
                <a:cs typeface="Times New Roman"/>
                <a:sym typeface="Times New Roman"/>
              </a:rPr>
              <a:t>. Allows changing data storage structures and operations without having to change the DBMS access programs.</a:t>
            </a:r>
            <a:endParaRPr b="0" i="0" sz="1800" u="none" cap="none" strike="noStrike">
              <a:solidFill>
                <a:schemeClr val="dk1"/>
              </a:solidFill>
              <a:latin typeface="Times New Roman"/>
              <a:ea typeface="Times New Roman"/>
              <a:cs typeface="Times New Roman"/>
              <a:sym typeface="Times New Roman"/>
            </a:endParaRPr>
          </a:p>
        </p:txBody>
      </p:sp>
      <p:sp>
        <p:nvSpPr>
          <p:cNvPr id="157" name="Google Shape;157;p2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11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303" name="Google Shape;1303;p117"/>
          <p:cNvSpPr txBox="1"/>
          <p:nvPr>
            <p:ph type="title"/>
          </p:nvPr>
        </p:nvSpPr>
        <p:spPr>
          <a:xfrm>
            <a:off x="1143000" y="304800"/>
            <a:ext cx="7173912" cy="8382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Example of a Specialization</a:t>
            </a:r>
            <a:endParaRPr b="1" i="0" sz="4000" u="none" cap="small" strike="noStrike">
              <a:solidFill>
                <a:srgbClr val="333399"/>
              </a:solidFill>
              <a:latin typeface="Arial"/>
              <a:ea typeface="Arial"/>
              <a:cs typeface="Arial"/>
              <a:sym typeface="Arial"/>
            </a:endParaRPr>
          </a:p>
        </p:txBody>
      </p:sp>
      <p:pic>
        <p:nvPicPr>
          <p:cNvPr id="1304" name="Google Shape;1304;p117"/>
          <p:cNvPicPr preferRelativeResize="0"/>
          <p:nvPr/>
        </p:nvPicPr>
        <p:blipFill>
          <a:blip r:embed="rId3">
            <a:alphaModFix/>
          </a:blip>
          <a:stretch>
            <a:fillRect/>
          </a:stretch>
        </p:blipFill>
        <p:spPr>
          <a:xfrm>
            <a:off x="838200" y="1295400"/>
            <a:ext cx="7239000" cy="5105400"/>
          </a:xfrm>
          <a:prstGeom prst="rect">
            <a:avLst/>
          </a:prstGeom>
          <a:noFill/>
          <a:ln>
            <a:noFill/>
          </a:ln>
        </p:spPr>
      </p:pic>
      <p:grpSp>
        <p:nvGrpSpPr>
          <p:cNvPr id="1305" name="Google Shape;1305;p117"/>
          <p:cNvGrpSpPr/>
          <p:nvPr/>
        </p:nvGrpSpPr>
        <p:grpSpPr>
          <a:xfrm>
            <a:off x="7467600" y="3048000"/>
            <a:ext cx="1562100" cy="1917700"/>
            <a:chOff x="7467600" y="3505200"/>
            <a:chExt cx="1562100" cy="1917700"/>
          </a:xfrm>
        </p:grpSpPr>
        <p:sp>
          <p:nvSpPr>
            <p:cNvPr id="1306" name="Google Shape;1306;p117"/>
            <p:cNvSpPr txBox="1"/>
            <p:nvPr/>
          </p:nvSpPr>
          <p:spPr>
            <a:xfrm>
              <a:off x="7467600" y="3505200"/>
              <a:ext cx="1562100" cy="1917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Times New Roman"/>
                <a:buNone/>
              </a:pPr>
              <a:r>
                <a:rPr b="0" i="0" lang="en-US" sz="2400" u="none" cap="none" strike="noStrike">
                  <a:solidFill>
                    <a:schemeClr val="dk1"/>
                  </a:solidFill>
                  <a:latin typeface="Times New Roman"/>
                  <a:ea typeface="Times New Roman"/>
                  <a:cs typeface="Times New Roman"/>
                  <a:sym typeface="Times New Roman"/>
                </a:rPr>
                <a:t>d  : disjoint</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400" u="none" cap="none" strike="noStrike">
                  <a:solidFill>
                    <a:schemeClr val="dk1"/>
                  </a:solidFill>
                  <a:latin typeface="Times New Roman"/>
                  <a:ea typeface="Times New Roman"/>
                  <a:cs typeface="Times New Roman"/>
                  <a:sym typeface="Times New Roman"/>
                </a:rPr>
                <a:t>o  : overlap</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400" u="none" cap="none" strike="noStrike">
                  <a:solidFill>
                    <a:schemeClr val="dk1"/>
                  </a:solidFill>
                  <a:latin typeface="Times New Roman"/>
                  <a:ea typeface="Times New Roman"/>
                  <a:cs typeface="Times New Roman"/>
                  <a:sym typeface="Times New Roman"/>
                </a:rPr>
                <a:t>u  : union</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400" u="none" cap="none" strike="noStrike">
                  <a:solidFill>
                    <a:schemeClr val="dk1"/>
                  </a:solidFill>
                  <a:latin typeface="Times New Roman"/>
                  <a:ea typeface="Times New Roman"/>
                  <a:cs typeface="Times New Roman"/>
                  <a:sym typeface="Times New Roman"/>
                </a:rPr>
                <a:t>    : total</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400" u="none" cap="none" strike="noStrike">
                  <a:solidFill>
                    <a:schemeClr val="dk1"/>
                  </a:solidFill>
                  <a:latin typeface="Times New Roman"/>
                  <a:ea typeface="Times New Roman"/>
                  <a:cs typeface="Times New Roman"/>
                  <a:sym typeface="Times New Roman"/>
                </a:rPr>
                <a:t>    : partial</a:t>
              </a:r>
              <a:endParaRPr/>
            </a:p>
          </p:txBody>
        </p:sp>
        <p:sp>
          <p:nvSpPr>
            <p:cNvPr id="1307" name="Google Shape;1307;p117"/>
            <p:cNvSpPr/>
            <p:nvPr/>
          </p:nvSpPr>
          <p:spPr>
            <a:xfrm>
              <a:off x="7483475" y="3616325"/>
              <a:ext cx="304800" cy="30480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08" name="Google Shape;1308;p117"/>
            <p:cNvSpPr/>
            <p:nvPr/>
          </p:nvSpPr>
          <p:spPr>
            <a:xfrm>
              <a:off x="7483475" y="3997325"/>
              <a:ext cx="304800" cy="30480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9" name="Google Shape;1309;p117"/>
            <p:cNvCxnSpPr/>
            <p:nvPr/>
          </p:nvCxnSpPr>
          <p:spPr>
            <a:xfrm>
              <a:off x="7467600" y="4876800"/>
              <a:ext cx="304800" cy="0"/>
            </a:xfrm>
            <a:prstGeom prst="straightConnector1">
              <a:avLst/>
            </a:prstGeom>
            <a:noFill/>
            <a:ln cap="rnd" cmpd="sng" w="9525">
              <a:solidFill>
                <a:schemeClr val="dk1"/>
              </a:solidFill>
              <a:prstDash val="solid"/>
              <a:miter lim="8000"/>
              <a:headEnd len="sm" w="sm" type="none"/>
              <a:tailEnd len="sm" w="sm" type="none"/>
            </a:ln>
          </p:spPr>
        </p:cxnSp>
        <p:cxnSp>
          <p:nvCxnSpPr>
            <p:cNvPr id="1310" name="Google Shape;1310;p117"/>
            <p:cNvCxnSpPr/>
            <p:nvPr/>
          </p:nvCxnSpPr>
          <p:spPr>
            <a:xfrm>
              <a:off x="7467600" y="4953000"/>
              <a:ext cx="304800" cy="0"/>
            </a:xfrm>
            <a:prstGeom prst="straightConnector1">
              <a:avLst/>
            </a:prstGeom>
            <a:noFill/>
            <a:ln cap="rnd" cmpd="sng" w="9525">
              <a:solidFill>
                <a:schemeClr val="dk1"/>
              </a:solidFill>
              <a:prstDash val="solid"/>
              <a:miter lim="8000"/>
              <a:headEnd len="sm" w="sm" type="none"/>
              <a:tailEnd len="sm" w="sm" type="none"/>
            </a:ln>
          </p:spPr>
        </p:cxnSp>
        <p:cxnSp>
          <p:nvCxnSpPr>
            <p:cNvPr id="1311" name="Google Shape;1311;p117"/>
            <p:cNvCxnSpPr/>
            <p:nvPr/>
          </p:nvCxnSpPr>
          <p:spPr>
            <a:xfrm>
              <a:off x="7467600" y="5257800"/>
              <a:ext cx="304800" cy="0"/>
            </a:xfrm>
            <a:prstGeom prst="straightConnector1">
              <a:avLst/>
            </a:prstGeom>
            <a:noFill/>
            <a:ln cap="rnd" cmpd="sng" w="9525">
              <a:solidFill>
                <a:schemeClr val="dk1"/>
              </a:solidFill>
              <a:prstDash val="solid"/>
              <a:miter lim="8000"/>
              <a:headEnd len="sm" w="sm" type="none"/>
              <a:tailEnd len="sm" w="sm" type="none"/>
            </a:ln>
          </p:spPr>
        </p:cxnSp>
        <p:sp>
          <p:nvSpPr>
            <p:cNvPr id="1312" name="Google Shape;1312;p117"/>
            <p:cNvSpPr/>
            <p:nvPr/>
          </p:nvSpPr>
          <p:spPr>
            <a:xfrm>
              <a:off x="7467600" y="4343400"/>
              <a:ext cx="304800" cy="30480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1313" name="Google Shape;1313;p11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11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319" name="Google Shape;1319;p118"/>
          <p:cNvSpPr txBox="1"/>
          <p:nvPr>
            <p:ph type="title"/>
          </p:nvPr>
        </p:nvSpPr>
        <p:spPr>
          <a:xfrm>
            <a:off x="1219200" y="304800"/>
            <a:ext cx="7173912"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Generalization</a:t>
            </a:r>
            <a:endParaRPr b="1" i="0" sz="4000" u="none" cap="small" strike="noStrike">
              <a:solidFill>
                <a:srgbClr val="333399"/>
              </a:solidFill>
              <a:latin typeface="Arial"/>
              <a:ea typeface="Arial"/>
              <a:cs typeface="Arial"/>
              <a:sym typeface="Arial"/>
            </a:endParaRPr>
          </a:p>
        </p:txBody>
      </p:sp>
      <p:sp>
        <p:nvSpPr>
          <p:cNvPr id="1320" name="Google Shape;1320;p118"/>
          <p:cNvSpPr txBox="1"/>
          <p:nvPr>
            <p:ph idx="1" type="body"/>
          </p:nvPr>
        </p:nvSpPr>
        <p:spPr>
          <a:xfrm>
            <a:off x="685800" y="1371600"/>
            <a:ext cx="77724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The reverse of the specialization process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Several classes with common features are generalized into a superclass; original classes become its subclasses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Example: CAR, TRUCK generalized into VEHICLE; both CAR, TRUCK become subclasses of the superclass VEHICLE.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We can view {CAR, TRUCK} as a specialization of VEHICLE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Alternatively, we can view VEHICLE as a generalization of CAR and TRUCK </a:t>
            </a:r>
            <a:endParaRPr b="0" i="0" sz="1800" u="none" cap="none" strike="noStrike">
              <a:solidFill>
                <a:schemeClr val="dk1"/>
              </a:solidFill>
              <a:latin typeface="Times New Roman"/>
              <a:ea typeface="Times New Roman"/>
              <a:cs typeface="Times New Roman"/>
              <a:sym typeface="Times New Roman"/>
            </a:endParaRPr>
          </a:p>
        </p:txBody>
      </p:sp>
      <p:sp>
        <p:nvSpPr>
          <p:cNvPr id="1321" name="Google Shape;1321;p11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11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327" name="Google Shape;1327;p119"/>
          <p:cNvSpPr txBox="1"/>
          <p:nvPr>
            <p:ph type="title"/>
          </p:nvPr>
        </p:nvSpPr>
        <p:spPr>
          <a:xfrm>
            <a:off x="1295400" y="152400"/>
            <a:ext cx="7173912" cy="8382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Example of a Generalization</a:t>
            </a:r>
            <a:endParaRPr b="1" i="0" sz="4000" u="none" cap="small" strike="noStrike">
              <a:solidFill>
                <a:srgbClr val="333399"/>
              </a:solidFill>
              <a:latin typeface="Arial"/>
              <a:ea typeface="Arial"/>
              <a:cs typeface="Arial"/>
              <a:sym typeface="Arial"/>
            </a:endParaRPr>
          </a:p>
        </p:txBody>
      </p:sp>
      <p:pic>
        <p:nvPicPr>
          <p:cNvPr id="1328" name="Google Shape;1328;p119"/>
          <p:cNvPicPr preferRelativeResize="0"/>
          <p:nvPr/>
        </p:nvPicPr>
        <p:blipFill>
          <a:blip r:embed="rId3">
            <a:alphaModFix/>
          </a:blip>
          <a:stretch>
            <a:fillRect/>
          </a:stretch>
        </p:blipFill>
        <p:spPr>
          <a:xfrm>
            <a:off x="914400" y="1036637"/>
            <a:ext cx="7239000" cy="5516562"/>
          </a:xfrm>
          <a:prstGeom prst="rect">
            <a:avLst/>
          </a:prstGeom>
          <a:noFill/>
          <a:ln>
            <a:noFill/>
          </a:ln>
        </p:spPr>
      </p:pic>
      <p:sp>
        <p:nvSpPr>
          <p:cNvPr id="1329" name="Google Shape;1329;p119"/>
          <p:cNvSpPr txBox="1"/>
          <p:nvPr/>
        </p:nvSpPr>
        <p:spPr>
          <a:xfrm>
            <a:off x="4419600" y="5080000"/>
            <a:ext cx="325437"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Arial"/>
              <a:buNone/>
            </a:pPr>
            <a:r>
              <a:rPr b="0" i="0" lang="en-US" sz="2000" u="none" cap="none" strike="noStrike">
                <a:solidFill>
                  <a:srgbClr val="333333"/>
                </a:solidFill>
                <a:latin typeface="Arial"/>
                <a:ea typeface="Arial"/>
                <a:cs typeface="Arial"/>
                <a:sym typeface="Arial"/>
              </a:rPr>
              <a:t>d</a:t>
            </a:r>
            <a:endParaRPr b="0" i="0" sz="1800" u="none" cap="none" strike="noStrike">
              <a:solidFill>
                <a:schemeClr val="lt1"/>
              </a:solidFill>
              <a:latin typeface="Times New Roman"/>
              <a:ea typeface="Times New Roman"/>
              <a:cs typeface="Times New Roman"/>
              <a:sym typeface="Times New Roman"/>
            </a:endParaRPr>
          </a:p>
        </p:txBody>
      </p:sp>
      <p:sp>
        <p:nvSpPr>
          <p:cNvPr id="1330" name="Google Shape;1330;p11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12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336" name="Google Shape;1336;p120"/>
          <p:cNvSpPr txBox="1"/>
          <p:nvPr>
            <p:ph type="title"/>
          </p:nvPr>
        </p:nvSpPr>
        <p:spPr>
          <a:xfrm>
            <a:off x="304800" y="304800"/>
            <a:ext cx="8305800" cy="762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Specialization and Generalization</a:t>
            </a:r>
            <a:endParaRPr b="1" i="0" sz="4000" u="none" cap="small" strike="noStrike">
              <a:solidFill>
                <a:srgbClr val="333399"/>
              </a:solidFill>
              <a:latin typeface="Arial"/>
              <a:ea typeface="Arial"/>
              <a:cs typeface="Arial"/>
              <a:sym typeface="Arial"/>
            </a:endParaRPr>
          </a:p>
        </p:txBody>
      </p:sp>
      <p:sp>
        <p:nvSpPr>
          <p:cNvPr id="1337" name="Google Shape;1337;p120"/>
          <p:cNvSpPr txBox="1"/>
          <p:nvPr>
            <p:ph idx="1" type="body"/>
          </p:nvPr>
        </p:nvSpPr>
        <p:spPr>
          <a:xfrm>
            <a:off x="381000" y="1295400"/>
            <a:ext cx="84582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If we can determine exactly those entities that will become members of each subclass by a condition, the subclasses are called </a:t>
            </a:r>
            <a:r>
              <a:rPr b="0" i="1" lang="en-US" sz="2000" u="none" cap="none" strike="noStrike">
                <a:solidFill>
                  <a:srgbClr val="FF0000"/>
                </a:solidFill>
                <a:latin typeface="Times New Roman"/>
                <a:ea typeface="Times New Roman"/>
                <a:cs typeface="Times New Roman"/>
                <a:sym typeface="Times New Roman"/>
              </a:rPr>
              <a:t>predicate-defined</a:t>
            </a:r>
            <a:r>
              <a:rPr b="0" i="0" lang="en-US" sz="2000" u="none" cap="none" strike="noStrike">
                <a:solidFill>
                  <a:srgbClr val="FF0000"/>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(or condition-defined) subclasses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Condition is a constraint that determines subclass members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Display a predicate-defined subclass by writing the predicate condition next to the line attaching the subclass to its superclass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If all subclasses in a specialization have membership condition on same attribute of the superclass, specialization is called an </a:t>
            </a:r>
            <a:r>
              <a:rPr b="0" i="1" lang="en-US" sz="2000" u="none" cap="none" strike="noStrike">
                <a:solidFill>
                  <a:srgbClr val="FF0000"/>
                </a:solidFill>
                <a:latin typeface="Times New Roman"/>
                <a:ea typeface="Times New Roman"/>
                <a:cs typeface="Times New Roman"/>
                <a:sym typeface="Times New Roman"/>
              </a:rPr>
              <a:t>attribute defined</a:t>
            </a:r>
            <a:r>
              <a:rPr b="0" i="0" lang="en-US" sz="2000" u="none" cap="none" strike="noStrike">
                <a:solidFill>
                  <a:schemeClr val="dk1"/>
                </a:solidFill>
                <a:latin typeface="Times New Roman"/>
                <a:ea typeface="Times New Roman"/>
                <a:cs typeface="Times New Roman"/>
                <a:sym typeface="Times New Roman"/>
              </a:rPr>
              <a:t>-specialization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Attribute is called the defining attribute of the specialization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Example: JobType is the defining attribute of the specialization {SECRETARY, TECHNICIAN, ENGINEER} of EMPLOYEE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If no condition determines membership, the subclass is called </a:t>
            </a:r>
            <a:r>
              <a:rPr b="0" i="1" lang="en-US" sz="2000" u="none" cap="none" strike="noStrike">
                <a:solidFill>
                  <a:srgbClr val="FF0000"/>
                </a:solidFill>
                <a:latin typeface="Times New Roman"/>
                <a:ea typeface="Times New Roman"/>
                <a:cs typeface="Times New Roman"/>
                <a:sym typeface="Times New Roman"/>
              </a:rPr>
              <a:t>user-defined</a:t>
            </a:r>
            <a:r>
              <a:rPr b="0" i="0" lang="en-US" sz="20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Membership in a subclass is determined by the database users by applying an operation to add an entity to the subclass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Membership in the subclass is specified individually for each entity in the superclass by the user </a:t>
            </a:r>
            <a:endParaRPr b="0" i="0" sz="1800" u="none" cap="none" strike="noStrike">
              <a:solidFill>
                <a:schemeClr val="dk1"/>
              </a:solidFill>
              <a:latin typeface="Times New Roman"/>
              <a:ea typeface="Times New Roman"/>
              <a:cs typeface="Times New Roman"/>
              <a:sym typeface="Times New Roman"/>
            </a:endParaRPr>
          </a:p>
        </p:txBody>
      </p:sp>
      <p:sp>
        <p:nvSpPr>
          <p:cNvPr id="1338" name="Google Shape;1338;p12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12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344" name="Google Shape;1344;p121"/>
          <p:cNvSpPr txBox="1"/>
          <p:nvPr>
            <p:ph type="title"/>
          </p:nvPr>
        </p:nvSpPr>
        <p:spPr>
          <a:xfrm>
            <a:off x="609600" y="152400"/>
            <a:ext cx="8077200" cy="8382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An Attribute-Defined Specialization</a:t>
            </a:r>
            <a:endParaRPr b="1" i="0" sz="4000" u="none" cap="small" strike="noStrike">
              <a:solidFill>
                <a:srgbClr val="333399"/>
              </a:solidFill>
              <a:latin typeface="Arial"/>
              <a:ea typeface="Arial"/>
              <a:cs typeface="Arial"/>
              <a:sym typeface="Arial"/>
            </a:endParaRPr>
          </a:p>
        </p:txBody>
      </p:sp>
      <p:pic>
        <p:nvPicPr>
          <p:cNvPr id="1345" name="Google Shape;1345;p121"/>
          <p:cNvPicPr preferRelativeResize="0"/>
          <p:nvPr/>
        </p:nvPicPr>
        <p:blipFill>
          <a:blip r:embed="rId3">
            <a:alphaModFix/>
          </a:blip>
          <a:stretch>
            <a:fillRect/>
          </a:stretch>
        </p:blipFill>
        <p:spPr>
          <a:xfrm>
            <a:off x="990600" y="1147762"/>
            <a:ext cx="6477000" cy="5229225"/>
          </a:xfrm>
          <a:prstGeom prst="rect">
            <a:avLst/>
          </a:prstGeom>
          <a:noFill/>
          <a:ln>
            <a:noFill/>
          </a:ln>
        </p:spPr>
      </p:pic>
      <p:sp>
        <p:nvSpPr>
          <p:cNvPr id="1346" name="Google Shape;1346;p121"/>
          <p:cNvSpPr txBox="1"/>
          <p:nvPr/>
        </p:nvSpPr>
        <p:spPr>
          <a:xfrm>
            <a:off x="6381750" y="4495800"/>
            <a:ext cx="253365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rgbClr val="333333"/>
                </a:solidFill>
                <a:latin typeface="Times New Roman"/>
                <a:ea typeface="Times New Roman"/>
                <a:cs typeface="Times New Roman"/>
                <a:sym typeface="Times New Roman"/>
              </a:rPr>
              <a:t>defining predicate:</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2000" u="none" cap="none" strike="noStrike">
                <a:solidFill>
                  <a:srgbClr val="333333"/>
                </a:solidFill>
                <a:latin typeface="Times New Roman"/>
                <a:ea typeface="Times New Roman"/>
                <a:cs typeface="Times New Roman"/>
                <a:sym typeface="Times New Roman"/>
              </a:rPr>
              <a:t> JobType = “Engineer”</a:t>
            </a:r>
            <a:endParaRPr b="0" i="0" sz="1800" u="none" cap="none" strike="noStrike">
              <a:solidFill>
                <a:schemeClr val="lt1"/>
              </a:solidFill>
              <a:latin typeface="Times New Roman"/>
              <a:ea typeface="Times New Roman"/>
              <a:cs typeface="Times New Roman"/>
              <a:sym typeface="Times New Roman"/>
            </a:endParaRPr>
          </a:p>
        </p:txBody>
      </p:sp>
      <p:sp>
        <p:nvSpPr>
          <p:cNvPr id="1347" name="Google Shape;1347;p121"/>
          <p:cNvSpPr txBox="1"/>
          <p:nvPr/>
        </p:nvSpPr>
        <p:spPr>
          <a:xfrm>
            <a:off x="4038600" y="4038600"/>
            <a:ext cx="33655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rgbClr val="333333"/>
                </a:solidFill>
                <a:latin typeface="Times New Roman"/>
                <a:ea typeface="Times New Roman"/>
                <a:cs typeface="Times New Roman"/>
                <a:sym typeface="Times New Roman"/>
              </a:rPr>
              <a:t>d</a:t>
            </a:r>
            <a:endParaRPr b="0" i="0" sz="1800" u="none" cap="none" strike="noStrike">
              <a:solidFill>
                <a:schemeClr val="lt1"/>
              </a:solidFill>
              <a:latin typeface="Times New Roman"/>
              <a:ea typeface="Times New Roman"/>
              <a:cs typeface="Times New Roman"/>
              <a:sym typeface="Times New Roman"/>
            </a:endParaRPr>
          </a:p>
        </p:txBody>
      </p:sp>
      <p:sp>
        <p:nvSpPr>
          <p:cNvPr id="1348" name="Google Shape;1348;p12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12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354" name="Google Shape;1354;p122"/>
          <p:cNvSpPr txBox="1"/>
          <p:nvPr>
            <p:ph type="title"/>
          </p:nvPr>
        </p:nvSpPr>
        <p:spPr>
          <a:xfrm>
            <a:off x="457200" y="457200"/>
            <a:ext cx="8305800" cy="9906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Constraints on Specialization and Generalization</a:t>
            </a:r>
            <a:endParaRPr b="1" i="0" sz="4000" u="none" cap="small" strike="noStrike">
              <a:solidFill>
                <a:srgbClr val="333399"/>
              </a:solidFill>
              <a:latin typeface="Arial"/>
              <a:ea typeface="Arial"/>
              <a:cs typeface="Arial"/>
              <a:sym typeface="Arial"/>
            </a:endParaRPr>
          </a:p>
        </p:txBody>
      </p:sp>
      <p:sp>
        <p:nvSpPr>
          <p:cNvPr id="1355" name="Google Shape;1355;p122"/>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Two other conditions apply to a specialization/generalization: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Disjointness Constraint</a:t>
            </a:r>
            <a:r>
              <a:rPr b="0" i="0" lang="en-US" sz="24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Specifies that the subclasses of the specialization must be </a:t>
            </a:r>
            <a:r>
              <a:rPr b="0" i="0" lang="en-US" sz="2000" u="none" cap="none" strike="noStrike">
                <a:solidFill>
                  <a:srgbClr val="FF0000"/>
                </a:solidFill>
                <a:latin typeface="Times New Roman"/>
                <a:ea typeface="Times New Roman"/>
                <a:cs typeface="Times New Roman"/>
                <a:sym typeface="Times New Roman"/>
              </a:rPr>
              <a:t>disjointed</a:t>
            </a:r>
            <a:r>
              <a:rPr b="0" i="0" lang="en-US" sz="2000" u="none" cap="none" strike="noStrike">
                <a:solidFill>
                  <a:schemeClr val="dk1"/>
                </a:solidFill>
                <a:latin typeface="Times New Roman"/>
                <a:ea typeface="Times New Roman"/>
                <a:cs typeface="Times New Roman"/>
                <a:sym typeface="Times New Roman"/>
              </a:rPr>
              <a:t> (an entity can be a member of at most one of the subclasses of the specialization)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Specified by </a:t>
            </a:r>
            <a:r>
              <a:rPr b="0" i="0" lang="en-US" sz="1800" u="none" cap="none" strike="noStrike">
                <a:solidFill>
                  <a:srgbClr val="FF0000"/>
                </a:solidFill>
                <a:latin typeface="Times New Roman"/>
                <a:ea typeface="Times New Roman"/>
                <a:cs typeface="Times New Roman"/>
                <a:sym typeface="Times New Roman"/>
              </a:rPr>
              <a:t>d</a:t>
            </a:r>
            <a:r>
              <a:rPr b="0" i="0" lang="en-US" sz="1800" u="none" cap="none" strike="noStrike">
                <a:solidFill>
                  <a:schemeClr val="dk1"/>
                </a:solidFill>
                <a:latin typeface="Times New Roman"/>
                <a:ea typeface="Times New Roman"/>
                <a:cs typeface="Times New Roman"/>
                <a:sym typeface="Times New Roman"/>
              </a:rPr>
              <a:t> in EER diagram </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If not disjointed, </a:t>
            </a:r>
            <a:r>
              <a:rPr b="0" i="0" lang="en-US" sz="2000" u="none" cap="none" strike="noStrike">
                <a:solidFill>
                  <a:srgbClr val="FF0000"/>
                </a:solidFill>
                <a:latin typeface="Times New Roman"/>
                <a:ea typeface="Times New Roman"/>
                <a:cs typeface="Times New Roman"/>
                <a:sym typeface="Times New Roman"/>
              </a:rPr>
              <a:t>overlap</a:t>
            </a:r>
            <a:r>
              <a:rPr b="0" i="0" lang="en-US" sz="2000" u="none" cap="none" strike="noStrike">
                <a:solidFill>
                  <a:schemeClr val="dk1"/>
                </a:solidFill>
                <a:latin typeface="Times New Roman"/>
                <a:ea typeface="Times New Roman"/>
                <a:cs typeface="Times New Roman"/>
                <a:sym typeface="Times New Roman"/>
              </a:rPr>
              <a:t>; that is the same entity may be a member of more than one subclass of the specialization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Specified by </a:t>
            </a:r>
            <a:r>
              <a:rPr b="0" i="0" lang="en-US" sz="1800" u="none" cap="none" strike="noStrike">
                <a:solidFill>
                  <a:srgbClr val="FF0000"/>
                </a:solidFill>
                <a:latin typeface="Times New Roman"/>
                <a:ea typeface="Times New Roman"/>
                <a:cs typeface="Times New Roman"/>
                <a:sym typeface="Times New Roman"/>
              </a:rPr>
              <a:t>o</a:t>
            </a:r>
            <a:r>
              <a:rPr b="0" i="0" lang="en-US" sz="1800" u="none" cap="none" strike="noStrike">
                <a:solidFill>
                  <a:schemeClr val="dk1"/>
                </a:solidFill>
                <a:latin typeface="Times New Roman"/>
                <a:ea typeface="Times New Roman"/>
                <a:cs typeface="Times New Roman"/>
                <a:sym typeface="Times New Roman"/>
              </a:rPr>
              <a:t> in EER diagram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Completeness Constraint</a:t>
            </a:r>
            <a:r>
              <a:rPr b="0" i="0" lang="en-US" sz="24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FF0000"/>
                </a:solidFill>
                <a:latin typeface="Times New Roman"/>
                <a:ea typeface="Times New Roman"/>
                <a:cs typeface="Times New Roman"/>
                <a:sym typeface="Times New Roman"/>
              </a:rPr>
              <a:t>Total</a:t>
            </a:r>
            <a:r>
              <a:rPr b="0" i="0" lang="en-US" sz="2000" u="none" cap="none" strike="noStrike">
                <a:solidFill>
                  <a:schemeClr val="dk1"/>
                </a:solidFill>
                <a:latin typeface="Times New Roman"/>
                <a:ea typeface="Times New Roman"/>
                <a:cs typeface="Times New Roman"/>
                <a:sym typeface="Times New Roman"/>
              </a:rPr>
              <a:t> specifies that every entity in the superclass must be a member of some subclass in the specialization/ generalization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Shown in EER diagrams by a </a:t>
            </a:r>
            <a:r>
              <a:rPr b="0" i="0" lang="en-US" sz="1800" u="none" cap="none" strike="noStrike">
                <a:solidFill>
                  <a:srgbClr val="FF0000"/>
                </a:solidFill>
                <a:latin typeface="Times New Roman"/>
                <a:ea typeface="Times New Roman"/>
                <a:cs typeface="Times New Roman"/>
                <a:sym typeface="Times New Roman"/>
              </a:rPr>
              <a:t>double line </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FF0000"/>
                </a:solidFill>
                <a:latin typeface="Times New Roman"/>
                <a:ea typeface="Times New Roman"/>
                <a:cs typeface="Times New Roman"/>
                <a:sym typeface="Times New Roman"/>
              </a:rPr>
              <a:t>Partial </a:t>
            </a:r>
            <a:r>
              <a:rPr b="0" i="0" lang="en-US" sz="2000" u="none" cap="none" strike="noStrike">
                <a:solidFill>
                  <a:schemeClr val="dk1"/>
                </a:solidFill>
                <a:latin typeface="Times New Roman"/>
                <a:ea typeface="Times New Roman"/>
                <a:cs typeface="Times New Roman"/>
                <a:sym typeface="Times New Roman"/>
              </a:rPr>
              <a:t>allows an entity not to belong to any of the subclasses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Shown in EER diagrams by a </a:t>
            </a:r>
            <a:r>
              <a:rPr b="0" i="0" lang="en-US" sz="1800" u="none" cap="none" strike="noStrike">
                <a:solidFill>
                  <a:srgbClr val="FF0000"/>
                </a:solidFill>
                <a:latin typeface="Times New Roman"/>
                <a:ea typeface="Times New Roman"/>
                <a:cs typeface="Times New Roman"/>
                <a:sym typeface="Times New Roman"/>
              </a:rPr>
              <a:t>single line</a:t>
            </a:r>
            <a:endParaRPr b="0" i="0" sz="1600" u="none" cap="none" strike="noStrike">
              <a:solidFill>
                <a:schemeClr val="dk1"/>
              </a:solidFill>
              <a:latin typeface="Times New Roman"/>
              <a:ea typeface="Times New Roman"/>
              <a:cs typeface="Times New Roman"/>
              <a:sym typeface="Times New Roman"/>
            </a:endParaRPr>
          </a:p>
        </p:txBody>
      </p:sp>
      <p:sp>
        <p:nvSpPr>
          <p:cNvPr id="1356" name="Google Shape;1356;p12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12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362" name="Google Shape;1362;p12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Constraints on Specialization and Generalization</a:t>
            </a:r>
            <a:endParaRPr b="1" i="0" sz="4000" u="none" cap="small" strike="noStrike">
              <a:solidFill>
                <a:srgbClr val="333399"/>
              </a:solidFill>
              <a:latin typeface="Arial"/>
              <a:ea typeface="Arial"/>
              <a:cs typeface="Arial"/>
              <a:sym typeface="Arial"/>
            </a:endParaRPr>
          </a:p>
        </p:txBody>
      </p:sp>
      <p:sp>
        <p:nvSpPr>
          <p:cNvPr id="1363" name="Google Shape;1363;p12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Hence, we have four types of specialization/generalization: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Disjoint, total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Disjoint, partial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Overlapping, total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Overlapping, partial</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Note: Generalization usually is total because the superclass is derived from the subclasses.</a:t>
            </a:r>
            <a:endParaRPr b="0" i="0" sz="2000" u="none" cap="none" strike="noStrike">
              <a:solidFill>
                <a:schemeClr val="dk1"/>
              </a:solidFill>
              <a:latin typeface="Times New Roman"/>
              <a:ea typeface="Times New Roman"/>
              <a:cs typeface="Times New Roman"/>
              <a:sym typeface="Times New Roman"/>
            </a:endParaRPr>
          </a:p>
        </p:txBody>
      </p:sp>
      <p:sp>
        <p:nvSpPr>
          <p:cNvPr id="1364" name="Google Shape;1364;p12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12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370" name="Google Shape;1370;p124"/>
          <p:cNvSpPr txBox="1"/>
          <p:nvPr>
            <p:ph type="title"/>
          </p:nvPr>
        </p:nvSpPr>
        <p:spPr>
          <a:xfrm>
            <a:off x="381000" y="304800"/>
            <a:ext cx="8305800" cy="8382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Example of Disjoint Partial Specialization</a:t>
            </a:r>
            <a:endParaRPr b="1" i="0" sz="4000" u="none" cap="small" strike="noStrike">
              <a:solidFill>
                <a:srgbClr val="333399"/>
              </a:solidFill>
              <a:latin typeface="Arial"/>
              <a:ea typeface="Arial"/>
              <a:cs typeface="Arial"/>
              <a:sym typeface="Arial"/>
            </a:endParaRPr>
          </a:p>
        </p:txBody>
      </p:sp>
      <p:pic>
        <p:nvPicPr>
          <p:cNvPr id="1371" name="Google Shape;1371;p124"/>
          <p:cNvPicPr preferRelativeResize="0"/>
          <p:nvPr/>
        </p:nvPicPr>
        <p:blipFill>
          <a:blip r:embed="rId3">
            <a:alphaModFix/>
          </a:blip>
          <a:stretch>
            <a:fillRect/>
          </a:stretch>
        </p:blipFill>
        <p:spPr>
          <a:xfrm>
            <a:off x="457200" y="1447800"/>
            <a:ext cx="7543800" cy="5105400"/>
          </a:xfrm>
          <a:prstGeom prst="rect">
            <a:avLst/>
          </a:prstGeom>
          <a:noFill/>
          <a:ln>
            <a:noFill/>
          </a:ln>
        </p:spPr>
      </p:pic>
      <p:grpSp>
        <p:nvGrpSpPr>
          <p:cNvPr id="1372" name="Google Shape;1372;p124"/>
          <p:cNvGrpSpPr/>
          <p:nvPr/>
        </p:nvGrpSpPr>
        <p:grpSpPr>
          <a:xfrm>
            <a:off x="7467600" y="3505200"/>
            <a:ext cx="1562100" cy="1917700"/>
            <a:chOff x="7467600" y="3505200"/>
            <a:chExt cx="1562100" cy="1917700"/>
          </a:xfrm>
        </p:grpSpPr>
        <p:sp>
          <p:nvSpPr>
            <p:cNvPr id="1373" name="Google Shape;1373;p124"/>
            <p:cNvSpPr txBox="1"/>
            <p:nvPr/>
          </p:nvSpPr>
          <p:spPr>
            <a:xfrm>
              <a:off x="7467600" y="3505200"/>
              <a:ext cx="1562100" cy="1917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Times New Roman"/>
                <a:buNone/>
              </a:pPr>
              <a:r>
                <a:rPr b="0" i="0" lang="en-US" sz="2400" u="none" cap="none" strike="noStrike">
                  <a:solidFill>
                    <a:schemeClr val="dk1"/>
                  </a:solidFill>
                  <a:latin typeface="Times New Roman"/>
                  <a:ea typeface="Times New Roman"/>
                  <a:cs typeface="Times New Roman"/>
                  <a:sym typeface="Times New Roman"/>
                </a:rPr>
                <a:t>d  : disjoint</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400" u="none" cap="none" strike="noStrike">
                  <a:solidFill>
                    <a:schemeClr val="dk1"/>
                  </a:solidFill>
                  <a:latin typeface="Times New Roman"/>
                  <a:ea typeface="Times New Roman"/>
                  <a:cs typeface="Times New Roman"/>
                  <a:sym typeface="Times New Roman"/>
                </a:rPr>
                <a:t>o  : overlap</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400" u="none" cap="none" strike="noStrike">
                  <a:solidFill>
                    <a:schemeClr val="dk1"/>
                  </a:solidFill>
                  <a:latin typeface="Times New Roman"/>
                  <a:ea typeface="Times New Roman"/>
                  <a:cs typeface="Times New Roman"/>
                  <a:sym typeface="Times New Roman"/>
                </a:rPr>
                <a:t>u  : union</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400" u="none" cap="none" strike="noStrike">
                  <a:solidFill>
                    <a:schemeClr val="dk1"/>
                  </a:solidFill>
                  <a:latin typeface="Times New Roman"/>
                  <a:ea typeface="Times New Roman"/>
                  <a:cs typeface="Times New Roman"/>
                  <a:sym typeface="Times New Roman"/>
                </a:rPr>
                <a:t>    : total</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400" u="none" cap="none" strike="noStrike">
                  <a:solidFill>
                    <a:schemeClr val="dk1"/>
                  </a:solidFill>
                  <a:latin typeface="Times New Roman"/>
                  <a:ea typeface="Times New Roman"/>
                  <a:cs typeface="Times New Roman"/>
                  <a:sym typeface="Times New Roman"/>
                </a:rPr>
                <a:t>    : partial</a:t>
              </a:r>
              <a:endParaRPr/>
            </a:p>
          </p:txBody>
        </p:sp>
        <p:sp>
          <p:nvSpPr>
            <p:cNvPr id="1374" name="Google Shape;1374;p124"/>
            <p:cNvSpPr/>
            <p:nvPr/>
          </p:nvSpPr>
          <p:spPr>
            <a:xfrm>
              <a:off x="7483475" y="3616325"/>
              <a:ext cx="304800" cy="30480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75" name="Google Shape;1375;p124"/>
            <p:cNvSpPr/>
            <p:nvPr/>
          </p:nvSpPr>
          <p:spPr>
            <a:xfrm>
              <a:off x="7483475" y="3997325"/>
              <a:ext cx="304800" cy="30480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76" name="Google Shape;1376;p124"/>
            <p:cNvCxnSpPr/>
            <p:nvPr/>
          </p:nvCxnSpPr>
          <p:spPr>
            <a:xfrm>
              <a:off x="7467600" y="4876800"/>
              <a:ext cx="304800" cy="0"/>
            </a:xfrm>
            <a:prstGeom prst="straightConnector1">
              <a:avLst/>
            </a:prstGeom>
            <a:noFill/>
            <a:ln cap="rnd" cmpd="sng" w="9525">
              <a:solidFill>
                <a:schemeClr val="dk1"/>
              </a:solidFill>
              <a:prstDash val="solid"/>
              <a:miter lim="8000"/>
              <a:headEnd len="sm" w="sm" type="none"/>
              <a:tailEnd len="sm" w="sm" type="none"/>
            </a:ln>
          </p:spPr>
        </p:cxnSp>
        <p:cxnSp>
          <p:nvCxnSpPr>
            <p:cNvPr id="1377" name="Google Shape;1377;p124"/>
            <p:cNvCxnSpPr/>
            <p:nvPr/>
          </p:nvCxnSpPr>
          <p:spPr>
            <a:xfrm>
              <a:off x="7467600" y="4953000"/>
              <a:ext cx="304800" cy="0"/>
            </a:xfrm>
            <a:prstGeom prst="straightConnector1">
              <a:avLst/>
            </a:prstGeom>
            <a:noFill/>
            <a:ln cap="rnd" cmpd="sng" w="9525">
              <a:solidFill>
                <a:schemeClr val="dk1"/>
              </a:solidFill>
              <a:prstDash val="solid"/>
              <a:miter lim="8000"/>
              <a:headEnd len="sm" w="sm" type="none"/>
              <a:tailEnd len="sm" w="sm" type="none"/>
            </a:ln>
          </p:spPr>
        </p:cxnSp>
        <p:cxnSp>
          <p:nvCxnSpPr>
            <p:cNvPr id="1378" name="Google Shape;1378;p124"/>
            <p:cNvCxnSpPr/>
            <p:nvPr/>
          </p:nvCxnSpPr>
          <p:spPr>
            <a:xfrm>
              <a:off x="7467600" y="5257800"/>
              <a:ext cx="304800" cy="0"/>
            </a:xfrm>
            <a:prstGeom prst="straightConnector1">
              <a:avLst/>
            </a:prstGeom>
            <a:noFill/>
            <a:ln cap="rnd" cmpd="sng" w="9525">
              <a:solidFill>
                <a:schemeClr val="dk1"/>
              </a:solidFill>
              <a:prstDash val="solid"/>
              <a:miter lim="8000"/>
              <a:headEnd len="sm" w="sm" type="none"/>
              <a:tailEnd len="sm" w="sm" type="none"/>
            </a:ln>
          </p:spPr>
        </p:cxnSp>
        <p:sp>
          <p:nvSpPr>
            <p:cNvPr id="1379" name="Google Shape;1379;p124"/>
            <p:cNvSpPr/>
            <p:nvPr/>
          </p:nvSpPr>
          <p:spPr>
            <a:xfrm>
              <a:off x="7467600" y="4343400"/>
              <a:ext cx="304800" cy="30480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1380" name="Google Shape;1380;p12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12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386" name="Google Shape;1386;p125"/>
          <p:cNvSpPr txBox="1"/>
          <p:nvPr>
            <p:ph type="title"/>
          </p:nvPr>
        </p:nvSpPr>
        <p:spPr>
          <a:xfrm>
            <a:off x="457200" y="457200"/>
            <a:ext cx="8458200" cy="762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Example of Overlapping Total Specialization</a:t>
            </a:r>
            <a:endParaRPr b="1" i="0" sz="4000" u="none" cap="small" strike="noStrike">
              <a:solidFill>
                <a:srgbClr val="333399"/>
              </a:solidFill>
              <a:latin typeface="Arial"/>
              <a:ea typeface="Arial"/>
              <a:cs typeface="Arial"/>
              <a:sym typeface="Arial"/>
            </a:endParaRPr>
          </a:p>
        </p:txBody>
      </p:sp>
      <p:grpSp>
        <p:nvGrpSpPr>
          <p:cNvPr id="1387" name="Google Shape;1387;p125"/>
          <p:cNvGrpSpPr/>
          <p:nvPr/>
        </p:nvGrpSpPr>
        <p:grpSpPr>
          <a:xfrm>
            <a:off x="7010400" y="2667000"/>
            <a:ext cx="1562100" cy="1917700"/>
            <a:chOff x="7467600" y="3505200"/>
            <a:chExt cx="1562100" cy="1917700"/>
          </a:xfrm>
        </p:grpSpPr>
        <p:sp>
          <p:nvSpPr>
            <p:cNvPr id="1388" name="Google Shape;1388;p125"/>
            <p:cNvSpPr txBox="1"/>
            <p:nvPr/>
          </p:nvSpPr>
          <p:spPr>
            <a:xfrm>
              <a:off x="7467600" y="3505200"/>
              <a:ext cx="1562100" cy="1917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Times New Roman"/>
                <a:buNone/>
              </a:pPr>
              <a:r>
                <a:rPr b="0" i="0" lang="en-US" sz="2400" u="none" cap="none" strike="noStrike">
                  <a:solidFill>
                    <a:schemeClr val="dk1"/>
                  </a:solidFill>
                  <a:latin typeface="Times New Roman"/>
                  <a:ea typeface="Times New Roman"/>
                  <a:cs typeface="Times New Roman"/>
                  <a:sym typeface="Times New Roman"/>
                </a:rPr>
                <a:t>d  : disjoint</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400" u="none" cap="none" strike="noStrike">
                  <a:solidFill>
                    <a:schemeClr val="dk1"/>
                  </a:solidFill>
                  <a:latin typeface="Times New Roman"/>
                  <a:ea typeface="Times New Roman"/>
                  <a:cs typeface="Times New Roman"/>
                  <a:sym typeface="Times New Roman"/>
                </a:rPr>
                <a:t>o  : overlap</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400" u="none" cap="none" strike="noStrike">
                  <a:solidFill>
                    <a:schemeClr val="dk1"/>
                  </a:solidFill>
                  <a:latin typeface="Times New Roman"/>
                  <a:ea typeface="Times New Roman"/>
                  <a:cs typeface="Times New Roman"/>
                  <a:sym typeface="Times New Roman"/>
                </a:rPr>
                <a:t>u  : union</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400" u="none" cap="none" strike="noStrike">
                  <a:solidFill>
                    <a:schemeClr val="dk1"/>
                  </a:solidFill>
                  <a:latin typeface="Times New Roman"/>
                  <a:ea typeface="Times New Roman"/>
                  <a:cs typeface="Times New Roman"/>
                  <a:sym typeface="Times New Roman"/>
                </a:rPr>
                <a:t>    : total</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400" u="none" cap="none" strike="noStrike">
                  <a:solidFill>
                    <a:schemeClr val="dk1"/>
                  </a:solidFill>
                  <a:latin typeface="Times New Roman"/>
                  <a:ea typeface="Times New Roman"/>
                  <a:cs typeface="Times New Roman"/>
                  <a:sym typeface="Times New Roman"/>
                </a:rPr>
                <a:t>    : partial</a:t>
              </a:r>
              <a:endParaRPr/>
            </a:p>
          </p:txBody>
        </p:sp>
        <p:sp>
          <p:nvSpPr>
            <p:cNvPr id="1389" name="Google Shape;1389;p125"/>
            <p:cNvSpPr/>
            <p:nvPr/>
          </p:nvSpPr>
          <p:spPr>
            <a:xfrm>
              <a:off x="7483475" y="3616325"/>
              <a:ext cx="304800" cy="30480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90" name="Google Shape;1390;p125"/>
            <p:cNvSpPr/>
            <p:nvPr/>
          </p:nvSpPr>
          <p:spPr>
            <a:xfrm>
              <a:off x="7483475" y="3997325"/>
              <a:ext cx="304800" cy="30480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91" name="Google Shape;1391;p125"/>
            <p:cNvCxnSpPr/>
            <p:nvPr/>
          </p:nvCxnSpPr>
          <p:spPr>
            <a:xfrm>
              <a:off x="7467600" y="4876800"/>
              <a:ext cx="304800" cy="0"/>
            </a:xfrm>
            <a:prstGeom prst="straightConnector1">
              <a:avLst/>
            </a:prstGeom>
            <a:noFill/>
            <a:ln cap="rnd" cmpd="sng" w="9525">
              <a:solidFill>
                <a:schemeClr val="dk1"/>
              </a:solidFill>
              <a:prstDash val="solid"/>
              <a:miter lim="8000"/>
              <a:headEnd len="sm" w="sm" type="none"/>
              <a:tailEnd len="sm" w="sm" type="none"/>
            </a:ln>
          </p:spPr>
        </p:cxnSp>
        <p:cxnSp>
          <p:nvCxnSpPr>
            <p:cNvPr id="1392" name="Google Shape;1392;p125"/>
            <p:cNvCxnSpPr/>
            <p:nvPr/>
          </p:nvCxnSpPr>
          <p:spPr>
            <a:xfrm>
              <a:off x="7467600" y="4953000"/>
              <a:ext cx="304800" cy="0"/>
            </a:xfrm>
            <a:prstGeom prst="straightConnector1">
              <a:avLst/>
            </a:prstGeom>
            <a:noFill/>
            <a:ln cap="rnd" cmpd="sng" w="9525">
              <a:solidFill>
                <a:schemeClr val="dk1"/>
              </a:solidFill>
              <a:prstDash val="solid"/>
              <a:miter lim="8000"/>
              <a:headEnd len="sm" w="sm" type="none"/>
              <a:tailEnd len="sm" w="sm" type="none"/>
            </a:ln>
          </p:spPr>
        </p:cxnSp>
        <p:cxnSp>
          <p:nvCxnSpPr>
            <p:cNvPr id="1393" name="Google Shape;1393;p125"/>
            <p:cNvCxnSpPr/>
            <p:nvPr/>
          </p:nvCxnSpPr>
          <p:spPr>
            <a:xfrm>
              <a:off x="7467600" y="5257800"/>
              <a:ext cx="304800" cy="0"/>
            </a:xfrm>
            <a:prstGeom prst="straightConnector1">
              <a:avLst/>
            </a:prstGeom>
            <a:noFill/>
            <a:ln cap="rnd" cmpd="sng" w="9525">
              <a:solidFill>
                <a:schemeClr val="dk1"/>
              </a:solidFill>
              <a:prstDash val="solid"/>
              <a:miter lim="8000"/>
              <a:headEnd len="sm" w="sm" type="none"/>
              <a:tailEnd len="sm" w="sm" type="none"/>
            </a:ln>
          </p:spPr>
        </p:cxnSp>
        <p:sp>
          <p:nvSpPr>
            <p:cNvPr id="1394" name="Google Shape;1394;p125"/>
            <p:cNvSpPr/>
            <p:nvPr/>
          </p:nvSpPr>
          <p:spPr>
            <a:xfrm>
              <a:off x="7467600" y="4343400"/>
              <a:ext cx="304800" cy="30480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1395" name="Google Shape;1395;p125"/>
          <p:cNvSpPr txBox="1"/>
          <p:nvPr/>
        </p:nvSpPr>
        <p:spPr>
          <a:xfrm>
            <a:off x="3883025" y="3413125"/>
            <a:ext cx="3683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rgbClr val="333333"/>
                </a:solidFill>
                <a:latin typeface="Times New Roman"/>
                <a:ea typeface="Times New Roman"/>
                <a:cs typeface="Times New Roman"/>
                <a:sym typeface="Times New Roman"/>
              </a:rPr>
              <a:t>O</a:t>
            </a:r>
            <a:endParaRPr b="0" i="0" sz="1800" u="none" cap="none" strike="noStrike">
              <a:solidFill>
                <a:schemeClr val="lt1"/>
              </a:solidFill>
              <a:latin typeface="Times New Roman"/>
              <a:ea typeface="Times New Roman"/>
              <a:cs typeface="Times New Roman"/>
              <a:sym typeface="Times New Roman"/>
            </a:endParaRPr>
          </a:p>
        </p:txBody>
      </p:sp>
      <p:sp>
        <p:nvSpPr>
          <p:cNvPr id="1396" name="Google Shape;1396;p125"/>
          <p:cNvSpPr/>
          <p:nvPr/>
        </p:nvSpPr>
        <p:spPr>
          <a:xfrm>
            <a:off x="3810000" y="3403600"/>
            <a:ext cx="457200" cy="45720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97" name="Google Shape;1397;p125"/>
          <p:cNvSpPr txBox="1"/>
          <p:nvPr/>
        </p:nvSpPr>
        <p:spPr>
          <a:xfrm>
            <a:off x="3432175" y="2300287"/>
            <a:ext cx="1314450" cy="406400"/>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rgbClr val="333333"/>
                </a:solidFill>
                <a:latin typeface="Times New Roman"/>
                <a:ea typeface="Times New Roman"/>
                <a:cs typeface="Times New Roman"/>
                <a:sym typeface="Times New Roman"/>
              </a:rPr>
              <a:t>I/O Device</a:t>
            </a:r>
            <a:endParaRPr b="0" i="0" sz="1800" u="none" cap="none" strike="noStrike">
              <a:solidFill>
                <a:schemeClr val="lt1"/>
              </a:solidFill>
              <a:latin typeface="Times New Roman"/>
              <a:ea typeface="Times New Roman"/>
              <a:cs typeface="Times New Roman"/>
              <a:sym typeface="Times New Roman"/>
            </a:endParaRPr>
          </a:p>
        </p:txBody>
      </p:sp>
      <p:sp>
        <p:nvSpPr>
          <p:cNvPr id="1398" name="Google Shape;1398;p125"/>
          <p:cNvSpPr txBox="1"/>
          <p:nvPr/>
        </p:nvSpPr>
        <p:spPr>
          <a:xfrm>
            <a:off x="1828800" y="5080000"/>
            <a:ext cx="1511300" cy="406400"/>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rgbClr val="333333"/>
                </a:solidFill>
                <a:latin typeface="Times New Roman"/>
                <a:ea typeface="Times New Roman"/>
                <a:cs typeface="Times New Roman"/>
                <a:sym typeface="Times New Roman"/>
              </a:rPr>
              <a:t>Input Device</a:t>
            </a:r>
            <a:endParaRPr b="0" i="0" sz="1800" u="none" cap="none" strike="noStrike">
              <a:solidFill>
                <a:schemeClr val="lt1"/>
              </a:solidFill>
              <a:latin typeface="Times New Roman"/>
              <a:ea typeface="Times New Roman"/>
              <a:cs typeface="Times New Roman"/>
              <a:sym typeface="Times New Roman"/>
            </a:endParaRPr>
          </a:p>
        </p:txBody>
      </p:sp>
      <p:sp>
        <p:nvSpPr>
          <p:cNvPr id="1399" name="Google Shape;1399;p125"/>
          <p:cNvSpPr txBox="1"/>
          <p:nvPr/>
        </p:nvSpPr>
        <p:spPr>
          <a:xfrm>
            <a:off x="4572000" y="5080000"/>
            <a:ext cx="1681162" cy="406400"/>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rgbClr val="333333"/>
                </a:solidFill>
                <a:latin typeface="Times New Roman"/>
                <a:ea typeface="Times New Roman"/>
                <a:cs typeface="Times New Roman"/>
                <a:sym typeface="Times New Roman"/>
              </a:rPr>
              <a:t>Output Device</a:t>
            </a:r>
            <a:endParaRPr b="0" i="0" sz="1800" u="none" cap="none" strike="noStrike">
              <a:solidFill>
                <a:schemeClr val="lt1"/>
              </a:solidFill>
              <a:latin typeface="Times New Roman"/>
              <a:ea typeface="Times New Roman"/>
              <a:cs typeface="Times New Roman"/>
              <a:sym typeface="Times New Roman"/>
            </a:endParaRPr>
          </a:p>
        </p:txBody>
      </p:sp>
      <p:cxnSp>
        <p:nvCxnSpPr>
          <p:cNvPr id="1400" name="Google Shape;1400;p125"/>
          <p:cNvCxnSpPr/>
          <p:nvPr/>
        </p:nvCxnSpPr>
        <p:spPr>
          <a:xfrm>
            <a:off x="4114800" y="2717800"/>
            <a:ext cx="0" cy="685800"/>
          </a:xfrm>
          <a:prstGeom prst="straightConnector1">
            <a:avLst/>
          </a:prstGeom>
          <a:noFill/>
          <a:ln cap="rnd" cmpd="sng" w="9525">
            <a:solidFill>
              <a:schemeClr val="dk1"/>
            </a:solidFill>
            <a:prstDash val="solid"/>
            <a:miter lim="8000"/>
            <a:headEnd len="sm" w="sm" type="none"/>
            <a:tailEnd len="sm" w="sm" type="none"/>
          </a:ln>
        </p:spPr>
      </p:cxnSp>
      <p:cxnSp>
        <p:nvCxnSpPr>
          <p:cNvPr id="1401" name="Google Shape;1401;p125"/>
          <p:cNvCxnSpPr/>
          <p:nvPr/>
        </p:nvCxnSpPr>
        <p:spPr>
          <a:xfrm>
            <a:off x="3962400" y="2717800"/>
            <a:ext cx="0" cy="685800"/>
          </a:xfrm>
          <a:prstGeom prst="straightConnector1">
            <a:avLst/>
          </a:prstGeom>
          <a:noFill/>
          <a:ln cap="rnd" cmpd="sng" w="9525">
            <a:solidFill>
              <a:schemeClr val="dk1"/>
            </a:solidFill>
            <a:prstDash val="solid"/>
            <a:miter lim="8000"/>
            <a:headEnd len="sm" w="sm" type="none"/>
            <a:tailEnd len="sm" w="sm" type="none"/>
          </a:ln>
        </p:spPr>
      </p:cxnSp>
      <p:cxnSp>
        <p:nvCxnSpPr>
          <p:cNvPr id="1402" name="Google Shape;1402;p125"/>
          <p:cNvCxnSpPr/>
          <p:nvPr/>
        </p:nvCxnSpPr>
        <p:spPr>
          <a:xfrm flipH="1">
            <a:off x="2514600" y="3784600"/>
            <a:ext cx="1371600" cy="1295400"/>
          </a:xfrm>
          <a:prstGeom prst="straightConnector1">
            <a:avLst/>
          </a:prstGeom>
          <a:noFill/>
          <a:ln cap="rnd" cmpd="sng" w="9525">
            <a:solidFill>
              <a:schemeClr val="dk1"/>
            </a:solidFill>
            <a:prstDash val="solid"/>
            <a:miter lim="8000"/>
            <a:headEnd len="sm" w="sm" type="none"/>
            <a:tailEnd len="sm" w="sm" type="none"/>
          </a:ln>
        </p:spPr>
      </p:cxnSp>
      <p:cxnSp>
        <p:nvCxnSpPr>
          <p:cNvPr id="1403" name="Google Shape;1403;p125"/>
          <p:cNvCxnSpPr/>
          <p:nvPr/>
        </p:nvCxnSpPr>
        <p:spPr>
          <a:xfrm>
            <a:off x="4191000" y="3784600"/>
            <a:ext cx="1066800" cy="1295400"/>
          </a:xfrm>
          <a:prstGeom prst="straightConnector1">
            <a:avLst/>
          </a:prstGeom>
          <a:noFill/>
          <a:ln cap="rnd" cmpd="sng" w="9525">
            <a:solidFill>
              <a:schemeClr val="dk1"/>
            </a:solidFill>
            <a:prstDash val="solid"/>
            <a:miter lim="8000"/>
            <a:headEnd len="sm" w="sm" type="none"/>
            <a:tailEnd len="sm" w="sm" type="none"/>
          </a:ln>
        </p:spPr>
      </p:cxnSp>
      <p:sp>
        <p:nvSpPr>
          <p:cNvPr id="1404" name="Google Shape;1404;p125"/>
          <p:cNvSpPr/>
          <p:nvPr/>
        </p:nvSpPr>
        <p:spPr>
          <a:xfrm rot="-2760000">
            <a:off x="2828925" y="4324350"/>
            <a:ext cx="457200" cy="441325"/>
          </a:xfrm>
          <a:prstGeom prst="leftBracket">
            <a:avLst>
              <a:gd fmla="val 8333" name="adj"/>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05" name="Google Shape;1405;p125"/>
          <p:cNvSpPr/>
          <p:nvPr/>
        </p:nvSpPr>
        <p:spPr>
          <a:xfrm rot="-7620000">
            <a:off x="4564062" y="4249737"/>
            <a:ext cx="457200" cy="441325"/>
          </a:xfrm>
          <a:prstGeom prst="leftBracket">
            <a:avLst>
              <a:gd fmla="val 8333" name="adj"/>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06" name="Google Shape;1406;p12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12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412" name="Google Shape;1412;p126"/>
          <p:cNvSpPr txBox="1"/>
          <p:nvPr>
            <p:ph type="title"/>
          </p:nvPr>
        </p:nvSpPr>
        <p:spPr>
          <a:xfrm>
            <a:off x="1284287" y="152400"/>
            <a:ext cx="7173912" cy="6096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Example of Several Specializations</a:t>
            </a:r>
            <a:endParaRPr b="1" i="0" sz="4000" u="none" cap="small" strike="noStrike">
              <a:solidFill>
                <a:srgbClr val="333399"/>
              </a:solidFill>
              <a:latin typeface="Arial"/>
              <a:ea typeface="Arial"/>
              <a:cs typeface="Arial"/>
              <a:sym typeface="Arial"/>
            </a:endParaRPr>
          </a:p>
        </p:txBody>
      </p:sp>
      <p:pic>
        <p:nvPicPr>
          <p:cNvPr id="1413" name="Google Shape;1413;p126"/>
          <p:cNvPicPr preferRelativeResize="0"/>
          <p:nvPr/>
        </p:nvPicPr>
        <p:blipFill>
          <a:blip r:embed="rId3">
            <a:alphaModFix/>
          </a:blip>
          <a:stretch>
            <a:fillRect/>
          </a:stretch>
        </p:blipFill>
        <p:spPr>
          <a:xfrm>
            <a:off x="533400" y="990600"/>
            <a:ext cx="7848600" cy="5608637"/>
          </a:xfrm>
          <a:prstGeom prst="rect">
            <a:avLst/>
          </a:prstGeom>
          <a:noFill/>
          <a:ln>
            <a:noFill/>
          </a:ln>
        </p:spPr>
      </p:pic>
      <p:sp>
        <p:nvSpPr>
          <p:cNvPr id="1414" name="Google Shape;1414;p126"/>
          <p:cNvSpPr txBox="1"/>
          <p:nvPr/>
        </p:nvSpPr>
        <p:spPr>
          <a:xfrm>
            <a:off x="6705600" y="3702050"/>
            <a:ext cx="285750"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600" u="none" cap="none" strike="noStrike">
                <a:solidFill>
                  <a:srgbClr val="333333"/>
                </a:solidFill>
                <a:latin typeface="Times New Roman"/>
                <a:ea typeface="Times New Roman"/>
                <a:cs typeface="Times New Roman"/>
                <a:sym typeface="Times New Roman"/>
              </a:rPr>
              <a:t>d</a:t>
            </a:r>
            <a:endParaRPr b="0" i="0" sz="1800" u="none" cap="none" strike="noStrike">
              <a:solidFill>
                <a:schemeClr val="lt1"/>
              </a:solidFill>
              <a:latin typeface="Times New Roman"/>
              <a:ea typeface="Times New Roman"/>
              <a:cs typeface="Times New Roman"/>
              <a:sym typeface="Times New Roman"/>
            </a:endParaRPr>
          </a:p>
        </p:txBody>
      </p:sp>
      <p:sp>
        <p:nvSpPr>
          <p:cNvPr id="1415" name="Google Shape;1415;p12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63" name="Google Shape;163;p28"/>
          <p:cNvSpPr txBox="1"/>
          <p:nvPr>
            <p:ph idx="1" type="body"/>
          </p:nvPr>
        </p:nvSpPr>
        <p:spPr>
          <a:xfrm>
            <a:off x="438150" y="1619250"/>
            <a:ext cx="8267700" cy="478155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sng" cap="none" strike="noStrike">
                <a:solidFill>
                  <a:srgbClr val="000000"/>
                </a:solidFill>
                <a:latin typeface="Times New Roman"/>
                <a:ea typeface="Times New Roman"/>
                <a:cs typeface="Times New Roman"/>
                <a:sym typeface="Times New Roman"/>
              </a:rPr>
              <a:t>Data abstraction:</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A </a:t>
            </a:r>
            <a:r>
              <a:rPr b="1" i="0" lang="en-US" sz="2400" u="none" cap="none" strike="noStrike">
                <a:solidFill>
                  <a:srgbClr val="000000"/>
                </a:solidFill>
                <a:latin typeface="Times New Roman"/>
                <a:ea typeface="Times New Roman"/>
                <a:cs typeface="Times New Roman"/>
                <a:sym typeface="Times New Roman"/>
              </a:rPr>
              <a:t>data model</a:t>
            </a:r>
            <a:r>
              <a:rPr b="0" i="0" lang="en-US" sz="2400" u="none" cap="none" strike="noStrike">
                <a:solidFill>
                  <a:srgbClr val="000000"/>
                </a:solidFill>
                <a:latin typeface="Times New Roman"/>
                <a:ea typeface="Times New Roman"/>
                <a:cs typeface="Times New Roman"/>
                <a:sym typeface="Times New Roman"/>
              </a:rPr>
              <a:t> is used to hide storage details and present the users with a </a:t>
            </a:r>
            <a:r>
              <a:rPr b="0" i="1" lang="en-US" sz="2400" u="none" cap="none" strike="noStrike">
                <a:solidFill>
                  <a:srgbClr val="000000"/>
                </a:solidFill>
                <a:latin typeface="Times New Roman"/>
                <a:ea typeface="Times New Roman"/>
                <a:cs typeface="Times New Roman"/>
                <a:sym typeface="Times New Roman"/>
              </a:rPr>
              <a:t>conceptual view</a:t>
            </a:r>
            <a:r>
              <a:rPr b="0" i="0" lang="en-US" sz="2400" u="none" cap="none" strike="noStrike">
                <a:solidFill>
                  <a:srgbClr val="000000"/>
                </a:solidFill>
                <a:latin typeface="Times New Roman"/>
                <a:ea typeface="Times New Roman"/>
                <a:cs typeface="Times New Roman"/>
                <a:sym typeface="Times New Roman"/>
              </a:rPr>
              <a:t> of the database.</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sng" cap="none" strike="noStrike">
                <a:solidFill>
                  <a:srgbClr val="000000"/>
                </a:solidFill>
                <a:latin typeface="Times New Roman"/>
                <a:ea typeface="Times New Roman"/>
                <a:cs typeface="Times New Roman"/>
                <a:sym typeface="Times New Roman"/>
              </a:rPr>
              <a:t>Support of multiple views of the data:</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Each user may see a different view of the database, which describes </a:t>
            </a:r>
            <a:r>
              <a:rPr b="0" i="1" lang="en-US" sz="2400" u="none" cap="none" strike="noStrike">
                <a:solidFill>
                  <a:srgbClr val="000000"/>
                </a:solidFill>
                <a:latin typeface="Times New Roman"/>
                <a:ea typeface="Times New Roman"/>
                <a:cs typeface="Times New Roman"/>
                <a:sym typeface="Times New Roman"/>
              </a:rPr>
              <a:t>only</a:t>
            </a:r>
            <a:r>
              <a:rPr b="0" i="0" lang="en-US" sz="2400" u="none" cap="none" strike="noStrike">
                <a:solidFill>
                  <a:srgbClr val="000000"/>
                </a:solidFill>
                <a:latin typeface="Times New Roman"/>
                <a:ea typeface="Times New Roman"/>
                <a:cs typeface="Times New Roman"/>
                <a:sym typeface="Times New Roman"/>
              </a:rPr>
              <a:t>  the data of interest to that user.</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sng" cap="none" strike="noStrike">
                <a:solidFill>
                  <a:srgbClr val="000000"/>
                </a:solidFill>
                <a:latin typeface="Times New Roman"/>
                <a:ea typeface="Times New Roman"/>
                <a:cs typeface="Times New Roman"/>
                <a:sym typeface="Times New Roman"/>
              </a:rPr>
              <a:t>Sharing of data and multiuser transaction processing :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allowing a set of concurrent users to retrieve and to update the database. Concurrency control within the DBMS guarantees that each </a:t>
            </a:r>
            <a:r>
              <a:rPr b="1" i="0" lang="en-US" sz="2400" u="none" cap="none" strike="noStrike">
                <a:solidFill>
                  <a:srgbClr val="000000"/>
                </a:solidFill>
                <a:latin typeface="Times New Roman"/>
                <a:ea typeface="Times New Roman"/>
                <a:cs typeface="Times New Roman"/>
                <a:sym typeface="Times New Roman"/>
              </a:rPr>
              <a:t>transaction</a:t>
            </a:r>
            <a:r>
              <a:rPr b="0" i="0" lang="en-US" sz="2400" u="none" cap="none" strike="noStrike">
                <a:solidFill>
                  <a:srgbClr val="000000"/>
                </a:solidFill>
                <a:latin typeface="Times New Roman"/>
                <a:ea typeface="Times New Roman"/>
                <a:cs typeface="Times New Roman"/>
                <a:sym typeface="Times New Roman"/>
              </a:rPr>
              <a:t> is correctly executed or completely aborted. </a:t>
            </a:r>
            <a:endParaRPr b="0" i="0" sz="1800" u="none" cap="none" strike="noStrike">
              <a:solidFill>
                <a:schemeClr val="dk1"/>
              </a:solidFill>
              <a:latin typeface="Times New Roman"/>
              <a:ea typeface="Times New Roman"/>
              <a:cs typeface="Times New Roman"/>
              <a:sym typeface="Times New Roman"/>
            </a:endParaRPr>
          </a:p>
        </p:txBody>
      </p:sp>
      <p:sp>
        <p:nvSpPr>
          <p:cNvPr id="164" name="Google Shape;164;p28"/>
          <p:cNvSpPr txBox="1"/>
          <p:nvPr>
            <p:ph type="title"/>
          </p:nvPr>
        </p:nvSpPr>
        <p:spPr>
          <a:xfrm>
            <a:off x="342900" y="381000"/>
            <a:ext cx="84963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Characteristics of the Database Approach</a:t>
            </a:r>
            <a:endParaRPr b="1" i="0" sz="4000" u="none" cap="small" strike="noStrike">
              <a:solidFill>
                <a:srgbClr val="333399"/>
              </a:solidFill>
              <a:latin typeface="Arial"/>
              <a:ea typeface="Arial"/>
              <a:cs typeface="Arial"/>
              <a:sym typeface="Arial"/>
            </a:endParaRPr>
          </a:p>
        </p:txBody>
      </p:sp>
      <p:sp>
        <p:nvSpPr>
          <p:cNvPr id="165" name="Google Shape;165;p2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12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421" name="Google Shape;1421;p127"/>
          <p:cNvSpPr txBox="1"/>
          <p:nvPr>
            <p:ph type="title"/>
          </p:nvPr>
        </p:nvSpPr>
        <p:spPr>
          <a:xfrm>
            <a:off x="762000" y="228600"/>
            <a:ext cx="79248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Specialization / Generalization Hierarchies, Lattices and Shared Subclasses</a:t>
            </a:r>
            <a:endParaRPr b="1" i="0" sz="4000" u="none" cap="small" strike="noStrike">
              <a:solidFill>
                <a:srgbClr val="333399"/>
              </a:solidFill>
              <a:latin typeface="Arial"/>
              <a:ea typeface="Arial"/>
              <a:cs typeface="Arial"/>
              <a:sym typeface="Arial"/>
            </a:endParaRPr>
          </a:p>
        </p:txBody>
      </p:sp>
      <p:sp>
        <p:nvSpPr>
          <p:cNvPr id="1422" name="Google Shape;1422;p127"/>
          <p:cNvSpPr txBox="1"/>
          <p:nvPr>
            <p:ph idx="1" type="body"/>
          </p:nvPr>
        </p:nvSpPr>
        <p:spPr>
          <a:xfrm>
            <a:off x="228600" y="1295400"/>
            <a:ext cx="8686800" cy="5334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 subclass may itself have further subclasses specified on it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Forms a hierarchy or a lattice</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8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Hierarchy has a constraint that every subclass has only one superclass (called </a:t>
            </a:r>
            <a:r>
              <a:rPr b="0" i="1" lang="en-US" sz="1800" u="none" cap="none" strike="noStrike">
                <a:solidFill>
                  <a:schemeClr val="dk1"/>
                </a:solidFill>
                <a:latin typeface="Times New Roman"/>
                <a:ea typeface="Times New Roman"/>
                <a:cs typeface="Times New Roman"/>
                <a:sym typeface="Times New Roman"/>
              </a:rPr>
              <a:t>single inheritance</a:t>
            </a:r>
            <a:r>
              <a:rPr b="0" i="0" lang="en-US" sz="1800" u="none" cap="none" strike="noStrike">
                <a:solidFill>
                  <a:schemeClr val="dk1"/>
                </a:solidFill>
                <a:latin typeface="Times New Roman"/>
                <a:ea typeface="Times New Roman"/>
                <a:cs typeface="Times New Roman"/>
                <a:sym typeface="Times New Roman"/>
              </a:rPr>
              <a:t>)</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8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In a lattice, a subclass can be subclass of more than one superclass (called </a:t>
            </a:r>
            <a:r>
              <a:rPr b="0" i="1" lang="en-US" sz="1800" u="none" cap="none" strike="noStrike">
                <a:solidFill>
                  <a:schemeClr val="dk1"/>
                </a:solidFill>
                <a:latin typeface="Times New Roman"/>
                <a:ea typeface="Times New Roman"/>
                <a:cs typeface="Times New Roman"/>
                <a:sym typeface="Times New Roman"/>
              </a:rPr>
              <a:t>multiple inheritance</a:t>
            </a:r>
            <a:r>
              <a:rPr b="0" i="0" lang="en-US" sz="1800" u="none" cap="none" strike="noStrike">
                <a:solidFill>
                  <a:schemeClr val="dk1"/>
                </a:solidFill>
                <a:latin typeface="Times New Roman"/>
                <a:ea typeface="Times New Roman"/>
                <a:cs typeface="Times New Roman"/>
                <a:sym typeface="Times New Roman"/>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In a lattice or hierarchy, a subclass inherits attributes not only of its direct superclass, but also of all its predecessor superclasses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 subclass with more than one superclass is called a shared subclass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Can have specialization hierarchies or lattices, or generalization hierarchies or lattices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In specialization, start with an entity type and then define subclasses of the entity type by successive specialization (top down conceptual refinement process)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In generalization, start with many entity types and generalize those that have common properties (bottom up conceptual synthesis process)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In practice, the combination of two processes is employed </a:t>
            </a:r>
            <a:endParaRPr b="0" i="0" sz="1800" u="none" cap="none" strike="noStrike">
              <a:solidFill>
                <a:schemeClr val="dk1"/>
              </a:solidFill>
              <a:latin typeface="Times New Roman"/>
              <a:ea typeface="Times New Roman"/>
              <a:cs typeface="Times New Roman"/>
              <a:sym typeface="Times New Roman"/>
            </a:endParaRPr>
          </a:p>
        </p:txBody>
      </p:sp>
      <p:sp>
        <p:nvSpPr>
          <p:cNvPr id="1423" name="Google Shape;1423;p12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12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429" name="Google Shape;1429;p128"/>
          <p:cNvSpPr txBox="1"/>
          <p:nvPr>
            <p:ph type="title"/>
          </p:nvPr>
        </p:nvSpPr>
        <p:spPr>
          <a:xfrm>
            <a:off x="1219200" y="152400"/>
            <a:ext cx="7173912" cy="9906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2800" u="none" cap="small" strike="noStrike">
                <a:solidFill>
                  <a:srgbClr val="333399"/>
                </a:solidFill>
                <a:latin typeface="Arial"/>
                <a:ea typeface="Arial"/>
                <a:cs typeface="Arial"/>
                <a:sym typeface="Arial"/>
              </a:rPr>
              <a:t>Specialization / Generalization Lattice Example (UNIVERSITY)</a:t>
            </a:r>
            <a:endParaRPr b="1" i="0" sz="4000" u="none" cap="small" strike="noStrike">
              <a:solidFill>
                <a:srgbClr val="333399"/>
              </a:solidFill>
              <a:latin typeface="Arial"/>
              <a:ea typeface="Arial"/>
              <a:cs typeface="Arial"/>
              <a:sym typeface="Arial"/>
            </a:endParaRPr>
          </a:p>
        </p:txBody>
      </p:sp>
      <p:pic>
        <p:nvPicPr>
          <p:cNvPr id="1430" name="Google Shape;1430;p128"/>
          <p:cNvPicPr preferRelativeResize="0"/>
          <p:nvPr/>
        </p:nvPicPr>
        <p:blipFill>
          <a:blip r:embed="rId3">
            <a:alphaModFix/>
          </a:blip>
          <a:stretch>
            <a:fillRect/>
          </a:stretch>
        </p:blipFill>
        <p:spPr>
          <a:xfrm>
            <a:off x="228600" y="1208087"/>
            <a:ext cx="8305800" cy="5345112"/>
          </a:xfrm>
          <a:prstGeom prst="rect">
            <a:avLst/>
          </a:prstGeom>
          <a:noFill/>
          <a:ln>
            <a:noFill/>
          </a:ln>
        </p:spPr>
      </p:pic>
      <p:sp>
        <p:nvSpPr>
          <p:cNvPr id="1431" name="Google Shape;1431;p12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12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437" name="Google Shape;1437;p129"/>
          <p:cNvSpPr txBox="1"/>
          <p:nvPr>
            <p:ph type="title"/>
          </p:nvPr>
        </p:nvSpPr>
        <p:spPr>
          <a:xfrm>
            <a:off x="1295400" y="304800"/>
            <a:ext cx="7173912" cy="762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Categories (UNION Types)</a:t>
            </a:r>
            <a:endParaRPr b="1" i="0" sz="4000" u="none" cap="small" strike="noStrike">
              <a:solidFill>
                <a:srgbClr val="333399"/>
              </a:solidFill>
              <a:latin typeface="Arial"/>
              <a:ea typeface="Arial"/>
              <a:cs typeface="Arial"/>
              <a:sym typeface="Arial"/>
            </a:endParaRPr>
          </a:p>
        </p:txBody>
      </p:sp>
      <p:sp>
        <p:nvSpPr>
          <p:cNvPr id="1438" name="Google Shape;1438;p129"/>
          <p:cNvSpPr txBox="1"/>
          <p:nvPr>
            <p:ph idx="1" type="body"/>
          </p:nvPr>
        </p:nvSpPr>
        <p:spPr>
          <a:xfrm>
            <a:off x="381000" y="1219200"/>
            <a:ext cx="83820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 </a:t>
            </a:r>
            <a:r>
              <a:rPr b="1" i="0" lang="en-US" sz="2400" u="none" cap="none" strike="noStrike">
                <a:solidFill>
                  <a:schemeClr val="dk1"/>
                </a:solidFill>
                <a:latin typeface="Times New Roman"/>
                <a:ea typeface="Times New Roman"/>
                <a:cs typeface="Times New Roman"/>
                <a:sym typeface="Times New Roman"/>
              </a:rPr>
              <a:t>shared subclass</a:t>
            </a:r>
            <a:r>
              <a:rPr b="0" i="0" lang="en-US" sz="2400" u="none" cap="none" strike="noStrike">
                <a:solidFill>
                  <a:schemeClr val="dk1"/>
                </a:solidFill>
                <a:latin typeface="Times New Roman"/>
                <a:ea typeface="Times New Roman"/>
                <a:cs typeface="Times New Roman"/>
                <a:sym typeface="Times New Roman"/>
              </a:rPr>
              <a:t> is subclass in </a:t>
            </a:r>
            <a:r>
              <a:rPr b="0" i="0" lang="en-US" sz="2400" u="sng" cap="none" strike="noStrike">
                <a:solidFill>
                  <a:schemeClr val="dk1"/>
                </a:solidFill>
                <a:latin typeface="Times New Roman"/>
                <a:ea typeface="Times New Roman"/>
                <a:cs typeface="Times New Roman"/>
                <a:sym typeface="Times New Roman"/>
              </a:rPr>
              <a:t>more than one distinct superclass/subclass relationships</a:t>
            </a:r>
            <a:r>
              <a:rPr b="0" i="0" lang="en-US" sz="2400" u="none" cap="none" strike="noStrike">
                <a:solidFill>
                  <a:schemeClr val="dk1"/>
                </a:solidFill>
                <a:latin typeface="Times New Roman"/>
                <a:ea typeface="Times New Roman"/>
                <a:cs typeface="Times New Roman"/>
                <a:sym typeface="Times New Roman"/>
              </a:rPr>
              <a:t>, where each relationships has a single superclass (multiple inheritance)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In some cases, need to model </a:t>
            </a:r>
            <a:r>
              <a:rPr b="0" i="0" lang="en-US" sz="2400" u="sng" cap="none" strike="noStrike">
                <a:solidFill>
                  <a:schemeClr val="dk1"/>
                </a:solidFill>
                <a:latin typeface="Times New Roman"/>
                <a:ea typeface="Times New Roman"/>
                <a:cs typeface="Times New Roman"/>
                <a:sym typeface="Times New Roman"/>
              </a:rPr>
              <a:t>a single superclass/subclass relationship</a:t>
            </a:r>
            <a:r>
              <a:rPr b="0" i="0" lang="en-US" sz="2400" u="none" cap="none" strike="noStrike">
                <a:solidFill>
                  <a:schemeClr val="dk1"/>
                </a:solidFill>
                <a:latin typeface="Times New Roman"/>
                <a:ea typeface="Times New Roman"/>
                <a:cs typeface="Times New Roman"/>
                <a:sym typeface="Times New Roman"/>
              </a:rPr>
              <a:t> with more than one superclass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Such a subclass is called a </a:t>
            </a:r>
            <a:r>
              <a:rPr b="1" i="0" lang="en-US" sz="2400" u="none" cap="none" strike="noStrike">
                <a:solidFill>
                  <a:schemeClr val="dk1"/>
                </a:solidFill>
                <a:latin typeface="Times New Roman"/>
                <a:ea typeface="Times New Roman"/>
                <a:cs typeface="Times New Roman"/>
                <a:sym typeface="Times New Roman"/>
              </a:rPr>
              <a:t>category</a:t>
            </a:r>
            <a:r>
              <a:rPr b="0" i="0" lang="en-US" sz="2400" u="none" cap="none" strike="noStrike">
                <a:solidFill>
                  <a:schemeClr val="dk1"/>
                </a:solidFill>
                <a:latin typeface="Times New Roman"/>
                <a:ea typeface="Times New Roman"/>
                <a:cs typeface="Times New Roman"/>
                <a:sym typeface="Times New Roman"/>
              </a:rPr>
              <a:t> or </a:t>
            </a:r>
            <a:r>
              <a:rPr b="1" i="0" lang="en-US" sz="2400" u="none" cap="none" strike="noStrike">
                <a:solidFill>
                  <a:schemeClr val="dk1"/>
                </a:solidFill>
                <a:latin typeface="Times New Roman"/>
                <a:ea typeface="Times New Roman"/>
                <a:cs typeface="Times New Roman"/>
                <a:sym typeface="Times New Roman"/>
              </a:rPr>
              <a:t>UNION type</a:t>
            </a:r>
            <a:r>
              <a:rPr b="0" i="0" lang="en-US" sz="24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Example: Database for vehicle registration, vehicle owner can be a person, a bank (holding a lien on a vehicle) or a company.</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Category (subclass) OWNER is a subset of the union of the three superclasses COMPANY, BANK, and PERSON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 category member must exist in at least one of its superclasses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Note: The difference from shared subclass, which is subset of the intersection of its superclasses (shared subclass member must exist in all of its superclasses).</a:t>
            </a:r>
            <a:endParaRPr b="0" i="0" sz="2000" u="none" cap="none" strike="noStrike">
              <a:solidFill>
                <a:schemeClr val="dk1"/>
              </a:solidFill>
              <a:latin typeface="Times New Roman"/>
              <a:ea typeface="Times New Roman"/>
              <a:cs typeface="Times New Roman"/>
              <a:sym typeface="Times New Roman"/>
            </a:endParaRPr>
          </a:p>
        </p:txBody>
      </p:sp>
      <p:sp>
        <p:nvSpPr>
          <p:cNvPr id="1439" name="Google Shape;1439;p12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3" name="Shape 1443"/>
        <p:cNvGrpSpPr/>
        <p:nvPr/>
      </p:nvGrpSpPr>
      <p:grpSpPr>
        <a:xfrm>
          <a:off x="0" y="0"/>
          <a:ext cx="0" cy="0"/>
          <a:chOff x="0" y="0"/>
          <a:chExt cx="0" cy="0"/>
        </a:xfrm>
      </p:grpSpPr>
      <p:sp>
        <p:nvSpPr>
          <p:cNvPr id="1444" name="Google Shape;1444;p13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445" name="Google Shape;1445;p130"/>
          <p:cNvSpPr txBox="1"/>
          <p:nvPr>
            <p:ph type="title"/>
          </p:nvPr>
        </p:nvSpPr>
        <p:spPr>
          <a:xfrm>
            <a:off x="228600" y="152400"/>
            <a:ext cx="8763000" cy="6858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Example of categories (UNION TYPES)</a:t>
            </a:r>
            <a:endParaRPr b="1" i="0" sz="4000" u="none" cap="small" strike="noStrike">
              <a:solidFill>
                <a:srgbClr val="333399"/>
              </a:solidFill>
              <a:latin typeface="Arial"/>
              <a:ea typeface="Arial"/>
              <a:cs typeface="Arial"/>
              <a:sym typeface="Arial"/>
            </a:endParaRPr>
          </a:p>
        </p:txBody>
      </p:sp>
      <p:pic>
        <p:nvPicPr>
          <p:cNvPr id="1446" name="Google Shape;1446;p130"/>
          <p:cNvPicPr preferRelativeResize="0"/>
          <p:nvPr/>
        </p:nvPicPr>
        <p:blipFill>
          <a:blip r:embed="rId3">
            <a:alphaModFix/>
          </a:blip>
          <a:stretch>
            <a:fillRect/>
          </a:stretch>
        </p:blipFill>
        <p:spPr>
          <a:xfrm>
            <a:off x="1746250" y="914400"/>
            <a:ext cx="5111750" cy="5715000"/>
          </a:xfrm>
          <a:prstGeom prst="rect">
            <a:avLst/>
          </a:prstGeom>
          <a:noFill/>
          <a:ln>
            <a:noFill/>
          </a:ln>
        </p:spPr>
      </p:pic>
      <p:sp>
        <p:nvSpPr>
          <p:cNvPr id="1447" name="Google Shape;1447;p13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13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453" name="Google Shape;1453;p131"/>
          <p:cNvSpPr txBox="1"/>
          <p:nvPr>
            <p:ph type="title"/>
          </p:nvPr>
        </p:nvSpPr>
        <p:spPr>
          <a:xfrm>
            <a:off x="228600" y="152400"/>
            <a:ext cx="8763000" cy="6858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2800" u="none" cap="small" strike="noStrike">
                <a:solidFill>
                  <a:srgbClr val="333399"/>
                </a:solidFill>
                <a:latin typeface="Arial"/>
                <a:ea typeface="Arial"/>
                <a:cs typeface="Arial"/>
                <a:sym typeface="Arial"/>
              </a:rPr>
              <a:t>Specialization / Generalization Lattice for University</a:t>
            </a:r>
            <a:endParaRPr b="1" i="0" sz="4000" u="none" cap="small" strike="noStrike">
              <a:solidFill>
                <a:srgbClr val="333399"/>
              </a:solidFill>
              <a:latin typeface="Arial"/>
              <a:ea typeface="Arial"/>
              <a:cs typeface="Arial"/>
              <a:sym typeface="Arial"/>
            </a:endParaRPr>
          </a:p>
        </p:txBody>
      </p:sp>
      <p:pic>
        <p:nvPicPr>
          <p:cNvPr id="1454" name="Google Shape;1454;p131"/>
          <p:cNvPicPr preferRelativeResize="0"/>
          <p:nvPr/>
        </p:nvPicPr>
        <p:blipFill>
          <a:blip r:embed="rId3">
            <a:alphaModFix/>
          </a:blip>
          <a:stretch>
            <a:fillRect/>
          </a:stretch>
        </p:blipFill>
        <p:spPr>
          <a:xfrm>
            <a:off x="152400" y="935037"/>
            <a:ext cx="8610600" cy="5541962"/>
          </a:xfrm>
          <a:prstGeom prst="rect">
            <a:avLst/>
          </a:prstGeom>
          <a:noFill/>
          <a:ln>
            <a:noFill/>
          </a:ln>
        </p:spPr>
      </p:pic>
      <p:sp>
        <p:nvSpPr>
          <p:cNvPr id="1455" name="Google Shape;1455;p13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13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461" name="Google Shape;1461;p132"/>
          <p:cNvSpPr txBox="1"/>
          <p:nvPr>
            <p:ph type="title"/>
          </p:nvPr>
        </p:nvSpPr>
        <p:spPr>
          <a:xfrm>
            <a:off x="903287" y="152400"/>
            <a:ext cx="7707312" cy="762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UML for the University Example </a:t>
            </a:r>
            <a:endParaRPr b="1" i="0" sz="4000" u="none" cap="small" strike="noStrike">
              <a:solidFill>
                <a:srgbClr val="333399"/>
              </a:solidFill>
              <a:latin typeface="Arial"/>
              <a:ea typeface="Arial"/>
              <a:cs typeface="Arial"/>
              <a:sym typeface="Arial"/>
            </a:endParaRPr>
          </a:p>
        </p:txBody>
      </p:sp>
      <p:pic>
        <p:nvPicPr>
          <p:cNvPr id="1462" name="Google Shape;1462;p132"/>
          <p:cNvPicPr preferRelativeResize="0"/>
          <p:nvPr/>
        </p:nvPicPr>
        <p:blipFill>
          <a:blip r:embed="rId3">
            <a:alphaModFix/>
          </a:blip>
          <a:stretch>
            <a:fillRect/>
          </a:stretch>
        </p:blipFill>
        <p:spPr>
          <a:xfrm>
            <a:off x="304800" y="1130300"/>
            <a:ext cx="8610600" cy="5270500"/>
          </a:xfrm>
          <a:prstGeom prst="rect">
            <a:avLst/>
          </a:prstGeom>
          <a:noFill/>
          <a:ln>
            <a:noFill/>
          </a:ln>
        </p:spPr>
      </p:pic>
      <p:sp>
        <p:nvSpPr>
          <p:cNvPr id="1463" name="Google Shape;1463;p13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133"/>
          <p:cNvSpPr txBox="1"/>
          <p:nvPr/>
        </p:nvSpPr>
        <p:spPr>
          <a:xfrm>
            <a:off x="0" y="0"/>
            <a:ext cx="9144000" cy="7170737"/>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72" name="Google Shape;1472;p133"/>
          <p:cNvSpPr txBox="1"/>
          <p:nvPr>
            <p:ph type="ctrTitle"/>
          </p:nvPr>
        </p:nvSpPr>
        <p:spPr>
          <a:xfrm>
            <a:off x="617537" y="2133600"/>
            <a:ext cx="7772400" cy="32131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Clr>
                <a:srgbClr val="333399"/>
              </a:buClr>
              <a:buFont typeface="Arial"/>
              <a:buNone/>
            </a:pPr>
            <a:br>
              <a:rPr lang="en-US"/>
            </a:br>
            <a:r>
              <a:rPr b="0" i="0" lang="en-US" sz="4800" u="none" cap="none" strike="noStrike">
                <a:solidFill>
                  <a:srgbClr val="333399"/>
                </a:solidFill>
                <a:latin typeface="Arial"/>
                <a:ea typeface="Arial"/>
                <a:cs typeface="Arial"/>
                <a:sym typeface="Arial"/>
              </a:rPr>
              <a:t>Chapter 8</a:t>
            </a:r>
            <a:br>
              <a:rPr b="0" i="0" lang="en-US" sz="4800" u="none" cap="none" strike="noStrike">
                <a:solidFill>
                  <a:srgbClr val="333399"/>
                </a:solidFill>
                <a:latin typeface="Arial"/>
                <a:ea typeface="Arial"/>
                <a:cs typeface="Arial"/>
                <a:sym typeface="Arial"/>
              </a:rPr>
            </a:br>
            <a:br>
              <a:rPr b="0" i="0" lang="en-US" sz="4800" u="none" cap="none" strike="noStrike">
                <a:solidFill>
                  <a:srgbClr val="333399"/>
                </a:solidFill>
                <a:latin typeface="Arial"/>
                <a:ea typeface="Arial"/>
                <a:cs typeface="Arial"/>
                <a:sym typeface="Arial"/>
              </a:rPr>
            </a:br>
            <a:r>
              <a:rPr b="1" i="0" lang="en-US" sz="4800" u="none" cap="none" strike="noStrike">
                <a:solidFill>
                  <a:srgbClr val="333399"/>
                </a:solidFill>
                <a:latin typeface="Arial"/>
                <a:ea typeface="Arial"/>
                <a:cs typeface="Arial"/>
                <a:sym typeface="Arial"/>
              </a:rPr>
              <a:t> Mapping a conceptual design into a logical design</a:t>
            </a:r>
            <a:endParaRPr b="0" i="0" sz="4800" u="none" cap="none" strike="noStrike">
              <a:solidFill>
                <a:srgbClr val="333399"/>
              </a:solidFill>
              <a:latin typeface="Arial"/>
              <a:ea typeface="Arial"/>
              <a:cs typeface="Arial"/>
              <a:sym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13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478" name="Google Shape;1478;p134"/>
          <p:cNvSpPr txBox="1"/>
          <p:nvPr>
            <p:ph type="title"/>
          </p:nvPr>
        </p:nvSpPr>
        <p:spPr>
          <a:xfrm>
            <a:off x="250825" y="303212"/>
            <a:ext cx="8534400" cy="8429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Chapter Outline</a:t>
            </a:r>
            <a:endParaRPr b="1" i="0" sz="4000" u="none" cap="small" strike="noStrike">
              <a:solidFill>
                <a:srgbClr val="333399"/>
              </a:solidFill>
              <a:latin typeface="Arial"/>
              <a:ea typeface="Arial"/>
              <a:cs typeface="Arial"/>
              <a:sym typeface="Arial"/>
            </a:endParaRPr>
          </a:p>
        </p:txBody>
      </p:sp>
      <p:sp>
        <p:nvSpPr>
          <p:cNvPr id="1479" name="Google Shape;1479;p134"/>
          <p:cNvSpPr txBox="1"/>
          <p:nvPr>
            <p:ph idx="1" type="body"/>
          </p:nvPr>
        </p:nvSpPr>
        <p:spPr>
          <a:xfrm>
            <a:off x="365125" y="1146175"/>
            <a:ext cx="8458200" cy="5126037"/>
          </a:xfrm>
          <a:prstGeom prst="rect">
            <a:avLst/>
          </a:prstGeom>
          <a:noFill/>
          <a:ln>
            <a:noFill/>
          </a:ln>
        </p:spPr>
        <p:txBody>
          <a:bodyPr anchorCtr="0" anchor="t" bIns="45700" lIns="91425" spcFirstLastPara="1" rIns="91425" wrap="square" tIns="45700">
            <a:noAutofit/>
          </a:bodyPr>
          <a:lstStyle/>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560"/>
              </a:spcBef>
              <a:spcAft>
                <a:spcPts val="0"/>
              </a:spcAft>
              <a:buClr>
                <a:srgbClr val="FF0000"/>
              </a:buClr>
              <a:buSzPts val="1700"/>
              <a:buFont typeface="Arial"/>
              <a:buChar char="●"/>
            </a:pPr>
            <a:r>
              <a:rPr b="1" i="0" lang="en-US" sz="2800" u="none" cap="none" strike="noStrike">
                <a:solidFill>
                  <a:schemeClr val="dk1"/>
                </a:solidFill>
                <a:latin typeface="Arial"/>
                <a:ea typeface="Arial"/>
                <a:cs typeface="Arial"/>
                <a:sym typeface="Arial"/>
              </a:rPr>
              <a:t>ER-to-Relational Mapping Algorithm</a:t>
            </a:r>
            <a:r>
              <a:rPr b="1" i="0" lang="en-US" sz="28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1"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Step 1: Mapping of Regular Entity Types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0" i="0" lang="en-US" sz="2000" u="none" cap="none" strike="noStrike">
                <a:solidFill>
                  <a:schemeClr val="dk1"/>
                </a:solidFill>
                <a:latin typeface="Times New Roman"/>
                <a:ea typeface="Times New Roman"/>
                <a:cs typeface="Times New Roman"/>
                <a:sym typeface="Times New Roman"/>
              </a:rPr>
              <a:t>	Step 2: Mapping of Weak Entity Types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0" i="0" lang="en-US" sz="2000" u="none" cap="none" strike="noStrike">
                <a:solidFill>
                  <a:schemeClr val="dk1"/>
                </a:solidFill>
                <a:latin typeface="Times New Roman"/>
                <a:ea typeface="Times New Roman"/>
                <a:cs typeface="Times New Roman"/>
                <a:sym typeface="Times New Roman"/>
              </a:rPr>
              <a:t>	Step 3: Mapping of Binary 1:1 Relation Types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0" i="0" lang="en-US" sz="2000" u="none" cap="none" strike="noStrike">
                <a:solidFill>
                  <a:schemeClr val="dk1"/>
                </a:solidFill>
                <a:latin typeface="Times New Roman"/>
                <a:ea typeface="Times New Roman"/>
                <a:cs typeface="Times New Roman"/>
                <a:sym typeface="Times New Roman"/>
              </a:rPr>
              <a:t>	Step 4: Mapping of Binary 1:N Relationship Types.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0" i="0" lang="en-US" sz="2000" u="none" cap="none" strike="noStrike">
                <a:solidFill>
                  <a:schemeClr val="dk1"/>
                </a:solidFill>
                <a:latin typeface="Times New Roman"/>
                <a:ea typeface="Times New Roman"/>
                <a:cs typeface="Times New Roman"/>
                <a:sym typeface="Times New Roman"/>
              </a:rPr>
              <a:t>	Step 5: Mapping of Binary M:N Relationship Types.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0" i="0" lang="en-US" sz="2000" u="none" cap="none" strike="noStrike">
                <a:solidFill>
                  <a:schemeClr val="dk1"/>
                </a:solidFill>
                <a:latin typeface="Times New Roman"/>
                <a:ea typeface="Times New Roman"/>
                <a:cs typeface="Times New Roman"/>
                <a:sym typeface="Times New Roman"/>
              </a:rPr>
              <a:t>	Step 6: Mapping of Multivalued attributes.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0" i="0" lang="en-US" sz="2000" u="none" cap="none" strike="noStrike">
                <a:solidFill>
                  <a:schemeClr val="dk1"/>
                </a:solidFill>
                <a:latin typeface="Times New Roman"/>
                <a:ea typeface="Times New Roman"/>
                <a:cs typeface="Times New Roman"/>
                <a:sym typeface="Times New Roman"/>
              </a:rPr>
              <a:t>	Step 7: Mapping of N-ary Relationship Types.</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560"/>
              </a:spcBef>
              <a:spcAft>
                <a:spcPts val="0"/>
              </a:spcAft>
              <a:buClr>
                <a:srgbClr val="FF0000"/>
              </a:buClr>
              <a:buSzPts val="1700"/>
              <a:buFont typeface="Arial"/>
              <a:buChar char="●"/>
            </a:pPr>
            <a:r>
              <a:rPr b="1" i="0" lang="en-US" sz="2800" u="none" cap="none" strike="noStrike">
                <a:solidFill>
                  <a:schemeClr val="dk1"/>
                </a:solidFill>
                <a:latin typeface="Arial"/>
                <a:ea typeface="Arial"/>
                <a:cs typeface="Arial"/>
                <a:sym typeface="Arial"/>
              </a:rPr>
              <a:t>Mapping EER Model Constructs to Relations</a:t>
            </a:r>
            <a:r>
              <a:rPr b="1" i="0" lang="en-US" sz="28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200"/>
              </a:spcBef>
              <a:spcAft>
                <a:spcPts val="0"/>
              </a:spcAft>
              <a:buClr>
                <a:srgbClr val="FF0000"/>
              </a:buClr>
              <a:buFont typeface="Times New Roman"/>
              <a:buNone/>
            </a:pPr>
            <a:r>
              <a:rPr b="1" i="0" lang="en-US" sz="10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1"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Step 8: Options for Mapping Specialization or Generalization.</a:t>
            </a:r>
            <a:endParaRPr b="0" i="0" sz="2000" u="none" cap="none" strike="noStrike">
              <a:solidFill>
                <a:schemeClr val="dk1"/>
              </a:solidFill>
              <a:latin typeface="Times New Roman"/>
              <a:ea typeface="Times New Roman"/>
              <a:cs typeface="Times New Roman"/>
              <a:sym typeface="Times New Roman"/>
            </a:endParaRPr>
          </a:p>
          <a:p>
            <a:pPr indent="0" lvl="3" marL="1371600" marR="0" rtl="0" algn="l">
              <a:lnSpc>
                <a:spcPct val="80000"/>
              </a:lnSpc>
              <a:spcBef>
                <a:spcPts val="40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Mapping of Shared Subclass (Multiple Inheritance)</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0" i="0" lang="en-US" sz="2000" u="none" cap="none" strike="noStrike">
                <a:solidFill>
                  <a:schemeClr val="dk1"/>
                </a:solidFill>
                <a:latin typeface="Times New Roman"/>
                <a:ea typeface="Times New Roman"/>
                <a:cs typeface="Times New Roman"/>
                <a:sym typeface="Times New Roman"/>
              </a:rPr>
              <a:t>     Step 9: Mapping of Union Types (Categories).</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480" name="Google Shape;1480;p13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13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486" name="Google Shape;1486;p135"/>
          <p:cNvSpPr txBox="1"/>
          <p:nvPr>
            <p:ph type="title"/>
          </p:nvPr>
        </p:nvSpPr>
        <p:spPr>
          <a:xfrm>
            <a:off x="342900" y="258762"/>
            <a:ext cx="8515350" cy="7667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Step 1: Mapping of Regular Entity Types.</a:t>
            </a:r>
            <a:endParaRPr b="1" i="0" sz="4000" u="none" cap="small" strike="noStrike">
              <a:solidFill>
                <a:srgbClr val="333399"/>
              </a:solidFill>
              <a:latin typeface="Arial"/>
              <a:ea typeface="Arial"/>
              <a:cs typeface="Arial"/>
              <a:sym typeface="Arial"/>
            </a:endParaRPr>
          </a:p>
        </p:txBody>
      </p:sp>
      <p:sp>
        <p:nvSpPr>
          <p:cNvPr id="1487" name="Google Shape;1487;p135"/>
          <p:cNvSpPr txBox="1"/>
          <p:nvPr>
            <p:ph idx="1" type="body"/>
          </p:nvPr>
        </p:nvSpPr>
        <p:spPr>
          <a:xfrm>
            <a:off x="114300" y="1314450"/>
            <a:ext cx="8858250" cy="501015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For each regular (strong) entity type E in the ER schema, </a:t>
            </a:r>
            <a:r>
              <a:rPr b="0" i="0" lang="en-US" sz="2400" u="none" cap="none" strike="noStrike">
                <a:solidFill>
                  <a:schemeClr val="hlink"/>
                </a:solidFill>
                <a:latin typeface="Times New Roman"/>
                <a:ea typeface="Times New Roman"/>
                <a:cs typeface="Times New Roman"/>
                <a:sym typeface="Times New Roman"/>
              </a:rPr>
              <a:t>create a     relation</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hlink"/>
                </a:solidFill>
                <a:latin typeface="Times New Roman"/>
                <a:ea typeface="Times New Roman"/>
                <a:cs typeface="Times New Roman"/>
                <a:sym typeface="Times New Roman"/>
              </a:rPr>
              <a:t>R</a:t>
            </a:r>
            <a:r>
              <a:rPr b="0" i="0" lang="en-US" sz="2400" u="none" cap="none" strike="noStrike">
                <a:solidFill>
                  <a:schemeClr val="dk1"/>
                </a:solidFill>
                <a:latin typeface="Times New Roman"/>
                <a:ea typeface="Times New Roman"/>
                <a:cs typeface="Times New Roman"/>
                <a:sym typeface="Times New Roman"/>
              </a:rPr>
              <a:t> that includes all the </a:t>
            </a:r>
            <a:r>
              <a:rPr b="0" i="0" lang="en-US" sz="2400" u="none" cap="none" strike="noStrike">
                <a:solidFill>
                  <a:schemeClr val="hlink"/>
                </a:solidFill>
                <a:latin typeface="Times New Roman"/>
                <a:ea typeface="Times New Roman"/>
                <a:cs typeface="Times New Roman"/>
                <a:sym typeface="Times New Roman"/>
              </a:rPr>
              <a:t>simple attributes</a:t>
            </a:r>
            <a:r>
              <a:rPr b="0" i="0" lang="en-US" sz="2400" u="none" cap="none" strike="noStrike">
                <a:solidFill>
                  <a:schemeClr val="dk1"/>
                </a:solidFill>
                <a:latin typeface="Times New Roman"/>
                <a:ea typeface="Times New Roman"/>
                <a:cs typeface="Times New Roman"/>
                <a:sym typeface="Times New Roman"/>
              </a:rPr>
              <a:t> of 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Choose one of the key attributes of E as the </a:t>
            </a:r>
            <a:r>
              <a:rPr b="0" i="0" lang="en-US" sz="2400" u="none" cap="none" strike="noStrike">
                <a:solidFill>
                  <a:schemeClr val="hlink"/>
                </a:solidFill>
                <a:latin typeface="Times New Roman"/>
                <a:ea typeface="Times New Roman"/>
                <a:cs typeface="Times New Roman"/>
                <a:sym typeface="Times New Roman"/>
              </a:rPr>
              <a:t>primary key for R</a:t>
            </a:r>
            <a:r>
              <a:rPr b="0" i="0" lang="en-US" sz="2400" u="none" cap="none" strike="noStrike">
                <a:solidFill>
                  <a:schemeClr val="dk1"/>
                </a:solidFill>
                <a:latin typeface="Times New Roman"/>
                <a:ea typeface="Times New Roman"/>
                <a:cs typeface="Times New Roman"/>
                <a:sym typeface="Times New Roman"/>
              </a:rPr>
              <a:t>. If the chosen key of E is composite, the set of simple attributes that form it will together form the primary key of R.</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8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Example:</a:t>
            </a:r>
            <a:r>
              <a:rPr b="0" i="0" lang="en-US" sz="2400" u="none" cap="none" strike="noStrike">
                <a:solidFill>
                  <a:schemeClr val="dk1"/>
                </a:solidFill>
                <a:latin typeface="Times New Roman"/>
                <a:ea typeface="Times New Roman"/>
                <a:cs typeface="Times New Roman"/>
                <a:sym typeface="Times New Roman"/>
              </a:rPr>
              <a:t> We create the relations EMPLOYEE, DEPARTMENT, and PROJECT in the relational schema corresponding to the regular entities in the ER diagram. SSN, DNUMBER, and PNUMBER are the primary keys for the relations EMPLOYEE, DEPARTMENT, and PROJECT as shown.</a:t>
            </a:r>
            <a:endParaRPr b="0" i="0" sz="2000" u="none" cap="none" strike="noStrike">
              <a:solidFill>
                <a:schemeClr val="dk1"/>
              </a:solidFill>
              <a:latin typeface="Times New Roman"/>
              <a:ea typeface="Times New Roman"/>
              <a:cs typeface="Times New Roman"/>
              <a:sym typeface="Times New Roman"/>
            </a:endParaRPr>
          </a:p>
        </p:txBody>
      </p:sp>
      <p:sp>
        <p:nvSpPr>
          <p:cNvPr id="1488" name="Google Shape;1488;p13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13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1494" name="Google Shape;1494;p136"/>
          <p:cNvPicPr preferRelativeResize="0"/>
          <p:nvPr/>
        </p:nvPicPr>
        <p:blipFill>
          <a:blip r:embed="rId3">
            <a:alphaModFix/>
          </a:blip>
          <a:stretch>
            <a:fillRect/>
          </a:stretch>
        </p:blipFill>
        <p:spPr>
          <a:xfrm>
            <a:off x="1181100" y="92075"/>
            <a:ext cx="7640637" cy="6594475"/>
          </a:xfrm>
          <a:prstGeom prst="rect">
            <a:avLst/>
          </a:prstGeom>
          <a:noFill/>
          <a:ln>
            <a:noFill/>
          </a:ln>
        </p:spPr>
      </p:pic>
      <p:sp>
        <p:nvSpPr>
          <p:cNvPr id="1495" name="Google Shape;1495;p136"/>
          <p:cNvSpPr txBox="1"/>
          <p:nvPr>
            <p:ph type="title"/>
          </p:nvPr>
        </p:nvSpPr>
        <p:spPr>
          <a:xfrm>
            <a:off x="304800" y="4419600"/>
            <a:ext cx="3676650" cy="16764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Clr>
                <a:srgbClr val="333399"/>
              </a:buClr>
              <a:buFont typeface="Arial"/>
              <a:buNone/>
            </a:pPr>
            <a:br>
              <a:rPr lang="en-US"/>
            </a:br>
            <a:r>
              <a:rPr b="1" i="0" lang="en-US" sz="2400" u="none" cap="small" strike="noStrike">
                <a:solidFill>
                  <a:srgbClr val="333399"/>
                </a:solidFill>
                <a:latin typeface="Arial"/>
                <a:ea typeface="Arial"/>
                <a:cs typeface="Arial"/>
                <a:sym typeface="Arial"/>
              </a:rPr>
              <a:t>The ER diagram for the COMPANY database.</a:t>
            </a:r>
            <a:endParaRPr b="1" i="0" sz="4000" u="none" cap="small" strike="noStrike">
              <a:solidFill>
                <a:srgbClr val="333399"/>
              </a:solidFill>
              <a:latin typeface="Arial"/>
              <a:ea typeface="Arial"/>
              <a:cs typeface="Arial"/>
              <a:sym typeface="Arial"/>
            </a:endParaRPr>
          </a:p>
        </p:txBody>
      </p:sp>
      <p:sp>
        <p:nvSpPr>
          <p:cNvPr id="1496" name="Google Shape;1496;p13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71" name="Google Shape;171;p29"/>
          <p:cNvSpPr txBox="1"/>
          <p:nvPr>
            <p:ph type="title"/>
          </p:nvPr>
        </p:nvSpPr>
        <p:spPr>
          <a:xfrm>
            <a:off x="685800" y="24765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Database Users</a:t>
            </a:r>
            <a:endParaRPr b="1" i="0" sz="4000" u="none" cap="small" strike="noStrike">
              <a:solidFill>
                <a:srgbClr val="333399"/>
              </a:solidFill>
              <a:latin typeface="Arial"/>
              <a:ea typeface="Arial"/>
              <a:cs typeface="Arial"/>
              <a:sym typeface="Arial"/>
            </a:endParaRPr>
          </a:p>
        </p:txBody>
      </p:sp>
      <p:sp>
        <p:nvSpPr>
          <p:cNvPr id="172" name="Google Shape;172;p29"/>
          <p:cNvSpPr txBox="1"/>
          <p:nvPr>
            <p:ph idx="1" type="body"/>
          </p:nvPr>
        </p:nvSpPr>
        <p:spPr>
          <a:xfrm>
            <a:off x="247650" y="1352550"/>
            <a:ext cx="8591550" cy="516255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56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Actors on the Scene</a:t>
            </a:r>
            <a:r>
              <a:rPr b="0" i="0" lang="en-US" sz="2800" u="none" cap="none" strike="noStrike">
                <a:solidFill>
                  <a:srgbClr val="000000"/>
                </a:solidFill>
                <a:latin typeface="Times New Roman"/>
                <a:ea typeface="Times New Roman"/>
                <a:cs typeface="Times New Roman"/>
                <a:sym typeface="Times New Roman"/>
              </a:rPr>
              <a:t>: actually use and control the content</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1" i="0" lang="en-US" sz="2400" u="none" cap="none" strike="noStrike">
                <a:solidFill>
                  <a:srgbClr val="000000"/>
                </a:solidFill>
                <a:latin typeface="Times New Roman"/>
                <a:ea typeface="Times New Roman"/>
                <a:cs typeface="Times New Roman"/>
                <a:sym typeface="Times New Roman"/>
              </a:rPr>
              <a:t>Database Designers:</a:t>
            </a:r>
            <a:r>
              <a:rPr b="0" i="0" lang="en-US" sz="2400" u="none" cap="none" strike="noStrike">
                <a:solidFill>
                  <a:srgbClr val="000000"/>
                </a:solidFill>
                <a:latin typeface="Times New Roman"/>
                <a:ea typeface="Times New Roman"/>
                <a:cs typeface="Times New Roman"/>
                <a:sym typeface="Times New Roman"/>
              </a:rPr>
              <a:t> responsible to define the content, the structure, the constraints, and functions or transactions against the database. They must communicate with the end-users and understand their needs.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1" i="0" lang="en-US" sz="2400" u="none" cap="none" strike="noStrike">
                <a:solidFill>
                  <a:srgbClr val="000000"/>
                </a:solidFill>
                <a:latin typeface="Times New Roman"/>
                <a:ea typeface="Times New Roman"/>
                <a:cs typeface="Times New Roman"/>
                <a:sym typeface="Times New Roman"/>
              </a:rPr>
              <a:t>End-users:</a:t>
            </a:r>
            <a:r>
              <a:rPr b="0" i="0" lang="en-US" sz="2400" u="none" cap="none" strike="noStrike">
                <a:solidFill>
                  <a:srgbClr val="000000"/>
                </a:solidFill>
                <a:latin typeface="Times New Roman"/>
                <a:ea typeface="Times New Roman"/>
                <a:cs typeface="Times New Roman"/>
                <a:sym typeface="Times New Roman"/>
              </a:rPr>
              <a:t> they use the data for queries, reports and some of them actually update the database content.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1" i="0" lang="en-US" sz="2400" u="none" cap="none" strike="noStrike">
                <a:solidFill>
                  <a:srgbClr val="000000"/>
                </a:solidFill>
                <a:latin typeface="Times New Roman"/>
                <a:ea typeface="Times New Roman"/>
                <a:cs typeface="Times New Roman"/>
                <a:sym typeface="Times New Roman"/>
              </a:rPr>
              <a:t>Database administrators (DBA):</a:t>
            </a:r>
            <a:r>
              <a:rPr b="0" i="0" lang="en-US" sz="2400" u="none" cap="none" strike="noStrike">
                <a:solidFill>
                  <a:srgbClr val="000000"/>
                </a:solidFill>
                <a:latin typeface="Times New Roman"/>
                <a:ea typeface="Times New Roman"/>
                <a:cs typeface="Times New Roman"/>
                <a:sym typeface="Times New Roman"/>
              </a:rPr>
              <a:t> responsible for authorizing access to the database, for coordinating and monitoring its use, acquiring software and hardware resources, controlling its use and monitoring efficiency of operations.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Workers Behind the Scene</a:t>
            </a:r>
            <a:r>
              <a:rPr b="0" i="0" lang="en-US" sz="2800" u="none" cap="none" strike="noStrike">
                <a:solidFill>
                  <a:srgbClr val="000000"/>
                </a:solidFill>
                <a:latin typeface="Times New Roman"/>
                <a:ea typeface="Times New Roman"/>
                <a:cs typeface="Times New Roman"/>
                <a:sym typeface="Times New Roman"/>
              </a:rPr>
              <a:t>: design and implement the DBMS software and system environment</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DBMS designers and implementers, Tool developers</a:t>
            </a:r>
            <a:endParaRPr b="0" i="0" sz="1800" u="none" cap="none" strike="noStrike">
              <a:solidFill>
                <a:schemeClr val="dk1"/>
              </a:solidFill>
              <a:latin typeface="Times New Roman"/>
              <a:ea typeface="Times New Roman"/>
              <a:cs typeface="Times New Roman"/>
              <a:sym typeface="Times New Roman"/>
            </a:endParaRPr>
          </a:p>
        </p:txBody>
      </p:sp>
      <p:sp>
        <p:nvSpPr>
          <p:cNvPr id="173" name="Google Shape;173;p2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sp>
        <p:nvSpPr>
          <p:cNvPr id="1501" name="Google Shape;1501;p13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1502" name="Google Shape;1502;p137"/>
          <p:cNvPicPr preferRelativeResize="0"/>
          <p:nvPr/>
        </p:nvPicPr>
        <p:blipFill>
          <a:blip r:embed="rId3">
            <a:alphaModFix/>
          </a:blip>
          <a:stretch>
            <a:fillRect/>
          </a:stretch>
        </p:blipFill>
        <p:spPr>
          <a:xfrm>
            <a:off x="1517650" y="1017587"/>
            <a:ext cx="7270750" cy="5230812"/>
          </a:xfrm>
          <a:prstGeom prst="rect">
            <a:avLst/>
          </a:prstGeom>
          <a:noFill/>
          <a:ln>
            <a:noFill/>
          </a:ln>
        </p:spPr>
      </p:pic>
      <p:sp>
        <p:nvSpPr>
          <p:cNvPr id="1503" name="Google Shape;1503;p137"/>
          <p:cNvSpPr txBox="1"/>
          <p:nvPr/>
        </p:nvSpPr>
        <p:spPr>
          <a:xfrm>
            <a:off x="1828800" y="2800350"/>
            <a:ext cx="5200650" cy="11811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04" name="Google Shape;1504;p137"/>
          <p:cNvSpPr txBox="1"/>
          <p:nvPr/>
        </p:nvSpPr>
        <p:spPr>
          <a:xfrm>
            <a:off x="1574800" y="4629150"/>
            <a:ext cx="7270750" cy="16573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05" name="Google Shape;1505;p137"/>
          <p:cNvSpPr txBox="1"/>
          <p:nvPr/>
        </p:nvSpPr>
        <p:spPr>
          <a:xfrm>
            <a:off x="1828800" y="3752850"/>
            <a:ext cx="1219200" cy="12382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06" name="Google Shape;1506;p137"/>
          <p:cNvSpPr txBox="1"/>
          <p:nvPr/>
        </p:nvSpPr>
        <p:spPr>
          <a:xfrm>
            <a:off x="4095750" y="1017587"/>
            <a:ext cx="3676650" cy="506412"/>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07" name="Google Shape;1507;p137"/>
          <p:cNvSpPr txBox="1"/>
          <p:nvPr/>
        </p:nvSpPr>
        <p:spPr>
          <a:xfrm>
            <a:off x="3048000" y="1943100"/>
            <a:ext cx="5486400" cy="3048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08" name="Google Shape;1508;p137"/>
          <p:cNvSpPr txBox="1"/>
          <p:nvPr/>
        </p:nvSpPr>
        <p:spPr>
          <a:xfrm>
            <a:off x="2324100" y="2228850"/>
            <a:ext cx="1200150" cy="735012"/>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09" name="Google Shape;1509;p137"/>
          <p:cNvSpPr txBox="1"/>
          <p:nvPr/>
        </p:nvSpPr>
        <p:spPr>
          <a:xfrm>
            <a:off x="5162550" y="1943100"/>
            <a:ext cx="628650" cy="4572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10" name="Google Shape;1510;p137"/>
          <p:cNvSpPr txBox="1"/>
          <p:nvPr>
            <p:ph type="title"/>
          </p:nvPr>
        </p:nvSpPr>
        <p:spPr>
          <a:xfrm>
            <a:off x="863600" y="361950"/>
            <a:ext cx="7924800" cy="712787"/>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Result of Mapping of Regular Entity Types.</a:t>
            </a:r>
            <a:endParaRPr b="1" i="0" sz="4000" u="none" cap="small" strike="noStrike">
              <a:solidFill>
                <a:srgbClr val="333399"/>
              </a:solidFill>
              <a:latin typeface="Arial"/>
              <a:ea typeface="Arial"/>
              <a:cs typeface="Arial"/>
              <a:sym typeface="Arial"/>
            </a:endParaRPr>
          </a:p>
        </p:txBody>
      </p:sp>
      <p:sp>
        <p:nvSpPr>
          <p:cNvPr id="1511" name="Google Shape;1511;p137"/>
          <p:cNvSpPr txBox="1"/>
          <p:nvPr/>
        </p:nvSpPr>
        <p:spPr>
          <a:xfrm>
            <a:off x="6591300" y="3981450"/>
            <a:ext cx="438150" cy="2286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12" name="Google Shape;1512;p137"/>
          <p:cNvSpPr txBox="1"/>
          <p:nvPr/>
        </p:nvSpPr>
        <p:spPr>
          <a:xfrm>
            <a:off x="1517650" y="1943100"/>
            <a:ext cx="2254250" cy="57150"/>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13" name="Google Shape;1513;p13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7" name="Shape 1517"/>
        <p:cNvGrpSpPr/>
        <p:nvPr/>
      </p:nvGrpSpPr>
      <p:grpSpPr>
        <a:xfrm>
          <a:off x="0" y="0"/>
          <a:ext cx="0" cy="0"/>
          <a:chOff x="0" y="0"/>
          <a:chExt cx="0" cy="0"/>
        </a:xfrm>
      </p:grpSpPr>
      <p:sp>
        <p:nvSpPr>
          <p:cNvPr id="1518" name="Google Shape;1518;p13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519" name="Google Shape;1519;p138"/>
          <p:cNvSpPr txBox="1"/>
          <p:nvPr>
            <p:ph type="title"/>
          </p:nvPr>
        </p:nvSpPr>
        <p:spPr>
          <a:xfrm>
            <a:off x="428625" y="258762"/>
            <a:ext cx="8248650" cy="998537"/>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Step 2: Mapping of Weak Entity Types</a:t>
            </a:r>
            <a:endParaRPr b="1" i="0" sz="4000" u="none" cap="small" strike="noStrike">
              <a:solidFill>
                <a:srgbClr val="333399"/>
              </a:solidFill>
              <a:latin typeface="Arial"/>
              <a:ea typeface="Arial"/>
              <a:cs typeface="Arial"/>
              <a:sym typeface="Arial"/>
            </a:endParaRPr>
          </a:p>
        </p:txBody>
      </p:sp>
      <p:sp>
        <p:nvSpPr>
          <p:cNvPr id="1520" name="Google Shape;1520;p138"/>
          <p:cNvSpPr txBox="1"/>
          <p:nvPr>
            <p:ph idx="1" type="body"/>
          </p:nvPr>
        </p:nvSpPr>
        <p:spPr>
          <a:xfrm>
            <a:off x="238125" y="1219200"/>
            <a:ext cx="8715375" cy="5334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For each weak entity type W in the ER schema with owner entity type E, </a:t>
            </a:r>
            <a:r>
              <a:rPr b="0" i="0" lang="en-US" sz="2400" u="none" cap="none" strike="noStrike">
                <a:solidFill>
                  <a:schemeClr val="hlink"/>
                </a:solidFill>
                <a:latin typeface="Times New Roman"/>
                <a:ea typeface="Times New Roman"/>
                <a:cs typeface="Times New Roman"/>
                <a:sym typeface="Times New Roman"/>
              </a:rPr>
              <a:t>create a relation R</a:t>
            </a:r>
            <a:r>
              <a:rPr b="0" i="0" lang="en-US" sz="2400" u="none" cap="none" strike="noStrike">
                <a:solidFill>
                  <a:schemeClr val="dk1"/>
                </a:solidFill>
                <a:latin typeface="Times New Roman"/>
                <a:ea typeface="Times New Roman"/>
                <a:cs typeface="Times New Roman"/>
                <a:sym typeface="Times New Roman"/>
              </a:rPr>
              <a:t> and include all simple attributes (or simple components of composite attributes) of W as attributes of R.</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In addition, include as </a:t>
            </a:r>
            <a:r>
              <a:rPr b="0" i="0" lang="en-US" sz="2400" u="none" cap="none" strike="noStrike">
                <a:solidFill>
                  <a:schemeClr val="hlink"/>
                </a:solidFill>
                <a:latin typeface="Times New Roman"/>
                <a:ea typeface="Times New Roman"/>
                <a:cs typeface="Times New Roman"/>
                <a:sym typeface="Times New Roman"/>
              </a:rPr>
              <a:t>foreign key</a:t>
            </a:r>
            <a:r>
              <a:rPr b="0" i="0" lang="en-US" sz="2400" u="none" cap="none" strike="noStrike">
                <a:solidFill>
                  <a:schemeClr val="dk1"/>
                </a:solidFill>
                <a:latin typeface="Times New Roman"/>
                <a:ea typeface="Times New Roman"/>
                <a:cs typeface="Times New Roman"/>
                <a:sym typeface="Times New Roman"/>
              </a:rPr>
              <a:t> attributes of R the primary key attribute(s) of the relation(s) that correspond to the owner entity type(s).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 </a:t>
            </a:r>
            <a:r>
              <a:rPr b="0" i="0" lang="en-US" sz="2400" u="none" cap="none" strike="noStrike">
                <a:solidFill>
                  <a:schemeClr val="hlink"/>
                </a:solidFill>
                <a:latin typeface="Times New Roman"/>
                <a:ea typeface="Times New Roman"/>
                <a:cs typeface="Times New Roman"/>
                <a:sym typeface="Times New Roman"/>
              </a:rPr>
              <a:t>primary key of R</a:t>
            </a:r>
            <a:r>
              <a:rPr b="0" i="0" lang="en-US" sz="2400" u="none" cap="none" strike="noStrike">
                <a:solidFill>
                  <a:schemeClr val="dk1"/>
                </a:solidFill>
                <a:latin typeface="Times New Roman"/>
                <a:ea typeface="Times New Roman"/>
                <a:cs typeface="Times New Roman"/>
                <a:sym typeface="Times New Roman"/>
              </a:rPr>
              <a:t> is the </a:t>
            </a:r>
            <a:r>
              <a:rPr b="0" i="1" lang="en-US" sz="2400" u="none" cap="none" strike="noStrike">
                <a:solidFill>
                  <a:schemeClr val="accent2"/>
                </a:solidFill>
                <a:latin typeface="Times New Roman"/>
                <a:ea typeface="Times New Roman"/>
                <a:cs typeface="Times New Roman"/>
                <a:sym typeface="Times New Roman"/>
              </a:rPr>
              <a:t>combination of</a:t>
            </a:r>
            <a:r>
              <a:rPr b="0" i="0" lang="en-US" sz="2400" u="none" cap="none" strike="noStrike">
                <a:solidFill>
                  <a:schemeClr val="accent2"/>
                </a:solidFill>
                <a:latin typeface="Times New Roman"/>
                <a:ea typeface="Times New Roman"/>
                <a:cs typeface="Times New Roman"/>
                <a:sym typeface="Times New Roman"/>
              </a:rPr>
              <a:t> the primary key(s) of the owner(s) and the partial key of the weak entity type W</a:t>
            </a:r>
            <a:r>
              <a:rPr b="0" i="0" lang="en-US" sz="2400" u="none" cap="none" strike="noStrike">
                <a:solidFill>
                  <a:schemeClr val="dk1"/>
                </a:solidFill>
                <a:latin typeface="Times New Roman"/>
                <a:ea typeface="Times New Roman"/>
                <a:cs typeface="Times New Roman"/>
                <a:sym typeface="Times New Roman"/>
              </a:rPr>
              <a:t>, if any.</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8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Example:</a:t>
            </a:r>
            <a:r>
              <a:rPr b="0" i="0" lang="en-US" sz="2400" u="none" cap="none" strike="noStrike">
                <a:solidFill>
                  <a:schemeClr val="dk1"/>
                </a:solidFill>
                <a:latin typeface="Times New Roman"/>
                <a:ea typeface="Times New Roman"/>
                <a:cs typeface="Times New Roman"/>
                <a:sym typeface="Times New Roman"/>
              </a:rPr>
              <a:t> Create the relation DEPENDENT in this step to correspond to the weak entity type DEPENDENT. Include the primary key SSN of the EMPLOYEE relation as a foreign key attribute of DEPENDENT (renamed to ESSN).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The primary key of the DEPENDENT relation is the combination {ESSN, DEPENDENT_NAME} because DEPENDENT_NAME is the partial key of DEPENDENT. </a:t>
            </a: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
        <p:nvSpPr>
          <p:cNvPr id="1521" name="Google Shape;1521;p13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13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1527" name="Google Shape;1527;p139"/>
          <p:cNvPicPr preferRelativeResize="0"/>
          <p:nvPr/>
        </p:nvPicPr>
        <p:blipFill>
          <a:blip r:embed="rId3">
            <a:alphaModFix/>
          </a:blip>
          <a:stretch>
            <a:fillRect/>
          </a:stretch>
        </p:blipFill>
        <p:spPr>
          <a:xfrm>
            <a:off x="1517650" y="1017587"/>
            <a:ext cx="7270750" cy="5230812"/>
          </a:xfrm>
          <a:prstGeom prst="rect">
            <a:avLst/>
          </a:prstGeom>
          <a:noFill/>
          <a:ln>
            <a:noFill/>
          </a:ln>
        </p:spPr>
      </p:pic>
      <p:sp>
        <p:nvSpPr>
          <p:cNvPr id="1528" name="Google Shape;1528;p139"/>
          <p:cNvSpPr txBox="1"/>
          <p:nvPr/>
        </p:nvSpPr>
        <p:spPr>
          <a:xfrm>
            <a:off x="2438400" y="2800350"/>
            <a:ext cx="4591050" cy="11811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29" name="Google Shape;1529;p139"/>
          <p:cNvSpPr txBox="1"/>
          <p:nvPr/>
        </p:nvSpPr>
        <p:spPr>
          <a:xfrm>
            <a:off x="3162300" y="4629150"/>
            <a:ext cx="5797550" cy="8191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30" name="Google Shape;1530;p139"/>
          <p:cNvSpPr txBox="1"/>
          <p:nvPr/>
        </p:nvSpPr>
        <p:spPr>
          <a:xfrm>
            <a:off x="2438400" y="3390900"/>
            <a:ext cx="609600" cy="12382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31" name="Google Shape;1531;p139"/>
          <p:cNvSpPr txBox="1"/>
          <p:nvPr/>
        </p:nvSpPr>
        <p:spPr>
          <a:xfrm>
            <a:off x="4095750" y="1017587"/>
            <a:ext cx="3676650" cy="506412"/>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32" name="Google Shape;1532;p139"/>
          <p:cNvSpPr txBox="1"/>
          <p:nvPr/>
        </p:nvSpPr>
        <p:spPr>
          <a:xfrm>
            <a:off x="3810000" y="1943100"/>
            <a:ext cx="4724400" cy="3048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33" name="Google Shape;1533;p139"/>
          <p:cNvSpPr txBox="1"/>
          <p:nvPr/>
        </p:nvSpPr>
        <p:spPr>
          <a:xfrm>
            <a:off x="2686050" y="2517775"/>
            <a:ext cx="762000" cy="563562"/>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34" name="Google Shape;1534;p139"/>
          <p:cNvSpPr txBox="1"/>
          <p:nvPr/>
        </p:nvSpPr>
        <p:spPr>
          <a:xfrm>
            <a:off x="5162550" y="1943100"/>
            <a:ext cx="628650" cy="4572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35" name="Google Shape;1535;p139"/>
          <p:cNvSpPr txBox="1"/>
          <p:nvPr>
            <p:ph type="title"/>
          </p:nvPr>
        </p:nvSpPr>
        <p:spPr>
          <a:xfrm>
            <a:off x="628650" y="304800"/>
            <a:ext cx="7905750" cy="712787"/>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Result of Mapping of Weak Entity Types.</a:t>
            </a:r>
            <a:endParaRPr b="1" i="0" sz="4000" u="none" cap="small" strike="noStrike">
              <a:solidFill>
                <a:srgbClr val="333399"/>
              </a:solidFill>
              <a:latin typeface="Arial"/>
              <a:ea typeface="Arial"/>
              <a:cs typeface="Arial"/>
              <a:sym typeface="Arial"/>
            </a:endParaRPr>
          </a:p>
        </p:txBody>
      </p:sp>
      <p:sp>
        <p:nvSpPr>
          <p:cNvPr id="1536" name="Google Shape;1536;p139"/>
          <p:cNvSpPr txBox="1"/>
          <p:nvPr/>
        </p:nvSpPr>
        <p:spPr>
          <a:xfrm rot="-1800000">
            <a:off x="2701925" y="2293937"/>
            <a:ext cx="1123950" cy="952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37" name="Google Shape;1537;p139"/>
          <p:cNvSpPr txBox="1"/>
          <p:nvPr/>
        </p:nvSpPr>
        <p:spPr>
          <a:xfrm>
            <a:off x="6686550" y="3981450"/>
            <a:ext cx="342900" cy="2286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38" name="Google Shape;1538;p139"/>
          <p:cNvSpPr txBox="1"/>
          <p:nvPr/>
        </p:nvSpPr>
        <p:spPr>
          <a:xfrm>
            <a:off x="2701925" y="4629150"/>
            <a:ext cx="460375" cy="1714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39" name="Google Shape;1539;p139"/>
          <p:cNvSpPr txBox="1"/>
          <p:nvPr/>
        </p:nvSpPr>
        <p:spPr>
          <a:xfrm>
            <a:off x="2498725" y="5791200"/>
            <a:ext cx="404812"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hlink"/>
                </a:solidFill>
                <a:latin typeface="Times New Roman"/>
                <a:ea typeface="Times New Roman"/>
                <a:cs typeface="Times New Roman"/>
                <a:sym typeface="Times New Roman"/>
              </a:rPr>
              <a:t>V</a:t>
            </a:r>
            <a:endParaRPr b="0" i="0" sz="1800" u="none" cap="none" strike="noStrike">
              <a:solidFill>
                <a:schemeClr val="lt1"/>
              </a:solidFill>
              <a:latin typeface="Times New Roman"/>
              <a:ea typeface="Times New Roman"/>
              <a:cs typeface="Times New Roman"/>
              <a:sym typeface="Times New Roman"/>
            </a:endParaRPr>
          </a:p>
        </p:txBody>
      </p:sp>
      <p:sp>
        <p:nvSpPr>
          <p:cNvPr id="1540" name="Google Shape;1540;p13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14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546" name="Google Shape;1546;p140"/>
          <p:cNvSpPr txBox="1"/>
          <p:nvPr>
            <p:ph type="title"/>
          </p:nvPr>
        </p:nvSpPr>
        <p:spPr>
          <a:xfrm>
            <a:off x="95250" y="144462"/>
            <a:ext cx="8896350" cy="7667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Step 3: Mapping of Binary 1:1 Relation Types</a:t>
            </a:r>
            <a:endParaRPr b="1" i="0" sz="4000" u="none" cap="small" strike="noStrike">
              <a:solidFill>
                <a:srgbClr val="333399"/>
              </a:solidFill>
              <a:latin typeface="Arial"/>
              <a:ea typeface="Arial"/>
              <a:cs typeface="Arial"/>
              <a:sym typeface="Arial"/>
            </a:endParaRPr>
          </a:p>
        </p:txBody>
      </p:sp>
      <p:sp>
        <p:nvSpPr>
          <p:cNvPr id="1547" name="Google Shape;1547;p140"/>
          <p:cNvSpPr txBox="1"/>
          <p:nvPr>
            <p:ph idx="1" type="body"/>
          </p:nvPr>
        </p:nvSpPr>
        <p:spPr>
          <a:xfrm>
            <a:off x="333375" y="1025525"/>
            <a:ext cx="8658225" cy="535622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For each binary 1:1 relationship type R in the ER schema, identify the relations S and T that correspond to the entity types participating in R. There are </a:t>
            </a:r>
            <a:r>
              <a:rPr b="0" i="0" lang="en-US" sz="2000" u="none" cap="none" strike="noStrike">
                <a:solidFill>
                  <a:schemeClr val="hlink"/>
                </a:solidFill>
                <a:latin typeface="Times New Roman"/>
                <a:ea typeface="Times New Roman"/>
                <a:cs typeface="Times New Roman"/>
                <a:sym typeface="Times New Roman"/>
              </a:rPr>
              <a:t>three possible approaches</a:t>
            </a:r>
            <a:r>
              <a:rPr b="0" i="0" lang="en-US" sz="20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0" i="0" lang="en-US" sz="2000" u="none" cap="none" strike="noStrike">
                <a:solidFill>
                  <a:schemeClr val="dk1"/>
                </a:solidFill>
                <a:latin typeface="Times New Roman"/>
                <a:ea typeface="Times New Roman"/>
                <a:cs typeface="Times New Roman"/>
                <a:sym typeface="Times New Roman"/>
              </a:rPr>
              <a:t> (1) </a:t>
            </a:r>
            <a:r>
              <a:rPr b="0" i="0" lang="en-US" sz="2000" u="none" cap="none" strike="noStrike">
                <a:solidFill>
                  <a:schemeClr val="hlink"/>
                </a:solidFill>
                <a:latin typeface="Times New Roman"/>
                <a:ea typeface="Times New Roman"/>
                <a:cs typeface="Times New Roman"/>
                <a:sym typeface="Times New Roman"/>
              </a:rPr>
              <a:t>Foreign Key approach</a:t>
            </a:r>
            <a:r>
              <a:rPr b="0" i="0" lang="en-US" sz="2000" u="sng" cap="none" strike="noStrike">
                <a:solidFill>
                  <a:schemeClr val="dk1"/>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 Choose one of the relations-S, and include a </a:t>
            </a:r>
            <a:r>
              <a:rPr b="0" i="0" lang="en-US" sz="2000" u="none" cap="none" strike="noStrike">
                <a:solidFill>
                  <a:schemeClr val="accent2"/>
                </a:solidFill>
                <a:latin typeface="Times New Roman"/>
                <a:ea typeface="Times New Roman"/>
                <a:cs typeface="Times New Roman"/>
                <a:sym typeface="Times New Roman"/>
              </a:rPr>
              <a:t>foreign key</a:t>
            </a:r>
            <a:r>
              <a:rPr b="0" i="0" lang="en-US" sz="2000" u="none" cap="none" strike="noStrike">
                <a:solidFill>
                  <a:schemeClr val="dk1"/>
                </a:solidFill>
                <a:latin typeface="Times New Roman"/>
                <a:ea typeface="Times New Roman"/>
                <a:cs typeface="Times New Roman"/>
                <a:sym typeface="Times New Roman"/>
              </a:rPr>
              <a:t> in S the primary key of T. It is better to choose an entity type with </a:t>
            </a:r>
            <a:r>
              <a:rPr b="0" i="1" lang="en-US" sz="2000" u="none" cap="none" strike="noStrike">
                <a:solidFill>
                  <a:schemeClr val="accent2"/>
                </a:solidFill>
                <a:latin typeface="Times New Roman"/>
                <a:ea typeface="Times New Roman"/>
                <a:cs typeface="Times New Roman"/>
                <a:sym typeface="Times New Roman"/>
              </a:rPr>
              <a:t>total participation</a:t>
            </a:r>
            <a:r>
              <a:rPr b="0" i="1"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in R in the role of S.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36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Example</a:t>
            </a:r>
            <a:r>
              <a:rPr b="0" i="0" lang="en-US" sz="1800" u="none" cap="none" strike="noStrike">
                <a:solidFill>
                  <a:schemeClr val="dk1"/>
                </a:solidFill>
                <a:latin typeface="Times New Roman"/>
                <a:ea typeface="Times New Roman"/>
                <a:cs typeface="Times New Roman"/>
                <a:sym typeface="Times New Roman"/>
              </a:rPr>
              <a:t>: 1:1 relation MANAGES is mapped by choosing the participating entity type DEPARTMENT to serve in the role of S, because its participation in the MANAGES relationship type is total.</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0" i="0" lang="en-US" sz="2000" u="none" cap="none" strike="noStrike">
                <a:solidFill>
                  <a:schemeClr val="dk1"/>
                </a:solidFill>
                <a:latin typeface="Times New Roman"/>
                <a:ea typeface="Times New Roman"/>
                <a:cs typeface="Times New Roman"/>
                <a:sym typeface="Times New Roman"/>
              </a:rPr>
              <a:t> (2) </a:t>
            </a:r>
            <a:r>
              <a:rPr b="0" i="0" lang="en-US" sz="2000" u="none" cap="none" strike="noStrike">
                <a:solidFill>
                  <a:schemeClr val="hlink"/>
                </a:solidFill>
                <a:latin typeface="Times New Roman"/>
                <a:ea typeface="Times New Roman"/>
                <a:cs typeface="Times New Roman"/>
                <a:sym typeface="Times New Roman"/>
              </a:rPr>
              <a:t>Merged relation option</a:t>
            </a:r>
            <a:r>
              <a:rPr b="0" i="0" lang="en-US" sz="2000" u="sng" cap="none" strike="noStrike">
                <a:solidFill>
                  <a:schemeClr val="dk1"/>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 An alternate mapping of a 1:1 relationship type is possible by </a:t>
            </a:r>
            <a:r>
              <a:rPr b="0" i="0" lang="en-US" sz="2000" u="none" cap="none" strike="noStrike">
                <a:solidFill>
                  <a:schemeClr val="accent2"/>
                </a:solidFill>
                <a:latin typeface="Times New Roman"/>
                <a:ea typeface="Times New Roman"/>
                <a:cs typeface="Times New Roman"/>
                <a:sym typeface="Times New Roman"/>
              </a:rPr>
              <a:t>merging the two entity types and the relationship into a single relation</a:t>
            </a:r>
            <a:r>
              <a:rPr b="0" i="0" lang="en-US" sz="2000" u="none" cap="none" strike="noStrike">
                <a:solidFill>
                  <a:schemeClr val="dk1"/>
                </a:solidFill>
                <a:latin typeface="Times New Roman"/>
                <a:ea typeface="Times New Roman"/>
                <a:cs typeface="Times New Roman"/>
                <a:sym typeface="Times New Roman"/>
              </a:rPr>
              <a:t>. This may be appropriate when </a:t>
            </a:r>
            <a:r>
              <a:rPr b="0" i="1" lang="en-US" sz="2000" u="none" cap="none" strike="noStrike">
                <a:solidFill>
                  <a:schemeClr val="accent2"/>
                </a:solidFill>
                <a:latin typeface="Times New Roman"/>
                <a:ea typeface="Times New Roman"/>
                <a:cs typeface="Times New Roman"/>
                <a:sym typeface="Times New Roman"/>
              </a:rPr>
              <a:t>both</a:t>
            </a:r>
            <a:r>
              <a:rPr b="0" i="0" lang="en-US" sz="2000" u="none" cap="none" strike="noStrike">
                <a:solidFill>
                  <a:schemeClr val="accent2"/>
                </a:solidFill>
                <a:latin typeface="Times New Roman"/>
                <a:ea typeface="Times New Roman"/>
                <a:cs typeface="Times New Roman"/>
                <a:sym typeface="Times New Roman"/>
              </a:rPr>
              <a:t> </a:t>
            </a:r>
            <a:r>
              <a:rPr b="0" i="1" lang="en-US" sz="2000" u="none" cap="none" strike="noStrike">
                <a:solidFill>
                  <a:schemeClr val="accent2"/>
                </a:solidFill>
                <a:latin typeface="Times New Roman"/>
                <a:ea typeface="Times New Roman"/>
                <a:cs typeface="Times New Roman"/>
                <a:sym typeface="Times New Roman"/>
              </a:rPr>
              <a:t>participations are total</a:t>
            </a:r>
            <a:r>
              <a:rPr b="0" i="1"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(two relations → single relation)</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0" i="1"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(3) </a:t>
            </a:r>
            <a:r>
              <a:rPr b="0" i="0" lang="en-US" sz="2000" u="none" cap="none" strike="noStrike">
                <a:solidFill>
                  <a:schemeClr val="hlink"/>
                </a:solidFill>
                <a:latin typeface="Times New Roman"/>
                <a:ea typeface="Times New Roman"/>
                <a:cs typeface="Times New Roman"/>
                <a:sym typeface="Times New Roman"/>
              </a:rPr>
              <a:t>Cross-reference or relationship relation option</a:t>
            </a:r>
            <a:r>
              <a:rPr b="0" i="0" lang="en-US" sz="2000" u="sng" cap="none" strike="noStrike">
                <a:solidFill>
                  <a:schemeClr val="dk1"/>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 The third alternative is to </a:t>
            </a:r>
            <a:r>
              <a:rPr b="0" i="0" lang="en-US" sz="2000" u="none" cap="none" strike="noStrike">
                <a:solidFill>
                  <a:schemeClr val="accent2"/>
                </a:solidFill>
                <a:latin typeface="Times New Roman"/>
                <a:ea typeface="Times New Roman"/>
                <a:cs typeface="Times New Roman"/>
                <a:sym typeface="Times New Roman"/>
              </a:rPr>
              <a:t>set up a third relation R</a:t>
            </a:r>
            <a:r>
              <a:rPr b="0" i="0" lang="en-US" sz="2000" u="none" cap="none" strike="noStrike">
                <a:solidFill>
                  <a:schemeClr val="dk1"/>
                </a:solidFill>
                <a:latin typeface="Times New Roman"/>
                <a:ea typeface="Times New Roman"/>
                <a:cs typeface="Times New Roman"/>
                <a:sym typeface="Times New Roman"/>
              </a:rPr>
              <a:t> for the purpose of cross-referencing the primary keys of the two relations S and T representing the entity types. (</a:t>
            </a:r>
            <a:r>
              <a:rPr b="0" i="1" lang="en-US" sz="2000" u="none" cap="none" strike="noStrike">
                <a:solidFill>
                  <a:schemeClr val="accent2"/>
                </a:solidFill>
                <a:latin typeface="Times New Roman"/>
                <a:ea typeface="Times New Roman"/>
                <a:cs typeface="Times New Roman"/>
                <a:sym typeface="Times New Roman"/>
              </a:rPr>
              <a:t>both</a:t>
            </a:r>
            <a:r>
              <a:rPr b="0" i="0" lang="en-US" sz="2000" u="none" cap="none" strike="noStrike">
                <a:solidFill>
                  <a:schemeClr val="accent2"/>
                </a:solidFill>
                <a:latin typeface="Times New Roman"/>
                <a:ea typeface="Times New Roman"/>
                <a:cs typeface="Times New Roman"/>
                <a:sym typeface="Times New Roman"/>
              </a:rPr>
              <a:t> </a:t>
            </a:r>
            <a:r>
              <a:rPr b="0" i="1" lang="en-US" sz="2000" u="none" cap="none" strike="noStrike">
                <a:solidFill>
                  <a:schemeClr val="accent2"/>
                </a:solidFill>
                <a:latin typeface="Times New Roman"/>
                <a:ea typeface="Times New Roman"/>
                <a:cs typeface="Times New Roman"/>
                <a:sym typeface="Times New Roman"/>
              </a:rPr>
              <a:t>participations are partial</a:t>
            </a:r>
            <a:r>
              <a:rPr b="0" i="0" lang="en-US" sz="20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p:txBody>
      </p:sp>
      <p:sp>
        <p:nvSpPr>
          <p:cNvPr id="1548" name="Google Shape;1548;p14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14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1554" name="Google Shape;1554;p141"/>
          <p:cNvPicPr preferRelativeResize="0"/>
          <p:nvPr/>
        </p:nvPicPr>
        <p:blipFill>
          <a:blip r:embed="rId3">
            <a:alphaModFix/>
          </a:blip>
          <a:stretch>
            <a:fillRect/>
          </a:stretch>
        </p:blipFill>
        <p:spPr>
          <a:xfrm>
            <a:off x="1517650" y="1017587"/>
            <a:ext cx="7270750" cy="5230812"/>
          </a:xfrm>
          <a:prstGeom prst="rect">
            <a:avLst/>
          </a:prstGeom>
          <a:noFill/>
          <a:ln>
            <a:noFill/>
          </a:ln>
        </p:spPr>
      </p:pic>
      <p:sp>
        <p:nvSpPr>
          <p:cNvPr id="1555" name="Google Shape;1555;p141"/>
          <p:cNvSpPr txBox="1"/>
          <p:nvPr/>
        </p:nvSpPr>
        <p:spPr>
          <a:xfrm>
            <a:off x="2438400" y="2800350"/>
            <a:ext cx="4591050" cy="11811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56" name="Google Shape;1556;p141"/>
          <p:cNvSpPr txBox="1"/>
          <p:nvPr/>
        </p:nvSpPr>
        <p:spPr>
          <a:xfrm>
            <a:off x="3162300" y="4629150"/>
            <a:ext cx="5797550" cy="8191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57" name="Google Shape;1557;p141"/>
          <p:cNvSpPr txBox="1"/>
          <p:nvPr/>
        </p:nvSpPr>
        <p:spPr>
          <a:xfrm>
            <a:off x="2438400" y="3390900"/>
            <a:ext cx="609600" cy="12382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58" name="Google Shape;1558;p141"/>
          <p:cNvSpPr txBox="1"/>
          <p:nvPr/>
        </p:nvSpPr>
        <p:spPr>
          <a:xfrm>
            <a:off x="4095750" y="1017587"/>
            <a:ext cx="3676650" cy="506412"/>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59" name="Google Shape;1559;p141"/>
          <p:cNvSpPr txBox="1"/>
          <p:nvPr/>
        </p:nvSpPr>
        <p:spPr>
          <a:xfrm>
            <a:off x="5514975" y="1943100"/>
            <a:ext cx="3133725" cy="3048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60" name="Google Shape;1560;p141"/>
          <p:cNvSpPr txBox="1"/>
          <p:nvPr/>
        </p:nvSpPr>
        <p:spPr>
          <a:xfrm>
            <a:off x="2686050" y="2517775"/>
            <a:ext cx="762000" cy="563562"/>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61" name="Google Shape;1561;p141"/>
          <p:cNvSpPr txBox="1"/>
          <p:nvPr/>
        </p:nvSpPr>
        <p:spPr>
          <a:xfrm>
            <a:off x="3787775" y="1943100"/>
            <a:ext cx="114300" cy="2286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62" name="Google Shape;1562;p141"/>
          <p:cNvSpPr txBox="1"/>
          <p:nvPr>
            <p:ph type="title"/>
          </p:nvPr>
        </p:nvSpPr>
        <p:spPr>
          <a:xfrm>
            <a:off x="323850" y="304800"/>
            <a:ext cx="8210550" cy="712787"/>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2800" u="none" cap="small" strike="noStrike">
                <a:solidFill>
                  <a:srgbClr val="333399"/>
                </a:solidFill>
                <a:latin typeface="Arial"/>
                <a:ea typeface="Arial"/>
                <a:cs typeface="Arial"/>
                <a:sym typeface="Arial"/>
              </a:rPr>
              <a:t>Result of Mapping of 1:1 Relationship MANAGES </a:t>
            </a:r>
            <a:endParaRPr b="1" i="0" sz="4000" u="none" cap="small" strike="noStrike">
              <a:solidFill>
                <a:srgbClr val="333399"/>
              </a:solidFill>
              <a:latin typeface="Arial"/>
              <a:ea typeface="Arial"/>
              <a:cs typeface="Arial"/>
              <a:sym typeface="Arial"/>
            </a:endParaRPr>
          </a:p>
        </p:txBody>
      </p:sp>
      <p:sp>
        <p:nvSpPr>
          <p:cNvPr id="1563" name="Google Shape;1563;p141"/>
          <p:cNvSpPr txBox="1"/>
          <p:nvPr/>
        </p:nvSpPr>
        <p:spPr>
          <a:xfrm rot="-1800000">
            <a:off x="2701925" y="2293937"/>
            <a:ext cx="1123950" cy="952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64" name="Google Shape;1564;p141"/>
          <p:cNvSpPr txBox="1"/>
          <p:nvPr/>
        </p:nvSpPr>
        <p:spPr>
          <a:xfrm>
            <a:off x="6686550" y="3981450"/>
            <a:ext cx="342900" cy="2286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65" name="Google Shape;1565;p141"/>
          <p:cNvSpPr txBox="1"/>
          <p:nvPr/>
        </p:nvSpPr>
        <p:spPr>
          <a:xfrm>
            <a:off x="2701925" y="4629150"/>
            <a:ext cx="460375" cy="1714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66" name="Google Shape;1566;p141"/>
          <p:cNvSpPr txBox="1"/>
          <p:nvPr/>
        </p:nvSpPr>
        <p:spPr>
          <a:xfrm>
            <a:off x="5362575" y="2800350"/>
            <a:ext cx="733425" cy="42862"/>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67" name="Google Shape;1567;p141"/>
          <p:cNvSpPr txBox="1"/>
          <p:nvPr/>
        </p:nvSpPr>
        <p:spPr>
          <a:xfrm rot="3540000">
            <a:off x="5233987" y="2219325"/>
            <a:ext cx="149225" cy="2222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68" name="Google Shape;1568;p14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14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574" name="Google Shape;1574;p142"/>
          <p:cNvSpPr txBox="1"/>
          <p:nvPr>
            <p:ph type="title"/>
          </p:nvPr>
        </p:nvSpPr>
        <p:spPr>
          <a:xfrm>
            <a:off x="266700" y="201612"/>
            <a:ext cx="8724900" cy="7667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2800" u="none" cap="small" strike="noStrike">
                <a:solidFill>
                  <a:srgbClr val="333399"/>
                </a:solidFill>
                <a:latin typeface="Arial"/>
                <a:ea typeface="Arial"/>
                <a:cs typeface="Arial"/>
                <a:sym typeface="Arial"/>
              </a:rPr>
              <a:t>Step 4: Mapping of Binary 1:N Relationship Types</a:t>
            </a:r>
            <a:endParaRPr b="1" i="0" sz="4000" u="none" cap="small" strike="noStrike">
              <a:solidFill>
                <a:srgbClr val="333399"/>
              </a:solidFill>
              <a:latin typeface="Arial"/>
              <a:ea typeface="Arial"/>
              <a:cs typeface="Arial"/>
              <a:sym typeface="Arial"/>
            </a:endParaRPr>
          </a:p>
        </p:txBody>
      </p:sp>
      <p:sp>
        <p:nvSpPr>
          <p:cNvPr id="1575" name="Google Shape;1575;p142"/>
          <p:cNvSpPr txBox="1"/>
          <p:nvPr>
            <p:ph idx="1" type="body"/>
          </p:nvPr>
        </p:nvSpPr>
        <p:spPr>
          <a:xfrm>
            <a:off x="419100" y="1025525"/>
            <a:ext cx="8248650" cy="552767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For each regular binary 1:N relationship type R, identify the relation S that represent the participating entity type at the </a:t>
            </a:r>
            <a:r>
              <a:rPr b="0" i="0" lang="en-US" sz="2800" u="none" cap="none" strike="noStrike">
                <a:solidFill>
                  <a:schemeClr val="hlink"/>
                </a:solidFill>
                <a:latin typeface="Times New Roman"/>
                <a:ea typeface="Times New Roman"/>
                <a:cs typeface="Times New Roman"/>
                <a:sym typeface="Times New Roman"/>
              </a:rPr>
              <a:t>N-side of the relationship type</a:t>
            </a:r>
            <a:r>
              <a:rPr b="0" i="0" lang="en-US" sz="28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Include as </a:t>
            </a:r>
            <a:r>
              <a:rPr b="0" i="0" lang="en-US" sz="2800" u="none" cap="none" strike="noStrike">
                <a:solidFill>
                  <a:schemeClr val="hlink"/>
                </a:solidFill>
                <a:latin typeface="Times New Roman"/>
                <a:ea typeface="Times New Roman"/>
                <a:cs typeface="Times New Roman"/>
                <a:sym typeface="Times New Roman"/>
              </a:rPr>
              <a:t>foreign key</a:t>
            </a:r>
            <a:r>
              <a:rPr b="0" i="0" lang="en-US" sz="2800" u="none" cap="none" strike="noStrike">
                <a:solidFill>
                  <a:schemeClr val="dk1"/>
                </a:solidFill>
                <a:latin typeface="Times New Roman"/>
                <a:ea typeface="Times New Roman"/>
                <a:cs typeface="Times New Roman"/>
                <a:sym typeface="Times New Roman"/>
              </a:rPr>
              <a:t> in S the primary key of the relation T that represents the other entity type participating in 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Include any </a:t>
            </a:r>
            <a:r>
              <a:rPr b="0" i="0" lang="en-US" sz="2800" u="none" cap="none" strike="noStrike">
                <a:solidFill>
                  <a:schemeClr val="hlink"/>
                </a:solidFill>
                <a:latin typeface="Times New Roman"/>
                <a:ea typeface="Times New Roman"/>
                <a:cs typeface="Times New Roman"/>
                <a:sym typeface="Times New Roman"/>
              </a:rPr>
              <a:t>simple attributes of the 1:N relation type</a:t>
            </a:r>
            <a:r>
              <a:rPr b="0" i="0" lang="en-US" sz="2800" u="none" cap="none" strike="noStrike">
                <a:solidFill>
                  <a:schemeClr val="dk1"/>
                </a:solidFill>
                <a:latin typeface="Times New Roman"/>
                <a:ea typeface="Times New Roman"/>
                <a:cs typeface="Times New Roman"/>
                <a:sym typeface="Times New Roman"/>
              </a:rPr>
              <a:t> as attributes of S.</a:t>
            </a:r>
            <a:r>
              <a:rPr b="0" i="0" lang="en-US" sz="24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560"/>
              </a:spcBef>
              <a:spcAft>
                <a:spcPts val="0"/>
              </a:spcAft>
              <a:buClr>
                <a:srgbClr val="FF0000"/>
              </a:buClr>
              <a:buSzPts val="1700"/>
              <a:buFont typeface="Times New Roman"/>
              <a:buChar char="●"/>
            </a:pPr>
            <a:r>
              <a:rPr b="1" i="0" lang="en-US" sz="2800" u="none" cap="none" strike="noStrike">
                <a:solidFill>
                  <a:schemeClr val="dk1"/>
                </a:solidFill>
                <a:latin typeface="Times New Roman"/>
                <a:ea typeface="Times New Roman"/>
                <a:cs typeface="Times New Roman"/>
                <a:sym typeface="Times New Roman"/>
              </a:rPr>
              <a:t>Example:</a:t>
            </a:r>
            <a:r>
              <a:rPr b="0" i="0" lang="en-US" sz="2800" u="none" cap="none" strike="noStrike">
                <a:solidFill>
                  <a:schemeClr val="dk1"/>
                </a:solidFill>
                <a:latin typeface="Times New Roman"/>
                <a:ea typeface="Times New Roman"/>
                <a:cs typeface="Times New Roman"/>
                <a:sym typeface="Times New Roman"/>
              </a:rPr>
              <a:t> 1:N relationship types WORKS_FOR, CONTROLS, and SUPERVISION in the figure. For WORKS_FOR we include the primary key DNUMBER of the DEPARTMENT relation as foreign key in the EMPLOYEE relation and call it DNO. </a:t>
            </a:r>
            <a:endParaRPr b="0" i="0" sz="2000" u="none" cap="none" strike="noStrike">
              <a:solidFill>
                <a:schemeClr val="dk1"/>
              </a:solidFill>
              <a:latin typeface="Times New Roman"/>
              <a:ea typeface="Times New Roman"/>
              <a:cs typeface="Times New Roman"/>
              <a:sym typeface="Times New Roman"/>
            </a:endParaRPr>
          </a:p>
        </p:txBody>
      </p:sp>
      <p:sp>
        <p:nvSpPr>
          <p:cNvPr id="1576" name="Google Shape;1576;p14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0" name="Shape 1580"/>
        <p:cNvGrpSpPr/>
        <p:nvPr/>
      </p:nvGrpSpPr>
      <p:grpSpPr>
        <a:xfrm>
          <a:off x="0" y="0"/>
          <a:ext cx="0" cy="0"/>
          <a:chOff x="0" y="0"/>
          <a:chExt cx="0" cy="0"/>
        </a:xfrm>
      </p:grpSpPr>
      <p:sp>
        <p:nvSpPr>
          <p:cNvPr id="1581" name="Google Shape;1581;p14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582" name="Google Shape;1582;p143"/>
          <p:cNvSpPr txBox="1"/>
          <p:nvPr>
            <p:ph type="title"/>
          </p:nvPr>
        </p:nvSpPr>
        <p:spPr>
          <a:xfrm>
            <a:off x="323850" y="304800"/>
            <a:ext cx="8610600" cy="657225"/>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Clr>
                <a:srgbClr val="333399"/>
              </a:buClr>
              <a:buFont typeface="Arial"/>
              <a:buNone/>
            </a:pPr>
            <a:r>
              <a:rPr b="1" i="0" lang="en-US" sz="2800" u="none" cap="small" strike="noStrike">
                <a:solidFill>
                  <a:srgbClr val="333399"/>
                </a:solidFill>
                <a:latin typeface="Arial"/>
                <a:ea typeface="Arial"/>
                <a:cs typeface="Arial"/>
                <a:sym typeface="Arial"/>
              </a:rPr>
              <a:t>Result of Mapping of Binary 1:N Relationship Types</a:t>
            </a:r>
            <a:endParaRPr b="1" i="0" sz="4000" u="none" cap="small" strike="noStrike">
              <a:solidFill>
                <a:srgbClr val="333399"/>
              </a:solidFill>
              <a:latin typeface="Arial"/>
              <a:ea typeface="Arial"/>
              <a:cs typeface="Arial"/>
              <a:sym typeface="Arial"/>
            </a:endParaRPr>
          </a:p>
        </p:txBody>
      </p:sp>
      <p:pic>
        <p:nvPicPr>
          <p:cNvPr id="1583" name="Google Shape;1583;p143"/>
          <p:cNvPicPr preferRelativeResize="0"/>
          <p:nvPr/>
        </p:nvPicPr>
        <p:blipFill>
          <a:blip r:embed="rId3">
            <a:alphaModFix/>
          </a:blip>
          <a:stretch>
            <a:fillRect/>
          </a:stretch>
        </p:blipFill>
        <p:spPr>
          <a:xfrm>
            <a:off x="485775" y="962025"/>
            <a:ext cx="7839075" cy="5640387"/>
          </a:xfrm>
          <a:prstGeom prst="rect">
            <a:avLst/>
          </a:prstGeom>
          <a:noFill/>
          <a:ln>
            <a:noFill/>
          </a:ln>
        </p:spPr>
      </p:pic>
      <p:sp>
        <p:nvSpPr>
          <p:cNvPr id="1584" name="Google Shape;1584;p143"/>
          <p:cNvSpPr txBox="1"/>
          <p:nvPr/>
        </p:nvSpPr>
        <p:spPr>
          <a:xfrm>
            <a:off x="2247900" y="3467100"/>
            <a:ext cx="3181350" cy="6286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85" name="Google Shape;1585;p143"/>
          <p:cNvSpPr txBox="1"/>
          <p:nvPr/>
        </p:nvSpPr>
        <p:spPr>
          <a:xfrm>
            <a:off x="2247900" y="2914650"/>
            <a:ext cx="1943100" cy="5524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86" name="Google Shape;1586;p143"/>
          <p:cNvSpPr txBox="1"/>
          <p:nvPr/>
        </p:nvSpPr>
        <p:spPr>
          <a:xfrm>
            <a:off x="2305050" y="4857750"/>
            <a:ext cx="3733800" cy="10287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87" name="Google Shape;1587;p143"/>
          <p:cNvSpPr txBox="1"/>
          <p:nvPr/>
        </p:nvSpPr>
        <p:spPr>
          <a:xfrm>
            <a:off x="1447800" y="2990850"/>
            <a:ext cx="533400" cy="16192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88" name="Google Shape;1588;p143"/>
          <p:cNvSpPr txBox="1"/>
          <p:nvPr/>
        </p:nvSpPr>
        <p:spPr>
          <a:xfrm rot="-3600000">
            <a:off x="1947862" y="4495800"/>
            <a:ext cx="142875" cy="6477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89" name="Google Shape;1589;p143"/>
          <p:cNvSpPr txBox="1"/>
          <p:nvPr/>
        </p:nvSpPr>
        <p:spPr>
          <a:xfrm rot="3180000">
            <a:off x="2071687" y="1885950"/>
            <a:ext cx="161925" cy="14097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90" name="Google Shape;1590;p143"/>
          <p:cNvSpPr txBox="1"/>
          <p:nvPr/>
        </p:nvSpPr>
        <p:spPr>
          <a:xfrm rot="-1920000">
            <a:off x="2733675" y="2057400"/>
            <a:ext cx="323850" cy="161925"/>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91" name="Google Shape;1591;p143"/>
          <p:cNvSpPr txBox="1"/>
          <p:nvPr/>
        </p:nvSpPr>
        <p:spPr>
          <a:xfrm>
            <a:off x="7696200" y="1428750"/>
            <a:ext cx="628650" cy="95250"/>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92" name="Google Shape;1592;p143"/>
          <p:cNvSpPr txBox="1"/>
          <p:nvPr/>
        </p:nvSpPr>
        <p:spPr>
          <a:xfrm>
            <a:off x="6686550" y="1962150"/>
            <a:ext cx="1009650" cy="95250"/>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93" name="Google Shape;1593;p143"/>
          <p:cNvSpPr txBox="1"/>
          <p:nvPr/>
        </p:nvSpPr>
        <p:spPr>
          <a:xfrm>
            <a:off x="5886450" y="4891087"/>
            <a:ext cx="647700" cy="95250"/>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94" name="Google Shape;1594;p14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8" name="Shape 1598"/>
        <p:cNvGrpSpPr/>
        <p:nvPr/>
      </p:nvGrpSpPr>
      <p:grpSpPr>
        <a:xfrm>
          <a:off x="0" y="0"/>
          <a:ext cx="0" cy="0"/>
          <a:chOff x="0" y="0"/>
          <a:chExt cx="0" cy="0"/>
        </a:xfrm>
      </p:grpSpPr>
      <p:sp>
        <p:nvSpPr>
          <p:cNvPr id="1599" name="Google Shape;1599;p14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600" name="Google Shape;1600;p144"/>
          <p:cNvSpPr txBox="1"/>
          <p:nvPr>
            <p:ph type="title"/>
          </p:nvPr>
        </p:nvSpPr>
        <p:spPr>
          <a:xfrm>
            <a:off x="95250" y="258762"/>
            <a:ext cx="8915400" cy="7667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2800" u="none" cap="small" strike="noStrike">
                <a:solidFill>
                  <a:srgbClr val="333399"/>
                </a:solidFill>
                <a:latin typeface="Arial"/>
                <a:ea typeface="Arial"/>
                <a:cs typeface="Arial"/>
                <a:sym typeface="Arial"/>
              </a:rPr>
              <a:t>Step 5: Mapping of Binary M:N Relationship Types</a:t>
            </a:r>
            <a:endParaRPr b="1" i="0" sz="4000" u="none" cap="small" strike="noStrike">
              <a:solidFill>
                <a:srgbClr val="333399"/>
              </a:solidFill>
              <a:latin typeface="Arial"/>
              <a:ea typeface="Arial"/>
              <a:cs typeface="Arial"/>
              <a:sym typeface="Arial"/>
            </a:endParaRPr>
          </a:p>
        </p:txBody>
      </p:sp>
      <p:sp>
        <p:nvSpPr>
          <p:cNvPr id="1601" name="Google Shape;1601;p144"/>
          <p:cNvSpPr txBox="1"/>
          <p:nvPr>
            <p:ph idx="1" type="body"/>
          </p:nvPr>
        </p:nvSpPr>
        <p:spPr>
          <a:xfrm>
            <a:off x="333375" y="1504950"/>
            <a:ext cx="8582025" cy="501967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For each regular binary M:N relationship type R, </a:t>
            </a:r>
            <a:r>
              <a:rPr b="0" i="1" lang="en-US" sz="2400" u="none" cap="none" strike="noStrike">
                <a:solidFill>
                  <a:schemeClr val="hlink"/>
                </a:solidFill>
                <a:latin typeface="Times New Roman"/>
                <a:ea typeface="Times New Roman"/>
                <a:cs typeface="Times New Roman"/>
                <a:sym typeface="Times New Roman"/>
              </a:rPr>
              <a:t>create a new relation</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hlink"/>
                </a:solidFill>
                <a:latin typeface="Times New Roman"/>
                <a:ea typeface="Times New Roman"/>
                <a:cs typeface="Times New Roman"/>
                <a:sym typeface="Times New Roman"/>
              </a:rPr>
              <a:t>S</a:t>
            </a:r>
            <a:r>
              <a:rPr b="0" i="0" lang="en-US" sz="2400" u="none" cap="none" strike="noStrike">
                <a:solidFill>
                  <a:schemeClr val="dk1"/>
                </a:solidFill>
                <a:latin typeface="Times New Roman"/>
                <a:ea typeface="Times New Roman"/>
                <a:cs typeface="Times New Roman"/>
                <a:sym typeface="Times New Roman"/>
              </a:rPr>
              <a:t> to represent 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Include as </a:t>
            </a:r>
            <a:r>
              <a:rPr b="0" i="0" lang="en-US" sz="2400" u="none" cap="none" strike="noStrike">
                <a:solidFill>
                  <a:schemeClr val="hlink"/>
                </a:solidFill>
                <a:latin typeface="Times New Roman"/>
                <a:ea typeface="Times New Roman"/>
                <a:cs typeface="Times New Roman"/>
                <a:sym typeface="Times New Roman"/>
              </a:rPr>
              <a:t>foreign key</a:t>
            </a:r>
            <a:r>
              <a:rPr b="0" i="0" lang="en-US" sz="2400" u="none" cap="none" strike="noStrike">
                <a:solidFill>
                  <a:schemeClr val="dk1"/>
                </a:solidFill>
                <a:latin typeface="Times New Roman"/>
                <a:ea typeface="Times New Roman"/>
                <a:cs typeface="Times New Roman"/>
                <a:sym typeface="Times New Roman"/>
              </a:rPr>
              <a:t> attributes in S the primary keys of the relations that represent the participating entity types; </a:t>
            </a:r>
            <a:r>
              <a:rPr b="0" i="1" lang="en-US" sz="2400" u="none" cap="none" strike="noStrike">
                <a:solidFill>
                  <a:schemeClr val="hlink"/>
                </a:solidFill>
                <a:latin typeface="Times New Roman"/>
                <a:ea typeface="Times New Roman"/>
                <a:cs typeface="Times New Roman"/>
                <a:sym typeface="Times New Roman"/>
              </a:rPr>
              <a:t>their combination will form the primary key</a:t>
            </a:r>
            <a:r>
              <a:rPr b="0" i="0" lang="en-US" sz="2400" u="none" cap="none" strike="noStrike">
                <a:solidFill>
                  <a:schemeClr val="hlink"/>
                </a:solidFill>
                <a:latin typeface="Times New Roman"/>
                <a:ea typeface="Times New Roman"/>
                <a:cs typeface="Times New Roman"/>
                <a:sym typeface="Times New Roman"/>
              </a:rPr>
              <a:t> of S</a:t>
            </a:r>
            <a:r>
              <a:rPr b="0" i="0" lang="en-US" sz="24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Also include any </a:t>
            </a:r>
            <a:r>
              <a:rPr b="0" i="0" lang="en-US" sz="2400" u="none" cap="none" strike="noStrike">
                <a:solidFill>
                  <a:schemeClr val="hlink"/>
                </a:solidFill>
                <a:latin typeface="Times New Roman"/>
                <a:ea typeface="Times New Roman"/>
                <a:cs typeface="Times New Roman"/>
                <a:sym typeface="Times New Roman"/>
              </a:rPr>
              <a:t>simple attributes of the M:N relationship type</a:t>
            </a:r>
            <a:r>
              <a:rPr b="0" i="0" lang="en-US" sz="2400" u="none" cap="none" strike="noStrike">
                <a:solidFill>
                  <a:schemeClr val="dk1"/>
                </a:solidFill>
                <a:latin typeface="Times New Roman"/>
                <a:ea typeface="Times New Roman"/>
                <a:cs typeface="Times New Roman"/>
                <a:sym typeface="Times New Roman"/>
              </a:rPr>
              <a:t> (or simple components of composite attributes) as attributes of 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320"/>
              </a:spcBef>
              <a:spcAft>
                <a:spcPts val="0"/>
              </a:spcAft>
              <a:buClr>
                <a:srgbClr val="FF0000"/>
              </a:buClr>
              <a:buFont typeface="Times New Roman"/>
              <a:buNone/>
            </a:pPr>
            <a:r>
              <a:rPr b="0" i="0" lang="en-US" sz="16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8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Example:</a:t>
            </a:r>
            <a:r>
              <a:rPr b="0" i="0" lang="en-US" sz="2400" u="none" cap="none" strike="noStrike">
                <a:solidFill>
                  <a:schemeClr val="dk1"/>
                </a:solidFill>
                <a:latin typeface="Times New Roman"/>
                <a:ea typeface="Times New Roman"/>
                <a:cs typeface="Times New Roman"/>
                <a:sym typeface="Times New Roman"/>
              </a:rPr>
              <a:t> The M:N relationship type WORKS_ON from the ER  diagram is mapped by creating a relation WORKS_ON in the relational database schema. The primary keys of the PROJECT and EMPLOYEE relations are included as foreign keys in WORKS_ON and renamed PNO and ESSN, respectively.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Attribute HOURS in WORKS_ON represents the HOURS attribute of the relation type. The primary key of the WORKS_ON relation is the combination of the foreign key attributes {ESSN, PNO}.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602" name="Google Shape;1602;p14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14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608" name="Google Shape;1608;p145"/>
          <p:cNvSpPr txBox="1"/>
          <p:nvPr>
            <p:ph type="title"/>
          </p:nvPr>
        </p:nvSpPr>
        <p:spPr>
          <a:xfrm>
            <a:off x="285750" y="304800"/>
            <a:ext cx="8502650" cy="712787"/>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Clr>
                <a:srgbClr val="333399"/>
              </a:buClr>
              <a:buFont typeface="Arial"/>
              <a:buNone/>
            </a:pPr>
            <a:r>
              <a:rPr b="1" i="0" lang="en-US" sz="2800" u="none" cap="small" strike="noStrike">
                <a:solidFill>
                  <a:srgbClr val="333399"/>
                </a:solidFill>
                <a:latin typeface="Arial"/>
                <a:ea typeface="Arial"/>
                <a:cs typeface="Arial"/>
                <a:sym typeface="Arial"/>
              </a:rPr>
              <a:t>Result of Mapping of Binary M:N Relationship Types</a:t>
            </a:r>
            <a:endParaRPr b="1" i="0" sz="4000" u="none" cap="small" strike="noStrike">
              <a:solidFill>
                <a:srgbClr val="333399"/>
              </a:solidFill>
              <a:latin typeface="Arial"/>
              <a:ea typeface="Arial"/>
              <a:cs typeface="Arial"/>
              <a:sym typeface="Arial"/>
            </a:endParaRPr>
          </a:p>
        </p:txBody>
      </p:sp>
      <p:pic>
        <p:nvPicPr>
          <p:cNvPr id="1609" name="Google Shape;1609;p145"/>
          <p:cNvPicPr preferRelativeResize="0"/>
          <p:nvPr/>
        </p:nvPicPr>
        <p:blipFill>
          <a:blip r:embed="rId3">
            <a:alphaModFix/>
          </a:blip>
          <a:stretch>
            <a:fillRect/>
          </a:stretch>
        </p:blipFill>
        <p:spPr>
          <a:xfrm>
            <a:off x="781050" y="865187"/>
            <a:ext cx="7874000" cy="5664200"/>
          </a:xfrm>
          <a:prstGeom prst="rect">
            <a:avLst/>
          </a:prstGeom>
          <a:noFill/>
          <a:ln>
            <a:noFill/>
          </a:ln>
        </p:spPr>
      </p:pic>
      <p:sp>
        <p:nvSpPr>
          <p:cNvPr id="1610" name="Google Shape;1610;p145"/>
          <p:cNvSpPr txBox="1"/>
          <p:nvPr/>
        </p:nvSpPr>
        <p:spPr>
          <a:xfrm>
            <a:off x="2362200" y="3409950"/>
            <a:ext cx="3333750" cy="7239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11" name="Google Shape;1611;p145"/>
          <p:cNvSpPr txBox="1"/>
          <p:nvPr/>
        </p:nvSpPr>
        <p:spPr>
          <a:xfrm>
            <a:off x="2762250" y="2819400"/>
            <a:ext cx="1809750" cy="5905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12" name="Google Shape;1612;p145"/>
          <p:cNvSpPr txBox="1"/>
          <p:nvPr/>
        </p:nvSpPr>
        <p:spPr>
          <a:xfrm>
            <a:off x="3051175" y="5184775"/>
            <a:ext cx="404812"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hlink"/>
                </a:solidFill>
                <a:latin typeface="Times New Roman"/>
                <a:ea typeface="Times New Roman"/>
                <a:cs typeface="Times New Roman"/>
                <a:sym typeface="Times New Roman"/>
              </a:rPr>
              <a:t>V</a:t>
            </a:r>
            <a:endParaRPr b="0" i="0" sz="1800" u="none" cap="none" strike="noStrike">
              <a:solidFill>
                <a:schemeClr val="lt1"/>
              </a:solidFill>
              <a:latin typeface="Times New Roman"/>
              <a:ea typeface="Times New Roman"/>
              <a:cs typeface="Times New Roman"/>
              <a:sym typeface="Times New Roman"/>
            </a:endParaRPr>
          </a:p>
        </p:txBody>
      </p:sp>
      <p:sp>
        <p:nvSpPr>
          <p:cNvPr id="1613" name="Google Shape;1613;p14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7" name="Shape 1617"/>
        <p:cNvGrpSpPr/>
        <p:nvPr/>
      </p:nvGrpSpPr>
      <p:grpSpPr>
        <a:xfrm>
          <a:off x="0" y="0"/>
          <a:ext cx="0" cy="0"/>
          <a:chOff x="0" y="0"/>
          <a:chExt cx="0" cy="0"/>
        </a:xfrm>
      </p:grpSpPr>
      <p:sp>
        <p:nvSpPr>
          <p:cNvPr id="1618" name="Google Shape;1618;p14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619" name="Google Shape;1619;p146"/>
          <p:cNvSpPr txBox="1"/>
          <p:nvPr>
            <p:ph type="title"/>
          </p:nvPr>
        </p:nvSpPr>
        <p:spPr>
          <a:xfrm>
            <a:off x="323850" y="258762"/>
            <a:ext cx="8562975" cy="7667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Step 6: Mapping of Multivalued attributes</a:t>
            </a:r>
            <a:endParaRPr b="1" i="0" sz="4000" u="none" cap="small" strike="noStrike">
              <a:solidFill>
                <a:srgbClr val="333399"/>
              </a:solidFill>
              <a:latin typeface="Arial"/>
              <a:ea typeface="Arial"/>
              <a:cs typeface="Arial"/>
              <a:sym typeface="Arial"/>
            </a:endParaRPr>
          </a:p>
        </p:txBody>
      </p:sp>
      <p:sp>
        <p:nvSpPr>
          <p:cNvPr id="1620" name="Google Shape;1620;p146"/>
          <p:cNvSpPr txBox="1"/>
          <p:nvPr>
            <p:ph idx="1" type="body"/>
          </p:nvPr>
        </p:nvSpPr>
        <p:spPr>
          <a:xfrm>
            <a:off x="323850" y="1533525"/>
            <a:ext cx="8562975" cy="485775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For each multivalued attribute A, </a:t>
            </a:r>
            <a:r>
              <a:rPr b="0" i="0" lang="en-US" sz="2400" u="none" cap="none" strike="noStrike">
                <a:solidFill>
                  <a:schemeClr val="hlink"/>
                </a:solidFill>
                <a:latin typeface="Times New Roman"/>
                <a:ea typeface="Times New Roman"/>
                <a:cs typeface="Times New Roman"/>
                <a:sym typeface="Times New Roman"/>
              </a:rPr>
              <a:t>create a new relation R</a:t>
            </a:r>
            <a:r>
              <a:rPr b="0" i="0" lang="en-US" sz="2400" u="none" cap="none" strike="noStrike">
                <a:solidFill>
                  <a:schemeClr val="dk1"/>
                </a:solidFill>
                <a:latin typeface="Times New Roman"/>
                <a:ea typeface="Times New Roman"/>
                <a:cs typeface="Times New Roman"/>
                <a:sym typeface="Times New Roman"/>
              </a:rPr>
              <a:t>. This relation R will include an </a:t>
            </a:r>
            <a:r>
              <a:rPr b="0" i="0" lang="en-US" sz="2400" u="none" cap="none" strike="noStrike">
                <a:solidFill>
                  <a:schemeClr val="accent2"/>
                </a:solidFill>
                <a:latin typeface="Times New Roman"/>
                <a:ea typeface="Times New Roman"/>
                <a:cs typeface="Times New Roman"/>
                <a:sym typeface="Times New Roman"/>
              </a:rPr>
              <a:t>attribute corresponding to A</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accent2"/>
                </a:solidFill>
                <a:latin typeface="Times New Roman"/>
                <a:ea typeface="Times New Roman"/>
                <a:cs typeface="Times New Roman"/>
                <a:sym typeface="Times New Roman"/>
              </a:rPr>
              <a:t>plus the primary key attribute K-as a foreign key in</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accent2"/>
                </a:solidFill>
                <a:latin typeface="Times New Roman"/>
                <a:ea typeface="Times New Roman"/>
                <a:cs typeface="Times New Roman"/>
                <a:sym typeface="Times New Roman"/>
              </a:rPr>
              <a:t>R</a:t>
            </a:r>
            <a:r>
              <a:rPr b="0" i="0" lang="en-US" sz="2400" u="none" cap="none" strike="noStrike">
                <a:solidFill>
                  <a:schemeClr val="dk1"/>
                </a:solidFill>
                <a:latin typeface="Times New Roman"/>
                <a:ea typeface="Times New Roman"/>
                <a:cs typeface="Times New Roman"/>
                <a:sym typeface="Times New Roman"/>
              </a:rPr>
              <a:t> -of the relation that represents the entity type of relationship type that has A as an attribute.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 </a:t>
            </a:r>
            <a:r>
              <a:rPr b="0" i="0" lang="en-US" sz="2400" u="none" cap="none" strike="noStrike">
                <a:solidFill>
                  <a:schemeClr val="hlink"/>
                </a:solidFill>
                <a:latin typeface="Times New Roman"/>
                <a:ea typeface="Times New Roman"/>
                <a:cs typeface="Times New Roman"/>
                <a:sym typeface="Times New Roman"/>
              </a:rPr>
              <a:t>primary key</a:t>
            </a:r>
            <a:r>
              <a:rPr b="0" i="0" lang="en-US" sz="2400" u="none" cap="none" strike="noStrike">
                <a:solidFill>
                  <a:schemeClr val="dk1"/>
                </a:solidFill>
                <a:latin typeface="Times New Roman"/>
                <a:ea typeface="Times New Roman"/>
                <a:cs typeface="Times New Roman"/>
                <a:sym typeface="Times New Roman"/>
              </a:rPr>
              <a:t> of R is the combination of A and K. If the multivalued attribute is composite, we include its simple components.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8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Example:</a:t>
            </a:r>
            <a:r>
              <a:rPr b="0" i="0" lang="en-US" sz="2400" u="none" cap="none" strike="noStrike">
                <a:solidFill>
                  <a:schemeClr val="dk1"/>
                </a:solidFill>
                <a:latin typeface="Times New Roman"/>
                <a:ea typeface="Times New Roman"/>
                <a:cs typeface="Times New Roman"/>
                <a:sym typeface="Times New Roman"/>
              </a:rPr>
              <a:t> The relation DEPT_LOCATIONS is created. The attribute DLOCATION represents the multivalued attribute LOCATIONS of DEPARTMENT, while DNUMBER-as foreign key-represents the primary key of the DEPARTMENT relation. The primary key of R is the combination of {DNUMBER, DLOCATION}.</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621" name="Google Shape;1621;p14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79" name="Google Shape;179;p30"/>
          <p:cNvSpPr txBox="1"/>
          <p:nvPr>
            <p:ph type="title"/>
          </p:nvPr>
        </p:nvSpPr>
        <p:spPr>
          <a:xfrm>
            <a:off x="685800" y="36195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Advantages of Using the Database Approach</a:t>
            </a:r>
            <a:endParaRPr b="1" i="0" sz="4000" u="none" cap="small" strike="noStrike">
              <a:solidFill>
                <a:srgbClr val="333399"/>
              </a:solidFill>
              <a:latin typeface="Arial"/>
              <a:ea typeface="Arial"/>
              <a:cs typeface="Arial"/>
              <a:sym typeface="Arial"/>
            </a:endParaRPr>
          </a:p>
        </p:txBody>
      </p:sp>
      <p:sp>
        <p:nvSpPr>
          <p:cNvPr id="180" name="Google Shape;180;p30"/>
          <p:cNvSpPr txBox="1"/>
          <p:nvPr>
            <p:ph idx="1" type="body"/>
          </p:nvPr>
        </p:nvSpPr>
        <p:spPr>
          <a:xfrm>
            <a:off x="381000" y="1733550"/>
            <a:ext cx="8458200" cy="47053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Controlling redundancy in data storage and in development and maintenance efforts.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Sharing of data among multiple users.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Restricting unauthorized access to data.</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Providing storage structures for efficient query processing</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Providing backup and recovery services.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Representing complex relationships among data.</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Enforcing integrity constraints on the database.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Permitting inferences and actions using rules</a:t>
            </a:r>
            <a:endParaRPr b="0" i="0" sz="2000" u="none" cap="none" strike="noStrike">
              <a:solidFill>
                <a:schemeClr val="dk1"/>
              </a:solidFill>
              <a:latin typeface="Times New Roman"/>
              <a:ea typeface="Times New Roman"/>
              <a:cs typeface="Times New Roman"/>
              <a:sym typeface="Times New Roman"/>
            </a:endParaRPr>
          </a:p>
        </p:txBody>
      </p:sp>
      <p:sp>
        <p:nvSpPr>
          <p:cNvPr id="181" name="Google Shape;181;p3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sp>
        <p:nvSpPr>
          <p:cNvPr id="1626" name="Google Shape;1626;p14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627" name="Google Shape;1627;p147"/>
          <p:cNvSpPr txBox="1"/>
          <p:nvPr>
            <p:ph type="title"/>
          </p:nvPr>
        </p:nvSpPr>
        <p:spPr>
          <a:xfrm>
            <a:off x="609600" y="304800"/>
            <a:ext cx="8178800" cy="712787"/>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Result of Mapping of Multivalued attributes</a:t>
            </a:r>
            <a:endParaRPr b="1" i="0" sz="4000" u="none" cap="small" strike="noStrike">
              <a:solidFill>
                <a:srgbClr val="333399"/>
              </a:solidFill>
              <a:latin typeface="Arial"/>
              <a:ea typeface="Arial"/>
              <a:cs typeface="Arial"/>
              <a:sym typeface="Arial"/>
            </a:endParaRPr>
          </a:p>
        </p:txBody>
      </p:sp>
      <p:pic>
        <p:nvPicPr>
          <p:cNvPr id="1628" name="Google Shape;1628;p147"/>
          <p:cNvPicPr preferRelativeResize="0"/>
          <p:nvPr/>
        </p:nvPicPr>
        <p:blipFill>
          <a:blip r:embed="rId3">
            <a:alphaModFix/>
          </a:blip>
          <a:stretch>
            <a:fillRect/>
          </a:stretch>
        </p:blipFill>
        <p:spPr>
          <a:xfrm>
            <a:off x="762000" y="960437"/>
            <a:ext cx="7854950" cy="5651500"/>
          </a:xfrm>
          <a:prstGeom prst="rect">
            <a:avLst/>
          </a:prstGeom>
          <a:noFill/>
          <a:ln>
            <a:noFill/>
          </a:ln>
        </p:spPr>
      </p:pic>
      <p:sp>
        <p:nvSpPr>
          <p:cNvPr id="1629" name="Google Shape;1629;p147"/>
          <p:cNvSpPr txBox="1"/>
          <p:nvPr/>
        </p:nvSpPr>
        <p:spPr>
          <a:xfrm>
            <a:off x="2403475" y="3432175"/>
            <a:ext cx="404812"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hlink"/>
                </a:solidFill>
                <a:latin typeface="Times New Roman"/>
                <a:ea typeface="Times New Roman"/>
                <a:cs typeface="Times New Roman"/>
                <a:sym typeface="Times New Roman"/>
              </a:rPr>
              <a:t>V</a:t>
            </a:r>
            <a:endParaRPr b="0" i="0" sz="1800" u="none" cap="none" strike="noStrike">
              <a:solidFill>
                <a:schemeClr val="lt1"/>
              </a:solidFill>
              <a:latin typeface="Times New Roman"/>
              <a:ea typeface="Times New Roman"/>
              <a:cs typeface="Times New Roman"/>
              <a:sym typeface="Times New Roman"/>
            </a:endParaRPr>
          </a:p>
        </p:txBody>
      </p:sp>
      <p:sp>
        <p:nvSpPr>
          <p:cNvPr id="1630" name="Google Shape;1630;p14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sp>
        <p:nvSpPr>
          <p:cNvPr id="1635" name="Google Shape;1635;p14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636" name="Google Shape;1636;p148"/>
          <p:cNvSpPr txBox="1"/>
          <p:nvPr>
            <p:ph type="title"/>
          </p:nvPr>
        </p:nvSpPr>
        <p:spPr>
          <a:xfrm>
            <a:off x="76200" y="182562"/>
            <a:ext cx="8915400" cy="7667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Step 7: Mapping of N-ary Relationship Types</a:t>
            </a:r>
            <a:endParaRPr b="1" i="0" sz="4000" u="none" cap="small" strike="noStrike">
              <a:solidFill>
                <a:srgbClr val="333399"/>
              </a:solidFill>
              <a:latin typeface="Arial"/>
              <a:ea typeface="Arial"/>
              <a:cs typeface="Arial"/>
              <a:sym typeface="Arial"/>
            </a:endParaRPr>
          </a:p>
        </p:txBody>
      </p:sp>
      <p:sp>
        <p:nvSpPr>
          <p:cNvPr id="1637" name="Google Shape;1637;p148"/>
          <p:cNvSpPr txBox="1"/>
          <p:nvPr>
            <p:ph idx="1" type="body"/>
          </p:nvPr>
        </p:nvSpPr>
        <p:spPr>
          <a:xfrm>
            <a:off x="323850" y="949325"/>
            <a:ext cx="8667750" cy="530860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For each n-ary relationship type R, where n&gt;2, </a:t>
            </a:r>
            <a:r>
              <a:rPr b="0" i="0" lang="en-US" sz="2800" u="none" cap="none" strike="noStrike">
                <a:solidFill>
                  <a:schemeClr val="hlink"/>
                </a:solidFill>
                <a:latin typeface="Times New Roman"/>
                <a:ea typeface="Times New Roman"/>
                <a:cs typeface="Times New Roman"/>
                <a:sym typeface="Times New Roman"/>
              </a:rPr>
              <a:t>create a new relation S</a:t>
            </a:r>
            <a:r>
              <a:rPr b="0" i="0" lang="en-US" sz="2800" u="none" cap="none" strike="noStrike">
                <a:solidFill>
                  <a:schemeClr val="dk1"/>
                </a:solidFill>
                <a:latin typeface="Times New Roman"/>
                <a:ea typeface="Times New Roman"/>
                <a:cs typeface="Times New Roman"/>
                <a:sym typeface="Times New Roman"/>
              </a:rPr>
              <a:t> to represent R.</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Include as </a:t>
            </a:r>
            <a:r>
              <a:rPr b="0" i="0" lang="en-US" sz="2800" u="none" cap="none" strike="noStrike">
                <a:solidFill>
                  <a:schemeClr val="hlink"/>
                </a:solidFill>
                <a:latin typeface="Times New Roman"/>
                <a:ea typeface="Times New Roman"/>
                <a:cs typeface="Times New Roman"/>
                <a:sym typeface="Times New Roman"/>
              </a:rPr>
              <a:t>foreign key</a:t>
            </a:r>
            <a:r>
              <a:rPr b="0" i="0" lang="en-US" sz="2800" u="none" cap="none" strike="noStrike">
                <a:solidFill>
                  <a:schemeClr val="dk1"/>
                </a:solidFill>
                <a:latin typeface="Times New Roman"/>
                <a:ea typeface="Times New Roman"/>
                <a:cs typeface="Times New Roman"/>
                <a:sym typeface="Times New Roman"/>
              </a:rPr>
              <a:t> attributes in S the primary keys of the relations that represent the participating entity types.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Also include </a:t>
            </a:r>
            <a:r>
              <a:rPr b="0" i="0" lang="en-US" sz="2800" u="none" cap="none" strike="noStrike">
                <a:solidFill>
                  <a:schemeClr val="hlink"/>
                </a:solidFill>
                <a:latin typeface="Times New Roman"/>
                <a:ea typeface="Times New Roman"/>
                <a:cs typeface="Times New Roman"/>
                <a:sym typeface="Times New Roman"/>
              </a:rPr>
              <a:t>any simple attributes of the n-ary relationship type</a:t>
            </a:r>
            <a:r>
              <a:rPr b="0" i="0" lang="en-US" sz="2800" u="none" cap="none" strike="noStrike">
                <a:solidFill>
                  <a:schemeClr val="dk1"/>
                </a:solidFill>
                <a:latin typeface="Times New Roman"/>
                <a:ea typeface="Times New Roman"/>
                <a:cs typeface="Times New Roman"/>
                <a:sym typeface="Times New Roman"/>
              </a:rPr>
              <a:t> (or simple components of composite attributes) as attributes of S.</a:t>
            </a:r>
            <a:r>
              <a:rPr b="0" i="0" lang="en-US" sz="20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80"/>
              </a:spcBef>
              <a:spcAft>
                <a:spcPts val="0"/>
              </a:spcAft>
              <a:buClr>
                <a:srgbClr val="FF0000"/>
              </a:buClr>
              <a:buSzPts val="1450"/>
              <a:buFont typeface="Times New Roman"/>
              <a:buChar char="●"/>
            </a:pPr>
            <a:r>
              <a:rPr b="0" i="0" lang="en-US" sz="20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Example: </a:t>
            </a:r>
            <a:r>
              <a:rPr b="0" i="0" lang="en-US" sz="2400" u="none" cap="none" strike="noStrike">
                <a:solidFill>
                  <a:schemeClr val="dk1"/>
                </a:solidFill>
                <a:latin typeface="Times New Roman"/>
                <a:ea typeface="Times New Roman"/>
                <a:cs typeface="Times New Roman"/>
                <a:sym typeface="Times New Roman"/>
              </a:rPr>
              <a:t>The relationship type SUPPY in the ER below. This can be mapped to the relation SUPPLY shown in the relational schema, whose primary key is the combination of the three foreign keys {SNAME, PARTNO, PROJNAME}</a:t>
            </a:r>
            <a:endParaRPr b="0" i="0" sz="2000" u="none" cap="none" strike="noStrike">
              <a:solidFill>
                <a:schemeClr val="dk1"/>
              </a:solidFill>
              <a:latin typeface="Times New Roman"/>
              <a:ea typeface="Times New Roman"/>
              <a:cs typeface="Times New Roman"/>
              <a:sym typeface="Times New Roman"/>
            </a:endParaRPr>
          </a:p>
        </p:txBody>
      </p:sp>
      <p:sp>
        <p:nvSpPr>
          <p:cNvPr id="1638" name="Google Shape;1638;p14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2" name="Shape 1642"/>
        <p:cNvGrpSpPr/>
        <p:nvPr/>
      </p:nvGrpSpPr>
      <p:grpSpPr>
        <a:xfrm>
          <a:off x="0" y="0"/>
          <a:ext cx="0" cy="0"/>
          <a:chOff x="0" y="0"/>
          <a:chExt cx="0" cy="0"/>
        </a:xfrm>
      </p:grpSpPr>
      <p:sp>
        <p:nvSpPr>
          <p:cNvPr id="1643" name="Google Shape;1643;p14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1644" name="Google Shape;1644;p149"/>
          <p:cNvPicPr preferRelativeResize="0"/>
          <p:nvPr/>
        </p:nvPicPr>
        <p:blipFill>
          <a:blip r:embed="rId3">
            <a:alphaModFix/>
          </a:blip>
          <a:stretch>
            <a:fillRect/>
          </a:stretch>
        </p:blipFill>
        <p:spPr>
          <a:xfrm>
            <a:off x="685800" y="2352675"/>
            <a:ext cx="6191250" cy="4117975"/>
          </a:xfrm>
          <a:prstGeom prst="rect">
            <a:avLst/>
          </a:prstGeom>
          <a:noFill/>
          <a:ln>
            <a:noFill/>
          </a:ln>
        </p:spPr>
      </p:pic>
      <p:pic>
        <p:nvPicPr>
          <p:cNvPr id="1645" name="Google Shape;1645;p149"/>
          <p:cNvPicPr preferRelativeResize="0"/>
          <p:nvPr/>
        </p:nvPicPr>
        <p:blipFill>
          <a:blip r:embed="rId4">
            <a:alphaModFix/>
          </a:blip>
          <a:stretch>
            <a:fillRect/>
          </a:stretch>
        </p:blipFill>
        <p:spPr>
          <a:xfrm>
            <a:off x="2209800" y="163512"/>
            <a:ext cx="6686550" cy="2284412"/>
          </a:xfrm>
          <a:prstGeom prst="rect">
            <a:avLst/>
          </a:prstGeom>
          <a:noFill/>
          <a:ln>
            <a:noFill/>
          </a:ln>
        </p:spPr>
      </p:pic>
      <p:sp>
        <p:nvSpPr>
          <p:cNvPr id="1646" name="Google Shape;1646;p14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0" name="Shape 1650"/>
        <p:cNvGrpSpPr/>
        <p:nvPr/>
      </p:nvGrpSpPr>
      <p:grpSpPr>
        <a:xfrm>
          <a:off x="0" y="0"/>
          <a:ext cx="0" cy="0"/>
          <a:chOff x="0" y="0"/>
          <a:chExt cx="0" cy="0"/>
        </a:xfrm>
      </p:grpSpPr>
      <p:sp>
        <p:nvSpPr>
          <p:cNvPr id="1651" name="Google Shape;1651;p15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652" name="Google Shape;1652;p150"/>
          <p:cNvSpPr txBox="1"/>
          <p:nvPr>
            <p:ph type="title"/>
          </p:nvPr>
        </p:nvSpPr>
        <p:spPr>
          <a:xfrm>
            <a:off x="685800" y="258762"/>
            <a:ext cx="7772400" cy="12747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Summary of Mapping ER constructs and constraints</a:t>
            </a:r>
            <a:endParaRPr b="1" i="0" sz="4000" u="none" cap="small" strike="noStrike">
              <a:solidFill>
                <a:srgbClr val="333399"/>
              </a:solidFill>
              <a:latin typeface="Arial"/>
              <a:ea typeface="Arial"/>
              <a:cs typeface="Arial"/>
              <a:sym typeface="Arial"/>
            </a:endParaRPr>
          </a:p>
        </p:txBody>
      </p:sp>
      <p:sp>
        <p:nvSpPr>
          <p:cNvPr id="1653" name="Google Shape;1653;p150"/>
          <p:cNvSpPr txBox="1"/>
          <p:nvPr>
            <p:ph idx="1" type="body"/>
          </p:nvPr>
        </p:nvSpPr>
        <p:spPr>
          <a:xfrm>
            <a:off x="685800" y="1533525"/>
            <a:ext cx="7981950" cy="4724400"/>
          </a:xfrm>
          <a:prstGeom prst="rect">
            <a:avLst/>
          </a:prstGeom>
          <a:noFill/>
          <a:ln>
            <a:noFill/>
          </a:ln>
        </p:spPr>
        <p:txBody>
          <a:bodyPr anchorCtr="0" anchor="t" bIns="45700" lIns="91425" spcFirstLastPara="1" rIns="91425" wrap="square" tIns="45700">
            <a:noAutofit/>
          </a:bodyPr>
          <a:lstStyle/>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p:txBody>
      </p:sp>
      <p:sp>
        <p:nvSpPr>
          <p:cNvPr id="1654" name="Google Shape;1654;p150"/>
          <p:cNvSpPr txBox="1"/>
          <p:nvPr/>
        </p:nvSpPr>
        <p:spPr>
          <a:xfrm>
            <a:off x="922337" y="2043112"/>
            <a:ext cx="7318375" cy="37226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1" i="1" lang="en-US" sz="2200" u="none" cap="none" strike="noStrike">
                <a:solidFill>
                  <a:schemeClr val="dk1"/>
                </a:solidFill>
                <a:latin typeface="Times New Roman"/>
                <a:ea typeface="Times New Roman"/>
                <a:cs typeface="Times New Roman"/>
                <a:sym typeface="Times New Roman"/>
              </a:rPr>
              <a:t>Table 7.1 Correspondence between ER and Relational Models</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Arial"/>
              <a:buNone/>
            </a:pPr>
            <a:r>
              <a:rPr b="1" i="0" lang="en-US" sz="1800" u="none" cap="none" strike="noStrike">
                <a:solidFill>
                  <a:schemeClr val="dk1"/>
                </a:solidFill>
                <a:latin typeface="Arial"/>
                <a:ea typeface="Arial"/>
                <a:cs typeface="Arial"/>
                <a:sym typeface="Arial"/>
              </a:rPr>
              <a:t>ER Model		Relational Model</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Entity type		Relation</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Weak Entity                            Relation and foreign key</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1:1 relationship type	Foreign key (or relation or merge)</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1:N relationship type	Foreign key</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M:N relationship type	Relation and two foreign keys</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1" lang="en-US" sz="1800" u="none" cap="none" strike="noStrike">
                <a:solidFill>
                  <a:schemeClr val="dk1"/>
                </a:solidFill>
                <a:latin typeface="Times New Roman"/>
                <a:ea typeface="Times New Roman"/>
                <a:cs typeface="Times New Roman"/>
                <a:sym typeface="Times New Roman"/>
              </a:rPr>
              <a:t>n</a:t>
            </a:r>
            <a:r>
              <a:rPr b="0" i="0" lang="en-US" sz="1800" u="none" cap="none" strike="noStrike">
                <a:solidFill>
                  <a:schemeClr val="dk1"/>
                </a:solidFill>
                <a:latin typeface="Times New Roman"/>
                <a:ea typeface="Times New Roman"/>
                <a:cs typeface="Times New Roman"/>
                <a:sym typeface="Times New Roman"/>
              </a:rPr>
              <a:t>-ary relationship type	Relation and n foreign keys</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Simple attribute		Attribute</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Composite attribute		Set of simple attributes</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Multivalued attribute	Relation and foreign key</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Key attribute		Primary key</a:t>
            </a:r>
            <a:endParaRPr b="0" i="0" sz="1800" u="none" cap="none" strike="noStrike">
              <a:solidFill>
                <a:schemeClr val="lt1"/>
              </a:solidFill>
              <a:latin typeface="Times New Roman"/>
              <a:ea typeface="Times New Roman"/>
              <a:cs typeface="Times New Roman"/>
              <a:sym typeface="Times New Roman"/>
            </a:endParaRPr>
          </a:p>
        </p:txBody>
      </p:sp>
      <p:sp>
        <p:nvSpPr>
          <p:cNvPr id="1655" name="Google Shape;1655;p15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9" name="Shape 1659"/>
        <p:cNvGrpSpPr/>
        <p:nvPr/>
      </p:nvGrpSpPr>
      <p:grpSpPr>
        <a:xfrm>
          <a:off x="0" y="0"/>
          <a:ext cx="0" cy="0"/>
          <a:chOff x="0" y="0"/>
          <a:chExt cx="0" cy="0"/>
        </a:xfrm>
      </p:grpSpPr>
      <p:sp>
        <p:nvSpPr>
          <p:cNvPr id="1660" name="Google Shape;1660;p15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661" name="Google Shape;1661;p151"/>
          <p:cNvSpPr txBox="1"/>
          <p:nvPr>
            <p:ph type="title"/>
          </p:nvPr>
        </p:nvSpPr>
        <p:spPr>
          <a:xfrm>
            <a:off x="250825" y="303212"/>
            <a:ext cx="8534400" cy="8429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Step8: Options for Mapping Specialization or Generalization</a:t>
            </a:r>
            <a:endParaRPr b="1" i="0" sz="4000" u="none" cap="small" strike="noStrike">
              <a:solidFill>
                <a:srgbClr val="333399"/>
              </a:solidFill>
              <a:latin typeface="Arial"/>
              <a:ea typeface="Arial"/>
              <a:cs typeface="Arial"/>
              <a:sym typeface="Arial"/>
            </a:endParaRPr>
          </a:p>
        </p:txBody>
      </p:sp>
      <p:sp>
        <p:nvSpPr>
          <p:cNvPr id="1662" name="Google Shape;1662;p151"/>
          <p:cNvSpPr txBox="1"/>
          <p:nvPr>
            <p:ph idx="1" type="body"/>
          </p:nvPr>
        </p:nvSpPr>
        <p:spPr>
          <a:xfrm>
            <a:off x="381000" y="1389062"/>
            <a:ext cx="8534400" cy="4992687"/>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Convert each specialization with m subclasses {S</a:t>
            </a:r>
            <a:r>
              <a:rPr b="0" baseline="-25000" i="0" lang="en-US" sz="3200" u="none" cap="none" strike="noStrike">
                <a:solidFill>
                  <a:schemeClr val="dk1"/>
                </a:solidFill>
                <a:latin typeface="Times New Roman"/>
                <a:ea typeface="Times New Roman"/>
                <a:cs typeface="Times New Roman"/>
                <a:sym typeface="Times New Roman"/>
              </a:rPr>
              <a:t>1</a:t>
            </a:r>
            <a:r>
              <a:rPr b="0" i="0" lang="en-US" sz="3200" u="none" cap="none" strike="noStrike">
                <a:solidFill>
                  <a:schemeClr val="dk1"/>
                </a:solidFill>
                <a:latin typeface="Times New Roman"/>
                <a:ea typeface="Times New Roman"/>
                <a:cs typeface="Times New Roman"/>
                <a:sym typeface="Times New Roman"/>
              </a:rPr>
              <a:t>, S</a:t>
            </a:r>
            <a:r>
              <a:rPr b="0" baseline="-25000" i="0" lang="en-US" sz="3200" u="none" cap="none" strike="noStrike">
                <a:solidFill>
                  <a:schemeClr val="dk1"/>
                </a:solidFill>
                <a:latin typeface="Times New Roman"/>
                <a:ea typeface="Times New Roman"/>
                <a:cs typeface="Times New Roman"/>
                <a:sym typeface="Times New Roman"/>
              </a:rPr>
              <a:t>2</a:t>
            </a:r>
            <a:r>
              <a:rPr b="0" i="0" lang="en-US" sz="3200" u="none" cap="none" strike="noStrike">
                <a:solidFill>
                  <a:schemeClr val="dk1"/>
                </a:solidFill>
                <a:latin typeface="Times New Roman"/>
                <a:ea typeface="Times New Roman"/>
                <a:cs typeface="Times New Roman"/>
                <a:sym typeface="Times New Roman"/>
              </a:rPr>
              <a:t>,….,S</a:t>
            </a:r>
            <a:r>
              <a:rPr b="0" baseline="-25000" i="0" lang="en-US" sz="3200" u="none" cap="none" strike="noStrike">
                <a:solidFill>
                  <a:schemeClr val="dk1"/>
                </a:solidFill>
                <a:latin typeface="Times New Roman"/>
                <a:ea typeface="Times New Roman"/>
                <a:cs typeface="Times New Roman"/>
                <a:sym typeface="Times New Roman"/>
              </a:rPr>
              <a:t>m</a:t>
            </a:r>
            <a:r>
              <a:rPr b="0" i="0" lang="en-US" sz="3200" u="none" cap="none" strike="noStrike">
                <a:solidFill>
                  <a:schemeClr val="dk1"/>
                </a:solidFill>
                <a:latin typeface="Times New Roman"/>
                <a:ea typeface="Times New Roman"/>
                <a:cs typeface="Times New Roman"/>
                <a:sym typeface="Times New Roman"/>
              </a:rPr>
              <a:t>} and generalized superclass C, where the attributes of C are {k,a</a:t>
            </a:r>
            <a:r>
              <a:rPr b="0" baseline="-25000" i="0" lang="en-US" sz="3200" u="none" cap="none" strike="noStrike">
                <a:solidFill>
                  <a:schemeClr val="dk1"/>
                </a:solidFill>
                <a:latin typeface="Times New Roman"/>
                <a:ea typeface="Times New Roman"/>
                <a:cs typeface="Times New Roman"/>
                <a:sym typeface="Times New Roman"/>
              </a:rPr>
              <a:t>1</a:t>
            </a:r>
            <a:r>
              <a:rPr b="0" i="0" lang="en-US" sz="3200" u="none" cap="none" strike="noStrike">
                <a:solidFill>
                  <a:schemeClr val="dk1"/>
                </a:solidFill>
                <a:latin typeface="Times New Roman"/>
                <a:ea typeface="Times New Roman"/>
                <a:cs typeface="Times New Roman"/>
                <a:sym typeface="Times New Roman"/>
              </a:rPr>
              <a:t>,…a</a:t>
            </a:r>
            <a:r>
              <a:rPr b="0" baseline="-25000" i="0" lang="en-US" sz="3200" u="none" cap="none" strike="noStrike">
                <a:solidFill>
                  <a:schemeClr val="dk1"/>
                </a:solidFill>
                <a:latin typeface="Times New Roman"/>
                <a:ea typeface="Times New Roman"/>
                <a:cs typeface="Times New Roman"/>
                <a:sym typeface="Times New Roman"/>
              </a:rPr>
              <a:t>n</a:t>
            </a:r>
            <a:r>
              <a:rPr b="0" i="0" lang="en-US" sz="3200" u="none" cap="none" strike="noStrike">
                <a:solidFill>
                  <a:schemeClr val="dk1"/>
                </a:solidFill>
                <a:latin typeface="Times New Roman"/>
                <a:ea typeface="Times New Roman"/>
                <a:cs typeface="Times New Roman"/>
                <a:sym typeface="Times New Roman"/>
              </a:rPr>
              <a:t>} and k is the (primary) key, into relational schemas using one of the </a:t>
            </a:r>
            <a:r>
              <a:rPr b="0" i="0" lang="en-US" sz="3200" u="none" cap="none" strike="noStrike">
                <a:solidFill>
                  <a:schemeClr val="hlink"/>
                </a:solidFill>
                <a:latin typeface="Times New Roman"/>
                <a:ea typeface="Times New Roman"/>
                <a:cs typeface="Times New Roman"/>
                <a:sym typeface="Times New Roman"/>
              </a:rPr>
              <a:t>four following options</a:t>
            </a:r>
            <a:r>
              <a:rPr b="0" i="0" lang="en-US" sz="32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Option 8A: </a:t>
            </a:r>
            <a:r>
              <a:rPr b="1" i="0" lang="en-US" sz="2400" u="none" cap="none" strike="noStrike">
                <a:solidFill>
                  <a:schemeClr val="hlink"/>
                </a:solidFill>
                <a:latin typeface="Times New Roman"/>
                <a:ea typeface="Times New Roman"/>
                <a:cs typeface="Times New Roman"/>
                <a:sym typeface="Times New Roman"/>
              </a:rPr>
              <a:t>Multiple relations -</a:t>
            </a:r>
            <a:r>
              <a:rPr b="1" i="0" lang="en-US" sz="2400" u="none" cap="none" strike="noStrike">
                <a:solidFill>
                  <a:schemeClr val="accent2"/>
                </a:solidFill>
                <a:latin typeface="Times New Roman"/>
                <a:ea typeface="Times New Roman"/>
                <a:cs typeface="Times New Roman"/>
                <a:sym typeface="Times New Roman"/>
              </a:rPr>
              <a:t>Superclass and subclasses</a:t>
            </a:r>
            <a:r>
              <a:rPr b="1"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Option 8B: </a:t>
            </a:r>
            <a:r>
              <a:rPr b="1" i="0" lang="en-US" sz="2400" u="none" cap="none" strike="noStrike">
                <a:solidFill>
                  <a:schemeClr val="hlink"/>
                </a:solidFill>
                <a:latin typeface="Times New Roman"/>
                <a:ea typeface="Times New Roman"/>
                <a:cs typeface="Times New Roman"/>
                <a:sym typeface="Times New Roman"/>
              </a:rPr>
              <a:t>Multiple relations - </a:t>
            </a:r>
            <a:r>
              <a:rPr b="1" i="0" lang="en-US" sz="2400" u="none" cap="none" strike="noStrike">
                <a:solidFill>
                  <a:schemeClr val="accent2"/>
                </a:solidFill>
                <a:latin typeface="Times New Roman"/>
                <a:ea typeface="Times New Roman"/>
                <a:cs typeface="Times New Roman"/>
                <a:sym typeface="Times New Roman"/>
              </a:rPr>
              <a:t>Subclass relations only</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Option 8C: </a:t>
            </a:r>
            <a:r>
              <a:rPr b="1" i="0" lang="en-US" sz="2400" u="none" cap="none" strike="noStrike">
                <a:solidFill>
                  <a:schemeClr val="hlink"/>
                </a:solidFill>
                <a:latin typeface="Times New Roman"/>
                <a:ea typeface="Times New Roman"/>
                <a:cs typeface="Times New Roman"/>
                <a:sym typeface="Times New Roman"/>
              </a:rPr>
              <a:t>Single relation </a:t>
            </a:r>
            <a:r>
              <a:rPr b="1" i="0" lang="en-US" sz="2400" u="none" cap="none" strike="noStrike">
                <a:solidFill>
                  <a:schemeClr val="accent2"/>
                </a:solidFill>
                <a:latin typeface="Times New Roman"/>
                <a:ea typeface="Times New Roman"/>
                <a:cs typeface="Times New Roman"/>
                <a:sym typeface="Times New Roman"/>
              </a:rPr>
              <a:t>with</a:t>
            </a:r>
            <a:r>
              <a:rPr b="1" i="0" lang="en-US" sz="2400" u="none" cap="none" strike="noStrike">
                <a:solidFill>
                  <a:schemeClr val="hlink"/>
                </a:solidFill>
                <a:latin typeface="Times New Roman"/>
                <a:ea typeface="Times New Roman"/>
                <a:cs typeface="Times New Roman"/>
                <a:sym typeface="Times New Roman"/>
              </a:rPr>
              <a:t> </a:t>
            </a:r>
            <a:r>
              <a:rPr b="1" i="0" lang="en-US" sz="2400" u="none" cap="none" strike="noStrike">
                <a:solidFill>
                  <a:schemeClr val="accent2"/>
                </a:solidFill>
                <a:latin typeface="Times New Roman"/>
                <a:ea typeface="Times New Roman"/>
                <a:cs typeface="Times New Roman"/>
                <a:sym typeface="Times New Roman"/>
              </a:rPr>
              <a:t>one type attribute</a:t>
            </a:r>
            <a:r>
              <a:rPr b="1"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Option 8D: </a:t>
            </a:r>
            <a:r>
              <a:rPr b="1" i="0" lang="en-US" sz="2400" u="none" cap="none" strike="noStrike">
                <a:solidFill>
                  <a:schemeClr val="hlink"/>
                </a:solidFill>
                <a:latin typeface="Times New Roman"/>
                <a:ea typeface="Times New Roman"/>
                <a:cs typeface="Times New Roman"/>
                <a:sym typeface="Times New Roman"/>
              </a:rPr>
              <a:t>Single relation </a:t>
            </a:r>
            <a:r>
              <a:rPr b="1" i="0" lang="en-US" sz="2400" u="none" cap="none" strike="noStrike">
                <a:solidFill>
                  <a:schemeClr val="accent2"/>
                </a:solidFill>
                <a:latin typeface="Times New Roman"/>
                <a:ea typeface="Times New Roman"/>
                <a:cs typeface="Times New Roman"/>
                <a:sym typeface="Times New Roman"/>
              </a:rPr>
              <a:t>with multiple type attributes</a:t>
            </a:r>
            <a:r>
              <a:rPr b="1" i="0" lang="en-US" sz="24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p:txBody>
      </p:sp>
      <p:sp>
        <p:nvSpPr>
          <p:cNvPr id="1663" name="Google Shape;1663;p15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sp>
        <p:nvSpPr>
          <p:cNvPr id="1668" name="Google Shape;1668;p15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1669" name="Google Shape;1669;p152"/>
          <p:cNvPicPr preferRelativeResize="0"/>
          <p:nvPr/>
        </p:nvPicPr>
        <p:blipFill>
          <a:blip r:embed="rId3">
            <a:alphaModFix/>
          </a:blip>
          <a:stretch>
            <a:fillRect/>
          </a:stretch>
        </p:blipFill>
        <p:spPr>
          <a:xfrm>
            <a:off x="2028825" y="2003425"/>
            <a:ext cx="5514975" cy="4452937"/>
          </a:xfrm>
          <a:prstGeom prst="rect">
            <a:avLst/>
          </a:prstGeom>
          <a:noFill/>
          <a:ln>
            <a:noFill/>
          </a:ln>
        </p:spPr>
      </p:pic>
      <p:sp>
        <p:nvSpPr>
          <p:cNvPr id="1670" name="Google Shape;1670;p152"/>
          <p:cNvSpPr txBox="1"/>
          <p:nvPr/>
        </p:nvSpPr>
        <p:spPr>
          <a:xfrm>
            <a:off x="4594225" y="4508500"/>
            <a:ext cx="2984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a:t>
            </a:r>
            <a:endParaRPr b="0" i="0" sz="1800" u="none" cap="none" strike="noStrike">
              <a:solidFill>
                <a:schemeClr val="lt1"/>
              </a:solidFill>
              <a:latin typeface="Times New Roman"/>
              <a:ea typeface="Times New Roman"/>
              <a:cs typeface="Times New Roman"/>
              <a:sym typeface="Times New Roman"/>
            </a:endParaRPr>
          </a:p>
        </p:txBody>
      </p:sp>
      <p:sp>
        <p:nvSpPr>
          <p:cNvPr id="1671" name="Google Shape;1671;p152"/>
          <p:cNvSpPr txBox="1"/>
          <p:nvPr/>
        </p:nvSpPr>
        <p:spPr>
          <a:xfrm>
            <a:off x="342900" y="227012"/>
            <a:ext cx="8534400" cy="1658937"/>
          </a:xfrm>
          <a:prstGeom prst="rect">
            <a:avLst/>
          </a:prstGeom>
          <a:noFill/>
          <a:ln>
            <a:noFill/>
          </a:ln>
        </p:spPr>
        <p:txBody>
          <a:bodyPr anchorCtr="0" anchor="t" bIns="45700" lIns="91425" spcFirstLastPara="1" rIns="91425" wrap="square" tIns="45700">
            <a:noAutofit/>
          </a:bodyPr>
          <a:lstStyle/>
          <a:p>
            <a:pPr indent="342900" lvl="0" marL="0" marR="0" rtl="0" algn="l">
              <a:lnSpc>
                <a:spcPct val="90000"/>
              </a:lnSpc>
              <a:spcBef>
                <a:spcPts val="48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Option 8A: </a:t>
            </a:r>
            <a:r>
              <a:rPr b="1" i="0" lang="en-US" sz="2400" u="none" cap="none" strike="noStrike">
                <a:solidFill>
                  <a:schemeClr val="hlink"/>
                </a:solidFill>
                <a:latin typeface="Times New Roman"/>
                <a:ea typeface="Times New Roman"/>
                <a:cs typeface="Times New Roman"/>
                <a:sym typeface="Times New Roman"/>
              </a:rPr>
              <a:t>Multiple relations</a:t>
            </a:r>
            <a:r>
              <a:rPr b="1"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accent2"/>
                </a:solidFill>
                <a:latin typeface="Times New Roman"/>
                <a:ea typeface="Times New Roman"/>
                <a:cs typeface="Times New Roman"/>
                <a:sym typeface="Times New Roman"/>
              </a:rPr>
              <a:t>Superclass and subclasses</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Create a relation L for C with attributes Attrs(L) = {k,a1,…an} and PK(L) = k. Create a relation Li for each subclass Si, 1 &lt; i &lt; m, with the attributesAttrs(Li) = {k} U {attributes of Si} and PK(Li)=k. </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This option works </a:t>
            </a:r>
            <a:r>
              <a:rPr b="1" i="0" lang="en-US" sz="2000" u="none" cap="none" strike="noStrike">
                <a:solidFill>
                  <a:schemeClr val="hlink"/>
                </a:solidFill>
                <a:latin typeface="Times New Roman"/>
                <a:ea typeface="Times New Roman"/>
                <a:cs typeface="Times New Roman"/>
                <a:sym typeface="Times New Roman"/>
              </a:rPr>
              <a:t>for any specialization</a:t>
            </a:r>
            <a:r>
              <a:rPr b="0" i="0" lang="en-US" sz="2000" u="none" cap="none" strike="noStrike">
                <a:solidFill>
                  <a:schemeClr val="hlink"/>
                </a:solidFill>
                <a:latin typeface="Times New Roman"/>
                <a:ea typeface="Times New Roman"/>
                <a:cs typeface="Times New Roman"/>
                <a:sym typeface="Times New Roman"/>
              </a:rPr>
              <a:t> (total or partial, disjoint or over-lapping)</a:t>
            </a:r>
            <a:r>
              <a:rPr b="0" i="0" lang="en-US" sz="20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lt1"/>
              </a:solidFill>
              <a:latin typeface="Times New Roman"/>
              <a:ea typeface="Times New Roman"/>
              <a:cs typeface="Times New Roman"/>
              <a:sym typeface="Times New Roman"/>
            </a:endParaRPr>
          </a:p>
        </p:txBody>
      </p:sp>
      <p:sp>
        <p:nvSpPr>
          <p:cNvPr id="1672" name="Google Shape;1672;p15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15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1678" name="Google Shape;1678;p153"/>
          <p:cNvPicPr preferRelativeResize="0"/>
          <p:nvPr/>
        </p:nvPicPr>
        <p:blipFill>
          <a:blip r:embed="rId3">
            <a:alphaModFix/>
          </a:blip>
          <a:stretch>
            <a:fillRect/>
          </a:stretch>
        </p:blipFill>
        <p:spPr>
          <a:xfrm>
            <a:off x="673100" y="2403475"/>
            <a:ext cx="8105775" cy="1985962"/>
          </a:xfrm>
          <a:prstGeom prst="rect">
            <a:avLst/>
          </a:prstGeom>
          <a:noFill/>
          <a:ln>
            <a:noFill/>
          </a:ln>
        </p:spPr>
      </p:pic>
      <p:sp>
        <p:nvSpPr>
          <p:cNvPr id="1679" name="Google Shape;1679;p153"/>
          <p:cNvSpPr txBox="1"/>
          <p:nvPr/>
        </p:nvSpPr>
        <p:spPr>
          <a:xfrm>
            <a:off x="1200150" y="4389437"/>
            <a:ext cx="742950" cy="88900"/>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80" name="Google Shape;1680;p153"/>
          <p:cNvSpPr txBox="1"/>
          <p:nvPr/>
        </p:nvSpPr>
        <p:spPr>
          <a:xfrm>
            <a:off x="4267200" y="4389437"/>
            <a:ext cx="742950" cy="88900"/>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81" name="Google Shape;1681;p153"/>
          <p:cNvSpPr txBox="1"/>
          <p:nvPr/>
        </p:nvSpPr>
        <p:spPr>
          <a:xfrm>
            <a:off x="6838950" y="4389437"/>
            <a:ext cx="742950" cy="88900"/>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82" name="Google Shape;1682;p153"/>
          <p:cNvSpPr txBox="1"/>
          <p:nvPr/>
        </p:nvSpPr>
        <p:spPr>
          <a:xfrm>
            <a:off x="196850" y="584200"/>
            <a:ext cx="8818562" cy="4762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chemeClr val="lt1"/>
              </a:buClr>
              <a:buFont typeface="Times New Roman"/>
              <a:buNone/>
            </a:pPr>
            <a:r>
              <a:rPr b="1" i="0" lang="en-US" sz="2800" u="none" cap="none" strike="noStrike">
                <a:solidFill>
                  <a:schemeClr val="dk1"/>
                </a:solidFill>
                <a:latin typeface="Times New Roman"/>
                <a:ea typeface="Times New Roman"/>
                <a:cs typeface="Times New Roman"/>
                <a:sym typeface="Times New Roman"/>
              </a:rPr>
              <a:t>Option 8A: </a:t>
            </a:r>
            <a:r>
              <a:rPr b="1" i="0" lang="en-US" sz="2800" u="none" cap="none" strike="noStrike">
                <a:solidFill>
                  <a:schemeClr val="hlink"/>
                </a:solidFill>
                <a:latin typeface="Times New Roman"/>
                <a:ea typeface="Times New Roman"/>
                <a:cs typeface="Times New Roman"/>
                <a:sym typeface="Times New Roman"/>
              </a:rPr>
              <a:t>Multiple relations</a:t>
            </a:r>
            <a:r>
              <a:rPr b="1"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chemeClr val="accent2"/>
                </a:solidFill>
                <a:latin typeface="Times New Roman"/>
                <a:ea typeface="Times New Roman"/>
                <a:cs typeface="Times New Roman"/>
                <a:sym typeface="Times New Roman"/>
              </a:rPr>
              <a:t>Superclass and subclasses</a:t>
            </a:r>
            <a:endParaRPr b="0" i="0" sz="1800" u="none" cap="none" strike="noStrike">
              <a:solidFill>
                <a:schemeClr val="lt1"/>
              </a:solidFill>
              <a:latin typeface="Times New Roman"/>
              <a:ea typeface="Times New Roman"/>
              <a:cs typeface="Times New Roman"/>
              <a:sym typeface="Times New Roman"/>
            </a:endParaRPr>
          </a:p>
        </p:txBody>
      </p:sp>
      <p:cxnSp>
        <p:nvCxnSpPr>
          <p:cNvPr id="1683" name="Google Shape;1683;p153"/>
          <p:cNvCxnSpPr/>
          <p:nvPr/>
        </p:nvCxnSpPr>
        <p:spPr>
          <a:xfrm rot="-5400000">
            <a:off x="784225" y="3556000"/>
            <a:ext cx="928687" cy="58737"/>
          </a:xfrm>
          <a:prstGeom prst="straightConnector1">
            <a:avLst/>
          </a:prstGeom>
          <a:noFill/>
          <a:ln cap="rnd" cmpd="sng" w="9525">
            <a:solidFill>
              <a:srgbClr val="FF0066"/>
            </a:solidFill>
            <a:prstDash val="solid"/>
            <a:miter lim="8000"/>
            <a:headEnd len="sm" w="sm" type="none"/>
            <a:tailEnd len="med" w="med" type="stealth"/>
          </a:ln>
        </p:spPr>
      </p:cxnSp>
      <p:cxnSp>
        <p:nvCxnSpPr>
          <p:cNvPr id="1684" name="Google Shape;1684;p153"/>
          <p:cNvCxnSpPr/>
          <p:nvPr/>
        </p:nvCxnSpPr>
        <p:spPr>
          <a:xfrm rot="10800000">
            <a:off x="1465262" y="3178175"/>
            <a:ext cx="2881312" cy="806450"/>
          </a:xfrm>
          <a:prstGeom prst="straightConnector1">
            <a:avLst/>
          </a:prstGeom>
          <a:noFill/>
          <a:ln cap="rnd" cmpd="sng" w="9525">
            <a:solidFill>
              <a:srgbClr val="FF0066"/>
            </a:solidFill>
            <a:prstDash val="solid"/>
            <a:miter lim="8000"/>
            <a:headEnd len="sm" w="sm" type="none"/>
            <a:tailEnd len="med" w="med" type="stealth"/>
          </a:ln>
        </p:spPr>
      </p:cxnSp>
      <p:cxnSp>
        <p:nvCxnSpPr>
          <p:cNvPr id="1685" name="Google Shape;1685;p153"/>
          <p:cNvCxnSpPr/>
          <p:nvPr/>
        </p:nvCxnSpPr>
        <p:spPr>
          <a:xfrm rot="10800000">
            <a:off x="1712912" y="3149600"/>
            <a:ext cx="5159375" cy="835025"/>
          </a:xfrm>
          <a:prstGeom prst="straightConnector1">
            <a:avLst/>
          </a:prstGeom>
          <a:noFill/>
          <a:ln cap="rnd" cmpd="sng" w="9525">
            <a:solidFill>
              <a:srgbClr val="FF0066"/>
            </a:solidFill>
            <a:prstDash val="solid"/>
            <a:miter lim="8000"/>
            <a:headEnd len="sm" w="sm" type="none"/>
            <a:tailEnd len="med" w="med" type="stealth"/>
          </a:ln>
        </p:spPr>
      </p:cxnSp>
      <p:sp>
        <p:nvSpPr>
          <p:cNvPr id="1686" name="Google Shape;1686;p15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p15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1692" name="Google Shape;1692;p154"/>
          <p:cNvPicPr preferRelativeResize="0"/>
          <p:nvPr/>
        </p:nvPicPr>
        <p:blipFill>
          <a:blip r:embed="rId3">
            <a:alphaModFix/>
          </a:blip>
          <a:stretch>
            <a:fillRect/>
          </a:stretch>
        </p:blipFill>
        <p:spPr>
          <a:xfrm>
            <a:off x="381000" y="2819400"/>
            <a:ext cx="8077200" cy="3562350"/>
          </a:xfrm>
          <a:prstGeom prst="rect">
            <a:avLst/>
          </a:prstGeom>
          <a:noFill/>
          <a:ln>
            <a:noFill/>
          </a:ln>
        </p:spPr>
      </p:pic>
      <p:sp>
        <p:nvSpPr>
          <p:cNvPr id="1693" name="Google Shape;1693;p154"/>
          <p:cNvSpPr txBox="1"/>
          <p:nvPr/>
        </p:nvSpPr>
        <p:spPr>
          <a:xfrm>
            <a:off x="76200" y="303212"/>
            <a:ext cx="8915400" cy="2230437"/>
          </a:xfrm>
          <a:prstGeom prst="rect">
            <a:avLst/>
          </a:prstGeom>
          <a:noFill/>
          <a:ln>
            <a:noFill/>
          </a:ln>
        </p:spPr>
        <p:txBody>
          <a:bodyPr anchorCtr="0" anchor="t" bIns="45700" lIns="91425" spcFirstLastPara="1" rIns="91425" wrap="square" tIns="45700">
            <a:noAutofit/>
          </a:bodyPr>
          <a:lstStyle/>
          <a:p>
            <a:pPr indent="342900" lvl="0" marL="0" marR="0" rtl="0" algn="l">
              <a:lnSpc>
                <a:spcPct val="80000"/>
              </a:lnSpc>
              <a:spcBef>
                <a:spcPts val="560"/>
              </a:spcBef>
              <a:spcAft>
                <a:spcPts val="0"/>
              </a:spcAft>
              <a:buClr>
                <a:srgbClr val="FF0000"/>
              </a:buClr>
              <a:buSzPts val="1700"/>
              <a:buFont typeface="Times New Roman"/>
              <a:buChar char="●"/>
            </a:pPr>
            <a:r>
              <a:rPr b="1" i="0" lang="en-US" sz="2800" u="none" cap="none" strike="noStrike">
                <a:solidFill>
                  <a:schemeClr val="dk1"/>
                </a:solidFill>
                <a:latin typeface="Times New Roman"/>
                <a:ea typeface="Times New Roman"/>
                <a:cs typeface="Times New Roman"/>
                <a:sym typeface="Times New Roman"/>
              </a:rPr>
              <a:t>Option 8B: </a:t>
            </a:r>
            <a:r>
              <a:rPr b="1" i="0" lang="en-US" sz="2800" u="none" cap="none" strike="noStrike">
                <a:solidFill>
                  <a:schemeClr val="hlink"/>
                </a:solidFill>
                <a:latin typeface="Times New Roman"/>
                <a:ea typeface="Times New Roman"/>
                <a:cs typeface="Times New Roman"/>
                <a:sym typeface="Times New Roman"/>
              </a:rPr>
              <a:t>Multiple relations- </a:t>
            </a:r>
            <a:r>
              <a:rPr b="1" i="0" lang="en-US" sz="2800" u="none" cap="none" strike="noStrike">
                <a:solidFill>
                  <a:schemeClr val="accent2"/>
                </a:solidFill>
                <a:latin typeface="Times New Roman"/>
                <a:ea typeface="Times New Roman"/>
                <a:cs typeface="Times New Roman"/>
                <a:sym typeface="Times New Roman"/>
              </a:rPr>
              <a:t>Subclass relations only</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300"/>
              <a:buFont typeface="Times New Roman"/>
              <a:buChar char="●"/>
            </a:pPr>
            <a:r>
              <a:rPr b="0" i="0" lang="en-US" sz="2200" u="none" cap="none" strike="noStrike">
                <a:solidFill>
                  <a:schemeClr val="dk1"/>
                </a:solidFill>
                <a:latin typeface="Times New Roman"/>
                <a:ea typeface="Times New Roman"/>
                <a:cs typeface="Times New Roman"/>
                <a:sym typeface="Times New Roman"/>
              </a:rPr>
              <a:t>Create a relation L</a:t>
            </a:r>
            <a:r>
              <a:rPr b="0" baseline="-25000" i="0" lang="en-US" sz="2200" u="none" cap="none" strike="noStrike">
                <a:solidFill>
                  <a:schemeClr val="dk1"/>
                </a:solidFill>
                <a:latin typeface="Times New Roman"/>
                <a:ea typeface="Times New Roman"/>
                <a:cs typeface="Times New Roman"/>
                <a:sym typeface="Times New Roman"/>
              </a:rPr>
              <a:t>i</a:t>
            </a:r>
            <a:r>
              <a:rPr b="0" i="0" lang="en-US" sz="2200" u="none" cap="none" strike="noStrike">
                <a:solidFill>
                  <a:schemeClr val="dk1"/>
                </a:solidFill>
                <a:latin typeface="Times New Roman"/>
                <a:ea typeface="Times New Roman"/>
                <a:cs typeface="Times New Roman"/>
                <a:sym typeface="Times New Roman"/>
              </a:rPr>
              <a:t> for each subclass S</a:t>
            </a:r>
            <a:r>
              <a:rPr b="0" baseline="-25000" i="0" lang="en-US" sz="2200" u="none" cap="none" strike="noStrike">
                <a:solidFill>
                  <a:schemeClr val="dk1"/>
                </a:solidFill>
                <a:latin typeface="Times New Roman"/>
                <a:ea typeface="Times New Roman"/>
                <a:cs typeface="Times New Roman"/>
                <a:sym typeface="Times New Roman"/>
              </a:rPr>
              <a:t>i</a:t>
            </a:r>
            <a:r>
              <a:rPr b="0" i="0" lang="en-US" sz="2200" u="none" cap="none" strike="noStrike">
                <a:solidFill>
                  <a:schemeClr val="dk1"/>
                </a:solidFill>
                <a:latin typeface="Times New Roman"/>
                <a:ea typeface="Times New Roman"/>
                <a:cs typeface="Times New Roman"/>
                <a:sym typeface="Times New Roman"/>
              </a:rPr>
              <a:t>, 1 &lt; i &lt; m, with the attributes Attr(L</a:t>
            </a:r>
            <a:r>
              <a:rPr b="0" baseline="-25000" i="0" lang="en-US" sz="2200" u="none" cap="none" strike="noStrike">
                <a:solidFill>
                  <a:schemeClr val="dk1"/>
                </a:solidFill>
                <a:latin typeface="Times New Roman"/>
                <a:ea typeface="Times New Roman"/>
                <a:cs typeface="Times New Roman"/>
                <a:sym typeface="Times New Roman"/>
              </a:rPr>
              <a:t>i</a:t>
            </a:r>
            <a:r>
              <a:rPr b="0" i="0" lang="en-US" sz="2200" u="none" cap="none" strike="noStrike">
                <a:solidFill>
                  <a:schemeClr val="dk1"/>
                </a:solidFill>
                <a:latin typeface="Times New Roman"/>
                <a:ea typeface="Times New Roman"/>
                <a:cs typeface="Times New Roman"/>
                <a:sym typeface="Times New Roman"/>
              </a:rPr>
              <a:t>) = {attributes of S</a:t>
            </a:r>
            <a:r>
              <a:rPr b="0" baseline="-25000" i="0" lang="en-US" sz="2200" u="none" cap="none" strike="noStrike">
                <a:solidFill>
                  <a:schemeClr val="dk1"/>
                </a:solidFill>
                <a:latin typeface="Times New Roman"/>
                <a:ea typeface="Times New Roman"/>
                <a:cs typeface="Times New Roman"/>
                <a:sym typeface="Times New Roman"/>
              </a:rPr>
              <a:t>i</a:t>
            </a:r>
            <a:r>
              <a:rPr b="0" i="0" lang="en-US" sz="2200" u="none" cap="none" strike="noStrike">
                <a:solidFill>
                  <a:schemeClr val="dk1"/>
                </a:solidFill>
                <a:latin typeface="Times New Roman"/>
                <a:ea typeface="Times New Roman"/>
                <a:cs typeface="Times New Roman"/>
                <a:sym typeface="Times New Roman"/>
              </a:rPr>
              <a:t>} U {k,a</a:t>
            </a:r>
            <a:r>
              <a:rPr b="0" baseline="-25000" i="0" lang="en-US" sz="2200" u="none" cap="none" strike="noStrike">
                <a:solidFill>
                  <a:schemeClr val="dk1"/>
                </a:solidFill>
                <a:latin typeface="Times New Roman"/>
                <a:ea typeface="Times New Roman"/>
                <a:cs typeface="Times New Roman"/>
                <a:sym typeface="Times New Roman"/>
              </a:rPr>
              <a:t>1</a:t>
            </a:r>
            <a:r>
              <a:rPr b="0" i="0" lang="en-US" sz="2200" u="none" cap="none" strike="noStrike">
                <a:solidFill>
                  <a:schemeClr val="dk1"/>
                </a:solidFill>
                <a:latin typeface="Times New Roman"/>
                <a:ea typeface="Times New Roman"/>
                <a:cs typeface="Times New Roman"/>
                <a:sym typeface="Times New Roman"/>
              </a:rPr>
              <a:t>…,a</a:t>
            </a:r>
            <a:r>
              <a:rPr b="0" baseline="-25000" i="0" lang="en-US" sz="2200" u="none" cap="none" strike="noStrike">
                <a:solidFill>
                  <a:schemeClr val="dk1"/>
                </a:solidFill>
                <a:latin typeface="Times New Roman"/>
                <a:ea typeface="Times New Roman"/>
                <a:cs typeface="Times New Roman"/>
                <a:sym typeface="Times New Roman"/>
              </a:rPr>
              <a:t>n</a:t>
            </a:r>
            <a:r>
              <a:rPr b="0" i="0" lang="en-US" sz="2200" u="none" cap="none" strike="noStrike">
                <a:solidFill>
                  <a:schemeClr val="dk1"/>
                </a:solidFill>
                <a:latin typeface="Times New Roman"/>
                <a:ea typeface="Times New Roman"/>
                <a:cs typeface="Times New Roman"/>
                <a:sym typeface="Times New Roman"/>
              </a:rPr>
              <a:t>} and PK(L</a:t>
            </a:r>
            <a:r>
              <a:rPr b="0" baseline="-25000" i="0" lang="en-US" sz="2200" u="none" cap="none" strike="noStrike">
                <a:solidFill>
                  <a:schemeClr val="dk1"/>
                </a:solidFill>
                <a:latin typeface="Times New Roman"/>
                <a:ea typeface="Times New Roman"/>
                <a:cs typeface="Times New Roman"/>
                <a:sym typeface="Times New Roman"/>
              </a:rPr>
              <a:t>i</a:t>
            </a:r>
            <a:r>
              <a:rPr b="0" i="0" lang="en-US" sz="2200" u="none" cap="none" strike="noStrike">
                <a:solidFill>
                  <a:schemeClr val="dk1"/>
                </a:solidFill>
                <a:latin typeface="Times New Roman"/>
                <a:ea typeface="Times New Roman"/>
                <a:cs typeface="Times New Roman"/>
                <a:sym typeface="Times New Roman"/>
              </a:rPr>
              <a:t>) = k. </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300"/>
              <a:buFont typeface="Times New Roman"/>
              <a:buChar char="●"/>
            </a:pPr>
            <a:r>
              <a:rPr b="0" i="0" lang="en-US" sz="2200" u="none" cap="none" strike="noStrike">
                <a:solidFill>
                  <a:schemeClr val="dk1"/>
                </a:solidFill>
                <a:latin typeface="Times New Roman"/>
                <a:ea typeface="Times New Roman"/>
                <a:cs typeface="Times New Roman"/>
                <a:sym typeface="Times New Roman"/>
              </a:rPr>
              <a:t>This option only works </a:t>
            </a:r>
            <a:r>
              <a:rPr b="0" i="0" lang="en-US" sz="2200" u="none" cap="none" strike="noStrike">
                <a:solidFill>
                  <a:schemeClr val="hlink"/>
                </a:solidFill>
                <a:latin typeface="Times New Roman"/>
                <a:ea typeface="Times New Roman"/>
                <a:cs typeface="Times New Roman"/>
                <a:sym typeface="Times New Roman"/>
              </a:rPr>
              <a:t>for a</a:t>
            </a:r>
            <a:r>
              <a:rPr b="0" i="0" lang="en-US" sz="2200" u="none" cap="none" strike="noStrike">
                <a:solidFill>
                  <a:schemeClr val="dk1"/>
                </a:solidFill>
                <a:latin typeface="Times New Roman"/>
                <a:ea typeface="Times New Roman"/>
                <a:cs typeface="Times New Roman"/>
                <a:sym typeface="Times New Roman"/>
              </a:rPr>
              <a:t>  </a:t>
            </a:r>
            <a:r>
              <a:rPr b="0" i="0" lang="en-US" sz="2200" u="none" cap="none" strike="noStrike">
                <a:solidFill>
                  <a:schemeClr val="hlink"/>
                </a:solidFill>
                <a:latin typeface="Times New Roman"/>
                <a:ea typeface="Times New Roman"/>
                <a:cs typeface="Times New Roman"/>
                <a:sym typeface="Times New Roman"/>
              </a:rPr>
              <a:t>specialization whose subclasses are </a:t>
            </a:r>
            <a:r>
              <a:rPr b="1" i="0" lang="en-US" sz="2200" u="none" cap="none" strike="noStrike">
                <a:solidFill>
                  <a:schemeClr val="hlink"/>
                </a:solidFill>
                <a:latin typeface="Times New Roman"/>
                <a:ea typeface="Times New Roman"/>
                <a:cs typeface="Times New Roman"/>
                <a:sym typeface="Times New Roman"/>
              </a:rPr>
              <a:t>total</a:t>
            </a:r>
            <a:r>
              <a:rPr b="0" i="0" lang="en-US" sz="2200" u="none" cap="none" strike="noStrike">
                <a:solidFill>
                  <a:schemeClr val="dk1"/>
                </a:solidFill>
                <a:latin typeface="Times New Roman"/>
                <a:ea typeface="Times New Roman"/>
                <a:cs typeface="Times New Roman"/>
                <a:sym typeface="Times New Roman"/>
              </a:rPr>
              <a:t> (every entity in the superclass must belong to (at least) one of the subclasses).</a:t>
            </a:r>
            <a:endParaRPr b="0" i="0" sz="1800" u="none" cap="none" strike="noStrike">
              <a:solidFill>
                <a:schemeClr val="lt1"/>
              </a:solidFill>
              <a:latin typeface="Times New Roman"/>
              <a:ea typeface="Times New Roman"/>
              <a:cs typeface="Times New Roman"/>
              <a:sym typeface="Times New Roman"/>
            </a:endParaRPr>
          </a:p>
        </p:txBody>
      </p:sp>
      <p:sp>
        <p:nvSpPr>
          <p:cNvPr id="1694" name="Google Shape;1694;p154"/>
          <p:cNvSpPr txBox="1"/>
          <p:nvPr/>
        </p:nvSpPr>
        <p:spPr>
          <a:xfrm>
            <a:off x="4327525" y="4732337"/>
            <a:ext cx="3111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b="0" i="0" sz="1800" u="none" cap="none" strike="noStrike">
              <a:solidFill>
                <a:schemeClr val="lt1"/>
              </a:solidFill>
              <a:latin typeface="Times New Roman"/>
              <a:ea typeface="Times New Roman"/>
              <a:cs typeface="Times New Roman"/>
              <a:sym typeface="Times New Roman"/>
            </a:endParaRPr>
          </a:p>
        </p:txBody>
      </p:sp>
      <p:sp>
        <p:nvSpPr>
          <p:cNvPr id="1695" name="Google Shape;1695;p15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sp>
        <p:nvSpPr>
          <p:cNvPr id="1700" name="Google Shape;1700;p15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1701" name="Google Shape;1701;p155"/>
          <p:cNvPicPr preferRelativeResize="0"/>
          <p:nvPr/>
        </p:nvPicPr>
        <p:blipFill>
          <a:blip r:embed="rId3">
            <a:alphaModFix/>
          </a:blip>
          <a:stretch>
            <a:fillRect/>
          </a:stretch>
        </p:blipFill>
        <p:spPr>
          <a:xfrm>
            <a:off x="603250" y="2362200"/>
            <a:ext cx="7935912" cy="2133600"/>
          </a:xfrm>
          <a:prstGeom prst="rect">
            <a:avLst/>
          </a:prstGeom>
          <a:noFill/>
          <a:ln>
            <a:noFill/>
          </a:ln>
        </p:spPr>
      </p:pic>
      <p:sp>
        <p:nvSpPr>
          <p:cNvPr id="1702" name="Google Shape;1702;p155"/>
          <p:cNvSpPr txBox="1"/>
          <p:nvPr/>
        </p:nvSpPr>
        <p:spPr>
          <a:xfrm>
            <a:off x="6537325" y="4022725"/>
            <a:ext cx="10731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Tonnage</a:t>
            </a:r>
            <a:endParaRPr b="0" i="0" sz="1800" u="none" cap="none" strike="noStrike">
              <a:solidFill>
                <a:schemeClr val="lt1"/>
              </a:solidFill>
              <a:latin typeface="Times New Roman"/>
              <a:ea typeface="Times New Roman"/>
              <a:cs typeface="Times New Roman"/>
              <a:sym typeface="Times New Roman"/>
            </a:endParaRPr>
          </a:p>
        </p:txBody>
      </p:sp>
      <p:sp>
        <p:nvSpPr>
          <p:cNvPr id="1703" name="Google Shape;1703;p155"/>
          <p:cNvSpPr txBox="1"/>
          <p:nvPr/>
        </p:nvSpPr>
        <p:spPr>
          <a:xfrm>
            <a:off x="1143000" y="3200400"/>
            <a:ext cx="3905250" cy="95250"/>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04" name="Google Shape;1704;p155"/>
          <p:cNvSpPr txBox="1"/>
          <p:nvPr/>
        </p:nvSpPr>
        <p:spPr>
          <a:xfrm>
            <a:off x="1143000" y="4495800"/>
            <a:ext cx="3905250" cy="95250"/>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05" name="Google Shape;1705;p155"/>
          <p:cNvSpPr txBox="1"/>
          <p:nvPr/>
        </p:nvSpPr>
        <p:spPr>
          <a:xfrm>
            <a:off x="490537" y="585787"/>
            <a:ext cx="8343900" cy="433387"/>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560"/>
              </a:spcBef>
              <a:spcAft>
                <a:spcPts val="0"/>
              </a:spcAft>
              <a:buClr>
                <a:schemeClr val="lt1"/>
              </a:buClr>
              <a:buFont typeface="Times New Roman"/>
              <a:buNone/>
            </a:pPr>
            <a:r>
              <a:rPr b="1" i="0" lang="en-US" sz="2800" u="none" cap="none" strike="noStrike">
                <a:solidFill>
                  <a:schemeClr val="dk1"/>
                </a:solidFill>
                <a:latin typeface="Times New Roman"/>
                <a:ea typeface="Times New Roman"/>
                <a:cs typeface="Times New Roman"/>
                <a:sym typeface="Times New Roman"/>
              </a:rPr>
              <a:t>Option 8B: </a:t>
            </a:r>
            <a:r>
              <a:rPr b="1" i="0" lang="en-US" sz="2800" u="none" cap="none" strike="noStrike">
                <a:solidFill>
                  <a:schemeClr val="hlink"/>
                </a:solidFill>
                <a:latin typeface="Times New Roman"/>
                <a:ea typeface="Times New Roman"/>
                <a:cs typeface="Times New Roman"/>
                <a:sym typeface="Times New Roman"/>
              </a:rPr>
              <a:t>Multiple relations- </a:t>
            </a:r>
            <a:r>
              <a:rPr b="1" i="0" lang="en-US" sz="2800" u="none" cap="none" strike="noStrike">
                <a:solidFill>
                  <a:schemeClr val="accent2"/>
                </a:solidFill>
                <a:latin typeface="Times New Roman"/>
                <a:ea typeface="Times New Roman"/>
                <a:cs typeface="Times New Roman"/>
                <a:sym typeface="Times New Roman"/>
              </a:rPr>
              <a:t>Subclass relations only</a:t>
            </a:r>
            <a:endParaRPr b="0" i="0" sz="1800" u="none" cap="none" strike="noStrike">
              <a:solidFill>
                <a:schemeClr val="lt1"/>
              </a:solidFill>
              <a:latin typeface="Times New Roman"/>
              <a:ea typeface="Times New Roman"/>
              <a:cs typeface="Times New Roman"/>
              <a:sym typeface="Times New Roman"/>
            </a:endParaRPr>
          </a:p>
        </p:txBody>
      </p:sp>
      <p:sp>
        <p:nvSpPr>
          <p:cNvPr id="1706" name="Google Shape;1706;p15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15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1712" name="Google Shape;1712;p156"/>
          <p:cNvPicPr preferRelativeResize="0"/>
          <p:nvPr/>
        </p:nvPicPr>
        <p:blipFill>
          <a:blip r:embed="rId3">
            <a:alphaModFix/>
          </a:blip>
          <a:stretch>
            <a:fillRect/>
          </a:stretch>
        </p:blipFill>
        <p:spPr>
          <a:xfrm>
            <a:off x="2028825" y="2003425"/>
            <a:ext cx="5514975" cy="4452937"/>
          </a:xfrm>
          <a:prstGeom prst="rect">
            <a:avLst/>
          </a:prstGeom>
          <a:noFill/>
          <a:ln>
            <a:noFill/>
          </a:ln>
        </p:spPr>
      </p:pic>
      <p:sp>
        <p:nvSpPr>
          <p:cNvPr id="1713" name="Google Shape;1713;p156"/>
          <p:cNvSpPr txBox="1"/>
          <p:nvPr/>
        </p:nvSpPr>
        <p:spPr>
          <a:xfrm>
            <a:off x="4594225" y="4508500"/>
            <a:ext cx="2984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a:t>
            </a:r>
            <a:endParaRPr b="0" i="0" sz="1800" u="none" cap="none" strike="noStrike">
              <a:solidFill>
                <a:schemeClr val="lt1"/>
              </a:solidFill>
              <a:latin typeface="Times New Roman"/>
              <a:ea typeface="Times New Roman"/>
              <a:cs typeface="Times New Roman"/>
              <a:sym typeface="Times New Roman"/>
            </a:endParaRPr>
          </a:p>
        </p:txBody>
      </p:sp>
      <p:sp>
        <p:nvSpPr>
          <p:cNvPr id="1714" name="Google Shape;1714;p156"/>
          <p:cNvSpPr txBox="1"/>
          <p:nvPr/>
        </p:nvSpPr>
        <p:spPr>
          <a:xfrm>
            <a:off x="342900" y="227012"/>
            <a:ext cx="8534400" cy="1658937"/>
          </a:xfrm>
          <a:prstGeom prst="rect">
            <a:avLst/>
          </a:prstGeom>
          <a:noFill/>
          <a:ln>
            <a:noFill/>
          </a:ln>
        </p:spPr>
        <p:txBody>
          <a:bodyPr anchorCtr="0" anchor="t" bIns="45700" lIns="91425" spcFirstLastPara="1" rIns="91425" wrap="square" tIns="45700">
            <a:noAutofit/>
          </a:bodyPr>
          <a:lstStyle/>
          <a:p>
            <a:pPr indent="342900" lvl="0" marL="0" marR="0" rtl="0" algn="l">
              <a:lnSpc>
                <a:spcPct val="90000"/>
              </a:lnSpc>
              <a:spcBef>
                <a:spcPts val="560"/>
              </a:spcBef>
              <a:spcAft>
                <a:spcPts val="0"/>
              </a:spcAft>
              <a:buClr>
                <a:srgbClr val="FF0000"/>
              </a:buClr>
              <a:buSzPts val="1700"/>
              <a:buFont typeface="Times New Roman"/>
              <a:buChar char="●"/>
            </a:pPr>
            <a:r>
              <a:rPr b="1" i="0" lang="en-US" sz="2800" u="none" cap="none" strike="noStrike">
                <a:solidFill>
                  <a:schemeClr val="dk1"/>
                </a:solidFill>
                <a:latin typeface="Times New Roman"/>
                <a:ea typeface="Times New Roman"/>
                <a:cs typeface="Times New Roman"/>
                <a:sym typeface="Times New Roman"/>
              </a:rPr>
              <a:t>Option 8C: </a:t>
            </a:r>
            <a:r>
              <a:rPr b="1" i="0" lang="en-US" sz="2800" u="none" cap="none" strike="noStrike">
                <a:solidFill>
                  <a:schemeClr val="hlink"/>
                </a:solidFill>
                <a:latin typeface="Times New Roman"/>
                <a:ea typeface="Times New Roman"/>
                <a:cs typeface="Times New Roman"/>
                <a:sym typeface="Times New Roman"/>
              </a:rPr>
              <a:t>Single relation </a:t>
            </a:r>
            <a:r>
              <a:rPr b="1" i="0" lang="en-US" sz="2800" u="none" cap="none" strike="noStrike">
                <a:solidFill>
                  <a:schemeClr val="accent2"/>
                </a:solidFill>
                <a:latin typeface="Times New Roman"/>
                <a:ea typeface="Times New Roman"/>
                <a:cs typeface="Times New Roman"/>
                <a:sym typeface="Times New Roman"/>
              </a:rPr>
              <a:t>with one type attribute</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Create a single relation L with attributes Attrs(L) = {k,a</a:t>
            </a:r>
            <a:r>
              <a:rPr b="0" baseline="-25000" i="0" lang="en-US" sz="2000" u="none" cap="none" strike="noStrike">
                <a:solidFill>
                  <a:schemeClr val="dk1"/>
                </a:solidFill>
                <a:latin typeface="Times New Roman"/>
                <a:ea typeface="Times New Roman"/>
                <a:cs typeface="Times New Roman"/>
                <a:sym typeface="Times New Roman"/>
              </a:rPr>
              <a:t>1</a:t>
            </a:r>
            <a:r>
              <a:rPr b="0" i="0" lang="en-US" sz="2000" u="none" cap="none" strike="noStrike">
                <a:solidFill>
                  <a:schemeClr val="dk1"/>
                </a:solidFill>
                <a:latin typeface="Times New Roman"/>
                <a:ea typeface="Times New Roman"/>
                <a:cs typeface="Times New Roman"/>
                <a:sym typeface="Times New Roman"/>
              </a:rPr>
              <a:t>,…a</a:t>
            </a:r>
            <a:r>
              <a:rPr b="0" baseline="-25000" i="0" lang="en-US" sz="2000" u="none" cap="none" strike="noStrike">
                <a:solidFill>
                  <a:schemeClr val="dk1"/>
                </a:solidFill>
                <a:latin typeface="Times New Roman"/>
                <a:ea typeface="Times New Roman"/>
                <a:cs typeface="Times New Roman"/>
                <a:sym typeface="Times New Roman"/>
              </a:rPr>
              <a:t>n</a:t>
            </a:r>
            <a:r>
              <a:rPr b="0" i="0" lang="en-US" sz="2000" u="none" cap="none" strike="noStrike">
                <a:solidFill>
                  <a:schemeClr val="dk1"/>
                </a:solidFill>
                <a:latin typeface="Times New Roman"/>
                <a:ea typeface="Times New Roman"/>
                <a:cs typeface="Times New Roman"/>
                <a:sym typeface="Times New Roman"/>
              </a:rPr>
              <a:t>} U {attributes of S</a:t>
            </a:r>
            <a:r>
              <a:rPr b="0" baseline="-25000" i="0" lang="en-US" sz="2000" u="none" cap="none" strike="noStrike">
                <a:solidFill>
                  <a:schemeClr val="dk1"/>
                </a:solidFill>
                <a:latin typeface="Times New Roman"/>
                <a:ea typeface="Times New Roman"/>
                <a:cs typeface="Times New Roman"/>
                <a:sym typeface="Times New Roman"/>
              </a:rPr>
              <a:t>1</a:t>
            </a:r>
            <a:r>
              <a:rPr b="0" i="0" lang="en-US" sz="2000" u="none" cap="none" strike="noStrike">
                <a:solidFill>
                  <a:schemeClr val="dk1"/>
                </a:solidFill>
                <a:latin typeface="Times New Roman"/>
                <a:ea typeface="Times New Roman"/>
                <a:cs typeface="Times New Roman"/>
                <a:sym typeface="Times New Roman"/>
              </a:rPr>
              <a:t>} U…U {attributes of S</a:t>
            </a:r>
            <a:r>
              <a:rPr b="0" baseline="-25000" i="0" lang="en-US" sz="2000" u="none" cap="none" strike="noStrike">
                <a:solidFill>
                  <a:schemeClr val="dk1"/>
                </a:solidFill>
                <a:latin typeface="Times New Roman"/>
                <a:ea typeface="Times New Roman"/>
                <a:cs typeface="Times New Roman"/>
                <a:sym typeface="Times New Roman"/>
              </a:rPr>
              <a:t>m</a:t>
            </a:r>
            <a:r>
              <a:rPr b="0" i="0" lang="en-US" sz="2000" u="none" cap="none" strike="noStrike">
                <a:solidFill>
                  <a:schemeClr val="dk1"/>
                </a:solidFill>
                <a:latin typeface="Times New Roman"/>
                <a:ea typeface="Times New Roman"/>
                <a:cs typeface="Times New Roman"/>
                <a:sym typeface="Times New Roman"/>
              </a:rPr>
              <a:t>} U {t} and PK(L) = k. </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90000"/>
              </a:lnSpc>
              <a:spcBef>
                <a:spcPts val="0"/>
              </a:spcBef>
              <a:spcAft>
                <a:spcPts val="0"/>
              </a:spcAft>
              <a:buClr>
                <a:srgbClr val="FF0000"/>
              </a:buClr>
              <a:buSzPts val="1300"/>
              <a:buFont typeface="Times New Roman"/>
              <a:buChar char="●"/>
            </a:pPr>
            <a:r>
              <a:rPr b="0" i="0" lang="en-US" sz="2200" u="none" cap="none" strike="noStrike">
                <a:solidFill>
                  <a:schemeClr val="dk1"/>
                </a:solidFill>
                <a:latin typeface="Times New Roman"/>
                <a:ea typeface="Times New Roman"/>
                <a:cs typeface="Times New Roman"/>
                <a:sym typeface="Times New Roman"/>
              </a:rPr>
              <a:t>This option only works </a:t>
            </a:r>
            <a:r>
              <a:rPr b="0" i="0" lang="en-US" sz="2200" u="none" cap="none" strike="noStrike">
                <a:solidFill>
                  <a:schemeClr val="hlink"/>
                </a:solidFill>
                <a:latin typeface="Times New Roman"/>
                <a:ea typeface="Times New Roman"/>
                <a:cs typeface="Times New Roman"/>
                <a:sym typeface="Times New Roman"/>
              </a:rPr>
              <a:t>for a</a:t>
            </a:r>
            <a:r>
              <a:rPr b="0" i="0" lang="en-US" sz="2200" u="none" cap="none" strike="noStrike">
                <a:solidFill>
                  <a:schemeClr val="dk1"/>
                </a:solidFill>
                <a:latin typeface="Times New Roman"/>
                <a:ea typeface="Times New Roman"/>
                <a:cs typeface="Times New Roman"/>
                <a:sym typeface="Times New Roman"/>
              </a:rPr>
              <a:t>  </a:t>
            </a:r>
            <a:r>
              <a:rPr b="0" i="0" lang="en-US" sz="2200" u="none" cap="none" strike="noStrike">
                <a:solidFill>
                  <a:schemeClr val="hlink"/>
                </a:solidFill>
                <a:latin typeface="Times New Roman"/>
                <a:ea typeface="Times New Roman"/>
                <a:cs typeface="Times New Roman"/>
                <a:sym typeface="Times New Roman"/>
              </a:rPr>
              <a:t>specialization whose subclasses are </a:t>
            </a:r>
            <a:r>
              <a:rPr b="1" i="0" lang="en-US" sz="2200" u="none" cap="none" strike="noStrike">
                <a:solidFill>
                  <a:schemeClr val="hlink"/>
                </a:solidFill>
                <a:latin typeface="Times New Roman"/>
                <a:ea typeface="Times New Roman"/>
                <a:cs typeface="Times New Roman"/>
                <a:sym typeface="Times New Roman"/>
              </a:rPr>
              <a:t>disjoint</a:t>
            </a:r>
            <a:endParaRPr b="0" i="0" sz="1800" u="none" cap="none" strike="noStrike">
              <a:solidFill>
                <a:schemeClr val="lt1"/>
              </a:solidFill>
              <a:latin typeface="Times New Roman"/>
              <a:ea typeface="Times New Roman"/>
              <a:cs typeface="Times New Roman"/>
              <a:sym typeface="Times New Roman"/>
            </a:endParaRPr>
          </a:p>
        </p:txBody>
      </p:sp>
      <p:sp>
        <p:nvSpPr>
          <p:cNvPr id="1715" name="Google Shape;1715;p15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87" name="Google Shape;187;p31"/>
          <p:cNvSpPr txBox="1"/>
          <p:nvPr>
            <p:ph type="title"/>
          </p:nvPr>
        </p:nvSpPr>
        <p:spPr>
          <a:xfrm>
            <a:off x="685800" y="28575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Additional Advantages of Using the Database Approach</a:t>
            </a:r>
            <a:endParaRPr b="1" i="0" sz="4000" u="none" cap="small" strike="noStrike">
              <a:solidFill>
                <a:srgbClr val="333399"/>
              </a:solidFill>
              <a:latin typeface="Arial"/>
              <a:ea typeface="Arial"/>
              <a:cs typeface="Arial"/>
              <a:sym typeface="Arial"/>
            </a:endParaRPr>
          </a:p>
        </p:txBody>
      </p:sp>
      <p:sp>
        <p:nvSpPr>
          <p:cNvPr id="188" name="Google Shape;188;p31"/>
          <p:cNvSpPr txBox="1"/>
          <p:nvPr>
            <p:ph idx="1" type="body"/>
          </p:nvPr>
        </p:nvSpPr>
        <p:spPr>
          <a:xfrm>
            <a:off x="457200" y="1524000"/>
            <a:ext cx="8248650" cy="504825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Potential for enforcing standards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permit the DBA to define and enforce standards among database users in a  large organization. This facilitates communication and cooperation among various departments, projects, and users within the organization.</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Reduced application development time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designing and implementing a new database from scratch may take a long time. The easy-to-use interfaces of DBMS reduces the time to develop a new application.</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Flexibility to change data structures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 database structure may evolve as new requirements are defined.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Availability of up-to-date information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 as soon as one user’s update is applied to the database, all other users can immediately see this update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Economies of scale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consolidate data and applications to reduce the amount of wasteful overlap of resources and personnel in different projects or departments</a:t>
            </a:r>
            <a:endParaRPr b="0" i="0" sz="1800" u="none" cap="none" strike="noStrike">
              <a:solidFill>
                <a:schemeClr val="dk1"/>
              </a:solidFill>
              <a:latin typeface="Times New Roman"/>
              <a:ea typeface="Times New Roman"/>
              <a:cs typeface="Times New Roman"/>
              <a:sym typeface="Times New Roman"/>
            </a:endParaRPr>
          </a:p>
        </p:txBody>
      </p:sp>
      <p:sp>
        <p:nvSpPr>
          <p:cNvPr id="189" name="Google Shape;189;p3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9" name="Shape 1719"/>
        <p:cNvGrpSpPr/>
        <p:nvPr/>
      </p:nvGrpSpPr>
      <p:grpSpPr>
        <a:xfrm>
          <a:off x="0" y="0"/>
          <a:ext cx="0" cy="0"/>
          <a:chOff x="0" y="0"/>
          <a:chExt cx="0" cy="0"/>
        </a:xfrm>
      </p:grpSpPr>
      <p:sp>
        <p:nvSpPr>
          <p:cNvPr id="1720" name="Google Shape;1720;p15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1721" name="Google Shape;1721;p157"/>
          <p:cNvPicPr preferRelativeResize="0"/>
          <p:nvPr/>
        </p:nvPicPr>
        <p:blipFill>
          <a:blip r:embed="rId3">
            <a:alphaModFix/>
          </a:blip>
          <a:stretch>
            <a:fillRect/>
          </a:stretch>
        </p:blipFill>
        <p:spPr>
          <a:xfrm>
            <a:off x="166687" y="2668587"/>
            <a:ext cx="8786812" cy="646112"/>
          </a:xfrm>
          <a:prstGeom prst="rect">
            <a:avLst/>
          </a:prstGeom>
          <a:noFill/>
          <a:ln>
            <a:noFill/>
          </a:ln>
        </p:spPr>
      </p:pic>
      <p:sp>
        <p:nvSpPr>
          <p:cNvPr id="1722" name="Google Shape;1722;p157"/>
          <p:cNvSpPr txBox="1"/>
          <p:nvPr/>
        </p:nvSpPr>
        <p:spPr>
          <a:xfrm>
            <a:off x="712787" y="520700"/>
            <a:ext cx="7745412" cy="5191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1" i="0" lang="en-US" sz="2800" u="none" cap="none" strike="noStrike">
                <a:solidFill>
                  <a:schemeClr val="dk1"/>
                </a:solidFill>
                <a:latin typeface="Times New Roman"/>
                <a:ea typeface="Times New Roman"/>
                <a:cs typeface="Times New Roman"/>
                <a:sym typeface="Times New Roman"/>
              </a:rPr>
              <a:t>Option 8C: </a:t>
            </a:r>
            <a:r>
              <a:rPr b="1" i="0" lang="en-US" sz="2800" u="none" cap="none" strike="noStrike">
                <a:solidFill>
                  <a:schemeClr val="hlink"/>
                </a:solidFill>
                <a:latin typeface="Times New Roman"/>
                <a:ea typeface="Times New Roman"/>
                <a:cs typeface="Times New Roman"/>
                <a:sym typeface="Times New Roman"/>
              </a:rPr>
              <a:t>Single relation </a:t>
            </a:r>
            <a:r>
              <a:rPr b="1" i="0" lang="en-US" sz="2800" u="none" cap="none" strike="noStrike">
                <a:solidFill>
                  <a:schemeClr val="accent2"/>
                </a:solidFill>
                <a:latin typeface="Times New Roman"/>
                <a:ea typeface="Times New Roman"/>
                <a:cs typeface="Times New Roman"/>
                <a:sym typeface="Times New Roman"/>
              </a:rPr>
              <a:t>with one type attribute</a:t>
            </a:r>
            <a:endParaRPr b="0" i="0" sz="1800" u="none" cap="none" strike="noStrike">
              <a:solidFill>
                <a:schemeClr val="lt1"/>
              </a:solidFill>
              <a:latin typeface="Times New Roman"/>
              <a:ea typeface="Times New Roman"/>
              <a:cs typeface="Times New Roman"/>
              <a:sym typeface="Times New Roman"/>
            </a:endParaRPr>
          </a:p>
        </p:txBody>
      </p:sp>
      <p:sp>
        <p:nvSpPr>
          <p:cNvPr id="1723" name="Google Shape;1723;p157"/>
          <p:cNvSpPr txBox="1"/>
          <p:nvPr/>
        </p:nvSpPr>
        <p:spPr>
          <a:xfrm>
            <a:off x="7985125" y="2962275"/>
            <a:ext cx="928687"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600" u="none" cap="none" strike="noStrike">
                <a:solidFill>
                  <a:schemeClr val="dk1"/>
                </a:solidFill>
                <a:latin typeface="Times New Roman"/>
                <a:ea typeface="Times New Roman"/>
                <a:cs typeface="Times New Roman"/>
                <a:sym typeface="Times New Roman"/>
              </a:rPr>
              <a:t>EngType</a:t>
            </a:r>
            <a:endParaRPr b="0" i="0" sz="1800" u="none" cap="none" strike="noStrike">
              <a:solidFill>
                <a:schemeClr val="lt1"/>
              </a:solidFill>
              <a:latin typeface="Times New Roman"/>
              <a:ea typeface="Times New Roman"/>
              <a:cs typeface="Times New Roman"/>
              <a:sym typeface="Times New Roman"/>
            </a:endParaRPr>
          </a:p>
        </p:txBody>
      </p:sp>
      <p:sp>
        <p:nvSpPr>
          <p:cNvPr id="1724" name="Google Shape;1724;p157"/>
          <p:cNvSpPr txBox="1"/>
          <p:nvPr/>
        </p:nvSpPr>
        <p:spPr>
          <a:xfrm>
            <a:off x="5143500" y="3327400"/>
            <a:ext cx="819150" cy="120650"/>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25" name="Google Shape;1725;p157"/>
          <p:cNvSpPr txBox="1"/>
          <p:nvPr/>
        </p:nvSpPr>
        <p:spPr>
          <a:xfrm>
            <a:off x="6096000" y="3327400"/>
            <a:ext cx="990600" cy="120650"/>
          </a:xfrm>
          <a:prstGeom prst="rect">
            <a:avLst/>
          </a:prstGeom>
          <a:noFill/>
          <a:ln cap="rnd" cmpd="sng" w="952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26" name="Google Shape;1726;p157"/>
          <p:cNvSpPr txBox="1"/>
          <p:nvPr/>
        </p:nvSpPr>
        <p:spPr>
          <a:xfrm>
            <a:off x="7200900" y="3327400"/>
            <a:ext cx="784225" cy="120650"/>
          </a:xfrm>
          <a:prstGeom prst="rect">
            <a:avLst/>
          </a:prstGeom>
          <a:noFill/>
          <a:ln cap="rnd" cmpd="sng" w="952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27" name="Google Shape;1727;p157"/>
          <p:cNvSpPr txBox="1"/>
          <p:nvPr/>
        </p:nvSpPr>
        <p:spPr>
          <a:xfrm>
            <a:off x="8096250" y="3327400"/>
            <a:ext cx="784225" cy="120650"/>
          </a:xfrm>
          <a:prstGeom prst="rect">
            <a:avLst/>
          </a:prstGeom>
          <a:noFill/>
          <a:ln cap="rnd" cmpd="sng" w="952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28" name="Google Shape;1728;p157"/>
          <p:cNvSpPr txBox="1"/>
          <p:nvPr/>
        </p:nvSpPr>
        <p:spPr>
          <a:xfrm>
            <a:off x="627062" y="3981450"/>
            <a:ext cx="8416925"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The attribute </a:t>
            </a:r>
            <a:r>
              <a:rPr b="0" i="1" lang="en-US" sz="2400" u="none" cap="none" strike="noStrike">
                <a:solidFill>
                  <a:schemeClr val="hlink"/>
                </a:solidFill>
                <a:latin typeface="Times New Roman"/>
                <a:ea typeface="Times New Roman"/>
                <a:cs typeface="Times New Roman"/>
                <a:sym typeface="Times New Roman"/>
              </a:rPr>
              <a:t>JobType</a:t>
            </a:r>
            <a:r>
              <a:rPr b="0" i="0" lang="en-US" sz="2400" u="none" cap="none" strike="noStrike">
                <a:solidFill>
                  <a:schemeClr val="dk1"/>
                </a:solidFill>
                <a:latin typeface="Times New Roman"/>
                <a:ea typeface="Times New Roman"/>
                <a:cs typeface="Times New Roman"/>
                <a:sym typeface="Times New Roman"/>
              </a:rPr>
              <a:t> is called </a:t>
            </a:r>
            <a:r>
              <a:rPr b="0" i="0" lang="en-US" sz="2400" u="none" cap="none" strike="noStrike">
                <a:solidFill>
                  <a:schemeClr val="hlink"/>
                </a:solidFill>
                <a:latin typeface="Times New Roman"/>
                <a:ea typeface="Times New Roman"/>
                <a:cs typeface="Times New Roman"/>
                <a:sym typeface="Times New Roman"/>
              </a:rPr>
              <a:t>a type (or </a:t>
            </a:r>
            <a:r>
              <a:rPr b="1" i="0" lang="en-US" sz="2400" u="none" cap="none" strike="noStrike">
                <a:solidFill>
                  <a:schemeClr val="hlink"/>
                </a:solidFill>
                <a:latin typeface="Times New Roman"/>
                <a:ea typeface="Times New Roman"/>
                <a:cs typeface="Times New Roman"/>
                <a:sym typeface="Times New Roman"/>
              </a:rPr>
              <a:t>discriminating</a:t>
            </a:r>
            <a:r>
              <a:rPr b="0" i="0" lang="en-US" sz="2400" u="none" cap="none" strike="noStrike">
                <a:solidFill>
                  <a:schemeClr val="hlink"/>
                </a:solidFill>
                <a:latin typeface="Times New Roman"/>
                <a:ea typeface="Times New Roman"/>
                <a:cs typeface="Times New Roman"/>
                <a:sym typeface="Times New Roman"/>
              </a:rPr>
              <a:t>) attribute</a:t>
            </a:r>
            <a:r>
              <a:rPr b="0" i="0" lang="en-US" sz="24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that indicates the subclass to which each tuple belongs</a:t>
            </a:r>
            <a:endParaRPr b="0" i="0" sz="1800" u="none" cap="none" strike="noStrike">
              <a:solidFill>
                <a:schemeClr val="lt1"/>
              </a:solidFill>
              <a:latin typeface="Times New Roman"/>
              <a:ea typeface="Times New Roman"/>
              <a:cs typeface="Times New Roman"/>
              <a:sym typeface="Times New Roman"/>
            </a:endParaRPr>
          </a:p>
        </p:txBody>
      </p:sp>
      <p:sp>
        <p:nvSpPr>
          <p:cNvPr id="1729" name="Google Shape;1729;p15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sp>
        <p:nvSpPr>
          <p:cNvPr id="1734" name="Google Shape;1734;p15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1735" name="Google Shape;1735;p158"/>
          <p:cNvPicPr preferRelativeResize="0"/>
          <p:nvPr/>
        </p:nvPicPr>
        <p:blipFill>
          <a:blip r:embed="rId3">
            <a:alphaModFix/>
          </a:blip>
          <a:stretch>
            <a:fillRect/>
          </a:stretch>
        </p:blipFill>
        <p:spPr>
          <a:xfrm>
            <a:off x="447675" y="1866900"/>
            <a:ext cx="7794625" cy="4724400"/>
          </a:xfrm>
          <a:prstGeom prst="rect">
            <a:avLst/>
          </a:prstGeom>
          <a:noFill/>
          <a:ln>
            <a:noFill/>
          </a:ln>
        </p:spPr>
      </p:pic>
      <p:sp>
        <p:nvSpPr>
          <p:cNvPr id="1736" name="Google Shape;1736;p158"/>
          <p:cNvSpPr txBox="1"/>
          <p:nvPr/>
        </p:nvSpPr>
        <p:spPr>
          <a:xfrm>
            <a:off x="4292600" y="3843337"/>
            <a:ext cx="3683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O</a:t>
            </a:r>
            <a:endParaRPr b="0" i="0" sz="1800" u="none" cap="none" strike="noStrike">
              <a:solidFill>
                <a:schemeClr val="lt1"/>
              </a:solidFill>
              <a:latin typeface="Times New Roman"/>
              <a:ea typeface="Times New Roman"/>
              <a:cs typeface="Times New Roman"/>
              <a:sym typeface="Times New Roman"/>
            </a:endParaRPr>
          </a:p>
        </p:txBody>
      </p:sp>
      <p:sp>
        <p:nvSpPr>
          <p:cNvPr id="1737" name="Google Shape;1737;p158"/>
          <p:cNvSpPr txBox="1"/>
          <p:nvPr/>
        </p:nvSpPr>
        <p:spPr>
          <a:xfrm>
            <a:off x="114300" y="73025"/>
            <a:ext cx="9029700" cy="1622425"/>
          </a:xfrm>
          <a:prstGeom prst="rect">
            <a:avLst/>
          </a:prstGeom>
          <a:noFill/>
          <a:ln>
            <a:noFill/>
          </a:ln>
        </p:spPr>
        <p:txBody>
          <a:bodyPr anchorCtr="0" anchor="t" bIns="45700" lIns="91425" spcFirstLastPara="1" rIns="91425" wrap="square" tIns="45700">
            <a:noAutofit/>
          </a:bodyPr>
          <a:lstStyle/>
          <a:p>
            <a:pPr indent="342900" lvl="0" marL="0" marR="0" rtl="0" algn="l">
              <a:spcBef>
                <a:spcPts val="48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Option 8D: </a:t>
            </a:r>
            <a:r>
              <a:rPr b="1" i="0" lang="en-US" sz="2400" u="none" cap="none" strike="noStrike">
                <a:solidFill>
                  <a:schemeClr val="hlink"/>
                </a:solidFill>
                <a:latin typeface="Times New Roman"/>
                <a:ea typeface="Times New Roman"/>
                <a:cs typeface="Times New Roman"/>
                <a:sym typeface="Times New Roman"/>
              </a:rPr>
              <a:t>Single relation </a:t>
            </a:r>
            <a:r>
              <a:rPr b="1" i="0" lang="en-US" sz="2400" u="none" cap="none" strike="noStrike">
                <a:solidFill>
                  <a:schemeClr val="accent2"/>
                </a:solidFill>
                <a:latin typeface="Times New Roman"/>
                <a:ea typeface="Times New Roman"/>
                <a:cs typeface="Times New Roman"/>
                <a:sym typeface="Times New Roman"/>
              </a:rPr>
              <a:t>with multiple type attributes.</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200"/>
              <a:buFont typeface="Times New Roman"/>
              <a:buChar char="●"/>
            </a:pPr>
            <a:r>
              <a:rPr b="1"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Create a single relation schema L with attributes Attrs(L) = {k,a</a:t>
            </a:r>
            <a:r>
              <a:rPr b="0" baseline="-25000" i="0" lang="en-US" sz="2000" u="none" cap="none" strike="noStrike">
                <a:solidFill>
                  <a:schemeClr val="dk1"/>
                </a:solidFill>
                <a:latin typeface="Times New Roman"/>
                <a:ea typeface="Times New Roman"/>
                <a:cs typeface="Times New Roman"/>
                <a:sym typeface="Times New Roman"/>
              </a:rPr>
              <a:t>1</a:t>
            </a:r>
            <a:r>
              <a:rPr b="0" i="0" lang="en-US" sz="2000" u="none" cap="none" strike="noStrike">
                <a:solidFill>
                  <a:schemeClr val="dk1"/>
                </a:solidFill>
                <a:latin typeface="Times New Roman"/>
                <a:ea typeface="Times New Roman"/>
                <a:cs typeface="Times New Roman"/>
                <a:sym typeface="Times New Roman"/>
              </a:rPr>
              <a:t>,…a</a:t>
            </a:r>
            <a:r>
              <a:rPr b="0" baseline="-25000" i="0" lang="en-US" sz="2000" u="none" cap="none" strike="noStrike">
                <a:solidFill>
                  <a:schemeClr val="dk1"/>
                </a:solidFill>
                <a:latin typeface="Times New Roman"/>
                <a:ea typeface="Times New Roman"/>
                <a:cs typeface="Times New Roman"/>
                <a:sym typeface="Times New Roman"/>
              </a:rPr>
              <a:t>n</a:t>
            </a:r>
            <a:r>
              <a:rPr b="0" i="0" lang="en-US" sz="2000" u="none" cap="none" strike="noStrike">
                <a:solidFill>
                  <a:schemeClr val="dk1"/>
                </a:solidFill>
                <a:latin typeface="Times New Roman"/>
                <a:ea typeface="Times New Roman"/>
                <a:cs typeface="Times New Roman"/>
                <a:sym typeface="Times New Roman"/>
              </a:rPr>
              <a:t>} U {attributes of S</a:t>
            </a:r>
            <a:r>
              <a:rPr b="0" baseline="-25000" i="0" lang="en-US" sz="2000" u="none" cap="none" strike="noStrike">
                <a:solidFill>
                  <a:schemeClr val="dk1"/>
                </a:solidFill>
                <a:latin typeface="Times New Roman"/>
                <a:ea typeface="Times New Roman"/>
                <a:cs typeface="Times New Roman"/>
                <a:sym typeface="Times New Roman"/>
              </a:rPr>
              <a:t>1</a:t>
            </a:r>
            <a:r>
              <a:rPr b="0" i="0" lang="en-US" sz="2000" u="none" cap="none" strike="noStrike">
                <a:solidFill>
                  <a:schemeClr val="dk1"/>
                </a:solidFill>
                <a:latin typeface="Times New Roman"/>
                <a:ea typeface="Times New Roman"/>
                <a:cs typeface="Times New Roman"/>
                <a:sym typeface="Times New Roman"/>
              </a:rPr>
              <a:t>} U…U {attributes of S</a:t>
            </a:r>
            <a:r>
              <a:rPr b="0" baseline="-25000" i="0" lang="en-US" sz="2000" u="none" cap="none" strike="noStrike">
                <a:solidFill>
                  <a:schemeClr val="dk1"/>
                </a:solidFill>
                <a:latin typeface="Times New Roman"/>
                <a:ea typeface="Times New Roman"/>
                <a:cs typeface="Times New Roman"/>
                <a:sym typeface="Times New Roman"/>
              </a:rPr>
              <a:t>m</a:t>
            </a:r>
            <a:r>
              <a:rPr b="0" i="0" lang="en-US" sz="2000" u="none" cap="none" strike="noStrike">
                <a:solidFill>
                  <a:schemeClr val="dk1"/>
                </a:solidFill>
                <a:latin typeface="Times New Roman"/>
                <a:ea typeface="Times New Roman"/>
                <a:cs typeface="Times New Roman"/>
                <a:sym typeface="Times New Roman"/>
              </a:rPr>
              <a:t>} U {t</a:t>
            </a:r>
            <a:r>
              <a:rPr b="0" baseline="-25000" i="0" lang="en-US" sz="2000" u="none" cap="none" strike="noStrike">
                <a:solidFill>
                  <a:schemeClr val="dk1"/>
                </a:solidFill>
                <a:latin typeface="Times New Roman"/>
                <a:ea typeface="Times New Roman"/>
                <a:cs typeface="Times New Roman"/>
                <a:sym typeface="Times New Roman"/>
              </a:rPr>
              <a:t>1</a:t>
            </a:r>
            <a:r>
              <a:rPr b="0" i="0" lang="en-US" sz="2000" u="none" cap="none" strike="noStrike">
                <a:solidFill>
                  <a:schemeClr val="dk1"/>
                </a:solidFill>
                <a:latin typeface="Times New Roman"/>
                <a:ea typeface="Times New Roman"/>
                <a:cs typeface="Times New Roman"/>
                <a:sym typeface="Times New Roman"/>
              </a:rPr>
              <a:t>, t</a:t>
            </a:r>
            <a:r>
              <a:rPr b="0" baseline="-25000" i="0" lang="en-US" sz="2000" u="none" cap="none" strike="noStrike">
                <a:solidFill>
                  <a:schemeClr val="dk1"/>
                </a:solidFill>
                <a:latin typeface="Times New Roman"/>
                <a:ea typeface="Times New Roman"/>
                <a:cs typeface="Times New Roman"/>
                <a:sym typeface="Times New Roman"/>
              </a:rPr>
              <a:t>2</a:t>
            </a:r>
            <a:r>
              <a:rPr b="0" i="0" lang="en-US" sz="2000" u="none" cap="none" strike="noStrike">
                <a:solidFill>
                  <a:schemeClr val="dk1"/>
                </a:solidFill>
                <a:latin typeface="Times New Roman"/>
                <a:ea typeface="Times New Roman"/>
                <a:cs typeface="Times New Roman"/>
                <a:sym typeface="Times New Roman"/>
              </a:rPr>
              <a:t>,…,t</a:t>
            </a:r>
            <a:r>
              <a:rPr b="0" baseline="-25000" i="0" lang="en-US" sz="2000" u="none" cap="none" strike="noStrike">
                <a:solidFill>
                  <a:schemeClr val="dk1"/>
                </a:solidFill>
                <a:latin typeface="Times New Roman"/>
                <a:ea typeface="Times New Roman"/>
                <a:cs typeface="Times New Roman"/>
                <a:sym typeface="Times New Roman"/>
              </a:rPr>
              <a:t>m</a:t>
            </a:r>
            <a:r>
              <a:rPr b="0" i="0" lang="en-US" sz="2000" u="none" cap="none" strike="noStrike">
                <a:solidFill>
                  <a:schemeClr val="dk1"/>
                </a:solidFill>
                <a:latin typeface="Times New Roman"/>
                <a:ea typeface="Times New Roman"/>
                <a:cs typeface="Times New Roman"/>
                <a:sym typeface="Times New Roman"/>
              </a:rPr>
              <a:t>} and PK(L) = k. </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This option only works </a:t>
            </a:r>
            <a:r>
              <a:rPr b="0" i="0" lang="en-US" sz="2000" u="none" cap="none" strike="noStrike">
                <a:solidFill>
                  <a:schemeClr val="hlink"/>
                </a:solidFill>
                <a:latin typeface="Times New Roman"/>
                <a:ea typeface="Times New Roman"/>
                <a:cs typeface="Times New Roman"/>
                <a:sym typeface="Times New Roman"/>
              </a:rPr>
              <a:t>for a</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hlink"/>
                </a:solidFill>
                <a:latin typeface="Times New Roman"/>
                <a:ea typeface="Times New Roman"/>
                <a:cs typeface="Times New Roman"/>
                <a:sym typeface="Times New Roman"/>
              </a:rPr>
              <a:t>specialization whose subclasses are </a:t>
            </a:r>
            <a:r>
              <a:rPr b="1" i="0" lang="en-US" sz="2000" u="none" cap="none" strike="noStrike">
                <a:solidFill>
                  <a:schemeClr val="hlink"/>
                </a:solidFill>
                <a:latin typeface="Times New Roman"/>
                <a:ea typeface="Times New Roman"/>
                <a:cs typeface="Times New Roman"/>
                <a:sym typeface="Times New Roman"/>
              </a:rPr>
              <a:t>overlapping </a:t>
            </a:r>
            <a:r>
              <a:rPr b="0" i="0" lang="en-US" sz="2000" u="none" cap="none" strike="noStrike">
                <a:solidFill>
                  <a:schemeClr val="dk1"/>
                </a:solidFill>
                <a:latin typeface="Times New Roman"/>
                <a:ea typeface="Times New Roman"/>
                <a:cs typeface="Times New Roman"/>
                <a:sym typeface="Times New Roman"/>
              </a:rPr>
              <a:t>(but will also work for a </a:t>
            </a:r>
            <a:r>
              <a:rPr b="1" i="0" lang="en-US" sz="2000" u="none" cap="none" strike="noStrike">
                <a:solidFill>
                  <a:srgbClr val="FF0000"/>
                </a:solidFill>
                <a:latin typeface="Times New Roman"/>
                <a:ea typeface="Times New Roman"/>
                <a:cs typeface="Times New Roman"/>
                <a:sym typeface="Times New Roman"/>
              </a:rPr>
              <a:t>disjoint</a:t>
            </a:r>
            <a:r>
              <a:rPr b="0" i="0" lang="en-US" sz="2000" u="none" cap="none" strike="noStrike">
                <a:solidFill>
                  <a:schemeClr val="dk1"/>
                </a:solidFill>
                <a:latin typeface="Times New Roman"/>
                <a:ea typeface="Times New Roman"/>
                <a:cs typeface="Times New Roman"/>
                <a:sym typeface="Times New Roman"/>
              </a:rPr>
              <a:t> specialization)</a:t>
            </a:r>
            <a:endParaRPr b="0" i="0" sz="1800" u="none" cap="none" strike="noStrike">
              <a:solidFill>
                <a:schemeClr val="lt1"/>
              </a:solidFill>
              <a:latin typeface="Times New Roman"/>
              <a:ea typeface="Times New Roman"/>
              <a:cs typeface="Times New Roman"/>
              <a:sym typeface="Times New Roman"/>
            </a:endParaRPr>
          </a:p>
        </p:txBody>
      </p:sp>
      <p:sp>
        <p:nvSpPr>
          <p:cNvPr id="1738" name="Google Shape;1738;p15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sp>
        <p:nvSpPr>
          <p:cNvPr id="1743" name="Google Shape;1743;p15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1744" name="Google Shape;1744;p159"/>
          <p:cNvPicPr preferRelativeResize="0"/>
          <p:nvPr/>
        </p:nvPicPr>
        <p:blipFill>
          <a:blip r:embed="rId3">
            <a:alphaModFix/>
          </a:blip>
          <a:stretch>
            <a:fillRect/>
          </a:stretch>
        </p:blipFill>
        <p:spPr>
          <a:xfrm>
            <a:off x="114300" y="2790825"/>
            <a:ext cx="8782050" cy="544512"/>
          </a:xfrm>
          <a:prstGeom prst="rect">
            <a:avLst/>
          </a:prstGeom>
          <a:noFill/>
          <a:ln>
            <a:noFill/>
          </a:ln>
        </p:spPr>
      </p:pic>
      <p:sp>
        <p:nvSpPr>
          <p:cNvPr id="1745" name="Google Shape;1745;p159"/>
          <p:cNvSpPr txBox="1"/>
          <p:nvPr/>
        </p:nvSpPr>
        <p:spPr>
          <a:xfrm>
            <a:off x="376237" y="4095750"/>
            <a:ext cx="7537450" cy="895350"/>
          </a:xfrm>
          <a:prstGeom prst="rect">
            <a:avLst/>
          </a:prstGeom>
          <a:noFill/>
          <a:ln>
            <a:noFill/>
          </a:ln>
        </p:spPr>
        <p:txBody>
          <a:bodyPr anchorCtr="0" anchor="t" bIns="45700" lIns="91425" spcFirstLastPara="1" rIns="91425" wrap="square" tIns="45700">
            <a:noAutofit/>
          </a:bodyPr>
          <a:lstStyle/>
          <a:p>
            <a:pPr indent="0" lvl="1" marL="0" marR="0" rtl="0" algn="l">
              <a:spcBef>
                <a:spcPts val="480"/>
              </a:spcBef>
              <a:spcAft>
                <a:spcPts val="0"/>
              </a:spcAft>
              <a:buClr>
                <a:schemeClr val="lt1"/>
              </a:buClr>
              <a:buFont typeface="Times New Roman"/>
              <a:buNone/>
            </a:pPr>
            <a:r>
              <a:rPr b="0" i="1" lang="en-US" sz="2400" u="none" cap="none" strike="noStrike">
                <a:solidFill>
                  <a:schemeClr val="hlink"/>
                </a:solidFill>
                <a:latin typeface="Times New Roman"/>
                <a:ea typeface="Times New Roman"/>
                <a:cs typeface="Times New Roman"/>
                <a:sym typeface="Times New Roman"/>
              </a:rPr>
              <a:t>MFlag</a:t>
            </a:r>
            <a:r>
              <a:rPr b="0" i="0" lang="en-US" sz="2400" u="none" cap="none" strike="noStrike">
                <a:solidFill>
                  <a:schemeClr val="dk1"/>
                </a:solidFill>
                <a:latin typeface="Times New Roman"/>
                <a:ea typeface="Times New Roman"/>
                <a:cs typeface="Times New Roman"/>
                <a:sym typeface="Times New Roman"/>
              </a:rPr>
              <a:t> and </a:t>
            </a:r>
            <a:r>
              <a:rPr b="0" i="1" lang="en-US" sz="2400" u="none" cap="none" strike="noStrike">
                <a:solidFill>
                  <a:schemeClr val="hlink"/>
                </a:solidFill>
                <a:latin typeface="Times New Roman"/>
                <a:ea typeface="Times New Roman"/>
                <a:cs typeface="Times New Roman"/>
                <a:sym typeface="Times New Roman"/>
              </a:rPr>
              <a:t>PFlag</a:t>
            </a:r>
            <a:r>
              <a:rPr b="0" i="0" lang="en-US" sz="2400" u="none" cap="none" strike="noStrike">
                <a:solidFill>
                  <a:schemeClr val="dk1"/>
                </a:solidFill>
                <a:latin typeface="Times New Roman"/>
                <a:ea typeface="Times New Roman"/>
                <a:cs typeface="Times New Roman"/>
                <a:sym typeface="Times New Roman"/>
              </a:rPr>
              <a:t> are </a:t>
            </a:r>
            <a:r>
              <a:rPr b="0" i="0" lang="en-US" sz="2400" u="none" cap="none" strike="noStrike">
                <a:solidFill>
                  <a:schemeClr val="hlink"/>
                </a:solidFill>
                <a:latin typeface="Times New Roman"/>
                <a:ea typeface="Times New Roman"/>
                <a:cs typeface="Times New Roman"/>
                <a:sym typeface="Times New Roman"/>
              </a:rPr>
              <a:t>Boolean type attributes</a:t>
            </a:r>
            <a:r>
              <a:rPr b="0" i="0" lang="en-US" sz="2400" u="none" cap="none" strike="noStrike">
                <a:solidFill>
                  <a:schemeClr val="dk1"/>
                </a:solidFill>
                <a:latin typeface="Times New Roman"/>
                <a:ea typeface="Times New Roman"/>
                <a:cs typeface="Times New Roman"/>
                <a:sym typeface="Times New Roman"/>
              </a:rPr>
              <a:t> indicating </a:t>
            </a:r>
            <a:endParaRPr b="0" i="0" sz="1800" u="none" cap="none" strike="noStrike">
              <a:solidFill>
                <a:schemeClr val="lt1"/>
              </a:solidFill>
              <a:latin typeface="Times New Roman"/>
              <a:ea typeface="Times New Roman"/>
              <a:cs typeface="Times New Roman"/>
              <a:sym typeface="Times New Roman"/>
            </a:endParaRPr>
          </a:p>
          <a:p>
            <a:pPr indent="0" lvl="1" marL="0" marR="0" rtl="0" algn="l">
              <a:spcBef>
                <a:spcPts val="48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whether a tuple belongs to the subclass</a:t>
            </a:r>
            <a:endParaRPr b="0" i="0" sz="1800" u="none" cap="none" strike="noStrike">
              <a:solidFill>
                <a:schemeClr val="lt1"/>
              </a:solidFill>
              <a:latin typeface="Times New Roman"/>
              <a:ea typeface="Times New Roman"/>
              <a:cs typeface="Times New Roman"/>
              <a:sym typeface="Times New Roman"/>
            </a:endParaRPr>
          </a:p>
        </p:txBody>
      </p:sp>
      <p:sp>
        <p:nvSpPr>
          <p:cNvPr id="1746" name="Google Shape;1746;p159"/>
          <p:cNvSpPr txBox="1"/>
          <p:nvPr/>
        </p:nvSpPr>
        <p:spPr>
          <a:xfrm>
            <a:off x="2247900" y="3354387"/>
            <a:ext cx="647700" cy="93662"/>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47" name="Google Shape;1747;p159"/>
          <p:cNvSpPr txBox="1"/>
          <p:nvPr/>
        </p:nvSpPr>
        <p:spPr>
          <a:xfrm>
            <a:off x="6191250" y="3354387"/>
            <a:ext cx="647700" cy="93662"/>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48" name="Google Shape;1748;p159"/>
          <p:cNvSpPr txBox="1"/>
          <p:nvPr/>
        </p:nvSpPr>
        <p:spPr>
          <a:xfrm>
            <a:off x="3028950" y="3354387"/>
            <a:ext cx="3067050" cy="93662"/>
          </a:xfrm>
          <a:prstGeom prst="rect">
            <a:avLst/>
          </a:prstGeom>
          <a:noFill/>
          <a:ln cap="rnd" cmpd="sng" w="952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49" name="Google Shape;1749;p159"/>
          <p:cNvSpPr txBox="1"/>
          <p:nvPr/>
        </p:nvSpPr>
        <p:spPr>
          <a:xfrm>
            <a:off x="6953250" y="3354387"/>
            <a:ext cx="1943100" cy="93662"/>
          </a:xfrm>
          <a:prstGeom prst="rect">
            <a:avLst/>
          </a:prstGeom>
          <a:noFill/>
          <a:ln cap="rnd" cmpd="sng" w="952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50" name="Google Shape;1750;p159"/>
          <p:cNvSpPr txBox="1"/>
          <p:nvPr/>
        </p:nvSpPr>
        <p:spPr>
          <a:xfrm>
            <a:off x="338137" y="520700"/>
            <a:ext cx="8704262" cy="5191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1" i="0" lang="en-US" sz="2800" u="none" cap="none" strike="noStrike">
                <a:solidFill>
                  <a:schemeClr val="dk1"/>
                </a:solidFill>
                <a:latin typeface="Times New Roman"/>
                <a:ea typeface="Times New Roman"/>
                <a:cs typeface="Times New Roman"/>
                <a:sym typeface="Times New Roman"/>
              </a:rPr>
              <a:t>Option 8D: </a:t>
            </a:r>
            <a:r>
              <a:rPr b="1" i="0" lang="en-US" sz="2800" u="none" cap="none" strike="noStrike">
                <a:solidFill>
                  <a:schemeClr val="hlink"/>
                </a:solidFill>
                <a:latin typeface="Times New Roman"/>
                <a:ea typeface="Times New Roman"/>
                <a:cs typeface="Times New Roman"/>
                <a:sym typeface="Times New Roman"/>
              </a:rPr>
              <a:t>Single relation </a:t>
            </a:r>
            <a:r>
              <a:rPr b="1" i="0" lang="en-US" sz="2800" u="none" cap="none" strike="noStrike">
                <a:solidFill>
                  <a:schemeClr val="accent2"/>
                </a:solidFill>
                <a:latin typeface="Times New Roman"/>
                <a:ea typeface="Times New Roman"/>
                <a:cs typeface="Times New Roman"/>
                <a:sym typeface="Times New Roman"/>
              </a:rPr>
              <a:t>with multiple type attributes.</a:t>
            </a:r>
            <a:endParaRPr b="0" i="0" sz="1800" u="none" cap="none" strike="noStrike">
              <a:solidFill>
                <a:schemeClr val="lt1"/>
              </a:solidFill>
              <a:latin typeface="Times New Roman"/>
              <a:ea typeface="Times New Roman"/>
              <a:cs typeface="Times New Roman"/>
              <a:sym typeface="Times New Roman"/>
            </a:endParaRPr>
          </a:p>
        </p:txBody>
      </p:sp>
      <p:sp>
        <p:nvSpPr>
          <p:cNvPr id="1751" name="Google Shape;1751;p15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sp>
        <p:nvSpPr>
          <p:cNvPr id="1756" name="Google Shape;1756;p16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757" name="Google Shape;1757;p160"/>
          <p:cNvSpPr txBox="1"/>
          <p:nvPr>
            <p:ph idx="4294967295" type="title"/>
          </p:nvPr>
        </p:nvSpPr>
        <p:spPr>
          <a:xfrm>
            <a:off x="1208087" y="38100"/>
            <a:ext cx="7173912"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none" strike="noStrike">
                <a:solidFill>
                  <a:srgbClr val="333399"/>
                </a:solidFill>
                <a:latin typeface="Arial"/>
                <a:ea typeface="Arial"/>
                <a:cs typeface="Arial"/>
                <a:sym typeface="Arial"/>
              </a:rPr>
              <a:t>Mapping of Shared Subclasses </a:t>
            </a:r>
            <a:br>
              <a:rPr b="1" i="0" lang="en-US" sz="3200" u="none" cap="none" strike="noStrike">
                <a:solidFill>
                  <a:srgbClr val="333399"/>
                </a:solidFill>
                <a:latin typeface="Arial"/>
                <a:ea typeface="Arial"/>
                <a:cs typeface="Arial"/>
                <a:sym typeface="Arial"/>
              </a:rPr>
            </a:br>
            <a:r>
              <a:rPr b="1" i="0" lang="en-US" sz="3200" u="none" cap="none" strike="noStrike">
                <a:solidFill>
                  <a:srgbClr val="333399"/>
                </a:solidFill>
                <a:latin typeface="Arial"/>
                <a:ea typeface="Arial"/>
                <a:cs typeface="Arial"/>
                <a:sym typeface="Arial"/>
              </a:rPr>
              <a:t>(Multiple Inheritance)</a:t>
            </a:r>
            <a:endParaRPr b="0" i="0" sz="4400" u="none" cap="none" strike="noStrike">
              <a:solidFill>
                <a:srgbClr val="333399"/>
              </a:solidFill>
              <a:latin typeface="Arial"/>
              <a:ea typeface="Arial"/>
              <a:cs typeface="Arial"/>
              <a:sym typeface="Arial"/>
            </a:endParaRPr>
          </a:p>
        </p:txBody>
      </p:sp>
      <p:sp>
        <p:nvSpPr>
          <p:cNvPr id="1758" name="Google Shape;1758;p160"/>
          <p:cNvSpPr txBox="1"/>
          <p:nvPr>
            <p:ph idx="1" type="body"/>
          </p:nvPr>
        </p:nvSpPr>
        <p:spPr>
          <a:xfrm>
            <a:off x="609600" y="1181100"/>
            <a:ext cx="8191500" cy="206533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A shared subclass, such as STUDENT_ASSISTANT, is a subclass of several classes, indicating multiple inheritance.</a:t>
            </a:r>
            <a:endParaRPr b="0" i="0" sz="3200" u="none" cap="none" strike="noStrike">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These classes must all have the same key attribute; otherwise, the shared subclass would be modeled as a category. </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We can apply any of the options discussed in Step 8 to a shared subclass, subject to the restriction discussed in Step 8 of the mapping algorithm. </a:t>
            </a:r>
            <a:endParaRPr b="0" i="0" sz="2800" u="none" cap="none" strike="noStrike">
              <a:solidFill>
                <a:schemeClr val="dk1"/>
              </a:solidFill>
              <a:latin typeface="Times New Roman"/>
              <a:ea typeface="Times New Roman"/>
              <a:cs typeface="Times New Roman"/>
              <a:sym typeface="Times New Roman"/>
            </a:endParaRPr>
          </a:p>
        </p:txBody>
      </p:sp>
      <p:pic>
        <p:nvPicPr>
          <p:cNvPr id="1759" name="Google Shape;1759;p160"/>
          <p:cNvPicPr preferRelativeResize="0"/>
          <p:nvPr/>
        </p:nvPicPr>
        <p:blipFill>
          <a:blip r:embed="rId3">
            <a:alphaModFix/>
          </a:blip>
          <a:stretch>
            <a:fillRect/>
          </a:stretch>
        </p:blipFill>
        <p:spPr>
          <a:xfrm>
            <a:off x="392112" y="3009900"/>
            <a:ext cx="8408987" cy="3392487"/>
          </a:xfrm>
          <a:prstGeom prst="rect">
            <a:avLst/>
          </a:prstGeom>
          <a:noFill/>
          <a:ln>
            <a:noFill/>
          </a:ln>
        </p:spPr>
      </p:pic>
      <p:sp>
        <p:nvSpPr>
          <p:cNvPr id="1760" name="Google Shape;1760;p160"/>
          <p:cNvSpPr txBox="1"/>
          <p:nvPr/>
        </p:nvSpPr>
        <p:spPr>
          <a:xfrm>
            <a:off x="3603625" y="5113337"/>
            <a:ext cx="619125"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Major</a:t>
            </a:r>
            <a:endParaRPr b="0" i="0" sz="1800" u="none" cap="none" strike="noStrike">
              <a:solidFill>
                <a:schemeClr val="lt1"/>
              </a:solidFill>
              <a:latin typeface="Times New Roman"/>
              <a:ea typeface="Times New Roman"/>
              <a:cs typeface="Times New Roman"/>
              <a:sym typeface="Times New Roman"/>
            </a:endParaRPr>
          </a:p>
        </p:txBody>
      </p:sp>
      <p:sp>
        <p:nvSpPr>
          <p:cNvPr id="1761" name="Google Shape;1761;p160"/>
          <p:cNvSpPr txBox="1"/>
          <p:nvPr/>
        </p:nvSpPr>
        <p:spPr>
          <a:xfrm>
            <a:off x="8037512" y="4179887"/>
            <a:ext cx="688975"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Course</a:t>
            </a:r>
            <a:endParaRPr b="0" i="0" sz="1800" u="none" cap="none" strike="noStrike">
              <a:solidFill>
                <a:schemeClr val="lt1"/>
              </a:solidFill>
              <a:latin typeface="Times New Roman"/>
              <a:ea typeface="Times New Roman"/>
              <a:cs typeface="Times New Roman"/>
              <a:sym typeface="Times New Roman"/>
            </a:endParaRPr>
          </a:p>
        </p:txBody>
      </p:sp>
      <p:sp>
        <p:nvSpPr>
          <p:cNvPr id="1762" name="Google Shape;1762;p160"/>
          <p:cNvSpPr txBox="1"/>
          <p:nvPr/>
        </p:nvSpPr>
        <p:spPr>
          <a:xfrm>
            <a:off x="411162" y="4522787"/>
            <a:ext cx="1265237" cy="88900"/>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63" name="Google Shape;1763;p160"/>
          <p:cNvSpPr txBox="1"/>
          <p:nvPr/>
        </p:nvSpPr>
        <p:spPr>
          <a:xfrm>
            <a:off x="430212" y="5475287"/>
            <a:ext cx="560387" cy="88900"/>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64" name="Google Shape;1764;p160"/>
          <p:cNvSpPr txBox="1"/>
          <p:nvPr/>
        </p:nvSpPr>
        <p:spPr>
          <a:xfrm>
            <a:off x="430212" y="6402387"/>
            <a:ext cx="1550987" cy="88900"/>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65" name="Google Shape;1765;p160"/>
          <p:cNvSpPr txBox="1"/>
          <p:nvPr/>
        </p:nvSpPr>
        <p:spPr>
          <a:xfrm>
            <a:off x="1733550" y="4522787"/>
            <a:ext cx="1295400" cy="88900"/>
          </a:xfrm>
          <a:prstGeom prst="rect">
            <a:avLst/>
          </a:prstGeom>
          <a:solidFill>
            <a:schemeClr val="accent1"/>
          </a:solid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66" name="Google Shape;1766;p160"/>
          <p:cNvSpPr txBox="1"/>
          <p:nvPr/>
        </p:nvSpPr>
        <p:spPr>
          <a:xfrm>
            <a:off x="3086100" y="4535487"/>
            <a:ext cx="2609850" cy="88900"/>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67" name="Google Shape;1767;p160"/>
          <p:cNvSpPr txBox="1"/>
          <p:nvPr/>
        </p:nvSpPr>
        <p:spPr>
          <a:xfrm>
            <a:off x="5753100" y="4535487"/>
            <a:ext cx="723900" cy="88900"/>
          </a:xfrm>
          <a:prstGeom prst="rect">
            <a:avLst/>
          </a:prstGeom>
          <a:solidFill>
            <a:schemeClr val="hlink"/>
          </a:solidFill>
          <a:ln cap="rnd" cmpd="sng" w="952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68" name="Google Shape;1768;p160"/>
          <p:cNvSpPr txBox="1"/>
          <p:nvPr/>
        </p:nvSpPr>
        <p:spPr>
          <a:xfrm>
            <a:off x="6534150" y="4548187"/>
            <a:ext cx="723900" cy="88900"/>
          </a:xfrm>
          <a:prstGeom prst="rect">
            <a:avLst/>
          </a:prstGeom>
          <a:solidFill>
            <a:schemeClr val="hlink"/>
          </a:solidFill>
          <a:ln cap="rnd" cmpd="sng" w="952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69" name="Google Shape;1769;p160"/>
          <p:cNvSpPr txBox="1"/>
          <p:nvPr/>
        </p:nvSpPr>
        <p:spPr>
          <a:xfrm>
            <a:off x="2019300" y="6446837"/>
            <a:ext cx="723900" cy="88900"/>
          </a:xfrm>
          <a:prstGeom prst="rect">
            <a:avLst/>
          </a:prstGeom>
          <a:solidFill>
            <a:schemeClr val="accent1"/>
          </a:solid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70" name="Google Shape;1770;p160"/>
          <p:cNvSpPr txBox="1"/>
          <p:nvPr/>
        </p:nvSpPr>
        <p:spPr>
          <a:xfrm>
            <a:off x="3006725" y="6446837"/>
            <a:ext cx="1193800" cy="88900"/>
          </a:xfrm>
          <a:prstGeom prst="rect">
            <a:avLst/>
          </a:prstGeom>
          <a:solidFill>
            <a:schemeClr val="accent1"/>
          </a:solid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71" name="Google Shape;1771;p160"/>
          <p:cNvSpPr txBox="1"/>
          <p:nvPr/>
        </p:nvSpPr>
        <p:spPr>
          <a:xfrm>
            <a:off x="6477000" y="6446837"/>
            <a:ext cx="1193800" cy="88900"/>
          </a:xfrm>
          <a:prstGeom prst="rect">
            <a:avLst/>
          </a:prstGeom>
          <a:solidFill>
            <a:schemeClr val="hlink"/>
          </a:solidFill>
          <a:ln cap="rnd" cmpd="sng" w="952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72" name="Google Shape;1772;p160"/>
          <p:cNvSpPr txBox="1"/>
          <p:nvPr/>
        </p:nvSpPr>
        <p:spPr>
          <a:xfrm>
            <a:off x="7315200" y="4548187"/>
            <a:ext cx="1468437" cy="88900"/>
          </a:xfrm>
          <a:prstGeom prst="rect">
            <a:avLst/>
          </a:prstGeom>
          <a:solidFill>
            <a:schemeClr val="hlink"/>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73" name="Google Shape;1773;p160"/>
          <p:cNvSpPr txBox="1"/>
          <p:nvPr/>
        </p:nvSpPr>
        <p:spPr>
          <a:xfrm>
            <a:off x="4318000" y="6446837"/>
            <a:ext cx="1987550" cy="88900"/>
          </a:xfrm>
          <a:prstGeom prst="rect">
            <a:avLst/>
          </a:prstGeom>
          <a:solidFill>
            <a:schemeClr val="accen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74" name="Google Shape;1774;p160"/>
          <p:cNvCxnSpPr/>
          <p:nvPr/>
        </p:nvCxnSpPr>
        <p:spPr>
          <a:xfrm rot="-5400000">
            <a:off x="180975" y="3824287"/>
            <a:ext cx="638175" cy="101600"/>
          </a:xfrm>
          <a:prstGeom prst="straightConnector1">
            <a:avLst/>
          </a:prstGeom>
          <a:noFill/>
          <a:ln cap="rnd" cmpd="sng" w="9525">
            <a:solidFill>
              <a:srgbClr val="FF0066"/>
            </a:solidFill>
            <a:prstDash val="solid"/>
            <a:miter lim="8000"/>
            <a:headEnd len="sm" w="sm" type="none"/>
            <a:tailEnd len="med" w="med" type="stealth"/>
          </a:ln>
        </p:spPr>
      </p:cxnSp>
      <p:cxnSp>
        <p:nvCxnSpPr>
          <p:cNvPr id="1775" name="Google Shape;1775;p160"/>
          <p:cNvCxnSpPr/>
          <p:nvPr/>
        </p:nvCxnSpPr>
        <p:spPr>
          <a:xfrm rot="-5400000">
            <a:off x="-362743" y="4194968"/>
            <a:ext cx="1408112" cy="130175"/>
          </a:xfrm>
          <a:prstGeom prst="straightConnector1">
            <a:avLst/>
          </a:prstGeom>
          <a:noFill/>
          <a:ln cap="rnd" cmpd="sng" w="9525">
            <a:solidFill>
              <a:srgbClr val="FF0066"/>
            </a:solidFill>
            <a:prstDash val="solid"/>
            <a:miter lim="8000"/>
            <a:headEnd len="sm" w="sm" type="none"/>
            <a:tailEnd len="med" w="med" type="stealth"/>
          </a:ln>
        </p:spPr>
      </p:cxnSp>
      <p:cxnSp>
        <p:nvCxnSpPr>
          <p:cNvPr id="1776" name="Google Shape;1776;p160"/>
          <p:cNvCxnSpPr/>
          <p:nvPr/>
        </p:nvCxnSpPr>
        <p:spPr>
          <a:xfrm flipH="1" rot="-5400000">
            <a:off x="239712" y="4986337"/>
            <a:ext cx="188912" cy="144462"/>
          </a:xfrm>
          <a:prstGeom prst="straightConnector1">
            <a:avLst/>
          </a:prstGeom>
          <a:noFill/>
          <a:ln cap="rnd" cmpd="sng" w="9525">
            <a:solidFill>
              <a:srgbClr val="FF0066"/>
            </a:solidFill>
            <a:prstDash val="solid"/>
            <a:miter lim="8000"/>
            <a:headEnd len="sm" w="sm" type="none"/>
            <a:tailEnd len="sm" w="sm" type="none"/>
          </a:ln>
        </p:spPr>
      </p:cxnSp>
      <p:cxnSp>
        <p:nvCxnSpPr>
          <p:cNvPr id="1777" name="Google Shape;1777;p160"/>
          <p:cNvCxnSpPr/>
          <p:nvPr/>
        </p:nvCxnSpPr>
        <p:spPr>
          <a:xfrm rot="-5400000">
            <a:off x="-848518" y="4215606"/>
            <a:ext cx="2060575" cy="363537"/>
          </a:xfrm>
          <a:prstGeom prst="straightConnector1">
            <a:avLst/>
          </a:prstGeom>
          <a:noFill/>
          <a:ln cap="rnd" cmpd="sng" w="9525">
            <a:solidFill>
              <a:srgbClr val="FF0066"/>
            </a:solidFill>
            <a:prstDash val="solid"/>
            <a:miter lim="8000"/>
            <a:headEnd len="sm" w="sm" type="none"/>
            <a:tailEnd len="med" w="med" type="stealth"/>
          </a:ln>
        </p:spPr>
      </p:cxnSp>
      <p:cxnSp>
        <p:nvCxnSpPr>
          <p:cNvPr id="1778" name="Google Shape;1778;p160"/>
          <p:cNvCxnSpPr/>
          <p:nvPr/>
        </p:nvCxnSpPr>
        <p:spPr>
          <a:xfrm flipH="1" rot="-5400000">
            <a:off x="-174625" y="5602287"/>
            <a:ext cx="769937" cy="420687"/>
          </a:xfrm>
          <a:prstGeom prst="straightConnector1">
            <a:avLst/>
          </a:prstGeom>
          <a:noFill/>
          <a:ln cap="rnd" cmpd="sng" w="9525">
            <a:solidFill>
              <a:srgbClr val="FF0066"/>
            </a:solidFill>
            <a:prstDash val="solid"/>
            <a:miter lim="8000"/>
            <a:headEnd len="sm" w="sm" type="none"/>
            <a:tailEnd len="sm" w="sm" type="none"/>
          </a:ln>
        </p:spPr>
      </p:cxnSp>
      <p:cxnSp>
        <p:nvCxnSpPr>
          <p:cNvPr id="1779" name="Google Shape;1779;p160"/>
          <p:cNvCxnSpPr/>
          <p:nvPr/>
        </p:nvCxnSpPr>
        <p:spPr>
          <a:xfrm rot="10800000">
            <a:off x="987425" y="5283200"/>
            <a:ext cx="666750" cy="14287"/>
          </a:xfrm>
          <a:prstGeom prst="straightConnector1">
            <a:avLst/>
          </a:prstGeom>
          <a:noFill/>
          <a:ln cap="rnd" cmpd="sng" w="9525">
            <a:solidFill>
              <a:srgbClr val="FF0066"/>
            </a:solidFill>
            <a:prstDash val="solid"/>
            <a:miter lim="8000"/>
            <a:headEnd len="sm" w="sm" type="none"/>
            <a:tailEnd len="med" w="med" type="stealth"/>
          </a:ln>
        </p:spPr>
      </p:cxnSp>
      <p:sp>
        <p:nvSpPr>
          <p:cNvPr id="1780" name="Google Shape;1780;p16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sp>
        <p:nvSpPr>
          <p:cNvPr id="1785" name="Google Shape;1785;p16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1786" name="Google Shape;1786;p161"/>
          <p:cNvPicPr preferRelativeResize="0"/>
          <p:nvPr/>
        </p:nvPicPr>
        <p:blipFill>
          <a:blip r:embed="rId3">
            <a:alphaModFix/>
          </a:blip>
          <a:stretch>
            <a:fillRect/>
          </a:stretch>
        </p:blipFill>
        <p:spPr>
          <a:xfrm>
            <a:off x="2863850" y="57150"/>
            <a:ext cx="5791200" cy="6667500"/>
          </a:xfrm>
          <a:prstGeom prst="rect">
            <a:avLst/>
          </a:prstGeom>
          <a:noFill/>
          <a:ln>
            <a:noFill/>
          </a:ln>
        </p:spPr>
      </p:pic>
      <p:sp>
        <p:nvSpPr>
          <p:cNvPr id="1787" name="Google Shape;1787;p161"/>
          <p:cNvSpPr txBox="1"/>
          <p:nvPr>
            <p:ph type="title"/>
          </p:nvPr>
        </p:nvSpPr>
        <p:spPr>
          <a:xfrm>
            <a:off x="533400" y="304800"/>
            <a:ext cx="2921000" cy="29337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Clr>
                <a:srgbClr val="333399"/>
              </a:buClr>
              <a:buFont typeface="Arial"/>
              <a:buNone/>
            </a:pPr>
            <a:r>
              <a:rPr b="1" i="0" lang="en-US" sz="2400" u="none" cap="small" strike="noStrike">
                <a:solidFill>
                  <a:srgbClr val="333399"/>
                </a:solidFill>
                <a:latin typeface="Arial"/>
                <a:ea typeface="Arial"/>
                <a:cs typeface="Arial"/>
                <a:sym typeface="Arial"/>
              </a:rPr>
              <a:t>FIGURE 4.7</a:t>
            </a:r>
            <a:br>
              <a:rPr b="1" i="0" lang="en-US" sz="2400" u="none" cap="small" strike="noStrike">
                <a:solidFill>
                  <a:srgbClr val="333399"/>
                </a:solidFill>
                <a:latin typeface="Arial"/>
                <a:ea typeface="Arial"/>
                <a:cs typeface="Arial"/>
                <a:sym typeface="Arial"/>
              </a:rPr>
            </a:br>
            <a:r>
              <a:rPr b="1" i="0" lang="en-US" sz="2400" u="none" cap="small" strike="noStrike">
                <a:solidFill>
                  <a:srgbClr val="333399"/>
                </a:solidFill>
                <a:latin typeface="Arial"/>
                <a:ea typeface="Arial"/>
                <a:cs typeface="Arial"/>
                <a:sym typeface="Arial"/>
              </a:rPr>
              <a:t>A specialization lattice with multiple inheritance for a UNIVERSITY database.</a:t>
            </a:r>
            <a:endParaRPr b="1" i="0" sz="4000" u="none" cap="small" strike="noStrike">
              <a:solidFill>
                <a:srgbClr val="333399"/>
              </a:solidFill>
              <a:latin typeface="Arial"/>
              <a:ea typeface="Arial"/>
              <a:cs typeface="Arial"/>
              <a:sym typeface="Arial"/>
            </a:endParaRPr>
          </a:p>
        </p:txBody>
      </p:sp>
      <p:sp>
        <p:nvSpPr>
          <p:cNvPr id="1788" name="Google Shape;1788;p161"/>
          <p:cNvSpPr txBox="1"/>
          <p:nvPr/>
        </p:nvSpPr>
        <p:spPr>
          <a:xfrm>
            <a:off x="7356475" y="3522662"/>
            <a:ext cx="260350"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200" u="none" cap="none" strike="noStrike">
                <a:solidFill>
                  <a:schemeClr val="dk1"/>
                </a:solidFill>
                <a:latin typeface="Times New Roman"/>
                <a:ea typeface="Times New Roman"/>
                <a:cs typeface="Times New Roman"/>
                <a:sym typeface="Times New Roman"/>
              </a:rPr>
              <a:t>d</a:t>
            </a:r>
            <a:endParaRPr b="0" i="0" sz="1800" u="none" cap="none" strike="noStrike">
              <a:solidFill>
                <a:schemeClr val="lt1"/>
              </a:solidFill>
              <a:latin typeface="Times New Roman"/>
              <a:ea typeface="Times New Roman"/>
              <a:cs typeface="Times New Roman"/>
              <a:sym typeface="Times New Roman"/>
            </a:endParaRPr>
          </a:p>
        </p:txBody>
      </p:sp>
      <p:sp>
        <p:nvSpPr>
          <p:cNvPr id="1789" name="Google Shape;1789;p161"/>
          <p:cNvSpPr txBox="1"/>
          <p:nvPr/>
        </p:nvSpPr>
        <p:spPr>
          <a:xfrm>
            <a:off x="5905500" y="1150937"/>
            <a:ext cx="4635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hlink"/>
                </a:solidFill>
                <a:latin typeface="Times New Roman"/>
                <a:ea typeface="Times New Roman"/>
                <a:cs typeface="Times New Roman"/>
                <a:sym typeface="Times New Roman"/>
              </a:rPr>
              <a:t>8A</a:t>
            </a:r>
            <a:endParaRPr b="0" i="0" sz="1800" u="none" cap="none" strike="noStrike">
              <a:solidFill>
                <a:schemeClr val="lt1"/>
              </a:solidFill>
              <a:latin typeface="Times New Roman"/>
              <a:ea typeface="Times New Roman"/>
              <a:cs typeface="Times New Roman"/>
              <a:sym typeface="Times New Roman"/>
            </a:endParaRPr>
          </a:p>
        </p:txBody>
      </p:sp>
      <p:sp>
        <p:nvSpPr>
          <p:cNvPr id="1790" name="Google Shape;1790;p161"/>
          <p:cNvSpPr txBox="1"/>
          <p:nvPr/>
        </p:nvSpPr>
        <p:spPr>
          <a:xfrm>
            <a:off x="3454400" y="3430587"/>
            <a:ext cx="4508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hlink"/>
                </a:solidFill>
                <a:latin typeface="Times New Roman"/>
                <a:ea typeface="Times New Roman"/>
                <a:cs typeface="Times New Roman"/>
                <a:sym typeface="Times New Roman"/>
              </a:rPr>
              <a:t>8C</a:t>
            </a:r>
            <a:endParaRPr b="0" i="0" sz="1800" u="none" cap="none" strike="noStrike">
              <a:solidFill>
                <a:schemeClr val="lt1"/>
              </a:solidFill>
              <a:latin typeface="Times New Roman"/>
              <a:ea typeface="Times New Roman"/>
              <a:cs typeface="Times New Roman"/>
              <a:sym typeface="Times New Roman"/>
            </a:endParaRPr>
          </a:p>
        </p:txBody>
      </p:sp>
      <p:sp>
        <p:nvSpPr>
          <p:cNvPr id="1791" name="Google Shape;1791;p161"/>
          <p:cNvSpPr txBox="1"/>
          <p:nvPr/>
        </p:nvSpPr>
        <p:spPr>
          <a:xfrm>
            <a:off x="5207000" y="5259387"/>
            <a:ext cx="4635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hlink"/>
                </a:solidFill>
                <a:latin typeface="Times New Roman"/>
                <a:ea typeface="Times New Roman"/>
                <a:cs typeface="Times New Roman"/>
                <a:sym typeface="Times New Roman"/>
              </a:rPr>
              <a:t>8D</a:t>
            </a:r>
            <a:endParaRPr b="0" i="0" sz="1800" u="none" cap="none" strike="noStrike">
              <a:solidFill>
                <a:schemeClr val="lt1"/>
              </a:solidFill>
              <a:latin typeface="Times New Roman"/>
              <a:ea typeface="Times New Roman"/>
              <a:cs typeface="Times New Roman"/>
              <a:sym typeface="Times New Roman"/>
            </a:endParaRPr>
          </a:p>
        </p:txBody>
      </p:sp>
      <p:sp>
        <p:nvSpPr>
          <p:cNvPr id="1792" name="Google Shape;1792;p161"/>
          <p:cNvSpPr txBox="1"/>
          <p:nvPr/>
        </p:nvSpPr>
        <p:spPr>
          <a:xfrm>
            <a:off x="7616825" y="3430587"/>
            <a:ext cx="4635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hlink"/>
                </a:solidFill>
                <a:latin typeface="Times New Roman"/>
                <a:ea typeface="Times New Roman"/>
                <a:cs typeface="Times New Roman"/>
                <a:sym typeface="Times New Roman"/>
              </a:rPr>
              <a:t>8D</a:t>
            </a:r>
            <a:endParaRPr b="0" i="0" sz="1800" u="none" cap="none" strike="noStrike">
              <a:solidFill>
                <a:schemeClr val="lt1"/>
              </a:solidFill>
              <a:latin typeface="Times New Roman"/>
              <a:ea typeface="Times New Roman"/>
              <a:cs typeface="Times New Roman"/>
              <a:sym typeface="Times New Roman"/>
            </a:endParaRPr>
          </a:p>
        </p:txBody>
      </p:sp>
      <p:sp>
        <p:nvSpPr>
          <p:cNvPr id="1793" name="Google Shape;1793;p161"/>
          <p:cNvSpPr txBox="1"/>
          <p:nvPr/>
        </p:nvSpPr>
        <p:spPr>
          <a:xfrm>
            <a:off x="6137275" y="3430587"/>
            <a:ext cx="4635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hlink"/>
                </a:solidFill>
                <a:latin typeface="Times New Roman"/>
                <a:ea typeface="Times New Roman"/>
                <a:cs typeface="Times New Roman"/>
                <a:sym typeface="Times New Roman"/>
              </a:rPr>
              <a:t>8D</a:t>
            </a:r>
            <a:endParaRPr b="0" i="0" sz="1800" u="none" cap="none" strike="noStrike">
              <a:solidFill>
                <a:schemeClr val="lt1"/>
              </a:solidFill>
              <a:latin typeface="Times New Roman"/>
              <a:ea typeface="Times New Roman"/>
              <a:cs typeface="Times New Roman"/>
              <a:sym typeface="Times New Roman"/>
            </a:endParaRPr>
          </a:p>
        </p:txBody>
      </p:sp>
      <p:sp>
        <p:nvSpPr>
          <p:cNvPr id="1794" name="Google Shape;1794;p16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8" name="Shape 1798"/>
        <p:cNvGrpSpPr/>
        <p:nvPr/>
      </p:nvGrpSpPr>
      <p:grpSpPr>
        <a:xfrm>
          <a:off x="0" y="0"/>
          <a:ext cx="0" cy="0"/>
          <a:chOff x="0" y="0"/>
          <a:chExt cx="0" cy="0"/>
        </a:xfrm>
      </p:grpSpPr>
      <p:sp>
        <p:nvSpPr>
          <p:cNvPr id="1799" name="Google Shape;1799;p16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800" name="Google Shape;1800;p162"/>
          <p:cNvSpPr txBox="1"/>
          <p:nvPr>
            <p:ph type="title"/>
          </p:nvPr>
        </p:nvSpPr>
        <p:spPr>
          <a:xfrm>
            <a:off x="193675" y="150812"/>
            <a:ext cx="8893175" cy="8429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Step 9: Mapping of Union Types (Categories)</a:t>
            </a:r>
            <a:endParaRPr b="1" i="0" sz="4000" u="none" cap="small" strike="noStrike">
              <a:solidFill>
                <a:srgbClr val="333399"/>
              </a:solidFill>
              <a:latin typeface="Arial"/>
              <a:ea typeface="Arial"/>
              <a:cs typeface="Arial"/>
              <a:sym typeface="Arial"/>
            </a:endParaRPr>
          </a:p>
        </p:txBody>
      </p:sp>
      <p:sp>
        <p:nvSpPr>
          <p:cNvPr id="1801" name="Google Shape;1801;p162"/>
          <p:cNvSpPr txBox="1"/>
          <p:nvPr>
            <p:ph idx="1" type="body"/>
          </p:nvPr>
        </p:nvSpPr>
        <p:spPr>
          <a:xfrm>
            <a:off x="371475" y="1198562"/>
            <a:ext cx="8413750" cy="5145087"/>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For each entity type, </a:t>
            </a:r>
            <a:r>
              <a:rPr b="0" i="0" lang="en-US" sz="2800" u="none" cap="none" strike="noStrike">
                <a:solidFill>
                  <a:schemeClr val="hlink"/>
                </a:solidFill>
                <a:latin typeface="Times New Roman"/>
                <a:ea typeface="Times New Roman"/>
                <a:cs typeface="Times New Roman"/>
                <a:sym typeface="Times New Roman"/>
              </a:rPr>
              <a:t>create a relation.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For mapping a category whose defining </a:t>
            </a:r>
            <a:r>
              <a:rPr b="0" i="0" lang="en-US" sz="2400" u="none" cap="none" strike="noStrike">
                <a:solidFill>
                  <a:schemeClr val="hlink"/>
                </a:solidFill>
                <a:latin typeface="Times New Roman"/>
                <a:ea typeface="Times New Roman"/>
                <a:cs typeface="Times New Roman"/>
                <a:sym typeface="Times New Roman"/>
              </a:rPr>
              <a:t>superclasses have different keys</a:t>
            </a:r>
            <a:r>
              <a:rPr b="0" i="0" lang="en-US" sz="2400" u="none" cap="none" strike="noStrike">
                <a:solidFill>
                  <a:schemeClr val="dk1"/>
                </a:solidFill>
                <a:latin typeface="Times New Roman"/>
                <a:ea typeface="Times New Roman"/>
                <a:cs typeface="Times New Roman"/>
                <a:sym typeface="Times New Roman"/>
              </a:rPr>
              <a:t>, it is customary to specify a new key attribute, called </a:t>
            </a:r>
            <a:r>
              <a:rPr b="0" i="0" lang="en-US" sz="2400" u="none" cap="none" strike="noStrike">
                <a:solidFill>
                  <a:schemeClr val="hlink"/>
                </a:solidFill>
                <a:latin typeface="Times New Roman"/>
                <a:ea typeface="Times New Roman"/>
                <a:cs typeface="Times New Roman"/>
                <a:sym typeface="Times New Roman"/>
              </a:rPr>
              <a:t>a </a:t>
            </a:r>
            <a:r>
              <a:rPr b="1" i="0" lang="en-US" sz="2400" u="none" cap="none" strike="noStrike">
                <a:solidFill>
                  <a:schemeClr val="hlink"/>
                </a:solidFill>
                <a:latin typeface="Times New Roman"/>
                <a:ea typeface="Times New Roman"/>
                <a:cs typeface="Times New Roman"/>
                <a:sym typeface="Times New Roman"/>
              </a:rPr>
              <a:t>surrogate key</a:t>
            </a:r>
            <a:r>
              <a:rPr b="0" i="0" lang="en-US" sz="2400" u="none" cap="none" strike="noStrike">
                <a:solidFill>
                  <a:schemeClr val="dk1"/>
                </a:solidFill>
                <a:latin typeface="Times New Roman"/>
                <a:ea typeface="Times New Roman"/>
                <a:cs typeface="Times New Roman"/>
                <a:sym typeface="Times New Roman"/>
              </a:rPr>
              <a:t>, when creating a relation to correspond to the category.</a:t>
            </a: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For a category whose </a:t>
            </a:r>
            <a:r>
              <a:rPr b="0" i="0" lang="en-US" sz="2400" u="none" cap="none" strike="noStrike">
                <a:solidFill>
                  <a:schemeClr val="hlink"/>
                </a:solidFill>
                <a:latin typeface="Times New Roman"/>
                <a:ea typeface="Times New Roman"/>
                <a:cs typeface="Times New Roman"/>
                <a:sym typeface="Times New Roman"/>
              </a:rPr>
              <a:t>superclasses have the same key</a:t>
            </a:r>
            <a:r>
              <a:rPr b="0" i="0" lang="en-US" sz="2400" u="none" cap="none" strike="noStrike">
                <a:solidFill>
                  <a:schemeClr val="dk1"/>
                </a:solidFill>
                <a:latin typeface="Times New Roman"/>
                <a:ea typeface="Times New Roman"/>
                <a:cs typeface="Times New Roman"/>
                <a:sym typeface="Times New Roman"/>
              </a:rPr>
              <a:t>, there is no need for a </a:t>
            </a:r>
            <a:r>
              <a:rPr b="1" i="0" lang="en-US" sz="2400" u="none" cap="none" strike="noStrike">
                <a:solidFill>
                  <a:schemeClr val="dk1"/>
                </a:solidFill>
                <a:latin typeface="Times New Roman"/>
                <a:ea typeface="Times New Roman"/>
                <a:cs typeface="Times New Roman"/>
                <a:sym typeface="Times New Roman"/>
              </a:rPr>
              <a:t>surrogate key</a:t>
            </a:r>
            <a:r>
              <a:rPr b="0" i="0" lang="en-US" sz="24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In the example below we can create a relation OWNER to correspond to the OWNER category and include any attributes of the category in this relation. The primary key of the OWNER relation is the surrogate key, which we called OwnerId.</a:t>
            </a:r>
            <a:endParaRPr b="0" i="0" sz="2000" u="none" cap="none" strike="noStrike">
              <a:solidFill>
                <a:schemeClr val="dk1"/>
              </a:solidFill>
              <a:latin typeface="Times New Roman"/>
              <a:ea typeface="Times New Roman"/>
              <a:cs typeface="Times New Roman"/>
              <a:sym typeface="Times New Roman"/>
            </a:endParaRPr>
          </a:p>
        </p:txBody>
      </p:sp>
      <p:sp>
        <p:nvSpPr>
          <p:cNvPr id="1802" name="Google Shape;1802;p16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6" name="Shape 1806"/>
        <p:cNvGrpSpPr/>
        <p:nvPr/>
      </p:nvGrpSpPr>
      <p:grpSpPr>
        <a:xfrm>
          <a:off x="0" y="0"/>
          <a:ext cx="0" cy="0"/>
          <a:chOff x="0" y="0"/>
          <a:chExt cx="0" cy="0"/>
        </a:xfrm>
      </p:grpSpPr>
      <p:sp>
        <p:nvSpPr>
          <p:cNvPr id="1807" name="Google Shape;1807;p16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808" name="Google Shape;1808;p163"/>
          <p:cNvSpPr txBox="1"/>
          <p:nvPr>
            <p:ph type="title"/>
          </p:nvPr>
        </p:nvSpPr>
        <p:spPr>
          <a:xfrm>
            <a:off x="533400" y="304800"/>
            <a:ext cx="2305050" cy="29337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Clr>
                <a:srgbClr val="333399"/>
              </a:buClr>
              <a:buFont typeface="Arial"/>
              <a:buNone/>
            </a:pPr>
            <a:r>
              <a:rPr b="1" i="0" lang="en-US" sz="2400" u="none" cap="small" strike="noStrike">
                <a:solidFill>
                  <a:srgbClr val="333399"/>
                </a:solidFill>
                <a:latin typeface="Arial"/>
                <a:ea typeface="Arial"/>
                <a:cs typeface="Arial"/>
                <a:sym typeface="Arial"/>
              </a:rPr>
              <a:t>FIGURE 4.8</a:t>
            </a:r>
            <a:br>
              <a:rPr b="1" i="0" lang="en-US" sz="2400" u="none" cap="small" strike="noStrike">
                <a:solidFill>
                  <a:srgbClr val="333399"/>
                </a:solidFill>
                <a:latin typeface="Arial"/>
                <a:ea typeface="Arial"/>
                <a:cs typeface="Arial"/>
                <a:sym typeface="Arial"/>
              </a:rPr>
            </a:br>
            <a:r>
              <a:rPr b="1" i="0" lang="en-US" sz="2400" u="none" cap="small" strike="noStrike">
                <a:solidFill>
                  <a:srgbClr val="333399"/>
                </a:solidFill>
                <a:latin typeface="Arial"/>
                <a:ea typeface="Arial"/>
                <a:cs typeface="Arial"/>
                <a:sym typeface="Arial"/>
              </a:rPr>
              <a:t>Two categories (union types): OWNER and REGISTERED_VEHICLE.</a:t>
            </a:r>
            <a:endParaRPr b="1" i="0" sz="4000" u="none" cap="small" strike="noStrike">
              <a:solidFill>
                <a:srgbClr val="333399"/>
              </a:solidFill>
              <a:latin typeface="Arial"/>
              <a:ea typeface="Arial"/>
              <a:cs typeface="Arial"/>
              <a:sym typeface="Arial"/>
            </a:endParaRPr>
          </a:p>
        </p:txBody>
      </p:sp>
      <p:pic>
        <p:nvPicPr>
          <p:cNvPr id="1809" name="Google Shape;1809;p163"/>
          <p:cNvPicPr preferRelativeResize="0"/>
          <p:nvPr/>
        </p:nvPicPr>
        <p:blipFill>
          <a:blip r:embed="rId3">
            <a:alphaModFix/>
          </a:blip>
          <a:stretch>
            <a:fillRect/>
          </a:stretch>
        </p:blipFill>
        <p:spPr>
          <a:xfrm>
            <a:off x="3808412" y="114300"/>
            <a:ext cx="4835525" cy="6667500"/>
          </a:xfrm>
          <a:prstGeom prst="rect">
            <a:avLst/>
          </a:prstGeom>
          <a:noFill/>
          <a:ln>
            <a:noFill/>
          </a:ln>
        </p:spPr>
      </p:pic>
      <p:sp>
        <p:nvSpPr>
          <p:cNvPr id="1810" name="Google Shape;1810;p16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4" name="Shape 1814"/>
        <p:cNvGrpSpPr/>
        <p:nvPr/>
      </p:nvGrpSpPr>
      <p:grpSpPr>
        <a:xfrm>
          <a:off x="0" y="0"/>
          <a:ext cx="0" cy="0"/>
          <a:chOff x="0" y="0"/>
          <a:chExt cx="0" cy="0"/>
        </a:xfrm>
      </p:grpSpPr>
      <p:sp>
        <p:nvSpPr>
          <p:cNvPr id="1815" name="Google Shape;1815;p16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816" name="Google Shape;1816;p164"/>
          <p:cNvSpPr txBox="1"/>
          <p:nvPr>
            <p:ph type="title"/>
          </p:nvPr>
        </p:nvSpPr>
        <p:spPr>
          <a:xfrm>
            <a:off x="457200" y="228600"/>
            <a:ext cx="2844800" cy="27559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Clr>
                <a:srgbClr val="333399"/>
              </a:buClr>
              <a:buFont typeface="Arial"/>
              <a:buNone/>
            </a:pPr>
            <a:r>
              <a:rPr b="1" i="0" lang="en-US" sz="2400" u="none" cap="small" strike="noStrike">
                <a:solidFill>
                  <a:srgbClr val="333399"/>
                </a:solidFill>
                <a:latin typeface="Arial"/>
                <a:ea typeface="Arial"/>
                <a:cs typeface="Arial"/>
                <a:sym typeface="Arial"/>
              </a:rPr>
              <a:t>FIGURE 7.6</a:t>
            </a:r>
            <a:br>
              <a:rPr b="1" i="0" lang="en-US" sz="2400" u="none" cap="small" strike="noStrike">
                <a:solidFill>
                  <a:srgbClr val="333399"/>
                </a:solidFill>
                <a:latin typeface="Arial"/>
                <a:ea typeface="Arial"/>
                <a:cs typeface="Arial"/>
                <a:sym typeface="Arial"/>
              </a:rPr>
            </a:br>
            <a:r>
              <a:rPr b="1" i="0" lang="en-US" sz="2400" u="none" cap="small" strike="noStrike">
                <a:solidFill>
                  <a:srgbClr val="333399"/>
                </a:solidFill>
                <a:latin typeface="Arial"/>
                <a:ea typeface="Arial"/>
                <a:cs typeface="Arial"/>
                <a:sym typeface="Arial"/>
              </a:rPr>
              <a:t>Mapping the EER categories (union types) in Figure 4.7 to relations.</a:t>
            </a:r>
            <a:endParaRPr b="1" i="0" sz="4000" u="none" cap="small" strike="noStrike">
              <a:solidFill>
                <a:srgbClr val="333399"/>
              </a:solidFill>
              <a:latin typeface="Arial"/>
              <a:ea typeface="Arial"/>
              <a:cs typeface="Arial"/>
              <a:sym typeface="Arial"/>
            </a:endParaRPr>
          </a:p>
        </p:txBody>
      </p:sp>
      <p:pic>
        <p:nvPicPr>
          <p:cNvPr id="1817" name="Google Shape;1817;p164"/>
          <p:cNvPicPr preferRelativeResize="0"/>
          <p:nvPr/>
        </p:nvPicPr>
        <p:blipFill>
          <a:blip r:embed="rId3">
            <a:alphaModFix/>
          </a:blip>
          <a:stretch>
            <a:fillRect/>
          </a:stretch>
        </p:blipFill>
        <p:spPr>
          <a:xfrm>
            <a:off x="3695700" y="152400"/>
            <a:ext cx="4954587" cy="6286500"/>
          </a:xfrm>
          <a:prstGeom prst="rect">
            <a:avLst/>
          </a:prstGeom>
          <a:noFill/>
          <a:ln>
            <a:noFill/>
          </a:ln>
        </p:spPr>
      </p:pic>
      <p:sp>
        <p:nvSpPr>
          <p:cNvPr id="1818" name="Google Shape;1818;p164"/>
          <p:cNvSpPr txBox="1"/>
          <p:nvPr/>
        </p:nvSpPr>
        <p:spPr>
          <a:xfrm>
            <a:off x="7634287" y="404812"/>
            <a:ext cx="906462"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600" u="none" cap="none" strike="noStrike">
                <a:solidFill>
                  <a:schemeClr val="dk1"/>
                </a:solidFill>
                <a:latin typeface="Times New Roman"/>
                <a:ea typeface="Times New Roman"/>
                <a:cs typeface="Times New Roman"/>
                <a:sym typeface="Times New Roman"/>
              </a:rPr>
              <a:t>OwnerId</a:t>
            </a:r>
            <a:endParaRPr b="0" i="0" sz="1800" u="none" cap="none" strike="noStrike">
              <a:solidFill>
                <a:schemeClr val="lt1"/>
              </a:solidFill>
              <a:latin typeface="Times New Roman"/>
              <a:ea typeface="Times New Roman"/>
              <a:cs typeface="Times New Roman"/>
              <a:sym typeface="Times New Roman"/>
            </a:endParaRPr>
          </a:p>
        </p:txBody>
      </p:sp>
      <p:sp>
        <p:nvSpPr>
          <p:cNvPr id="1819" name="Google Shape;1819;p164"/>
          <p:cNvSpPr txBox="1"/>
          <p:nvPr/>
        </p:nvSpPr>
        <p:spPr>
          <a:xfrm>
            <a:off x="7237412" y="4462462"/>
            <a:ext cx="714375"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600" u="none" cap="none" strike="noStrike">
                <a:solidFill>
                  <a:schemeClr val="dk1"/>
                </a:solidFill>
                <a:latin typeface="Times New Roman"/>
                <a:ea typeface="Times New Roman"/>
                <a:cs typeface="Times New Roman"/>
                <a:sym typeface="Times New Roman"/>
              </a:rPr>
              <a:t>CYear</a:t>
            </a:r>
            <a:endParaRPr b="0" i="0" sz="1800" u="none" cap="none" strike="noStrike">
              <a:solidFill>
                <a:schemeClr val="lt1"/>
              </a:solidFill>
              <a:latin typeface="Times New Roman"/>
              <a:ea typeface="Times New Roman"/>
              <a:cs typeface="Times New Roman"/>
              <a:sym typeface="Times New Roman"/>
            </a:endParaRPr>
          </a:p>
        </p:txBody>
      </p:sp>
      <p:sp>
        <p:nvSpPr>
          <p:cNvPr id="1820" name="Google Shape;1820;p164"/>
          <p:cNvSpPr txBox="1"/>
          <p:nvPr/>
        </p:nvSpPr>
        <p:spPr>
          <a:xfrm>
            <a:off x="7653337" y="817562"/>
            <a:ext cx="906462" cy="88900"/>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21" name="Google Shape;1821;p164"/>
          <p:cNvSpPr txBox="1"/>
          <p:nvPr/>
        </p:nvSpPr>
        <p:spPr>
          <a:xfrm>
            <a:off x="5691187" y="1617662"/>
            <a:ext cx="906462" cy="88900"/>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22" name="Google Shape;1822;p164"/>
          <p:cNvSpPr txBox="1"/>
          <p:nvPr/>
        </p:nvSpPr>
        <p:spPr>
          <a:xfrm>
            <a:off x="5691187" y="2433637"/>
            <a:ext cx="906462" cy="88900"/>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23" name="Google Shape;1823;p164"/>
          <p:cNvSpPr txBox="1"/>
          <p:nvPr/>
        </p:nvSpPr>
        <p:spPr>
          <a:xfrm>
            <a:off x="3695700" y="3224212"/>
            <a:ext cx="906462" cy="88900"/>
          </a:xfrm>
          <a:prstGeom prst="rect">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24" name="Google Shape;1824;p164"/>
          <p:cNvSpPr txBox="1"/>
          <p:nvPr/>
        </p:nvSpPr>
        <p:spPr>
          <a:xfrm>
            <a:off x="3695700" y="4075112"/>
            <a:ext cx="906462" cy="88900"/>
          </a:xfrm>
          <a:prstGeom prst="rect">
            <a:avLst/>
          </a:prstGeom>
          <a:noFill/>
          <a:ln cap="rnd" cmpd="sng" w="952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25" name="Google Shape;1825;p164"/>
          <p:cNvSpPr txBox="1"/>
          <p:nvPr/>
        </p:nvSpPr>
        <p:spPr>
          <a:xfrm>
            <a:off x="3695700" y="4830762"/>
            <a:ext cx="906462" cy="88900"/>
          </a:xfrm>
          <a:prstGeom prst="rect">
            <a:avLst/>
          </a:prstGeom>
          <a:noFill/>
          <a:ln cap="rnd" cmpd="sng" w="952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26" name="Google Shape;1826;p164"/>
          <p:cNvSpPr txBox="1"/>
          <p:nvPr/>
        </p:nvSpPr>
        <p:spPr>
          <a:xfrm>
            <a:off x="3752850" y="5662612"/>
            <a:ext cx="906462" cy="88900"/>
          </a:xfrm>
          <a:prstGeom prst="rect">
            <a:avLst/>
          </a:prstGeom>
          <a:noFill/>
          <a:ln cap="rnd" cmpd="sng" w="9525">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827" name="Google Shape;1827;p164"/>
          <p:cNvCxnSpPr/>
          <p:nvPr/>
        </p:nvCxnSpPr>
        <p:spPr>
          <a:xfrm rot="-5400000">
            <a:off x="1763712" y="3375025"/>
            <a:ext cx="2263775" cy="1581150"/>
          </a:xfrm>
          <a:prstGeom prst="straightConnector1">
            <a:avLst/>
          </a:prstGeom>
          <a:noFill/>
          <a:ln cap="rnd" cmpd="sng" w="9525">
            <a:solidFill>
              <a:srgbClr val="FF0066"/>
            </a:solidFill>
            <a:prstDash val="solid"/>
            <a:miter lim="8000"/>
            <a:headEnd len="sm" w="sm" type="none"/>
            <a:tailEnd len="med" w="med" type="stealth"/>
          </a:ln>
        </p:spPr>
      </p:cxnSp>
      <p:cxnSp>
        <p:nvCxnSpPr>
          <p:cNvPr id="1828" name="Google Shape;1828;p164"/>
          <p:cNvCxnSpPr/>
          <p:nvPr/>
        </p:nvCxnSpPr>
        <p:spPr>
          <a:xfrm>
            <a:off x="2090737" y="5311775"/>
            <a:ext cx="1566862" cy="1001712"/>
          </a:xfrm>
          <a:prstGeom prst="straightConnector1">
            <a:avLst/>
          </a:prstGeom>
          <a:noFill/>
          <a:ln cap="rnd" cmpd="sng" w="9525">
            <a:solidFill>
              <a:srgbClr val="FF0066"/>
            </a:solidFill>
            <a:prstDash val="solid"/>
            <a:miter lim="8000"/>
            <a:headEnd len="sm" w="sm" type="none"/>
            <a:tailEnd len="sm" w="sm" type="none"/>
          </a:ln>
        </p:spPr>
      </p:cxnSp>
      <p:cxnSp>
        <p:nvCxnSpPr>
          <p:cNvPr id="1829" name="Google Shape;1829;p164"/>
          <p:cNvCxnSpPr/>
          <p:nvPr/>
        </p:nvCxnSpPr>
        <p:spPr>
          <a:xfrm rot="10800000">
            <a:off x="4673600" y="3903662"/>
            <a:ext cx="4049712" cy="479425"/>
          </a:xfrm>
          <a:prstGeom prst="straightConnector1">
            <a:avLst/>
          </a:prstGeom>
          <a:noFill/>
          <a:ln cap="rnd" cmpd="sng" w="9525">
            <a:solidFill>
              <a:srgbClr val="FF0066"/>
            </a:solidFill>
            <a:prstDash val="solid"/>
            <a:miter lim="8000"/>
            <a:headEnd len="sm" w="sm" type="none"/>
            <a:tailEnd len="med" w="med" type="stealth"/>
          </a:ln>
        </p:spPr>
      </p:cxnSp>
      <p:cxnSp>
        <p:nvCxnSpPr>
          <p:cNvPr id="1830" name="Google Shape;1830;p164"/>
          <p:cNvCxnSpPr/>
          <p:nvPr/>
        </p:nvCxnSpPr>
        <p:spPr>
          <a:xfrm rot="5400000">
            <a:off x="7910512" y="4978400"/>
            <a:ext cx="1379537" cy="217487"/>
          </a:xfrm>
          <a:prstGeom prst="straightConnector1">
            <a:avLst/>
          </a:prstGeom>
          <a:noFill/>
          <a:ln cap="rnd" cmpd="sng" w="9525">
            <a:solidFill>
              <a:srgbClr val="FF0066"/>
            </a:solidFill>
            <a:prstDash val="solid"/>
            <a:miter lim="8000"/>
            <a:headEnd len="sm" w="sm" type="none"/>
            <a:tailEnd len="sm" w="sm" type="none"/>
          </a:ln>
        </p:spPr>
      </p:cxnSp>
      <p:cxnSp>
        <p:nvCxnSpPr>
          <p:cNvPr id="1831" name="Google Shape;1831;p164"/>
          <p:cNvCxnSpPr/>
          <p:nvPr/>
        </p:nvCxnSpPr>
        <p:spPr>
          <a:xfrm flipH="1">
            <a:off x="5051425" y="5791200"/>
            <a:ext cx="3424237" cy="276225"/>
          </a:xfrm>
          <a:prstGeom prst="straightConnector1">
            <a:avLst/>
          </a:prstGeom>
          <a:noFill/>
          <a:ln cap="rnd" cmpd="sng" w="9525">
            <a:solidFill>
              <a:srgbClr val="FF0066"/>
            </a:solidFill>
            <a:prstDash val="solid"/>
            <a:miter lim="8000"/>
            <a:headEnd len="sm" w="sm" type="none"/>
            <a:tailEnd len="sm" w="sm" type="none"/>
          </a:ln>
        </p:spPr>
      </p:cxnSp>
      <p:sp>
        <p:nvSpPr>
          <p:cNvPr id="1832" name="Google Shape;1832;p16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6" name="Shape 1836"/>
        <p:cNvGrpSpPr/>
        <p:nvPr/>
      </p:nvGrpSpPr>
      <p:grpSpPr>
        <a:xfrm>
          <a:off x="0" y="0"/>
          <a:ext cx="0" cy="0"/>
          <a:chOff x="0" y="0"/>
          <a:chExt cx="0" cy="0"/>
        </a:xfrm>
      </p:grpSpPr>
      <p:sp>
        <p:nvSpPr>
          <p:cNvPr id="1837" name="Google Shape;1837;p165"/>
          <p:cNvSpPr txBox="1"/>
          <p:nvPr>
            <p:ph type="ctrTitle"/>
          </p:nvPr>
        </p:nvSpPr>
        <p:spPr>
          <a:xfrm>
            <a:off x="685800" y="762000"/>
            <a:ext cx="7772400" cy="11430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800" u="none" cap="none" strike="noStrike">
                <a:solidFill>
                  <a:srgbClr val="333399"/>
                </a:solidFill>
                <a:latin typeface="Arial"/>
                <a:ea typeface="Arial"/>
                <a:cs typeface="Arial"/>
                <a:sym typeface="Arial"/>
              </a:rPr>
              <a:t>Chapter 6 </a:t>
            </a:r>
            <a:endParaRPr b="1" i="0" sz="4800" u="none" cap="none" strike="noStrike">
              <a:solidFill>
                <a:srgbClr val="333399"/>
              </a:solidFill>
              <a:latin typeface="Arial"/>
              <a:ea typeface="Arial"/>
              <a:cs typeface="Arial"/>
              <a:sym typeface="Arial"/>
            </a:endParaRPr>
          </a:p>
        </p:txBody>
      </p:sp>
      <p:sp>
        <p:nvSpPr>
          <p:cNvPr id="1838" name="Google Shape;1838;p165"/>
          <p:cNvSpPr txBox="1"/>
          <p:nvPr>
            <p:ph idx="1" type="subTitle"/>
          </p:nvPr>
        </p:nvSpPr>
        <p:spPr>
          <a:xfrm>
            <a:off x="1077912" y="2406650"/>
            <a:ext cx="7413625" cy="1752600"/>
          </a:xfrm>
          <a:prstGeom prst="rect">
            <a:avLst/>
          </a:prstGeom>
          <a:noFill/>
          <a:ln>
            <a:noFill/>
          </a:ln>
        </p:spPr>
        <p:txBody>
          <a:bodyPr anchorCtr="0" anchor="ctr" bIns="46025" lIns="92075" spcFirstLastPara="1" rIns="92075" wrap="square" tIns="46025">
            <a:noAutofit/>
          </a:bodyPr>
          <a:lstStyle/>
          <a:p>
            <a:pPr indent="0" lvl="0" marL="0" marR="0" rtl="0" algn="ctr">
              <a:spcBef>
                <a:spcPts val="800"/>
              </a:spcBef>
              <a:spcAft>
                <a:spcPts val="0"/>
              </a:spcAft>
              <a:buClr>
                <a:srgbClr val="FF0000"/>
              </a:buClr>
              <a:buFont typeface="Arial"/>
              <a:buNone/>
            </a:pPr>
            <a:r>
              <a:rPr b="1" i="0" lang="en-US" sz="4000" u="none" cap="none" strike="noStrike">
                <a:solidFill>
                  <a:srgbClr val="333399"/>
                </a:solidFill>
                <a:latin typeface="Arial"/>
                <a:ea typeface="Arial"/>
                <a:cs typeface="Arial"/>
                <a:sym typeface="Arial"/>
              </a:rPr>
              <a:t>Formal relational languages: the algebra and calculus</a:t>
            </a:r>
            <a:endParaRPr b="1" i="0" sz="4000" u="none" cap="none" strike="noStrike">
              <a:solidFill>
                <a:srgbClr val="333399"/>
              </a:solidFill>
              <a:latin typeface="Arial"/>
              <a:ea typeface="Arial"/>
              <a:cs typeface="Arial"/>
              <a:sym typeface="Arial"/>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sp>
        <p:nvSpPr>
          <p:cNvPr id="1843" name="Google Shape;1843;p16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844" name="Google Shape;1844;p166"/>
          <p:cNvSpPr txBox="1"/>
          <p:nvPr>
            <p:ph type="title"/>
          </p:nvPr>
        </p:nvSpPr>
        <p:spPr>
          <a:xfrm>
            <a:off x="685800" y="292100"/>
            <a:ext cx="7772400" cy="75247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Relational Algebra</a:t>
            </a:r>
            <a:endParaRPr b="1" i="0" sz="4000" u="none" cap="small" strike="noStrike">
              <a:solidFill>
                <a:srgbClr val="333399"/>
              </a:solidFill>
              <a:latin typeface="Arial"/>
              <a:ea typeface="Arial"/>
              <a:cs typeface="Arial"/>
              <a:sym typeface="Arial"/>
            </a:endParaRPr>
          </a:p>
        </p:txBody>
      </p:sp>
      <p:sp>
        <p:nvSpPr>
          <p:cNvPr id="1845" name="Google Shape;1845;p166"/>
          <p:cNvSpPr txBox="1"/>
          <p:nvPr>
            <p:ph idx="1" type="body"/>
          </p:nvPr>
        </p:nvSpPr>
        <p:spPr>
          <a:xfrm>
            <a:off x="685800" y="1044575"/>
            <a:ext cx="8196262" cy="54117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a set of operations to manipulate and query relations for the relational model</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Unary relational operations</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SELECT：σ</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PROJECT：π</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Binary relational operations</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UNION：∪</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INTERSECTION：∩</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MINUS：— </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CARTESIAN PRODUCT：╳</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JOIN：∞</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DIVISION：÷</a:t>
            </a:r>
            <a:endParaRPr b="0" i="0" sz="1600" u="none" cap="none" strike="noStrike">
              <a:solidFill>
                <a:schemeClr val="dk1"/>
              </a:solidFill>
              <a:latin typeface="Times New Roman"/>
              <a:ea typeface="Times New Roman"/>
              <a:cs typeface="Times New Roman"/>
              <a:sym typeface="Times New Roman"/>
            </a:endParaRPr>
          </a:p>
        </p:txBody>
      </p:sp>
      <p:sp>
        <p:nvSpPr>
          <p:cNvPr id="1846" name="Google Shape;1846;p16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95" name="Google Shape;195;p32"/>
          <p:cNvSpPr txBox="1"/>
          <p:nvPr>
            <p:ph type="title"/>
          </p:nvPr>
        </p:nvSpPr>
        <p:spPr>
          <a:xfrm>
            <a:off x="685800" y="304800"/>
            <a:ext cx="78359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Historical Development of Database Technology</a:t>
            </a:r>
            <a:endParaRPr b="1" i="0" sz="4000" u="none" cap="small" strike="noStrike">
              <a:solidFill>
                <a:srgbClr val="333399"/>
              </a:solidFill>
              <a:latin typeface="Arial"/>
              <a:ea typeface="Arial"/>
              <a:cs typeface="Arial"/>
              <a:sym typeface="Arial"/>
            </a:endParaRPr>
          </a:p>
        </p:txBody>
      </p:sp>
      <p:sp>
        <p:nvSpPr>
          <p:cNvPr id="196" name="Google Shape;196;p32"/>
          <p:cNvSpPr txBox="1"/>
          <p:nvPr>
            <p:ph idx="1" type="body"/>
          </p:nvPr>
        </p:nvSpPr>
        <p:spPr>
          <a:xfrm>
            <a:off x="342900" y="1447800"/>
            <a:ext cx="8458200" cy="50482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1" i="0" lang="en-US" sz="2400" u="none" cap="none" strike="noStrike">
                <a:solidFill>
                  <a:srgbClr val="000000"/>
                </a:solidFill>
                <a:latin typeface="Times New Roman"/>
                <a:ea typeface="Times New Roman"/>
                <a:cs typeface="Times New Roman"/>
                <a:sym typeface="Times New Roman"/>
              </a:rPr>
              <a:t>Early Database Applications: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The Hierarchical and Network Models were introduced in mid 1960’s and dominated during the seventies.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1" i="0" lang="en-US" sz="2400" u="none" cap="none" strike="noStrike">
                <a:solidFill>
                  <a:srgbClr val="000000"/>
                </a:solidFill>
                <a:latin typeface="Times New Roman"/>
                <a:ea typeface="Times New Roman"/>
                <a:cs typeface="Times New Roman"/>
                <a:sym typeface="Times New Roman"/>
              </a:rPr>
              <a:t>Relational Model based Systems: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The model that was originally introduced in 1970 was heavily researched and experimented with in IBM and the universities. Relational DBMS Products emerged in the 1980’s.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1" i="0" lang="en-US" sz="2400" u="none" cap="none" strike="noStrike">
                <a:solidFill>
                  <a:srgbClr val="000000"/>
                </a:solidFill>
                <a:latin typeface="Times New Roman"/>
                <a:ea typeface="Times New Roman"/>
                <a:cs typeface="Times New Roman"/>
                <a:sym typeface="Times New Roman"/>
              </a:rPr>
              <a:t>Object-oriented applications: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OODBMSs were introduced in late 1980’s and early 1990’s to cater to the need of complex data processing in CAD and other applications.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1" i="0" lang="en-US" sz="2400" u="none" cap="none" strike="noStrike">
                <a:solidFill>
                  <a:srgbClr val="000000"/>
                </a:solidFill>
                <a:latin typeface="Times New Roman"/>
                <a:ea typeface="Times New Roman"/>
                <a:cs typeface="Times New Roman"/>
                <a:sym typeface="Times New Roman"/>
              </a:rPr>
              <a:t>Data on the Web and E-commerce Applications: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Web contains data in HTML (Hypertext markup language) with links among pages. This has given rise to a new set of applications and E-commerce is using new standards like XML (eXtended  Markup Language).</a:t>
            </a:r>
            <a:endParaRPr b="0" i="0" sz="1800" u="none" cap="none" strike="noStrike">
              <a:solidFill>
                <a:schemeClr val="dk1"/>
              </a:solidFill>
              <a:latin typeface="Times New Roman"/>
              <a:ea typeface="Times New Roman"/>
              <a:cs typeface="Times New Roman"/>
              <a:sym typeface="Times New Roman"/>
            </a:endParaRPr>
          </a:p>
        </p:txBody>
      </p:sp>
      <p:sp>
        <p:nvSpPr>
          <p:cNvPr id="197" name="Google Shape;197;p3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16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852" name="Google Shape;1852;p167"/>
          <p:cNvSpPr txBox="1"/>
          <p:nvPr/>
        </p:nvSpPr>
        <p:spPr>
          <a:xfrm>
            <a:off x="1833562" y="1309687"/>
            <a:ext cx="9144000" cy="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3" name="Google Shape;1853;p167"/>
          <p:cNvSpPr txBox="1"/>
          <p:nvPr/>
        </p:nvSpPr>
        <p:spPr>
          <a:xfrm>
            <a:off x="228600" y="304800"/>
            <a:ext cx="2006600" cy="36703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Clr>
                <a:schemeClr val="lt1"/>
              </a:buClr>
              <a:buFont typeface="Arial"/>
              <a:buNone/>
            </a:pPr>
            <a:r>
              <a:rPr b="0" i="0" lang="en-US" sz="2800" u="none" cap="none" strike="noStrike">
                <a:solidFill>
                  <a:srgbClr val="333399"/>
                </a:solidFill>
                <a:latin typeface="Arial"/>
                <a:ea typeface="Arial"/>
                <a:cs typeface="Arial"/>
                <a:sym typeface="Arial"/>
              </a:rPr>
              <a:t>the COMPANY database</a:t>
            </a:r>
            <a:endParaRPr b="0" i="0" sz="1800" u="none" cap="none" strike="noStrike">
              <a:solidFill>
                <a:schemeClr val="lt1"/>
              </a:solidFill>
              <a:latin typeface="Times New Roman"/>
              <a:ea typeface="Times New Roman"/>
              <a:cs typeface="Times New Roman"/>
              <a:sym typeface="Times New Roman"/>
            </a:endParaRPr>
          </a:p>
        </p:txBody>
      </p:sp>
      <p:pic>
        <p:nvPicPr>
          <p:cNvPr id="1854" name="Google Shape;1854;p167"/>
          <p:cNvPicPr preferRelativeResize="0"/>
          <p:nvPr/>
        </p:nvPicPr>
        <p:blipFill>
          <a:blip r:embed="rId3">
            <a:alphaModFix/>
          </a:blip>
          <a:stretch>
            <a:fillRect/>
          </a:stretch>
        </p:blipFill>
        <p:spPr>
          <a:xfrm>
            <a:off x="2254250" y="190500"/>
            <a:ext cx="6492875" cy="6553200"/>
          </a:xfrm>
          <a:prstGeom prst="rect">
            <a:avLst/>
          </a:prstGeom>
          <a:noFill/>
          <a:ln>
            <a:noFill/>
          </a:ln>
        </p:spPr>
      </p:pic>
      <p:sp>
        <p:nvSpPr>
          <p:cNvPr id="1855" name="Google Shape;1855;p16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9" name="Shape 1859"/>
        <p:cNvGrpSpPr/>
        <p:nvPr/>
      </p:nvGrpSpPr>
      <p:grpSpPr>
        <a:xfrm>
          <a:off x="0" y="0"/>
          <a:ext cx="0" cy="0"/>
          <a:chOff x="0" y="0"/>
          <a:chExt cx="0" cy="0"/>
        </a:xfrm>
      </p:grpSpPr>
      <p:sp>
        <p:nvSpPr>
          <p:cNvPr id="1860" name="Google Shape;1860;p16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861" name="Google Shape;1861;p168"/>
          <p:cNvSpPr txBox="1"/>
          <p:nvPr>
            <p:ph idx="4294967295" type="title"/>
          </p:nvPr>
        </p:nvSpPr>
        <p:spPr>
          <a:xfrm>
            <a:off x="685800" y="381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0" i="0" lang="en-US" sz="4400" u="none" cap="none" strike="noStrike">
                <a:solidFill>
                  <a:srgbClr val="333399"/>
                </a:solidFill>
                <a:latin typeface="Arial"/>
                <a:ea typeface="Arial"/>
                <a:cs typeface="Arial"/>
                <a:sym typeface="Arial"/>
              </a:rPr>
              <a:t>The SELECT Operation</a:t>
            </a:r>
            <a:endParaRPr b="0" i="0" sz="4400" u="none" cap="none" strike="noStrike">
              <a:solidFill>
                <a:srgbClr val="333399"/>
              </a:solidFill>
              <a:latin typeface="Arial"/>
              <a:ea typeface="Arial"/>
              <a:cs typeface="Arial"/>
              <a:sym typeface="Arial"/>
            </a:endParaRPr>
          </a:p>
        </p:txBody>
      </p:sp>
      <p:sp>
        <p:nvSpPr>
          <p:cNvPr id="1862" name="Google Shape;1862;p168"/>
          <p:cNvSpPr txBox="1"/>
          <p:nvPr>
            <p:ph idx="1" type="body"/>
          </p:nvPr>
        </p:nvSpPr>
        <p:spPr>
          <a:xfrm>
            <a:off x="303212" y="1181100"/>
            <a:ext cx="8726487" cy="197961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to select a subset of the tuples (rows) in a relation</a:t>
            </a:r>
            <a:endParaRPr b="0" i="0" sz="3200" u="none" cap="none" strike="noStrike">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these tuples must satisfy a selection condition</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l">
              <a:lnSpc>
                <a:spcPct val="11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Arial"/>
                <a:ea typeface="Arial"/>
                <a:cs typeface="Arial"/>
                <a:sym typeface="Arial"/>
              </a:rPr>
              <a:t>σ</a:t>
            </a:r>
            <a:r>
              <a:rPr b="0" baseline="-25000" i="0" lang="en-US" sz="2000" u="none" cap="none" strike="noStrike">
                <a:solidFill>
                  <a:schemeClr val="dk1"/>
                </a:solidFill>
                <a:latin typeface="Times New Roman"/>
                <a:ea typeface="Times New Roman"/>
                <a:cs typeface="Times New Roman"/>
                <a:sym typeface="Times New Roman"/>
              </a:rPr>
              <a:t>(selection condition)</a:t>
            </a:r>
            <a:r>
              <a:rPr b="0" i="0" lang="en-US" sz="2000" u="none" cap="none" strike="noStrike">
                <a:solidFill>
                  <a:schemeClr val="dk1"/>
                </a:solidFill>
                <a:latin typeface="Times New Roman"/>
                <a:ea typeface="Times New Roman"/>
                <a:cs typeface="Times New Roman"/>
                <a:sym typeface="Times New Roman"/>
              </a:rPr>
              <a:t>(R)</a:t>
            </a:r>
            <a:endParaRPr b="0" i="0" sz="2800" u="none" cap="none" strike="noStrike">
              <a:solidFill>
                <a:schemeClr val="dk1"/>
              </a:solidFill>
              <a:latin typeface="Times New Roman"/>
              <a:ea typeface="Times New Roman"/>
              <a:cs typeface="Times New Roman"/>
              <a:sym typeface="Times New Roman"/>
            </a:endParaRPr>
          </a:p>
          <a:p>
            <a:pPr indent="-228600" lvl="2" marL="11430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R: relation name</a:t>
            </a:r>
            <a:endParaRPr b="0" i="0" sz="2400" u="none" cap="none" strike="noStrike">
              <a:solidFill>
                <a:schemeClr val="dk1"/>
              </a:solidFill>
              <a:latin typeface="Times New Roman"/>
              <a:ea typeface="Times New Roman"/>
              <a:cs typeface="Times New Roman"/>
              <a:sym typeface="Times New Roman"/>
            </a:endParaRPr>
          </a:p>
          <a:p>
            <a:pPr indent="-228600" lvl="2" marL="11430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selection condition consists of attributes and  =,&gt;,&lt;,≠,≧,≦,AND,OR,NOT </a:t>
            </a:r>
            <a:endParaRPr b="0" i="0" sz="2400" u="none" cap="none" strike="noStrike">
              <a:solidFill>
                <a:schemeClr val="dk1"/>
              </a:solidFill>
              <a:latin typeface="Times New Roman"/>
              <a:ea typeface="Times New Roman"/>
              <a:cs typeface="Times New Roman"/>
              <a:sym typeface="Times New Roman"/>
            </a:endParaRPr>
          </a:p>
        </p:txBody>
      </p:sp>
      <p:pic>
        <p:nvPicPr>
          <p:cNvPr id="1863" name="Google Shape;1863;p168"/>
          <p:cNvPicPr preferRelativeResize="0"/>
          <p:nvPr/>
        </p:nvPicPr>
        <p:blipFill>
          <a:blip r:embed="rId3">
            <a:alphaModFix/>
          </a:blip>
          <a:stretch>
            <a:fillRect/>
          </a:stretch>
        </p:blipFill>
        <p:spPr>
          <a:xfrm>
            <a:off x="436562" y="3475037"/>
            <a:ext cx="8370887" cy="3222625"/>
          </a:xfrm>
          <a:prstGeom prst="rect">
            <a:avLst/>
          </a:prstGeom>
          <a:noFill/>
          <a:ln>
            <a:noFill/>
          </a:ln>
        </p:spPr>
      </p:pic>
      <p:sp>
        <p:nvSpPr>
          <p:cNvPr id="1864" name="Google Shape;1864;p168"/>
          <p:cNvSpPr txBox="1"/>
          <p:nvPr/>
        </p:nvSpPr>
        <p:spPr>
          <a:xfrm>
            <a:off x="303212" y="4538662"/>
            <a:ext cx="8504237" cy="21590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65" name="Google Shape;1865;p168"/>
          <p:cNvSpPr txBox="1"/>
          <p:nvPr/>
        </p:nvSpPr>
        <p:spPr>
          <a:xfrm>
            <a:off x="417512" y="4538662"/>
            <a:ext cx="8389937" cy="1900237"/>
          </a:xfrm>
          <a:prstGeom prst="rect">
            <a:avLst/>
          </a:prstGeom>
          <a:noFill/>
          <a:ln>
            <a:noFill/>
          </a:ln>
        </p:spPr>
        <p:txBody>
          <a:bodyPr anchorCtr="0" anchor="t" bIns="45700" lIns="91425" spcFirstLastPara="1" rIns="91425" wrap="square" tIns="45700">
            <a:noAutofit/>
          </a:bodyPr>
          <a:lstStyle/>
          <a:p>
            <a:pPr indent="342900" lvl="0" marL="0" marR="0" rtl="0" algn="l">
              <a:lnSpc>
                <a:spcPct val="110000"/>
              </a:lnSpc>
              <a:spcBef>
                <a:spcPts val="480"/>
              </a:spcBef>
              <a:spcAft>
                <a:spcPts val="0"/>
              </a:spcAft>
              <a:buClr>
                <a:schemeClr val="lt1"/>
              </a:buClr>
              <a:buFont typeface="Arial"/>
              <a:buNone/>
            </a:pPr>
            <a:r>
              <a:rPr b="0" i="0" lang="en-US" sz="2400" u="none" cap="none" strike="noStrike">
                <a:solidFill>
                  <a:schemeClr val="dk1"/>
                </a:solidFill>
                <a:latin typeface="Arial"/>
                <a:ea typeface="Arial"/>
                <a:cs typeface="Arial"/>
                <a:sym typeface="Arial"/>
              </a:rPr>
              <a:t>σ</a:t>
            </a:r>
            <a:r>
              <a:rPr b="0" baseline="-25000" i="0" lang="en-US" sz="2400" u="none" cap="none" strike="noStrike">
                <a:solidFill>
                  <a:schemeClr val="dk1"/>
                </a:solidFill>
                <a:latin typeface="Times New Roman"/>
                <a:ea typeface="Times New Roman"/>
                <a:cs typeface="Times New Roman"/>
                <a:sym typeface="Times New Roman"/>
              </a:rPr>
              <a:t>(DNO=4 AND SALARY&gt;25000) OR (DNO=5 AND SALARY&gt;30000)</a:t>
            </a:r>
            <a:r>
              <a:rPr b="0" i="0" lang="en-US" sz="24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lt1"/>
              </a:solidFill>
              <a:latin typeface="Times New Roman"/>
              <a:ea typeface="Times New Roman"/>
              <a:cs typeface="Times New Roman"/>
              <a:sym typeface="Times New Roman"/>
            </a:endParaRPr>
          </a:p>
          <a:p>
            <a:pPr indent="342900" lvl="0" marL="0" marR="0" rtl="0" algn="l">
              <a:lnSpc>
                <a:spcPct val="11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 SELECT operation is commutative</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110000"/>
              </a:lnSpc>
              <a:spcBef>
                <a:spcPts val="0"/>
              </a:spcBef>
              <a:spcAft>
                <a:spcPts val="0"/>
              </a:spcAft>
              <a:buClr>
                <a:srgbClr val="FF0000"/>
              </a:buClr>
              <a:buSzPts val="1450"/>
              <a:buFont typeface="Times New Roman"/>
              <a:buChar char="●"/>
            </a:pPr>
            <a:r>
              <a:rPr b="0" i="0" lang="en-US" sz="20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Arial"/>
                <a:ea typeface="Arial"/>
                <a:cs typeface="Arial"/>
                <a:sym typeface="Arial"/>
              </a:rPr>
              <a:t>σ</a:t>
            </a:r>
            <a:r>
              <a:rPr b="0" baseline="-25000" i="0" lang="en-US" sz="2400" u="none" cap="none" strike="noStrike">
                <a:solidFill>
                  <a:schemeClr val="dk1"/>
                </a:solidFill>
                <a:latin typeface="Times New Roman"/>
                <a:ea typeface="Times New Roman"/>
                <a:cs typeface="Times New Roman"/>
                <a:sym typeface="Times New Roman"/>
              </a:rPr>
              <a:t>(cond1)</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Arial"/>
                <a:ea typeface="Arial"/>
                <a:cs typeface="Arial"/>
                <a:sym typeface="Arial"/>
              </a:rPr>
              <a:t>σ</a:t>
            </a:r>
            <a:r>
              <a:rPr b="0" baseline="-25000" i="0" lang="en-US" sz="2400" u="none" cap="none" strike="noStrike">
                <a:solidFill>
                  <a:schemeClr val="dk1"/>
                </a:solidFill>
                <a:latin typeface="Times New Roman"/>
                <a:ea typeface="Times New Roman"/>
                <a:cs typeface="Times New Roman"/>
                <a:sym typeface="Times New Roman"/>
              </a:rPr>
              <a:t>(cond2)</a:t>
            </a:r>
            <a:r>
              <a:rPr b="0" i="0" lang="en-US" sz="2400" u="none" cap="none" strike="noStrike">
                <a:solidFill>
                  <a:schemeClr val="dk1"/>
                </a:solidFill>
                <a:latin typeface="Times New Roman"/>
                <a:ea typeface="Times New Roman"/>
                <a:cs typeface="Times New Roman"/>
                <a:sym typeface="Times New Roman"/>
              </a:rPr>
              <a:t>(R) </a:t>
            </a:r>
            <a:r>
              <a:rPr b="0" i="0" lang="en-US" sz="2000" u="none" cap="none" strike="noStrike">
                <a:solidFill>
                  <a:schemeClr val="dk1"/>
                </a:solidFill>
                <a:latin typeface="Times New Roman"/>
                <a:ea typeface="Times New Roman"/>
                <a:cs typeface="Times New Roman"/>
                <a:sym typeface="Times New Roman"/>
              </a:rPr>
              <a:t>) = </a:t>
            </a:r>
            <a:r>
              <a:rPr b="0" i="0" lang="en-US" sz="2400" u="none" cap="none" strike="noStrike">
                <a:solidFill>
                  <a:schemeClr val="dk1"/>
                </a:solidFill>
                <a:latin typeface="Arial"/>
                <a:ea typeface="Arial"/>
                <a:cs typeface="Arial"/>
                <a:sym typeface="Arial"/>
              </a:rPr>
              <a:t>σ</a:t>
            </a:r>
            <a:r>
              <a:rPr b="0" baseline="-25000" i="0" lang="en-US" sz="2400" u="none" cap="none" strike="noStrike">
                <a:solidFill>
                  <a:schemeClr val="dk1"/>
                </a:solidFill>
                <a:latin typeface="Times New Roman"/>
                <a:ea typeface="Times New Roman"/>
                <a:cs typeface="Times New Roman"/>
                <a:sym typeface="Times New Roman"/>
              </a:rPr>
              <a:t>(cond2)</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Arial"/>
                <a:ea typeface="Arial"/>
                <a:cs typeface="Arial"/>
                <a:sym typeface="Arial"/>
              </a:rPr>
              <a:t>σ</a:t>
            </a:r>
            <a:r>
              <a:rPr b="0" baseline="-25000" i="0" lang="en-US" sz="2400" u="none" cap="none" strike="noStrike">
                <a:solidFill>
                  <a:schemeClr val="dk1"/>
                </a:solidFill>
                <a:latin typeface="Times New Roman"/>
                <a:ea typeface="Times New Roman"/>
                <a:cs typeface="Times New Roman"/>
                <a:sym typeface="Times New Roman"/>
              </a:rPr>
              <a:t>(cond1)</a:t>
            </a:r>
            <a:r>
              <a:rPr b="0" i="0" lang="en-US" sz="2400" u="none" cap="none" strike="noStrike">
                <a:solidFill>
                  <a:schemeClr val="dk1"/>
                </a:solidFill>
                <a:latin typeface="Times New Roman"/>
                <a:ea typeface="Times New Roman"/>
                <a:cs typeface="Times New Roman"/>
                <a:sym typeface="Times New Roman"/>
              </a:rPr>
              <a:t>(R) </a:t>
            </a:r>
            <a:r>
              <a:rPr b="0" i="0" lang="en-US" sz="20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lt1"/>
              </a:solidFill>
              <a:latin typeface="Times New Roman"/>
              <a:ea typeface="Times New Roman"/>
              <a:cs typeface="Times New Roman"/>
              <a:sym typeface="Times New Roman"/>
            </a:endParaRPr>
          </a:p>
        </p:txBody>
      </p:sp>
      <p:sp>
        <p:nvSpPr>
          <p:cNvPr id="1866" name="Google Shape;1866;p16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0" name="Shape 1870"/>
        <p:cNvGrpSpPr/>
        <p:nvPr/>
      </p:nvGrpSpPr>
      <p:grpSpPr>
        <a:xfrm>
          <a:off x="0" y="0"/>
          <a:ext cx="0" cy="0"/>
          <a:chOff x="0" y="0"/>
          <a:chExt cx="0" cy="0"/>
        </a:xfrm>
      </p:grpSpPr>
      <p:sp>
        <p:nvSpPr>
          <p:cNvPr id="1871" name="Google Shape;1871;p16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872" name="Google Shape;1872;p169"/>
          <p:cNvSpPr txBox="1"/>
          <p:nvPr>
            <p:ph idx="4294967295" type="title"/>
          </p:nvPr>
        </p:nvSpPr>
        <p:spPr>
          <a:xfrm>
            <a:off x="685800" y="93662"/>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0" i="0" lang="en-US" sz="4400" u="none" cap="none" strike="noStrike">
                <a:solidFill>
                  <a:srgbClr val="333399"/>
                </a:solidFill>
                <a:latin typeface="Arial"/>
                <a:ea typeface="Arial"/>
                <a:cs typeface="Arial"/>
                <a:sym typeface="Arial"/>
              </a:rPr>
              <a:t>The  PROJECT Operation</a:t>
            </a:r>
            <a:endParaRPr b="0" i="0" sz="4400" u="none" cap="none" strike="noStrike">
              <a:solidFill>
                <a:srgbClr val="333399"/>
              </a:solidFill>
              <a:latin typeface="Arial"/>
              <a:ea typeface="Arial"/>
              <a:cs typeface="Arial"/>
              <a:sym typeface="Arial"/>
            </a:endParaRPr>
          </a:p>
        </p:txBody>
      </p:sp>
      <p:pic>
        <p:nvPicPr>
          <p:cNvPr id="1873" name="Google Shape;1873;p169"/>
          <p:cNvPicPr preferRelativeResize="0"/>
          <p:nvPr/>
        </p:nvPicPr>
        <p:blipFill>
          <a:blip r:embed="rId3">
            <a:alphaModFix/>
          </a:blip>
          <a:stretch>
            <a:fillRect/>
          </a:stretch>
        </p:blipFill>
        <p:spPr>
          <a:xfrm>
            <a:off x="184150" y="3470275"/>
            <a:ext cx="8083550" cy="3111500"/>
          </a:xfrm>
          <a:prstGeom prst="rect">
            <a:avLst/>
          </a:prstGeom>
          <a:noFill/>
          <a:ln>
            <a:noFill/>
          </a:ln>
        </p:spPr>
      </p:pic>
      <p:sp>
        <p:nvSpPr>
          <p:cNvPr id="1874" name="Google Shape;1874;p169"/>
          <p:cNvSpPr txBox="1"/>
          <p:nvPr/>
        </p:nvSpPr>
        <p:spPr>
          <a:xfrm>
            <a:off x="184150" y="3470275"/>
            <a:ext cx="8321675" cy="1195387"/>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75" name="Google Shape;1875;p169"/>
          <p:cNvSpPr txBox="1"/>
          <p:nvPr>
            <p:ph idx="1" type="body"/>
          </p:nvPr>
        </p:nvSpPr>
        <p:spPr>
          <a:xfrm>
            <a:off x="685800" y="1236662"/>
            <a:ext cx="7772400" cy="30368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to select certain columns from the table and discards the other columns</a:t>
            </a:r>
            <a:endParaRPr b="0" i="0" sz="3200" u="none" cap="none" strike="noStrike">
              <a:solidFill>
                <a:schemeClr val="dk1"/>
              </a:solidFill>
              <a:latin typeface="Times New Roman"/>
              <a:ea typeface="Times New Roman"/>
              <a:cs typeface="Times New Roman"/>
              <a:sym typeface="Times New Roman"/>
            </a:endParaRPr>
          </a:p>
          <a:p>
            <a:pPr indent="-285750" lvl="1" marL="742950" marR="0" rtl="0" algn="l">
              <a:lnSpc>
                <a:spcPct val="11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any duplicate tuples will be removed</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l">
              <a:lnSpc>
                <a:spcPct val="11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Arial"/>
                <a:ea typeface="Arial"/>
                <a:cs typeface="Arial"/>
                <a:sym typeface="Arial"/>
              </a:rPr>
              <a:t>π</a:t>
            </a:r>
            <a:r>
              <a:rPr b="0" baseline="-25000" i="0" lang="en-US" sz="2400" u="none" cap="none" strike="noStrike">
                <a:solidFill>
                  <a:schemeClr val="dk1"/>
                </a:solidFill>
                <a:latin typeface="Times New Roman"/>
                <a:ea typeface="Times New Roman"/>
                <a:cs typeface="Times New Roman"/>
                <a:sym typeface="Times New Roman"/>
              </a:rPr>
              <a:t>(attribute list)</a:t>
            </a:r>
            <a:r>
              <a:rPr b="0" i="0" lang="en-US" sz="2400" u="none" cap="none" strike="noStrike">
                <a:solidFill>
                  <a:schemeClr val="dk1"/>
                </a:solidFill>
                <a:latin typeface="Times New Roman"/>
                <a:ea typeface="Times New Roman"/>
                <a:cs typeface="Times New Roman"/>
                <a:sym typeface="Times New Roman"/>
              </a:rPr>
              <a:t>(R)</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l">
              <a:lnSpc>
                <a:spcPct val="11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(b)  </a:t>
            </a:r>
            <a:r>
              <a:rPr b="0" i="0" lang="en-US" sz="2400" u="none" cap="none" strike="noStrike">
                <a:solidFill>
                  <a:schemeClr val="dk1"/>
                </a:solidFill>
                <a:latin typeface="Arial"/>
                <a:ea typeface="Arial"/>
                <a:cs typeface="Arial"/>
                <a:sym typeface="Arial"/>
              </a:rPr>
              <a:t>π</a:t>
            </a:r>
            <a:r>
              <a:rPr b="0" baseline="-25000" i="0" lang="en-US" sz="2400" u="none" cap="none" strike="noStrike">
                <a:solidFill>
                  <a:schemeClr val="dk1"/>
                </a:solidFill>
                <a:latin typeface="Times New Roman"/>
                <a:ea typeface="Times New Roman"/>
                <a:cs typeface="Times New Roman"/>
                <a:sym typeface="Times New Roman"/>
              </a:rPr>
              <a:t>LNAME, FNAME, SALARY</a:t>
            </a:r>
            <a:r>
              <a:rPr b="0" i="0" lang="en-US" sz="2400" u="none" cap="none" strike="noStrike">
                <a:solidFill>
                  <a:schemeClr val="dk1"/>
                </a:solidFill>
                <a:latin typeface="Times New Roman"/>
                <a:ea typeface="Times New Roman"/>
                <a:cs typeface="Times New Roman"/>
                <a:sym typeface="Times New Roman"/>
              </a:rPr>
              <a:t>(EMPLOYEE).</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l">
              <a:lnSpc>
                <a:spcPct val="11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(c)  </a:t>
            </a:r>
            <a:r>
              <a:rPr b="0" i="0" lang="en-US" sz="2400" u="none" cap="none" strike="noStrike">
                <a:solidFill>
                  <a:schemeClr val="dk1"/>
                </a:solidFill>
                <a:latin typeface="Arial"/>
                <a:ea typeface="Arial"/>
                <a:cs typeface="Arial"/>
                <a:sym typeface="Arial"/>
              </a:rPr>
              <a:t>π</a:t>
            </a:r>
            <a:r>
              <a:rPr b="0" baseline="-25000" i="0" lang="en-US" sz="2400" u="none" cap="none" strike="noStrike">
                <a:solidFill>
                  <a:schemeClr val="dk1"/>
                </a:solidFill>
                <a:latin typeface="Times New Roman"/>
                <a:ea typeface="Times New Roman"/>
                <a:cs typeface="Times New Roman"/>
                <a:sym typeface="Times New Roman"/>
              </a:rPr>
              <a:t>SEX, SALARY</a:t>
            </a:r>
            <a:r>
              <a:rPr b="0" i="0" lang="en-US" sz="2400" u="none" cap="none" strike="noStrike">
                <a:solidFill>
                  <a:schemeClr val="dk1"/>
                </a:solidFill>
                <a:latin typeface="Times New Roman"/>
                <a:ea typeface="Times New Roman"/>
                <a:cs typeface="Times New Roman"/>
                <a:sym typeface="Times New Roman"/>
              </a:rPr>
              <a:t>(EMPLOYEE)</a:t>
            </a:r>
            <a:endParaRPr b="0" i="0" sz="2800" u="none" cap="none" strike="noStrike">
              <a:solidFill>
                <a:schemeClr val="dk1"/>
              </a:solidFill>
              <a:latin typeface="Times New Roman"/>
              <a:ea typeface="Times New Roman"/>
              <a:cs typeface="Times New Roman"/>
              <a:sym typeface="Times New Roman"/>
            </a:endParaRPr>
          </a:p>
        </p:txBody>
      </p:sp>
      <p:sp>
        <p:nvSpPr>
          <p:cNvPr id="1876" name="Google Shape;1876;p169"/>
          <p:cNvSpPr txBox="1"/>
          <p:nvPr/>
        </p:nvSpPr>
        <p:spPr>
          <a:xfrm>
            <a:off x="5567362" y="4273550"/>
            <a:ext cx="3576637" cy="1900237"/>
          </a:xfrm>
          <a:prstGeom prst="rect">
            <a:avLst/>
          </a:prstGeom>
          <a:noFill/>
          <a:ln>
            <a:noFill/>
          </a:ln>
        </p:spPr>
        <p:txBody>
          <a:bodyPr anchorCtr="0" anchor="t" bIns="45700" lIns="91425" spcFirstLastPara="1" rIns="91425" wrap="square" tIns="45700">
            <a:noAutofit/>
          </a:bodyPr>
          <a:lstStyle/>
          <a:p>
            <a:pPr indent="342900" lvl="0" marL="0" marR="0" rtl="0" algn="l">
              <a:lnSpc>
                <a:spcPct val="11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 PROJECT operation is not commutative</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110000"/>
              </a:lnSpc>
              <a:spcBef>
                <a:spcPts val="48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Arial"/>
                <a:ea typeface="Arial"/>
                <a:cs typeface="Arial"/>
                <a:sym typeface="Arial"/>
              </a:rPr>
              <a:t>π </a:t>
            </a:r>
            <a:r>
              <a:rPr b="0" baseline="-25000" i="0" lang="en-US" sz="2400" u="none" cap="none" strike="noStrike">
                <a:solidFill>
                  <a:schemeClr val="dk1"/>
                </a:solidFill>
                <a:latin typeface="Times New Roman"/>
                <a:ea typeface="Times New Roman"/>
                <a:cs typeface="Times New Roman"/>
                <a:sym typeface="Times New Roman"/>
              </a:rPr>
              <a:t>(list1)</a:t>
            </a:r>
            <a:r>
              <a:rPr b="0"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Arial"/>
                <a:ea typeface="Arial"/>
                <a:cs typeface="Arial"/>
                <a:sym typeface="Arial"/>
              </a:rPr>
              <a:t>π</a:t>
            </a:r>
            <a:r>
              <a:rPr b="0" baseline="-25000" i="0" lang="en-US" sz="2400" u="none" cap="none" strike="noStrike">
                <a:solidFill>
                  <a:schemeClr val="dk1"/>
                </a:solidFill>
                <a:latin typeface="Times New Roman"/>
                <a:ea typeface="Times New Roman"/>
                <a:cs typeface="Times New Roman"/>
                <a:sym typeface="Times New Roman"/>
              </a:rPr>
              <a:t>(list2)</a:t>
            </a:r>
            <a:r>
              <a:rPr b="0" i="0" lang="en-US" sz="2400" u="none" cap="none" strike="noStrike">
                <a:solidFill>
                  <a:schemeClr val="dk1"/>
                </a:solidFill>
                <a:latin typeface="Times New Roman"/>
                <a:ea typeface="Times New Roman"/>
                <a:cs typeface="Times New Roman"/>
                <a:sym typeface="Times New Roman"/>
              </a:rPr>
              <a:t>(R) </a:t>
            </a:r>
            <a:r>
              <a:rPr b="0" i="0" lang="en-US" sz="20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110000"/>
              </a:lnSpc>
              <a:spcBef>
                <a:spcPts val="48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Arial"/>
                <a:ea typeface="Arial"/>
                <a:cs typeface="Arial"/>
                <a:sym typeface="Arial"/>
              </a:rPr>
              <a:t>π </a:t>
            </a:r>
            <a:r>
              <a:rPr b="0" baseline="-25000" i="0" lang="en-US" sz="2400" u="none" cap="none" strike="noStrike">
                <a:solidFill>
                  <a:schemeClr val="dk1"/>
                </a:solidFill>
                <a:latin typeface="Times New Roman"/>
                <a:ea typeface="Times New Roman"/>
                <a:cs typeface="Times New Roman"/>
                <a:sym typeface="Times New Roman"/>
              </a:rPr>
              <a:t>(list2)</a:t>
            </a:r>
            <a:r>
              <a:rPr b="0"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Arial"/>
                <a:ea typeface="Arial"/>
                <a:cs typeface="Arial"/>
                <a:sym typeface="Arial"/>
              </a:rPr>
              <a:t>π</a:t>
            </a:r>
            <a:r>
              <a:rPr b="0" baseline="-25000" i="0" lang="en-US" sz="2400" u="none" cap="none" strike="noStrike">
                <a:solidFill>
                  <a:schemeClr val="dk1"/>
                </a:solidFill>
                <a:latin typeface="Times New Roman"/>
                <a:ea typeface="Times New Roman"/>
                <a:cs typeface="Times New Roman"/>
                <a:sym typeface="Times New Roman"/>
              </a:rPr>
              <a:t>(list1)</a:t>
            </a:r>
            <a:r>
              <a:rPr b="0" i="0" lang="en-US" sz="2400" u="none" cap="none" strike="noStrike">
                <a:solidFill>
                  <a:schemeClr val="dk1"/>
                </a:solidFill>
                <a:latin typeface="Times New Roman"/>
                <a:ea typeface="Times New Roman"/>
                <a:cs typeface="Times New Roman"/>
                <a:sym typeface="Times New Roman"/>
              </a:rPr>
              <a:t>(R) </a:t>
            </a:r>
            <a:r>
              <a:rPr b="0" i="0" lang="en-US" sz="20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lt1"/>
              </a:solidFill>
              <a:latin typeface="Times New Roman"/>
              <a:ea typeface="Times New Roman"/>
              <a:cs typeface="Times New Roman"/>
              <a:sym typeface="Times New Roman"/>
            </a:endParaRPr>
          </a:p>
        </p:txBody>
      </p:sp>
      <p:sp>
        <p:nvSpPr>
          <p:cNvPr id="1877" name="Google Shape;1877;p169"/>
          <p:cNvSpPr txBox="1"/>
          <p:nvPr/>
        </p:nvSpPr>
        <p:spPr>
          <a:xfrm>
            <a:off x="5803900" y="5735637"/>
            <a:ext cx="350837"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878" name="Google Shape;1878;p16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2" name="Shape 1882"/>
        <p:cNvGrpSpPr/>
        <p:nvPr/>
      </p:nvGrpSpPr>
      <p:grpSpPr>
        <a:xfrm>
          <a:off x="0" y="0"/>
          <a:ext cx="0" cy="0"/>
          <a:chOff x="0" y="0"/>
          <a:chExt cx="0" cy="0"/>
        </a:xfrm>
      </p:grpSpPr>
      <p:sp>
        <p:nvSpPr>
          <p:cNvPr id="1883" name="Google Shape;1883;p17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884" name="Google Shape;1884;p170"/>
          <p:cNvSpPr txBox="1"/>
          <p:nvPr>
            <p:ph type="title"/>
          </p:nvPr>
        </p:nvSpPr>
        <p:spPr>
          <a:xfrm>
            <a:off x="685800" y="31115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Sequences of Operations</a:t>
            </a:r>
            <a:endParaRPr b="1" i="0" sz="4000" u="none" cap="small" strike="noStrike">
              <a:solidFill>
                <a:srgbClr val="333399"/>
              </a:solidFill>
              <a:latin typeface="Arial"/>
              <a:ea typeface="Arial"/>
              <a:cs typeface="Arial"/>
              <a:sym typeface="Arial"/>
            </a:endParaRPr>
          </a:p>
        </p:txBody>
      </p:sp>
      <p:sp>
        <p:nvSpPr>
          <p:cNvPr id="1885" name="Google Shape;1885;p170"/>
          <p:cNvSpPr txBox="1"/>
          <p:nvPr>
            <p:ph idx="1" type="body"/>
          </p:nvPr>
        </p:nvSpPr>
        <p:spPr>
          <a:xfrm>
            <a:off x="298450" y="1454150"/>
            <a:ext cx="8583612" cy="464185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either write the operations as a single expression by nesting the operations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Arial"/>
                <a:ea typeface="Arial"/>
                <a:cs typeface="Arial"/>
                <a:sym typeface="Arial"/>
              </a:rPr>
              <a:t>π</a:t>
            </a:r>
            <a:r>
              <a:rPr b="0" baseline="-25000" i="0" lang="en-US" sz="2800" u="none" cap="none" strike="noStrike">
                <a:solidFill>
                  <a:schemeClr val="dk1"/>
                </a:solidFill>
                <a:latin typeface="Times New Roman"/>
                <a:ea typeface="Times New Roman"/>
                <a:cs typeface="Times New Roman"/>
                <a:sym typeface="Times New Roman"/>
              </a:rPr>
              <a:t>FNAME, LNAME, SALARY </a:t>
            </a:r>
            <a:r>
              <a:rPr b="0" i="0" lang="en-US" sz="2800" u="none" cap="none" strike="noStrike">
                <a:solidFill>
                  <a:schemeClr val="dk1"/>
                </a:solidFill>
                <a:latin typeface="Times New Roman"/>
                <a:ea typeface="Times New Roman"/>
                <a:cs typeface="Times New Roman"/>
                <a:sym typeface="Times New Roman"/>
              </a:rPr>
              <a:t>(</a:t>
            </a:r>
            <a:r>
              <a:rPr b="0" i="0" lang="en-US" sz="2800" u="none" cap="none" strike="noStrike">
                <a:solidFill>
                  <a:schemeClr val="dk1"/>
                </a:solidFill>
                <a:latin typeface="Arial"/>
                <a:ea typeface="Arial"/>
                <a:cs typeface="Arial"/>
                <a:sym typeface="Arial"/>
              </a:rPr>
              <a:t>σ</a:t>
            </a:r>
            <a:r>
              <a:rPr b="0" baseline="-25000" i="0" lang="en-US" sz="2800" u="none" cap="none" strike="noStrike">
                <a:solidFill>
                  <a:schemeClr val="dk1"/>
                </a:solidFill>
                <a:latin typeface="Times New Roman"/>
                <a:ea typeface="Times New Roman"/>
                <a:cs typeface="Times New Roman"/>
                <a:sym typeface="Times New Roman"/>
              </a:rPr>
              <a:t>DNO=5</a:t>
            </a:r>
            <a:r>
              <a:rPr b="0" i="0" lang="en-US" sz="28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or apply one operation at a time and create intermediate result relations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 DEP5_EMPS ← </a:t>
            </a:r>
            <a:r>
              <a:rPr b="0" i="0" lang="en-US" sz="2800" u="none" cap="none" strike="noStrike">
                <a:solidFill>
                  <a:schemeClr val="dk1"/>
                </a:solidFill>
                <a:latin typeface="Arial"/>
                <a:ea typeface="Arial"/>
                <a:cs typeface="Arial"/>
                <a:sym typeface="Arial"/>
              </a:rPr>
              <a:t>σ</a:t>
            </a:r>
            <a:r>
              <a:rPr b="0" baseline="-25000" i="0" lang="en-US" sz="2800" u="none" cap="none" strike="noStrike">
                <a:solidFill>
                  <a:schemeClr val="dk1"/>
                </a:solidFill>
                <a:latin typeface="Times New Roman"/>
                <a:ea typeface="Times New Roman"/>
                <a:cs typeface="Times New Roman"/>
                <a:sym typeface="Times New Roman"/>
              </a:rPr>
              <a:t>DNO=5</a:t>
            </a:r>
            <a:r>
              <a:rPr b="0" i="0" lang="en-US" sz="28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 RESULT ← </a:t>
            </a:r>
            <a:r>
              <a:rPr b="0" i="0" lang="en-US" sz="2800" u="none" cap="none" strike="noStrike">
                <a:solidFill>
                  <a:schemeClr val="dk1"/>
                </a:solidFill>
                <a:latin typeface="Arial"/>
                <a:ea typeface="Arial"/>
                <a:cs typeface="Arial"/>
                <a:sym typeface="Arial"/>
              </a:rPr>
              <a:t>π</a:t>
            </a:r>
            <a:r>
              <a:rPr b="0" baseline="-25000" i="0" lang="en-US" sz="2800" u="none" cap="none" strike="noStrike">
                <a:solidFill>
                  <a:schemeClr val="dk1"/>
                </a:solidFill>
                <a:latin typeface="Times New Roman"/>
                <a:ea typeface="Times New Roman"/>
                <a:cs typeface="Times New Roman"/>
                <a:sym typeface="Times New Roman"/>
              </a:rPr>
              <a:t>FNAME, LNAME, SALARY </a:t>
            </a:r>
            <a:r>
              <a:rPr b="0" i="0" lang="en-US" sz="2800" u="none" cap="none" strike="noStrike">
                <a:solidFill>
                  <a:schemeClr val="dk1"/>
                </a:solidFill>
                <a:latin typeface="Times New Roman"/>
                <a:ea typeface="Times New Roman"/>
                <a:cs typeface="Times New Roman"/>
                <a:sym typeface="Times New Roman"/>
              </a:rPr>
              <a:t>(DEP5_EMPS)</a:t>
            </a:r>
            <a:endParaRPr b="0" i="0" sz="1800" u="none" cap="none" strike="noStrike">
              <a:solidFill>
                <a:schemeClr val="dk1"/>
              </a:solidFill>
              <a:latin typeface="Times New Roman"/>
              <a:ea typeface="Times New Roman"/>
              <a:cs typeface="Times New Roman"/>
              <a:sym typeface="Times New Roman"/>
            </a:endParaRPr>
          </a:p>
        </p:txBody>
      </p:sp>
      <p:sp>
        <p:nvSpPr>
          <p:cNvPr id="1886" name="Google Shape;1886;p17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17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892" name="Google Shape;1892;p171"/>
          <p:cNvSpPr txBox="1"/>
          <p:nvPr>
            <p:ph type="title"/>
          </p:nvPr>
        </p:nvSpPr>
        <p:spPr>
          <a:xfrm>
            <a:off x="685800" y="185737"/>
            <a:ext cx="7772400" cy="6778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Renaming</a:t>
            </a:r>
            <a:endParaRPr b="1" i="0" sz="4000" u="none" cap="small" strike="noStrike">
              <a:solidFill>
                <a:srgbClr val="333399"/>
              </a:solidFill>
              <a:latin typeface="Arial"/>
              <a:ea typeface="Arial"/>
              <a:cs typeface="Arial"/>
              <a:sym typeface="Arial"/>
            </a:endParaRPr>
          </a:p>
        </p:txBody>
      </p:sp>
      <p:pic>
        <p:nvPicPr>
          <p:cNvPr id="1893" name="Google Shape;1893;p171"/>
          <p:cNvPicPr preferRelativeResize="0"/>
          <p:nvPr/>
        </p:nvPicPr>
        <p:blipFill>
          <a:blip r:embed="rId3">
            <a:alphaModFix/>
          </a:blip>
          <a:stretch>
            <a:fillRect/>
          </a:stretch>
        </p:blipFill>
        <p:spPr>
          <a:xfrm>
            <a:off x="342900" y="3287712"/>
            <a:ext cx="8382000" cy="3430587"/>
          </a:xfrm>
          <a:prstGeom prst="rect">
            <a:avLst/>
          </a:prstGeom>
          <a:noFill/>
          <a:ln>
            <a:noFill/>
          </a:ln>
        </p:spPr>
      </p:pic>
      <p:sp>
        <p:nvSpPr>
          <p:cNvPr id="1894" name="Google Shape;1894;p171"/>
          <p:cNvSpPr txBox="1"/>
          <p:nvPr/>
        </p:nvSpPr>
        <p:spPr>
          <a:xfrm>
            <a:off x="76200" y="901700"/>
            <a:ext cx="8882062" cy="2481262"/>
          </a:xfrm>
          <a:prstGeom prst="rect">
            <a:avLst/>
          </a:prstGeom>
          <a:noFill/>
          <a:ln>
            <a:noFill/>
          </a:ln>
        </p:spPr>
        <p:txBody>
          <a:bodyPr anchorCtr="0" anchor="t" bIns="45700" lIns="91425" spcFirstLastPara="1" rIns="91425" wrap="square" tIns="45700">
            <a:noAutofit/>
          </a:bodyPr>
          <a:lstStyle/>
          <a:p>
            <a:pPr indent="342900" lvl="0" marL="0" marR="0" rtl="0" algn="l">
              <a:spcBef>
                <a:spcPts val="40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rename the relation and attributes directly in the intermediate and result relations</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11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 TEMP ← </a:t>
            </a:r>
            <a:r>
              <a:rPr b="0" i="0" lang="en-US" sz="2000" u="none" cap="none" strike="noStrike">
                <a:solidFill>
                  <a:schemeClr val="dk1"/>
                </a:solidFill>
                <a:latin typeface="Arial"/>
                <a:ea typeface="Arial"/>
                <a:cs typeface="Arial"/>
                <a:sym typeface="Arial"/>
              </a:rPr>
              <a:t>σ</a:t>
            </a:r>
            <a:r>
              <a:rPr b="0" baseline="-25000" i="0" lang="en-US" sz="2000" u="none" cap="none" strike="noStrike">
                <a:solidFill>
                  <a:schemeClr val="dk1"/>
                </a:solidFill>
                <a:latin typeface="Times New Roman"/>
                <a:ea typeface="Times New Roman"/>
                <a:cs typeface="Times New Roman"/>
                <a:sym typeface="Times New Roman"/>
              </a:rPr>
              <a:t>DNO=5</a:t>
            </a:r>
            <a:r>
              <a:rPr b="0" i="0" lang="en-US" sz="20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11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 R(FIRSTNAME,LASTNAME,SALARY) ← </a:t>
            </a:r>
            <a:r>
              <a:rPr b="0" i="0" lang="en-US" sz="2000" u="none" cap="none" strike="noStrike">
                <a:solidFill>
                  <a:schemeClr val="dk1"/>
                </a:solidFill>
                <a:latin typeface="Arial"/>
                <a:ea typeface="Arial"/>
                <a:cs typeface="Arial"/>
                <a:sym typeface="Arial"/>
              </a:rPr>
              <a:t>π</a:t>
            </a:r>
            <a:r>
              <a:rPr b="0" baseline="-25000" i="0" lang="en-US" sz="2000" u="none" cap="none" strike="noStrike">
                <a:solidFill>
                  <a:schemeClr val="dk1"/>
                </a:solidFill>
                <a:latin typeface="Times New Roman"/>
                <a:ea typeface="Times New Roman"/>
                <a:cs typeface="Times New Roman"/>
                <a:sym typeface="Times New Roman"/>
              </a:rPr>
              <a:t>FNAME, LNAME, SALARY </a:t>
            </a:r>
            <a:r>
              <a:rPr b="0" i="0" lang="en-US" sz="2000" u="none" cap="none" strike="noStrike">
                <a:solidFill>
                  <a:schemeClr val="dk1"/>
                </a:solidFill>
                <a:latin typeface="Times New Roman"/>
                <a:ea typeface="Times New Roman"/>
                <a:cs typeface="Times New Roman"/>
                <a:sym typeface="Times New Roman"/>
              </a:rPr>
              <a:t>(TEMP)</a:t>
            </a:r>
            <a:endParaRPr b="0" i="0" sz="1800" u="none" cap="none" strike="noStrike">
              <a:solidFill>
                <a:schemeClr val="lt1"/>
              </a:solidFill>
              <a:latin typeface="Times New Roman"/>
              <a:ea typeface="Times New Roman"/>
              <a:cs typeface="Times New Roman"/>
              <a:sym typeface="Times New Roman"/>
            </a:endParaRPr>
          </a:p>
          <a:p>
            <a:pPr indent="342900" lvl="0" marL="0" marR="0" rtl="0" algn="l">
              <a:lnSpc>
                <a:spcPct val="11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the RENAME operation (rename the relation, attributes, or both)</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11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ρ</a:t>
            </a:r>
            <a:r>
              <a:rPr b="0" i="0" lang="en-US" sz="2000" u="none" cap="none" strike="noStrike">
                <a:solidFill>
                  <a:schemeClr val="dk1"/>
                </a:solidFill>
                <a:latin typeface="Times New Roman"/>
                <a:ea typeface="Times New Roman"/>
                <a:cs typeface="Times New Roman"/>
                <a:sym typeface="Times New Roman"/>
              </a:rPr>
              <a:t> </a:t>
            </a:r>
            <a:r>
              <a:rPr b="0" baseline="-25000" i="0" lang="en-US" sz="2000" u="none" cap="none" strike="noStrike">
                <a:solidFill>
                  <a:schemeClr val="dk1"/>
                </a:solidFill>
                <a:latin typeface="Times New Roman"/>
                <a:ea typeface="Times New Roman"/>
                <a:cs typeface="Times New Roman"/>
                <a:sym typeface="Times New Roman"/>
              </a:rPr>
              <a:t>S</a:t>
            </a:r>
            <a:r>
              <a:rPr b="0" i="0" lang="en-US" sz="2000" u="none" cap="none" strike="noStrike">
                <a:solidFill>
                  <a:schemeClr val="dk1"/>
                </a:solidFill>
                <a:latin typeface="Times New Roman"/>
                <a:ea typeface="Times New Roman"/>
                <a:cs typeface="Times New Roman"/>
                <a:sym typeface="Times New Roman"/>
              </a:rPr>
              <a:t> (R)  or  </a:t>
            </a:r>
            <a:r>
              <a:rPr b="0" i="0" lang="en-US" sz="2800" u="none" cap="none" strike="noStrike">
                <a:solidFill>
                  <a:schemeClr val="dk1"/>
                </a:solidFill>
                <a:latin typeface="Times New Roman"/>
                <a:ea typeface="Times New Roman"/>
                <a:cs typeface="Times New Roman"/>
                <a:sym typeface="Times New Roman"/>
              </a:rPr>
              <a:t>ρ</a:t>
            </a:r>
            <a:r>
              <a:rPr b="0" i="0" lang="en-US" sz="2000" u="none" cap="none" strike="noStrike">
                <a:solidFill>
                  <a:schemeClr val="dk1"/>
                </a:solidFill>
                <a:latin typeface="Times New Roman"/>
                <a:ea typeface="Times New Roman"/>
                <a:cs typeface="Times New Roman"/>
                <a:sym typeface="Times New Roman"/>
              </a:rPr>
              <a:t> </a:t>
            </a:r>
            <a:r>
              <a:rPr b="0" baseline="-25000" i="0" lang="en-US" sz="2000" u="none" cap="none" strike="noStrike">
                <a:solidFill>
                  <a:schemeClr val="dk1"/>
                </a:solidFill>
                <a:latin typeface="Times New Roman"/>
                <a:ea typeface="Times New Roman"/>
                <a:cs typeface="Times New Roman"/>
                <a:sym typeface="Times New Roman"/>
              </a:rPr>
              <a:t>(B1,B2,…,Bn)</a:t>
            </a:r>
            <a:r>
              <a:rPr b="0" i="0" lang="en-US" sz="2000" u="none" cap="none" strike="noStrike">
                <a:solidFill>
                  <a:schemeClr val="dk1"/>
                </a:solidFill>
                <a:latin typeface="Times New Roman"/>
                <a:ea typeface="Times New Roman"/>
                <a:cs typeface="Times New Roman"/>
                <a:sym typeface="Times New Roman"/>
              </a:rPr>
              <a:t> (R)  or  </a:t>
            </a:r>
            <a:r>
              <a:rPr b="0" i="0" lang="en-US" sz="2800" u="none" cap="none" strike="noStrike">
                <a:solidFill>
                  <a:schemeClr val="dk1"/>
                </a:solidFill>
                <a:latin typeface="Times New Roman"/>
                <a:ea typeface="Times New Roman"/>
                <a:cs typeface="Times New Roman"/>
                <a:sym typeface="Times New Roman"/>
              </a:rPr>
              <a:t>ρ</a:t>
            </a:r>
            <a:r>
              <a:rPr b="0" i="0" lang="en-US" sz="2000" u="none" cap="none" strike="noStrike">
                <a:solidFill>
                  <a:schemeClr val="dk1"/>
                </a:solidFill>
                <a:latin typeface="Times New Roman"/>
                <a:ea typeface="Times New Roman"/>
                <a:cs typeface="Times New Roman"/>
                <a:sym typeface="Times New Roman"/>
              </a:rPr>
              <a:t> </a:t>
            </a:r>
            <a:r>
              <a:rPr b="0" baseline="-25000" i="0" lang="en-US" sz="2000" u="none" cap="none" strike="noStrike">
                <a:solidFill>
                  <a:schemeClr val="dk1"/>
                </a:solidFill>
                <a:latin typeface="Times New Roman"/>
                <a:ea typeface="Times New Roman"/>
                <a:cs typeface="Times New Roman"/>
                <a:sym typeface="Times New Roman"/>
              </a:rPr>
              <a:t>S(B1,B2,…,Bn)</a:t>
            </a:r>
            <a:r>
              <a:rPr b="0" i="0" lang="en-US" sz="2000" u="none" cap="none" strike="noStrike">
                <a:solidFill>
                  <a:schemeClr val="dk1"/>
                </a:solidFill>
                <a:latin typeface="Times New Roman"/>
                <a:ea typeface="Times New Roman"/>
                <a:cs typeface="Times New Roman"/>
                <a:sym typeface="Times New Roman"/>
              </a:rPr>
              <a:t> (R) </a:t>
            </a:r>
            <a:endParaRPr b="0" i="0" sz="1800" u="none" cap="none" strike="noStrike">
              <a:solidFill>
                <a:schemeClr val="lt1"/>
              </a:solidFill>
              <a:latin typeface="Times New Roman"/>
              <a:ea typeface="Times New Roman"/>
              <a:cs typeface="Times New Roman"/>
              <a:sym typeface="Times New Roman"/>
            </a:endParaRPr>
          </a:p>
        </p:txBody>
      </p:sp>
      <p:sp>
        <p:nvSpPr>
          <p:cNvPr id="1895" name="Google Shape;1895;p17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17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901" name="Google Shape;1901;p172"/>
          <p:cNvSpPr txBox="1"/>
          <p:nvPr>
            <p:ph type="title"/>
          </p:nvPr>
        </p:nvSpPr>
        <p:spPr>
          <a:xfrm>
            <a:off x="685800" y="152400"/>
            <a:ext cx="7772400" cy="9017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The  UNION Operation</a:t>
            </a:r>
            <a:endParaRPr b="1" i="0" sz="4000" u="none" cap="small" strike="noStrike">
              <a:solidFill>
                <a:srgbClr val="333399"/>
              </a:solidFill>
              <a:latin typeface="Arial"/>
              <a:ea typeface="Arial"/>
              <a:cs typeface="Arial"/>
              <a:sym typeface="Arial"/>
            </a:endParaRPr>
          </a:p>
        </p:txBody>
      </p:sp>
      <p:pic>
        <p:nvPicPr>
          <p:cNvPr id="1902" name="Google Shape;1902;p172"/>
          <p:cNvPicPr preferRelativeResize="0"/>
          <p:nvPr/>
        </p:nvPicPr>
        <p:blipFill>
          <a:blip r:embed="rId3">
            <a:alphaModFix/>
          </a:blip>
          <a:stretch>
            <a:fillRect/>
          </a:stretch>
        </p:blipFill>
        <p:spPr>
          <a:xfrm>
            <a:off x="260350" y="3500437"/>
            <a:ext cx="8697912" cy="1557337"/>
          </a:xfrm>
          <a:prstGeom prst="rect">
            <a:avLst/>
          </a:prstGeom>
          <a:noFill/>
          <a:ln>
            <a:noFill/>
          </a:ln>
        </p:spPr>
      </p:pic>
      <p:sp>
        <p:nvSpPr>
          <p:cNvPr id="1903" name="Google Shape;1903;p172"/>
          <p:cNvSpPr txBox="1"/>
          <p:nvPr/>
        </p:nvSpPr>
        <p:spPr>
          <a:xfrm>
            <a:off x="76200" y="1016000"/>
            <a:ext cx="8882062" cy="2147887"/>
          </a:xfrm>
          <a:prstGeom prst="rect">
            <a:avLst/>
          </a:prstGeom>
          <a:noFill/>
          <a:ln>
            <a:noFill/>
          </a:ln>
        </p:spPr>
        <p:txBody>
          <a:bodyPr anchorCtr="0" anchor="t" bIns="45700" lIns="91425" spcFirstLastPara="1" rIns="91425" wrap="square" tIns="45700">
            <a:noAutofit/>
          </a:bodyPr>
          <a:lstStyle/>
          <a:p>
            <a:pPr indent="342900" lvl="0" marL="0" marR="0" rtl="0" algn="l">
              <a:spcBef>
                <a:spcPts val="40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Example: to retrieve the SSN of all employees who either work in department 5 or directly supervise an employee who works in department 5</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11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 DEP5_EMPS ← </a:t>
            </a:r>
            <a:r>
              <a:rPr b="0" i="0" lang="en-US" sz="2000" u="none" cap="none" strike="noStrike">
                <a:solidFill>
                  <a:schemeClr val="dk1"/>
                </a:solidFill>
                <a:latin typeface="Arial"/>
                <a:ea typeface="Arial"/>
                <a:cs typeface="Arial"/>
                <a:sym typeface="Arial"/>
              </a:rPr>
              <a:t>σ</a:t>
            </a:r>
            <a:r>
              <a:rPr b="0" baseline="-25000" i="0" lang="en-US" sz="2000" u="none" cap="none" strike="noStrike">
                <a:solidFill>
                  <a:schemeClr val="dk1"/>
                </a:solidFill>
                <a:latin typeface="Times New Roman"/>
                <a:ea typeface="Times New Roman"/>
                <a:cs typeface="Times New Roman"/>
                <a:sym typeface="Times New Roman"/>
              </a:rPr>
              <a:t>DNO=5</a:t>
            </a:r>
            <a:r>
              <a:rPr b="0" i="0" lang="en-US" sz="20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11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 RESULT1 ← </a:t>
            </a:r>
            <a:r>
              <a:rPr b="0" i="0" lang="en-US" sz="2000" u="none" cap="none" strike="noStrike">
                <a:solidFill>
                  <a:schemeClr val="dk1"/>
                </a:solidFill>
                <a:latin typeface="Arial"/>
                <a:ea typeface="Arial"/>
                <a:cs typeface="Arial"/>
                <a:sym typeface="Arial"/>
              </a:rPr>
              <a:t>π</a:t>
            </a:r>
            <a:r>
              <a:rPr b="0" baseline="-25000" i="0" lang="en-US" sz="2000" u="none" cap="none" strike="noStrike">
                <a:solidFill>
                  <a:schemeClr val="dk1"/>
                </a:solidFill>
                <a:latin typeface="Times New Roman"/>
                <a:ea typeface="Times New Roman"/>
                <a:cs typeface="Times New Roman"/>
                <a:sym typeface="Times New Roman"/>
              </a:rPr>
              <a:t>SSN </a:t>
            </a:r>
            <a:r>
              <a:rPr b="0" i="0" lang="en-US" sz="2000" u="none" cap="none" strike="noStrike">
                <a:solidFill>
                  <a:schemeClr val="dk1"/>
                </a:solidFill>
                <a:latin typeface="Times New Roman"/>
                <a:ea typeface="Times New Roman"/>
                <a:cs typeface="Times New Roman"/>
                <a:sym typeface="Times New Roman"/>
              </a:rPr>
              <a:t>(DEP5_EMPS)</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11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 RESULT2(SSN) ← </a:t>
            </a:r>
            <a:r>
              <a:rPr b="0" i="0" lang="en-US" sz="2000" u="none" cap="none" strike="noStrike">
                <a:solidFill>
                  <a:schemeClr val="dk1"/>
                </a:solidFill>
                <a:latin typeface="Arial"/>
                <a:ea typeface="Arial"/>
                <a:cs typeface="Arial"/>
                <a:sym typeface="Arial"/>
              </a:rPr>
              <a:t>π</a:t>
            </a:r>
            <a:r>
              <a:rPr b="0" baseline="-25000" i="0" lang="en-US" sz="2000" u="none" cap="none" strike="noStrike">
                <a:solidFill>
                  <a:schemeClr val="dk1"/>
                </a:solidFill>
                <a:latin typeface="Times New Roman"/>
                <a:ea typeface="Times New Roman"/>
                <a:cs typeface="Times New Roman"/>
                <a:sym typeface="Times New Roman"/>
              </a:rPr>
              <a:t>SUPERSSN </a:t>
            </a:r>
            <a:r>
              <a:rPr b="0" i="0" lang="en-US" sz="2000" u="none" cap="none" strike="noStrike">
                <a:solidFill>
                  <a:schemeClr val="dk1"/>
                </a:solidFill>
                <a:latin typeface="Times New Roman"/>
                <a:ea typeface="Times New Roman"/>
                <a:cs typeface="Times New Roman"/>
                <a:sym typeface="Times New Roman"/>
              </a:rPr>
              <a:t>(DEP5_EMPS)</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110000"/>
              </a:lnSpc>
              <a:spcBef>
                <a:spcPts val="0"/>
              </a:spcBef>
              <a:spcAft>
                <a:spcPts val="0"/>
              </a:spcAft>
              <a:buClr>
                <a:srgbClr val="FF0000"/>
              </a:buClr>
              <a:buSzPts val="1700"/>
              <a:buFont typeface="Times New Roman"/>
              <a:buChar char="●"/>
            </a:pPr>
            <a:r>
              <a:rPr b="0" i="0" lang="en-US" sz="2000" u="none" cap="none" strike="noStrike">
                <a:solidFill>
                  <a:schemeClr val="dk1"/>
                </a:solidFill>
                <a:latin typeface="Times New Roman"/>
                <a:ea typeface="Times New Roman"/>
                <a:cs typeface="Times New Roman"/>
                <a:sym typeface="Times New Roman"/>
              </a:rPr>
              <a:t> RESULT ← RESULT1 </a:t>
            </a:r>
            <a:r>
              <a:rPr b="0" i="0" lang="en-US" sz="28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RESULT2</a:t>
            </a:r>
            <a:endParaRPr b="0" i="0" sz="1800" u="none" cap="none" strike="noStrike">
              <a:solidFill>
                <a:schemeClr val="lt1"/>
              </a:solidFill>
              <a:latin typeface="Times New Roman"/>
              <a:ea typeface="Times New Roman"/>
              <a:cs typeface="Times New Roman"/>
              <a:sym typeface="Times New Roman"/>
            </a:endParaRPr>
          </a:p>
        </p:txBody>
      </p:sp>
      <p:sp>
        <p:nvSpPr>
          <p:cNvPr id="1904" name="Google Shape;1904;p172"/>
          <p:cNvSpPr txBox="1"/>
          <p:nvPr/>
        </p:nvSpPr>
        <p:spPr>
          <a:xfrm>
            <a:off x="260350" y="4818062"/>
            <a:ext cx="8697912" cy="1827212"/>
          </a:xfrm>
          <a:prstGeom prst="rect">
            <a:avLst/>
          </a:prstGeom>
          <a:noFill/>
          <a:ln>
            <a:noFill/>
          </a:ln>
        </p:spPr>
        <p:txBody>
          <a:bodyPr anchorCtr="0" anchor="t" bIns="45700" lIns="91425" spcFirstLastPara="1" rIns="91425" wrap="square" tIns="45700">
            <a:noAutofit/>
          </a:bodyPr>
          <a:lstStyle/>
          <a:p>
            <a:pPr indent="34290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union compatibility</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two relations must have the same number of attributes, and each corresponding pair of attributes has the same domain</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attribute names can be different</a:t>
            </a:r>
            <a:endParaRPr b="0" i="0" sz="1800" u="none" cap="none" strike="noStrike">
              <a:solidFill>
                <a:schemeClr val="lt1"/>
              </a:solidFill>
              <a:latin typeface="Times New Roman"/>
              <a:ea typeface="Times New Roman"/>
              <a:cs typeface="Times New Roman"/>
              <a:sym typeface="Times New Roman"/>
            </a:endParaRPr>
          </a:p>
        </p:txBody>
      </p:sp>
      <p:sp>
        <p:nvSpPr>
          <p:cNvPr id="1905" name="Google Shape;1905;p17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17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911" name="Google Shape;1911;p173"/>
          <p:cNvSpPr txBox="1"/>
          <p:nvPr>
            <p:ph idx="4294967295" type="title"/>
          </p:nvPr>
        </p:nvSpPr>
        <p:spPr>
          <a:xfrm>
            <a:off x="685800" y="368300"/>
            <a:ext cx="7772400" cy="7715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0" i="0" lang="en-US" sz="4000" u="none" cap="none" strike="noStrike">
                <a:solidFill>
                  <a:srgbClr val="333399"/>
                </a:solidFill>
                <a:latin typeface="Arial"/>
                <a:ea typeface="Arial"/>
                <a:cs typeface="Arial"/>
                <a:sym typeface="Arial"/>
              </a:rPr>
              <a:t>The  INTERSACTION and MINUS Operations</a:t>
            </a:r>
            <a:endParaRPr b="0" i="0" sz="4400" u="none" cap="none" strike="noStrike">
              <a:solidFill>
                <a:srgbClr val="333399"/>
              </a:solidFill>
              <a:latin typeface="Arial"/>
              <a:ea typeface="Arial"/>
              <a:cs typeface="Arial"/>
              <a:sym typeface="Arial"/>
            </a:endParaRPr>
          </a:p>
        </p:txBody>
      </p:sp>
      <p:pic>
        <p:nvPicPr>
          <p:cNvPr id="1912" name="Google Shape;1912;p173"/>
          <p:cNvPicPr preferRelativeResize="0"/>
          <p:nvPr/>
        </p:nvPicPr>
        <p:blipFill>
          <a:blip r:embed="rId3">
            <a:alphaModFix/>
          </a:blip>
          <a:stretch>
            <a:fillRect/>
          </a:stretch>
        </p:blipFill>
        <p:spPr>
          <a:xfrm>
            <a:off x="342900" y="3506787"/>
            <a:ext cx="8458200" cy="2914650"/>
          </a:xfrm>
          <a:prstGeom prst="rect">
            <a:avLst/>
          </a:prstGeom>
          <a:noFill/>
          <a:ln>
            <a:noFill/>
          </a:ln>
        </p:spPr>
      </p:pic>
      <p:sp>
        <p:nvSpPr>
          <p:cNvPr id="1913" name="Google Shape;1913;p173"/>
          <p:cNvSpPr txBox="1"/>
          <p:nvPr>
            <p:ph idx="1" type="body"/>
          </p:nvPr>
        </p:nvSpPr>
        <p:spPr>
          <a:xfrm>
            <a:off x="685800" y="1416050"/>
            <a:ext cx="7469187" cy="18446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(a) Two union-compatible relations.</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(b) STUDENT ∪ INSTRUCTOR.</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(c) STUDENT ∩ INSTRUCTOR. </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(d) STUDENT </a:t>
            </a:r>
            <a:r>
              <a:rPr b="0" i="0" lang="en-US" sz="2400" u="none" cap="none" strike="noStrike">
                <a:solidFill>
                  <a:schemeClr val="dk1"/>
                </a:solidFill>
                <a:latin typeface="Arial"/>
                <a:ea typeface="Arial"/>
                <a:cs typeface="Arial"/>
                <a:sym typeface="Arial"/>
              </a:rPr>
              <a:t>–</a:t>
            </a:r>
            <a:r>
              <a:rPr b="0" i="0" lang="en-US" sz="2400" u="none" cap="none" strike="noStrike">
                <a:solidFill>
                  <a:schemeClr val="dk1"/>
                </a:solidFill>
                <a:latin typeface="Times New Roman"/>
                <a:ea typeface="Times New Roman"/>
                <a:cs typeface="Times New Roman"/>
                <a:sym typeface="Times New Roman"/>
              </a:rPr>
              <a:t> INSTRUCTOR. </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(e) INSTRUCTOR </a:t>
            </a:r>
            <a:r>
              <a:rPr b="0" i="0" lang="en-US" sz="2400" u="none" cap="none" strike="noStrike">
                <a:solidFill>
                  <a:schemeClr val="dk1"/>
                </a:solidFill>
                <a:latin typeface="Arial"/>
                <a:ea typeface="Arial"/>
                <a:cs typeface="Arial"/>
                <a:sym typeface="Arial"/>
              </a:rPr>
              <a:t>–</a:t>
            </a:r>
            <a:r>
              <a:rPr b="0" i="0" lang="en-US" sz="2400" u="none" cap="none" strike="noStrike">
                <a:solidFill>
                  <a:schemeClr val="dk1"/>
                </a:solidFill>
                <a:latin typeface="Times New Roman"/>
                <a:ea typeface="Times New Roman"/>
                <a:cs typeface="Times New Roman"/>
                <a:sym typeface="Times New Roman"/>
              </a:rPr>
              <a:t> STUDENT</a:t>
            </a:r>
            <a:endParaRPr b="0" i="0" sz="3200" u="none" cap="none" strike="noStrike">
              <a:solidFill>
                <a:schemeClr val="dk1"/>
              </a:solidFill>
              <a:latin typeface="Times New Roman"/>
              <a:ea typeface="Times New Roman"/>
              <a:cs typeface="Times New Roman"/>
              <a:sym typeface="Times New Roman"/>
            </a:endParaRPr>
          </a:p>
        </p:txBody>
      </p:sp>
      <p:sp>
        <p:nvSpPr>
          <p:cNvPr id="1914" name="Google Shape;1914;p17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sp>
        <p:nvSpPr>
          <p:cNvPr id="1919" name="Google Shape;1919;p17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920" name="Google Shape;1920;p174"/>
          <p:cNvSpPr txBox="1"/>
          <p:nvPr>
            <p:ph type="title"/>
          </p:nvPr>
        </p:nvSpPr>
        <p:spPr>
          <a:xfrm>
            <a:off x="685800" y="261937"/>
            <a:ext cx="7772400" cy="8810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Set Properties</a:t>
            </a:r>
            <a:endParaRPr b="1" i="0" sz="4000" u="none" cap="small" strike="noStrike">
              <a:solidFill>
                <a:srgbClr val="333399"/>
              </a:solidFill>
              <a:latin typeface="Arial"/>
              <a:ea typeface="Arial"/>
              <a:cs typeface="Arial"/>
              <a:sym typeface="Arial"/>
            </a:endParaRPr>
          </a:p>
        </p:txBody>
      </p:sp>
      <p:sp>
        <p:nvSpPr>
          <p:cNvPr id="1921" name="Google Shape;1921;p174"/>
          <p:cNvSpPr txBox="1"/>
          <p:nvPr>
            <p:ph idx="1" type="body"/>
          </p:nvPr>
        </p:nvSpPr>
        <p:spPr>
          <a:xfrm>
            <a:off x="487362" y="1143000"/>
            <a:ext cx="8104187" cy="53133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UNION, INTERSECTION, and MINUS should be union compatible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both UNION and INTERSECTION are commutative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 ∪ S = S ∪ R</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 ∩ S = S ∩ R</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both UNION and INTERSECTION are associative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 ∪ (S ∪ T) = (R ∪ S) ∪ 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 ∩ (S ∩ T) = (R ∩ S) ∩ 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the MINUS operation is neither commutative nor associative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 </a:t>
            </a:r>
            <a:r>
              <a:rPr b="0" i="0" lang="en-US" sz="2400" u="none" cap="none" strike="noStrike">
                <a:solidFill>
                  <a:schemeClr val="dk1"/>
                </a:solidFill>
                <a:latin typeface="Arial"/>
                <a:ea typeface="Arial"/>
                <a:cs typeface="Arial"/>
                <a:sym typeface="Arial"/>
              </a:rPr>
              <a:t>–</a:t>
            </a:r>
            <a:r>
              <a:rPr b="0" i="0" lang="en-US" sz="2400" u="none" cap="none" strike="noStrike">
                <a:solidFill>
                  <a:schemeClr val="dk1"/>
                </a:solidFill>
                <a:latin typeface="Times New Roman"/>
                <a:ea typeface="Times New Roman"/>
                <a:cs typeface="Times New Roman"/>
                <a:sym typeface="Times New Roman"/>
              </a:rPr>
              <a:t> S ≠ S </a:t>
            </a:r>
            <a:r>
              <a:rPr b="0" i="0" lang="en-US" sz="2400" u="none" cap="none" strike="noStrike">
                <a:solidFill>
                  <a:schemeClr val="dk1"/>
                </a:solidFill>
                <a:latin typeface="Arial"/>
                <a:ea typeface="Arial"/>
                <a:cs typeface="Arial"/>
                <a:sym typeface="Arial"/>
              </a:rPr>
              <a:t>–</a:t>
            </a:r>
            <a:r>
              <a:rPr b="0" i="0" lang="en-US" sz="2400" u="none" cap="none" strike="noStrike">
                <a:solidFill>
                  <a:schemeClr val="dk1"/>
                </a:solidFill>
                <a:latin typeface="Times New Roman"/>
                <a:ea typeface="Times New Roman"/>
                <a:cs typeface="Times New Roman"/>
                <a:sym typeface="Times New Roman"/>
              </a:rPr>
              <a:t> R</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 </a:t>
            </a:r>
            <a:r>
              <a:rPr b="0" i="0" lang="en-US" sz="2400" u="none" cap="none" strike="noStrike">
                <a:solidFill>
                  <a:schemeClr val="dk1"/>
                </a:solidFill>
                <a:latin typeface="Arial"/>
                <a:ea typeface="Arial"/>
                <a:cs typeface="Arial"/>
                <a:sym typeface="Arial"/>
              </a:rPr>
              <a:t>–</a:t>
            </a:r>
            <a:r>
              <a:rPr b="0" i="0" lang="en-US" sz="2400" u="none" cap="none" strike="noStrike">
                <a:solidFill>
                  <a:schemeClr val="dk1"/>
                </a:solidFill>
                <a:latin typeface="Times New Roman"/>
                <a:ea typeface="Times New Roman"/>
                <a:cs typeface="Times New Roman"/>
                <a:sym typeface="Times New Roman"/>
              </a:rPr>
              <a:t> (S </a:t>
            </a:r>
            <a:r>
              <a:rPr b="0" i="0" lang="en-US" sz="2400" u="none" cap="none" strike="noStrike">
                <a:solidFill>
                  <a:schemeClr val="dk1"/>
                </a:solidFill>
                <a:latin typeface="Arial"/>
                <a:ea typeface="Arial"/>
                <a:cs typeface="Arial"/>
                <a:sym typeface="Arial"/>
              </a:rPr>
              <a:t>–</a:t>
            </a:r>
            <a:r>
              <a:rPr b="0" i="0" lang="en-US" sz="2400" u="none" cap="none" strike="noStrike">
                <a:solidFill>
                  <a:schemeClr val="dk1"/>
                </a:solidFill>
                <a:latin typeface="Times New Roman"/>
                <a:ea typeface="Times New Roman"/>
                <a:cs typeface="Times New Roman"/>
                <a:sym typeface="Times New Roman"/>
              </a:rPr>
              <a:t> T) ≠ (R </a:t>
            </a:r>
            <a:r>
              <a:rPr b="0" i="0" lang="en-US" sz="2400" u="none" cap="none" strike="noStrike">
                <a:solidFill>
                  <a:schemeClr val="dk1"/>
                </a:solidFill>
                <a:latin typeface="Arial"/>
                <a:ea typeface="Arial"/>
                <a:cs typeface="Arial"/>
                <a:sym typeface="Arial"/>
              </a:rPr>
              <a:t>–</a:t>
            </a:r>
            <a:r>
              <a:rPr b="0" i="0" lang="en-US" sz="2400" u="none" cap="none" strike="noStrike">
                <a:solidFill>
                  <a:schemeClr val="dk1"/>
                </a:solidFill>
                <a:latin typeface="Times New Roman"/>
                <a:ea typeface="Times New Roman"/>
                <a:cs typeface="Times New Roman"/>
                <a:sym typeface="Times New Roman"/>
              </a:rPr>
              <a:t> S) </a:t>
            </a:r>
            <a:r>
              <a:rPr b="0" i="0" lang="en-US" sz="2400" u="none" cap="none" strike="noStrike">
                <a:solidFill>
                  <a:schemeClr val="dk1"/>
                </a:solidFill>
                <a:latin typeface="Arial"/>
                <a:ea typeface="Arial"/>
                <a:cs typeface="Arial"/>
                <a:sym typeface="Arial"/>
              </a:rPr>
              <a:t>–</a:t>
            </a:r>
            <a:r>
              <a:rPr b="0" i="0" lang="en-US" sz="2400" u="none" cap="none" strike="noStrike">
                <a:solidFill>
                  <a:schemeClr val="dk1"/>
                </a:solidFill>
                <a:latin typeface="Times New Roman"/>
                <a:ea typeface="Times New Roman"/>
                <a:cs typeface="Times New Roman"/>
                <a:sym typeface="Times New Roman"/>
              </a:rPr>
              <a:t> T</a:t>
            </a:r>
            <a:endParaRPr b="0" i="0" sz="1800" u="none" cap="none" strike="noStrike">
              <a:solidFill>
                <a:schemeClr val="dk1"/>
              </a:solidFill>
              <a:latin typeface="Times New Roman"/>
              <a:ea typeface="Times New Roman"/>
              <a:cs typeface="Times New Roman"/>
              <a:sym typeface="Times New Roman"/>
            </a:endParaRPr>
          </a:p>
        </p:txBody>
      </p:sp>
      <p:sp>
        <p:nvSpPr>
          <p:cNvPr id="1922" name="Google Shape;1922;p17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6" name="Shape 1926"/>
        <p:cNvGrpSpPr/>
        <p:nvPr/>
      </p:nvGrpSpPr>
      <p:grpSpPr>
        <a:xfrm>
          <a:off x="0" y="0"/>
          <a:ext cx="0" cy="0"/>
          <a:chOff x="0" y="0"/>
          <a:chExt cx="0" cy="0"/>
        </a:xfrm>
      </p:grpSpPr>
      <p:sp>
        <p:nvSpPr>
          <p:cNvPr id="1927" name="Google Shape;1927;p17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928" name="Google Shape;1928;p175"/>
          <p:cNvSpPr txBox="1"/>
          <p:nvPr>
            <p:ph type="title"/>
          </p:nvPr>
        </p:nvSpPr>
        <p:spPr>
          <a:xfrm>
            <a:off x="685800" y="293687"/>
            <a:ext cx="8047037" cy="84931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CARTESIAN PRODUCT (or Cross Product)</a:t>
            </a:r>
            <a:endParaRPr b="1" i="0" sz="4000" u="none" cap="small" strike="noStrike">
              <a:solidFill>
                <a:srgbClr val="333399"/>
              </a:solidFill>
              <a:latin typeface="Arial"/>
              <a:ea typeface="Arial"/>
              <a:cs typeface="Arial"/>
              <a:sym typeface="Arial"/>
            </a:endParaRPr>
          </a:p>
        </p:txBody>
      </p:sp>
      <p:sp>
        <p:nvSpPr>
          <p:cNvPr id="1929" name="Google Shape;1929;p175"/>
          <p:cNvSpPr txBox="1"/>
          <p:nvPr/>
        </p:nvSpPr>
        <p:spPr>
          <a:xfrm>
            <a:off x="277812" y="1123950"/>
            <a:ext cx="8656637" cy="2608262"/>
          </a:xfrm>
          <a:prstGeom prst="rect">
            <a:avLst/>
          </a:prstGeom>
          <a:noFill/>
          <a:ln>
            <a:noFill/>
          </a:ln>
        </p:spPr>
        <p:txBody>
          <a:bodyPr anchorCtr="0" anchor="t" bIns="45700" lIns="91425" spcFirstLastPara="1" rIns="91425" wrap="square" tIns="45700">
            <a:noAutofit/>
          </a:bodyPr>
          <a:lstStyle/>
          <a:p>
            <a:pPr indent="34290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to combine tuples from two relations R1 and R2 </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if R1 have n attribute and R2 have m attributes, then R1×R2 have n+m attributes</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if R1 have a tuples and R2 have b tuples, then R1×R2 have a×b tuples</a:t>
            </a:r>
            <a:endParaRPr b="0" i="0" sz="1800" u="none" cap="none" strike="noStrike">
              <a:solidFill>
                <a:schemeClr val="lt1"/>
              </a:solidFill>
              <a:latin typeface="Times New Roman"/>
              <a:ea typeface="Times New Roman"/>
              <a:cs typeface="Times New Roman"/>
              <a:sym typeface="Times New Roman"/>
            </a:endParaRPr>
          </a:p>
          <a:p>
            <a:pPr indent="34290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CARTESIAN PRODUCT do not have to be union compatible</a:t>
            </a:r>
            <a:endParaRPr b="0" i="0" sz="1800" u="none" cap="none" strike="noStrike">
              <a:solidFill>
                <a:schemeClr val="lt1"/>
              </a:solidFill>
              <a:latin typeface="Times New Roman"/>
              <a:ea typeface="Times New Roman"/>
              <a:cs typeface="Times New Roman"/>
              <a:sym typeface="Times New Roman"/>
            </a:endParaRPr>
          </a:p>
        </p:txBody>
      </p:sp>
      <p:sp>
        <p:nvSpPr>
          <p:cNvPr id="1930" name="Google Shape;1930;p175"/>
          <p:cNvSpPr txBox="1"/>
          <p:nvPr/>
        </p:nvSpPr>
        <p:spPr>
          <a:xfrm>
            <a:off x="266700" y="4227512"/>
            <a:ext cx="4508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R1</a:t>
            </a:r>
            <a:endParaRPr b="0" i="0" sz="1800" u="none" cap="none" strike="noStrike">
              <a:solidFill>
                <a:schemeClr val="lt1"/>
              </a:solidFill>
              <a:latin typeface="Times New Roman"/>
              <a:ea typeface="Times New Roman"/>
              <a:cs typeface="Times New Roman"/>
              <a:sym typeface="Times New Roman"/>
            </a:endParaRPr>
          </a:p>
        </p:txBody>
      </p:sp>
      <p:sp>
        <p:nvSpPr>
          <p:cNvPr id="1931" name="Google Shape;1931;p175"/>
          <p:cNvSpPr txBox="1"/>
          <p:nvPr/>
        </p:nvSpPr>
        <p:spPr>
          <a:xfrm>
            <a:off x="717550" y="4227512"/>
            <a:ext cx="1117600" cy="379412"/>
          </a:xfrm>
          <a:prstGeom prst="rect">
            <a:avLst/>
          </a:prstGeom>
          <a:noFill/>
          <a:ln cap="rnd"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sng" cap="none" strike="noStrike">
                <a:solidFill>
                  <a:schemeClr val="dk1"/>
                </a:solidFill>
                <a:latin typeface="Times New Roman"/>
                <a:ea typeface="Times New Roman"/>
                <a:cs typeface="Times New Roman"/>
                <a:sym typeface="Times New Roman"/>
              </a:rPr>
              <a:t>AA</a:t>
            </a:r>
            <a:r>
              <a:rPr b="0" i="0" lang="en-US" sz="1800" u="none" cap="none" strike="noStrike">
                <a:solidFill>
                  <a:schemeClr val="dk1"/>
                </a:solidFill>
                <a:latin typeface="Times New Roman"/>
                <a:ea typeface="Times New Roman"/>
                <a:cs typeface="Times New Roman"/>
                <a:sym typeface="Times New Roman"/>
              </a:rPr>
              <a:t>     BB</a:t>
            </a:r>
            <a:endParaRPr b="0" i="0" sz="1800" u="none" cap="none" strike="noStrike">
              <a:solidFill>
                <a:schemeClr val="lt1"/>
              </a:solidFill>
              <a:latin typeface="Times New Roman"/>
              <a:ea typeface="Times New Roman"/>
              <a:cs typeface="Times New Roman"/>
              <a:sym typeface="Times New Roman"/>
            </a:endParaRPr>
          </a:p>
        </p:txBody>
      </p:sp>
      <p:sp>
        <p:nvSpPr>
          <p:cNvPr id="1932" name="Google Shape;1932;p175"/>
          <p:cNvSpPr txBox="1"/>
          <p:nvPr/>
        </p:nvSpPr>
        <p:spPr>
          <a:xfrm>
            <a:off x="762000" y="4606925"/>
            <a:ext cx="1016000" cy="915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A1     B1</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A2     B2</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A3     B3</a:t>
            </a:r>
            <a:endParaRPr b="0" i="0" sz="1800" u="none" cap="none" strike="noStrike">
              <a:solidFill>
                <a:schemeClr val="lt1"/>
              </a:solidFill>
              <a:latin typeface="Times New Roman"/>
              <a:ea typeface="Times New Roman"/>
              <a:cs typeface="Times New Roman"/>
              <a:sym typeface="Times New Roman"/>
            </a:endParaRPr>
          </a:p>
        </p:txBody>
      </p:sp>
      <p:sp>
        <p:nvSpPr>
          <p:cNvPr id="1933" name="Google Shape;1933;p175"/>
          <p:cNvSpPr txBox="1"/>
          <p:nvPr/>
        </p:nvSpPr>
        <p:spPr>
          <a:xfrm>
            <a:off x="2370137" y="4227512"/>
            <a:ext cx="4508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R2</a:t>
            </a:r>
            <a:endParaRPr b="0" i="0" sz="1800" u="none" cap="none" strike="noStrike">
              <a:solidFill>
                <a:schemeClr val="lt1"/>
              </a:solidFill>
              <a:latin typeface="Times New Roman"/>
              <a:ea typeface="Times New Roman"/>
              <a:cs typeface="Times New Roman"/>
              <a:sym typeface="Times New Roman"/>
            </a:endParaRPr>
          </a:p>
        </p:txBody>
      </p:sp>
      <p:sp>
        <p:nvSpPr>
          <p:cNvPr id="1934" name="Google Shape;1934;p175"/>
          <p:cNvSpPr txBox="1"/>
          <p:nvPr/>
        </p:nvSpPr>
        <p:spPr>
          <a:xfrm>
            <a:off x="2820987" y="4227512"/>
            <a:ext cx="1682750" cy="379412"/>
          </a:xfrm>
          <a:prstGeom prst="rect">
            <a:avLst/>
          </a:prstGeom>
          <a:noFill/>
          <a:ln cap="rnd"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sng" cap="none" strike="noStrike">
                <a:solidFill>
                  <a:schemeClr val="dk1"/>
                </a:solidFill>
                <a:latin typeface="Times New Roman"/>
                <a:ea typeface="Times New Roman"/>
                <a:cs typeface="Times New Roman"/>
                <a:sym typeface="Times New Roman"/>
              </a:rPr>
              <a:t>CC</a:t>
            </a:r>
            <a:r>
              <a:rPr b="0" i="0" lang="en-US" sz="1800" u="none" cap="none" strike="noStrike">
                <a:solidFill>
                  <a:schemeClr val="dk1"/>
                </a:solidFill>
                <a:latin typeface="Times New Roman"/>
                <a:ea typeface="Times New Roman"/>
                <a:cs typeface="Times New Roman"/>
                <a:sym typeface="Times New Roman"/>
              </a:rPr>
              <a:t>     DD     EE</a:t>
            </a:r>
            <a:endParaRPr b="0" i="0" sz="1800" u="none" cap="none" strike="noStrike">
              <a:solidFill>
                <a:schemeClr val="lt1"/>
              </a:solidFill>
              <a:latin typeface="Times New Roman"/>
              <a:ea typeface="Times New Roman"/>
              <a:cs typeface="Times New Roman"/>
              <a:sym typeface="Times New Roman"/>
            </a:endParaRPr>
          </a:p>
        </p:txBody>
      </p:sp>
      <p:sp>
        <p:nvSpPr>
          <p:cNvPr id="1935" name="Google Shape;1935;p175"/>
          <p:cNvSpPr txBox="1"/>
          <p:nvPr/>
        </p:nvSpPr>
        <p:spPr>
          <a:xfrm>
            <a:off x="2865437" y="4606925"/>
            <a:ext cx="1612900"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C1     D1      E1</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C2     D2      E2</a:t>
            </a:r>
            <a:endParaRPr b="0" i="0" sz="1800" u="none" cap="none" strike="noStrike">
              <a:solidFill>
                <a:schemeClr val="lt1"/>
              </a:solidFill>
              <a:latin typeface="Times New Roman"/>
              <a:ea typeface="Times New Roman"/>
              <a:cs typeface="Times New Roman"/>
              <a:sym typeface="Times New Roman"/>
            </a:endParaRPr>
          </a:p>
        </p:txBody>
      </p:sp>
      <p:sp>
        <p:nvSpPr>
          <p:cNvPr id="1936" name="Google Shape;1936;p175"/>
          <p:cNvSpPr txBox="1"/>
          <p:nvPr/>
        </p:nvSpPr>
        <p:spPr>
          <a:xfrm>
            <a:off x="1938337" y="4545012"/>
            <a:ext cx="412750" cy="5794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32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937" name="Google Shape;1937;p175"/>
          <p:cNvSpPr txBox="1"/>
          <p:nvPr/>
        </p:nvSpPr>
        <p:spPr>
          <a:xfrm>
            <a:off x="4602162" y="4451350"/>
            <a:ext cx="412750" cy="5794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32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938" name="Google Shape;1938;p175"/>
          <p:cNvSpPr txBox="1"/>
          <p:nvPr/>
        </p:nvSpPr>
        <p:spPr>
          <a:xfrm>
            <a:off x="5006975" y="4189412"/>
            <a:ext cx="846137"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R1×R2</a:t>
            </a:r>
            <a:endParaRPr b="0" i="0" sz="1800" u="none" cap="none" strike="noStrike">
              <a:solidFill>
                <a:schemeClr val="lt1"/>
              </a:solidFill>
              <a:latin typeface="Times New Roman"/>
              <a:ea typeface="Times New Roman"/>
              <a:cs typeface="Times New Roman"/>
              <a:sym typeface="Times New Roman"/>
            </a:endParaRPr>
          </a:p>
        </p:txBody>
      </p:sp>
      <p:sp>
        <p:nvSpPr>
          <p:cNvPr id="1939" name="Google Shape;1939;p175"/>
          <p:cNvSpPr txBox="1"/>
          <p:nvPr/>
        </p:nvSpPr>
        <p:spPr>
          <a:xfrm>
            <a:off x="5808662" y="4165600"/>
            <a:ext cx="2774950" cy="379412"/>
          </a:xfrm>
          <a:prstGeom prst="rect">
            <a:avLst/>
          </a:prstGeom>
          <a:noFill/>
          <a:ln cap="rnd"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sng" cap="none" strike="noStrike">
                <a:solidFill>
                  <a:schemeClr val="dk1"/>
                </a:solidFill>
                <a:latin typeface="Times New Roman"/>
                <a:ea typeface="Times New Roman"/>
                <a:cs typeface="Times New Roman"/>
                <a:sym typeface="Times New Roman"/>
              </a:rPr>
              <a:t>AA</a:t>
            </a:r>
            <a:r>
              <a:rPr b="0" i="0" lang="en-US" sz="1800" u="none" cap="none" strike="noStrike">
                <a:solidFill>
                  <a:schemeClr val="dk1"/>
                </a:solidFill>
                <a:latin typeface="Times New Roman"/>
                <a:ea typeface="Times New Roman"/>
                <a:cs typeface="Times New Roman"/>
                <a:sym typeface="Times New Roman"/>
              </a:rPr>
              <a:t>     BB    </a:t>
            </a:r>
            <a:r>
              <a:rPr b="0" i="0" lang="en-US" sz="1800" u="sng" cap="none" strike="noStrike">
                <a:solidFill>
                  <a:schemeClr val="dk1"/>
                </a:solidFill>
                <a:latin typeface="Times New Roman"/>
                <a:ea typeface="Times New Roman"/>
                <a:cs typeface="Times New Roman"/>
                <a:sym typeface="Times New Roman"/>
              </a:rPr>
              <a:t>CC</a:t>
            </a:r>
            <a:r>
              <a:rPr b="0" i="0" lang="en-US" sz="1800" u="none" cap="none" strike="noStrike">
                <a:solidFill>
                  <a:schemeClr val="dk1"/>
                </a:solidFill>
                <a:latin typeface="Times New Roman"/>
                <a:ea typeface="Times New Roman"/>
                <a:cs typeface="Times New Roman"/>
                <a:sym typeface="Times New Roman"/>
              </a:rPr>
              <a:t>     DD    EE</a:t>
            </a:r>
            <a:endParaRPr b="0" i="0" sz="1800" u="none" cap="none" strike="noStrike">
              <a:solidFill>
                <a:schemeClr val="lt1"/>
              </a:solidFill>
              <a:latin typeface="Times New Roman"/>
              <a:ea typeface="Times New Roman"/>
              <a:cs typeface="Times New Roman"/>
              <a:sym typeface="Times New Roman"/>
            </a:endParaRPr>
          </a:p>
        </p:txBody>
      </p:sp>
      <p:sp>
        <p:nvSpPr>
          <p:cNvPr id="1940" name="Google Shape;1940;p175"/>
          <p:cNvSpPr txBox="1"/>
          <p:nvPr/>
        </p:nvSpPr>
        <p:spPr>
          <a:xfrm>
            <a:off x="5853112" y="4545012"/>
            <a:ext cx="2673350" cy="173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A1     B1     C1     D1     E1</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A2     B2     C1     D1     E1</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A3     B3     C1     D1     E1</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A1     B1     C2     D2     E2</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A2     B2     C2     D2     E2</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A3     B3     C2     D2     E2</a:t>
            </a:r>
            <a:endParaRPr b="0" i="0" sz="1800" u="none" cap="none" strike="noStrike">
              <a:solidFill>
                <a:schemeClr val="lt1"/>
              </a:solidFill>
              <a:latin typeface="Times New Roman"/>
              <a:ea typeface="Times New Roman"/>
              <a:cs typeface="Times New Roman"/>
              <a:sym typeface="Times New Roman"/>
            </a:endParaRPr>
          </a:p>
        </p:txBody>
      </p:sp>
      <p:sp>
        <p:nvSpPr>
          <p:cNvPr id="1941" name="Google Shape;1941;p17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5" name="Shape 1945"/>
        <p:cNvGrpSpPr/>
        <p:nvPr/>
      </p:nvGrpSpPr>
      <p:grpSpPr>
        <a:xfrm>
          <a:off x="0" y="0"/>
          <a:ext cx="0" cy="0"/>
          <a:chOff x="0" y="0"/>
          <a:chExt cx="0" cy="0"/>
        </a:xfrm>
      </p:grpSpPr>
      <p:sp>
        <p:nvSpPr>
          <p:cNvPr id="1946" name="Google Shape;1946;p17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947" name="Google Shape;1947;p176"/>
          <p:cNvSpPr txBox="1"/>
          <p:nvPr>
            <p:ph type="title"/>
          </p:nvPr>
        </p:nvSpPr>
        <p:spPr>
          <a:xfrm>
            <a:off x="685800" y="366712"/>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Example: to retrieve a list of names of each female employee</a:t>
            </a:r>
            <a:r>
              <a:rPr b="1" i="0" lang="en-US" sz="3200" u="none" cap="small" strike="noStrike">
                <a:solidFill>
                  <a:srgbClr val="333399"/>
                </a:solidFill>
                <a:latin typeface="Times New Roman"/>
                <a:ea typeface="Times New Roman"/>
                <a:cs typeface="Times New Roman"/>
                <a:sym typeface="Times New Roman"/>
              </a:rPr>
              <a:t>’</a:t>
            </a:r>
            <a:r>
              <a:rPr b="1" i="0" lang="en-US" sz="3200" u="none" cap="small" strike="noStrike">
                <a:solidFill>
                  <a:srgbClr val="333399"/>
                </a:solidFill>
                <a:latin typeface="Arial"/>
                <a:ea typeface="Arial"/>
                <a:cs typeface="Arial"/>
                <a:sym typeface="Arial"/>
              </a:rPr>
              <a:t>s dependents</a:t>
            </a:r>
            <a:endParaRPr b="1" i="0" sz="4000" u="none" cap="small" strike="noStrike">
              <a:solidFill>
                <a:srgbClr val="333399"/>
              </a:solidFill>
              <a:latin typeface="Arial"/>
              <a:ea typeface="Arial"/>
              <a:cs typeface="Arial"/>
              <a:sym typeface="Arial"/>
            </a:endParaRPr>
          </a:p>
        </p:txBody>
      </p:sp>
      <p:sp>
        <p:nvSpPr>
          <p:cNvPr id="1948" name="Google Shape;1948;p176"/>
          <p:cNvSpPr txBox="1"/>
          <p:nvPr>
            <p:ph idx="1" type="body"/>
          </p:nvPr>
        </p:nvSpPr>
        <p:spPr>
          <a:xfrm>
            <a:off x="276225" y="1735137"/>
            <a:ext cx="8696325" cy="4360862"/>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intermediate result relations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FEMALE_EMPS ← </a:t>
            </a:r>
            <a:r>
              <a:rPr b="0" i="0" lang="en-US" sz="2000" u="none" cap="none" strike="noStrike">
                <a:solidFill>
                  <a:schemeClr val="dk1"/>
                </a:solidFill>
                <a:latin typeface="Arial"/>
                <a:ea typeface="Arial"/>
                <a:cs typeface="Arial"/>
                <a:sym typeface="Arial"/>
              </a:rPr>
              <a:t>σ </a:t>
            </a:r>
            <a:r>
              <a:rPr b="0" baseline="-25000" i="0" lang="en-US" sz="2000" u="none" cap="none" strike="noStrike">
                <a:solidFill>
                  <a:schemeClr val="dk1"/>
                </a:solidFill>
                <a:latin typeface="Times New Roman"/>
                <a:ea typeface="Times New Roman"/>
                <a:cs typeface="Times New Roman"/>
                <a:sym typeface="Times New Roman"/>
              </a:rPr>
              <a:t>SEX=</a:t>
            </a:r>
            <a:r>
              <a:rPr b="0" baseline="-25000" i="0" lang="en-US" sz="2000" u="none" cap="none" strike="noStrike">
                <a:solidFill>
                  <a:schemeClr val="dk1"/>
                </a:solidFill>
                <a:latin typeface="Arial"/>
                <a:ea typeface="Arial"/>
                <a:cs typeface="Arial"/>
                <a:sym typeface="Arial"/>
              </a:rPr>
              <a:t>‘</a:t>
            </a:r>
            <a:r>
              <a:rPr b="0" baseline="-25000" i="0" lang="en-US" sz="2000" u="none" cap="none" strike="noStrike">
                <a:solidFill>
                  <a:schemeClr val="dk1"/>
                </a:solidFill>
                <a:latin typeface="Times New Roman"/>
                <a:ea typeface="Times New Roman"/>
                <a:cs typeface="Times New Roman"/>
                <a:sym typeface="Times New Roman"/>
              </a:rPr>
              <a:t>F</a:t>
            </a:r>
            <a:r>
              <a:rPr b="0" baseline="-25000" i="0" lang="en-US" sz="2000" u="none" cap="none" strike="noStrike">
                <a:solidFill>
                  <a:schemeClr val="dk1"/>
                </a:solidFill>
                <a:latin typeface="Arial"/>
                <a:ea typeface="Arial"/>
                <a:cs typeface="Arial"/>
                <a:sym typeface="Arial"/>
              </a:rPr>
              <a:t>’</a:t>
            </a:r>
            <a:r>
              <a:rPr b="0" i="0" lang="en-US" sz="20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EMP_NAMES ← </a:t>
            </a:r>
            <a:r>
              <a:rPr b="0" i="0" lang="en-US" sz="2000" u="none" cap="none" strike="noStrike">
                <a:solidFill>
                  <a:schemeClr val="dk1"/>
                </a:solidFill>
                <a:latin typeface="Arial"/>
                <a:ea typeface="Arial"/>
                <a:cs typeface="Arial"/>
                <a:sym typeface="Arial"/>
              </a:rPr>
              <a:t>π </a:t>
            </a:r>
            <a:r>
              <a:rPr b="0" baseline="-25000" i="0" lang="en-US" sz="2000" u="none" cap="none" strike="noStrike">
                <a:solidFill>
                  <a:schemeClr val="dk1"/>
                </a:solidFill>
                <a:latin typeface="Times New Roman"/>
                <a:ea typeface="Times New Roman"/>
                <a:cs typeface="Times New Roman"/>
                <a:sym typeface="Times New Roman"/>
              </a:rPr>
              <a:t>FNAME, LNAME, SSN </a:t>
            </a:r>
            <a:r>
              <a:rPr b="0" i="0" lang="en-US" sz="2000" u="none" cap="none" strike="noStrike">
                <a:solidFill>
                  <a:schemeClr val="dk1"/>
                </a:solidFill>
                <a:latin typeface="Times New Roman"/>
                <a:ea typeface="Times New Roman"/>
                <a:cs typeface="Times New Roman"/>
                <a:sym typeface="Times New Roman"/>
              </a:rPr>
              <a:t>(FEMALE_EMPS)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450"/>
              <a:buFont typeface="Times New Roman"/>
              <a:buChar char="●"/>
            </a:pPr>
            <a:r>
              <a:rPr b="0" i="0" lang="en-US" sz="2000" u="none" cap="none" strike="noStrike">
                <a:solidFill>
                  <a:schemeClr val="dk1"/>
                </a:solidFill>
                <a:latin typeface="Times New Roman"/>
                <a:ea typeface="Times New Roman"/>
                <a:cs typeface="Times New Roman"/>
                <a:sym typeface="Times New Roman"/>
              </a:rPr>
              <a:t>EMP_DEPENDENTS ← EMP_NAMES </a:t>
            </a:r>
            <a:r>
              <a:rPr b="0" i="0" lang="en-US" sz="24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DEPENDENT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ACTUAL_DEPENDENTS ← </a:t>
            </a:r>
            <a:r>
              <a:rPr b="0" i="0" lang="en-US" sz="2000" u="none" cap="none" strike="noStrike">
                <a:solidFill>
                  <a:schemeClr val="dk1"/>
                </a:solidFill>
                <a:latin typeface="Arial"/>
                <a:ea typeface="Arial"/>
                <a:cs typeface="Arial"/>
                <a:sym typeface="Arial"/>
              </a:rPr>
              <a:t>σ </a:t>
            </a:r>
            <a:r>
              <a:rPr b="0" baseline="-25000" i="0" lang="en-US" sz="2000" u="none" cap="none" strike="noStrike">
                <a:solidFill>
                  <a:schemeClr val="dk1"/>
                </a:solidFill>
                <a:latin typeface="Times New Roman"/>
                <a:ea typeface="Times New Roman"/>
                <a:cs typeface="Times New Roman"/>
                <a:sym typeface="Times New Roman"/>
              </a:rPr>
              <a:t>SSN=ESSN </a:t>
            </a:r>
            <a:r>
              <a:rPr b="0" i="0" lang="en-US" sz="2000" u="none" cap="none" strike="noStrike">
                <a:solidFill>
                  <a:schemeClr val="dk1"/>
                </a:solidFill>
                <a:latin typeface="Times New Roman"/>
                <a:ea typeface="Times New Roman"/>
                <a:cs typeface="Times New Roman"/>
                <a:sym typeface="Times New Roman"/>
              </a:rPr>
              <a:t>(EMP_DEPENDENTS)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3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RESULT ← </a:t>
            </a:r>
            <a:r>
              <a:rPr b="0" i="0" lang="en-US" sz="2000" u="none" cap="none" strike="noStrike">
                <a:solidFill>
                  <a:schemeClr val="dk1"/>
                </a:solidFill>
                <a:latin typeface="Arial"/>
                <a:ea typeface="Arial"/>
                <a:cs typeface="Arial"/>
                <a:sym typeface="Arial"/>
              </a:rPr>
              <a:t>π </a:t>
            </a:r>
            <a:r>
              <a:rPr b="0" baseline="-25000" i="0" lang="en-US" sz="2000" u="none" cap="none" strike="noStrike">
                <a:solidFill>
                  <a:schemeClr val="dk1"/>
                </a:solidFill>
                <a:latin typeface="Times New Roman"/>
                <a:ea typeface="Times New Roman"/>
                <a:cs typeface="Times New Roman"/>
                <a:sym typeface="Times New Roman"/>
              </a:rPr>
              <a:t>FNAME, LNAME, DEPENDENT_NAME </a:t>
            </a:r>
            <a:r>
              <a:rPr b="0" i="0" lang="en-US" sz="2000" u="none" cap="none" strike="noStrike">
                <a:solidFill>
                  <a:schemeClr val="dk1"/>
                </a:solidFill>
                <a:latin typeface="Times New Roman"/>
                <a:ea typeface="Times New Roman"/>
                <a:cs typeface="Times New Roman"/>
                <a:sym typeface="Times New Roman"/>
              </a:rPr>
              <a:t>(ACTUAL_DEPENDENTS)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 a single expression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Arial"/>
                <a:ea typeface="Arial"/>
                <a:cs typeface="Arial"/>
                <a:sym typeface="Arial"/>
              </a:rPr>
              <a:t>π </a:t>
            </a:r>
            <a:r>
              <a:rPr b="0" baseline="-25000" i="0" lang="en-US" sz="2000" u="none" cap="none" strike="noStrike">
                <a:solidFill>
                  <a:schemeClr val="dk1"/>
                </a:solidFill>
                <a:latin typeface="Times New Roman"/>
                <a:ea typeface="Times New Roman"/>
                <a:cs typeface="Times New Roman"/>
                <a:sym typeface="Times New Roman"/>
              </a:rPr>
              <a:t>FNAME, LNAME, DEPENDENT_NAME </a:t>
            </a:r>
            <a:r>
              <a:rPr b="0" i="0" lang="en-US" sz="2000" u="none" cap="none" strike="noStrike">
                <a:solidFill>
                  <a:schemeClr val="dk1"/>
                </a:solidFill>
                <a:latin typeface="Times New Roman"/>
                <a:ea typeface="Times New Roman"/>
                <a:cs typeface="Times New Roman"/>
                <a:sym typeface="Times New Roman"/>
              </a:rPr>
              <a:t>(</a:t>
            </a:r>
            <a:r>
              <a:rPr b="0" i="0" lang="en-US" sz="2000" u="none" cap="none" strike="noStrike">
                <a:solidFill>
                  <a:schemeClr val="dk1"/>
                </a:solidFill>
                <a:latin typeface="Arial"/>
                <a:ea typeface="Arial"/>
                <a:cs typeface="Arial"/>
                <a:sym typeface="Arial"/>
              </a:rPr>
              <a:t>σ </a:t>
            </a:r>
            <a:r>
              <a:rPr b="0" baseline="-25000" i="0" lang="en-US" sz="2000" u="none" cap="none" strike="noStrike">
                <a:solidFill>
                  <a:schemeClr val="dk1"/>
                </a:solidFill>
                <a:latin typeface="Times New Roman"/>
                <a:ea typeface="Times New Roman"/>
                <a:cs typeface="Times New Roman"/>
                <a:sym typeface="Times New Roman"/>
              </a:rPr>
              <a:t>SSN=ESSN </a:t>
            </a:r>
            <a:r>
              <a:rPr b="0" i="0" lang="en-US" sz="20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480"/>
              </a:spcBef>
              <a:spcAft>
                <a:spcPts val="0"/>
              </a:spcAft>
              <a:buClr>
                <a:srgbClr val="FF0000"/>
              </a:buClr>
              <a:buFont typeface="Arial"/>
              <a:buNone/>
            </a:pPr>
            <a:r>
              <a:rPr b="0" i="0" lang="en-US" sz="2000" u="none" cap="none" strike="noStrike">
                <a:solidFill>
                  <a:schemeClr val="dk1"/>
                </a:solidFill>
                <a:latin typeface="Arial"/>
                <a:ea typeface="Arial"/>
                <a:cs typeface="Arial"/>
                <a:sym typeface="Arial"/>
              </a:rPr>
              <a:t>                        π </a:t>
            </a:r>
            <a:r>
              <a:rPr b="0" baseline="-25000" i="0" lang="en-US" sz="2000" u="none" cap="none" strike="noStrike">
                <a:solidFill>
                  <a:schemeClr val="dk1"/>
                </a:solidFill>
                <a:latin typeface="Times New Roman"/>
                <a:ea typeface="Times New Roman"/>
                <a:cs typeface="Times New Roman"/>
                <a:sym typeface="Times New Roman"/>
              </a:rPr>
              <a:t>FNAME, LNAME, SSN </a:t>
            </a:r>
            <a:r>
              <a:rPr b="0" i="0" lang="en-US" sz="2000" u="none" cap="none" strike="noStrike">
                <a:solidFill>
                  <a:schemeClr val="dk1"/>
                </a:solidFill>
                <a:latin typeface="Times New Roman"/>
                <a:ea typeface="Times New Roman"/>
                <a:cs typeface="Times New Roman"/>
                <a:sym typeface="Times New Roman"/>
              </a:rPr>
              <a:t>(</a:t>
            </a:r>
            <a:r>
              <a:rPr b="0" i="0" lang="en-US" sz="2000" u="none" cap="none" strike="noStrike">
                <a:solidFill>
                  <a:schemeClr val="dk1"/>
                </a:solidFill>
                <a:latin typeface="Arial"/>
                <a:ea typeface="Arial"/>
                <a:cs typeface="Arial"/>
                <a:sym typeface="Arial"/>
              </a:rPr>
              <a:t>σ </a:t>
            </a:r>
            <a:r>
              <a:rPr b="0" baseline="-25000" i="0" lang="en-US" sz="2000" u="none" cap="none" strike="noStrike">
                <a:solidFill>
                  <a:schemeClr val="dk1"/>
                </a:solidFill>
                <a:latin typeface="Times New Roman"/>
                <a:ea typeface="Times New Roman"/>
                <a:cs typeface="Times New Roman"/>
                <a:sym typeface="Times New Roman"/>
              </a:rPr>
              <a:t>SEX=</a:t>
            </a:r>
            <a:r>
              <a:rPr b="0" baseline="-25000" i="0" lang="en-US" sz="2000" u="none" cap="none" strike="noStrike">
                <a:solidFill>
                  <a:schemeClr val="dk1"/>
                </a:solidFill>
                <a:latin typeface="Arial"/>
                <a:ea typeface="Arial"/>
                <a:cs typeface="Arial"/>
                <a:sym typeface="Arial"/>
              </a:rPr>
              <a:t>‘</a:t>
            </a:r>
            <a:r>
              <a:rPr b="0" baseline="-25000" i="0" lang="en-US" sz="2000" u="none" cap="none" strike="noStrike">
                <a:solidFill>
                  <a:schemeClr val="dk1"/>
                </a:solidFill>
                <a:latin typeface="Times New Roman"/>
                <a:ea typeface="Times New Roman"/>
                <a:cs typeface="Times New Roman"/>
                <a:sym typeface="Times New Roman"/>
              </a:rPr>
              <a:t>F</a:t>
            </a:r>
            <a:r>
              <a:rPr b="0" baseline="-25000" i="0" lang="en-US" sz="2000" u="none" cap="none" strike="noStrike">
                <a:solidFill>
                  <a:schemeClr val="dk1"/>
                </a:solidFill>
                <a:latin typeface="Arial"/>
                <a:ea typeface="Arial"/>
                <a:cs typeface="Arial"/>
                <a:sym typeface="Arial"/>
              </a:rPr>
              <a:t>’</a:t>
            </a:r>
            <a:r>
              <a:rPr b="0" i="0" lang="en-US" sz="2000" u="none" cap="none" strike="noStrike">
                <a:solidFill>
                  <a:schemeClr val="dk1"/>
                </a:solidFill>
                <a:latin typeface="Times New Roman"/>
                <a:ea typeface="Times New Roman"/>
                <a:cs typeface="Times New Roman"/>
                <a:sym typeface="Times New Roman"/>
              </a:rPr>
              <a:t>(EMPLOYEE)) </a:t>
            </a:r>
            <a:r>
              <a:rPr b="0" i="0" lang="en-US" sz="24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DEPENDENT))</a:t>
            </a:r>
            <a:endParaRPr b="0" i="0" sz="1800" u="none" cap="none" strike="noStrike">
              <a:solidFill>
                <a:schemeClr val="dk1"/>
              </a:solidFill>
              <a:latin typeface="Times New Roman"/>
              <a:ea typeface="Times New Roman"/>
              <a:cs typeface="Times New Roman"/>
              <a:sym typeface="Times New Roman"/>
            </a:endParaRPr>
          </a:p>
        </p:txBody>
      </p:sp>
      <p:sp>
        <p:nvSpPr>
          <p:cNvPr id="1949" name="Google Shape;1949;p17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03" name="Google Shape;203;p33"/>
          <p:cNvSpPr txBox="1"/>
          <p:nvPr>
            <p:ph type="title"/>
          </p:nvPr>
        </p:nvSpPr>
        <p:spPr>
          <a:xfrm>
            <a:off x="723900" y="228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Extending Database Capabilities</a:t>
            </a:r>
            <a:endParaRPr b="1" i="0" sz="4000" u="none" cap="small" strike="noStrike">
              <a:solidFill>
                <a:srgbClr val="333399"/>
              </a:solidFill>
              <a:latin typeface="Arial"/>
              <a:ea typeface="Arial"/>
              <a:cs typeface="Arial"/>
              <a:sym typeface="Arial"/>
            </a:endParaRPr>
          </a:p>
        </p:txBody>
      </p:sp>
      <p:sp>
        <p:nvSpPr>
          <p:cNvPr id="204" name="Google Shape;204;p33"/>
          <p:cNvSpPr txBox="1"/>
          <p:nvPr>
            <p:ph idx="1" type="body"/>
          </p:nvPr>
        </p:nvSpPr>
        <p:spPr>
          <a:xfrm>
            <a:off x="723900" y="1371600"/>
            <a:ext cx="7772400" cy="499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Emerging areas of database applications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Scientific Applications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Image Storage and Management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Audio and Video data management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Data Mining</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Spatial data management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Time Series and Historical Data Management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New functionality is needed for DBMS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more complex data structures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new data types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new operations and query language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new storage and indexing structure</a:t>
            </a:r>
            <a:endParaRPr b="0" i="0" sz="1800" u="none" cap="none" strike="noStrike">
              <a:solidFill>
                <a:schemeClr val="dk1"/>
              </a:solidFill>
              <a:latin typeface="Times New Roman"/>
              <a:ea typeface="Times New Roman"/>
              <a:cs typeface="Times New Roman"/>
              <a:sym typeface="Times New Roman"/>
            </a:endParaRPr>
          </a:p>
        </p:txBody>
      </p:sp>
      <p:sp>
        <p:nvSpPr>
          <p:cNvPr id="205" name="Google Shape;205;p3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3" name="Shape 1953"/>
        <p:cNvGrpSpPr/>
        <p:nvPr/>
      </p:nvGrpSpPr>
      <p:grpSpPr>
        <a:xfrm>
          <a:off x="0" y="0"/>
          <a:ext cx="0" cy="0"/>
          <a:chOff x="0" y="0"/>
          <a:chExt cx="0" cy="0"/>
        </a:xfrm>
      </p:grpSpPr>
      <p:sp>
        <p:nvSpPr>
          <p:cNvPr id="1954" name="Google Shape;1954;p17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1955" name="Google Shape;1955;p177"/>
          <p:cNvPicPr preferRelativeResize="0"/>
          <p:nvPr/>
        </p:nvPicPr>
        <p:blipFill>
          <a:blip r:embed="rId3">
            <a:alphaModFix/>
          </a:blip>
          <a:stretch>
            <a:fillRect/>
          </a:stretch>
        </p:blipFill>
        <p:spPr>
          <a:xfrm>
            <a:off x="1511300" y="190500"/>
            <a:ext cx="6492875" cy="6553200"/>
          </a:xfrm>
          <a:prstGeom prst="rect">
            <a:avLst/>
          </a:prstGeom>
          <a:noFill/>
          <a:ln>
            <a:noFill/>
          </a:ln>
        </p:spPr>
      </p:pic>
      <p:sp>
        <p:nvSpPr>
          <p:cNvPr id="1956" name="Google Shape;1956;p177"/>
          <p:cNvSpPr txBox="1"/>
          <p:nvPr/>
        </p:nvSpPr>
        <p:spPr>
          <a:xfrm>
            <a:off x="1389062" y="1549400"/>
            <a:ext cx="7164387" cy="39370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id="1957" name="Google Shape;1957;p177"/>
          <p:cNvPicPr preferRelativeResize="0"/>
          <p:nvPr/>
        </p:nvPicPr>
        <p:blipFill>
          <a:blip r:embed="rId4">
            <a:alphaModFix/>
          </a:blip>
          <a:stretch>
            <a:fillRect/>
          </a:stretch>
        </p:blipFill>
        <p:spPr>
          <a:xfrm>
            <a:off x="1566862" y="3435350"/>
            <a:ext cx="7351712" cy="1997075"/>
          </a:xfrm>
          <a:prstGeom prst="rect">
            <a:avLst/>
          </a:prstGeom>
          <a:noFill/>
          <a:ln>
            <a:noFill/>
          </a:ln>
        </p:spPr>
      </p:pic>
      <p:sp>
        <p:nvSpPr>
          <p:cNvPr id="1958" name="Google Shape;1958;p177"/>
          <p:cNvSpPr txBox="1"/>
          <p:nvPr/>
        </p:nvSpPr>
        <p:spPr>
          <a:xfrm>
            <a:off x="725487" y="1735137"/>
            <a:ext cx="7278687" cy="1474787"/>
          </a:xfrm>
          <a:prstGeom prst="rect">
            <a:avLst/>
          </a:prstGeom>
          <a:noFill/>
          <a:ln>
            <a:noFill/>
          </a:ln>
        </p:spPr>
        <p:txBody>
          <a:bodyPr anchorCtr="0" anchor="t" bIns="45700" lIns="91425" spcFirstLastPara="1" rIns="91425" wrap="square" tIns="45700">
            <a:noAutofit/>
          </a:bodyPr>
          <a:lstStyle/>
          <a:p>
            <a:pPr indent="736600" lvl="1" marL="0" marR="0" rtl="0" algn="l">
              <a:lnSpc>
                <a:spcPct val="110000"/>
              </a:lnSpc>
              <a:spcBef>
                <a:spcPts val="40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FEMALE_EMPS ← </a:t>
            </a:r>
            <a:r>
              <a:rPr b="0" i="0" lang="en-US" sz="2000" u="none" cap="none" strike="noStrike">
                <a:solidFill>
                  <a:schemeClr val="dk1"/>
                </a:solidFill>
                <a:latin typeface="Arial"/>
                <a:ea typeface="Arial"/>
                <a:cs typeface="Arial"/>
                <a:sym typeface="Arial"/>
              </a:rPr>
              <a:t>σ </a:t>
            </a:r>
            <a:r>
              <a:rPr b="0" baseline="-25000" i="0" lang="en-US" sz="2000" u="none" cap="none" strike="noStrike">
                <a:solidFill>
                  <a:schemeClr val="dk1"/>
                </a:solidFill>
                <a:latin typeface="Times New Roman"/>
                <a:ea typeface="Times New Roman"/>
                <a:cs typeface="Times New Roman"/>
                <a:sym typeface="Times New Roman"/>
              </a:rPr>
              <a:t>SEX=</a:t>
            </a:r>
            <a:r>
              <a:rPr b="0" baseline="-25000" i="0" lang="en-US" sz="2000" u="none" cap="none" strike="noStrike">
                <a:solidFill>
                  <a:schemeClr val="dk1"/>
                </a:solidFill>
                <a:latin typeface="Arial"/>
                <a:ea typeface="Arial"/>
                <a:cs typeface="Arial"/>
                <a:sym typeface="Arial"/>
              </a:rPr>
              <a:t>‘</a:t>
            </a:r>
            <a:r>
              <a:rPr b="0" baseline="-25000" i="0" lang="en-US" sz="2000" u="none" cap="none" strike="noStrike">
                <a:solidFill>
                  <a:schemeClr val="dk1"/>
                </a:solidFill>
                <a:latin typeface="Times New Roman"/>
                <a:ea typeface="Times New Roman"/>
                <a:cs typeface="Times New Roman"/>
                <a:sym typeface="Times New Roman"/>
              </a:rPr>
              <a:t>F</a:t>
            </a:r>
            <a:r>
              <a:rPr b="0" baseline="-25000" i="0" lang="en-US" sz="2000" u="none" cap="none" strike="noStrike">
                <a:solidFill>
                  <a:schemeClr val="dk1"/>
                </a:solidFill>
                <a:latin typeface="Arial"/>
                <a:ea typeface="Arial"/>
                <a:cs typeface="Arial"/>
                <a:sym typeface="Arial"/>
              </a:rPr>
              <a:t>’</a:t>
            </a:r>
            <a:r>
              <a:rPr b="0" i="0" lang="en-US" sz="20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11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EMP_NAMES ← </a:t>
            </a:r>
            <a:r>
              <a:rPr b="0" i="0" lang="en-US" sz="2000" u="none" cap="none" strike="noStrike">
                <a:solidFill>
                  <a:schemeClr val="dk1"/>
                </a:solidFill>
                <a:latin typeface="Arial"/>
                <a:ea typeface="Arial"/>
                <a:cs typeface="Arial"/>
                <a:sym typeface="Arial"/>
              </a:rPr>
              <a:t>π </a:t>
            </a:r>
            <a:r>
              <a:rPr b="0" baseline="-25000" i="0" lang="en-US" sz="2000" u="none" cap="none" strike="noStrike">
                <a:solidFill>
                  <a:schemeClr val="dk1"/>
                </a:solidFill>
                <a:latin typeface="Times New Roman"/>
                <a:ea typeface="Times New Roman"/>
                <a:cs typeface="Times New Roman"/>
                <a:sym typeface="Times New Roman"/>
              </a:rPr>
              <a:t>FNAME, LNAME, SSN </a:t>
            </a:r>
            <a:r>
              <a:rPr b="0" i="0" lang="en-US" sz="2000" u="none" cap="none" strike="noStrike">
                <a:solidFill>
                  <a:schemeClr val="dk1"/>
                </a:solidFill>
                <a:latin typeface="Times New Roman"/>
                <a:ea typeface="Times New Roman"/>
                <a:cs typeface="Times New Roman"/>
                <a:sym typeface="Times New Roman"/>
              </a:rPr>
              <a:t>(FEMALE_EMPS)</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110000"/>
              </a:lnSpc>
              <a:spcBef>
                <a:spcPts val="0"/>
              </a:spcBef>
              <a:spcAft>
                <a:spcPts val="0"/>
              </a:spcAft>
              <a:buClr>
                <a:srgbClr val="FF0000"/>
              </a:buClr>
              <a:buSzPts val="1450"/>
              <a:buFont typeface="Times New Roman"/>
              <a:buChar char="●"/>
            </a:pPr>
            <a:r>
              <a:rPr b="0" i="0" lang="en-US" sz="2000" u="none" cap="none" strike="noStrike">
                <a:solidFill>
                  <a:schemeClr val="dk1"/>
                </a:solidFill>
                <a:latin typeface="Times New Roman"/>
                <a:ea typeface="Times New Roman"/>
                <a:cs typeface="Times New Roman"/>
                <a:sym typeface="Times New Roman"/>
              </a:rPr>
              <a:t>EMP_DEPENDENTS ← EMP_NAMES </a:t>
            </a:r>
            <a:r>
              <a:rPr b="0" i="0" lang="en-US" sz="24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DEPENDENT</a:t>
            </a:r>
            <a:endParaRPr b="0" i="0" sz="1800" u="none" cap="none" strike="noStrike">
              <a:solidFill>
                <a:schemeClr val="lt1"/>
              </a:solidFill>
              <a:latin typeface="Times New Roman"/>
              <a:ea typeface="Times New Roman"/>
              <a:cs typeface="Times New Roman"/>
              <a:sym typeface="Times New Roman"/>
            </a:endParaRPr>
          </a:p>
        </p:txBody>
      </p:sp>
      <p:sp>
        <p:nvSpPr>
          <p:cNvPr id="1959" name="Google Shape;1959;p17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3" name="Shape 1963"/>
        <p:cNvGrpSpPr/>
        <p:nvPr/>
      </p:nvGrpSpPr>
      <p:grpSpPr>
        <a:xfrm>
          <a:off x="0" y="0"/>
          <a:ext cx="0" cy="0"/>
          <a:chOff x="0" y="0"/>
          <a:chExt cx="0" cy="0"/>
        </a:xfrm>
      </p:grpSpPr>
      <p:sp>
        <p:nvSpPr>
          <p:cNvPr id="1964" name="Google Shape;1964;p17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1965" name="Google Shape;1965;p178"/>
          <p:cNvPicPr preferRelativeResize="0"/>
          <p:nvPr/>
        </p:nvPicPr>
        <p:blipFill>
          <a:blip r:embed="rId3">
            <a:alphaModFix/>
          </a:blip>
          <a:stretch>
            <a:fillRect/>
          </a:stretch>
        </p:blipFill>
        <p:spPr>
          <a:xfrm>
            <a:off x="685800" y="312737"/>
            <a:ext cx="8102600" cy="4144962"/>
          </a:xfrm>
          <a:prstGeom prst="rect">
            <a:avLst/>
          </a:prstGeom>
          <a:noFill/>
          <a:ln>
            <a:noFill/>
          </a:ln>
        </p:spPr>
      </p:pic>
      <p:pic>
        <p:nvPicPr>
          <p:cNvPr id="1966" name="Google Shape;1966;p178"/>
          <p:cNvPicPr preferRelativeResize="0"/>
          <p:nvPr/>
        </p:nvPicPr>
        <p:blipFill>
          <a:blip r:embed="rId4">
            <a:alphaModFix/>
          </a:blip>
          <a:stretch>
            <a:fillRect/>
          </a:stretch>
        </p:blipFill>
        <p:spPr>
          <a:xfrm>
            <a:off x="685800" y="5303837"/>
            <a:ext cx="7772400" cy="1350962"/>
          </a:xfrm>
          <a:prstGeom prst="rect">
            <a:avLst/>
          </a:prstGeom>
          <a:noFill/>
          <a:ln>
            <a:noFill/>
          </a:ln>
        </p:spPr>
      </p:pic>
      <p:sp>
        <p:nvSpPr>
          <p:cNvPr id="1967" name="Google Shape;1967;p178"/>
          <p:cNvSpPr txBox="1"/>
          <p:nvPr/>
        </p:nvSpPr>
        <p:spPr>
          <a:xfrm>
            <a:off x="111125" y="4429125"/>
            <a:ext cx="8696325" cy="989012"/>
          </a:xfrm>
          <a:prstGeom prst="rect">
            <a:avLst/>
          </a:prstGeom>
          <a:noFill/>
          <a:ln>
            <a:noFill/>
          </a:ln>
        </p:spPr>
        <p:txBody>
          <a:bodyPr anchorCtr="0" anchor="t" bIns="45700" lIns="91425" spcFirstLastPara="1" rIns="91425" wrap="square" tIns="45700">
            <a:noAutofit/>
          </a:bodyPr>
          <a:lstStyle/>
          <a:p>
            <a:pPr indent="736600" lvl="1" marL="0" marR="0" rtl="0" algn="l">
              <a:lnSpc>
                <a:spcPct val="110000"/>
              </a:lnSpc>
              <a:spcBef>
                <a:spcPts val="36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ACTUAL_DEPENDENTS ← </a:t>
            </a:r>
            <a:r>
              <a:rPr b="0" i="0" lang="en-US" sz="1800" u="none" cap="none" strike="noStrike">
                <a:solidFill>
                  <a:schemeClr val="dk1"/>
                </a:solidFill>
                <a:latin typeface="Arial"/>
                <a:ea typeface="Arial"/>
                <a:cs typeface="Arial"/>
                <a:sym typeface="Arial"/>
              </a:rPr>
              <a:t>σ </a:t>
            </a:r>
            <a:r>
              <a:rPr b="0" baseline="-25000" i="0" lang="en-US" sz="1800" u="none" cap="none" strike="noStrike">
                <a:solidFill>
                  <a:schemeClr val="dk1"/>
                </a:solidFill>
                <a:latin typeface="Times New Roman"/>
                <a:ea typeface="Times New Roman"/>
                <a:cs typeface="Times New Roman"/>
                <a:sym typeface="Times New Roman"/>
              </a:rPr>
              <a:t>SSN=ESSN </a:t>
            </a:r>
            <a:r>
              <a:rPr b="0" i="0" lang="en-US" sz="1800" u="none" cap="none" strike="noStrike">
                <a:solidFill>
                  <a:schemeClr val="dk1"/>
                </a:solidFill>
                <a:latin typeface="Times New Roman"/>
                <a:ea typeface="Times New Roman"/>
                <a:cs typeface="Times New Roman"/>
                <a:sym typeface="Times New Roman"/>
              </a:rPr>
              <a:t>(EMP_DEPENDENTS)</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13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RESULT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FNAME, LNAME, DEPENDENT_NAME </a:t>
            </a:r>
            <a:r>
              <a:rPr b="0" i="0" lang="en-US" sz="1800" u="none" cap="none" strike="noStrike">
                <a:solidFill>
                  <a:schemeClr val="dk1"/>
                </a:solidFill>
                <a:latin typeface="Times New Roman"/>
                <a:ea typeface="Times New Roman"/>
                <a:cs typeface="Times New Roman"/>
                <a:sym typeface="Times New Roman"/>
              </a:rPr>
              <a:t>(ACTUAL_DEPENDENTS)</a:t>
            </a:r>
            <a:endParaRPr b="0" i="0" sz="1800" u="none" cap="none" strike="noStrike">
              <a:solidFill>
                <a:schemeClr val="lt1"/>
              </a:solidFill>
              <a:latin typeface="Times New Roman"/>
              <a:ea typeface="Times New Roman"/>
              <a:cs typeface="Times New Roman"/>
              <a:sym typeface="Times New Roman"/>
            </a:endParaRPr>
          </a:p>
        </p:txBody>
      </p:sp>
      <p:sp>
        <p:nvSpPr>
          <p:cNvPr id="1968" name="Google Shape;1968;p17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17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974" name="Google Shape;1974;p179"/>
          <p:cNvSpPr txBox="1"/>
          <p:nvPr>
            <p:ph type="title"/>
          </p:nvPr>
        </p:nvSpPr>
        <p:spPr>
          <a:xfrm>
            <a:off x="685800" y="261937"/>
            <a:ext cx="7772400" cy="846137"/>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The JOIN Operation</a:t>
            </a:r>
            <a:endParaRPr b="1" i="0" sz="4000" u="none" cap="small" strike="noStrike">
              <a:solidFill>
                <a:srgbClr val="333399"/>
              </a:solidFill>
              <a:latin typeface="Arial"/>
              <a:ea typeface="Arial"/>
              <a:cs typeface="Arial"/>
              <a:sym typeface="Arial"/>
            </a:endParaRPr>
          </a:p>
        </p:txBody>
      </p:sp>
      <p:sp>
        <p:nvSpPr>
          <p:cNvPr id="1975" name="Google Shape;1975;p179"/>
          <p:cNvSpPr txBox="1"/>
          <p:nvPr>
            <p:ph idx="1" type="body"/>
          </p:nvPr>
        </p:nvSpPr>
        <p:spPr>
          <a:xfrm>
            <a:off x="438150" y="1287462"/>
            <a:ext cx="8545512" cy="5132387"/>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to combine related tuples from two relations into single tuples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2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 ∞</a:t>
            </a:r>
            <a:r>
              <a:rPr b="0" baseline="-25000" i="0" lang="en-US" sz="2400" u="none" cap="none" strike="noStrike">
                <a:solidFill>
                  <a:schemeClr val="dk1"/>
                </a:solidFill>
                <a:latin typeface="Times New Roman"/>
                <a:ea typeface="Times New Roman"/>
                <a:cs typeface="Times New Roman"/>
                <a:sym typeface="Times New Roman"/>
              </a:rPr>
              <a:t>&lt;join condition&gt;</a:t>
            </a:r>
            <a:r>
              <a:rPr b="0" i="0" lang="en-US" sz="2400" u="none" cap="none" strike="noStrike">
                <a:solidFill>
                  <a:schemeClr val="dk1"/>
                </a:solidFill>
                <a:latin typeface="Times New Roman"/>
                <a:ea typeface="Times New Roman"/>
                <a:cs typeface="Times New Roman"/>
                <a:sym typeface="Times New Roman"/>
              </a:rPr>
              <a:t> 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in terms of a CARTESIAN PRODUCT followed by a SELECT operation (i.e. join condition)</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for example: two operations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450"/>
              <a:buFont typeface="Times New Roman"/>
              <a:buChar char="●"/>
            </a:pPr>
            <a:r>
              <a:rPr b="0" i="0" lang="en-US" sz="2000" u="none" cap="none" strike="noStrike">
                <a:solidFill>
                  <a:schemeClr val="dk1"/>
                </a:solidFill>
                <a:latin typeface="Times New Roman"/>
                <a:ea typeface="Times New Roman"/>
                <a:cs typeface="Times New Roman"/>
                <a:sym typeface="Times New Roman"/>
              </a:rPr>
              <a:t>EMP_DEPENDENTS ← EMP_NAMES </a:t>
            </a:r>
            <a:r>
              <a:rPr b="0" i="0" lang="en-US" sz="24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DEPENDENT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400"/>
              </a:spcBef>
              <a:spcAft>
                <a:spcPts val="0"/>
              </a:spcAft>
              <a:buClr>
                <a:srgbClr val="FF0000"/>
              </a:buClr>
              <a:buFont typeface="Times New Roman"/>
              <a:buNone/>
            </a:pPr>
            <a:r>
              <a:rPr b="0" i="0" lang="en-US" sz="2000" u="none" cap="none" strike="noStrike">
                <a:solidFill>
                  <a:schemeClr val="dk1"/>
                </a:solidFill>
                <a:latin typeface="Times New Roman"/>
                <a:ea typeface="Times New Roman"/>
                <a:cs typeface="Times New Roman"/>
                <a:sym typeface="Times New Roman"/>
              </a:rPr>
              <a:t>    ACTUAL_DEPENDENTS ← </a:t>
            </a:r>
            <a:r>
              <a:rPr b="0" i="0" lang="en-US" sz="2000" u="none" cap="none" strike="noStrike">
                <a:solidFill>
                  <a:schemeClr val="dk1"/>
                </a:solidFill>
                <a:latin typeface="Arial"/>
                <a:ea typeface="Arial"/>
                <a:cs typeface="Arial"/>
                <a:sym typeface="Arial"/>
              </a:rPr>
              <a:t>σ </a:t>
            </a:r>
            <a:r>
              <a:rPr b="0" baseline="-25000" i="0" lang="en-US" sz="2000" u="none" cap="none" strike="noStrike">
                <a:solidFill>
                  <a:schemeClr val="dk1"/>
                </a:solidFill>
                <a:latin typeface="Times New Roman"/>
                <a:ea typeface="Times New Roman"/>
                <a:cs typeface="Times New Roman"/>
                <a:sym typeface="Times New Roman"/>
              </a:rPr>
              <a:t>SSN=ESSN </a:t>
            </a:r>
            <a:r>
              <a:rPr b="0" i="0" lang="en-US" sz="2000" u="none" cap="none" strike="noStrike">
                <a:solidFill>
                  <a:schemeClr val="dk1"/>
                </a:solidFill>
                <a:latin typeface="Times New Roman"/>
                <a:ea typeface="Times New Roman"/>
                <a:cs typeface="Times New Roman"/>
                <a:sym typeface="Times New Roman"/>
              </a:rPr>
              <a:t>(EMP_DEPENDENTS)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0000"/>
              </a:lnSpc>
              <a:spcBef>
                <a:spcPts val="560"/>
              </a:spcBef>
              <a:spcAft>
                <a:spcPts val="0"/>
              </a:spcAft>
              <a:buClr>
                <a:srgbClr val="FF0000"/>
              </a:buClr>
              <a:buFont typeface="Times New Roman"/>
              <a:buNone/>
            </a:pPr>
            <a:r>
              <a:rPr b="0" i="0" lang="en-US" sz="2800" u="none" cap="none" strike="noStrike">
                <a:solidFill>
                  <a:schemeClr val="dk1"/>
                </a:solidFill>
                <a:latin typeface="Times New Roman"/>
                <a:ea typeface="Times New Roman"/>
                <a:cs typeface="Times New Roman"/>
                <a:sym typeface="Times New Roman"/>
              </a:rPr>
              <a:t>    can be replaced with a single JOIN operation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480"/>
              </a:spcBef>
              <a:spcAft>
                <a:spcPts val="0"/>
              </a:spcAft>
              <a:buClr>
                <a:srgbClr val="FF0000"/>
              </a:buClr>
              <a:buSzPts val="1450"/>
              <a:buFont typeface="Times New Roman"/>
              <a:buChar char="●"/>
            </a:pPr>
            <a:r>
              <a:rPr b="0" i="0" lang="en-US" sz="2000" u="none" cap="none" strike="noStrike">
                <a:solidFill>
                  <a:schemeClr val="dk1"/>
                </a:solidFill>
                <a:latin typeface="Times New Roman"/>
                <a:ea typeface="Times New Roman"/>
                <a:cs typeface="Times New Roman"/>
                <a:sym typeface="Times New Roman"/>
              </a:rPr>
              <a:t>ACTUAL_DEPEDENTS ← EMP_NAMES </a:t>
            </a:r>
            <a:r>
              <a:rPr b="0" i="0" lang="en-US" sz="2400" u="none" cap="none" strike="noStrike">
                <a:solidFill>
                  <a:schemeClr val="dk1"/>
                </a:solidFill>
                <a:latin typeface="Times New Roman"/>
                <a:ea typeface="Times New Roman"/>
                <a:cs typeface="Times New Roman"/>
                <a:sym typeface="Times New Roman"/>
              </a:rPr>
              <a:t>∞</a:t>
            </a:r>
            <a:r>
              <a:rPr b="0" i="0" lang="en-US" sz="2000" u="none" cap="none" strike="noStrike">
                <a:solidFill>
                  <a:schemeClr val="dk1"/>
                </a:solidFill>
                <a:latin typeface="Arial"/>
                <a:ea typeface="Arial"/>
                <a:cs typeface="Arial"/>
                <a:sym typeface="Arial"/>
              </a:rPr>
              <a:t> </a:t>
            </a:r>
            <a:r>
              <a:rPr b="0" baseline="-25000" i="0" lang="en-US" sz="2000" u="none" cap="none" strike="noStrike">
                <a:solidFill>
                  <a:schemeClr val="dk1"/>
                </a:solidFill>
                <a:latin typeface="Times New Roman"/>
                <a:ea typeface="Times New Roman"/>
                <a:cs typeface="Times New Roman"/>
                <a:sym typeface="Times New Roman"/>
              </a:rPr>
              <a:t>SSN=ESSN </a:t>
            </a:r>
            <a:r>
              <a:rPr b="0" i="0" lang="en-US" sz="2000" u="none" cap="none" strike="noStrike">
                <a:solidFill>
                  <a:schemeClr val="dk1"/>
                </a:solidFill>
                <a:latin typeface="Times New Roman"/>
                <a:ea typeface="Times New Roman"/>
                <a:cs typeface="Times New Roman"/>
                <a:sym typeface="Times New Roman"/>
              </a:rPr>
              <a:t>DEPENDENT</a:t>
            </a:r>
            <a:endParaRPr b="0" i="0" sz="1800" u="none" cap="none" strike="noStrike">
              <a:solidFill>
                <a:schemeClr val="dk1"/>
              </a:solidFill>
              <a:latin typeface="Times New Roman"/>
              <a:ea typeface="Times New Roman"/>
              <a:cs typeface="Times New Roman"/>
              <a:sym typeface="Times New Roman"/>
            </a:endParaRPr>
          </a:p>
        </p:txBody>
      </p:sp>
      <p:sp>
        <p:nvSpPr>
          <p:cNvPr id="1976" name="Google Shape;1976;p17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0" name="Shape 1980"/>
        <p:cNvGrpSpPr/>
        <p:nvPr/>
      </p:nvGrpSpPr>
      <p:grpSpPr>
        <a:xfrm>
          <a:off x="0" y="0"/>
          <a:ext cx="0" cy="0"/>
          <a:chOff x="0" y="0"/>
          <a:chExt cx="0" cy="0"/>
        </a:xfrm>
      </p:grpSpPr>
      <p:sp>
        <p:nvSpPr>
          <p:cNvPr id="1981" name="Google Shape;1981;p18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grpSp>
        <p:nvGrpSpPr>
          <p:cNvPr id="1982" name="Google Shape;1982;p180"/>
          <p:cNvGrpSpPr/>
          <p:nvPr/>
        </p:nvGrpSpPr>
        <p:grpSpPr>
          <a:xfrm>
            <a:off x="685800" y="317500"/>
            <a:ext cx="7924801" cy="6232524"/>
            <a:chOff x="1065212" y="206375"/>
            <a:chExt cx="7392988" cy="6575424"/>
          </a:xfrm>
        </p:grpSpPr>
        <p:pic>
          <p:nvPicPr>
            <p:cNvPr id="1983" name="Google Shape;1983;p180"/>
            <p:cNvPicPr preferRelativeResize="0"/>
            <p:nvPr/>
          </p:nvPicPr>
          <p:blipFill>
            <a:blip r:embed="rId3">
              <a:alphaModFix/>
            </a:blip>
            <a:stretch>
              <a:fillRect/>
            </a:stretch>
          </p:blipFill>
          <p:spPr>
            <a:xfrm>
              <a:off x="1809750" y="206375"/>
              <a:ext cx="6440487" cy="6499225"/>
            </a:xfrm>
            <a:prstGeom prst="rect">
              <a:avLst/>
            </a:prstGeom>
            <a:noFill/>
            <a:ln>
              <a:noFill/>
            </a:ln>
          </p:spPr>
        </p:pic>
        <p:sp>
          <p:nvSpPr>
            <p:cNvPr id="1984" name="Google Shape;1984;p180"/>
            <p:cNvSpPr txBox="1"/>
            <p:nvPr/>
          </p:nvSpPr>
          <p:spPr>
            <a:xfrm>
              <a:off x="1065212" y="2763837"/>
              <a:ext cx="7280275" cy="4017962"/>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85" name="Google Shape;1985;p180"/>
            <p:cNvSpPr txBox="1"/>
            <p:nvPr/>
          </p:nvSpPr>
          <p:spPr>
            <a:xfrm>
              <a:off x="5149850" y="1714500"/>
              <a:ext cx="3100387" cy="338137"/>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86" name="Google Shape;1986;p180"/>
            <p:cNvSpPr txBox="1"/>
            <p:nvPr/>
          </p:nvSpPr>
          <p:spPr>
            <a:xfrm>
              <a:off x="6419850" y="1752600"/>
              <a:ext cx="2038350" cy="1382712"/>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pic>
        <p:nvPicPr>
          <p:cNvPr id="1987" name="Google Shape;1987;p180"/>
          <p:cNvPicPr preferRelativeResize="0"/>
          <p:nvPr/>
        </p:nvPicPr>
        <p:blipFill>
          <a:blip r:embed="rId4">
            <a:alphaModFix/>
          </a:blip>
          <a:stretch>
            <a:fillRect/>
          </a:stretch>
        </p:blipFill>
        <p:spPr>
          <a:xfrm>
            <a:off x="1006475" y="4932362"/>
            <a:ext cx="7604125" cy="766762"/>
          </a:xfrm>
          <a:prstGeom prst="rect">
            <a:avLst/>
          </a:prstGeom>
          <a:noFill/>
          <a:ln>
            <a:noFill/>
          </a:ln>
        </p:spPr>
      </p:pic>
      <p:sp>
        <p:nvSpPr>
          <p:cNvPr id="1988" name="Google Shape;1988;p180"/>
          <p:cNvSpPr txBox="1"/>
          <p:nvPr/>
        </p:nvSpPr>
        <p:spPr>
          <a:xfrm>
            <a:off x="323850" y="3094037"/>
            <a:ext cx="8458200" cy="136525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Example: to retrieve the name of the manager of each department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            DEPT_MGR ← DEPARTMENT </a:t>
            </a:r>
            <a:r>
              <a:rPr b="0" i="0" lang="en-US" sz="2800" u="none" cap="none" strike="noStrike">
                <a:solidFill>
                  <a:schemeClr val="dk1"/>
                </a:solidFill>
                <a:latin typeface="Times New Roman"/>
                <a:ea typeface="Times New Roman"/>
                <a:cs typeface="Times New Roman"/>
                <a:sym typeface="Times New Roman"/>
              </a:rPr>
              <a:t>∞</a:t>
            </a:r>
            <a:r>
              <a:rPr b="0" baseline="-25000" i="0" lang="en-US" sz="2000" u="none" cap="none" strike="noStrike">
                <a:solidFill>
                  <a:schemeClr val="dk1"/>
                </a:solidFill>
                <a:latin typeface="Times New Roman"/>
                <a:ea typeface="Times New Roman"/>
                <a:cs typeface="Times New Roman"/>
                <a:sym typeface="Times New Roman"/>
              </a:rPr>
              <a:t>MGRSSN=SSN</a:t>
            </a:r>
            <a:r>
              <a:rPr b="0" i="0" lang="en-US" sz="2000" u="none" cap="none" strike="noStrike">
                <a:solidFill>
                  <a:schemeClr val="dk1"/>
                </a:solidFill>
                <a:latin typeface="Times New Roman"/>
                <a:ea typeface="Times New Roman"/>
                <a:cs typeface="Times New Roman"/>
                <a:sym typeface="Times New Roman"/>
              </a:rPr>
              <a:t> EMPLOYEE</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            RESULT ← </a:t>
            </a:r>
            <a:r>
              <a:rPr b="0" i="0" lang="en-US" sz="2400" u="none" cap="none" strike="noStrike">
                <a:solidFill>
                  <a:schemeClr val="dk1"/>
                </a:solidFill>
                <a:latin typeface="Times New Roman"/>
                <a:ea typeface="Times New Roman"/>
                <a:cs typeface="Times New Roman"/>
                <a:sym typeface="Times New Roman"/>
              </a:rPr>
              <a:t>π</a:t>
            </a:r>
            <a:r>
              <a:rPr b="0" i="0" lang="en-US" sz="2000" u="none" cap="none" strike="noStrike">
                <a:solidFill>
                  <a:schemeClr val="dk1"/>
                </a:solidFill>
                <a:latin typeface="Times New Roman"/>
                <a:ea typeface="Times New Roman"/>
                <a:cs typeface="Times New Roman"/>
                <a:sym typeface="Times New Roman"/>
              </a:rPr>
              <a:t> </a:t>
            </a:r>
            <a:r>
              <a:rPr b="0" baseline="-25000" i="0" lang="en-US" sz="2000" u="none" cap="none" strike="noStrike">
                <a:solidFill>
                  <a:schemeClr val="dk1"/>
                </a:solidFill>
                <a:latin typeface="Times New Roman"/>
                <a:ea typeface="Times New Roman"/>
                <a:cs typeface="Times New Roman"/>
                <a:sym typeface="Times New Roman"/>
              </a:rPr>
              <a:t>DNAME, LNAME, FNAME</a:t>
            </a:r>
            <a:r>
              <a:rPr b="0" i="0" lang="en-US" sz="20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DEPT_MGR</a:t>
            </a:r>
            <a:r>
              <a:rPr b="0" i="0" lang="en-US" sz="20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lt1"/>
              </a:solidFill>
              <a:latin typeface="Times New Roman"/>
              <a:ea typeface="Times New Roman"/>
              <a:cs typeface="Times New Roman"/>
              <a:sym typeface="Times New Roman"/>
            </a:endParaRPr>
          </a:p>
        </p:txBody>
      </p:sp>
      <p:sp>
        <p:nvSpPr>
          <p:cNvPr id="1989" name="Google Shape;1989;p18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3" name="Shape 1993"/>
        <p:cNvGrpSpPr/>
        <p:nvPr/>
      </p:nvGrpSpPr>
      <p:grpSpPr>
        <a:xfrm>
          <a:off x="0" y="0"/>
          <a:ext cx="0" cy="0"/>
          <a:chOff x="0" y="0"/>
          <a:chExt cx="0" cy="0"/>
        </a:xfrm>
      </p:grpSpPr>
      <p:sp>
        <p:nvSpPr>
          <p:cNvPr id="1994" name="Google Shape;1994;p18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995" name="Google Shape;1995;p181"/>
          <p:cNvSpPr txBox="1"/>
          <p:nvPr>
            <p:ph type="title"/>
          </p:nvPr>
        </p:nvSpPr>
        <p:spPr>
          <a:xfrm>
            <a:off x="685800" y="152400"/>
            <a:ext cx="7772400" cy="8318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2800" u="none" cap="small" strike="noStrike">
                <a:solidFill>
                  <a:srgbClr val="333399"/>
                </a:solidFill>
                <a:latin typeface="Arial"/>
                <a:ea typeface="Arial"/>
                <a:cs typeface="Arial"/>
                <a:sym typeface="Arial"/>
              </a:rPr>
              <a:t>THETA JOIN, EQUIJOIN, and NATURAL JOIN</a:t>
            </a:r>
            <a:endParaRPr b="1" i="0" sz="4000" u="none" cap="small" strike="noStrike">
              <a:solidFill>
                <a:srgbClr val="333399"/>
              </a:solidFill>
              <a:latin typeface="Arial"/>
              <a:ea typeface="Arial"/>
              <a:cs typeface="Arial"/>
              <a:sym typeface="Arial"/>
            </a:endParaRPr>
          </a:p>
        </p:txBody>
      </p:sp>
      <p:sp>
        <p:nvSpPr>
          <p:cNvPr id="1996" name="Google Shape;1996;p181"/>
          <p:cNvSpPr txBox="1"/>
          <p:nvPr>
            <p:ph idx="1" type="body"/>
          </p:nvPr>
        </p:nvSpPr>
        <p:spPr>
          <a:xfrm>
            <a:off x="381000" y="869950"/>
            <a:ext cx="8458200" cy="5930900"/>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THETA JOIN (θ)</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 comparison operator used in the join condition can be =,&gt;,&lt;,≠,≧,≦</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EQUIJOIN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 </a:t>
            </a:r>
            <a:r>
              <a:rPr b="0" i="0" lang="en-US" sz="2400" u="none" cap="none" strike="noStrike">
                <a:solidFill>
                  <a:schemeClr val="accent2"/>
                </a:solidFill>
                <a:latin typeface="Times New Roman"/>
                <a:ea typeface="Times New Roman"/>
                <a:cs typeface="Times New Roman"/>
                <a:sym typeface="Times New Roman"/>
              </a:rPr>
              <a:t>only</a:t>
            </a:r>
            <a:r>
              <a:rPr b="0" i="0" lang="en-US" sz="2400" u="none" cap="none" strike="noStrike">
                <a:solidFill>
                  <a:schemeClr val="dk1"/>
                </a:solidFill>
                <a:latin typeface="Times New Roman"/>
                <a:ea typeface="Times New Roman"/>
                <a:cs typeface="Times New Roman"/>
                <a:sym typeface="Times New Roman"/>
              </a:rPr>
              <a:t> comparison operator used in the join condition is </a:t>
            </a:r>
            <a:r>
              <a:rPr b="0" i="0" lang="en-US" sz="2400" u="none" cap="none" strike="noStrike">
                <a:solidFill>
                  <a:schemeClr val="accent2"/>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NATURAL JOIN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In EQUIJOIN, one pair of attributes have identical values. (one can be discarded)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 * S</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get rid of the second superfluous attribute in EQUIJOIN</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a pair of join attributes must have the same name (if not, apply RENAME operator first)</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if two or more pairs of join attributes have the same name, the join conditions are AND together </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specify the join condition explicitly can have different name </a:t>
            </a:r>
            <a:endParaRPr b="0" i="0" sz="1600" u="none" cap="none" strike="noStrike">
              <a:solidFill>
                <a:schemeClr val="dk1"/>
              </a:solidFill>
              <a:latin typeface="Times New Roman"/>
              <a:ea typeface="Times New Roman"/>
              <a:cs typeface="Times New Roman"/>
              <a:sym typeface="Times New Roman"/>
            </a:endParaRPr>
          </a:p>
        </p:txBody>
      </p:sp>
      <p:sp>
        <p:nvSpPr>
          <p:cNvPr id="1997" name="Google Shape;1997;p18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1" name="Shape 2001"/>
        <p:cNvGrpSpPr/>
        <p:nvPr/>
      </p:nvGrpSpPr>
      <p:grpSpPr>
        <a:xfrm>
          <a:off x="0" y="0"/>
          <a:ext cx="0" cy="0"/>
          <a:chOff x="0" y="0"/>
          <a:chExt cx="0" cy="0"/>
        </a:xfrm>
      </p:grpSpPr>
      <p:sp>
        <p:nvSpPr>
          <p:cNvPr id="2002" name="Google Shape;2002;p18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grpSp>
        <p:nvGrpSpPr>
          <p:cNvPr id="2003" name="Google Shape;2003;p182"/>
          <p:cNvGrpSpPr/>
          <p:nvPr/>
        </p:nvGrpSpPr>
        <p:grpSpPr>
          <a:xfrm>
            <a:off x="906462" y="23812"/>
            <a:ext cx="8304212" cy="6438900"/>
            <a:chOff x="801687" y="90487"/>
            <a:chExt cx="7670800" cy="6767512"/>
          </a:xfrm>
        </p:grpSpPr>
        <p:pic>
          <p:nvPicPr>
            <p:cNvPr id="2004" name="Google Shape;2004;p182"/>
            <p:cNvPicPr preferRelativeResize="0"/>
            <p:nvPr/>
          </p:nvPicPr>
          <p:blipFill>
            <a:blip r:embed="rId3">
              <a:alphaModFix/>
            </a:blip>
            <a:stretch>
              <a:fillRect/>
            </a:stretch>
          </p:blipFill>
          <p:spPr>
            <a:xfrm>
              <a:off x="1611312" y="147637"/>
              <a:ext cx="6554787" cy="6615112"/>
            </a:xfrm>
            <a:prstGeom prst="rect">
              <a:avLst/>
            </a:prstGeom>
            <a:noFill/>
            <a:ln>
              <a:noFill/>
            </a:ln>
          </p:spPr>
        </p:pic>
        <p:sp>
          <p:nvSpPr>
            <p:cNvPr id="2005" name="Google Shape;2005;p182"/>
            <p:cNvSpPr txBox="1"/>
            <p:nvPr/>
          </p:nvSpPr>
          <p:spPr>
            <a:xfrm>
              <a:off x="1157287" y="2836862"/>
              <a:ext cx="3078162" cy="27051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06" name="Google Shape;2006;p182"/>
            <p:cNvSpPr txBox="1"/>
            <p:nvPr/>
          </p:nvSpPr>
          <p:spPr>
            <a:xfrm>
              <a:off x="801687" y="5224462"/>
              <a:ext cx="5861050" cy="1633537"/>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07" name="Google Shape;2007;p182"/>
            <p:cNvSpPr txBox="1"/>
            <p:nvPr/>
          </p:nvSpPr>
          <p:spPr>
            <a:xfrm>
              <a:off x="1157287" y="90487"/>
              <a:ext cx="7315200" cy="1476375"/>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pic>
        <p:nvPicPr>
          <p:cNvPr id="2008" name="Google Shape;2008;p182"/>
          <p:cNvPicPr preferRelativeResize="0"/>
          <p:nvPr/>
        </p:nvPicPr>
        <p:blipFill>
          <a:blip r:embed="rId4">
            <a:alphaModFix/>
          </a:blip>
          <a:stretch>
            <a:fillRect/>
          </a:stretch>
        </p:blipFill>
        <p:spPr>
          <a:xfrm>
            <a:off x="298450" y="4524375"/>
            <a:ext cx="5411787" cy="2144712"/>
          </a:xfrm>
          <a:prstGeom prst="rect">
            <a:avLst/>
          </a:prstGeom>
          <a:noFill/>
          <a:ln>
            <a:noFill/>
          </a:ln>
        </p:spPr>
      </p:pic>
      <p:sp>
        <p:nvSpPr>
          <p:cNvPr id="2009" name="Google Shape;2009;p182"/>
          <p:cNvSpPr txBox="1"/>
          <p:nvPr/>
        </p:nvSpPr>
        <p:spPr>
          <a:xfrm>
            <a:off x="104775" y="207962"/>
            <a:ext cx="8918575" cy="1187450"/>
          </a:xfrm>
          <a:prstGeom prst="rect">
            <a:avLst/>
          </a:prstGeom>
          <a:noFill/>
          <a:ln>
            <a:noFill/>
          </a:ln>
        </p:spPr>
        <p:txBody>
          <a:bodyPr anchorCtr="0" anchor="t" bIns="45700" lIns="91425" spcFirstLastPara="1" rIns="91425" wrap="square" tIns="45700">
            <a:noAutofit/>
          </a:bodyPr>
          <a:lstStyle/>
          <a:p>
            <a:pPr indent="457200" lvl="0" marL="0" marR="0" rtl="0" algn="l">
              <a:lnSpc>
                <a:spcPct val="120000"/>
              </a:lnSpc>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(a) PROJ_DEPT ← PROJECT * ρ </a:t>
            </a:r>
            <a:r>
              <a:rPr b="0" baseline="-25000" i="0" lang="en-US" sz="2000" u="none" cap="none" strike="noStrike">
                <a:solidFill>
                  <a:schemeClr val="dk1"/>
                </a:solidFill>
                <a:latin typeface="Times New Roman"/>
                <a:ea typeface="Times New Roman"/>
                <a:cs typeface="Times New Roman"/>
                <a:sym typeface="Times New Roman"/>
              </a:rPr>
              <a:t>(DNAME,DNUM,MGRSSN,MGRSTARTDATE)</a:t>
            </a:r>
            <a:r>
              <a:rPr b="0" i="0" lang="en-US" sz="2000" u="none" cap="none" strike="noStrike">
                <a:solidFill>
                  <a:schemeClr val="dk1"/>
                </a:solidFill>
                <a:latin typeface="Times New Roman"/>
                <a:ea typeface="Times New Roman"/>
                <a:cs typeface="Times New Roman"/>
                <a:sym typeface="Times New Roman"/>
              </a:rPr>
              <a:t> DEPARTMENT</a:t>
            </a:r>
            <a:endParaRPr b="0" i="0" sz="1800" u="none" cap="none" strike="noStrike">
              <a:solidFill>
                <a:schemeClr val="lt1"/>
              </a:solidFill>
              <a:latin typeface="Times New Roman"/>
              <a:ea typeface="Times New Roman"/>
              <a:cs typeface="Times New Roman"/>
              <a:sym typeface="Times New Roman"/>
            </a:endParaRPr>
          </a:p>
          <a:p>
            <a:pPr indent="457200" lvl="0" marL="0" marR="0" rtl="0" algn="l">
              <a:lnSpc>
                <a:spcPct val="120000"/>
              </a:lnSpc>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      or  PROJ_DEPT ← PROJECT *</a:t>
            </a:r>
            <a:r>
              <a:rPr b="0" baseline="-25000" i="0" lang="en-US" sz="2000" u="none" cap="none" strike="noStrike">
                <a:solidFill>
                  <a:schemeClr val="dk1"/>
                </a:solidFill>
                <a:latin typeface="Times New Roman"/>
                <a:ea typeface="Times New Roman"/>
                <a:cs typeface="Times New Roman"/>
                <a:sym typeface="Times New Roman"/>
              </a:rPr>
              <a:t>(DNUM=DNUMBER)</a:t>
            </a:r>
            <a:r>
              <a:rPr b="0" i="0" lang="en-US" sz="2000" u="none" cap="none" strike="noStrike">
                <a:solidFill>
                  <a:schemeClr val="dk1"/>
                </a:solidFill>
                <a:latin typeface="Times New Roman"/>
                <a:ea typeface="Times New Roman"/>
                <a:cs typeface="Times New Roman"/>
                <a:sym typeface="Times New Roman"/>
              </a:rPr>
              <a:t> DEPARTMENT</a:t>
            </a:r>
            <a:endParaRPr b="0" i="0" sz="1800" u="none" cap="none" strike="noStrike">
              <a:solidFill>
                <a:schemeClr val="lt1"/>
              </a:solidFill>
              <a:latin typeface="Times New Roman"/>
              <a:ea typeface="Times New Roman"/>
              <a:cs typeface="Times New Roman"/>
              <a:sym typeface="Times New Roman"/>
            </a:endParaRPr>
          </a:p>
          <a:p>
            <a:pPr indent="457200" lvl="0" marL="0" marR="0" rtl="0" algn="l">
              <a:lnSpc>
                <a:spcPct val="120000"/>
              </a:lnSpc>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(b) DEPT_LOCS ← DEPARTMENT * DEPT_LOCATIONS</a:t>
            </a:r>
            <a:endParaRPr b="0" i="0" sz="1800" u="none" cap="none" strike="noStrike">
              <a:solidFill>
                <a:schemeClr val="lt1"/>
              </a:solidFill>
              <a:latin typeface="Times New Roman"/>
              <a:ea typeface="Times New Roman"/>
              <a:cs typeface="Times New Roman"/>
              <a:sym typeface="Times New Roman"/>
            </a:endParaRPr>
          </a:p>
        </p:txBody>
      </p:sp>
      <p:sp>
        <p:nvSpPr>
          <p:cNvPr id="2010" name="Google Shape;2010;p18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4" name="Shape 2014"/>
        <p:cNvGrpSpPr/>
        <p:nvPr/>
      </p:nvGrpSpPr>
      <p:grpSpPr>
        <a:xfrm>
          <a:off x="0" y="0"/>
          <a:ext cx="0" cy="0"/>
          <a:chOff x="0" y="0"/>
          <a:chExt cx="0" cy="0"/>
        </a:xfrm>
      </p:grpSpPr>
      <p:sp>
        <p:nvSpPr>
          <p:cNvPr id="2015" name="Google Shape;2015;p18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016" name="Google Shape;2016;p183"/>
          <p:cNvSpPr txBox="1"/>
          <p:nvPr>
            <p:ph type="title"/>
          </p:nvPr>
        </p:nvSpPr>
        <p:spPr>
          <a:xfrm>
            <a:off x="685800" y="311150"/>
            <a:ext cx="815975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A Complete Set of Relational Algebra Operations</a:t>
            </a:r>
            <a:endParaRPr b="1" i="0" sz="4000" u="none" cap="small" strike="noStrike">
              <a:solidFill>
                <a:srgbClr val="333399"/>
              </a:solidFill>
              <a:latin typeface="Arial"/>
              <a:ea typeface="Arial"/>
              <a:cs typeface="Arial"/>
              <a:sym typeface="Arial"/>
            </a:endParaRPr>
          </a:p>
        </p:txBody>
      </p:sp>
      <p:sp>
        <p:nvSpPr>
          <p:cNvPr id="2017" name="Google Shape;2017;p183"/>
          <p:cNvSpPr txBox="1"/>
          <p:nvPr>
            <p:ph idx="1" type="body"/>
          </p:nvPr>
        </p:nvSpPr>
        <p:spPr>
          <a:xfrm>
            <a:off x="501650" y="1416050"/>
            <a:ext cx="8159750" cy="5097462"/>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a complete set</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{σ, π, ∪, －,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any of other relational algebra operations can be expressed from this set</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INTERSECTION by UNION and MINUS</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         R ∩ S = (R ∪ S) － ( (R － S) ∪ (S－R) )</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JOIN by CARTESIAN PRODUCT and SELECT</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        R ∞</a:t>
            </a:r>
            <a:r>
              <a:rPr b="0" baseline="-25000" i="0" lang="en-US" sz="2400" u="none" cap="none" strike="noStrike">
                <a:solidFill>
                  <a:schemeClr val="dk1"/>
                </a:solidFill>
                <a:latin typeface="Times New Roman"/>
                <a:ea typeface="Times New Roman"/>
                <a:cs typeface="Times New Roman"/>
                <a:sym typeface="Times New Roman"/>
              </a:rPr>
              <a:t>&lt;condition&gt; </a:t>
            </a:r>
            <a:r>
              <a:rPr b="0" i="0" lang="en-US" sz="2400" u="none" cap="none" strike="noStrike">
                <a:solidFill>
                  <a:schemeClr val="dk1"/>
                </a:solidFill>
                <a:latin typeface="Times New Roman"/>
                <a:ea typeface="Times New Roman"/>
                <a:cs typeface="Times New Roman"/>
                <a:sym typeface="Times New Roman"/>
              </a:rPr>
              <a:t>S = σ</a:t>
            </a:r>
            <a:r>
              <a:rPr b="0" baseline="-25000" i="0" lang="en-US" sz="2400" u="none" cap="none" strike="noStrike">
                <a:solidFill>
                  <a:schemeClr val="dk1"/>
                </a:solidFill>
                <a:latin typeface="Times New Roman"/>
                <a:ea typeface="Times New Roman"/>
                <a:cs typeface="Times New Roman"/>
                <a:sym typeface="Times New Roman"/>
              </a:rPr>
              <a:t>&lt;condition&gt;</a:t>
            </a:r>
            <a:r>
              <a:rPr b="0" i="0" lang="en-US" sz="2400" u="none" cap="none" strike="noStrike">
                <a:solidFill>
                  <a:schemeClr val="dk1"/>
                </a:solidFill>
                <a:latin typeface="Times New Roman"/>
                <a:ea typeface="Times New Roman"/>
                <a:cs typeface="Times New Roman"/>
                <a:sym typeface="Times New Roman"/>
              </a:rPr>
              <a:t>( R × S )</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DIVISION by PROJECT, CARTESIAN PRODUCT, and MINUS</a:t>
            </a:r>
            <a:endParaRPr b="0" i="0" sz="16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018" name="Google Shape;2018;p18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sp>
        <p:nvSpPr>
          <p:cNvPr id="2023" name="Google Shape;2023;p18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2024" name="Google Shape;2024;p184"/>
          <p:cNvPicPr preferRelativeResize="0"/>
          <p:nvPr/>
        </p:nvPicPr>
        <p:blipFill>
          <a:blip r:embed="rId3">
            <a:alphaModFix/>
          </a:blip>
          <a:stretch>
            <a:fillRect/>
          </a:stretch>
        </p:blipFill>
        <p:spPr>
          <a:xfrm>
            <a:off x="280987" y="3024187"/>
            <a:ext cx="8528050" cy="3509962"/>
          </a:xfrm>
          <a:prstGeom prst="rect">
            <a:avLst/>
          </a:prstGeom>
          <a:noFill/>
          <a:ln>
            <a:noFill/>
          </a:ln>
        </p:spPr>
      </p:pic>
      <p:sp>
        <p:nvSpPr>
          <p:cNvPr id="2025" name="Google Shape;2025;p184"/>
          <p:cNvSpPr txBox="1"/>
          <p:nvPr/>
        </p:nvSpPr>
        <p:spPr>
          <a:xfrm>
            <a:off x="338137" y="1020762"/>
            <a:ext cx="8528050" cy="2003425"/>
          </a:xfrm>
          <a:prstGeom prst="rect">
            <a:avLst/>
          </a:prstGeom>
          <a:noFill/>
          <a:ln>
            <a:noFill/>
          </a:ln>
        </p:spPr>
        <p:txBody>
          <a:bodyPr anchorCtr="0" anchor="t" bIns="45700" lIns="91425" spcFirstLastPara="1" rIns="91425" wrap="square" tIns="45700">
            <a:noAutofit/>
          </a:bodyPr>
          <a:lstStyle/>
          <a:p>
            <a:pPr indent="342900" lvl="0" marL="0" marR="0" rtl="0" algn="l">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 ← R ÷ S</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the attributes of R contains all the attributes of S</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700"/>
              <a:buFont typeface="Times New Roman"/>
              <a:buChar char="●"/>
            </a:pPr>
            <a:r>
              <a:rPr b="0" i="0" lang="en-US" sz="2000" u="none" cap="none" strike="noStrike">
                <a:solidFill>
                  <a:schemeClr val="dk1"/>
                </a:solidFill>
                <a:latin typeface="Times New Roman"/>
                <a:ea typeface="Times New Roman"/>
                <a:cs typeface="Times New Roman"/>
                <a:sym typeface="Times New Roman"/>
              </a:rPr>
              <a:t>the attributes of T are (the attributes of R)</a:t>
            </a:r>
            <a:r>
              <a:rPr b="0" i="0" lang="en-US" sz="2800" u="none" cap="none" strike="noStrike">
                <a:solidFill>
                  <a:schemeClr val="dk1"/>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(the attributes of S) </a:t>
            </a:r>
            <a:endParaRPr b="0" i="0" sz="1800" u="none" cap="none" strike="noStrike">
              <a:solidFill>
                <a:schemeClr val="lt1"/>
              </a:solidFill>
              <a:latin typeface="Times New Roman"/>
              <a:ea typeface="Times New Roman"/>
              <a:cs typeface="Times New Roman"/>
              <a:sym typeface="Times New Roman"/>
            </a:endParaRPr>
          </a:p>
          <a:p>
            <a:pPr indent="342900" lvl="0" marL="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 SSNS(SSN) ← SSN_PNOS ÷ SMITH_PNOS (b) </a:t>
            </a:r>
            <a:r>
              <a:rPr b="0" i="1" lang="en-US" sz="2400" u="none" cap="none" strike="noStrike">
                <a:solidFill>
                  <a:schemeClr val="dk1"/>
                </a:solidFill>
                <a:latin typeface="Times New Roman"/>
                <a:ea typeface="Times New Roman"/>
                <a:cs typeface="Times New Roman"/>
                <a:sym typeface="Times New Roman"/>
              </a:rPr>
              <a:t>T</a:t>
            </a:r>
            <a:r>
              <a:rPr b="0" i="0" lang="en-US" sz="2400" u="none" cap="none" strike="noStrike">
                <a:solidFill>
                  <a:schemeClr val="dk1"/>
                </a:solidFill>
                <a:latin typeface="Times New Roman"/>
                <a:ea typeface="Times New Roman"/>
                <a:cs typeface="Times New Roman"/>
                <a:sym typeface="Times New Roman"/>
              </a:rPr>
              <a:t> ← </a:t>
            </a:r>
            <a:r>
              <a:rPr b="0" i="1" lang="en-US" sz="2400" u="none" cap="none" strike="noStrike">
                <a:solidFill>
                  <a:schemeClr val="dk1"/>
                </a:solidFill>
                <a:latin typeface="Times New Roman"/>
                <a:ea typeface="Times New Roman"/>
                <a:cs typeface="Times New Roman"/>
                <a:sym typeface="Times New Roman"/>
              </a:rPr>
              <a:t>R</a:t>
            </a:r>
            <a:r>
              <a:rPr b="0" i="0" lang="en-US" sz="2400" u="none" cap="none" strike="noStrike">
                <a:solidFill>
                  <a:schemeClr val="dk1"/>
                </a:solidFill>
                <a:latin typeface="Times New Roman"/>
                <a:ea typeface="Times New Roman"/>
                <a:cs typeface="Times New Roman"/>
                <a:sym typeface="Times New Roman"/>
              </a:rPr>
              <a:t> ÷ </a:t>
            </a:r>
            <a:r>
              <a:rPr b="0" i="1" lang="en-US" sz="2400" u="none" cap="none" strike="noStrike">
                <a:solidFill>
                  <a:schemeClr val="dk1"/>
                </a:solidFill>
                <a:latin typeface="Times New Roman"/>
                <a:ea typeface="Times New Roman"/>
                <a:cs typeface="Times New Roman"/>
                <a:sym typeface="Times New Roman"/>
              </a:rPr>
              <a:t>S</a:t>
            </a:r>
            <a:endParaRPr b="0" i="0" sz="1800" u="none" cap="none" strike="noStrike">
              <a:solidFill>
                <a:schemeClr val="lt1"/>
              </a:solidFill>
              <a:latin typeface="Times New Roman"/>
              <a:ea typeface="Times New Roman"/>
              <a:cs typeface="Times New Roman"/>
              <a:sym typeface="Times New Roman"/>
            </a:endParaRPr>
          </a:p>
        </p:txBody>
      </p:sp>
      <p:sp>
        <p:nvSpPr>
          <p:cNvPr id="2026" name="Google Shape;2026;p184"/>
          <p:cNvSpPr txBox="1"/>
          <p:nvPr>
            <p:ph type="title"/>
          </p:nvPr>
        </p:nvSpPr>
        <p:spPr>
          <a:xfrm>
            <a:off x="685800" y="285750"/>
            <a:ext cx="7772400" cy="81121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The DIVISION Operation</a:t>
            </a:r>
            <a:endParaRPr b="1" i="0" sz="4000" u="none" cap="small" strike="noStrike">
              <a:solidFill>
                <a:srgbClr val="333399"/>
              </a:solidFill>
              <a:latin typeface="Arial"/>
              <a:ea typeface="Arial"/>
              <a:cs typeface="Arial"/>
              <a:sym typeface="Arial"/>
            </a:endParaRPr>
          </a:p>
        </p:txBody>
      </p:sp>
      <p:sp>
        <p:nvSpPr>
          <p:cNvPr id="2027" name="Google Shape;2027;p18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1" name="Shape 2031"/>
        <p:cNvGrpSpPr/>
        <p:nvPr/>
      </p:nvGrpSpPr>
      <p:grpSpPr>
        <a:xfrm>
          <a:off x="0" y="0"/>
          <a:ext cx="0" cy="0"/>
          <a:chOff x="0" y="0"/>
          <a:chExt cx="0" cy="0"/>
        </a:xfrm>
      </p:grpSpPr>
      <p:sp>
        <p:nvSpPr>
          <p:cNvPr id="2032" name="Google Shape;2032;p18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033" name="Google Shape;2033;p185"/>
          <p:cNvSpPr txBox="1"/>
          <p:nvPr>
            <p:ph idx="1" type="body"/>
          </p:nvPr>
        </p:nvSpPr>
        <p:spPr>
          <a:xfrm>
            <a:off x="152400" y="411162"/>
            <a:ext cx="8820150" cy="6027737"/>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Example: to retrieve the names of employees who work on all the projects that ‘John Smith’ works on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SMITH ← </a:t>
            </a:r>
            <a:r>
              <a:rPr b="0" i="0" lang="en-US" sz="2000" u="none" cap="none" strike="noStrike">
                <a:solidFill>
                  <a:schemeClr val="dk1"/>
                </a:solidFill>
                <a:latin typeface="Arial"/>
                <a:ea typeface="Arial"/>
                <a:cs typeface="Arial"/>
                <a:sym typeface="Arial"/>
              </a:rPr>
              <a:t>σ </a:t>
            </a:r>
            <a:r>
              <a:rPr b="0" baseline="-25000" i="0" lang="en-US" sz="2000" u="none" cap="none" strike="noStrike">
                <a:solidFill>
                  <a:schemeClr val="dk1"/>
                </a:solidFill>
                <a:latin typeface="Times New Roman"/>
                <a:ea typeface="Times New Roman"/>
                <a:cs typeface="Times New Roman"/>
                <a:sym typeface="Times New Roman"/>
              </a:rPr>
              <a:t>FNAME=</a:t>
            </a:r>
            <a:r>
              <a:rPr b="0" baseline="-25000" i="0" lang="en-US" sz="2000" u="none" cap="none" strike="noStrike">
                <a:solidFill>
                  <a:schemeClr val="dk1"/>
                </a:solidFill>
                <a:latin typeface="Arial"/>
                <a:ea typeface="Arial"/>
                <a:cs typeface="Arial"/>
                <a:sym typeface="Arial"/>
              </a:rPr>
              <a:t>‘</a:t>
            </a:r>
            <a:r>
              <a:rPr b="0" baseline="-25000" i="0" lang="en-US" sz="2000" u="none" cap="none" strike="noStrike">
                <a:solidFill>
                  <a:schemeClr val="dk1"/>
                </a:solidFill>
                <a:latin typeface="Times New Roman"/>
                <a:ea typeface="Times New Roman"/>
                <a:cs typeface="Times New Roman"/>
                <a:sym typeface="Times New Roman"/>
              </a:rPr>
              <a:t>John</a:t>
            </a:r>
            <a:r>
              <a:rPr b="0" baseline="-25000" i="0" lang="en-US" sz="2000" u="none" cap="none" strike="noStrike">
                <a:solidFill>
                  <a:schemeClr val="dk1"/>
                </a:solidFill>
                <a:latin typeface="Arial"/>
                <a:ea typeface="Arial"/>
                <a:cs typeface="Arial"/>
                <a:sym typeface="Arial"/>
              </a:rPr>
              <a:t>’</a:t>
            </a:r>
            <a:r>
              <a:rPr b="0" baseline="-25000" i="0" lang="en-US" sz="2000" u="none" cap="none" strike="noStrike">
                <a:solidFill>
                  <a:schemeClr val="dk1"/>
                </a:solidFill>
                <a:latin typeface="Times New Roman"/>
                <a:ea typeface="Times New Roman"/>
                <a:cs typeface="Times New Roman"/>
                <a:sym typeface="Times New Roman"/>
              </a:rPr>
              <a:t> and LNAME=</a:t>
            </a:r>
            <a:r>
              <a:rPr b="0" baseline="-25000" i="0" lang="en-US" sz="2000" u="none" cap="none" strike="noStrike">
                <a:solidFill>
                  <a:schemeClr val="dk1"/>
                </a:solidFill>
                <a:latin typeface="Arial"/>
                <a:ea typeface="Arial"/>
                <a:cs typeface="Arial"/>
                <a:sym typeface="Arial"/>
              </a:rPr>
              <a:t>‘</a:t>
            </a:r>
            <a:r>
              <a:rPr b="0" baseline="-25000" i="0" lang="en-US" sz="2000" u="none" cap="none" strike="noStrike">
                <a:solidFill>
                  <a:schemeClr val="dk1"/>
                </a:solidFill>
                <a:latin typeface="Times New Roman"/>
                <a:ea typeface="Times New Roman"/>
                <a:cs typeface="Times New Roman"/>
                <a:sym typeface="Times New Roman"/>
              </a:rPr>
              <a:t>Smith</a:t>
            </a:r>
            <a:r>
              <a:rPr b="0" baseline="-25000" i="0" lang="en-US" sz="2000" u="none" cap="none" strike="noStrike">
                <a:solidFill>
                  <a:schemeClr val="dk1"/>
                </a:solidFill>
                <a:latin typeface="Arial"/>
                <a:ea typeface="Arial"/>
                <a:cs typeface="Arial"/>
                <a:sym typeface="Arial"/>
              </a:rPr>
              <a:t>’’</a:t>
            </a:r>
            <a:r>
              <a:rPr b="0" i="0" lang="en-US" sz="20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450"/>
              <a:buFont typeface="Times New Roman"/>
              <a:buChar char="●"/>
            </a:pPr>
            <a:r>
              <a:rPr b="0" i="0" lang="en-US" sz="2000" u="none" cap="none" strike="noStrike">
                <a:solidFill>
                  <a:schemeClr val="dk1"/>
                </a:solidFill>
                <a:latin typeface="Times New Roman"/>
                <a:ea typeface="Times New Roman"/>
                <a:cs typeface="Times New Roman"/>
                <a:sym typeface="Times New Roman"/>
              </a:rPr>
              <a:t>SMITH_PNOS ← </a:t>
            </a:r>
            <a:r>
              <a:rPr b="0" i="0" lang="en-US" sz="2000" u="none" cap="none" strike="noStrike">
                <a:solidFill>
                  <a:schemeClr val="dk1"/>
                </a:solidFill>
                <a:latin typeface="Arial"/>
                <a:ea typeface="Arial"/>
                <a:cs typeface="Arial"/>
                <a:sym typeface="Arial"/>
              </a:rPr>
              <a:t>π </a:t>
            </a:r>
            <a:r>
              <a:rPr b="0" baseline="-25000" i="0" lang="en-US" sz="2000" u="none" cap="none" strike="noStrike">
                <a:solidFill>
                  <a:schemeClr val="dk1"/>
                </a:solidFill>
                <a:latin typeface="Times New Roman"/>
                <a:ea typeface="Times New Roman"/>
                <a:cs typeface="Times New Roman"/>
                <a:sym typeface="Times New Roman"/>
              </a:rPr>
              <a:t>PNO </a:t>
            </a:r>
            <a:r>
              <a:rPr b="0" i="0" lang="en-US" sz="2000" u="none" cap="none" strike="noStrike">
                <a:solidFill>
                  <a:schemeClr val="dk1"/>
                </a:solidFill>
                <a:latin typeface="Times New Roman"/>
                <a:ea typeface="Times New Roman"/>
                <a:cs typeface="Times New Roman"/>
                <a:sym typeface="Times New Roman"/>
              </a:rPr>
              <a:t>(WORKS_ON </a:t>
            </a:r>
            <a:r>
              <a:rPr b="0" i="0" lang="en-US" sz="2400" u="none" cap="none" strike="noStrike">
                <a:solidFill>
                  <a:schemeClr val="dk1"/>
                </a:solidFill>
                <a:latin typeface="Times New Roman"/>
                <a:ea typeface="Times New Roman"/>
                <a:cs typeface="Times New Roman"/>
                <a:sym typeface="Times New Roman"/>
              </a:rPr>
              <a:t>∞ </a:t>
            </a:r>
            <a:r>
              <a:rPr b="0" baseline="-25000" i="0" lang="en-US" sz="2400" u="none" cap="none" strike="noStrike">
                <a:solidFill>
                  <a:schemeClr val="dk1"/>
                </a:solidFill>
                <a:latin typeface="Times New Roman"/>
                <a:ea typeface="Times New Roman"/>
                <a:cs typeface="Times New Roman"/>
                <a:sym typeface="Times New Roman"/>
              </a:rPr>
              <a:t>ESSN=SSN</a:t>
            </a:r>
            <a:r>
              <a:rPr b="0" i="0" lang="en-US" sz="2400" u="none" cap="none" strike="noStrike">
                <a:solidFill>
                  <a:schemeClr val="dk1"/>
                </a:solidFill>
                <a:latin typeface="Times New Roman"/>
                <a:ea typeface="Times New Roman"/>
                <a:cs typeface="Times New Roman"/>
                <a:sym typeface="Times New Roman"/>
              </a:rPr>
              <a:t> SMITH</a:t>
            </a:r>
            <a:r>
              <a:rPr b="0" i="0" lang="en-US" sz="20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SSN_PNOS ← </a:t>
            </a:r>
            <a:r>
              <a:rPr b="0" i="0" lang="en-US" sz="2000" u="none" cap="none" strike="noStrike">
                <a:solidFill>
                  <a:schemeClr val="dk1"/>
                </a:solidFill>
                <a:latin typeface="Arial"/>
                <a:ea typeface="Arial"/>
                <a:cs typeface="Arial"/>
                <a:sym typeface="Arial"/>
              </a:rPr>
              <a:t>π </a:t>
            </a:r>
            <a:r>
              <a:rPr b="0" baseline="-25000" i="0" lang="en-US" sz="2000" u="none" cap="none" strike="noStrike">
                <a:solidFill>
                  <a:schemeClr val="dk1"/>
                </a:solidFill>
                <a:latin typeface="Times New Roman"/>
                <a:ea typeface="Times New Roman"/>
                <a:cs typeface="Times New Roman"/>
                <a:sym typeface="Times New Roman"/>
              </a:rPr>
              <a:t>ESSN, PNO </a:t>
            </a:r>
            <a:r>
              <a:rPr b="0" i="0" lang="en-US" sz="2000" u="none" cap="none" strike="noStrike">
                <a:solidFill>
                  <a:schemeClr val="dk1"/>
                </a:solidFill>
                <a:latin typeface="Times New Roman"/>
                <a:ea typeface="Times New Roman"/>
                <a:cs typeface="Times New Roman"/>
                <a:sym typeface="Times New Roman"/>
              </a:rPr>
              <a:t>(WORKS_ON)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SSNS(SSN) ← SSN_PNOS ÷ SMITH_PNOS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30000"/>
              </a:lnSpc>
              <a:spcBef>
                <a:spcPts val="0"/>
              </a:spcBef>
              <a:spcAft>
                <a:spcPts val="0"/>
              </a:spcAft>
              <a:buClr>
                <a:srgbClr val="FF0000"/>
              </a:buClr>
              <a:buSzPts val="1450"/>
              <a:buFont typeface="Times New Roman"/>
              <a:buChar char="●"/>
            </a:pPr>
            <a:r>
              <a:rPr b="0" i="0" lang="en-US" sz="2000" u="none" cap="none" strike="noStrike">
                <a:solidFill>
                  <a:schemeClr val="dk1"/>
                </a:solidFill>
                <a:latin typeface="Times New Roman"/>
                <a:ea typeface="Times New Roman"/>
                <a:cs typeface="Times New Roman"/>
                <a:sym typeface="Times New Roman"/>
              </a:rPr>
              <a:t>RESULT ← </a:t>
            </a:r>
            <a:r>
              <a:rPr b="0" i="0" lang="en-US" sz="2000" u="none" cap="none" strike="noStrike">
                <a:solidFill>
                  <a:schemeClr val="dk1"/>
                </a:solidFill>
                <a:latin typeface="Arial"/>
                <a:ea typeface="Arial"/>
                <a:cs typeface="Arial"/>
                <a:sym typeface="Arial"/>
              </a:rPr>
              <a:t>π </a:t>
            </a:r>
            <a:r>
              <a:rPr b="0" baseline="-25000" i="0" lang="en-US" sz="2000" u="none" cap="none" strike="noStrike">
                <a:solidFill>
                  <a:schemeClr val="dk1"/>
                </a:solidFill>
                <a:latin typeface="Times New Roman"/>
                <a:ea typeface="Times New Roman"/>
                <a:cs typeface="Times New Roman"/>
                <a:sym typeface="Times New Roman"/>
              </a:rPr>
              <a:t>FNAME, LNAME </a:t>
            </a:r>
            <a:r>
              <a:rPr b="0" i="0" lang="en-US" sz="2000" u="none" cap="none" strike="noStrike">
                <a:solidFill>
                  <a:schemeClr val="dk1"/>
                </a:solidFill>
                <a:latin typeface="Times New Roman"/>
                <a:ea typeface="Times New Roman"/>
                <a:cs typeface="Times New Roman"/>
                <a:sym typeface="Times New Roman"/>
              </a:rPr>
              <a:t>(SSNS </a:t>
            </a:r>
            <a:r>
              <a:rPr b="0" i="0" lang="en-US" sz="2400" u="none" cap="none" strike="noStrike">
                <a:solidFill>
                  <a:schemeClr val="dk1"/>
                </a:solidFill>
                <a:latin typeface="Times New Roman"/>
                <a:ea typeface="Times New Roman"/>
                <a:cs typeface="Times New Roman"/>
                <a:sym typeface="Times New Roman"/>
              </a:rPr>
              <a:t>* EMPLOYEE</a:t>
            </a:r>
            <a:r>
              <a:rPr b="0" i="0" lang="en-US" sz="20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Clr>
                <a:srgbClr val="FF0000"/>
              </a:buClr>
              <a:buSzPts val="1700"/>
              <a:buFont typeface="Times New Roman"/>
              <a:buChar char="●"/>
            </a:pP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DIVISION by π, × , and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R(z) ÷ S(x)  , </a:t>
            </a:r>
            <a:r>
              <a:rPr b="0" i="0" lang="en-US" sz="2200" u="none" cap="none" strike="noStrike">
                <a:solidFill>
                  <a:schemeClr val="dk1"/>
                </a:solidFill>
                <a:latin typeface="Times New Roman"/>
                <a:ea typeface="Times New Roman"/>
                <a:cs typeface="Times New Roman"/>
                <a:sym typeface="Times New Roman"/>
              </a:rPr>
              <a:t>where z are attributes of R and x are attributes of 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480"/>
              </a:spcBef>
              <a:spcAft>
                <a:spcPts val="0"/>
              </a:spcAft>
              <a:buClr>
                <a:srgbClr val="FF0000"/>
              </a:buClr>
              <a:buFont typeface="Times New Roman"/>
              <a:buNone/>
            </a:pPr>
            <a:r>
              <a:rPr b="0" i="0" lang="en-US" sz="2200" u="none" cap="none" strike="noStrike">
                <a:solidFill>
                  <a:schemeClr val="dk1"/>
                </a:solidFill>
                <a:latin typeface="Times New Roman"/>
                <a:ea typeface="Times New Roman"/>
                <a:cs typeface="Times New Roman"/>
                <a:sym typeface="Times New Roman"/>
              </a:rPr>
              <a:t>  , let y be the attributes of R that are not attributes of S (i.e. </a:t>
            </a:r>
            <a:r>
              <a:rPr b="0" i="0" lang="en-US" sz="2400" u="none" cap="none" strike="noStrike">
                <a:solidFill>
                  <a:schemeClr val="dk1"/>
                </a:solidFill>
                <a:latin typeface="Times New Roman"/>
                <a:ea typeface="Times New Roman"/>
                <a:cs typeface="Times New Roman"/>
                <a:sym typeface="Times New Roman"/>
              </a:rPr>
              <a:t>y = z－x)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120000"/>
              </a:lnSpc>
              <a:spcBef>
                <a:spcPts val="40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T1 ← </a:t>
            </a:r>
            <a:r>
              <a:rPr b="0" i="0" lang="en-US" sz="2000" u="none" cap="none" strike="noStrike">
                <a:solidFill>
                  <a:schemeClr val="dk1"/>
                </a:solidFill>
                <a:latin typeface="Arial"/>
                <a:ea typeface="Arial"/>
                <a:cs typeface="Arial"/>
                <a:sym typeface="Arial"/>
              </a:rPr>
              <a:t>π </a:t>
            </a:r>
            <a:r>
              <a:rPr b="0" baseline="-25000" i="0" lang="en-US" sz="2000" u="none" cap="none" strike="noStrike">
                <a:solidFill>
                  <a:schemeClr val="dk1"/>
                </a:solidFill>
                <a:latin typeface="Times New Roman"/>
                <a:ea typeface="Times New Roman"/>
                <a:cs typeface="Times New Roman"/>
                <a:sym typeface="Times New Roman"/>
              </a:rPr>
              <a:t>y </a:t>
            </a:r>
            <a:r>
              <a:rPr b="0" i="0" lang="en-US" sz="2000" u="none" cap="none" strike="noStrike">
                <a:solidFill>
                  <a:schemeClr val="dk1"/>
                </a:solidFill>
                <a:latin typeface="Times New Roman"/>
                <a:ea typeface="Times New Roman"/>
                <a:cs typeface="Times New Roman"/>
                <a:sym typeface="Times New Roman"/>
              </a:rPr>
              <a:t>(R)</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12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T2 ← </a:t>
            </a:r>
            <a:r>
              <a:rPr b="0" i="0" lang="en-US" sz="2000" u="none" cap="none" strike="noStrike">
                <a:solidFill>
                  <a:schemeClr val="dk1"/>
                </a:solidFill>
                <a:latin typeface="Arial"/>
                <a:ea typeface="Arial"/>
                <a:cs typeface="Arial"/>
                <a:sym typeface="Arial"/>
              </a:rPr>
              <a:t>π </a:t>
            </a:r>
            <a:r>
              <a:rPr b="0" baseline="-25000" i="0" lang="en-US" sz="2000" u="none" cap="none" strike="noStrike">
                <a:solidFill>
                  <a:schemeClr val="dk1"/>
                </a:solidFill>
                <a:latin typeface="Times New Roman"/>
                <a:ea typeface="Times New Roman"/>
                <a:cs typeface="Times New Roman"/>
                <a:sym typeface="Times New Roman"/>
              </a:rPr>
              <a:t>y </a:t>
            </a:r>
            <a:r>
              <a:rPr b="0" i="0" lang="en-US" sz="2000" u="none" cap="none" strike="noStrike">
                <a:solidFill>
                  <a:schemeClr val="dk1"/>
                </a:solidFill>
                <a:latin typeface="Times New Roman"/>
                <a:ea typeface="Times New Roman"/>
                <a:cs typeface="Times New Roman"/>
                <a:sym typeface="Times New Roman"/>
              </a:rPr>
              <a:t>( (S×T1)－R )</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12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 ← T1－T2</a:t>
            </a:r>
            <a:endParaRPr b="0" i="0" sz="1600" u="none" cap="none" strike="noStrike">
              <a:solidFill>
                <a:schemeClr val="dk1"/>
              </a:solidFill>
              <a:latin typeface="Times New Roman"/>
              <a:ea typeface="Times New Roman"/>
              <a:cs typeface="Times New Roman"/>
              <a:sym typeface="Times New Roman"/>
            </a:endParaRPr>
          </a:p>
        </p:txBody>
      </p:sp>
      <p:sp>
        <p:nvSpPr>
          <p:cNvPr id="2034" name="Google Shape;2034;p18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8" name="Shape 2038"/>
        <p:cNvGrpSpPr/>
        <p:nvPr/>
      </p:nvGrpSpPr>
      <p:grpSpPr>
        <a:xfrm>
          <a:off x="0" y="0"/>
          <a:ext cx="0" cy="0"/>
          <a:chOff x="0" y="0"/>
          <a:chExt cx="0" cy="0"/>
        </a:xfrm>
      </p:grpSpPr>
      <p:sp>
        <p:nvSpPr>
          <p:cNvPr id="2039" name="Google Shape;2039;p18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2040" name="Google Shape;2040;p186"/>
          <p:cNvPicPr preferRelativeResize="0"/>
          <p:nvPr/>
        </p:nvPicPr>
        <p:blipFill>
          <a:blip r:embed="rId3">
            <a:alphaModFix/>
          </a:blip>
          <a:stretch>
            <a:fillRect/>
          </a:stretch>
        </p:blipFill>
        <p:spPr>
          <a:xfrm>
            <a:off x="5519737" y="228600"/>
            <a:ext cx="2803525" cy="2462212"/>
          </a:xfrm>
          <a:prstGeom prst="rect">
            <a:avLst/>
          </a:prstGeom>
          <a:noFill/>
          <a:ln>
            <a:noFill/>
          </a:ln>
        </p:spPr>
      </p:pic>
      <p:sp>
        <p:nvSpPr>
          <p:cNvPr id="2041" name="Google Shape;2041;p186"/>
          <p:cNvSpPr txBox="1"/>
          <p:nvPr/>
        </p:nvSpPr>
        <p:spPr>
          <a:xfrm>
            <a:off x="595312" y="3222625"/>
            <a:ext cx="706437" cy="1155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T1   B</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b1</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b2</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b3</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b4</a:t>
            </a:r>
            <a:endParaRPr b="0" i="0" sz="1800" u="none" cap="none" strike="noStrike">
              <a:solidFill>
                <a:schemeClr val="lt1"/>
              </a:solidFill>
              <a:latin typeface="Times New Roman"/>
              <a:ea typeface="Times New Roman"/>
              <a:cs typeface="Times New Roman"/>
              <a:sym typeface="Times New Roman"/>
            </a:endParaRPr>
          </a:p>
        </p:txBody>
      </p:sp>
      <p:sp>
        <p:nvSpPr>
          <p:cNvPr id="2042" name="Google Shape;2042;p186"/>
          <p:cNvSpPr txBox="1"/>
          <p:nvPr/>
        </p:nvSpPr>
        <p:spPr>
          <a:xfrm>
            <a:off x="600075" y="3236912"/>
            <a:ext cx="638175" cy="231775"/>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43" name="Google Shape;2043;p186"/>
          <p:cNvSpPr txBox="1"/>
          <p:nvPr/>
        </p:nvSpPr>
        <p:spPr>
          <a:xfrm>
            <a:off x="933450" y="3468687"/>
            <a:ext cx="304800" cy="942975"/>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044" name="Google Shape;2044;p186"/>
          <p:cNvCxnSpPr/>
          <p:nvPr/>
        </p:nvCxnSpPr>
        <p:spPr>
          <a:xfrm rot="10800000">
            <a:off x="930275" y="3251200"/>
            <a:ext cx="3175" cy="217487"/>
          </a:xfrm>
          <a:prstGeom prst="straightConnector1">
            <a:avLst/>
          </a:prstGeom>
          <a:noFill/>
          <a:ln cap="rnd" cmpd="sng" w="9525">
            <a:solidFill>
              <a:schemeClr val="dk1"/>
            </a:solidFill>
            <a:prstDash val="solid"/>
            <a:miter lim="8000"/>
            <a:headEnd len="sm" w="sm" type="none"/>
            <a:tailEnd len="sm" w="sm" type="none"/>
          </a:ln>
        </p:spPr>
      </p:cxnSp>
      <p:sp>
        <p:nvSpPr>
          <p:cNvPr id="2045" name="Google Shape;2045;p186"/>
          <p:cNvSpPr txBox="1"/>
          <p:nvPr/>
        </p:nvSpPr>
        <p:spPr>
          <a:xfrm>
            <a:off x="400050" y="266700"/>
            <a:ext cx="3813175" cy="1905000"/>
          </a:xfrm>
          <a:prstGeom prst="rect">
            <a:avLst/>
          </a:prstGeom>
          <a:noFill/>
          <a:ln>
            <a:noFill/>
          </a:ln>
        </p:spPr>
        <p:txBody>
          <a:bodyPr anchorCtr="0" anchor="t" bIns="45700" lIns="91425" spcFirstLastPara="1" rIns="91425" wrap="square" tIns="45700">
            <a:noAutofit/>
          </a:bodyPr>
          <a:lstStyle/>
          <a:p>
            <a:pPr indent="342900" lvl="0" marL="0" marR="0" rtl="0" algn="l">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R(z) ÷ S(x)</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T1 ← </a:t>
            </a:r>
            <a:r>
              <a:rPr b="0" i="0" lang="en-US" sz="2000" u="none" cap="none" strike="noStrike">
                <a:solidFill>
                  <a:schemeClr val="dk1"/>
                </a:solidFill>
                <a:latin typeface="Arial"/>
                <a:ea typeface="Arial"/>
                <a:cs typeface="Arial"/>
                <a:sym typeface="Arial"/>
              </a:rPr>
              <a:t>π </a:t>
            </a:r>
            <a:r>
              <a:rPr b="0" baseline="-25000" i="0" lang="en-US" sz="2000" u="none" cap="none" strike="noStrike">
                <a:solidFill>
                  <a:schemeClr val="dk1"/>
                </a:solidFill>
                <a:latin typeface="Times New Roman"/>
                <a:ea typeface="Times New Roman"/>
                <a:cs typeface="Times New Roman"/>
                <a:sym typeface="Times New Roman"/>
              </a:rPr>
              <a:t>y </a:t>
            </a:r>
            <a:r>
              <a:rPr b="0" i="0" lang="en-US" sz="2000" u="none" cap="none" strike="noStrike">
                <a:solidFill>
                  <a:schemeClr val="dk1"/>
                </a:solidFill>
                <a:latin typeface="Times New Roman"/>
                <a:ea typeface="Times New Roman"/>
                <a:cs typeface="Times New Roman"/>
                <a:sym typeface="Times New Roman"/>
              </a:rPr>
              <a:t>(R)</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12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T2 ← </a:t>
            </a:r>
            <a:r>
              <a:rPr b="0" i="0" lang="en-US" sz="2000" u="none" cap="none" strike="noStrike">
                <a:solidFill>
                  <a:schemeClr val="dk1"/>
                </a:solidFill>
                <a:latin typeface="Arial"/>
                <a:ea typeface="Arial"/>
                <a:cs typeface="Arial"/>
                <a:sym typeface="Arial"/>
              </a:rPr>
              <a:t>π </a:t>
            </a:r>
            <a:r>
              <a:rPr b="0" baseline="-25000" i="0" lang="en-US" sz="2000" u="none" cap="none" strike="noStrike">
                <a:solidFill>
                  <a:schemeClr val="dk1"/>
                </a:solidFill>
                <a:latin typeface="Times New Roman"/>
                <a:ea typeface="Times New Roman"/>
                <a:cs typeface="Times New Roman"/>
                <a:sym typeface="Times New Roman"/>
              </a:rPr>
              <a:t>y </a:t>
            </a:r>
            <a:r>
              <a:rPr b="0" i="0" lang="en-US" sz="2000" u="none" cap="none" strike="noStrike">
                <a:solidFill>
                  <a:schemeClr val="dk1"/>
                </a:solidFill>
                <a:latin typeface="Times New Roman"/>
                <a:ea typeface="Times New Roman"/>
                <a:cs typeface="Times New Roman"/>
                <a:sym typeface="Times New Roman"/>
              </a:rPr>
              <a:t>( (S×T1)－R )</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12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 ← T1－T2</a:t>
            </a:r>
            <a:endParaRPr b="0" i="0" sz="1800" u="none" cap="none" strike="noStrike">
              <a:solidFill>
                <a:schemeClr val="lt1"/>
              </a:solidFill>
              <a:latin typeface="Times New Roman"/>
              <a:ea typeface="Times New Roman"/>
              <a:cs typeface="Times New Roman"/>
              <a:sym typeface="Times New Roman"/>
            </a:endParaRPr>
          </a:p>
        </p:txBody>
      </p:sp>
      <p:sp>
        <p:nvSpPr>
          <p:cNvPr id="2046" name="Google Shape;2046;p186"/>
          <p:cNvSpPr txBox="1"/>
          <p:nvPr/>
        </p:nvSpPr>
        <p:spPr>
          <a:xfrm>
            <a:off x="1827212" y="3235325"/>
            <a:ext cx="1490662" cy="285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SxT1   A    B</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a1  b1</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a2  b1</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a3  b1</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a1  b2</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lt1"/>
                </a:solidFill>
                <a:latin typeface="Times New Roman"/>
                <a:ea typeface="Times New Roman"/>
                <a:cs typeface="Times New Roman"/>
                <a:sym typeface="Times New Roman"/>
              </a:rPr>
              <a:t>            </a:t>
            </a:r>
            <a:r>
              <a:rPr b="0" i="0" lang="en-US" sz="1400" u="none" cap="none" strike="noStrike">
                <a:solidFill>
                  <a:schemeClr val="dk1"/>
                </a:solidFill>
                <a:latin typeface="Times New Roman"/>
                <a:ea typeface="Times New Roman"/>
                <a:cs typeface="Times New Roman"/>
                <a:sym typeface="Times New Roman"/>
              </a:rPr>
              <a:t>a2  b2</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a3  b2</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a1  b3</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a2  b3</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lt1"/>
                </a:solidFill>
                <a:latin typeface="Times New Roman"/>
                <a:ea typeface="Times New Roman"/>
                <a:cs typeface="Times New Roman"/>
                <a:sym typeface="Times New Roman"/>
              </a:rPr>
              <a:t>            </a:t>
            </a:r>
            <a:r>
              <a:rPr b="0" i="0" lang="en-US" sz="1400" u="none" cap="none" strike="noStrike">
                <a:solidFill>
                  <a:schemeClr val="dk1"/>
                </a:solidFill>
                <a:latin typeface="Times New Roman"/>
                <a:ea typeface="Times New Roman"/>
                <a:cs typeface="Times New Roman"/>
                <a:sym typeface="Times New Roman"/>
              </a:rPr>
              <a:t>a3  b3</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a1  b4</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a2  b4</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a3  b4</a:t>
            </a:r>
            <a:endParaRPr b="0" i="0" sz="1800" u="none" cap="none" strike="noStrike">
              <a:solidFill>
                <a:schemeClr val="lt1"/>
              </a:solidFill>
              <a:latin typeface="Times New Roman"/>
              <a:ea typeface="Times New Roman"/>
              <a:cs typeface="Times New Roman"/>
              <a:sym typeface="Times New Roman"/>
            </a:endParaRPr>
          </a:p>
        </p:txBody>
      </p:sp>
      <p:sp>
        <p:nvSpPr>
          <p:cNvPr id="2047" name="Google Shape;2047;p186"/>
          <p:cNvSpPr txBox="1"/>
          <p:nvPr/>
        </p:nvSpPr>
        <p:spPr>
          <a:xfrm>
            <a:off x="1789112" y="3263900"/>
            <a:ext cx="1189037" cy="217487"/>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48" name="Google Shape;2048;p186"/>
          <p:cNvSpPr txBox="1"/>
          <p:nvPr/>
        </p:nvSpPr>
        <p:spPr>
          <a:xfrm>
            <a:off x="2368550" y="3481387"/>
            <a:ext cx="609600" cy="2582862"/>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049" name="Google Shape;2049;p186"/>
          <p:cNvCxnSpPr/>
          <p:nvPr/>
        </p:nvCxnSpPr>
        <p:spPr>
          <a:xfrm rot="10800000">
            <a:off x="2365375" y="3278187"/>
            <a:ext cx="3175" cy="217487"/>
          </a:xfrm>
          <a:prstGeom prst="straightConnector1">
            <a:avLst/>
          </a:prstGeom>
          <a:noFill/>
          <a:ln cap="rnd" cmpd="sng" w="9525">
            <a:solidFill>
              <a:schemeClr val="dk1"/>
            </a:solidFill>
            <a:prstDash val="solid"/>
            <a:miter lim="8000"/>
            <a:headEnd len="sm" w="sm" type="none"/>
            <a:tailEnd len="sm" w="sm" type="none"/>
          </a:ln>
        </p:spPr>
      </p:cxnSp>
      <p:sp>
        <p:nvSpPr>
          <p:cNvPr id="2050" name="Google Shape;2050;p186"/>
          <p:cNvSpPr txBox="1"/>
          <p:nvPr/>
        </p:nvSpPr>
        <p:spPr>
          <a:xfrm>
            <a:off x="3911600" y="3263900"/>
            <a:ext cx="1490662" cy="285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SxT1-R   A    B </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a:t>
            </a:r>
            <a:r>
              <a:rPr b="0" i="0" lang="en-US" sz="1400" u="none" cap="none" strike="noStrike">
                <a:solidFill>
                  <a:schemeClr val="hlink"/>
                </a:solidFill>
                <a:latin typeface="Times New Roman"/>
                <a:ea typeface="Times New Roman"/>
                <a:cs typeface="Times New Roman"/>
                <a:sym typeface="Times New Roman"/>
              </a:rPr>
              <a:t>a1  b1</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hlink"/>
                </a:solidFill>
                <a:latin typeface="Times New Roman"/>
                <a:ea typeface="Times New Roman"/>
                <a:cs typeface="Times New Roman"/>
                <a:sym typeface="Times New Roman"/>
              </a:rPr>
              <a:t>               a2  b1</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hlink"/>
                </a:solidFill>
                <a:latin typeface="Times New Roman"/>
                <a:ea typeface="Times New Roman"/>
                <a:cs typeface="Times New Roman"/>
                <a:sym typeface="Times New Roman"/>
              </a:rPr>
              <a:t>               a3  b1</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a:t>
            </a:r>
            <a:r>
              <a:rPr b="0" i="0" lang="en-US" sz="1400" u="none" cap="none" strike="noStrike">
                <a:solidFill>
                  <a:schemeClr val="hlink"/>
                </a:solidFill>
                <a:latin typeface="Times New Roman"/>
                <a:ea typeface="Times New Roman"/>
                <a:cs typeface="Times New Roman"/>
                <a:sym typeface="Times New Roman"/>
              </a:rPr>
              <a:t>a1  b2</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lt1"/>
                </a:solidFill>
                <a:latin typeface="Times New Roman"/>
                <a:ea typeface="Times New Roman"/>
                <a:cs typeface="Times New Roman"/>
                <a:sym typeface="Times New Roman"/>
              </a:rPr>
              <a:t>               </a:t>
            </a:r>
            <a:r>
              <a:rPr b="0" i="0" lang="en-US" sz="1400" u="none" cap="none" strike="noStrike">
                <a:solidFill>
                  <a:schemeClr val="dk1"/>
                </a:solidFill>
                <a:latin typeface="Times New Roman"/>
                <a:ea typeface="Times New Roman"/>
                <a:cs typeface="Times New Roman"/>
                <a:sym typeface="Times New Roman"/>
              </a:rPr>
              <a:t>a2  b2</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a:t>
            </a:r>
            <a:r>
              <a:rPr b="0" i="0" lang="en-US" sz="1400" u="none" cap="none" strike="noStrike">
                <a:solidFill>
                  <a:schemeClr val="hlink"/>
                </a:solidFill>
                <a:latin typeface="Times New Roman"/>
                <a:ea typeface="Times New Roman"/>
                <a:cs typeface="Times New Roman"/>
                <a:sym typeface="Times New Roman"/>
              </a:rPr>
              <a:t>a3  b2</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a1  b3</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a:t>
            </a:r>
            <a:r>
              <a:rPr b="0" i="0" lang="en-US" sz="1400" u="none" cap="none" strike="noStrike">
                <a:solidFill>
                  <a:schemeClr val="hlink"/>
                </a:solidFill>
                <a:latin typeface="Times New Roman"/>
                <a:ea typeface="Times New Roman"/>
                <a:cs typeface="Times New Roman"/>
                <a:sym typeface="Times New Roman"/>
              </a:rPr>
              <a:t>a2  b3</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lt1"/>
                </a:solidFill>
                <a:latin typeface="Times New Roman"/>
                <a:ea typeface="Times New Roman"/>
                <a:cs typeface="Times New Roman"/>
                <a:sym typeface="Times New Roman"/>
              </a:rPr>
              <a:t>               </a:t>
            </a:r>
            <a:r>
              <a:rPr b="0" i="0" lang="en-US" sz="1400" u="none" cap="none" strike="noStrike">
                <a:solidFill>
                  <a:schemeClr val="hlink"/>
                </a:solidFill>
                <a:latin typeface="Times New Roman"/>
                <a:ea typeface="Times New Roman"/>
                <a:cs typeface="Times New Roman"/>
                <a:sym typeface="Times New Roman"/>
              </a:rPr>
              <a:t>a3  b3</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a:t>
            </a:r>
            <a:r>
              <a:rPr b="0" i="0" lang="en-US" sz="1400" u="none" cap="none" strike="noStrike">
                <a:solidFill>
                  <a:schemeClr val="hlink"/>
                </a:solidFill>
                <a:latin typeface="Times New Roman"/>
                <a:ea typeface="Times New Roman"/>
                <a:cs typeface="Times New Roman"/>
                <a:sym typeface="Times New Roman"/>
              </a:rPr>
              <a:t>a1  b4</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a:t>
            </a:r>
            <a:r>
              <a:rPr b="0" i="0" lang="en-US" sz="1400" u="none" cap="none" strike="noStrike">
                <a:solidFill>
                  <a:schemeClr val="hlink"/>
                </a:solidFill>
                <a:latin typeface="Times New Roman"/>
                <a:ea typeface="Times New Roman"/>
                <a:cs typeface="Times New Roman"/>
                <a:sym typeface="Times New Roman"/>
              </a:rPr>
              <a:t>a2  b4</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hlink"/>
                </a:solidFill>
                <a:latin typeface="Times New Roman"/>
                <a:ea typeface="Times New Roman"/>
                <a:cs typeface="Times New Roman"/>
                <a:sym typeface="Times New Roman"/>
              </a:rPr>
              <a:t>               a3  b4</a:t>
            </a:r>
            <a:endParaRPr b="0" i="0" sz="1800" u="none" cap="none" strike="noStrike">
              <a:solidFill>
                <a:schemeClr val="lt1"/>
              </a:solidFill>
              <a:latin typeface="Times New Roman"/>
              <a:ea typeface="Times New Roman"/>
              <a:cs typeface="Times New Roman"/>
              <a:sym typeface="Times New Roman"/>
            </a:endParaRPr>
          </a:p>
        </p:txBody>
      </p:sp>
      <p:sp>
        <p:nvSpPr>
          <p:cNvPr id="2051" name="Google Shape;2051;p186"/>
          <p:cNvSpPr txBox="1"/>
          <p:nvPr/>
        </p:nvSpPr>
        <p:spPr>
          <a:xfrm>
            <a:off x="3859212" y="3292475"/>
            <a:ext cx="1349375" cy="217487"/>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52" name="Google Shape;2052;p186"/>
          <p:cNvSpPr txBox="1"/>
          <p:nvPr/>
        </p:nvSpPr>
        <p:spPr>
          <a:xfrm>
            <a:off x="4595812" y="3509962"/>
            <a:ext cx="609600" cy="2582862"/>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053" name="Google Shape;2053;p186"/>
          <p:cNvCxnSpPr/>
          <p:nvPr/>
        </p:nvCxnSpPr>
        <p:spPr>
          <a:xfrm rot="10800000">
            <a:off x="4606925" y="3306762"/>
            <a:ext cx="3175" cy="217487"/>
          </a:xfrm>
          <a:prstGeom prst="straightConnector1">
            <a:avLst/>
          </a:prstGeom>
          <a:noFill/>
          <a:ln cap="rnd" cmpd="sng" w="9525">
            <a:solidFill>
              <a:schemeClr val="dk1"/>
            </a:solidFill>
            <a:prstDash val="solid"/>
            <a:miter lim="8000"/>
            <a:headEnd len="sm" w="sm" type="none"/>
            <a:tailEnd len="sm" w="sm" type="none"/>
          </a:ln>
        </p:spPr>
      </p:cxnSp>
      <p:sp>
        <p:nvSpPr>
          <p:cNvPr id="2054" name="Google Shape;2054;p186"/>
          <p:cNvSpPr txBox="1"/>
          <p:nvPr/>
        </p:nvSpPr>
        <p:spPr>
          <a:xfrm>
            <a:off x="5986462" y="3263900"/>
            <a:ext cx="706437" cy="730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T2   B</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b2</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b3</a:t>
            </a:r>
            <a:endParaRPr b="0" i="0" sz="1800" u="none" cap="none" strike="noStrike">
              <a:solidFill>
                <a:schemeClr val="lt1"/>
              </a:solidFill>
              <a:latin typeface="Times New Roman"/>
              <a:ea typeface="Times New Roman"/>
              <a:cs typeface="Times New Roman"/>
              <a:sym typeface="Times New Roman"/>
            </a:endParaRPr>
          </a:p>
        </p:txBody>
      </p:sp>
      <p:sp>
        <p:nvSpPr>
          <p:cNvPr id="2055" name="Google Shape;2055;p186"/>
          <p:cNvSpPr txBox="1"/>
          <p:nvPr/>
        </p:nvSpPr>
        <p:spPr>
          <a:xfrm>
            <a:off x="5991225" y="3278187"/>
            <a:ext cx="638175" cy="231775"/>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56" name="Google Shape;2056;p186"/>
          <p:cNvSpPr txBox="1"/>
          <p:nvPr/>
        </p:nvSpPr>
        <p:spPr>
          <a:xfrm>
            <a:off x="6324600" y="3509962"/>
            <a:ext cx="304800" cy="477837"/>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057" name="Google Shape;2057;p186"/>
          <p:cNvCxnSpPr/>
          <p:nvPr/>
        </p:nvCxnSpPr>
        <p:spPr>
          <a:xfrm rot="10800000">
            <a:off x="6321425" y="3292475"/>
            <a:ext cx="3175" cy="217487"/>
          </a:xfrm>
          <a:prstGeom prst="straightConnector1">
            <a:avLst/>
          </a:prstGeom>
          <a:noFill/>
          <a:ln cap="rnd" cmpd="sng" w="9525">
            <a:solidFill>
              <a:schemeClr val="dk1"/>
            </a:solidFill>
            <a:prstDash val="solid"/>
            <a:miter lim="8000"/>
            <a:headEnd len="sm" w="sm" type="none"/>
            <a:tailEnd len="sm" w="sm" type="none"/>
          </a:ln>
        </p:spPr>
      </p:cxnSp>
      <p:sp>
        <p:nvSpPr>
          <p:cNvPr id="2058" name="Google Shape;2058;p186"/>
          <p:cNvSpPr txBox="1"/>
          <p:nvPr/>
        </p:nvSpPr>
        <p:spPr>
          <a:xfrm>
            <a:off x="7578725" y="3276600"/>
            <a:ext cx="706437" cy="730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T     B</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b1</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       b4</a:t>
            </a:r>
            <a:endParaRPr b="0" i="0" sz="1800" u="none" cap="none" strike="noStrike">
              <a:solidFill>
                <a:schemeClr val="lt1"/>
              </a:solidFill>
              <a:latin typeface="Times New Roman"/>
              <a:ea typeface="Times New Roman"/>
              <a:cs typeface="Times New Roman"/>
              <a:sym typeface="Times New Roman"/>
            </a:endParaRPr>
          </a:p>
        </p:txBody>
      </p:sp>
      <p:sp>
        <p:nvSpPr>
          <p:cNvPr id="2059" name="Google Shape;2059;p186"/>
          <p:cNvSpPr txBox="1"/>
          <p:nvPr/>
        </p:nvSpPr>
        <p:spPr>
          <a:xfrm>
            <a:off x="7583487" y="3290887"/>
            <a:ext cx="638175" cy="231775"/>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60" name="Google Shape;2060;p186"/>
          <p:cNvSpPr txBox="1"/>
          <p:nvPr/>
        </p:nvSpPr>
        <p:spPr>
          <a:xfrm>
            <a:off x="7916862" y="3522662"/>
            <a:ext cx="304800" cy="477837"/>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061" name="Google Shape;2061;p186"/>
          <p:cNvCxnSpPr/>
          <p:nvPr/>
        </p:nvCxnSpPr>
        <p:spPr>
          <a:xfrm rot="10800000">
            <a:off x="7913687" y="3305175"/>
            <a:ext cx="3175" cy="217487"/>
          </a:xfrm>
          <a:prstGeom prst="straightConnector1">
            <a:avLst/>
          </a:prstGeom>
          <a:noFill/>
          <a:ln cap="rnd" cmpd="sng" w="9525">
            <a:solidFill>
              <a:schemeClr val="dk1"/>
            </a:solidFill>
            <a:prstDash val="solid"/>
            <a:miter lim="8000"/>
            <a:headEnd len="sm" w="sm" type="none"/>
            <a:tailEnd len="sm" w="sm" type="none"/>
          </a:ln>
        </p:spPr>
      </p:cxnSp>
      <p:sp>
        <p:nvSpPr>
          <p:cNvPr id="2062" name="Google Shape;2062;p18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ctrTitle"/>
          </p:nvPr>
        </p:nvSpPr>
        <p:spPr>
          <a:xfrm>
            <a:off x="685800" y="762000"/>
            <a:ext cx="7772400" cy="11430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5400" u="none" cap="none" strike="noStrike">
                <a:solidFill>
                  <a:srgbClr val="333399"/>
                </a:solidFill>
                <a:latin typeface="Arial"/>
                <a:ea typeface="Arial"/>
                <a:cs typeface="Arial"/>
                <a:sym typeface="Arial"/>
              </a:rPr>
              <a:t>Chapter 2</a:t>
            </a:r>
            <a:endParaRPr b="1" i="0" sz="5400" u="none" cap="none" strike="noStrike">
              <a:solidFill>
                <a:srgbClr val="333399"/>
              </a:solidFill>
              <a:latin typeface="Arial"/>
              <a:ea typeface="Arial"/>
              <a:cs typeface="Arial"/>
              <a:sym typeface="Arial"/>
            </a:endParaRPr>
          </a:p>
        </p:txBody>
      </p:sp>
      <p:sp>
        <p:nvSpPr>
          <p:cNvPr id="211" name="Google Shape;211;p34"/>
          <p:cNvSpPr txBox="1"/>
          <p:nvPr>
            <p:ph idx="1" type="subTitle"/>
          </p:nvPr>
        </p:nvSpPr>
        <p:spPr>
          <a:xfrm>
            <a:off x="1238250" y="2420937"/>
            <a:ext cx="7135812" cy="1752600"/>
          </a:xfrm>
          <a:prstGeom prst="rect">
            <a:avLst/>
          </a:prstGeom>
          <a:noFill/>
          <a:ln>
            <a:noFill/>
          </a:ln>
        </p:spPr>
        <p:txBody>
          <a:bodyPr anchorCtr="0" anchor="ctr" bIns="46025" lIns="92075" spcFirstLastPara="1" rIns="92075" wrap="square" tIns="46025">
            <a:noAutofit/>
          </a:bodyPr>
          <a:lstStyle/>
          <a:p>
            <a:pPr indent="0" lvl="0" marL="0" marR="0" rtl="0" algn="ctr">
              <a:spcBef>
                <a:spcPts val="800"/>
              </a:spcBef>
              <a:spcAft>
                <a:spcPts val="0"/>
              </a:spcAft>
              <a:buClr>
                <a:srgbClr val="FF0000"/>
              </a:buClr>
              <a:buFont typeface="Arial"/>
              <a:buNone/>
            </a:pPr>
            <a:r>
              <a:rPr b="1" i="0" lang="en-US" sz="4000" u="none" cap="none" strike="noStrike">
                <a:solidFill>
                  <a:srgbClr val="333399"/>
                </a:solidFill>
                <a:latin typeface="Arial"/>
                <a:ea typeface="Arial"/>
                <a:cs typeface="Arial"/>
                <a:sym typeface="Arial"/>
              </a:rPr>
              <a:t>Overview of database languages and architectures</a:t>
            </a:r>
            <a:endParaRPr b="1" i="0" sz="4000" u="none" cap="none" strike="noStrike">
              <a:solidFill>
                <a:srgbClr val="333399"/>
              </a:solidFill>
              <a:latin typeface="Arial"/>
              <a:ea typeface="Arial"/>
              <a:cs typeface="Arial"/>
              <a:sym typeface="Arial"/>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6" name="Shape 2066"/>
        <p:cNvGrpSpPr/>
        <p:nvPr/>
      </p:nvGrpSpPr>
      <p:grpSpPr>
        <a:xfrm>
          <a:off x="0" y="0"/>
          <a:ext cx="0" cy="0"/>
          <a:chOff x="0" y="0"/>
          <a:chExt cx="0" cy="0"/>
        </a:xfrm>
      </p:grpSpPr>
      <p:sp>
        <p:nvSpPr>
          <p:cNvPr id="2067" name="Google Shape;2067;p18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068" name="Google Shape;2068;p18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Additional Relational Operations</a:t>
            </a:r>
            <a:endParaRPr b="1" i="0" sz="4000" u="none" cap="small" strike="noStrike">
              <a:solidFill>
                <a:srgbClr val="333399"/>
              </a:solidFill>
              <a:latin typeface="Arial"/>
              <a:ea typeface="Arial"/>
              <a:cs typeface="Arial"/>
              <a:sym typeface="Arial"/>
            </a:endParaRPr>
          </a:p>
        </p:txBody>
      </p:sp>
      <p:sp>
        <p:nvSpPr>
          <p:cNvPr id="2069" name="Google Shape;2069;p18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Aggregate Functions and Grouping</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Recursive Closure Operations</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OUTER JOIN Operations</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The OUTER UNION Operation</a:t>
            </a:r>
            <a:endParaRPr b="0" i="0" sz="2000" u="none" cap="none" strike="noStrike">
              <a:solidFill>
                <a:schemeClr val="dk1"/>
              </a:solidFill>
              <a:latin typeface="Times New Roman"/>
              <a:ea typeface="Times New Roman"/>
              <a:cs typeface="Times New Roman"/>
              <a:sym typeface="Times New Roman"/>
            </a:endParaRPr>
          </a:p>
        </p:txBody>
      </p:sp>
      <p:sp>
        <p:nvSpPr>
          <p:cNvPr id="2070" name="Google Shape;2070;p18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4" name="Shape 2074"/>
        <p:cNvGrpSpPr/>
        <p:nvPr/>
      </p:nvGrpSpPr>
      <p:grpSpPr>
        <a:xfrm>
          <a:off x="0" y="0"/>
          <a:ext cx="0" cy="0"/>
          <a:chOff x="0" y="0"/>
          <a:chExt cx="0" cy="0"/>
        </a:xfrm>
      </p:grpSpPr>
      <p:sp>
        <p:nvSpPr>
          <p:cNvPr id="2075" name="Google Shape;2075;p18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076" name="Google Shape;2076;p188"/>
          <p:cNvSpPr txBox="1"/>
          <p:nvPr>
            <p:ph type="title"/>
          </p:nvPr>
        </p:nvSpPr>
        <p:spPr>
          <a:xfrm>
            <a:off x="298450" y="204787"/>
            <a:ext cx="8472487" cy="8810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Aggregate Functions and Grouping</a:t>
            </a:r>
            <a:endParaRPr b="1" i="0" sz="4000" u="none" cap="small" strike="noStrike">
              <a:solidFill>
                <a:srgbClr val="333399"/>
              </a:solidFill>
              <a:latin typeface="Arial"/>
              <a:ea typeface="Arial"/>
              <a:cs typeface="Arial"/>
              <a:sym typeface="Arial"/>
            </a:endParaRPr>
          </a:p>
        </p:txBody>
      </p:sp>
      <p:sp>
        <p:nvSpPr>
          <p:cNvPr id="2077" name="Google Shape;2077;p188"/>
          <p:cNvSpPr txBox="1"/>
          <p:nvPr>
            <p:ph idx="1" type="body"/>
          </p:nvPr>
        </p:nvSpPr>
        <p:spPr>
          <a:xfrm>
            <a:off x="298450" y="1381125"/>
            <a:ext cx="8472487" cy="5000625"/>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to specify mathematical aggregation functions on collections of values from the database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SUM, AVERAGE, MAXIMUM, MINIMUM, COUNT</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to group the tuples in a relation by the value of some of their attributes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FF0000"/>
              </a:buClr>
              <a:buSzPts val="1700"/>
              <a:buFont typeface="Times New Roman"/>
              <a:buChar char="●"/>
            </a:pPr>
            <a:r>
              <a:rPr b="0" baseline="-25000" i="0" lang="en-US" sz="2800" u="none" cap="none" strike="noStrike">
                <a:solidFill>
                  <a:schemeClr val="dk1"/>
                </a:solidFill>
                <a:latin typeface="Times New Roman"/>
                <a:ea typeface="Times New Roman"/>
                <a:cs typeface="Times New Roman"/>
                <a:sym typeface="Times New Roman"/>
              </a:rPr>
              <a:t>&lt;grouping attributes&gt;</a:t>
            </a:r>
            <a:r>
              <a:rPr b="0" i="0" lang="en-US" sz="2800" u="none" cap="none" strike="noStrike">
                <a:solidFill>
                  <a:schemeClr val="dk1"/>
                </a:solidFill>
                <a:latin typeface="Times New Roman"/>
                <a:ea typeface="Times New Roman"/>
                <a:cs typeface="Times New Roman"/>
                <a:sym typeface="Times New Roman"/>
              </a:rPr>
              <a:t> ℑ </a:t>
            </a:r>
            <a:r>
              <a:rPr b="0" baseline="-25000" i="0" lang="en-US" sz="2800" u="none" cap="none" strike="noStrike">
                <a:solidFill>
                  <a:schemeClr val="dk1"/>
                </a:solidFill>
                <a:latin typeface="Times New Roman"/>
                <a:ea typeface="Times New Roman"/>
                <a:cs typeface="Times New Roman"/>
                <a:sym typeface="Times New Roman"/>
              </a:rPr>
              <a:t>&lt;function list&gt;</a:t>
            </a:r>
            <a:r>
              <a:rPr b="0" i="0" lang="en-US" sz="2800" u="none" cap="none" strike="noStrike">
                <a:solidFill>
                  <a:schemeClr val="dk1"/>
                </a:solidFill>
                <a:latin typeface="Times New Roman"/>
                <a:ea typeface="Times New Roman"/>
                <a:cs typeface="Times New Roman"/>
                <a:sym typeface="Times New Roman"/>
              </a:rPr>
              <a:t> (R)</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Example: to retrieve each department number, the number of employees in a department, and their average salary</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20000"/>
              </a:lnSpc>
              <a:spcBef>
                <a:spcPts val="0"/>
              </a:spcBef>
              <a:spcAft>
                <a:spcPts val="0"/>
              </a:spcAft>
              <a:buClr>
                <a:srgbClr val="FF0000"/>
              </a:buClr>
              <a:buSzPts val="950"/>
              <a:buFont typeface="Times New Roman"/>
              <a:buChar char="●"/>
            </a:pPr>
            <a:r>
              <a:rPr b="0" baseline="-25000" i="0" lang="en-US" sz="1600" u="none" cap="none" strike="noStrike">
                <a:solidFill>
                  <a:schemeClr val="dk1"/>
                </a:solidFill>
                <a:latin typeface="Times New Roman"/>
                <a:ea typeface="Times New Roman"/>
                <a:cs typeface="Times New Roman"/>
                <a:sym typeface="Times New Roman"/>
              </a:rPr>
              <a:t>DNO</a:t>
            </a:r>
            <a:r>
              <a:rPr b="0" i="0" lang="en-US" sz="1600" u="none" cap="none" strike="noStrike">
                <a:solidFill>
                  <a:schemeClr val="dk1"/>
                </a:solidFill>
                <a:latin typeface="Times New Roman"/>
                <a:ea typeface="Times New Roman"/>
                <a:cs typeface="Times New Roman"/>
                <a:sym typeface="Times New Roman"/>
              </a:rPr>
              <a:t> ℑ </a:t>
            </a:r>
            <a:r>
              <a:rPr b="0" baseline="-25000" i="0" lang="en-US" sz="1600" u="none" cap="none" strike="noStrike">
                <a:solidFill>
                  <a:schemeClr val="dk1"/>
                </a:solidFill>
                <a:latin typeface="Times New Roman"/>
                <a:ea typeface="Times New Roman"/>
                <a:cs typeface="Times New Roman"/>
                <a:sym typeface="Times New Roman"/>
              </a:rPr>
              <a:t>COUNT  SSN, AVERAGE SALARY</a:t>
            </a:r>
            <a:r>
              <a:rPr b="0" i="0" lang="en-US" sz="1600" u="none" cap="none" strike="noStrike">
                <a:solidFill>
                  <a:schemeClr val="dk1"/>
                </a:solidFill>
                <a:latin typeface="Times New Roman"/>
                <a:ea typeface="Times New Roman"/>
                <a:cs typeface="Times New Roman"/>
                <a:sym typeface="Times New Roman"/>
              </a:rPr>
              <a:t> (EMPLOYEE)</a:t>
            </a:r>
            <a:endParaRPr b="0" i="0" sz="1800" u="none" cap="none" strike="noStrike">
              <a:solidFill>
                <a:schemeClr val="dk1"/>
              </a:solidFill>
              <a:latin typeface="Times New Roman"/>
              <a:ea typeface="Times New Roman"/>
              <a:cs typeface="Times New Roman"/>
              <a:sym typeface="Times New Roman"/>
            </a:endParaRPr>
          </a:p>
        </p:txBody>
      </p:sp>
      <p:sp>
        <p:nvSpPr>
          <p:cNvPr id="2078" name="Google Shape;2078;p18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2" name="Shape 2082"/>
        <p:cNvGrpSpPr/>
        <p:nvPr/>
      </p:nvGrpSpPr>
      <p:grpSpPr>
        <a:xfrm>
          <a:off x="0" y="0"/>
          <a:ext cx="0" cy="0"/>
          <a:chOff x="0" y="0"/>
          <a:chExt cx="0" cy="0"/>
        </a:xfrm>
      </p:grpSpPr>
      <p:sp>
        <p:nvSpPr>
          <p:cNvPr id="2083" name="Google Shape;2083;p18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2084" name="Google Shape;2084;p189"/>
          <p:cNvPicPr preferRelativeResize="0"/>
          <p:nvPr/>
        </p:nvPicPr>
        <p:blipFill>
          <a:blip r:embed="rId3">
            <a:alphaModFix/>
          </a:blip>
          <a:stretch>
            <a:fillRect/>
          </a:stretch>
        </p:blipFill>
        <p:spPr>
          <a:xfrm>
            <a:off x="1141412" y="1922462"/>
            <a:ext cx="6630987" cy="4603750"/>
          </a:xfrm>
          <a:prstGeom prst="rect">
            <a:avLst/>
          </a:prstGeom>
          <a:noFill/>
          <a:ln>
            <a:noFill/>
          </a:ln>
        </p:spPr>
      </p:pic>
      <p:sp>
        <p:nvSpPr>
          <p:cNvPr id="2085" name="Google Shape;2085;p189"/>
          <p:cNvSpPr txBox="1"/>
          <p:nvPr/>
        </p:nvSpPr>
        <p:spPr>
          <a:xfrm>
            <a:off x="0" y="392112"/>
            <a:ext cx="9144000" cy="1306512"/>
          </a:xfrm>
          <a:prstGeom prst="rect">
            <a:avLst/>
          </a:prstGeom>
          <a:noFill/>
          <a:ln>
            <a:noFill/>
          </a:ln>
        </p:spPr>
        <p:txBody>
          <a:bodyPr anchorCtr="0" anchor="t" bIns="45700" lIns="91425" spcFirstLastPara="1" rIns="91425" wrap="square" tIns="45700">
            <a:noAutofit/>
          </a:bodyPr>
          <a:lstStyle/>
          <a:p>
            <a:pPr indent="342900" lvl="0" marL="0" marR="0" rtl="0" algn="l">
              <a:spcBef>
                <a:spcPts val="4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(a) ρ</a:t>
            </a:r>
            <a:r>
              <a:rPr b="0" baseline="-25000" i="0" lang="en-US" sz="2000" u="none" cap="none" strike="noStrike">
                <a:solidFill>
                  <a:schemeClr val="dk1"/>
                </a:solidFill>
                <a:latin typeface="Times New Roman"/>
                <a:ea typeface="Times New Roman"/>
                <a:cs typeface="Times New Roman"/>
                <a:sym typeface="Times New Roman"/>
              </a:rPr>
              <a:t>R(DNO,NO_OF_EMPLOYEES, AVERAGE_SAL)</a:t>
            </a:r>
            <a:r>
              <a:rPr b="0" i="0" lang="en-US" sz="2000" u="none" cap="none" strike="noStrike">
                <a:solidFill>
                  <a:schemeClr val="dk1"/>
                </a:solidFill>
                <a:latin typeface="Times New Roman"/>
                <a:ea typeface="Times New Roman"/>
                <a:cs typeface="Times New Roman"/>
                <a:sym typeface="Times New Roman"/>
              </a:rPr>
              <a:t> (</a:t>
            </a:r>
            <a:r>
              <a:rPr b="0" baseline="-25000" i="0" lang="en-US" sz="2000" u="none" cap="none" strike="noStrike">
                <a:solidFill>
                  <a:schemeClr val="dk1"/>
                </a:solidFill>
                <a:latin typeface="Times New Roman"/>
                <a:ea typeface="Times New Roman"/>
                <a:cs typeface="Times New Roman"/>
                <a:sym typeface="Times New Roman"/>
              </a:rPr>
              <a:t>DNO</a:t>
            </a:r>
            <a:r>
              <a:rPr b="0" i="0" lang="en-US" sz="2000" u="none" cap="none" strike="noStrike">
                <a:solidFill>
                  <a:schemeClr val="dk1"/>
                </a:solidFill>
                <a:latin typeface="Times New Roman"/>
                <a:ea typeface="Times New Roman"/>
                <a:cs typeface="Times New Roman"/>
                <a:sym typeface="Times New Roman"/>
              </a:rPr>
              <a:t> ℑ </a:t>
            </a:r>
            <a:r>
              <a:rPr b="0" baseline="-25000" i="0" lang="en-US" sz="2000" u="none" cap="none" strike="noStrike">
                <a:solidFill>
                  <a:schemeClr val="dk1"/>
                </a:solidFill>
                <a:latin typeface="Times New Roman"/>
                <a:ea typeface="Times New Roman"/>
                <a:cs typeface="Times New Roman"/>
                <a:sym typeface="Times New Roman"/>
              </a:rPr>
              <a:t>COUNT  SSN, AVERAGE SALARY</a:t>
            </a:r>
            <a:r>
              <a:rPr b="0" i="0" lang="en-US" sz="2000" u="none" cap="none" strike="noStrike">
                <a:solidFill>
                  <a:schemeClr val="dk1"/>
                </a:solidFill>
                <a:latin typeface="Times New Roman"/>
                <a:ea typeface="Times New Roman"/>
                <a:cs typeface="Times New Roman"/>
                <a:sym typeface="Times New Roman"/>
              </a:rPr>
              <a:t> (EMPLOYEE))</a:t>
            </a:r>
            <a:endParaRPr b="0" i="0" sz="1800" u="none" cap="none" strike="noStrike">
              <a:solidFill>
                <a:schemeClr val="lt1"/>
              </a:solidFill>
              <a:latin typeface="Times New Roman"/>
              <a:ea typeface="Times New Roman"/>
              <a:cs typeface="Times New Roman"/>
              <a:sym typeface="Times New Roman"/>
            </a:endParaRPr>
          </a:p>
          <a:p>
            <a:pPr indent="342900" lvl="0" marL="0" marR="0" rtl="0" algn="l">
              <a:spcBef>
                <a:spcPts val="4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(b) </a:t>
            </a:r>
            <a:r>
              <a:rPr b="0" baseline="-25000" i="0" lang="en-US" sz="2000" u="none" cap="none" strike="noStrike">
                <a:solidFill>
                  <a:schemeClr val="dk1"/>
                </a:solidFill>
                <a:latin typeface="Times New Roman"/>
                <a:ea typeface="Times New Roman"/>
                <a:cs typeface="Times New Roman"/>
                <a:sym typeface="Times New Roman"/>
              </a:rPr>
              <a:t>DNO</a:t>
            </a:r>
            <a:r>
              <a:rPr b="0" i="0" lang="en-US" sz="2000" u="none" cap="none" strike="noStrike">
                <a:solidFill>
                  <a:schemeClr val="dk1"/>
                </a:solidFill>
                <a:latin typeface="Times New Roman"/>
                <a:ea typeface="Times New Roman"/>
                <a:cs typeface="Times New Roman"/>
                <a:sym typeface="Times New Roman"/>
              </a:rPr>
              <a:t> ℑ </a:t>
            </a:r>
            <a:r>
              <a:rPr b="0" baseline="-25000" i="0" lang="en-US" sz="2000" u="none" cap="none" strike="noStrike">
                <a:solidFill>
                  <a:schemeClr val="dk1"/>
                </a:solidFill>
                <a:latin typeface="Times New Roman"/>
                <a:ea typeface="Times New Roman"/>
                <a:cs typeface="Times New Roman"/>
                <a:sym typeface="Times New Roman"/>
              </a:rPr>
              <a:t>COUNT  SSN, AVERAGE SALARY</a:t>
            </a:r>
            <a:r>
              <a:rPr b="0" i="0" lang="en-US" sz="2000" u="none" cap="none" strike="noStrike">
                <a:solidFill>
                  <a:schemeClr val="dk1"/>
                </a:solidFill>
                <a:latin typeface="Times New Roman"/>
                <a:ea typeface="Times New Roman"/>
                <a:cs typeface="Times New Roman"/>
                <a:sym typeface="Times New Roman"/>
              </a:rPr>
              <a:t> (EMPLOYEE)</a:t>
            </a:r>
            <a:endParaRPr b="0" i="0" sz="1800" u="none" cap="none" strike="noStrike">
              <a:solidFill>
                <a:schemeClr val="lt1"/>
              </a:solidFill>
              <a:latin typeface="Times New Roman"/>
              <a:ea typeface="Times New Roman"/>
              <a:cs typeface="Times New Roman"/>
              <a:sym typeface="Times New Roman"/>
            </a:endParaRPr>
          </a:p>
          <a:p>
            <a:pPr indent="342900" lvl="0" marL="0" marR="0" rtl="0" algn="l">
              <a:spcBef>
                <a:spcPts val="4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(c) ℑ </a:t>
            </a:r>
            <a:r>
              <a:rPr b="0" baseline="-25000" i="0" lang="en-US" sz="2000" u="none" cap="none" strike="noStrike">
                <a:solidFill>
                  <a:schemeClr val="dk1"/>
                </a:solidFill>
                <a:latin typeface="Times New Roman"/>
                <a:ea typeface="Times New Roman"/>
                <a:cs typeface="Times New Roman"/>
                <a:sym typeface="Times New Roman"/>
              </a:rPr>
              <a:t>COUNT  SSN, AVERAGE SALARY</a:t>
            </a:r>
            <a:r>
              <a:rPr b="0" i="0" lang="en-US" sz="2000" u="none" cap="none" strike="noStrike">
                <a:solidFill>
                  <a:schemeClr val="dk1"/>
                </a:solidFill>
                <a:latin typeface="Times New Roman"/>
                <a:ea typeface="Times New Roman"/>
                <a:cs typeface="Times New Roman"/>
                <a:sym typeface="Times New Roman"/>
              </a:rPr>
              <a:t> (EMPLOYEE)</a:t>
            </a:r>
            <a:endParaRPr b="0" i="0" sz="1800" u="none" cap="none" strike="noStrike">
              <a:solidFill>
                <a:schemeClr val="lt1"/>
              </a:solidFill>
              <a:latin typeface="Times New Roman"/>
              <a:ea typeface="Times New Roman"/>
              <a:cs typeface="Times New Roman"/>
              <a:sym typeface="Times New Roman"/>
            </a:endParaRPr>
          </a:p>
        </p:txBody>
      </p:sp>
      <p:sp>
        <p:nvSpPr>
          <p:cNvPr id="2086" name="Google Shape;2086;p18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0" name="Shape 2090"/>
        <p:cNvGrpSpPr/>
        <p:nvPr/>
      </p:nvGrpSpPr>
      <p:grpSpPr>
        <a:xfrm>
          <a:off x="0" y="0"/>
          <a:ext cx="0" cy="0"/>
          <a:chOff x="0" y="0"/>
          <a:chExt cx="0" cy="0"/>
        </a:xfrm>
      </p:grpSpPr>
      <p:sp>
        <p:nvSpPr>
          <p:cNvPr id="2091" name="Google Shape;2091;p19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092" name="Google Shape;2092;p190"/>
          <p:cNvSpPr txBox="1"/>
          <p:nvPr>
            <p:ph type="title"/>
          </p:nvPr>
        </p:nvSpPr>
        <p:spPr>
          <a:xfrm>
            <a:off x="685800" y="723900"/>
            <a:ext cx="7772400" cy="827087"/>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Recursive Closure Operations</a:t>
            </a:r>
            <a:endParaRPr b="1" i="0" sz="4000" u="none" cap="small" strike="noStrike">
              <a:solidFill>
                <a:srgbClr val="333399"/>
              </a:solidFill>
              <a:latin typeface="Arial"/>
              <a:ea typeface="Arial"/>
              <a:cs typeface="Arial"/>
              <a:sym typeface="Arial"/>
            </a:endParaRPr>
          </a:p>
        </p:txBody>
      </p:sp>
      <p:sp>
        <p:nvSpPr>
          <p:cNvPr id="2093" name="Google Shape;2093;p190"/>
          <p:cNvSpPr txBox="1"/>
          <p:nvPr>
            <p:ph idx="1" type="body"/>
          </p:nvPr>
        </p:nvSpPr>
        <p:spPr>
          <a:xfrm>
            <a:off x="411162" y="1773237"/>
            <a:ext cx="8434387" cy="36401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apply to a recursive relationship between tuples of the same relation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e.g. the relationship between an employee and a supervisor</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Example, to retrieve all supervisees of an employee ‘James Borg’ at all levels (that is, descendant)</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BORG_SSN ← </a:t>
            </a:r>
            <a:r>
              <a:rPr b="0" i="0" lang="en-US" sz="2000" u="none" cap="none" strike="noStrike">
                <a:solidFill>
                  <a:schemeClr val="dk1"/>
                </a:solidFill>
                <a:latin typeface="Arial"/>
                <a:ea typeface="Arial"/>
                <a:cs typeface="Arial"/>
                <a:sym typeface="Arial"/>
              </a:rPr>
              <a:t>π </a:t>
            </a:r>
            <a:r>
              <a:rPr b="0" baseline="-25000" i="0" lang="en-US" sz="2000" u="none" cap="none" strike="noStrike">
                <a:solidFill>
                  <a:schemeClr val="dk1"/>
                </a:solidFill>
                <a:latin typeface="Times New Roman"/>
                <a:ea typeface="Times New Roman"/>
                <a:cs typeface="Times New Roman"/>
                <a:sym typeface="Times New Roman"/>
              </a:rPr>
              <a:t>SSN </a:t>
            </a:r>
            <a:r>
              <a:rPr b="0" i="0" lang="en-US" sz="2000" u="none" cap="none" strike="noStrike">
                <a:solidFill>
                  <a:schemeClr val="dk1"/>
                </a:solidFill>
                <a:latin typeface="Times New Roman"/>
                <a:ea typeface="Times New Roman"/>
                <a:cs typeface="Times New Roman"/>
                <a:sym typeface="Times New Roman"/>
              </a:rPr>
              <a:t>(</a:t>
            </a:r>
            <a:r>
              <a:rPr b="0" i="0" lang="en-US" sz="2000" u="none" cap="none" strike="noStrike">
                <a:solidFill>
                  <a:schemeClr val="dk1"/>
                </a:solidFill>
                <a:latin typeface="Arial"/>
                <a:ea typeface="Arial"/>
                <a:cs typeface="Arial"/>
                <a:sym typeface="Arial"/>
              </a:rPr>
              <a:t>σ </a:t>
            </a:r>
            <a:r>
              <a:rPr b="0" baseline="-25000" i="0" lang="en-US" sz="2000" u="none" cap="none" strike="noStrike">
                <a:solidFill>
                  <a:schemeClr val="dk1"/>
                </a:solidFill>
                <a:latin typeface="Times New Roman"/>
                <a:ea typeface="Times New Roman"/>
                <a:cs typeface="Times New Roman"/>
                <a:sym typeface="Times New Roman"/>
              </a:rPr>
              <a:t>FNAME=</a:t>
            </a:r>
            <a:r>
              <a:rPr b="0" baseline="-25000" i="0" lang="en-US" sz="2000" u="none" cap="none" strike="noStrike">
                <a:solidFill>
                  <a:schemeClr val="dk1"/>
                </a:solidFill>
                <a:latin typeface="Arial"/>
                <a:ea typeface="Arial"/>
                <a:cs typeface="Arial"/>
                <a:sym typeface="Arial"/>
              </a:rPr>
              <a:t>‘</a:t>
            </a:r>
            <a:r>
              <a:rPr b="0" baseline="-25000" i="0" lang="en-US" sz="2000" u="none" cap="none" strike="noStrike">
                <a:solidFill>
                  <a:schemeClr val="dk1"/>
                </a:solidFill>
                <a:latin typeface="Times New Roman"/>
                <a:ea typeface="Times New Roman"/>
                <a:cs typeface="Times New Roman"/>
                <a:sym typeface="Times New Roman"/>
              </a:rPr>
              <a:t>JAMES</a:t>
            </a:r>
            <a:r>
              <a:rPr b="0" baseline="-25000" i="0" lang="en-US" sz="2000" u="none" cap="none" strike="noStrike">
                <a:solidFill>
                  <a:schemeClr val="dk1"/>
                </a:solidFill>
                <a:latin typeface="Arial"/>
                <a:ea typeface="Arial"/>
                <a:cs typeface="Arial"/>
                <a:sym typeface="Arial"/>
              </a:rPr>
              <a:t>’</a:t>
            </a:r>
            <a:r>
              <a:rPr b="0" baseline="-25000" i="0" lang="en-US" sz="2000" u="none" cap="none" strike="noStrike">
                <a:solidFill>
                  <a:schemeClr val="dk1"/>
                </a:solidFill>
                <a:latin typeface="Times New Roman"/>
                <a:ea typeface="Times New Roman"/>
                <a:cs typeface="Times New Roman"/>
                <a:sym typeface="Times New Roman"/>
              </a:rPr>
              <a:t> AND LNAME=</a:t>
            </a:r>
            <a:r>
              <a:rPr b="0" baseline="-25000" i="0" lang="en-US" sz="2000" u="none" cap="none" strike="noStrike">
                <a:solidFill>
                  <a:schemeClr val="dk1"/>
                </a:solidFill>
                <a:latin typeface="Arial"/>
                <a:ea typeface="Arial"/>
                <a:cs typeface="Arial"/>
                <a:sym typeface="Arial"/>
              </a:rPr>
              <a:t>‘</a:t>
            </a:r>
            <a:r>
              <a:rPr b="0" baseline="-25000" i="0" lang="en-US" sz="2000" u="none" cap="none" strike="noStrike">
                <a:solidFill>
                  <a:schemeClr val="dk1"/>
                </a:solidFill>
                <a:latin typeface="Times New Roman"/>
                <a:ea typeface="Times New Roman"/>
                <a:cs typeface="Times New Roman"/>
                <a:sym typeface="Times New Roman"/>
              </a:rPr>
              <a:t>BORG</a:t>
            </a:r>
            <a:r>
              <a:rPr b="0" baseline="-25000" i="0" lang="en-US" sz="2000" u="none" cap="none" strike="noStrike">
                <a:solidFill>
                  <a:schemeClr val="dk1"/>
                </a:solidFill>
                <a:latin typeface="Arial"/>
                <a:ea typeface="Arial"/>
                <a:cs typeface="Arial"/>
                <a:sym typeface="Arial"/>
              </a:rPr>
              <a:t>’</a:t>
            </a:r>
            <a:r>
              <a:rPr b="0" baseline="-2500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SUPERVISION(SSN1,SSN2) ← </a:t>
            </a:r>
            <a:r>
              <a:rPr b="0" i="0" lang="en-US" sz="2000" u="none" cap="none" strike="noStrike">
                <a:solidFill>
                  <a:schemeClr val="dk1"/>
                </a:solidFill>
                <a:latin typeface="Arial"/>
                <a:ea typeface="Arial"/>
                <a:cs typeface="Arial"/>
                <a:sym typeface="Arial"/>
              </a:rPr>
              <a:t>π </a:t>
            </a:r>
            <a:r>
              <a:rPr b="0" baseline="-25000" i="0" lang="en-US" sz="2000" u="none" cap="none" strike="noStrike">
                <a:solidFill>
                  <a:schemeClr val="dk1"/>
                </a:solidFill>
                <a:latin typeface="Times New Roman"/>
                <a:ea typeface="Times New Roman"/>
                <a:cs typeface="Times New Roman"/>
                <a:sym typeface="Times New Roman"/>
              </a:rPr>
              <a:t>SSN,SUPERSSN </a:t>
            </a:r>
            <a:r>
              <a:rPr b="0" i="0" lang="en-US" sz="20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RESULT1(SSN) ← </a:t>
            </a:r>
            <a:r>
              <a:rPr b="0" i="0" lang="en-US" sz="2000" u="none" cap="none" strike="noStrike">
                <a:solidFill>
                  <a:schemeClr val="dk1"/>
                </a:solidFill>
                <a:latin typeface="Arial"/>
                <a:ea typeface="Arial"/>
                <a:cs typeface="Arial"/>
                <a:sym typeface="Arial"/>
              </a:rPr>
              <a:t>π </a:t>
            </a:r>
            <a:r>
              <a:rPr b="0" baseline="-25000" i="0" lang="en-US" sz="2000" u="none" cap="none" strike="noStrike">
                <a:solidFill>
                  <a:schemeClr val="dk1"/>
                </a:solidFill>
                <a:latin typeface="Times New Roman"/>
                <a:ea typeface="Times New Roman"/>
                <a:cs typeface="Times New Roman"/>
                <a:sym typeface="Times New Roman"/>
              </a:rPr>
              <a:t>SSN1 </a:t>
            </a:r>
            <a:r>
              <a:rPr b="0" i="0" lang="en-US" sz="2000" u="none" cap="none" strike="noStrike">
                <a:solidFill>
                  <a:schemeClr val="dk1"/>
                </a:solidFill>
                <a:latin typeface="Times New Roman"/>
                <a:ea typeface="Times New Roman"/>
                <a:cs typeface="Times New Roman"/>
                <a:sym typeface="Times New Roman"/>
              </a:rPr>
              <a:t>( SUPERVISION ∞ </a:t>
            </a:r>
            <a:r>
              <a:rPr b="0" baseline="-25000" i="0" lang="en-US" sz="2000" u="none" cap="none" strike="noStrike">
                <a:solidFill>
                  <a:schemeClr val="dk1"/>
                </a:solidFill>
                <a:latin typeface="Times New Roman"/>
                <a:ea typeface="Times New Roman"/>
                <a:cs typeface="Times New Roman"/>
                <a:sym typeface="Times New Roman"/>
              </a:rPr>
              <a:t>SSN2=SSN</a:t>
            </a:r>
            <a:r>
              <a:rPr b="0" i="0" lang="en-US" sz="2000" u="none" cap="none" strike="noStrike">
                <a:solidFill>
                  <a:schemeClr val="dk1"/>
                </a:solidFill>
                <a:latin typeface="Times New Roman"/>
                <a:ea typeface="Times New Roman"/>
                <a:cs typeface="Times New Roman"/>
                <a:sym typeface="Times New Roman"/>
              </a:rPr>
              <a:t> BORG_SSN)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RESULT2(SSN) ← </a:t>
            </a:r>
            <a:r>
              <a:rPr b="0" i="0" lang="en-US" sz="2000" u="none" cap="none" strike="noStrike">
                <a:solidFill>
                  <a:schemeClr val="dk1"/>
                </a:solidFill>
                <a:latin typeface="Arial"/>
                <a:ea typeface="Arial"/>
                <a:cs typeface="Arial"/>
                <a:sym typeface="Arial"/>
              </a:rPr>
              <a:t>π </a:t>
            </a:r>
            <a:r>
              <a:rPr b="0" baseline="-25000" i="0" lang="en-US" sz="2000" u="none" cap="none" strike="noStrike">
                <a:solidFill>
                  <a:schemeClr val="dk1"/>
                </a:solidFill>
                <a:latin typeface="Times New Roman"/>
                <a:ea typeface="Times New Roman"/>
                <a:cs typeface="Times New Roman"/>
                <a:sym typeface="Times New Roman"/>
              </a:rPr>
              <a:t>SSN1 </a:t>
            </a:r>
            <a:r>
              <a:rPr b="0" i="0" lang="en-US" sz="2000" u="none" cap="none" strike="noStrike">
                <a:solidFill>
                  <a:schemeClr val="dk1"/>
                </a:solidFill>
                <a:latin typeface="Times New Roman"/>
                <a:ea typeface="Times New Roman"/>
                <a:cs typeface="Times New Roman"/>
                <a:sym typeface="Times New Roman"/>
              </a:rPr>
              <a:t>( SUPERVISION ∞ </a:t>
            </a:r>
            <a:r>
              <a:rPr b="0" baseline="-25000" i="0" lang="en-US" sz="2000" u="none" cap="none" strike="noStrike">
                <a:solidFill>
                  <a:schemeClr val="dk1"/>
                </a:solidFill>
                <a:latin typeface="Times New Roman"/>
                <a:ea typeface="Times New Roman"/>
                <a:cs typeface="Times New Roman"/>
                <a:sym typeface="Times New Roman"/>
              </a:rPr>
              <a:t>SSN2=SSN</a:t>
            </a:r>
            <a:r>
              <a:rPr b="0" i="0" lang="en-US" sz="2000" u="none" cap="none" strike="noStrike">
                <a:solidFill>
                  <a:schemeClr val="dk1"/>
                </a:solidFill>
                <a:latin typeface="Times New Roman"/>
                <a:ea typeface="Times New Roman"/>
                <a:cs typeface="Times New Roman"/>
                <a:sym typeface="Times New Roman"/>
              </a:rPr>
              <a:t> RESULT1)</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RESULT ← RESULT1 ∪ RESULT2</a:t>
            </a:r>
            <a:endParaRPr b="0" i="0" sz="1800" u="none" cap="none" strike="noStrike">
              <a:solidFill>
                <a:schemeClr val="dk1"/>
              </a:solidFill>
              <a:latin typeface="Times New Roman"/>
              <a:ea typeface="Times New Roman"/>
              <a:cs typeface="Times New Roman"/>
              <a:sym typeface="Times New Roman"/>
            </a:endParaRPr>
          </a:p>
        </p:txBody>
      </p:sp>
      <p:sp>
        <p:nvSpPr>
          <p:cNvPr id="2094" name="Google Shape;2094;p19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8" name="Shape 2098"/>
        <p:cNvGrpSpPr/>
        <p:nvPr/>
      </p:nvGrpSpPr>
      <p:grpSpPr>
        <a:xfrm>
          <a:off x="0" y="0"/>
          <a:ext cx="0" cy="0"/>
          <a:chOff x="0" y="0"/>
          <a:chExt cx="0" cy="0"/>
        </a:xfrm>
      </p:grpSpPr>
      <p:sp>
        <p:nvSpPr>
          <p:cNvPr id="2099" name="Google Shape;2099;p19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2100" name="Google Shape;2100;p191"/>
          <p:cNvPicPr preferRelativeResize="0"/>
          <p:nvPr/>
        </p:nvPicPr>
        <p:blipFill>
          <a:blip r:embed="rId3">
            <a:alphaModFix/>
          </a:blip>
          <a:stretch>
            <a:fillRect/>
          </a:stretch>
        </p:blipFill>
        <p:spPr>
          <a:xfrm>
            <a:off x="1152525" y="265112"/>
            <a:ext cx="6275387" cy="6332537"/>
          </a:xfrm>
          <a:prstGeom prst="rect">
            <a:avLst/>
          </a:prstGeom>
          <a:noFill/>
          <a:ln>
            <a:noFill/>
          </a:ln>
        </p:spPr>
      </p:pic>
      <p:sp>
        <p:nvSpPr>
          <p:cNvPr id="2101" name="Google Shape;2101;p191"/>
          <p:cNvSpPr txBox="1"/>
          <p:nvPr/>
        </p:nvSpPr>
        <p:spPr>
          <a:xfrm>
            <a:off x="727075" y="1530350"/>
            <a:ext cx="6700837" cy="53276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id="2102" name="Google Shape;2102;p191"/>
          <p:cNvPicPr preferRelativeResize="0"/>
          <p:nvPr/>
        </p:nvPicPr>
        <p:blipFill>
          <a:blip r:embed="rId4">
            <a:alphaModFix/>
          </a:blip>
          <a:stretch>
            <a:fillRect/>
          </a:stretch>
        </p:blipFill>
        <p:spPr>
          <a:xfrm>
            <a:off x="2030412" y="2266950"/>
            <a:ext cx="5118100" cy="3652837"/>
          </a:xfrm>
          <a:prstGeom prst="rect">
            <a:avLst/>
          </a:prstGeom>
          <a:noFill/>
          <a:ln>
            <a:noFill/>
          </a:ln>
        </p:spPr>
      </p:pic>
      <p:sp>
        <p:nvSpPr>
          <p:cNvPr id="2103" name="Google Shape;2103;p19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7" name="Shape 2107"/>
        <p:cNvGrpSpPr/>
        <p:nvPr/>
      </p:nvGrpSpPr>
      <p:grpSpPr>
        <a:xfrm>
          <a:off x="0" y="0"/>
          <a:ext cx="0" cy="0"/>
          <a:chOff x="0" y="0"/>
          <a:chExt cx="0" cy="0"/>
        </a:xfrm>
      </p:grpSpPr>
      <p:sp>
        <p:nvSpPr>
          <p:cNvPr id="2108" name="Google Shape;2108;p19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109" name="Google Shape;2109;p192"/>
          <p:cNvSpPr txBox="1"/>
          <p:nvPr>
            <p:ph type="title"/>
          </p:nvPr>
        </p:nvSpPr>
        <p:spPr>
          <a:xfrm>
            <a:off x="223837" y="120650"/>
            <a:ext cx="8640762" cy="846137"/>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Examples of Queries in Relational Algebra</a:t>
            </a:r>
            <a:endParaRPr b="1" i="0" sz="4000" u="none" cap="small" strike="noStrike">
              <a:solidFill>
                <a:srgbClr val="333399"/>
              </a:solidFill>
              <a:latin typeface="Arial"/>
              <a:ea typeface="Arial"/>
              <a:cs typeface="Arial"/>
              <a:sym typeface="Arial"/>
            </a:endParaRPr>
          </a:p>
        </p:txBody>
      </p:sp>
      <p:sp>
        <p:nvSpPr>
          <p:cNvPr id="2110" name="Google Shape;2110;p192"/>
          <p:cNvSpPr txBox="1"/>
          <p:nvPr>
            <p:ph idx="1" type="body"/>
          </p:nvPr>
        </p:nvSpPr>
        <p:spPr>
          <a:xfrm>
            <a:off x="147637" y="890587"/>
            <a:ext cx="8920162" cy="592931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Q1: Retrieve the name and address of all employees who work for the ‘Research’ department</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RESEARCH_DEPT ← </a:t>
            </a:r>
            <a:r>
              <a:rPr b="0" i="0" lang="en-US" sz="1800" u="none" cap="none" strike="noStrike">
                <a:solidFill>
                  <a:schemeClr val="dk1"/>
                </a:solidFill>
                <a:latin typeface="Arial"/>
                <a:ea typeface="Arial"/>
                <a:cs typeface="Arial"/>
                <a:sym typeface="Arial"/>
              </a:rPr>
              <a:t>σ </a:t>
            </a:r>
            <a:r>
              <a:rPr b="0" baseline="-25000" i="0" lang="en-US" sz="1800" u="none" cap="none" strike="noStrike">
                <a:solidFill>
                  <a:schemeClr val="dk1"/>
                </a:solidFill>
                <a:latin typeface="Times New Roman"/>
                <a:ea typeface="Times New Roman"/>
                <a:cs typeface="Times New Roman"/>
                <a:sym typeface="Times New Roman"/>
              </a:rPr>
              <a:t>DNAME=</a:t>
            </a:r>
            <a:r>
              <a:rPr b="0" baseline="-25000" i="0" lang="en-US" sz="1800" u="none" cap="none" strike="noStrike">
                <a:solidFill>
                  <a:schemeClr val="dk1"/>
                </a:solidFill>
                <a:latin typeface="Arial"/>
                <a:ea typeface="Arial"/>
                <a:cs typeface="Arial"/>
                <a:sym typeface="Arial"/>
              </a:rPr>
              <a:t>‘</a:t>
            </a:r>
            <a:r>
              <a:rPr b="0" baseline="-25000" i="0" lang="en-US" sz="1800" u="none" cap="none" strike="noStrike">
                <a:solidFill>
                  <a:schemeClr val="dk1"/>
                </a:solidFill>
                <a:latin typeface="Times New Roman"/>
                <a:ea typeface="Times New Roman"/>
                <a:cs typeface="Times New Roman"/>
                <a:sym typeface="Times New Roman"/>
              </a:rPr>
              <a:t>RESEARCH</a:t>
            </a:r>
            <a:r>
              <a:rPr b="0" baseline="-25000" i="0" lang="en-US" sz="1800" u="none" cap="none" strike="noStrike">
                <a:solidFill>
                  <a:schemeClr val="dk1"/>
                </a:solidFill>
                <a:latin typeface="Arial"/>
                <a:ea typeface="Arial"/>
                <a:cs typeface="Arial"/>
                <a:sym typeface="Arial"/>
              </a:rPr>
              <a:t>’’</a:t>
            </a:r>
            <a:r>
              <a:rPr b="0" i="0" lang="en-US" sz="1800" u="none" cap="none" strike="noStrike">
                <a:solidFill>
                  <a:schemeClr val="dk1"/>
                </a:solidFill>
                <a:latin typeface="Times New Roman"/>
                <a:ea typeface="Times New Roman"/>
                <a:cs typeface="Times New Roman"/>
                <a:sym typeface="Times New Roman"/>
              </a:rPr>
              <a:t>(DEPARTMENT)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RESEARCH_EMPS ← </a:t>
            </a:r>
            <a:r>
              <a:rPr b="0" baseline="-25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(RESEARCH_DEPT ∞ </a:t>
            </a:r>
            <a:r>
              <a:rPr b="0" baseline="-25000" i="0" lang="en-US" sz="1800" u="none" cap="none" strike="noStrike">
                <a:solidFill>
                  <a:schemeClr val="dk1"/>
                </a:solidFill>
                <a:latin typeface="Times New Roman"/>
                <a:ea typeface="Times New Roman"/>
                <a:cs typeface="Times New Roman"/>
                <a:sym typeface="Times New Roman"/>
              </a:rPr>
              <a:t>DNUMBER=DNO</a:t>
            </a:r>
            <a:r>
              <a:rPr b="0" i="0" lang="en-US" sz="1800" u="none" cap="none" strike="noStrike">
                <a:solidFill>
                  <a:schemeClr val="dk1"/>
                </a:solidFill>
                <a:latin typeface="Times New Roman"/>
                <a:ea typeface="Times New Roman"/>
                <a:cs typeface="Times New Roman"/>
                <a:sym typeface="Times New Roman"/>
              </a:rPr>
              <a:t> EMPLOYEE)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RESULT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FNAME, LNAME, ADDRESS </a:t>
            </a:r>
            <a:r>
              <a:rPr b="0" i="0" lang="en-US" sz="1800" u="none" cap="none" strike="noStrike">
                <a:solidFill>
                  <a:schemeClr val="dk1"/>
                </a:solidFill>
                <a:latin typeface="Times New Roman"/>
                <a:ea typeface="Times New Roman"/>
                <a:cs typeface="Times New Roman"/>
                <a:sym typeface="Times New Roman"/>
              </a:rPr>
              <a:t>(RESEARCH_EMPS)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360"/>
              </a:spcBef>
              <a:spcAft>
                <a:spcPts val="0"/>
              </a:spcAft>
              <a:buClr>
                <a:srgbClr val="FF0000"/>
              </a:buClr>
              <a:buFont typeface="Times New Roman"/>
              <a:buNone/>
            </a:pPr>
            <a:r>
              <a:rPr b="0" i="0" lang="en-US" sz="1800" u="none" cap="none" strike="noStrike">
                <a:solidFill>
                  <a:schemeClr val="hlink"/>
                </a:solidFill>
                <a:latin typeface="Times New Roman"/>
                <a:ea typeface="Times New Roman"/>
                <a:cs typeface="Times New Roman"/>
                <a:sym typeface="Times New Roman"/>
              </a:rPr>
              <a:t>OR</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FNAME, LNAME, ADDRESS </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Arial"/>
                <a:ea typeface="Arial"/>
                <a:cs typeface="Arial"/>
                <a:sym typeface="Arial"/>
              </a:rPr>
              <a:t>σ </a:t>
            </a:r>
            <a:r>
              <a:rPr b="0" baseline="-25000" i="0" lang="en-US" sz="1800" u="none" cap="none" strike="noStrike">
                <a:solidFill>
                  <a:schemeClr val="dk1"/>
                </a:solidFill>
                <a:latin typeface="Times New Roman"/>
                <a:ea typeface="Times New Roman"/>
                <a:cs typeface="Times New Roman"/>
                <a:sym typeface="Times New Roman"/>
              </a:rPr>
              <a:t>DNAME=</a:t>
            </a:r>
            <a:r>
              <a:rPr b="0" baseline="-25000" i="0" lang="en-US" sz="1800" u="none" cap="none" strike="noStrike">
                <a:solidFill>
                  <a:schemeClr val="dk1"/>
                </a:solidFill>
                <a:latin typeface="Arial"/>
                <a:ea typeface="Arial"/>
                <a:cs typeface="Arial"/>
                <a:sym typeface="Arial"/>
              </a:rPr>
              <a:t>‘</a:t>
            </a:r>
            <a:r>
              <a:rPr b="0" baseline="-25000" i="0" lang="en-US" sz="1800" u="none" cap="none" strike="noStrike">
                <a:solidFill>
                  <a:schemeClr val="dk1"/>
                </a:solidFill>
                <a:latin typeface="Times New Roman"/>
                <a:ea typeface="Times New Roman"/>
                <a:cs typeface="Times New Roman"/>
                <a:sym typeface="Times New Roman"/>
              </a:rPr>
              <a:t>RESEARCH</a:t>
            </a:r>
            <a:r>
              <a:rPr b="0" baseline="-25000" i="0" lang="en-US" sz="1800" u="none" cap="none" strike="noStrike">
                <a:solidFill>
                  <a:schemeClr val="dk1"/>
                </a:solidFill>
                <a:latin typeface="Arial"/>
                <a:ea typeface="Arial"/>
                <a:cs typeface="Arial"/>
                <a:sym typeface="Arial"/>
              </a:rPr>
              <a:t>’’</a:t>
            </a:r>
            <a:r>
              <a:rPr b="0" i="0" lang="en-US" sz="1800" u="none" cap="none" strike="noStrike">
                <a:solidFill>
                  <a:schemeClr val="dk1"/>
                </a:solidFill>
                <a:latin typeface="Times New Roman"/>
                <a:ea typeface="Times New Roman"/>
                <a:cs typeface="Times New Roman"/>
                <a:sym typeface="Times New Roman"/>
              </a:rPr>
              <a:t>(DEPARTMENT)) ∞ </a:t>
            </a:r>
            <a:r>
              <a:rPr b="0" baseline="-25000" i="0" lang="en-US" sz="1800" u="none" cap="none" strike="noStrike">
                <a:solidFill>
                  <a:schemeClr val="dk1"/>
                </a:solidFill>
                <a:latin typeface="Times New Roman"/>
                <a:ea typeface="Times New Roman"/>
                <a:cs typeface="Times New Roman"/>
                <a:sym typeface="Times New Roman"/>
              </a:rPr>
              <a:t>DNUMBER=DNO</a:t>
            </a:r>
            <a:r>
              <a:rPr b="0" i="0" lang="en-US" sz="1800" u="none" cap="none" strike="noStrike">
                <a:solidFill>
                  <a:schemeClr val="dk1"/>
                </a:solidFill>
                <a:latin typeface="Times New Roman"/>
                <a:ea typeface="Times New Roman"/>
                <a:cs typeface="Times New Roman"/>
                <a:sym typeface="Times New Roman"/>
              </a:rPr>
              <a:t> EMPLOYEE)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Q2: For every project located in ‘Stafford’, list the project number, the controlling department number, and the department manager’s last name, address, and birth date.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STAFFORD_PROJS ← </a:t>
            </a:r>
            <a:r>
              <a:rPr b="0" i="0" lang="en-US" sz="1800" u="none" cap="none" strike="noStrike">
                <a:solidFill>
                  <a:schemeClr val="dk1"/>
                </a:solidFill>
                <a:latin typeface="Arial"/>
                <a:ea typeface="Arial"/>
                <a:cs typeface="Arial"/>
                <a:sym typeface="Arial"/>
              </a:rPr>
              <a:t>σ </a:t>
            </a:r>
            <a:r>
              <a:rPr b="0" baseline="-25000" i="0" lang="en-US" sz="1800" u="none" cap="none" strike="noStrike">
                <a:solidFill>
                  <a:schemeClr val="dk1"/>
                </a:solidFill>
                <a:latin typeface="Times New Roman"/>
                <a:ea typeface="Times New Roman"/>
                <a:cs typeface="Times New Roman"/>
                <a:sym typeface="Times New Roman"/>
              </a:rPr>
              <a:t>PLOCATION=</a:t>
            </a:r>
            <a:r>
              <a:rPr b="0" baseline="-25000" i="0" lang="en-US" sz="1800" u="none" cap="none" strike="noStrike">
                <a:solidFill>
                  <a:schemeClr val="dk1"/>
                </a:solidFill>
                <a:latin typeface="Arial"/>
                <a:ea typeface="Arial"/>
                <a:cs typeface="Arial"/>
                <a:sym typeface="Arial"/>
              </a:rPr>
              <a:t>‘</a:t>
            </a:r>
            <a:r>
              <a:rPr b="0" baseline="-25000" i="0" lang="en-US" sz="1800" u="none" cap="none" strike="noStrike">
                <a:solidFill>
                  <a:schemeClr val="dk1"/>
                </a:solidFill>
                <a:latin typeface="Times New Roman"/>
                <a:ea typeface="Times New Roman"/>
                <a:cs typeface="Times New Roman"/>
                <a:sym typeface="Times New Roman"/>
              </a:rPr>
              <a:t>STAFFORD</a:t>
            </a:r>
            <a:r>
              <a:rPr b="0" baseline="-25000" i="0" lang="en-US" sz="1800" u="none" cap="none" strike="noStrike">
                <a:solidFill>
                  <a:schemeClr val="dk1"/>
                </a:solidFill>
                <a:latin typeface="Arial"/>
                <a:ea typeface="Arial"/>
                <a:cs typeface="Arial"/>
                <a:sym typeface="Arial"/>
              </a:rPr>
              <a:t>’’</a:t>
            </a:r>
            <a:r>
              <a:rPr b="0" i="0" lang="en-US" sz="1800" u="none" cap="none" strike="noStrike">
                <a:solidFill>
                  <a:schemeClr val="dk1"/>
                </a:solidFill>
                <a:latin typeface="Times New Roman"/>
                <a:ea typeface="Times New Roman"/>
                <a:cs typeface="Times New Roman"/>
                <a:sym typeface="Times New Roman"/>
              </a:rPr>
              <a:t>(PROJECT)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CONTR_DEPT ← </a:t>
            </a:r>
            <a:r>
              <a:rPr b="0" baseline="-25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(STAFFORD_PROJS ∞ </a:t>
            </a:r>
            <a:r>
              <a:rPr b="0" baseline="-25000" i="0" lang="en-US" sz="1800" u="none" cap="none" strike="noStrike">
                <a:solidFill>
                  <a:schemeClr val="dk1"/>
                </a:solidFill>
                <a:latin typeface="Times New Roman"/>
                <a:ea typeface="Times New Roman"/>
                <a:cs typeface="Times New Roman"/>
                <a:sym typeface="Times New Roman"/>
              </a:rPr>
              <a:t>DNUM=DNUMBER</a:t>
            </a:r>
            <a:r>
              <a:rPr b="0" i="0" lang="en-US" sz="1800" u="none" cap="none" strike="noStrike">
                <a:solidFill>
                  <a:schemeClr val="dk1"/>
                </a:solidFill>
                <a:latin typeface="Times New Roman"/>
                <a:ea typeface="Times New Roman"/>
                <a:cs typeface="Times New Roman"/>
                <a:sym typeface="Times New Roman"/>
              </a:rPr>
              <a:t> DEPARTMENT)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PROJ_DEPT_MGR ← (CONTR_DEPT ∞ </a:t>
            </a:r>
            <a:r>
              <a:rPr b="0" baseline="-25000" i="0" lang="en-US" sz="1800" u="none" cap="none" strike="noStrike">
                <a:solidFill>
                  <a:schemeClr val="dk1"/>
                </a:solidFill>
                <a:latin typeface="Times New Roman"/>
                <a:ea typeface="Times New Roman"/>
                <a:cs typeface="Times New Roman"/>
                <a:sym typeface="Times New Roman"/>
              </a:rPr>
              <a:t>MGRSSN=SSN</a:t>
            </a:r>
            <a:r>
              <a:rPr b="0" i="0" lang="en-US" sz="1800" u="none" cap="none" strike="noStrike">
                <a:solidFill>
                  <a:schemeClr val="dk1"/>
                </a:solidFill>
                <a:latin typeface="Times New Roman"/>
                <a:ea typeface="Times New Roman"/>
                <a:cs typeface="Times New Roman"/>
                <a:sym typeface="Times New Roman"/>
              </a:rPr>
              <a:t> EMPLOYEE)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RESULT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PNUMBER, DNUM, LNAME, ADDRESS, BDATE </a:t>
            </a:r>
            <a:r>
              <a:rPr b="0" i="0" lang="en-US" sz="1800" u="none" cap="none" strike="noStrike">
                <a:solidFill>
                  <a:schemeClr val="dk1"/>
                </a:solidFill>
                <a:latin typeface="Times New Roman"/>
                <a:ea typeface="Times New Roman"/>
                <a:cs typeface="Times New Roman"/>
                <a:sym typeface="Times New Roman"/>
              </a:rPr>
              <a:t>(PROJ_DEPT_MGR)</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360"/>
              </a:spcBef>
              <a:spcAft>
                <a:spcPts val="0"/>
              </a:spcAft>
              <a:buClr>
                <a:srgbClr val="FF0000"/>
              </a:buClr>
              <a:buFont typeface="Times New Roman"/>
              <a:buNone/>
            </a:pPr>
            <a:r>
              <a:rPr b="0" i="0" lang="en-US" sz="1800" u="none" cap="none" strike="noStrike">
                <a:solidFill>
                  <a:schemeClr val="hlink"/>
                </a:solidFill>
                <a:latin typeface="Times New Roman"/>
                <a:ea typeface="Times New Roman"/>
                <a:cs typeface="Times New Roman"/>
                <a:sym typeface="Times New Roman"/>
              </a:rPr>
              <a:t>OR</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PNUMBER, DNUM, LNAME, ADDRESS, BDATE </a:t>
            </a:r>
            <a:r>
              <a:rPr b="0" i="0" lang="en-US" sz="1800" u="none" cap="none" strike="noStrike">
                <a:solidFill>
                  <a:schemeClr val="dk1"/>
                </a:solidFill>
                <a:latin typeface="Times New Roman"/>
                <a:ea typeface="Times New Roman"/>
                <a:cs typeface="Times New Roman"/>
                <a:sym typeface="Times New Roman"/>
              </a:rPr>
              <a:t>( ( (</a:t>
            </a:r>
            <a:r>
              <a:rPr b="0" i="0" lang="en-US" sz="1800" u="none" cap="none" strike="noStrike">
                <a:solidFill>
                  <a:schemeClr val="dk1"/>
                </a:solidFill>
                <a:latin typeface="Arial"/>
                <a:ea typeface="Arial"/>
                <a:cs typeface="Arial"/>
                <a:sym typeface="Arial"/>
              </a:rPr>
              <a:t>σ </a:t>
            </a:r>
            <a:r>
              <a:rPr b="0" baseline="-25000" i="0" lang="en-US" sz="1800" u="none" cap="none" strike="noStrike">
                <a:solidFill>
                  <a:schemeClr val="dk1"/>
                </a:solidFill>
                <a:latin typeface="Times New Roman"/>
                <a:ea typeface="Times New Roman"/>
                <a:cs typeface="Times New Roman"/>
                <a:sym typeface="Times New Roman"/>
              </a:rPr>
              <a:t>PLOCATION=</a:t>
            </a:r>
            <a:r>
              <a:rPr b="0" baseline="-25000" i="0" lang="en-US" sz="1800" u="none" cap="none" strike="noStrike">
                <a:solidFill>
                  <a:schemeClr val="dk1"/>
                </a:solidFill>
                <a:latin typeface="Arial"/>
                <a:ea typeface="Arial"/>
                <a:cs typeface="Arial"/>
                <a:sym typeface="Arial"/>
              </a:rPr>
              <a:t>‘</a:t>
            </a:r>
            <a:r>
              <a:rPr b="0" baseline="-25000" i="0" lang="en-US" sz="1800" u="none" cap="none" strike="noStrike">
                <a:solidFill>
                  <a:schemeClr val="dk1"/>
                </a:solidFill>
                <a:latin typeface="Times New Roman"/>
                <a:ea typeface="Times New Roman"/>
                <a:cs typeface="Times New Roman"/>
                <a:sym typeface="Times New Roman"/>
              </a:rPr>
              <a:t>STAFFORD</a:t>
            </a:r>
            <a:r>
              <a:rPr b="0" baseline="-25000" i="0" lang="en-US" sz="1800" u="none" cap="none" strike="noStrike">
                <a:solidFill>
                  <a:schemeClr val="dk1"/>
                </a:solidFill>
                <a:latin typeface="Arial"/>
                <a:ea typeface="Arial"/>
                <a:cs typeface="Arial"/>
                <a:sym typeface="Arial"/>
              </a:rPr>
              <a:t>’’</a:t>
            </a:r>
            <a:r>
              <a:rPr b="0" i="0" lang="en-US" sz="1800" u="none" cap="none" strike="noStrike">
                <a:solidFill>
                  <a:schemeClr val="dk1"/>
                </a:solidFill>
                <a:latin typeface="Times New Roman"/>
                <a:ea typeface="Times New Roman"/>
                <a:cs typeface="Times New Roman"/>
                <a:sym typeface="Times New Roman"/>
              </a:rPr>
              <a:t>(PROJECT)) ∞ </a:t>
            </a:r>
            <a:r>
              <a:rPr b="0" baseline="-25000" i="0" lang="en-US" sz="1800" u="none" cap="none" strike="noStrike">
                <a:solidFill>
                  <a:schemeClr val="dk1"/>
                </a:solidFill>
                <a:latin typeface="Times New Roman"/>
                <a:ea typeface="Times New Roman"/>
                <a:cs typeface="Times New Roman"/>
                <a:sym typeface="Times New Roman"/>
              </a:rPr>
              <a:t>DNUM=DNUMBER</a:t>
            </a:r>
            <a:r>
              <a:rPr b="0" i="0" lang="en-US" sz="1800" u="none" cap="none" strike="noStrike">
                <a:solidFill>
                  <a:schemeClr val="dk1"/>
                </a:solidFill>
                <a:latin typeface="Times New Roman"/>
                <a:ea typeface="Times New Roman"/>
                <a:cs typeface="Times New Roman"/>
                <a:sym typeface="Times New Roman"/>
              </a:rPr>
              <a:t> DEPARTMENT) ∞ </a:t>
            </a:r>
            <a:r>
              <a:rPr b="0" baseline="-25000" i="0" lang="en-US" sz="1800" u="none" cap="none" strike="noStrike">
                <a:solidFill>
                  <a:schemeClr val="dk1"/>
                </a:solidFill>
                <a:latin typeface="Times New Roman"/>
                <a:ea typeface="Times New Roman"/>
                <a:cs typeface="Times New Roman"/>
                <a:sym typeface="Times New Roman"/>
              </a:rPr>
              <a:t>MGRSSN=SSN</a:t>
            </a:r>
            <a:r>
              <a:rPr b="0" i="0" lang="en-US" sz="1800" u="none" cap="none" strike="noStrike">
                <a:solidFill>
                  <a:schemeClr val="dk1"/>
                </a:solidFill>
                <a:latin typeface="Times New Roman"/>
                <a:ea typeface="Times New Roman"/>
                <a:cs typeface="Times New Roman"/>
                <a:sym typeface="Times New Roman"/>
              </a:rPr>
              <a:t> EMPLOYEE)</a:t>
            </a:r>
            <a:endParaRPr b="0" i="0" sz="1800" u="none" cap="none" strike="noStrike">
              <a:solidFill>
                <a:schemeClr val="dk1"/>
              </a:solidFill>
              <a:latin typeface="Times New Roman"/>
              <a:ea typeface="Times New Roman"/>
              <a:cs typeface="Times New Roman"/>
              <a:sym typeface="Times New Roman"/>
            </a:endParaRPr>
          </a:p>
        </p:txBody>
      </p:sp>
      <p:sp>
        <p:nvSpPr>
          <p:cNvPr id="2111" name="Google Shape;2111;p19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5" name="Shape 2115"/>
        <p:cNvGrpSpPr/>
        <p:nvPr/>
      </p:nvGrpSpPr>
      <p:grpSpPr>
        <a:xfrm>
          <a:off x="0" y="0"/>
          <a:ext cx="0" cy="0"/>
          <a:chOff x="0" y="0"/>
          <a:chExt cx="0" cy="0"/>
        </a:xfrm>
      </p:grpSpPr>
      <p:sp>
        <p:nvSpPr>
          <p:cNvPr id="2116" name="Google Shape;2116;p19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117" name="Google Shape;2117;p193"/>
          <p:cNvSpPr txBox="1"/>
          <p:nvPr>
            <p:ph idx="1" type="body"/>
          </p:nvPr>
        </p:nvSpPr>
        <p:spPr>
          <a:xfrm>
            <a:off x="261937" y="209550"/>
            <a:ext cx="8672512" cy="638651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Q3: Find the names of employees who work on all the projects controlled by department number 5.</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DEPT5_PROJS(PNO)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PNUMBER </a:t>
            </a:r>
            <a:r>
              <a:rPr b="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Arial"/>
                <a:ea typeface="Arial"/>
                <a:cs typeface="Arial"/>
                <a:sym typeface="Arial"/>
              </a:rPr>
              <a:t>σ </a:t>
            </a:r>
            <a:r>
              <a:rPr b="0" baseline="-25000" i="0" lang="en-US" sz="1800" u="none" cap="none" strike="noStrike">
                <a:solidFill>
                  <a:schemeClr val="dk1"/>
                </a:solidFill>
                <a:latin typeface="Times New Roman"/>
                <a:ea typeface="Times New Roman"/>
                <a:cs typeface="Times New Roman"/>
                <a:sym typeface="Times New Roman"/>
              </a:rPr>
              <a:t>DNUM=5 </a:t>
            </a:r>
            <a:r>
              <a:rPr b="0" i="0" lang="en-US" sz="1800" u="none" cap="none" strike="noStrike">
                <a:solidFill>
                  <a:schemeClr val="dk1"/>
                </a:solidFill>
                <a:latin typeface="Times New Roman"/>
                <a:ea typeface="Times New Roman"/>
                <a:cs typeface="Times New Roman"/>
                <a:sym typeface="Times New Roman"/>
              </a:rPr>
              <a:t>(PROJECT))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EMP_PROJ(SSN,PNO)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ESSN, PNO </a:t>
            </a:r>
            <a:r>
              <a:rPr b="0" i="0" lang="en-US" sz="1800" u="none" cap="none" strike="noStrike">
                <a:solidFill>
                  <a:schemeClr val="dk1"/>
                </a:solidFill>
                <a:latin typeface="Times New Roman"/>
                <a:ea typeface="Times New Roman"/>
                <a:cs typeface="Times New Roman"/>
                <a:sym typeface="Times New Roman"/>
              </a:rPr>
              <a:t>(WORKS_ON)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200"/>
              <a:buFont typeface="Times New Roman"/>
              <a:buChar char="●"/>
            </a:pPr>
            <a:r>
              <a:rPr b="0" i="0" lang="en-US" sz="1800" u="none" cap="none" strike="noStrike">
                <a:solidFill>
                  <a:schemeClr val="dk1"/>
                </a:solidFill>
                <a:latin typeface="Times New Roman"/>
                <a:ea typeface="Times New Roman"/>
                <a:cs typeface="Times New Roman"/>
                <a:sym typeface="Times New Roman"/>
              </a:rPr>
              <a:t>RESULT_EMP_SSN ← EMP_PROJ </a:t>
            </a:r>
            <a:r>
              <a:rPr b="0" i="0" lang="en-US" sz="20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DEPT5_PROJS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RESULT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LNAME, FNAME </a:t>
            </a:r>
            <a:r>
              <a:rPr b="0" i="0" lang="en-US" sz="1800" u="none" cap="none" strike="noStrike">
                <a:solidFill>
                  <a:schemeClr val="dk1"/>
                </a:solidFill>
                <a:latin typeface="Times New Roman"/>
                <a:ea typeface="Times New Roman"/>
                <a:cs typeface="Times New Roman"/>
                <a:sym typeface="Times New Roman"/>
              </a:rPr>
              <a:t>(RESULT_EMP_SSN * EMPLOYEE)</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1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Q4: Make a list of project numbers for projects that involve an employee whose last name is ‘Smith’, either as a worker or as a manager of the department that controls the project</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SMITHS(ESSN)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SSN </a:t>
            </a:r>
            <a:r>
              <a:rPr b="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Arial"/>
                <a:ea typeface="Arial"/>
                <a:cs typeface="Arial"/>
                <a:sym typeface="Arial"/>
              </a:rPr>
              <a:t>σ </a:t>
            </a:r>
            <a:r>
              <a:rPr b="0" baseline="-25000" i="0" lang="en-US" sz="1800" u="none" cap="none" strike="noStrike">
                <a:solidFill>
                  <a:schemeClr val="dk1"/>
                </a:solidFill>
                <a:latin typeface="Times New Roman"/>
                <a:ea typeface="Times New Roman"/>
                <a:cs typeface="Times New Roman"/>
                <a:sym typeface="Times New Roman"/>
              </a:rPr>
              <a:t>LNAME=</a:t>
            </a:r>
            <a:r>
              <a:rPr b="0" baseline="-25000" i="0" lang="en-US" sz="1800" u="none" cap="none" strike="noStrike">
                <a:solidFill>
                  <a:schemeClr val="dk1"/>
                </a:solidFill>
                <a:latin typeface="Arial"/>
                <a:ea typeface="Arial"/>
                <a:cs typeface="Arial"/>
                <a:sym typeface="Arial"/>
              </a:rPr>
              <a:t>‘</a:t>
            </a:r>
            <a:r>
              <a:rPr b="0" baseline="-25000" i="0" lang="en-US" sz="1800" u="none" cap="none" strike="noStrike">
                <a:solidFill>
                  <a:schemeClr val="dk1"/>
                </a:solidFill>
                <a:latin typeface="Times New Roman"/>
                <a:ea typeface="Times New Roman"/>
                <a:cs typeface="Times New Roman"/>
                <a:sym typeface="Times New Roman"/>
              </a:rPr>
              <a:t>SMITH</a:t>
            </a:r>
            <a:r>
              <a:rPr b="0" baseline="-25000" i="0" lang="en-US" sz="1800" u="none" cap="none" strike="noStrike">
                <a:solidFill>
                  <a:schemeClr val="dk1"/>
                </a:solidFill>
                <a:latin typeface="Arial"/>
                <a:ea typeface="Arial"/>
                <a:cs typeface="Arial"/>
                <a:sym typeface="Arial"/>
              </a:rPr>
              <a:t>’</a:t>
            </a:r>
            <a:r>
              <a:rPr b="0" baseline="-25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SMITH_WORKER_PROJS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PNO </a:t>
            </a:r>
            <a:r>
              <a:rPr b="0" i="0" lang="en-US" sz="1800" u="none" cap="none" strike="noStrike">
                <a:solidFill>
                  <a:schemeClr val="dk1"/>
                </a:solidFill>
                <a:latin typeface="Times New Roman"/>
                <a:ea typeface="Times New Roman"/>
                <a:cs typeface="Times New Roman"/>
                <a:sym typeface="Times New Roman"/>
              </a:rPr>
              <a:t>(WORKS_ON * SMITHS)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MGRS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LNAME, DNUMBER </a:t>
            </a:r>
            <a:r>
              <a:rPr b="0" i="0" lang="en-US" sz="1800" u="none" cap="none" strike="noStrike">
                <a:solidFill>
                  <a:schemeClr val="dk1"/>
                </a:solidFill>
                <a:latin typeface="Times New Roman"/>
                <a:ea typeface="Times New Roman"/>
                <a:cs typeface="Times New Roman"/>
                <a:sym typeface="Times New Roman"/>
              </a:rPr>
              <a:t>(EMPLOYEE ∞ </a:t>
            </a:r>
            <a:r>
              <a:rPr b="0" baseline="-25000" i="0" lang="en-US" sz="1800" u="none" cap="none" strike="noStrike">
                <a:solidFill>
                  <a:schemeClr val="dk1"/>
                </a:solidFill>
                <a:latin typeface="Times New Roman"/>
                <a:ea typeface="Times New Roman"/>
                <a:cs typeface="Times New Roman"/>
                <a:sym typeface="Times New Roman"/>
              </a:rPr>
              <a:t>SSN=MGRSSN</a:t>
            </a:r>
            <a:r>
              <a:rPr b="0" i="0" lang="en-US" sz="1800" u="none" cap="none" strike="noStrike">
                <a:solidFill>
                  <a:schemeClr val="dk1"/>
                </a:solidFill>
                <a:latin typeface="Times New Roman"/>
                <a:ea typeface="Times New Roman"/>
                <a:cs typeface="Times New Roman"/>
                <a:sym typeface="Times New Roman"/>
              </a:rPr>
              <a:t> DEPARTMENT)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SMITH_MANAGED_DEPTS(DNUM)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DNUMBER </a:t>
            </a:r>
            <a:r>
              <a:rPr b="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Arial"/>
                <a:ea typeface="Arial"/>
                <a:cs typeface="Arial"/>
                <a:sym typeface="Arial"/>
              </a:rPr>
              <a:t>σ </a:t>
            </a:r>
            <a:r>
              <a:rPr b="0" baseline="-25000" i="0" lang="en-US" sz="1800" u="none" cap="none" strike="noStrike">
                <a:solidFill>
                  <a:schemeClr val="dk1"/>
                </a:solidFill>
                <a:latin typeface="Times New Roman"/>
                <a:ea typeface="Times New Roman"/>
                <a:cs typeface="Times New Roman"/>
                <a:sym typeface="Times New Roman"/>
              </a:rPr>
              <a:t>LNAME=</a:t>
            </a:r>
            <a:r>
              <a:rPr b="0" baseline="-25000" i="0" lang="en-US" sz="1800" u="none" cap="none" strike="noStrike">
                <a:solidFill>
                  <a:schemeClr val="dk1"/>
                </a:solidFill>
                <a:latin typeface="Arial"/>
                <a:ea typeface="Arial"/>
                <a:cs typeface="Arial"/>
                <a:sym typeface="Arial"/>
              </a:rPr>
              <a:t>‘</a:t>
            </a:r>
            <a:r>
              <a:rPr b="0" baseline="-25000" i="0" lang="en-US" sz="1800" u="none" cap="none" strike="noStrike">
                <a:solidFill>
                  <a:schemeClr val="dk1"/>
                </a:solidFill>
                <a:latin typeface="Times New Roman"/>
                <a:ea typeface="Times New Roman"/>
                <a:cs typeface="Times New Roman"/>
                <a:sym typeface="Times New Roman"/>
              </a:rPr>
              <a:t>SMITH</a:t>
            </a:r>
            <a:r>
              <a:rPr b="0" baseline="-25000" i="0" lang="en-US" sz="1800" u="none" cap="none" strike="noStrike">
                <a:solidFill>
                  <a:schemeClr val="dk1"/>
                </a:solidFill>
                <a:latin typeface="Arial"/>
                <a:ea typeface="Arial"/>
                <a:cs typeface="Arial"/>
                <a:sym typeface="Arial"/>
              </a:rPr>
              <a:t>’</a:t>
            </a:r>
            <a:r>
              <a:rPr b="0" baseline="-25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(MGRS))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SMITH_MGR_PROJS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PNUMBER </a:t>
            </a:r>
            <a:r>
              <a:rPr b="0" i="0" lang="en-US" sz="1800" u="none" cap="none" strike="noStrike">
                <a:solidFill>
                  <a:schemeClr val="dk1"/>
                </a:solidFill>
                <a:latin typeface="Times New Roman"/>
                <a:ea typeface="Times New Roman"/>
                <a:cs typeface="Times New Roman"/>
                <a:sym typeface="Times New Roman"/>
              </a:rPr>
              <a:t>(SMITH_MANAGED_DEPTS * PROJECT)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200"/>
              <a:buFont typeface="Times New Roman"/>
              <a:buChar char="●"/>
            </a:pPr>
            <a:r>
              <a:rPr b="0" i="0" lang="en-US" sz="1800" u="none" cap="none" strike="noStrike">
                <a:solidFill>
                  <a:schemeClr val="dk1"/>
                </a:solidFill>
                <a:latin typeface="Times New Roman"/>
                <a:ea typeface="Times New Roman"/>
                <a:cs typeface="Times New Roman"/>
                <a:sym typeface="Times New Roman"/>
              </a:rPr>
              <a:t>RESULT ← SMITH_WORKER_PROJS </a:t>
            </a:r>
            <a:r>
              <a:rPr b="0" i="0" lang="en-US" sz="20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SMITH_MGR_PROJS</a:t>
            </a:r>
            <a:endParaRPr b="0" i="0" sz="1800" u="none" cap="none" strike="noStrike">
              <a:solidFill>
                <a:schemeClr val="dk1"/>
              </a:solidFill>
              <a:latin typeface="Times New Roman"/>
              <a:ea typeface="Times New Roman"/>
              <a:cs typeface="Times New Roman"/>
              <a:sym typeface="Times New Roman"/>
            </a:endParaRPr>
          </a:p>
        </p:txBody>
      </p:sp>
      <p:sp>
        <p:nvSpPr>
          <p:cNvPr id="2118" name="Google Shape;2118;p19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2" name="Shape 2122"/>
        <p:cNvGrpSpPr/>
        <p:nvPr/>
      </p:nvGrpSpPr>
      <p:grpSpPr>
        <a:xfrm>
          <a:off x="0" y="0"/>
          <a:ext cx="0" cy="0"/>
          <a:chOff x="0" y="0"/>
          <a:chExt cx="0" cy="0"/>
        </a:xfrm>
      </p:grpSpPr>
      <p:sp>
        <p:nvSpPr>
          <p:cNvPr id="2123" name="Google Shape;2123;p19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124" name="Google Shape;2124;p194"/>
          <p:cNvSpPr txBox="1"/>
          <p:nvPr>
            <p:ph idx="1" type="body"/>
          </p:nvPr>
        </p:nvSpPr>
        <p:spPr>
          <a:xfrm>
            <a:off x="261937" y="223837"/>
            <a:ext cx="8672512" cy="638175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Q5: List the names of all employees with two or more dependents.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T1(SSN, NO_OF_DEPTS) ← </a:t>
            </a:r>
            <a:r>
              <a:rPr b="0" baseline="-25000" i="0" lang="en-US" sz="1800" u="none" cap="none" strike="noStrike">
                <a:solidFill>
                  <a:schemeClr val="dk1"/>
                </a:solidFill>
                <a:latin typeface="Times New Roman"/>
                <a:ea typeface="Times New Roman"/>
                <a:cs typeface="Times New Roman"/>
                <a:sym typeface="Times New Roman"/>
              </a:rPr>
              <a:t>ESSN</a:t>
            </a:r>
            <a:r>
              <a:rPr b="0" i="0" lang="en-US" sz="1800" u="none" cap="none" strike="noStrike">
                <a:solidFill>
                  <a:schemeClr val="dk1"/>
                </a:solidFill>
                <a:latin typeface="Times New Roman"/>
                <a:ea typeface="Times New Roman"/>
                <a:cs typeface="Times New Roman"/>
                <a:sym typeface="Times New Roman"/>
              </a:rPr>
              <a:t> ℑ </a:t>
            </a:r>
            <a:r>
              <a:rPr b="0" baseline="-25000" i="0" lang="en-US" sz="1800" u="none" cap="none" strike="noStrike">
                <a:solidFill>
                  <a:schemeClr val="dk1"/>
                </a:solidFill>
                <a:latin typeface="Times New Roman"/>
                <a:ea typeface="Times New Roman"/>
                <a:cs typeface="Times New Roman"/>
                <a:sym typeface="Times New Roman"/>
              </a:rPr>
              <a:t>COUNT  DEPENDENT_NAME</a:t>
            </a:r>
            <a:r>
              <a:rPr b="0" i="0" lang="en-US" sz="1800" u="none" cap="none" strike="noStrike">
                <a:solidFill>
                  <a:schemeClr val="dk1"/>
                </a:solidFill>
                <a:latin typeface="Times New Roman"/>
                <a:ea typeface="Times New Roman"/>
                <a:cs typeface="Times New Roman"/>
                <a:sym typeface="Times New Roman"/>
              </a:rPr>
              <a:t> (DEPENDENT)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T2 ← </a:t>
            </a:r>
            <a:r>
              <a:rPr b="0" i="0" lang="en-US" sz="1800" u="none" cap="none" strike="noStrike">
                <a:solidFill>
                  <a:schemeClr val="dk1"/>
                </a:solidFill>
                <a:latin typeface="Arial"/>
                <a:ea typeface="Arial"/>
                <a:cs typeface="Arial"/>
                <a:sym typeface="Arial"/>
              </a:rPr>
              <a:t>σ </a:t>
            </a:r>
            <a:r>
              <a:rPr b="0" baseline="-25000" i="0" lang="en-US" sz="1800" u="none" cap="none" strike="noStrike">
                <a:solidFill>
                  <a:schemeClr val="dk1"/>
                </a:solidFill>
                <a:latin typeface="Times New Roman"/>
                <a:ea typeface="Times New Roman"/>
                <a:cs typeface="Times New Roman"/>
                <a:sym typeface="Times New Roman"/>
              </a:rPr>
              <a:t>NO_OF_DEPTS≧2 </a:t>
            </a:r>
            <a:r>
              <a:rPr b="0" i="0" lang="en-US" sz="1800" u="none" cap="none" strike="noStrike">
                <a:solidFill>
                  <a:schemeClr val="dk1"/>
                </a:solidFill>
                <a:latin typeface="Times New Roman"/>
                <a:ea typeface="Times New Roman"/>
                <a:cs typeface="Times New Roman"/>
                <a:sym typeface="Times New Roman"/>
              </a:rPr>
              <a:t>(T1)</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RESULT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LNAME, FNAME </a:t>
            </a:r>
            <a:r>
              <a:rPr b="0" i="0" lang="en-US" sz="1800" u="none" cap="none" strike="noStrike">
                <a:solidFill>
                  <a:schemeClr val="dk1"/>
                </a:solidFill>
                <a:latin typeface="Times New Roman"/>
                <a:ea typeface="Times New Roman"/>
                <a:cs typeface="Times New Roman"/>
                <a:sym typeface="Times New Roman"/>
              </a:rPr>
              <a:t>(T2 * EMPLOYEE)</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1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Q6: Retrieve the names of employees who have no dependents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ALL_EMPS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SSN </a:t>
            </a:r>
            <a:r>
              <a:rPr b="0" i="0" lang="en-US" sz="18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EMPS_WITH_DEPS(SSN)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ESSN </a:t>
            </a:r>
            <a:r>
              <a:rPr b="0" i="0" lang="en-US" sz="1800" u="none" cap="none" strike="noStrike">
                <a:solidFill>
                  <a:schemeClr val="dk1"/>
                </a:solidFill>
                <a:latin typeface="Times New Roman"/>
                <a:ea typeface="Times New Roman"/>
                <a:cs typeface="Times New Roman"/>
                <a:sym typeface="Times New Roman"/>
              </a:rPr>
              <a:t>(DEPENDENT)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EMPS_WITHOUT_DEPS ← ALL_EMPS － EMPS_WITH_DEPS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RESULT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LNAME, FNAME </a:t>
            </a:r>
            <a:r>
              <a:rPr b="0" i="0" lang="en-US" sz="1800" u="none" cap="none" strike="noStrike">
                <a:solidFill>
                  <a:schemeClr val="dk1"/>
                </a:solidFill>
                <a:latin typeface="Times New Roman"/>
                <a:ea typeface="Times New Roman"/>
                <a:cs typeface="Times New Roman"/>
                <a:sym typeface="Times New Roman"/>
              </a:rPr>
              <a:t>(EMPS_WITHOUT_DEPS * EMPLOYEE)</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1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Q7: List the names of managers who have at least one dependent.</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MGRS(SSN)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MGRSSN </a:t>
            </a:r>
            <a:r>
              <a:rPr b="0" i="0" lang="en-US" sz="1800" u="none" cap="none" strike="noStrike">
                <a:solidFill>
                  <a:schemeClr val="dk1"/>
                </a:solidFill>
                <a:latin typeface="Times New Roman"/>
                <a:ea typeface="Times New Roman"/>
                <a:cs typeface="Times New Roman"/>
                <a:sym typeface="Times New Roman"/>
              </a:rPr>
              <a:t>(DEPARTMENT)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EMPS_WITH_DEPS(SSN)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ESSN </a:t>
            </a:r>
            <a:r>
              <a:rPr b="0" i="0" lang="en-US" sz="1800" u="none" cap="none" strike="noStrike">
                <a:solidFill>
                  <a:schemeClr val="dk1"/>
                </a:solidFill>
                <a:latin typeface="Times New Roman"/>
                <a:ea typeface="Times New Roman"/>
                <a:cs typeface="Times New Roman"/>
                <a:sym typeface="Times New Roman"/>
              </a:rPr>
              <a:t>(DEPENDENT)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MGRS_WITH_DEPS ← MGRS ∩EMPS_WITH_DEPS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10000"/>
              </a:lnSpc>
              <a:spcBef>
                <a:spcPts val="0"/>
              </a:spcBef>
              <a:spcAft>
                <a:spcPts val="0"/>
              </a:spcAft>
              <a:buClr>
                <a:srgbClr val="FF0000"/>
              </a:buClr>
              <a:buSzPts val="1100"/>
              <a:buFont typeface="Times New Roman"/>
              <a:buChar char="●"/>
            </a:pPr>
            <a:r>
              <a:rPr b="0" i="0" lang="en-US" sz="1800" u="none" cap="none" strike="noStrike">
                <a:solidFill>
                  <a:schemeClr val="dk1"/>
                </a:solidFill>
                <a:latin typeface="Times New Roman"/>
                <a:ea typeface="Times New Roman"/>
                <a:cs typeface="Times New Roman"/>
                <a:sym typeface="Times New Roman"/>
              </a:rPr>
              <a:t>RESULT ← </a:t>
            </a:r>
            <a:r>
              <a:rPr b="0" i="0" lang="en-US" sz="1800" u="none" cap="none" strike="noStrike">
                <a:solidFill>
                  <a:schemeClr val="dk1"/>
                </a:solidFill>
                <a:latin typeface="Arial"/>
                <a:ea typeface="Arial"/>
                <a:cs typeface="Arial"/>
                <a:sym typeface="Arial"/>
              </a:rPr>
              <a:t>π </a:t>
            </a:r>
            <a:r>
              <a:rPr b="0" baseline="-25000" i="0" lang="en-US" sz="1800" u="none" cap="none" strike="noStrike">
                <a:solidFill>
                  <a:schemeClr val="dk1"/>
                </a:solidFill>
                <a:latin typeface="Times New Roman"/>
                <a:ea typeface="Times New Roman"/>
                <a:cs typeface="Times New Roman"/>
                <a:sym typeface="Times New Roman"/>
              </a:rPr>
              <a:t>LNAME, FNAME </a:t>
            </a:r>
            <a:r>
              <a:rPr b="0" i="0" lang="en-US" sz="1800" u="none" cap="none" strike="noStrike">
                <a:solidFill>
                  <a:schemeClr val="dk1"/>
                </a:solidFill>
                <a:latin typeface="Times New Roman"/>
                <a:ea typeface="Times New Roman"/>
                <a:cs typeface="Times New Roman"/>
                <a:sym typeface="Times New Roman"/>
              </a:rPr>
              <a:t>(MGRS_WITH_DEPS * EMPLOYEE)</a:t>
            </a:r>
            <a:endParaRPr b="0" i="0" sz="1800" u="none" cap="none" strike="noStrike">
              <a:solidFill>
                <a:schemeClr val="dk1"/>
              </a:solidFill>
              <a:latin typeface="Times New Roman"/>
              <a:ea typeface="Times New Roman"/>
              <a:cs typeface="Times New Roman"/>
              <a:sym typeface="Times New Roman"/>
            </a:endParaRPr>
          </a:p>
        </p:txBody>
      </p:sp>
      <p:sp>
        <p:nvSpPr>
          <p:cNvPr id="2125" name="Google Shape;2125;p19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9" name="Shape 2129"/>
        <p:cNvGrpSpPr/>
        <p:nvPr/>
      </p:nvGrpSpPr>
      <p:grpSpPr>
        <a:xfrm>
          <a:off x="0" y="0"/>
          <a:ext cx="0" cy="0"/>
          <a:chOff x="0" y="0"/>
          <a:chExt cx="0" cy="0"/>
        </a:xfrm>
      </p:grpSpPr>
      <p:sp>
        <p:nvSpPr>
          <p:cNvPr id="2130" name="Google Shape;2130;p19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131" name="Google Shape;2131;p195"/>
          <p:cNvSpPr txBox="1"/>
          <p:nvPr/>
        </p:nvSpPr>
        <p:spPr>
          <a:xfrm>
            <a:off x="1833562" y="1309687"/>
            <a:ext cx="9144000" cy="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2" name="Google Shape;2132;p195"/>
          <p:cNvSpPr txBox="1"/>
          <p:nvPr/>
        </p:nvSpPr>
        <p:spPr>
          <a:xfrm>
            <a:off x="228600" y="304800"/>
            <a:ext cx="2006600" cy="36703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Clr>
                <a:schemeClr val="lt1"/>
              </a:buClr>
              <a:buFont typeface="Arial"/>
              <a:buNone/>
            </a:pPr>
            <a:r>
              <a:rPr b="0" i="0" lang="en-US" sz="2800" u="none" cap="none" strike="noStrike">
                <a:solidFill>
                  <a:srgbClr val="333399"/>
                </a:solidFill>
                <a:latin typeface="Arial"/>
                <a:ea typeface="Arial"/>
                <a:cs typeface="Arial"/>
                <a:sym typeface="Arial"/>
              </a:rPr>
              <a:t>the COMPANY database</a:t>
            </a:r>
            <a:endParaRPr b="0" i="0" sz="1800" u="none" cap="none" strike="noStrike">
              <a:solidFill>
                <a:schemeClr val="lt1"/>
              </a:solidFill>
              <a:latin typeface="Times New Roman"/>
              <a:ea typeface="Times New Roman"/>
              <a:cs typeface="Times New Roman"/>
              <a:sym typeface="Times New Roman"/>
            </a:endParaRPr>
          </a:p>
        </p:txBody>
      </p:sp>
      <p:pic>
        <p:nvPicPr>
          <p:cNvPr id="2133" name="Google Shape;2133;p195"/>
          <p:cNvPicPr preferRelativeResize="0"/>
          <p:nvPr/>
        </p:nvPicPr>
        <p:blipFill>
          <a:blip r:embed="rId3">
            <a:alphaModFix/>
          </a:blip>
          <a:stretch>
            <a:fillRect/>
          </a:stretch>
        </p:blipFill>
        <p:spPr>
          <a:xfrm>
            <a:off x="2254250" y="190500"/>
            <a:ext cx="6492875" cy="6553200"/>
          </a:xfrm>
          <a:prstGeom prst="rect">
            <a:avLst/>
          </a:prstGeom>
          <a:noFill/>
          <a:ln>
            <a:noFill/>
          </a:ln>
        </p:spPr>
      </p:pic>
      <p:sp>
        <p:nvSpPr>
          <p:cNvPr id="2134" name="Google Shape;2134;p19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8" name="Shape 2138"/>
        <p:cNvGrpSpPr/>
        <p:nvPr/>
      </p:nvGrpSpPr>
      <p:grpSpPr>
        <a:xfrm>
          <a:off x="0" y="0"/>
          <a:ext cx="0" cy="0"/>
          <a:chOff x="0" y="0"/>
          <a:chExt cx="0" cy="0"/>
        </a:xfrm>
      </p:grpSpPr>
      <p:sp>
        <p:nvSpPr>
          <p:cNvPr id="2139" name="Google Shape;2139;p19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140" name="Google Shape;2140;p196"/>
          <p:cNvSpPr txBox="1"/>
          <p:nvPr>
            <p:ph type="title"/>
          </p:nvPr>
        </p:nvSpPr>
        <p:spPr>
          <a:xfrm>
            <a:off x="685800" y="31115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Relational Calculus</a:t>
            </a:r>
            <a:endParaRPr b="1" i="0" sz="4000" u="none" cap="small" strike="noStrike">
              <a:solidFill>
                <a:srgbClr val="333399"/>
              </a:solidFill>
              <a:latin typeface="Arial"/>
              <a:ea typeface="Arial"/>
              <a:cs typeface="Arial"/>
              <a:sym typeface="Arial"/>
            </a:endParaRPr>
          </a:p>
        </p:txBody>
      </p:sp>
      <p:sp>
        <p:nvSpPr>
          <p:cNvPr id="2141" name="Google Shape;2141;p196"/>
          <p:cNvSpPr txBox="1"/>
          <p:nvPr>
            <p:ph idx="1" type="body"/>
          </p:nvPr>
        </p:nvSpPr>
        <p:spPr>
          <a:xfrm>
            <a:off x="392112" y="1454150"/>
            <a:ext cx="8359775" cy="500221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Both relational algebra and relational calculus are formal query languages for the relational model</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relational algebra uses a procedural way of stating a query</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a sequence of operations to specify a retrieval request</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relational calculus uses a declarative (nonprocedural) way of stating a query</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a calculus expression specifies what is to be retrieved rather than how to retrieve it</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The expressive power of the two languages is identical</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any retrieval that can be specified in the relational algebra can also be specified in the relational calculus and vice versa</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relational complete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 query language can express any query that can be expressed in the relational algebra or the relational calculus </a:t>
            </a:r>
            <a:endParaRPr b="0" i="0" sz="1800" u="none" cap="none" strike="noStrike">
              <a:solidFill>
                <a:schemeClr val="dk1"/>
              </a:solidFill>
              <a:latin typeface="Times New Roman"/>
              <a:ea typeface="Times New Roman"/>
              <a:cs typeface="Times New Roman"/>
              <a:sym typeface="Times New Roman"/>
            </a:endParaRPr>
          </a:p>
        </p:txBody>
      </p:sp>
      <p:sp>
        <p:nvSpPr>
          <p:cNvPr id="2142" name="Google Shape;2142;p19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17" name="Google Shape;217;p35"/>
          <p:cNvSpPr txBox="1"/>
          <p:nvPr>
            <p:ph type="title"/>
          </p:nvPr>
        </p:nvSpPr>
        <p:spPr>
          <a:xfrm>
            <a:off x="685800" y="28575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Data Models</a:t>
            </a:r>
            <a:endParaRPr b="1" i="0" sz="4000" u="none" cap="small" strike="noStrike">
              <a:solidFill>
                <a:srgbClr val="333399"/>
              </a:solidFill>
              <a:latin typeface="Arial"/>
              <a:ea typeface="Arial"/>
              <a:cs typeface="Arial"/>
              <a:sym typeface="Arial"/>
            </a:endParaRPr>
          </a:p>
        </p:txBody>
      </p:sp>
      <p:sp>
        <p:nvSpPr>
          <p:cNvPr id="218" name="Google Shape;218;p35"/>
          <p:cNvSpPr txBox="1"/>
          <p:nvPr>
            <p:ph idx="1" type="body"/>
          </p:nvPr>
        </p:nvSpPr>
        <p:spPr>
          <a:xfrm>
            <a:off x="685800" y="1524000"/>
            <a:ext cx="8191500" cy="474345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56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Data Model</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A set of concepts to describe the </a:t>
            </a:r>
            <a:r>
              <a:rPr b="0" i="1" lang="en-US" sz="2400" u="none" cap="none" strike="noStrike">
                <a:solidFill>
                  <a:srgbClr val="000000"/>
                </a:solidFill>
                <a:latin typeface="Times New Roman"/>
                <a:ea typeface="Times New Roman"/>
                <a:cs typeface="Times New Roman"/>
                <a:sym typeface="Times New Roman"/>
              </a:rPr>
              <a:t>structure</a:t>
            </a:r>
            <a:r>
              <a:rPr b="0" i="0" lang="en-US" sz="2400" u="none" cap="none" strike="noStrike">
                <a:solidFill>
                  <a:srgbClr val="000000"/>
                </a:solidFill>
                <a:latin typeface="Times New Roman"/>
                <a:ea typeface="Times New Roman"/>
                <a:cs typeface="Times New Roman"/>
                <a:sym typeface="Times New Roman"/>
              </a:rPr>
              <a:t> of a database,</a:t>
            </a:r>
            <a:r>
              <a:rPr b="0" i="1"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latin typeface="Times New Roman"/>
                <a:ea typeface="Times New Roman"/>
                <a:cs typeface="Times New Roman"/>
                <a:sym typeface="Times New Roman"/>
              </a:rPr>
              <a:t>which means the </a:t>
            </a:r>
            <a:r>
              <a:rPr b="0" i="1" lang="en-US" sz="2400" u="none" cap="none" strike="noStrike">
                <a:solidFill>
                  <a:srgbClr val="000000"/>
                </a:solidFill>
                <a:latin typeface="Times New Roman"/>
                <a:ea typeface="Times New Roman"/>
                <a:cs typeface="Times New Roman"/>
                <a:sym typeface="Times New Roman"/>
              </a:rPr>
              <a:t>data types</a:t>
            </a:r>
            <a:r>
              <a:rPr b="0" i="0" lang="en-US" sz="2400" u="none" cap="none" strike="noStrike">
                <a:solidFill>
                  <a:srgbClr val="000000"/>
                </a:solidFill>
                <a:latin typeface="Times New Roman"/>
                <a:ea typeface="Times New Roman"/>
                <a:cs typeface="Times New Roman"/>
                <a:sym typeface="Times New Roman"/>
              </a:rPr>
              <a:t>, </a:t>
            </a:r>
            <a:r>
              <a:rPr b="0" i="1" lang="en-US" sz="2400" u="none" cap="none" strike="noStrike">
                <a:solidFill>
                  <a:srgbClr val="000000"/>
                </a:solidFill>
                <a:latin typeface="Times New Roman"/>
                <a:ea typeface="Times New Roman"/>
                <a:cs typeface="Times New Roman"/>
                <a:sym typeface="Times New Roman"/>
              </a:rPr>
              <a:t>relationships</a:t>
            </a:r>
            <a:r>
              <a:rPr b="0" i="0" lang="en-US" sz="2400" u="none" cap="none" strike="noStrike">
                <a:solidFill>
                  <a:srgbClr val="000000"/>
                </a:solidFill>
                <a:latin typeface="Times New Roman"/>
                <a:ea typeface="Times New Roman"/>
                <a:cs typeface="Times New Roman"/>
                <a:sym typeface="Times New Roman"/>
              </a:rPr>
              <a:t>, and </a:t>
            </a:r>
            <a:r>
              <a:rPr b="0" i="1" lang="en-US" sz="2400" u="none" cap="none" strike="noStrike">
                <a:solidFill>
                  <a:srgbClr val="000000"/>
                </a:solidFill>
                <a:latin typeface="Times New Roman"/>
                <a:ea typeface="Times New Roman"/>
                <a:cs typeface="Times New Roman"/>
                <a:sym typeface="Times New Roman"/>
              </a:rPr>
              <a:t> constraints</a:t>
            </a:r>
            <a:r>
              <a:rPr b="0" i="0" lang="en-US" sz="2400" u="none" cap="none" strike="noStrike">
                <a:solidFill>
                  <a:srgbClr val="000000"/>
                </a:solidFill>
                <a:latin typeface="Times New Roman"/>
                <a:ea typeface="Times New Roman"/>
                <a:cs typeface="Times New Roman"/>
                <a:sym typeface="Times New Roman"/>
              </a:rPr>
              <a:t> that should hold on the data</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700"/>
              <a:buFont typeface="Times New Roman"/>
              <a:buChar char="●"/>
            </a:pPr>
            <a:r>
              <a:rPr b="1" i="0" lang="en-US" sz="2800" u="none" cap="none" strike="noStrike">
                <a:solidFill>
                  <a:schemeClr val="dk1"/>
                </a:solidFill>
                <a:latin typeface="Times New Roman"/>
                <a:ea typeface="Times New Roman"/>
                <a:cs typeface="Times New Roman"/>
                <a:sym typeface="Times New Roman"/>
              </a:rPr>
              <a:t>Categories of data models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1" i="0" lang="en-US" sz="2400" u="none" cap="none" strike="noStrike">
                <a:solidFill>
                  <a:srgbClr val="000000"/>
                </a:solidFill>
                <a:latin typeface="Times New Roman"/>
                <a:ea typeface="Times New Roman"/>
                <a:cs typeface="Times New Roman"/>
                <a:sym typeface="Times New Roman"/>
              </a:rPr>
              <a:t>Conceptual</a:t>
            </a: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high-level</a:t>
            </a: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semantic</a:t>
            </a:r>
            <a:r>
              <a:rPr b="0" i="0" lang="en-US" sz="2400" u="none" cap="none" strike="noStrike">
                <a:solidFill>
                  <a:srgbClr val="000000"/>
                </a:solidFill>
                <a:latin typeface="Times New Roman"/>
                <a:ea typeface="Times New Roman"/>
                <a:cs typeface="Times New Roman"/>
                <a:sym typeface="Times New Roman"/>
              </a:rPr>
              <a:t>) data models: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Provide concepts that are close to the way many users </a:t>
            </a:r>
            <a:r>
              <a:rPr b="0" i="1" lang="en-US" sz="2000" u="none" cap="none" strike="noStrike">
                <a:solidFill>
                  <a:srgbClr val="000000"/>
                </a:solidFill>
                <a:latin typeface="Times New Roman"/>
                <a:ea typeface="Times New Roman"/>
                <a:cs typeface="Times New Roman"/>
                <a:sym typeface="Times New Roman"/>
              </a:rPr>
              <a:t>perceive</a:t>
            </a:r>
            <a:r>
              <a:rPr b="0" i="0" lang="en-US" sz="2000" u="none" cap="none" strike="noStrike">
                <a:solidFill>
                  <a:srgbClr val="000000"/>
                </a:solidFill>
                <a:latin typeface="Times New Roman"/>
                <a:ea typeface="Times New Roman"/>
                <a:cs typeface="Times New Roman"/>
                <a:sym typeface="Times New Roman"/>
              </a:rPr>
              <a:t> data. (Also called </a:t>
            </a:r>
            <a:r>
              <a:rPr b="1" i="0" lang="en-US" sz="2000" u="none" cap="none" strike="noStrike">
                <a:solidFill>
                  <a:srgbClr val="000000"/>
                </a:solidFill>
                <a:latin typeface="Times New Roman"/>
                <a:ea typeface="Times New Roman"/>
                <a:cs typeface="Times New Roman"/>
                <a:sym typeface="Times New Roman"/>
              </a:rPr>
              <a:t>entity-based</a:t>
            </a:r>
            <a:r>
              <a:rPr b="0" i="0" lang="en-US" sz="2000" u="none" cap="none" strike="noStrike">
                <a:solidFill>
                  <a:srgbClr val="000000"/>
                </a:solidFill>
                <a:latin typeface="Times New Roman"/>
                <a:ea typeface="Times New Roman"/>
                <a:cs typeface="Times New Roman"/>
                <a:sym typeface="Times New Roman"/>
              </a:rPr>
              <a:t> or </a:t>
            </a:r>
            <a:r>
              <a:rPr b="1" i="0" lang="en-US" sz="2000" u="none" cap="none" strike="noStrike">
                <a:solidFill>
                  <a:srgbClr val="000000"/>
                </a:solidFill>
                <a:latin typeface="Times New Roman"/>
                <a:ea typeface="Times New Roman"/>
                <a:cs typeface="Times New Roman"/>
                <a:sym typeface="Times New Roman"/>
              </a:rPr>
              <a:t>object-based</a:t>
            </a:r>
            <a:r>
              <a:rPr b="0" i="0" lang="en-US" sz="2000" u="none" cap="none" strike="noStrike">
                <a:solidFill>
                  <a:srgbClr val="000000"/>
                </a:solidFill>
                <a:latin typeface="Times New Roman"/>
                <a:ea typeface="Times New Roman"/>
                <a:cs typeface="Times New Roman"/>
                <a:sym typeface="Times New Roman"/>
              </a:rPr>
              <a:t> data models.)</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1" i="0" lang="en-US" sz="2400" u="none" cap="none" strike="noStrike">
                <a:solidFill>
                  <a:srgbClr val="000000"/>
                </a:solidFill>
                <a:latin typeface="Times New Roman"/>
                <a:ea typeface="Times New Roman"/>
                <a:cs typeface="Times New Roman"/>
                <a:sym typeface="Times New Roman"/>
              </a:rPr>
              <a:t>Physical</a:t>
            </a: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low-level</a:t>
            </a: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internal</a:t>
            </a:r>
            <a:r>
              <a:rPr b="0" i="0" lang="en-US" sz="2400" u="none" cap="none" strike="noStrike">
                <a:solidFill>
                  <a:srgbClr val="000000"/>
                </a:solidFill>
                <a:latin typeface="Times New Roman"/>
                <a:ea typeface="Times New Roman"/>
                <a:cs typeface="Times New Roman"/>
                <a:sym typeface="Times New Roman"/>
              </a:rPr>
              <a:t>) data models: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Provide concepts that describe details of how data is stored in the computer.</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1" i="0" lang="en-US" sz="2400" u="none" cap="none" strike="noStrike">
                <a:solidFill>
                  <a:srgbClr val="000000"/>
                </a:solidFill>
                <a:latin typeface="Times New Roman"/>
                <a:ea typeface="Times New Roman"/>
                <a:cs typeface="Times New Roman"/>
                <a:sym typeface="Times New Roman"/>
              </a:rPr>
              <a:t>Implementation</a:t>
            </a: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representational</a:t>
            </a:r>
            <a:r>
              <a:rPr b="0" i="0" lang="en-US" sz="2400" u="none" cap="none" strike="noStrike">
                <a:solidFill>
                  <a:srgbClr val="000000"/>
                </a:solidFill>
                <a:latin typeface="Times New Roman"/>
                <a:ea typeface="Times New Roman"/>
                <a:cs typeface="Times New Roman"/>
                <a:sym typeface="Times New Roman"/>
              </a:rPr>
              <a:t>) data models: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Provide concepts that fall between the above two, balancing user views with some computer storage details. (used most frequently)</a:t>
            </a:r>
            <a:endParaRPr b="0" i="0" sz="1600" u="none" cap="none" strike="noStrike">
              <a:solidFill>
                <a:schemeClr val="dk1"/>
              </a:solidFill>
              <a:latin typeface="Times New Roman"/>
              <a:ea typeface="Times New Roman"/>
              <a:cs typeface="Times New Roman"/>
              <a:sym typeface="Times New Roman"/>
            </a:endParaRPr>
          </a:p>
        </p:txBody>
      </p:sp>
      <p:sp>
        <p:nvSpPr>
          <p:cNvPr id="219" name="Google Shape;219;p3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19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148" name="Google Shape;2148;p197"/>
          <p:cNvSpPr txBox="1"/>
          <p:nvPr>
            <p:ph type="title"/>
          </p:nvPr>
        </p:nvSpPr>
        <p:spPr>
          <a:xfrm>
            <a:off x="685800" y="342900"/>
            <a:ext cx="7772400" cy="846137"/>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Relational Calculus</a:t>
            </a:r>
            <a:endParaRPr b="1" i="0" sz="4000" u="none" cap="small" strike="noStrike">
              <a:solidFill>
                <a:srgbClr val="333399"/>
              </a:solidFill>
              <a:latin typeface="Arial"/>
              <a:ea typeface="Arial"/>
              <a:cs typeface="Arial"/>
              <a:sym typeface="Arial"/>
            </a:endParaRPr>
          </a:p>
        </p:txBody>
      </p:sp>
      <p:sp>
        <p:nvSpPr>
          <p:cNvPr id="2149" name="Google Shape;2149;p197"/>
          <p:cNvSpPr txBox="1"/>
          <p:nvPr>
            <p:ph idx="1" type="body"/>
          </p:nvPr>
        </p:nvSpPr>
        <p:spPr>
          <a:xfrm>
            <a:off x="447675" y="1189037"/>
            <a:ext cx="8434387" cy="53609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Tuple Relational Calculus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 t | COND(t)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to retrieve all tuples t that satisfy COND(t)</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 is a tuple variable</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COND(t) is a conditional expression</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Example: to find all employees whose salary is above 50000</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{t.FNAME, t.LNAME | EMPLOYEE(t) and t.SALARY&gt;50000}</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Domain Relational Calculus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use domain variables (one for each attribute of the relation)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n</a:t>
            </a:r>
            <a:r>
              <a:rPr b="0" i="0" lang="en-US" sz="2400" u="none" cap="none" strike="noStrike">
                <a:solidFill>
                  <a:schemeClr val="dk1"/>
                </a:solidFill>
                <a:latin typeface="Times New Roman"/>
                <a:ea typeface="Times New Roman"/>
                <a:cs typeface="Times New Roman"/>
                <a:sym typeface="Times New Roman"/>
              </a:rPr>
              <a:t> | COND(x</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n</a:t>
            </a:r>
            <a:r>
              <a:rPr b="0" i="0"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n+1</a:t>
            </a:r>
            <a:r>
              <a:rPr b="0" i="0"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n+2</a:t>
            </a:r>
            <a:r>
              <a:rPr b="0" i="0"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n+m</a:t>
            </a:r>
            <a:r>
              <a:rPr b="0" i="0" lang="en-US" sz="24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Example: to retrieve the birthdate and address of the employee whose name is ‘John B. Smith’</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{uv | EMPLOYEE(qrstuvwxyz) and q=‘John’ and r=‘B.” and s=‘Smith’ }</a:t>
            </a:r>
            <a:endParaRPr b="0" i="0" sz="1600" u="none" cap="none" strike="noStrike">
              <a:solidFill>
                <a:schemeClr val="dk1"/>
              </a:solidFill>
              <a:latin typeface="Times New Roman"/>
              <a:ea typeface="Times New Roman"/>
              <a:cs typeface="Times New Roman"/>
              <a:sym typeface="Times New Roman"/>
            </a:endParaRPr>
          </a:p>
        </p:txBody>
      </p:sp>
      <p:sp>
        <p:nvSpPr>
          <p:cNvPr id="2150" name="Google Shape;2150;p19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4" name="Shape 2154"/>
        <p:cNvGrpSpPr/>
        <p:nvPr/>
      </p:nvGrpSpPr>
      <p:grpSpPr>
        <a:xfrm>
          <a:off x="0" y="0"/>
          <a:ext cx="0" cy="0"/>
          <a:chOff x="0" y="0"/>
          <a:chExt cx="0" cy="0"/>
        </a:xfrm>
      </p:grpSpPr>
      <p:sp>
        <p:nvSpPr>
          <p:cNvPr id="2155" name="Google Shape;2155;p198"/>
          <p:cNvSpPr txBox="1"/>
          <p:nvPr>
            <p:ph type="ctrTitle"/>
          </p:nvPr>
        </p:nvSpPr>
        <p:spPr>
          <a:xfrm>
            <a:off x="685800" y="762000"/>
            <a:ext cx="7772400" cy="11430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800" u="none" cap="none" strike="noStrike">
                <a:solidFill>
                  <a:srgbClr val="333399"/>
                </a:solidFill>
                <a:latin typeface="Arial"/>
                <a:ea typeface="Arial"/>
                <a:cs typeface="Arial"/>
                <a:sym typeface="Arial"/>
              </a:rPr>
              <a:t>Chapter 4</a:t>
            </a:r>
            <a:endParaRPr b="1" i="0" sz="4800" u="none" cap="none" strike="noStrike">
              <a:solidFill>
                <a:srgbClr val="333399"/>
              </a:solidFill>
              <a:latin typeface="Arial"/>
              <a:ea typeface="Arial"/>
              <a:cs typeface="Arial"/>
              <a:sym typeface="Arial"/>
            </a:endParaRPr>
          </a:p>
        </p:txBody>
      </p:sp>
      <p:sp>
        <p:nvSpPr>
          <p:cNvPr id="2156" name="Google Shape;2156;p198"/>
          <p:cNvSpPr txBox="1"/>
          <p:nvPr>
            <p:ph idx="1" type="subTitle"/>
          </p:nvPr>
        </p:nvSpPr>
        <p:spPr>
          <a:xfrm>
            <a:off x="1238250" y="2420937"/>
            <a:ext cx="6400800" cy="1752600"/>
          </a:xfrm>
          <a:prstGeom prst="rect">
            <a:avLst/>
          </a:prstGeom>
          <a:noFill/>
          <a:ln>
            <a:noFill/>
          </a:ln>
        </p:spPr>
        <p:txBody>
          <a:bodyPr anchorCtr="0" anchor="ctr" bIns="46025" lIns="92075" spcFirstLastPara="1" rIns="92075" wrap="square" tIns="46025">
            <a:noAutofit/>
          </a:bodyPr>
          <a:lstStyle/>
          <a:p>
            <a:pPr indent="0" lvl="0" marL="0" marR="0" rtl="0" algn="ctr">
              <a:spcBef>
                <a:spcPts val="800"/>
              </a:spcBef>
              <a:spcAft>
                <a:spcPts val="0"/>
              </a:spcAft>
              <a:buClr>
                <a:srgbClr val="FF0000"/>
              </a:buClr>
              <a:buFont typeface="Arial"/>
              <a:buNone/>
            </a:pPr>
            <a:r>
              <a:rPr b="1" i="0" lang="en-US" sz="4000" u="none" cap="none" strike="noStrike">
                <a:solidFill>
                  <a:srgbClr val="333399"/>
                </a:solidFill>
                <a:latin typeface="Arial"/>
                <a:ea typeface="Arial"/>
                <a:cs typeface="Arial"/>
                <a:sym typeface="Arial"/>
              </a:rPr>
              <a:t>SQL: data definition, constraints, and basic queries and updates</a:t>
            </a:r>
            <a:endParaRPr b="1" i="0" sz="4000" u="none" cap="none" strike="noStrike">
              <a:solidFill>
                <a:srgbClr val="333399"/>
              </a:solidFill>
              <a:latin typeface="Arial"/>
              <a:ea typeface="Arial"/>
              <a:cs typeface="Arial"/>
              <a:sym typeface="Arial"/>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sp>
        <p:nvSpPr>
          <p:cNvPr id="2161" name="Google Shape;2161;p19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162" name="Google Shape;2162;p199"/>
          <p:cNvSpPr txBox="1"/>
          <p:nvPr>
            <p:ph type="title"/>
          </p:nvPr>
        </p:nvSpPr>
        <p:spPr>
          <a:xfrm>
            <a:off x="655637" y="392112"/>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SQL-99</a:t>
            </a:r>
            <a:endParaRPr b="1" i="0" sz="4000" u="none" cap="small" strike="noStrike">
              <a:solidFill>
                <a:srgbClr val="333399"/>
              </a:solidFill>
              <a:latin typeface="Arial"/>
              <a:ea typeface="Arial"/>
              <a:cs typeface="Arial"/>
              <a:sym typeface="Arial"/>
            </a:endParaRPr>
          </a:p>
        </p:txBody>
      </p:sp>
      <p:sp>
        <p:nvSpPr>
          <p:cNvPr id="2163" name="Google Shape;2163;p199"/>
          <p:cNvSpPr txBox="1"/>
          <p:nvPr>
            <p:ph idx="1" type="body"/>
          </p:nvPr>
        </p:nvSpPr>
        <p:spPr>
          <a:xfrm>
            <a:off x="209550" y="1336675"/>
            <a:ext cx="8858250" cy="5045075"/>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SQL (Structured Query Language)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 standard query language for relational databases</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SQL-86 (ANSI &amp; ISO 1986) &lt;SQL1&gt;</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SQL-92 &lt;SQL2&gt;</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SQL-99 &lt;SQL3&gt;</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both a DDL and a DML</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statements for data definition, update, and query</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 data sublanguage and a stand-alone query language</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SQL statements can be embedded into a general-purpose programming language (host language)</a:t>
            </a:r>
            <a:endParaRPr b="0" i="0" sz="1600" u="none" cap="none" strike="noStrike">
              <a:solidFill>
                <a:schemeClr val="dk1"/>
              </a:solidFill>
              <a:latin typeface="Times New Roman"/>
              <a:ea typeface="Times New Roman"/>
              <a:cs typeface="Times New Roman"/>
              <a:sym typeface="Times New Roman"/>
            </a:endParaRPr>
          </a:p>
        </p:txBody>
      </p:sp>
      <p:sp>
        <p:nvSpPr>
          <p:cNvPr id="2164" name="Google Shape;2164;p19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8" name="Shape 2168"/>
        <p:cNvGrpSpPr/>
        <p:nvPr/>
      </p:nvGrpSpPr>
      <p:grpSpPr>
        <a:xfrm>
          <a:off x="0" y="0"/>
          <a:ext cx="0" cy="0"/>
          <a:chOff x="0" y="0"/>
          <a:chExt cx="0" cy="0"/>
        </a:xfrm>
      </p:grpSpPr>
      <p:sp>
        <p:nvSpPr>
          <p:cNvPr id="2169" name="Google Shape;2169;p20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170" name="Google Shape;2170;p200"/>
          <p:cNvSpPr txBox="1"/>
          <p:nvPr>
            <p:ph type="title"/>
          </p:nvPr>
        </p:nvSpPr>
        <p:spPr>
          <a:xfrm>
            <a:off x="685800" y="3048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Data Definition in SQL</a:t>
            </a:r>
            <a:endParaRPr b="1" i="0" sz="4000" u="none" cap="small" strike="noStrike">
              <a:solidFill>
                <a:srgbClr val="333399"/>
              </a:solidFill>
              <a:latin typeface="Arial"/>
              <a:ea typeface="Arial"/>
              <a:cs typeface="Arial"/>
              <a:sym typeface="Arial"/>
            </a:endParaRPr>
          </a:p>
        </p:txBody>
      </p:sp>
      <p:sp>
        <p:nvSpPr>
          <p:cNvPr id="2171" name="Google Shape;2171;p200"/>
          <p:cNvSpPr txBox="1"/>
          <p:nvPr>
            <p:ph idx="1" type="body"/>
          </p:nvPr>
        </p:nvSpPr>
        <p:spPr>
          <a:xfrm>
            <a:off x="685800" y="1409700"/>
            <a:ext cx="7772400" cy="5067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640"/>
              </a:spcBef>
              <a:spcAft>
                <a:spcPts val="0"/>
              </a:spcAft>
              <a:buClr>
                <a:srgbClr val="FF0000"/>
              </a:buClr>
              <a:buSzPts val="1900"/>
              <a:buFont typeface="Times New Roman"/>
              <a:buChar char="●"/>
            </a:pPr>
            <a:r>
              <a:rPr b="0" i="0" lang="en-US" sz="3200" u="none" cap="none" strike="noStrike">
                <a:solidFill>
                  <a:srgbClr val="000000"/>
                </a:solidFill>
                <a:latin typeface="Times New Roman"/>
                <a:ea typeface="Times New Roman"/>
                <a:cs typeface="Times New Roman"/>
                <a:sym typeface="Times New Roman"/>
              </a:rPr>
              <a:t>The SQL commands for data definition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CREATE SCHEMA</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create a database schema</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CREATE TABLE</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create a relation and specify the attributes</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DROP SCHEMA</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delete a database schema</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DROP TABLE</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delete a relation</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ALTER TABLE</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modify the attributes of a relation</a:t>
            </a:r>
            <a:endParaRPr b="0" i="0" sz="1600" u="none" cap="none" strike="noStrike">
              <a:solidFill>
                <a:schemeClr val="dk1"/>
              </a:solidFill>
              <a:latin typeface="Times New Roman"/>
              <a:ea typeface="Times New Roman"/>
              <a:cs typeface="Times New Roman"/>
              <a:sym typeface="Times New Roman"/>
            </a:endParaRPr>
          </a:p>
        </p:txBody>
      </p:sp>
      <p:sp>
        <p:nvSpPr>
          <p:cNvPr id="2172" name="Google Shape;2172;p20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6" name="Shape 2176"/>
        <p:cNvGrpSpPr/>
        <p:nvPr/>
      </p:nvGrpSpPr>
      <p:grpSpPr>
        <a:xfrm>
          <a:off x="0" y="0"/>
          <a:ext cx="0" cy="0"/>
          <a:chOff x="0" y="0"/>
          <a:chExt cx="0" cy="0"/>
        </a:xfrm>
      </p:grpSpPr>
      <p:sp>
        <p:nvSpPr>
          <p:cNvPr id="2177" name="Google Shape;2177;p20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178" name="Google Shape;2178;p201"/>
          <p:cNvSpPr txBox="1"/>
          <p:nvPr>
            <p:ph type="title"/>
          </p:nvPr>
        </p:nvSpPr>
        <p:spPr>
          <a:xfrm>
            <a:off x="685800" y="261937"/>
            <a:ext cx="7772400" cy="8572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CREATE SCHEMA</a:t>
            </a:r>
            <a:endParaRPr b="1" i="0" sz="4000" u="none" cap="small" strike="noStrike">
              <a:solidFill>
                <a:srgbClr val="333399"/>
              </a:solidFill>
              <a:latin typeface="Arial"/>
              <a:ea typeface="Arial"/>
              <a:cs typeface="Arial"/>
              <a:sym typeface="Arial"/>
            </a:endParaRPr>
          </a:p>
        </p:txBody>
      </p:sp>
      <p:sp>
        <p:nvSpPr>
          <p:cNvPr id="2179" name="Google Shape;2179;p201"/>
          <p:cNvSpPr txBox="1"/>
          <p:nvPr>
            <p:ph idx="1" type="body"/>
          </p:nvPr>
        </p:nvSpPr>
        <p:spPr>
          <a:xfrm>
            <a:off x="400050" y="1222375"/>
            <a:ext cx="8058150" cy="4797425"/>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In SQL1, all relations are considered part of the same schema</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After SQL2, the concept of SQL database schema is incorporated to group together tables and other constructs (constraints, views, domains,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SQL schema</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schema name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authorization identifier (the user who owns the database)</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spcBef>
                <a:spcPts val="440"/>
              </a:spcBef>
              <a:spcAft>
                <a:spcPts val="0"/>
              </a:spcAft>
              <a:buClr>
                <a:srgbClr val="FF0000"/>
              </a:buClr>
              <a:buFont typeface="Times New Roman"/>
              <a:buNone/>
            </a:pPr>
            <a:r>
              <a:rPr b="1" i="0" lang="en-US" sz="2200" u="none" cap="none" strike="noStrike">
                <a:solidFill>
                  <a:schemeClr val="dk1"/>
                </a:solidFill>
                <a:latin typeface="Times New Roman"/>
                <a:ea typeface="Times New Roman"/>
                <a:cs typeface="Times New Roman"/>
                <a:sym typeface="Times New Roman"/>
              </a:rPr>
              <a:t>CREATE SCHEMA</a:t>
            </a:r>
            <a:r>
              <a:rPr b="0" i="0" lang="en-US" sz="2200" u="none" cap="none" strike="noStrike">
                <a:solidFill>
                  <a:schemeClr val="dk1"/>
                </a:solidFill>
                <a:latin typeface="Times New Roman"/>
                <a:ea typeface="Times New Roman"/>
                <a:cs typeface="Times New Roman"/>
                <a:sym typeface="Times New Roman"/>
              </a:rPr>
              <a:t> COMPANY </a:t>
            </a:r>
            <a:r>
              <a:rPr b="1" i="0" lang="en-US" sz="2200" u="none" cap="none" strike="noStrike">
                <a:solidFill>
                  <a:schemeClr val="dk1"/>
                </a:solidFill>
                <a:latin typeface="Times New Roman"/>
                <a:ea typeface="Times New Roman"/>
                <a:cs typeface="Times New Roman"/>
                <a:sym typeface="Times New Roman"/>
              </a:rPr>
              <a:t>AUTHORIZATION</a:t>
            </a:r>
            <a:r>
              <a:rPr b="0" i="0" lang="en-US" sz="2200" u="none" cap="none" strike="noStrike">
                <a:solidFill>
                  <a:schemeClr val="dk1"/>
                </a:solidFill>
                <a:latin typeface="Times New Roman"/>
                <a:ea typeface="Times New Roman"/>
                <a:cs typeface="Times New Roman"/>
                <a:sym typeface="Times New Roman"/>
              </a:rPr>
              <a:t> JSMITH;</a:t>
            </a:r>
            <a:endParaRPr b="0" i="0" sz="2000" u="none" cap="none" strike="noStrike">
              <a:solidFill>
                <a:schemeClr val="dk1"/>
              </a:solidFill>
              <a:latin typeface="Times New Roman"/>
              <a:ea typeface="Times New Roman"/>
              <a:cs typeface="Times New Roman"/>
              <a:sym typeface="Times New Roman"/>
            </a:endParaRPr>
          </a:p>
        </p:txBody>
      </p:sp>
      <p:sp>
        <p:nvSpPr>
          <p:cNvPr id="2180" name="Google Shape;2180;p20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4" name="Shape 2184"/>
        <p:cNvGrpSpPr/>
        <p:nvPr/>
      </p:nvGrpSpPr>
      <p:grpSpPr>
        <a:xfrm>
          <a:off x="0" y="0"/>
          <a:ext cx="0" cy="0"/>
          <a:chOff x="0" y="0"/>
          <a:chExt cx="0" cy="0"/>
        </a:xfrm>
      </p:grpSpPr>
      <p:sp>
        <p:nvSpPr>
          <p:cNvPr id="2185" name="Google Shape;2185;p20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186" name="Google Shape;2186;p202"/>
          <p:cNvSpPr txBox="1"/>
          <p:nvPr>
            <p:ph type="title"/>
          </p:nvPr>
        </p:nvSpPr>
        <p:spPr>
          <a:xfrm>
            <a:off x="701675" y="333375"/>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CREATE TABLE</a:t>
            </a:r>
            <a:endParaRPr b="1" i="0" sz="4000" u="none" cap="small" strike="noStrike">
              <a:solidFill>
                <a:srgbClr val="333399"/>
              </a:solidFill>
              <a:latin typeface="Arial"/>
              <a:ea typeface="Arial"/>
              <a:cs typeface="Arial"/>
              <a:sym typeface="Arial"/>
            </a:endParaRPr>
          </a:p>
        </p:txBody>
      </p:sp>
      <p:sp>
        <p:nvSpPr>
          <p:cNvPr id="2187" name="Google Shape;2187;p202"/>
          <p:cNvSpPr txBox="1"/>
          <p:nvPr>
            <p:ph idx="1" type="body"/>
          </p:nvPr>
        </p:nvSpPr>
        <p:spPr>
          <a:xfrm>
            <a:off x="685800" y="1412875"/>
            <a:ext cx="8077200" cy="4802187"/>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Specifies a new relation by giving it a name, and specifying each of its attributes and their data types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INTEGER, FLOAT, CHAR(n) &lt;fixed length&gt;, VARCHAR(n) &lt;varying length&gt;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A constraint NOT NULL may be specified on an attribute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the primary key attributes should be NOT NULL</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360"/>
              </a:spcBef>
              <a:spcAft>
                <a:spcPts val="0"/>
              </a:spcAft>
              <a:buClr>
                <a:srgbClr val="FF0000"/>
              </a:buClr>
              <a:buFont typeface="Times New Roman"/>
              <a:buNone/>
            </a:pPr>
            <a:r>
              <a:rPr b="1" i="0" lang="en-US" sz="1800" u="none" cap="none" strike="noStrike">
                <a:solidFill>
                  <a:srgbClr val="000000"/>
                </a:solidFill>
                <a:latin typeface="Times New Roman"/>
                <a:ea typeface="Times New Roman"/>
                <a:cs typeface="Times New Roman"/>
                <a:sym typeface="Times New Roman"/>
              </a:rPr>
              <a:t>CREATE TABLE   </a:t>
            </a:r>
            <a:r>
              <a:rPr b="0" i="0" lang="en-US" sz="1800" u="none" cap="none" strike="noStrike">
                <a:solidFill>
                  <a:srgbClr val="000000"/>
                </a:solidFill>
                <a:latin typeface="Times New Roman"/>
                <a:ea typeface="Times New Roman"/>
                <a:cs typeface="Times New Roman"/>
                <a:sym typeface="Times New Roman"/>
              </a:rPr>
              <a:t>COMPANY.DEPARTMENT</a:t>
            </a:r>
            <a:br>
              <a:rPr b="0" i="0" lang="en-US" sz="1800" u="none" cap="none" strike="noStrike">
                <a:solidFill>
                  <a:srgbClr val="000000"/>
                </a:solidFill>
                <a:latin typeface="Times New Roman"/>
                <a:ea typeface="Times New Roman"/>
                <a:cs typeface="Times New Roman"/>
                <a:sym typeface="Times New Roman"/>
              </a:rPr>
            </a:br>
            <a:r>
              <a:rPr b="1" i="0" lang="en-US" sz="1800" u="none" cap="none" strike="noStrike">
                <a:solidFill>
                  <a:srgbClr val="000000"/>
                </a:solidFill>
                <a:latin typeface="Times New Roman"/>
                <a:ea typeface="Times New Roman"/>
                <a:cs typeface="Times New Roman"/>
                <a:sym typeface="Times New Roman"/>
              </a:rPr>
              <a:t>	(	</a:t>
            </a:r>
            <a:r>
              <a:rPr b="0" i="0" lang="en-US" sz="1800" u="none" cap="none" strike="noStrike">
                <a:solidFill>
                  <a:srgbClr val="000000"/>
                </a:solidFill>
                <a:latin typeface="Times New Roman"/>
                <a:ea typeface="Times New Roman"/>
                <a:cs typeface="Times New Roman"/>
                <a:sym typeface="Times New Roman"/>
              </a:rPr>
              <a:t>DNAME</a:t>
            </a:r>
            <a:r>
              <a:rPr b="1" i="0" lang="en-US" sz="1800" u="none" cap="none" strike="noStrike">
                <a:solidFill>
                  <a:srgbClr val="000000"/>
                </a:solidFill>
                <a:latin typeface="Times New Roman"/>
                <a:ea typeface="Times New Roman"/>
                <a:cs typeface="Times New Roman"/>
                <a:sym typeface="Times New Roman"/>
              </a:rPr>
              <a:t>  	VARCHAR(10)	NOT NULL,</a:t>
            </a:r>
            <a:br>
              <a:rPr b="1" i="0" lang="en-US" sz="1800" u="none" cap="none" strike="noStrike">
                <a:solidFill>
                  <a:srgbClr val="000000"/>
                </a:solidFill>
                <a:latin typeface="Times New Roman"/>
                <a:ea typeface="Times New Roman"/>
                <a:cs typeface="Times New Roman"/>
                <a:sym typeface="Times New Roman"/>
              </a:rPr>
            </a:br>
            <a:r>
              <a:rPr b="1" i="0" lang="en-US" sz="1800" u="none" cap="none" strike="noStrike">
                <a:solidFill>
                  <a:srgbClr val="000000"/>
                </a:solidFill>
                <a:latin typeface="Times New Roman"/>
                <a:ea typeface="Times New Roman"/>
                <a:cs typeface="Times New Roman"/>
                <a:sym typeface="Times New Roman"/>
              </a:rPr>
              <a:t>		</a:t>
            </a:r>
            <a:r>
              <a:rPr b="0" i="0" lang="en-US" sz="1800" u="none" cap="none" strike="noStrike">
                <a:solidFill>
                  <a:srgbClr val="000000"/>
                </a:solidFill>
                <a:latin typeface="Times New Roman"/>
                <a:ea typeface="Times New Roman"/>
                <a:cs typeface="Times New Roman"/>
                <a:sym typeface="Times New Roman"/>
              </a:rPr>
              <a:t>DNUMBER</a:t>
            </a:r>
            <a:r>
              <a:rPr b="1" i="0" lang="en-US" sz="1800" u="none" cap="none" strike="noStrike">
                <a:solidFill>
                  <a:srgbClr val="000000"/>
                </a:solidFill>
                <a:latin typeface="Times New Roman"/>
                <a:ea typeface="Times New Roman"/>
                <a:cs typeface="Times New Roman"/>
                <a:sym typeface="Times New Roman"/>
              </a:rPr>
              <a:t>	INTEGER	NOT NULL,</a:t>
            </a:r>
            <a:br>
              <a:rPr b="1" i="0" lang="en-US" sz="1800" u="none" cap="none" strike="noStrike">
                <a:solidFill>
                  <a:srgbClr val="000000"/>
                </a:solidFill>
                <a:latin typeface="Times New Roman"/>
                <a:ea typeface="Times New Roman"/>
                <a:cs typeface="Times New Roman"/>
                <a:sym typeface="Times New Roman"/>
              </a:rPr>
            </a:br>
            <a:r>
              <a:rPr b="1" i="0" lang="en-US" sz="1800" u="none" cap="none" strike="noStrike">
                <a:solidFill>
                  <a:srgbClr val="000000"/>
                </a:solidFill>
                <a:latin typeface="Times New Roman"/>
                <a:ea typeface="Times New Roman"/>
                <a:cs typeface="Times New Roman"/>
                <a:sym typeface="Times New Roman"/>
              </a:rPr>
              <a:t>		</a:t>
            </a:r>
            <a:r>
              <a:rPr b="0" i="0" lang="en-US" sz="1800" u="none" cap="none" strike="noStrike">
                <a:solidFill>
                  <a:srgbClr val="000000"/>
                </a:solidFill>
                <a:latin typeface="Times New Roman"/>
                <a:ea typeface="Times New Roman"/>
                <a:cs typeface="Times New Roman"/>
                <a:sym typeface="Times New Roman"/>
              </a:rPr>
              <a:t>MGRSSN</a:t>
            </a:r>
            <a:r>
              <a:rPr b="1" i="0" lang="en-US" sz="1800" u="none" cap="none" strike="noStrike">
                <a:solidFill>
                  <a:srgbClr val="000000"/>
                </a:solidFill>
                <a:latin typeface="Times New Roman"/>
                <a:ea typeface="Times New Roman"/>
                <a:cs typeface="Times New Roman"/>
                <a:sym typeface="Times New Roman"/>
              </a:rPr>
              <a:t>	CHAR(9),</a:t>
            </a:r>
            <a:br>
              <a:rPr b="1" i="0" lang="en-US" sz="1800" u="none" cap="none" strike="noStrike">
                <a:solidFill>
                  <a:srgbClr val="000000"/>
                </a:solidFill>
                <a:latin typeface="Times New Roman"/>
                <a:ea typeface="Times New Roman"/>
                <a:cs typeface="Times New Roman"/>
                <a:sym typeface="Times New Roman"/>
              </a:rPr>
            </a:br>
            <a:r>
              <a:rPr b="1" i="0" lang="en-US" sz="1800" u="none" cap="none" strike="noStrike">
                <a:solidFill>
                  <a:srgbClr val="000000"/>
                </a:solidFill>
                <a:latin typeface="Times New Roman"/>
                <a:ea typeface="Times New Roman"/>
                <a:cs typeface="Times New Roman"/>
                <a:sym typeface="Times New Roman"/>
              </a:rPr>
              <a:t>		</a:t>
            </a:r>
            <a:r>
              <a:rPr b="0" i="0" lang="en-US" sz="1800" u="none" cap="none" strike="noStrike">
                <a:solidFill>
                  <a:srgbClr val="000000"/>
                </a:solidFill>
                <a:latin typeface="Times New Roman"/>
                <a:ea typeface="Times New Roman"/>
                <a:cs typeface="Times New Roman"/>
                <a:sym typeface="Times New Roman"/>
              </a:rPr>
              <a:t>MGRSTARTDATE</a:t>
            </a:r>
            <a:r>
              <a:rPr b="1" i="0" lang="en-US" sz="1800" u="none" cap="none" strike="noStrike">
                <a:solidFill>
                  <a:srgbClr val="000000"/>
                </a:solidFill>
                <a:latin typeface="Times New Roman"/>
                <a:ea typeface="Times New Roman"/>
                <a:cs typeface="Times New Roman"/>
                <a:sym typeface="Times New Roman"/>
              </a:rPr>
              <a:t>	CHAR(9)  );</a:t>
            </a:r>
            <a:br>
              <a:rPr b="1" i="0" lang="en-US" sz="1800" u="none" cap="none" strike="noStrike">
                <a:solidFill>
                  <a:srgbClr val="000000"/>
                </a:solidFill>
                <a:latin typeface="Times New Roman"/>
                <a:ea typeface="Times New Roman"/>
                <a:cs typeface="Times New Roman"/>
                <a:sym typeface="Times New Roman"/>
              </a:rPr>
            </a:br>
            <a:endParaRPr b="0" i="0" sz="1800" u="none" cap="none" strike="noStrike">
              <a:solidFill>
                <a:schemeClr val="dk1"/>
              </a:solidFill>
              <a:latin typeface="Times New Roman"/>
              <a:ea typeface="Times New Roman"/>
              <a:cs typeface="Times New Roman"/>
              <a:sym typeface="Times New Roman"/>
            </a:endParaRPr>
          </a:p>
        </p:txBody>
      </p:sp>
      <p:sp>
        <p:nvSpPr>
          <p:cNvPr id="2188" name="Google Shape;2188;p20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sp>
        <p:nvSpPr>
          <p:cNvPr id="2193" name="Google Shape;2193;p20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194" name="Google Shape;2194;p203"/>
          <p:cNvSpPr txBox="1"/>
          <p:nvPr>
            <p:ph type="title"/>
          </p:nvPr>
        </p:nvSpPr>
        <p:spPr>
          <a:xfrm>
            <a:off x="700087" y="363537"/>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Keys in CREATE TABLE</a:t>
            </a:r>
            <a:endParaRPr b="1" i="0" sz="4000" u="none" cap="small" strike="noStrike">
              <a:solidFill>
                <a:srgbClr val="333399"/>
              </a:solidFill>
              <a:latin typeface="Arial"/>
              <a:ea typeface="Arial"/>
              <a:cs typeface="Arial"/>
              <a:sym typeface="Arial"/>
            </a:endParaRPr>
          </a:p>
        </p:txBody>
      </p:sp>
      <p:sp>
        <p:nvSpPr>
          <p:cNvPr id="2195" name="Google Shape;2195;p203"/>
          <p:cNvSpPr txBox="1"/>
          <p:nvPr>
            <p:ph idx="1" type="body"/>
          </p:nvPr>
        </p:nvSpPr>
        <p:spPr>
          <a:xfrm>
            <a:off x="457200" y="1504950"/>
            <a:ext cx="8458200" cy="48021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400" u="none" cap="none" strike="noStrike">
                <a:solidFill>
                  <a:srgbClr val="000000"/>
                </a:solidFill>
                <a:latin typeface="Times New Roman"/>
                <a:ea typeface="Times New Roman"/>
                <a:cs typeface="Times New Roman"/>
                <a:sym typeface="Times New Roman"/>
              </a:rPr>
              <a:t>After SQL2, we can use the CREATE TABLE command for specifying the primary key attributes, secondary keys, and referential integrity constraints (foreign keys).</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Key attributes can be specified via the PRIMARY KEY and UNIQUE phrases</a:t>
            </a:r>
            <a:br>
              <a:rPr b="0" i="0" lang="en-US" sz="24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CREATE TABLE   </a:t>
            </a:r>
            <a:r>
              <a:rPr b="0" i="0" lang="en-US" sz="2000" u="none" cap="none" strike="noStrike">
                <a:solidFill>
                  <a:srgbClr val="000000"/>
                </a:solidFill>
                <a:latin typeface="Times New Roman"/>
                <a:ea typeface="Times New Roman"/>
                <a:cs typeface="Times New Roman"/>
                <a:sym typeface="Times New Roman"/>
              </a:rPr>
              <a:t>DEPARTMENT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 DNAME</a:t>
            </a:r>
            <a:r>
              <a:rPr b="1" i="0" lang="en-US" sz="2000" u="none" cap="none" strike="noStrike">
                <a:solidFill>
                  <a:srgbClr val="000000"/>
                </a:solidFill>
                <a:latin typeface="Times New Roman"/>
                <a:ea typeface="Times New Roman"/>
                <a:cs typeface="Times New Roman"/>
                <a:sym typeface="Times New Roman"/>
              </a:rPr>
              <a:t>	              VARCHAR(10)	NOT NULL,</a:t>
            </a:r>
            <a:br>
              <a:rPr b="1" i="0" lang="en-US" sz="2000" u="none" cap="none" strike="noStrike">
                <a:solidFill>
                  <a:srgbClr val="000000"/>
                </a:solidFill>
                <a:latin typeface="Times New Roman"/>
                <a:ea typeface="Times New Roman"/>
                <a:cs typeface="Times New Roman"/>
                <a:sym typeface="Times New Roman"/>
              </a:rPr>
            </a:br>
            <a:r>
              <a:rPr b="0" i="0" lang="en-US" sz="2000" u="none" cap="none" strike="noStrike">
                <a:solidFill>
                  <a:srgbClr val="000000"/>
                </a:solidFill>
                <a:latin typeface="Times New Roman"/>
                <a:ea typeface="Times New Roman"/>
                <a:cs typeface="Times New Roman"/>
                <a:sym typeface="Times New Roman"/>
              </a:rPr>
              <a:t>	DNUMBER</a:t>
            </a:r>
            <a:r>
              <a:rPr b="1" i="0" lang="en-US" sz="2000" u="none" cap="none" strike="noStrike">
                <a:solidFill>
                  <a:srgbClr val="000000"/>
                </a:solidFill>
                <a:latin typeface="Times New Roman"/>
                <a:ea typeface="Times New Roman"/>
                <a:cs typeface="Times New Roman"/>
                <a:sym typeface="Times New Roman"/>
              </a:rPr>
              <a:t>	INTEGER	NOT NULL,</a:t>
            </a:r>
            <a:br>
              <a:rPr b="1" i="0" lang="en-US" sz="2000" u="none" cap="none" strike="noStrike">
                <a:solidFill>
                  <a:srgbClr val="000000"/>
                </a:solidFill>
                <a:latin typeface="Times New Roman"/>
                <a:ea typeface="Times New Roman"/>
                <a:cs typeface="Times New Roman"/>
                <a:sym typeface="Times New Roman"/>
              </a:rPr>
            </a:br>
            <a:r>
              <a:rPr b="0" i="0" lang="en-US" sz="2000" u="none" cap="none" strike="noStrike">
                <a:solidFill>
                  <a:srgbClr val="000000"/>
                </a:solidFill>
                <a:latin typeface="Times New Roman"/>
                <a:ea typeface="Times New Roman"/>
                <a:cs typeface="Times New Roman"/>
                <a:sym typeface="Times New Roman"/>
              </a:rPr>
              <a:t>	MGRSSN</a:t>
            </a:r>
            <a:r>
              <a:rPr b="1" i="0" lang="en-US" sz="2000" u="none" cap="none" strike="noStrike">
                <a:solidFill>
                  <a:srgbClr val="000000"/>
                </a:solidFill>
                <a:latin typeface="Times New Roman"/>
                <a:ea typeface="Times New Roman"/>
                <a:cs typeface="Times New Roman"/>
                <a:sym typeface="Times New Roman"/>
              </a:rPr>
              <a:t>	CHAR(9),</a:t>
            </a:r>
            <a:br>
              <a:rPr b="1" i="0" lang="en-US" sz="2000" u="none" cap="none" strike="noStrike">
                <a:solidFill>
                  <a:srgbClr val="000000"/>
                </a:solidFill>
                <a:latin typeface="Times New Roman"/>
                <a:ea typeface="Times New Roman"/>
                <a:cs typeface="Times New Roman"/>
                <a:sym typeface="Times New Roman"/>
              </a:rPr>
            </a:br>
            <a:r>
              <a:rPr b="0" i="0" lang="en-US" sz="2000" u="none" cap="none" strike="noStrike">
                <a:solidFill>
                  <a:srgbClr val="000000"/>
                </a:solidFill>
                <a:latin typeface="Times New Roman"/>
                <a:ea typeface="Times New Roman"/>
                <a:cs typeface="Times New Roman"/>
                <a:sym typeface="Times New Roman"/>
              </a:rPr>
              <a:t>	MGRSTARTDATE</a:t>
            </a:r>
            <a:r>
              <a:rPr b="1" i="0" lang="en-US" sz="2000" u="none" cap="none" strike="noStrike">
                <a:solidFill>
                  <a:srgbClr val="000000"/>
                </a:solidFill>
                <a:latin typeface="Times New Roman"/>
                <a:ea typeface="Times New Roman"/>
                <a:cs typeface="Times New Roman"/>
                <a:sym typeface="Times New Roman"/>
              </a:rPr>
              <a:t>	CHAR(9),</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PRIMARY KEY </a:t>
            </a:r>
            <a:r>
              <a:rPr b="0" i="0" lang="en-US" sz="2000" u="none" cap="none" strike="noStrike">
                <a:solidFill>
                  <a:srgbClr val="000000"/>
                </a:solidFill>
                <a:latin typeface="Times New Roman"/>
                <a:ea typeface="Times New Roman"/>
                <a:cs typeface="Times New Roman"/>
                <a:sym typeface="Times New Roman"/>
              </a:rPr>
              <a:t>(DNUMBER),</a:t>
            </a:r>
            <a:br>
              <a:rPr b="0"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UNIQUE </a:t>
            </a:r>
            <a:r>
              <a:rPr b="0" i="0" lang="en-US" sz="2000" u="none" cap="none" strike="noStrike">
                <a:solidFill>
                  <a:srgbClr val="000000"/>
                </a:solidFill>
                <a:latin typeface="Times New Roman"/>
                <a:ea typeface="Times New Roman"/>
                <a:cs typeface="Times New Roman"/>
                <a:sym typeface="Times New Roman"/>
              </a:rPr>
              <a:t>(DNAME),</a:t>
            </a:r>
            <a:br>
              <a:rPr b="0"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FOREIGN KEY </a:t>
            </a:r>
            <a:r>
              <a:rPr b="0" i="0" lang="en-US" sz="2000" u="none" cap="none" strike="noStrike">
                <a:solidFill>
                  <a:srgbClr val="000000"/>
                </a:solidFill>
                <a:latin typeface="Times New Roman"/>
                <a:ea typeface="Times New Roman"/>
                <a:cs typeface="Times New Roman"/>
                <a:sym typeface="Times New Roman"/>
              </a:rPr>
              <a:t>(MGRSSN)</a:t>
            </a:r>
            <a:r>
              <a:rPr b="1" i="0" lang="en-US" sz="2000" u="none" cap="none" strike="noStrike">
                <a:solidFill>
                  <a:srgbClr val="000000"/>
                </a:solidFill>
                <a:latin typeface="Times New Roman"/>
                <a:ea typeface="Times New Roman"/>
                <a:cs typeface="Times New Roman"/>
                <a:sym typeface="Times New Roman"/>
              </a:rPr>
              <a:t> REFERENCES </a:t>
            </a:r>
            <a:r>
              <a:rPr b="0" i="0" lang="en-US" sz="2000" u="none" cap="none" strike="noStrike">
                <a:solidFill>
                  <a:srgbClr val="000000"/>
                </a:solidFill>
                <a:latin typeface="Times New Roman"/>
                <a:ea typeface="Times New Roman"/>
                <a:cs typeface="Times New Roman"/>
                <a:sym typeface="Times New Roman"/>
              </a:rPr>
              <a:t>EMPOYEE(SSN)</a:t>
            </a:r>
            <a:r>
              <a:rPr b="1" i="0" lang="en-US" sz="2000" u="none" cap="none" strike="noStrike">
                <a:solidFill>
                  <a:srgbClr val="000000"/>
                </a:solidFill>
                <a:latin typeface="Times New Roman"/>
                <a:ea typeface="Times New Roman"/>
                <a:cs typeface="Times New Roman"/>
                <a:sym typeface="Times New Roman"/>
              </a:rPr>
              <a:t> );</a:t>
            </a:r>
            <a:br>
              <a:rPr b="1" i="0" lang="en-US" sz="2000" u="none" cap="none" strike="noStrike">
                <a:solidFill>
                  <a:srgbClr val="000000"/>
                </a:solidFill>
                <a:latin typeface="Times New Roman"/>
                <a:ea typeface="Times New Roman"/>
                <a:cs typeface="Times New Roman"/>
                <a:sym typeface="Times New Roman"/>
              </a:rPr>
            </a:br>
            <a:endParaRPr b="0" i="0" sz="1800" u="none" cap="none" strike="noStrike">
              <a:solidFill>
                <a:schemeClr val="dk1"/>
              </a:solidFill>
              <a:latin typeface="Times New Roman"/>
              <a:ea typeface="Times New Roman"/>
              <a:cs typeface="Times New Roman"/>
              <a:sym typeface="Times New Roman"/>
            </a:endParaRPr>
          </a:p>
        </p:txBody>
      </p:sp>
      <p:sp>
        <p:nvSpPr>
          <p:cNvPr id="2196" name="Google Shape;2196;p20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0" name="Shape 2200"/>
        <p:cNvGrpSpPr/>
        <p:nvPr/>
      </p:nvGrpSpPr>
      <p:grpSpPr>
        <a:xfrm>
          <a:off x="0" y="0"/>
          <a:ext cx="0" cy="0"/>
          <a:chOff x="0" y="0"/>
          <a:chExt cx="0" cy="0"/>
        </a:xfrm>
      </p:grpSpPr>
      <p:sp>
        <p:nvSpPr>
          <p:cNvPr id="2201" name="Google Shape;2201;p20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202" name="Google Shape;2202;p204"/>
          <p:cNvSpPr txBox="1"/>
          <p:nvPr>
            <p:ph type="title"/>
          </p:nvPr>
        </p:nvSpPr>
        <p:spPr>
          <a:xfrm>
            <a:off x="361950" y="307975"/>
            <a:ext cx="8515350" cy="777875"/>
          </a:xfrm>
          <a:prstGeom prst="rect">
            <a:avLst/>
          </a:prstGeom>
          <a:noFill/>
          <a:ln>
            <a:noFill/>
          </a:ln>
        </p:spPr>
        <p:txBody>
          <a:bodyPr anchorCtr="0" anchor="ctr" bIns="46025" lIns="92075" spcFirstLastPara="1" rIns="92075" wrap="square" tIns="46025">
            <a:noAutofit/>
          </a:bodyPr>
          <a:lstStyle/>
          <a:p>
            <a:pPr indent="0" lvl="0" marL="0" marR="0" rtl="0" algn="ctr">
              <a:lnSpc>
                <a:spcPct val="90000"/>
              </a:lnSpc>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REFERENTIAL INTEGRITY OPTIONS</a:t>
            </a:r>
            <a:endParaRPr b="1" i="0" sz="4000" u="none" cap="small" strike="noStrike">
              <a:solidFill>
                <a:srgbClr val="333399"/>
              </a:solidFill>
              <a:latin typeface="Arial"/>
              <a:ea typeface="Arial"/>
              <a:cs typeface="Arial"/>
              <a:sym typeface="Arial"/>
            </a:endParaRPr>
          </a:p>
        </p:txBody>
      </p:sp>
      <p:sp>
        <p:nvSpPr>
          <p:cNvPr id="2203" name="Google Shape;2203;p204"/>
          <p:cNvSpPr txBox="1"/>
          <p:nvPr>
            <p:ph idx="1" type="body"/>
          </p:nvPr>
        </p:nvSpPr>
        <p:spPr>
          <a:xfrm>
            <a:off x="438150" y="1409700"/>
            <a:ext cx="8515350" cy="48021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We can specify RESTRICT, CASCADE, SET NULL or SET DEFAULT on referential integrity constraints (foreign keys)</a:t>
            </a:r>
            <a:br>
              <a:rPr b="0" i="0" lang="en-US" sz="2400" u="none" cap="none" strike="noStrike">
                <a:solidFill>
                  <a:srgbClr val="000000"/>
                </a:solidFill>
                <a:latin typeface="Times New Roman"/>
                <a:ea typeface="Times New Roman"/>
                <a:cs typeface="Times New Roman"/>
                <a:sym typeface="Times New Roman"/>
              </a:rPr>
            </a:br>
            <a:br>
              <a:rPr b="0" i="0" lang="en-US" sz="24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CREATE TABLE</a:t>
            </a:r>
            <a:r>
              <a:rPr b="0" i="0" lang="en-US" sz="2000" u="none" cap="none" strike="noStrike">
                <a:solidFill>
                  <a:srgbClr val="000000"/>
                </a:solidFill>
                <a:latin typeface="Times New Roman"/>
                <a:ea typeface="Times New Roman"/>
                <a:cs typeface="Times New Roman"/>
                <a:sym typeface="Times New Roman"/>
              </a:rPr>
              <a:t>   DEPARTMENT</a:t>
            </a:r>
            <a:br>
              <a:rPr b="0" i="0" lang="en-US" sz="2000" u="none" cap="none" strike="noStrike">
                <a:solidFill>
                  <a:srgbClr val="000000"/>
                </a:solidFill>
                <a:latin typeface="Times New Roman"/>
                <a:ea typeface="Times New Roman"/>
                <a:cs typeface="Times New Roman"/>
                <a:sym typeface="Times New Roman"/>
              </a:rPr>
            </a:br>
            <a:r>
              <a:rPr b="0" i="0" lang="en-US" sz="2000" u="none" cap="none" strike="noStrike">
                <a:solidFill>
                  <a:srgbClr val="000000"/>
                </a:solidFill>
                <a:latin typeface="Times New Roman"/>
                <a:ea typeface="Times New Roman"/>
                <a:cs typeface="Times New Roman"/>
                <a:sym typeface="Times New Roman"/>
              </a:rPr>
              <a:t> (	DNAME	</a:t>
            </a:r>
            <a:r>
              <a:rPr b="1" i="0" lang="en-US" sz="2000" u="none" cap="none" strike="noStrike">
                <a:solidFill>
                  <a:srgbClr val="000000"/>
                </a:solidFill>
                <a:latin typeface="Times New Roman"/>
                <a:ea typeface="Times New Roman"/>
                <a:cs typeface="Times New Roman"/>
                <a:sym typeface="Times New Roman"/>
              </a:rPr>
              <a:t>VARCHAR(10)	   NOT NULL</a:t>
            </a:r>
            <a:r>
              <a:rPr b="0" i="0" lang="en-US" sz="2000" u="none" cap="none" strike="noStrike">
                <a:solidFill>
                  <a:srgbClr val="000000"/>
                </a:solidFill>
                <a:latin typeface="Times New Roman"/>
                <a:ea typeface="Times New Roman"/>
                <a:cs typeface="Times New Roman"/>
                <a:sym typeface="Times New Roman"/>
              </a:rPr>
              <a:t>,</a:t>
            </a:r>
            <a:br>
              <a:rPr b="0" i="0" lang="en-US" sz="2000" u="none" cap="none" strike="noStrike">
                <a:solidFill>
                  <a:srgbClr val="000000"/>
                </a:solidFill>
                <a:latin typeface="Times New Roman"/>
                <a:ea typeface="Times New Roman"/>
                <a:cs typeface="Times New Roman"/>
                <a:sym typeface="Times New Roman"/>
              </a:rPr>
            </a:br>
            <a:r>
              <a:rPr b="0" i="0" lang="en-US" sz="2000" u="none" cap="none" strike="noStrike">
                <a:solidFill>
                  <a:srgbClr val="000000"/>
                </a:solidFill>
                <a:latin typeface="Times New Roman"/>
                <a:ea typeface="Times New Roman"/>
                <a:cs typeface="Times New Roman"/>
                <a:sym typeface="Times New Roman"/>
              </a:rPr>
              <a:t>	DNUMBER	</a:t>
            </a:r>
            <a:r>
              <a:rPr b="1" i="0" lang="en-US" sz="2000" u="none" cap="none" strike="noStrike">
                <a:solidFill>
                  <a:srgbClr val="000000"/>
                </a:solidFill>
                <a:latin typeface="Times New Roman"/>
                <a:ea typeface="Times New Roman"/>
                <a:cs typeface="Times New Roman"/>
                <a:sym typeface="Times New Roman"/>
              </a:rPr>
              <a:t>INTEGER	   NOT NULL</a:t>
            </a:r>
            <a:r>
              <a:rPr b="0" i="0" lang="en-US" sz="2000" u="none" cap="none" strike="noStrike">
                <a:solidFill>
                  <a:srgbClr val="000000"/>
                </a:solidFill>
                <a:latin typeface="Times New Roman"/>
                <a:ea typeface="Times New Roman"/>
                <a:cs typeface="Times New Roman"/>
                <a:sym typeface="Times New Roman"/>
              </a:rPr>
              <a:t>,</a:t>
            </a:r>
            <a:br>
              <a:rPr b="0" i="0" lang="en-US" sz="2000" u="none" cap="none" strike="noStrike">
                <a:solidFill>
                  <a:srgbClr val="000000"/>
                </a:solidFill>
                <a:latin typeface="Times New Roman"/>
                <a:ea typeface="Times New Roman"/>
                <a:cs typeface="Times New Roman"/>
                <a:sym typeface="Times New Roman"/>
              </a:rPr>
            </a:br>
            <a:r>
              <a:rPr b="0" i="0" lang="en-US" sz="2000" u="none" cap="none" strike="noStrike">
                <a:solidFill>
                  <a:srgbClr val="000000"/>
                </a:solidFill>
                <a:latin typeface="Times New Roman"/>
                <a:ea typeface="Times New Roman"/>
                <a:cs typeface="Times New Roman"/>
                <a:sym typeface="Times New Roman"/>
              </a:rPr>
              <a:t>	MGRSSN	</a:t>
            </a:r>
            <a:r>
              <a:rPr b="1" i="0" lang="en-US" sz="2000" u="none" cap="none" strike="noStrike">
                <a:solidFill>
                  <a:srgbClr val="000000"/>
                </a:solidFill>
                <a:latin typeface="Times New Roman"/>
                <a:ea typeface="Times New Roman"/>
                <a:cs typeface="Times New Roman"/>
                <a:sym typeface="Times New Roman"/>
              </a:rPr>
              <a:t>CHAR(9)      NOT NULL  DEFAULT ‘888665555’,</a:t>
            </a:r>
            <a:br>
              <a:rPr b="1" i="0" lang="en-US" sz="2000" u="none" cap="none" strike="noStrike">
                <a:solidFill>
                  <a:srgbClr val="000000"/>
                </a:solidFill>
                <a:latin typeface="Times New Roman"/>
                <a:ea typeface="Times New Roman"/>
                <a:cs typeface="Times New Roman"/>
                <a:sym typeface="Times New Roman"/>
              </a:rPr>
            </a:br>
            <a:r>
              <a:rPr b="0" i="0" lang="en-US" sz="2000" u="none" cap="none" strike="noStrike">
                <a:solidFill>
                  <a:srgbClr val="000000"/>
                </a:solidFill>
                <a:latin typeface="Times New Roman"/>
                <a:ea typeface="Times New Roman"/>
                <a:cs typeface="Times New Roman"/>
                <a:sym typeface="Times New Roman"/>
              </a:rPr>
              <a:t>	MGRSTARTDATE	</a:t>
            </a:r>
            <a:r>
              <a:rPr b="1" i="0" lang="en-US" sz="2000" u="none" cap="none" strike="noStrike">
                <a:solidFill>
                  <a:srgbClr val="000000"/>
                </a:solidFill>
                <a:latin typeface="Times New Roman"/>
                <a:ea typeface="Times New Roman"/>
                <a:cs typeface="Times New Roman"/>
                <a:sym typeface="Times New Roman"/>
              </a:rPr>
              <a:t>CHAR(9),</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a:t>
            </a:r>
            <a:r>
              <a:rPr b="1" i="0" lang="en-US" sz="2000" u="none" cap="none" strike="noStrike">
                <a:solidFill>
                  <a:schemeClr val="dk1"/>
                </a:solidFill>
                <a:latin typeface="Times New Roman"/>
                <a:ea typeface="Times New Roman"/>
                <a:cs typeface="Times New Roman"/>
                <a:sym typeface="Times New Roman"/>
              </a:rPr>
              <a:t>PRIMARY KEY</a:t>
            </a:r>
            <a:r>
              <a:rPr b="0" i="0" lang="en-US" sz="2000" u="none" cap="none" strike="noStrike">
                <a:solidFill>
                  <a:schemeClr val="dk1"/>
                </a:solidFill>
                <a:latin typeface="Times New Roman"/>
                <a:ea typeface="Times New Roman"/>
                <a:cs typeface="Times New Roman"/>
                <a:sym typeface="Times New Roman"/>
              </a:rPr>
              <a:t> (DNUMBER),</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Times New Roman"/>
                <a:ea typeface="Times New Roman"/>
                <a:cs typeface="Times New Roman"/>
                <a:sym typeface="Times New Roman"/>
              </a:rPr>
              <a:t>UNIQUE</a:t>
            </a:r>
            <a:r>
              <a:rPr b="0" i="0" lang="en-US" sz="2000" u="none" cap="none" strike="noStrike">
                <a:solidFill>
                  <a:schemeClr val="dk1"/>
                </a:solidFill>
                <a:latin typeface="Times New Roman"/>
                <a:ea typeface="Times New Roman"/>
                <a:cs typeface="Times New Roman"/>
                <a:sym typeface="Times New Roman"/>
              </a:rPr>
              <a:t> (DNAME),</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rgbClr val="000000"/>
                </a:solidFill>
                <a:latin typeface="Times New Roman"/>
                <a:ea typeface="Times New Roman"/>
                <a:cs typeface="Times New Roman"/>
                <a:sym typeface="Times New Roman"/>
              </a:rPr>
              <a:t>	</a:t>
            </a:r>
            <a:r>
              <a:rPr b="1" i="0" lang="en-US" sz="2000" u="none" cap="none" strike="noStrike">
                <a:solidFill>
                  <a:schemeClr val="hlink"/>
                </a:solidFill>
                <a:latin typeface="Times New Roman"/>
                <a:ea typeface="Times New Roman"/>
                <a:cs typeface="Times New Roman"/>
                <a:sym typeface="Times New Roman"/>
              </a:rPr>
              <a:t>FOREIGN KEY</a:t>
            </a:r>
            <a:r>
              <a:rPr b="0" i="0" lang="en-US" sz="2000" u="none" cap="none" strike="noStrike">
                <a:solidFill>
                  <a:schemeClr val="hlink"/>
                </a:solidFill>
                <a:latin typeface="Times New Roman"/>
                <a:ea typeface="Times New Roman"/>
                <a:cs typeface="Times New Roman"/>
                <a:sym typeface="Times New Roman"/>
              </a:rPr>
              <a:t> (MGRSSN) </a:t>
            </a:r>
            <a:r>
              <a:rPr b="1" i="0" lang="en-US" sz="2000" u="none" cap="none" strike="noStrike">
                <a:solidFill>
                  <a:schemeClr val="hlink"/>
                </a:solidFill>
                <a:latin typeface="Times New Roman"/>
                <a:ea typeface="Times New Roman"/>
                <a:cs typeface="Times New Roman"/>
                <a:sym typeface="Times New Roman"/>
              </a:rPr>
              <a:t>REFERENCES</a:t>
            </a:r>
            <a:r>
              <a:rPr b="0" i="0" lang="en-US" sz="2000" u="none" cap="none" strike="noStrike">
                <a:solidFill>
                  <a:schemeClr val="hlink"/>
                </a:solidFill>
                <a:latin typeface="Times New Roman"/>
                <a:ea typeface="Times New Roman"/>
                <a:cs typeface="Times New Roman"/>
                <a:sym typeface="Times New Roman"/>
              </a:rPr>
              <a:t> EMPLOYEE(SSN)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0" i="0" lang="en-US" sz="2000" u="none" cap="none" strike="noStrike">
                <a:solidFill>
                  <a:schemeClr val="hlink"/>
                </a:solidFill>
                <a:latin typeface="Times New Roman"/>
                <a:ea typeface="Times New Roman"/>
                <a:cs typeface="Times New Roman"/>
                <a:sym typeface="Times New Roman"/>
              </a:rPr>
              <a:t>               </a:t>
            </a:r>
            <a:r>
              <a:rPr b="1" i="0" lang="en-US" sz="2000" u="none" cap="none" strike="noStrike">
                <a:solidFill>
                  <a:schemeClr val="hlink"/>
                </a:solidFill>
                <a:latin typeface="Times New Roman"/>
                <a:ea typeface="Times New Roman"/>
                <a:cs typeface="Times New Roman"/>
                <a:sym typeface="Times New Roman"/>
              </a:rPr>
              <a:t>ON DELETE</a:t>
            </a:r>
            <a:r>
              <a:rPr b="0" i="0" lang="en-US" sz="2000" u="none" cap="none" strike="noStrike">
                <a:solidFill>
                  <a:schemeClr val="hlink"/>
                </a:solidFill>
                <a:latin typeface="Times New Roman"/>
                <a:ea typeface="Times New Roman"/>
                <a:cs typeface="Times New Roman"/>
                <a:sym typeface="Times New Roman"/>
              </a:rPr>
              <a:t> SET DEFAULT </a:t>
            </a:r>
            <a:r>
              <a:rPr b="1" i="0" lang="en-US" sz="2000" u="none" cap="none" strike="noStrike">
                <a:solidFill>
                  <a:schemeClr val="hlink"/>
                </a:solidFill>
                <a:latin typeface="Times New Roman"/>
                <a:ea typeface="Times New Roman"/>
                <a:cs typeface="Times New Roman"/>
                <a:sym typeface="Times New Roman"/>
              </a:rPr>
              <a:t>ON UPDATE</a:t>
            </a:r>
            <a:r>
              <a:rPr b="0" i="0" lang="en-US" sz="2000" u="none" cap="none" strike="noStrike">
                <a:solidFill>
                  <a:schemeClr val="hlink"/>
                </a:solidFill>
                <a:latin typeface="Times New Roman"/>
                <a:ea typeface="Times New Roman"/>
                <a:cs typeface="Times New Roman"/>
                <a:sym typeface="Times New Roman"/>
              </a:rPr>
              <a:t> CASCADE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0" i="0" lang="en-US" sz="2000" u="none" cap="none" strike="noStrike">
                <a:solidFill>
                  <a:srgbClr val="000000"/>
                </a:solidFill>
                <a:latin typeface="Times New Roman"/>
                <a:ea typeface="Times New Roman"/>
                <a:cs typeface="Times New Roman"/>
                <a:sym typeface="Times New Roman"/>
              </a:rPr>
              <a:t>       );</a:t>
            </a:r>
            <a:br>
              <a:rPr b="0" i="0" lang="en-US" sz="20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p:txBody>
      </p:sp>
      <p:sp>
        <p:nvSpPr>
          <p:cNvPr id="2204" name="Google Shape;2204;p20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8" name="Shape 2208"/>
        <p:cNvGrpSpPr/>
        <p:nvPr/>
      </p:nvGrpSpPr>
      <p:grpSpPr>
        <a:xfrm>
          <a:off x="0" y="0"/>
          <a:ext cx="0" cy="0"/>
          <a:chOff x="0" y="0"/>
          <a:chExt cx="0" cy="0"/>
        </a:xfrm>
      </p:grpSpPr>
      <p:sp>
        <p:nvSpPr>
          <p:cNvPr id="2209" name="Google Shape;2209;p20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210" name="Google Shape;2210;p205"/>
          <p:cNvSpPr txBox="1"/>
          <p:nvPr>
            <p:ph type="title"/>
          </p:nvPr>
        </p:nvSpPr>
        <p:spPr>
          <a:xfrm>
            <a:off x="495300" y="269875"/>
            <a:ext cx="8077200" cy="762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DROP SCHEMA and DROP TABLE</a:t>
            </a:r>
            <a:endParaRPr b="1" i="0" sz="4000" u="none" cap="small" strike="noStrike">
              <a:solidFill>
                <a:srgbClr val="333399"/>
              </a:solidFill>
              <a:latin typeface="Arial"/>
              <a:ea typeface="Arial"/>
              <a:cs typeface="Arial"/>
              <a:sym typeface="Arial"/>
            </a:endParaRPr>
          </a:p>
        </p:txBody>
      </p:sp>
      <p:sp>
        <p:nvSpPr>
          <p:cNvPr id="2211" name="Google Shape;2211;p205"/>
          <p:cNvSpPr txBox="1"/>
          <p:nvPr>
            <p:ph idx="1" type="body"/>
          </p:nvPr>
        </p:nvSpPr>
        <p:spPr>
          <a:xfrm>
            <a:off x="266700" y="1031875"/>
            <a:ext cx="8534400" cy="55403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DROP SCHEMA</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to remove a database schema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DROP SCHEMA COMPANY</a:t>
            </a:r>
            <a:r>
              <a:rPr b="0" i="0" lang="en-US" sz="2400" u="none" cap="none" strike="noStrike">
                <a:solidFill>
                  <a:schemeClr val="hlink"/>
                </a:solidFill>
                <a:latin typeface="Times New Roman"/>
                <a:ea typeface="Times New Roman"/>
                <a:cs typeface="Times New Roman"/>
                <a:sym typeface="Times New Roman"/>
              </a:rPr>
              <a:t> RESTRICT</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if the schema has elements in it, the DROP command will not be executed</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DROP SCHEMA COMPANY </a:t>
            </a:r>
            <a:r>
              <a:rPr b="0" i="0" lang="en-US" sz="2400" u="none" cap="none" strike="noStrike">
                <a:solidFill>
                  <a:schemeClr val="hlink"/>
                </a:solidFill>
                <a:latin typeface="Times New Roman"/>
                <a:ea typeface="Times New Roman"/>
                <a:cs typeface="Times New Roman"/>
                <a:sym typeface="Times New Roman"/>
              </a:rPr>
              <a:t>CASCADE</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if the schema has elements in it, all elements are deleted</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DROP TABLE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to remove a relation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DROP TABLE EMPLOYEE </a:t>
            </a:r>
            <a:r>
              <a:rPr b="0" i="0" lang="en-US" sz="2400" u="none" cap="none" strike="noStrike">
                <a:solidFill>
                  <a:schemeClr val="hlink"/>
                </a:solidFill>
                <a:latin typeface="Times New Roman"/>
                <a:ea typeface="Times New Roman"/>
                <a:cs typeface="Times New Roman"/>
                <a:sym typeface="Times New Roman"/>
              </a:rPr>
              <a:t>RESTRICT</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if the table is referenced in any constraints, the DROP command will not be executed</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DROP TABLE EMPLOYEE </a:t>
            </a:r>
            <a:r>
              <a:rPr b="0" i="0" lang="en-US" sz="2400" u="none" cap="none" strike="noStrike">
                <a:solidFill>
                  <a:schemeClr val="hlink"/>
                </a:solidFill>
                <a:latin typeface="Times New Roman"/>
                <a:ea typeface="Times New Roman"/>
                <a:cs typeface="Times New Roman"/>
                <a:sym typeface="Times New Roman"/>
              </a:rPr>
              <a:t>CASCADE</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if the table is referenced, all constraints that reference the table are dropped automatically </a:t>
            </a:r>
            <a:endParaRPr b="0" i="0" sz="1600" u="none" cap="none" strike="noStrike">
              <a:solidFill>
                <a:schemeClr val="dk1"/>
              </a:solidFill>
              <a:latin typeface="Times New Roman"/>
              <a:ea typeface="Times New Roman"/>
              <a:cs typeface="Times New Roman"/>
              <a:sym typeface="Times New Roman"/>
            </a:endParaRPr>
          </a:p>
        </p:txBody>
      </p:sp>
      <p:sp>
        <p:nvSpPr>
          <p:cNvPr id="2212" name="Google Shape;2212;p20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6" name="Shape 2216"/>
        <p:cNvGrpSpPr/>
        <p:nvPr/>
      </p:nvGrpSpPr>
      <p:grpSpPr>
        <a:xfrm>
          <a:off x="0" y="0"/>
          <a:ext cx="0" cy="0"/>
          <a:chOff x="0" y="0"/>
          <a:chExt cx="0" cy="0"/>
        </a:xfrm>
      </p:grpSpPr>
      <p:sp>
        <p:nvSpPr>
          <p:cNvPr id="2217" name="Google Shape;2217;p20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218" name="Google Shape;2218;p206"/>
          <p:cNvSpPr txBox="1"/>
          <p:nvPr>
            <p:ph type="title"/>
          </p:nvPr>
        </p:nvSpPr>
        <p:spPr>
          <a:xfrm>
            <a:off x="612775" y="217487"/>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ALTER TABLE</a:t>
            </a:r>
            <a:endParaRPr b="1" i="0" sz="4000" u="none" cap="small" strike="noStrike">
              <a:solidFill>
                <a:srgbClr val="333399"/>
              </a:solidFill>
              <a:latin typeface="Arial"/>
              <a:ea typeface="Arial"/>
              <a:cs typeface="Arial"/>
              <a:sym typeface="Arial"/>
            </a:endParaRPr>
          </a:p>
        </p:txBody>
      </p:sp>
      <p:sp>
        <p:nvSpPr>
          <p:cNvPr id="2219" name="Google Shape;2219;p206"/>
          <p:cNvSpPr txBox="1"/>
          <p:nvPr>
            <p:ph idx="1" type="body"/>
          </p:nvPr>
        </p:nvSpPr>
        <p:spPr>
          <a:xfrm>
            <a:off x="381000" y="1181100"/>
            <a:ext cx="8515350" cy="54292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to change the definition of a base table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adding or dropping an attribute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changing an attribute definition</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Example: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1" i="0" lang="en-US" sz="2000" u="none" cap="none" strike="noStrike">
                <a:solidFill>
                  <a:srgbClr val="000000"/>
                </a:solidFill>
                <a:latin typeface="Times New Roman"/>
                <a:ea typeface="Times New Roman"/>
                <a:cs typeface="Times New Roman"/>
                <a:sym typeface="Times New Roman"/>
              </a:rPr>
              <a:t>ALTER TABLE  </a:t>
            </a:r>
            <a:r>
              <a:rPr b="0" i="0" lang="en-US" sz="2000" u="none" cap="none" strike="noStrike">
                <a:solidFill>
                  <a:srgbClr val="000000"/>
                </a:solidFill>
                <a:latin typeface="Times New Roman"/>
                <a:ea typeface="Times New Roman"/>
                <a:cs typeface="Times New Roman"/>
                <a:sym typeface="Times New Roman"/>
              </a:rPr>
              <a:t>EMPLOYEE </a:t>
            </a:r>
            <a:r>
              <a:rPr b="1" i="0" lang="en-US" sz="2000" u="none" cap="none" strike="noStrike">
                <a:solidFill>
                  <a:srgbClr val="000000"/>
                </a:solidFill>
                <a:latin typeface="Times New Roman"/>
                <a:ea typeface="Times New Roman"/>
                <a:cs typeface="Times New Roman"/>
                <a:sym typeface="Times New Roman"/>
              </a:rPr>
              <a:t> ADD   </a:t>
            </a:r>
            <a:r>
              <a:rPr b="0" i="0" lang="en-US" sz="2000" u="none" cap="none" strike="noStrike">
                <a:solidFill>
                  <a:srgbClr val="000000"/>
                </a:solidFill>
                <a:latin typeface="Times New Roman"/>
                <a:ea typeface="Times New Roman"/>
                <a:cs typeface="Times New Roman"/>
                <a:sym typeface="Times New Roman"/>
              </a:rPr>
              <a:t>JOB</a:t>
            </a:r>
            <a:r>
              <a:rPr b="1" i="0" lang="en-US" sz="2000" u="none" cap="none" strike="noStrike">
                <a:solidFill>
                  <a:srgbClr val="000000"/>
                </a:solidFill>
                <a:latin typeface="Times New Roman"/>
                <a:ea typeface="Times New Roman"/>
                <a:cs typeface="Times New Roman"/>
                <a:sym typeface="Times New Roman"/>
              </a:rPr>
              <a:t>   VARCHAR(12);</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The new attribute will have NULLs in all the tuples of the relation; hence, the NOT NULL constraint is </a:t>
            </a:r>
            <a:r>
              <a:rPr b="0" i="1" lang="en-US" sz="2000" u="none" cap="none" strike="noStrike">
                <a:solidFill>
                  <a:srgbClr val="000000"/>
                </a:solidFill>
                <a:latin typeface="Times New Roman"/>
                <a:ea typeface="Times New Roman"/>
                <a:cs typeface="Times New Roman"/>
                <a:sym typeface="Times New Roman"/>
              </a:rPr>
              <a:t>not allowed</a:t>
            </a:r>
            <a:r>
              <a:rPr b="0" i="0" lang="en-US" sz="2000" u="none" cap="none" strike="noStrike">
                <a:solidFill>
                  <a:srgbClr val="000000"/>
                </a:solidFill>
                <a:latin typeface="Times New Roman"/>
                <a:ea typeface="Times New Roman"/>
                <a:cs typeface="Times New Roman"/>
                <a:sym typeface="Times New Roman"/>
              </a:rPr>
              <a:t>  for such an attribute</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1" i="0" lang="en-US" sz="2000" u="none" cap="none" strike="noStrike">
                <a:solidFill>
                  <a:srgbClr val="000000"/>
                </a:solidFill>
                <a:latin typeface="Times New Roman"/>
                <a:ea typeface="Times New Roman"/>
                <a:cs typeface="Times New Roman"/>
                <a:sym typeface="Times New Roman"/>
              </a:rPr>
              <a:t>ALTER TABLE  </a:t>
            </a:r>
            <a:r>
              <a:rPr b="0" i="0" lang="en-US" sz="2000" u="none" cap="none" strike="noStrike">
                <a:solidFill>
                  <a:srgbClr val="000000"/>
                </a:solidFill>
                <a:latin typeface="Times New Roman"/>
                <a:ea typeface="Times New Roman"/>
                <a:cs typeface="Times New Roman"/>
                <a:sym typeface="Times New Roman"/>
              </a:rPr>
              <a:t>EMPLOYEE </a:t>
            </a:r>
            <a:r>
              <a:rPr b="1" i="0" lang="en-US" sz="2000" u="none" cap="none" strike="noStrike">
                <a:solidFill>
                  <a:srgbClr val="000000"/>
                </a:solidFill>
                <a:latin typeface="Times New Roman"/>
                <a:ea typeface="Times New Roman"/>
                <a:cs typeface="Times New Roman"/>
                <a:sym typeface="Times New Roman"/>
              </a:rPr>
              <a:t>ADD </a:t>
            </a:r>
            <a:r>
              <a:rPr b="0" i="0" lang="en-US" sz="2000" u="none" cap="none" strike="noStrike">
                <a:solidFill>
                  <a:srgbClr val="000000"/>
                </a:solidFill>
                <a:latin typeface="Times New Roman"/>
                <a:ea typeface="Times New Roman"/>
                <a:cs typeface="Times New Roman"/>
                <a:sym typeface="Times New Roman"/>
              </a:rPr>
              <a:t>JOB</a:t>
            </a:r>
            <a:r>
              <a:rPr b="1" i="0" lang="en-US" sz="2000" u="none" cap="none" strike="noStrike">
                <a:solidFill>
                  <a:srgbClr val="000000"/>
                </a:solidFill>
                <a:latin typeface="Times New Roman"/>
                <a:ea typeface="Times New Roman"/>
                <a:cs typeface="Times New Roman"/>
                <a:sym typeface="Times New Roman"/>
              </a:rPr>
              <a:t> VARCHAR(12) SET DEFAULT </a:t>
            </a:r>
            <a:r>
              <a:rPr b="0" i="0" lang="en-US" sz="2000" u="none" cap="none" strike="noStrike">
                <a:solidFill>
                  <a:srgbClr val="000000"/>
                </a:solidFill>
                <a:latin typeface="Times New Roman"/>
                <a:ea typeface="Times New Roman"/>
                <a:cs typeface="Times New Roman"/>
                <a:sym typeface="Times New Roman"/>
              </a:rPr>
              <a:t>“Engineer”;</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specifying a default clause</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1" i="0" lang="en-US" sz="2000" u="none" cap="none" strike="noStrike">
                <a:solidFill>
                  <a:srgbClr val="000000"/>
                </a:solidFill>
                <a:latin typeface="Times New Roman"/>
                <a:ea typeface="Times New Roman"/>
                <a:cs typeface="Times New Roman"/>
                <a:sym typeface="Times New Roman"/>
              </a:rPr>
              <a:t>ALTER TABLE  </a:t>
            </a:r>
            <a:r>
              <a:rPr b="0" i="0" lang="en-US" sz="2000" u="none" cap="none" strike="noStrike">
                <a:solidFill>
                  <a:srgbClr val="000000"/>
                </a:solidFill>
                <a:latin typeface="Times New Roman"/>
                <a:ea typeface="Times New Roman"/>
                <a:cs typeface="Times New Roman"/>
                <a:sym typeface="Times New Roman"/>
              </a:rPr>
              <a:t>EMPLOYEE </a:t>
            </a:r>
            <a:r>
              <a:rPr b="1" i="0" lang="en-US" sz="2000" u="none" cap="none" strike="noStrike">
                <a:solidFill>
                  <a:srgbClr val="000000"/>
                </a:solidFill>
                <a:latin typeface="Times New Roman"/>
                <a:ea typeface="Times New Roman"/>
                <a:cs typeface="Times New Roman"/>
                <a:sym typeface="Times New Roman"/>
              </a:rPr>
              <a:t> ALTER  </a:t>
            </a:r>
            <a:r>
              <a:rPr b="0" i="0" lang="en-US" sz="2000" u="none" cap="none" strike="noStrike">
                <a:solidFill>
                  <a:srgbClr val="000000"/>
                </a:solidFill>
                <a:latin typeface="Times New Roman"/>
                <a:ea typeface="Times New Roman"/>
                <a:cs typeface="Times New Roman"/>
                <a:sym typeface="Times New Roman"/>
              </a:rPr>
              <a:t>JOB</a:t>
            </a:r>
            <a:r>
              <a:rPr b="1" i="0" lang="en-US" sz="2000" u="none" cap="none" strike="noStrike">
                <a:solidFill>
                  <a:srgbClr val="000000"/>
                </a:solidFill>
                <a:latin typeface="Times New Roman"/>
                <a:ea typeface="Times New Roman"/>
                <a:cs typeface="Times New Roman"/>
                <a:sym typeface="Times New Roman"/>
              </a:rPr>
              <a:t> VARCHAR(20) SET DEFAULT </a:t>
            </a:r>
            <a:r>
              <a:rPr b="0" i="0" lang="en-US" sz="2000" u="none" cap="none" strike="noStrike">
                <a:solidFill>
                  <a:srgbClr val="000000"/>
                </a:solidFill>
                <a:latin typeface="Times New Roman"/>
                <a:ea typeface="Times New Roman"/>
                <a:cs typeface="Times New Roman"/>
                <a:sym typeface="Times New Roman"/>
              </a:rPr>
              <a:t>“Sales”;</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changing an attribute definition</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1" i="0" lang="en-US" sz="2000" u="none" cap="none" strike="noStrike">
                <a:solidFill>
                  <a:srgbClr val="000000"/>
                </a:solidFill>
                <a:latin typeface="Times New Roman"/>
                <a:ea typeface="Times New Roman"/>
                <a:cs typeface="Times New Roman"/>
                <a:sym typeface="Times New Roman"/>
              </a:rPr>
              <a:t>ALTER TABLE  </a:t>
            </a:r>
            <a:r>
              <a:rPr b="0" i="0" lang="en-US" sz="2000" u="none" cap="none" strike="noStrike">
                <a:solidFill>
                  <a:srgbClr val="000000"/>
                </a:solidFill>
                <a:latin typeface="Times New Roman"/>
                <a:ea typeface="Times New Roman"/>
                <a:cs typeface="Times New Roman"/>
                <a:sym typeface="Times New Roman"/>
              </a:rPr>
              <a:t>EMPLOYEE </a:t>
            </a:r>
            <a:r>
              <a:rPr b="1" i="0" lang="en-US" sz="2000" u="none" cap="none" strike="noStrike">
                <a:solidFill>
                  <a:srgbClr val="000000"/>
                </a:solidFill>
                <a:latin typeface="Times New Roman"/>
                <a:ea typeface="Times New Roman"/>
                <a:cs typeface="Times New Roman"/>
                <a:sym typeface="Times New Roman"/>
              </a:rPr>
              <a:t> DROP  </a:t>
            </a:r>
            <a:r>
              <a:rPr b="0" i="0" lang="en-US" sz="2000" u="none" cap="none" strike="noStrike">
                <a:solidFill>
                  <a:srgbClr val="000000"/>
                </a:solidFill>
                <a:latin typeface="Times New Roman"/>
                <a:ea typeface="Times New Roman"/>
                <a:cs typeface="Times New Roman"/>
                <a:sym typeface="Times New Roman"/>
              </a:rPr>
              <a:t>ADDRESS</a:t>
            </a:r>
            <a:r>
              <a:rPr b="1" i="0" lang="en-US" sz="2000" u="none" cap="none" strike="noStrike">
                <a:solidFill>
                  <a:srgbClr val="000000"/>
                </a:solidFill>
                <a:latin typeface="Times New Roman"/>
                <a:ea typeface="Times New Roman"/>
                <a:cs typeface="Times New Roman"/>
                <a:sym typeface="Times New Roman"/>
              </a:rPr>
              <a:t>   CASCADE;</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CASCADE or RESTRICT</a:t>
            </a:r>
            <a:endParaRPr b="0" i="0" sz="1600" u="none" cap="none" strike="noStrike">
              <a:solidFill>
                <a:schemeClr val="dk1"/>
              </a:solidFill>
              <a:latin typeface="Times New Roman"/>
              <a:ea typeface="Times New Roman"/>
              <a:cs typeface="Times New Roman"/>
              <a:sym typeface="Times New Roman"/>
            </a:endParaRPr>
          </a:p>
        </p:txBody>
      </p:sp>
      <p:sp>
        <p:nvSpPr>
          <p:cNvPr id="2220" name="Google Shape;2220;p20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25" name="Google Shape;225;p36"/>
          <p:cNvSpPr txBox="1"/>
          <p:nvPr>
            <p:ph type="title"/>
          </p:nvPr>
        </p:nvSpPr>
        <p:spPr>
          <a:xfrm>
            <a:off x="685800" y="254000"/>
            <a:ext cx="7772400" cy="11557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History of Data Models</a:t>
            </a:r>
            <a:r>
              <a:rPr b="1" i="0" lang="en-US" sz="4400" u="none" cap="small" strike="noStrike">
                <a:solidFill>
                  <a:srgbClr val="000000"/>
                </a:solidFill>
                <a:latin typeface="Arial"/>
                <a:ea typeface="Arial"/>
                <a:cs typeface="Arial"/>
                <a:sym typeface="Arial"/>
              </a:rPr>
              <a:t> </a:t>
            </a:r>
            <a:endParaRPr b="1" i="0" sz="4000" u="none" cap="small" strike="noStrike">
              <a:solidFill>
                <a:srgbClr val="333399"/>
              </a:solidFill>
              <a:latin typeface="Arial"/>
              <a:ea typeface="Arial"/>
              <a:cs typeface="Arial"/>
              <a:sym typeface="Arial"/>
            </a:endParaRPr>
          </a:p>
        </p:txBody>
      </p:sp>
      <p:sp>
        <p:nvSpPr>
          <p:cNvPr id="226" name="Google Shape;226;p36"/>
          <p:cNvSpPr txBox="1"/>
          <p:nvPr>
            <p:ph idx="1" type="body"/>
          </p:nvPr>
        </p:nvSpPr>
        <p:spPr>
          <a:xfrm>
            <a:off x="323850" y="1390650"/>
            <a:ext cx="8553450" cy="50101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Network Model</a:t>
            </a:r>
            <a:r>
              <a:rPr b="0" i="0" lang="en-US" sz="24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the first one to be implemented by Honeywell in 1964 (IDS System).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Hierarchical Data Model</a:t>
            </a:r>
            <a:r>
              <a:rPr b="0" i="0" lang="en-US" sz="24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implemented in a joint effort by IBM and North American Rockwell around 1965 (IMS system).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Relational Model</a:t>
            </a:r>
            <a:r>
              <a:rPr b="0" i="0" lang="en-US" sz="24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proposed in 1970 by E.F. Codd (IBM), first commercial system in 1981-82. Now in several commercial products (DB2, ORACLE, SQL Server, SYBASE, INFORMIX).</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Object-Relational Model</a:t>
            </a:r>
            <a:r>
              <a:rPr b="0" i="0" lang="en-US" sz="2400" u="none" cap="none" strike="noStrike">
                <a:solidFill>
                  <a:srgbClr val="000000"/>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 Most Recent Trend. Started with Informix Universal Server. Exemplified in the latest versions of Oracle-10i, DB2, and SQL Server etc. systems.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Object-Oriented Data Model</a:t>
            </a:r>
            <a:r>
              <a:rPr b="0" i="0" lang="en-US" sz="24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several models have been proposed for implementing in a database system.  </a:t>
            </a:r>
            <a:endParaRPr b="0" i="0" sz="1800" u="none" cap="none" strike="noStrike">
              <a:solidFill>
                <a:schemeClr val="dk1"/>
              </a:solidFill>
              <a:latin typeface="Times New Roman"/>
              <a:ea typeface="Times New Roman"/>
              <a:cs typeface="Times New Roman"/>
              <a:sym typeface="Times New Roman"/>
            </a:endParaRPr>
          </a:p>
        </p:txBody>
      </p:sp>
      <p:sp>
        <p:nvSpPr>
          <p:cNvPr id="227" name="Google Shape;227;p3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4" name="Shape 2224"/>
        <p:cNvGrpSpPr/>
        <p:nvPr/>
      </p:nvGrpSpPr>
      <p:grpSpPr>
        <a:xfrm>
          <a:off x="0" y="0"/>
          <a:ext cx="0" cy="0"/>
          <a:chOff x="0" y="0"/>
          <a:chExt cx="0" cy="0"/>
        </a:xfrm>
      </p:grpSpPr>
      <p:sp>
        <p:nvSpPr>
          <p:cNvPr id="2225" name="Google Shape;2225;p20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226" name="Google Shape;2226;p207"/>
          <p:cNvSpPr txBox="1"/>
          <p:nvPr>
            <p:ph type="title"/>
          </p:nvPr>
        </p:nvSpPr>
        <p:spPr>
          <a:xfrm>
            <a:off x="685800" y="247650"/>
            <a:ext cx="7772400" cy="9112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SQL Statements</a:t>
            </a:r>
            <a:endParaRPr b="1" i="0" sz="4000" u="none" cap="small" strike="noStrike">
              <a:solidFill>
                <a:srgbClr val="333399"/>
              </a:solidFill>
              <a:latin typeface="Arial"/>
              <a:ea typeface="Arial"/>
              <a:cs typeface="Arial"/>
              <a:sym typeface="Arial"/>
            </a:endParaRPr>
          </a:p>
        </p:txBody>
      </p:sp>
      <p:sp>
        <p:nvSpPr>
          <p:cNvPr id="2227" name="Google Shape;2227;p207"/>
          <p:cNvSpPr txBox="1"/>
          <p:nvPr>
            <p:ph idx="1" type="body"/>
          </p:nvPr>
        </p:nvSpPr>
        <p:spPr>
          <a:xfrm>
            <a:off x="361950" y="1047750"/>
            <a:ext cx="8458200" cy="5448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Distinction between SQL and the formal relational model</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 SQL allows a table (relation) to have two or more tuples that are identical in all their attribute values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Hence, an SQL relation (table) is  a </a:t>
            </a:r>
            <a:r>
              <a:rPr b="0" i="1" lang="en-US" sz="2000" u="none" cap="none" strike="noStrike">
                <a:solidFill>
                  <a:srgbClr val="000000"/>
                </a:solidFill>
                <a:latin typeface="Times New Roman"/>
                <a:ea typeface="Times New Roman"/>
                <a:cs typeface="Times New Roman"/>
                <a:sym typeface="Times New Roman"/>
              </a:rPr>
              <a:t>multi-set</a:t>
            </a:r>
            <a:r>
              <a:rPr b="0" i="0" lang="en-US" sz="2000" u="none" cap="none" strike="noStrike">
                <a:solidFill>
                  <a:srgbClr val="000000"/>
                </a:solidFill>
                <a:latin typeface="Times New Roman"/>
                <a:ea typeface="Times New Roman"/>
                <a:cs typeface="Times New Roman"/>
                <a:sym typeface="Times New Roman"/>
              </a:rPr>
              <a:t>  (sometimes called a bag) of tuples; it </a:t>
            </a:r>
            <a:r>
              <a:rPr b="0" i="1" lang="en-US" sz="2000" u="none" cap="none" strike="noStrike">
                <a:solidFill>
                  <a:srgbClr val="000000"/>
                </a:solidFill>
                <a:latin typeface="Times New Roman"/>
                <a:ea typeface="Times New Roman"/>
                <a:cs typeface="Times New Roman"/>
                <a:sym typeface="Times New Roman"/>
              </a:rPr>
              <a:t>is not</a:t>
            </a:r>
            <a:r>
              <a:rPr b="0" i="0" lang="en-US" sz="2000" u="none" cap="none" strike="noStrike">
                <a:solidFill>
                  <a:srgbClr val="000000"/>
                </a:solidFill>
                <a:latin typeface="Times New Roman"/>
                <a:ea typeface="Times New Roman"/>
                <a:cs typeface="Times New Roman"/>
                <a:sym typeface="Times New Roman"/>
              </a:rPr>
              <a:t>  a set of tuples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SQL relations can be constrained to be sets by specifying PRIMARY KEY or UNIQUE attributes, or by using the DISTINCT option in a query</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The SQL statements </a:t>
            </a:r>
            <a:r>
              <a:rPr b="1" i="0" lang="en-US" sz="24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USE                   </a:t>
            </a:r>
            <a:r>
              <a:rPr b="0" i="0" lang="en-US" sz="2000" u="none" cap="none" strike="noStrike">
                <a:solidFill>
                  <a:srgbClr val="000000"/>
                </a:solidFill>
                <a:latin typeface="Times New Roman"/>
                <a:ea typeface="Times New Roman"/>
                <a:cs typeface="Times New Roman"/>
                <a:sym typeface="Times New Roman"/>
              </a:rPr>
              <a:t>&lt;database schema&gt;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SELECT</a:t>
            </a:r>
            <a:r>
              <a:rPr b="0" i="0" lang="en-US" sz="2000" u="none" cap="none" strike="noStrike">
                <a:solidFill>
                  <a:srgbClr val="000000"/>
                </a:solidFill>
                <a:latin typeface="Times New Roman"/>
                <a:ea typeface="Times New Roman"/>
                <a:cs typeface="Times New Roman"/>
                <a:sym typeface="Times New Roman"/>
              </a:rPr>
              <a:t> 	     &lt;attribute list&gt;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FROM</a:t>
            </a:r>
            <a:r>
              <a:rPr b="0" i="0" lang="en-US" sz="2000" u="none" cap="none" strike="noStrike">
                <a:solidFill>
                  <a:srgbClr val="000000"/>
                </a:solidFill>
                <a:latin typeface="Times New Roman"/>
                <a:ea typeface="Times New Roman"/>
                <a:cs typeface="Times New Roman"/>
                <a:sym typeface="Times New Roman"/>
              </a:rPr>
              <a:t> 	     &lt;table list&gt;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WHERE	     </a:t>
            </a:r>
            <a:r>
              <a:rPr b="0" i="0" lang="en-US" sz="2000" u="none" cap="none" strike="noStrike">
                <a:solidFill>
                  <a:srgbClr val="000000"/>
                </a:solidFill>
                <a:latin typeface="Times New Roman"/>
                <a:ea typeface="Times New Roman"/>
                <a:cs typeface="Times New Roman"/>
                <a:sym typeface="Times New Roman"/>
              </a:rPr>
              <a:t>&lt;condition&gt;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GROUP BY</a:t>
            </a:r>
            <a:r>
              <a:rPr b="0" i="0" lang="en-US" sz="2000" u="none" cap="none" strike="noStrike">
                <a:solidFill>
                  <a:srgbClr val="000000"/>
                </a:solidFill>
                <a:latin typeface="Times New Roman"/>
                <a:ea typeface="Times New Roman"/>
                <a:cs typeface="Times New Roman"/>
                <a:sym typeface="Times New Roman"/>
              </a:rPr>
              <a:t>      &lt;grouping attributes&gt;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HAVING    </a:t>
            </a:r>
            <a:r>
              <a:rPr b="0" i="0" lang="en-US" sz="2000" u="none" cap="none" strike="noStrike">
                <a:solidFill>
                  <a:srgbClr val="000000"/>
                </a:solidFill>
                <a:latin typeface="Times New Roman"/>
                <a:ea typeface="Times New Roman"/>
                <a:cs typeface="Times New Roman"/>
                <a:sym typeface="Times New Roman"/>
              </a:rPr>
              <a:t>      &lt;condition after grouping&gt;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ORDER BY</a:t>
            </a:r>
            <a:r>
              <a:rPr b="0" i="0" lang="en-US" sz="2000" u="none" cap="none" strike="noStrike">
                <a:solidFill>
                  <a:srgbClr val="000000"/>
                </a:solidFill>
                <a:latin typeface="Times New Roman"/>
                <a:ea typeface="Times New Roman"/>
                <a:cs typeface="Times New Roman"/>
                <a:sym typeface="Times New Roman"/>
              </a:rPr>
              <a:t>      &lt;attributes&gt;</a:t>
            </a:r>
            <a:endParaRPr b="0" i="0" sz="1800" u="none" cap="none" strike="noStrike">
              <a:solidFill>
                <a:schemeClr val="dk1"/>
              </a:solidFill>
              <a:latin typeface="Times New Roman"/>
              <a:ea typeface="Times New Roman"/>
              <a:cs typeface="Times New Roman"/>
              <a:sym typeface="Times New Roman"/>
            </a:endParaRPr>
          </a:p>
        </p:txBody>
      </p:sp>
      <p:sp>
        <p:nvSpPr>
          <p:cNvPr id="2228" name="Google Shape;2228;p20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2" name="Shape 2232"/>
        <p:cNvGrpSpPr/>
        <p:nvPr/>
      </p:nvGrpSpPr>
      <p:grpSpPr>
        <a:xfrm>
          <a:off x="0" y="0"/>
          <a:ext cx="0" cy="0"/>
          <a:chOff x="0" y="0"/>
          <a:chExt cx="0" cy="0"/>
        </a:xfrm>
      </p:grpSpPr>
      <p:sp>
        <p:nvSpPr>
          <p:cNvPr id="2233" name="Google Shape;2233;p20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234" name="Google Shape;2234;p208"/>
          <p:cNvSpPr txBox="1"/>
          <p:nvPr>
            <p:ph type="title"/>
          </p:nvPr>
        </p:nvSpPr>
        <p:spPr>
          <a:xfrm>
            <a:off x="657225" y="290512"/>
            <a:ext cx="7772400" cy="9112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Basic Queries in SQL</a:t>
            </a:r>
            <a:endParaRPr b="1" i="0" sz="4000" u="none" cap="small" strike="noStrike">
              <a:solidFill>
                <a:srgbClr val="333399"/>
              </a:solidFill>
              <a:latin typeface="Arial"/>
              <a:ea typeface="Arial"/>
              <a:cs typeface="Arial"/>
              <a:sym typeface="Arial"/>
            </a:endParaRPr>
          </a:p>
        </p:txBody>
      </p:sp>
      <p:sp>
        <p:nvSpPr>
          <p:cNvPr id="2235" name="Google Shape;2235;p208"/>
          <p:cNvSpPr txBox="1"/>
          <p:nvPr>
            <p:ph idx="1" type="body"/>
          </p:nvPr>
        </p:nvSpPr>
        <p:spPr>
          <a:xfrm>
            <a:off x="80962" y="1181100"/>
            <a:ext cx="9048750" cy="5145087"/>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Basic form of the SQL SELECT statement is called a </a:t>
            </a:r>
            <a:r>
              <a:rPr b="0" i="1" lang="en-US" sz="2800" u="none" cap="none" strike="noStrike">
                <a:solidFill>
                  <a:srgbClr val="000000"/>
                </a:solidFill>
                <a:latin typeface="Times New Roman"/>
                <a:ea typeface="Times New Roman"/>
                <a:cs typeface="Times New Roman"/>
                <a:sym typeface="Times New Roman"/>
              </a:rPr>
              <a:t>mapping</a:t>
            </a:r>
            <a:r>
              <a:rPr b="0" i="0" lang="en-US" sz="2800" u="none" cap="none" strike="noStrike">
                <a:solidFill>
                  <a:srgbClr val="000000"/>
                </a:solidFill>
                <a:latin typeface="Times New Roman"/>
                <a:ea typeface="Times New Roman"/>
                <a:cs typeface="Times New Roman"/>
                <a:sym typeface="Times New Roman"/>
              </a:rPr>
              <a:t>  or a </a:t>
            </a:r>
            <a:r>
              <a:rPr b="0" i="1" lang="en-US" sz="2800" u="none" cap="none" strike="noStrike">
                <a:solidFill>
                  <a:srgbClr val="000000"/>
                </a:solidFill>
                <a:latin typeface="Times New Roman"/>
                <a:ea typeface="Times New Roman"/>
                <a:cs typeface="Times New Roman"/>
                <a:sym typeface="Times New Roman"/>
              </a:rPr>
              <a:t>SELECT-FROM-WHERE block</a:t>
            </a:r>
            <a:br>
              <a:rPr b="0" i="1" lang="en-US" sz="2800" u="none" cap="none" strike="noStrike">
                <a:solidFill>
                  <a:srgbClr val="000000"/>
                </a:solidFill>
                <a:latin typeface="Times New Roman"/>
                <a:ea typeface="Times New Roman"/>
                <a:cs typeface="Times New Roman"/>
                <a:sym typeface="Times New Roman"/>
              </a:rPr>
            </a:br>
            <a:r>
              <a:rPr b="1"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Clr>
                <a:srgbClr val="FF0000"/>
              </a:buClr>
              <a:buFont typeface="Times New Roman"/>
              <a:buNone/>
            </a:pPr>
            <a:r>
              <a:rPr b="1" i="0" lang="en-US" sz="2400" u="none" cap="none" strike="noStrike">
                <a:solidFill>
                  <a:srgbClr val="000000"/>
                </a:solidFill>
                <a:latin typeface="Times New Roman"/>
                <a:ea typeface="Times New Roman"/>
                <a:cs typeface="Times New Roman"/>
                <a:sym typeface="Times New Roman"/>
              </a:rPr>
              <a:t>SELECT</a:t>
            </a:r>
            <a:r>
              <a:rPr b="0" i="0" lang="en-US" sz="2400" u="none" cap="none" strike="noStrike">
                <a:solidFill>
                  <a:srgbClr val="000000"/>
                </a:solidFill>
                <a:latin typeface="Times New Roman"/>
                <a:ea typeface="Times New Roman"/>
                <a:cs typeface="Times New Roman"/>
                <a:sym typeface="Times New Roman"/>
              </a:rPr>
              <a:t> 	&lt;attribute list&gt;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Clr>
                <a:srgbClr val="FF0000"/>
              </a:buClr>
              <a:buFont typeface="Times New Roman"/>
              <a:buNone/>
            </a:pPr>
            <a:r>
              <a:rPr b="1" i="0" lang="en-US" sz="2400" u="none" cap="none" strike="noStrike">
                <a:solidFill>
                  <a:srgbClr val="000000"/>
                </a:solidFill>
                <a:latin typeface="Times New Roman"/>
                <a:ea typeface="Times New Roman"/>
                <a:cs typeface="Times New Roman"/>
                <a:sym typeface="Times New Roman"/>
              </a:rPr>
              <a:t>FROM</a:t>
            </a:r>
            <a:r>
              <a:rPr b="0" i="0" lang="en-US" sz="2400" u="none" cap="none" strike="noStrike">
                <a:solidFill>
                  <a:srgbClr val="000000"/>
                </a:solidFill>
                <a:latin typeface="Times New Roman"/>
                <a:ea typeface="Times New Roman"/>
                <a:cs typeface="Times New Roman"/>
                <a:sym typeface="Times New Roman"/>
              </a:rPr>
              <a:t> 	&lt;table list&gt;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Clr>
                <a:srgbClr val="FF0000"/>
              </a:buClr>
              <a:buFont typeface="Times New Roman"/>
              <a:buNone/>
            </a:pPr>
            <a:r>
              <a:rPr b="1" i="0" lang="en-US" sz="2400" u="none" cap="none" strike="noStrike">
                <a:solidFill>
                  <a:srgbClr val="000000"/>
                </a:solidFill>
                <a:latin typeface="Times New Roman"/>
                <a:ea typeface="Times New Roman"/>
                <a:cs typeface="Times New Roman"/>
                <a:sym typeface="Times New Roman"/>
              </a:rPr>
              <a:t>WHERE	</a:t>
            </a:r>
            <a:r>
              <a:rPr b="0" i="0" lang="en-US" sz="2400" u="none" cap="none" strike="noStrike">
                <a:solidFill>
                  <a:srgbClr val="000000"/>
                </a:solidFill>
                <a:latin typeface="Times New Roman"/>
                <a:ea typeface="Times New Roman"/>
                <a:cs typeface="Times New Roman"/>
                <a:sym typeface="Times New Roman"/>
              </a:rPr>
              <a:t>&lt;condition&gt;</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SELECT: using </a:t>
            </a:r>
            <a:r>
              <a:rPr b="0" i="0" lang="en-US" sz="2400" u="none" cap="none" strike="noStrike">
                <a:solidFill>
                  <a:schemeClr val="dk1"/>
                </a:solidFill>
                <a:latin typeface="Times New Roman"/>
                <a:ea typeface="Times New Roman"/>
                <a:cs typeface="Times New Roman"/>
                <a:sym typeface="Times New Roman"/>
              </a:rPr>
              <a:t>π </a:t>
            </a:r>
            <a:r>
              <a:rPr b="0" i="0" lang="en-US" sz="2400" u="none" cap="none" strike="noStrike">
                <a:solidFill>
                  <a:srgbClr val="000000"/>
                </a:solidFill>
                <a:latin typeface="Times New Roman"/>
                <a:ea typeface="Times New Roman"/>
                <a:cs typeface="Times New Roman"/>
                <a:sym typeface="Times New Roman"/>
              </a:rPr>
              <a:t>(project) operation of the relational algebra</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FROM: using </a:t>
            </a:r>
            <a:r>
              <a:rPr b="0"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rgbClr val="000000"/>
                </a:solidFill>
                <a:latin typeface="Times New Roman"/>
                <a:ea typeface="Times New Roman"/>
                <a:cs typeface="Times New Roman"/>
                <a:sym typeface="Times New Roman"/>
              </a:rPr>
              <a:t> (cross product) operation of the relational algebra</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WHERE: using </a:t>
            </a:r>
            <a:r>
              <a:rPr b="0" i="0" lang="en-US" sz="2400" u="none" cap="none" strike="noStrike">
                <a:solidFill>
                  <a:schemeClr val="dk1"/>
                </a:solidFill>
                <a:latin typeface="Times New Roman"/>
                <a:ea typeface="Times New Roman"/>
                <a:cs typeface="Times New Roman"/>
                <a:sym typeface="Times New Roman"/>
              </a:rPr>
              <a:t>σ (select) </a:t>
            </a:r>
            <a:r>
              <a:rPr b="0" i="0" lang="en-US" sz="2400" u="none" cap="none" strike="noStrike">
                <a:solidFill>
                  <a:srgbClr val="000000"/>
                </a:solidFill>
                <a:latin typeface="Times New Roman"/>
                <a:ea typeface="Times New Roman"/>
                <a:cs typeface="Times New Roman"/>
                <a:sym typeface="Times New Roman"/>
              </a:rPr>
              <a:t>operation of the relational algebra</a:t>
            </a:r>
            <a:endParaRPr b="0" i="0" sz="1800" u="none" cap="none" strike="noStrike">
              <a:solidFill>
                <a:schemeClr val="dk1"/>
              </a:solidFill>
              <a:latin typeface="Times New Roman"/>
              <a:ea typeface="Times New Roman"/>
              <a:cs typeface="Times New Roman"/>
              <a:sym typeface="Times New Roman"/>
            </a:endParaRPr>
          </a:p>
        </p:txBody>
      </p:sp>
      <p:sp>
        <p:nvSpPr>
          <p:cNvPr id="2236" name="Google Shape;2236;p20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0" name="Shape 2240"/>
        <p:cNvGrpSpPr/>
        <p:nvPr/>
      </p:nvGrpSpPr>
      <p:grpSpPr>
        <a:xfrm>
          <a:off x="0" y="0"/>
          <a:ext cx="0" cy="0"/>
          <a:chOff x="0" y="0"/>
          <a:chExt cx="0" cy="0"/>
        </a:xfrm>
      </p:grpSpPr>
      <p:sp>
        <p:nvSpPr>
          <p:cNvPr id="2241" name="Google Shape;2241;p20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242" name="Google Shape;2242;p209"/>
          <p:cNvSpPr txBox="1"/>
          <p:nvPr>
            <p:ph type="title"/>
          </p:nvPr>
        </p:nvSpPr>
        <p:spPr>
          <a:xfrm>
            <a:off x="685800" y="188912"/>
            <a:ext cx="7772400" cy="461962"/>
          </a:xfrm>
          <a:prstGeom prst="rect">
            <a:avLst/>
          </a:prstGeom>
          <a:noFill/>
          <a:ln>
            <a:noFill/>
          </a:ln>
        </p:spPr>
        <p:txBody>
          <a:bodyPr anchorCtr="0" anchor="ctr" bIns="46025" lIns="92075" spcFirstLastPara="1" rIns="92075" wrap="square" tIns="46025">
            <a:noAutofit/>
          </a:bodyPr>
          <a:lstStyle/>
          <a:p>
            <a:pPr indent="0" lvl="0" marL="0" marR="0" rtl="0" algn="ctr">
              <a:lnSpc>
                <a:spcPct val="90000"/>
              </a:lnSpc>
              <a:spcBef>
                <a:spcPts val="0"/>
              </a:spcBef>
              <a:spcAft>
                <a:spcPts val="0"/>
              </a:spcAft>
              <a:buClr>
                <a:srgbClr val="333399"/>
              </a:buClr>
              <a:buFont typeface="Arial"/>
              <a:buNone/>
            </a:pPr>
            <a:r>
              <a:rPr b="1" i="0" lang="en-US" sz="2000" u="none" cap="small" strike="noStrike">
                <a:solidFill>
                  <a:srgbClr val="333399"/>
                </a:solidFill>
                <a:latin typeface="Arial"/>
                <a:ea typeface="Arial"/>
                <a:cs typeface="Arial"/>
                <a:sym typeface="Arial"/>
              </a:rPr>
              <a:t>Relational Database Schema--</a:t>
            </a:r>
            <a:r>
              <a:rPr b="1" i="0" lang="en-US" sz="1600" u="none" cap="small" strike="noStrike">
                <a:solidFill>
                  <a:srgbClr val="333399"/>
                </a:solidFill>
                <a:latin typeface="Arial"/>
                <a:ea typeface="Arial"/>
                <a:cs typeface="Arial"/>
                <a:sym typeface="Arial"/>
              </a:rPr>
              <a:t>Figure 5.5</a:t>
            </a:r>
            <a:r>
              <a:rPr b="1" i="0" lang="en-US" sz="4000" u="none" cap="small" strike="noStrike">
                <a:solidFill>
                  <a:srgbClr val="333399"/>
                </a:solidFill>
                <a:latin typeface="Arial"/>
                <a:ea typeface="Arial"/>
                <a:cs typeface="Arial"/>
                <a:sym typeface="Arial"/>
              </a:rPr>
              <a:t>  </a:t>
            </a:r>
            <a:endParaRPr b="1" i="0" sz="4000" u="none" cap="small" strike="noStrike">
              <a:solidFill>
                <a:srgbClr val="333399"/>
              </a:solidFill>
              <a:latin typeface="Arial"/>
              <a:ea typeface="Arial"/>
              <a:cs typeface="Arial"/>
              <a:sym typeface="Arial"/>
            </a:endParaRPr>
          </a:p>
        </p:txBody>
      </p:sp>
      <p:pic>
        <p:nvPicPr>
          <p:cNvPr id="2243" name="Google Shape;2243;p209"/>
          <p:cNvPicPr preferRelativeResize="0"/>
          <p:nvPr/>
        </p:nvPicPr>
        <p:blipFill>
          <a:blip r:embed="rId3">
            <a:alphaModFix/>
          </a:blip>
          <a:stretch>
            <a:fillRect/>
          </a:stretch>
        </p:blipFill>
        <p:spPr>
          <a:xfrm>
            <a:off x="384175" y="773112"/>
            <a:ext cx="8759825" cy="5553075"/>
          </a:xfrm>
          <a:prstGeom prst="rect">
            <a:avLst/>
          </a:prstGeom>
          <a:noFill/>
          <a:ln>
            <a:noFill/>
          </a:ln>
        </p:spPr>
      </p:pic>
      <p:sp>
        <p:nvSpPr>
          <p:cNvPr id="2244" name="Google Shape;2244;p20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p21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2250" name="Google Shape;2250;p210"/>
          <p:cNvPicPr preferRelativeResize="0"/>
          <p:nvPr/>
        </p:nvPicPr>
        <p:blipFill>
          <a:blip r:embed="rId3">
            <a:alphaModFix/>
          </a:blip>
          <a:stretch>
            <a:fillRect/>
          </a:stretch>
        </p:blipFill>
        <p:spPr>
          <a:xfrm>
            <a:off x="2263775" y="136525"/>
            <a:ext cx="6527800" cy="6588125"/>
          </a:xfrm>
          <a:prstGeom prst="rect">
            <a:avLst/>
          </a:prstGeom>
          <a:noFill/>
          <a:ln>
            <a:noFill/>
          </a:ln>
        </p:spPr>
      </p:pic>
      <p:sp>
        <p:nvSpPr>
          <p:cNvPr id="2251" name="Google Shape;2251;p210"/>
          <p:cNvSpPr txBox="1"/>
          <p:nvPr>
            <p:ph type="title"/>
          </p:nvPr>
        </p:nvSpPr>
        <p:spPr>
          <a:xfrm>
            <a:off x="0" y="269875"/>
            <a:ext cx="2444750" cy="453231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2400" u="none" cap="small" strike="noStrike">
                <a:solidFill>
                  <a:srgbClr val="333399"/>
                </a:solidFill>
                <a:latin typeface="Arial"/>
                <a:ea typeface="Arial"/>
                <a:cs typeface="Arial"/>
                <a:sym typeface="Arial"/>
              </a:rPr>
              <a:t>Populated Database--</a:t>
            </a:r>
            <a:r>
              <a:rPr b="1" i="0" lang="en-US" sz="1600" u="none" cap="small" strike="noStrike">
                <a:solidFill>
                  <a:srgbClr val="333399"/>
                </a:solidFill>
                <a:latin typeface="Arial"/>
                <a:ea typeface="Arial"/>
                <a:cs typeface="Arial"/>
                <a:sym typeface="Arial"/>
              </a:rPr>
              <a:t>Fig.5.6</a:t>
            </a:r>
            <a:endParaRPr b="1" i="0" sz="4000" u="none" cap="small" strike="noStrike">
              <a:solidFill>
                <a:srgbClr val="333399"/>
              </a:solidFill>
              <a:latin typeface="Arial"/>
              <a:ea typeface="Arial"/>
              <a:cs typeface="Arial"/>
              <a:sym typeface="Arial"/>
            </a:endParaRPr>
          </a:p>
        </p:txBody>
      </p:sp>
      <p:sp>
        <p:nvSpPr>
          <p:cNvPr id="2252" name="Google Shape;2252;p21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6" name="Shape 2256"/>
        <p:cNvGrpSpPr/>
        <p:nvPr/>
      </p:nvGrpSpPr>
      <p:grpSpPr>
        <a:xfrm>
          <a:off x="0" y="0"/>
          <a:ext cx="0" cy="0"/>
          <a:chOff x="0" y="0"/>
          <a:chExt cx="0" cy="0"/>
        </a:xfrm>
      </p:grpSpPr>
      <p:sp>
        <p:nvSpPr>
          <p:cNvPr id="2257" name="Google Shape;2257;p21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258" name="Google Shape;2258;p211"/>
          <p:cNvSpPr txBox="1"/>
          <p:nvPr>
            <p:ph type="title"/>
          </p:nvPr>
        </p:nvSpPr>
        <p:spPr>
          <a:xfrm>
            <a:off x="671512" y="204787"/>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Simple SQL Queries</a:t>
            </a:r>
            <a:endParaRPr b="1" i="0" sz="4000" u="none" cap="small" strike="noStrike">
              <a:solidFill>
                <a:srgbClr val="333399"/>
              </a:solidFill>
              <a:latin typeface="Arial"/>
              <a:ea typeface="Arial"/>
              <a:cs typeface="Arial"/>
              <a:sym typeface="Arial"/>
            </a:endParaRPr>
          </a:p>
        </p:txBody>
      </p:sp>
      <p:sp>
        <p:nvSpPr>
          <p:cNvPr id="2259" name="Google Shape;2259;p211"/>
          <p:cNvSpPr txBox="1"/>
          <p:nvPr>
            <p:ph idx="1" type="body"/>
          </p:nvPr>
        </p:nvSpPr>
        <p:spPr>
          <a:xfrm>
            <a:off x="323850" y="1162050"/>
            <a:ext cx="8572500" cy="510540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sng" cap="none" strike="noStrike">
                <a:solidFill>
                  <a:srgbClr val="000000"/>
                </a:solidFill>
                <a:latin typeface="Times New Roman"/>
                <a:ea typeface="Times New Roman"/>
                <a:cs typeface="Times New Roman"/>
                <a:sym typeface="Times New Roman"/>
              </a:rPr>
              <a:t>Query 0:</a:t>
            </a:r>
            <a:r>
              <a:rPr b="0" i="0" lang="en-US" sz="2800" u="none" cap="none" strike="noStrike">
                <a:solidFill>
                  <a:srgbClr val="000000"/>
                </a:solidFill>
                <a:latin typeface="Times New Roman"/>
                <a:ea typeface="Times New Roman"/>
                <a:cs typeface="Times New Roman"/>
                <a:sym typeface="Times New Roman"/>
              </a:rPr>
              <a:t> Retrieve the birthdate and address of the employee whose name is 'John B. Smith'.</a:t>
            </a:r>
            <a:br>
              <a:rPr b="0" i="0" lang="en-US" sz="28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Clr>
                <a:srgbClr val="FF0000"/>
              </a:buClr>
              <a:buFont typeface="Times New Roman"/>
              <a:buNone/>
            </a:pPr>
            <a:r>
              <a:rPr b="1" i="0" lang="en-US" sz="2400" u="none" cap="none" strike="noStrike">
                <a:solidFill>
                  <a:srgbClr val="000000"/>
                </a:solidFill>
                <a:latin typeface="Times New Roman"/>
                <a:ea typeface="Times New Roman"/>
                <a:cs typeface="Times New Roman"/>
                <a:sym typeface="Times New Roman"/>
              </a:rPr>
              <a:t>      SELECT        BDATE, ADDRESS</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EMPLOYEE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FNAME='John' AND MINIT='B.’ AND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Clr>
                <a:srgbClr val="FF0000"/>
              </a:buClr>
              <a:buFont typeface="Times New Roman"/>
              <a:buNone/>
            </a:pPr>
            <a:r>
              <a:rPr b="1" i="0" lang="en-US" sz="2400" u="none" cap="none" strike="noStrike">
                <a:solidFill>
                  <a:srgbClr val="000000"/>
                </a:solidFill>
                <a:latin typeface="Times New Roman"/>
                <a:ea typeface="Times New Roman"/>
                <a:cs typeface="Times New Roman"/>
                <a:sym typeface="Times New Roman"/>
              </a:rPr>
              <a:t>                                 LNAME='Smith’</a:t>
            </a:r>
            <a:br>
              <a:rPr b="1" i="0" lang="en-US" sz="2400" u="none" cap="none" strike="noStrike">
                <a:solidFill>
                  <a:srgbClr val="000000"/>
                </a:solidFill>
                <a:latin typeface="Times New Roman"/>
                <a:ea typeface="Times New Roman"/>
                <a:cs typeface="Times New Roman"/>
                <a:sym typeface="Times New Roman"/>
              </a:rPr>
            </a:b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chemeClr val="dk1"/>
                </a:solidFill>
                <a:latin typeface="Arial"/>
                <a:ea typeface="Arial"/>
                <a:cs typeface="Arial"/>
                <a:sym typeface="Arial"/>
              </a:rPr>
              <a:t>π </a:t>
            </a:r>
            <a:r>
              <a:rPr b="0" baseline="-25000" i="0" lang="en-US" sz="2400" u="none" cap="none" strike="noStrike">
                <a:solidFill>
                  <a:schemeClr val="dk1"/>
                </a:solidFill>
                <a:latin typeface="Times New Roman"/>
                <a:ea typeface="Times New Roman"/>
                <a:cs typeface="Times New Roman"/>
                <a:sym typeface="Times New Roman"/>
              </a:rPr>
              <a:t>BDATEADDRESS </a:t>
            </a:r>
            <a:r>
              <a:rPr b="0"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Arial"/>
                <a:ea typeface="Arial"/>
                <a:cs typeface="Arial"/>
                <a:sym typeface="Arial"/>
              </a:rPr>
              <a:t>σ </a:t>
            </a:r>
            <a:r>
              <a:rPr b="0" baseline="-25000" i="0" lang="en-US" sz="2400" u="none" cap="none" strike="noStrike">
                <a:solidFill>
                  <a:schemeClr val="dk1"/>
                </a:solidFill>
                <a:latin typeface="Times New Roman"/>
                <a:ea typeface="Times New Roman"/>
                <a:cs typeface="Times New Roman"/>
                <a:sym typeface="Times New Roman"/>
              </a:rPr>
              <a:t>FNAME=</a:t>
            </a:r>
            <a:r>
              <a:rPr b="0" baseline="-25000" i="0" lang="en-US" sz="2400" u="none" cap="none" strike="noStrike">
                <a:solidFill>
                  <a:schemeClr val="dk1"/>
                </a:solidFill>
                <a:latin typeface="Arial"/>
                <a:ea typeface="Arial"/>
                <a:cs typeface="Arial"/>
                <a:sym typeface="Arial"/>
              </a:rPr>
              <a:t>‘</a:t>
            </a:r>
            <a:r>
              <a:rPr b="0" baseline="-25000" i="0" lang="en-US" sz="2400" u="none" cap="none" strike="noStrike">
                <a:solidFill>
                  <a:schemeClr val="dk1"/>
                </a:solidFill>
                <a:latin typeface="Times New Roman"/>
                <a:ea typeface="Times New Roman"/>
                <a:cs typeface="Times New Roman"/>
                <a:sym typeface="Times New Roman"/>
              </a:rPr>
              <a:t>John</a:t>
            </a:r>
            <a:r>
              <a:rPr b="0" baseline="-25000" i="0" lang="en-US" sz="2400" u="none" cap="none" strike="noStrike">
                <a:solidFill>
                  <a:schemeClr val="dk1"/>
                </a:solidFill>
                <a:latin typeface="Arial"/>
                <a:ea typeface="Arial"/>
                <a:cs typeface="Arial"/>
                <a:sym typeface="Arial"/>
              </a:rPr>
              <a:t>’’</a:t>
            </a:r>
            <a:r>
              <a:rPr b="0" baseline="-25000" i="0" lang="en-US" sz="2400" u="none" cap="none" strike="noStrike">
                <a:solidFill>
                  <a:schemeClr val="dk1"/>
                </a:solidFill>
                <a:latin typeface="Times New Roman"/>
                <a:ea typeface="Times New Roman"/>
                <a:cs typeface="Times New Roman"/>
                <a:sym typeface="Times New Roman"/>
              </a:rPr>
              <a:t> and MINIT=</a:t>
            </a:r>
            <a:r>
              <a:rPr b="0" baseline="-25000" i="0" lang="en-US" sz="2400" u="none" cap="none" strike="noStrike">
                <a:solidFill>
                  <a:schemeClr val="dk1"/>
                </a:solidFill>
                <a:latin typeface="Arial"/>
                <a:ea typeface="Arial"/>
                <a:cs typeface="Arial"/>
                <a:sym typeface="Arial"/>
              </a:rPr>
              <a:t>“</a:t>
            </a:r>
            <a:r>
              <a:rPr b="0" baseline="-25000" i="0" lang="en-US" sz="2400" u="none" cap="none" strike="noStrike">
                <a:solidFill>
                  <a:schemeClr val="dk1"/>
                </a:solidFill>
                <a:latin typeface="Times New Roman"/>
                <a:ea typeface="Times New Roman"/>
                <a:cs typeface="Times New Roman"/>
                <a:sym typeface="Times New Roman"/>
              </a:rPr>
              <a:t>B.</a:t>
            </a:r>
            <a:r>
              <a:rPr b="0" baseline="-25000" i="0" lang="en-US" sz="2400" u="none" cap="none" strike="noStrike">
                <a:solidFill>
                  <a:schemeClr val="dk1"/>
                </a:solidFill>
                <a:latin typeface="Arial"/>
                <a:ea typeface="Arial"/>
                <a:cs typeface="Arial"/>
                <a:sym typeface="Arial"/>
              </a:rPr>
              <a:t>”</a:t>
            </a:r>
            <a:r>
              <a:rPr b="0" baseline="-25000" i="0" lang="en-US" sz="2400" u="none" cap="none" strike="noStrike">
                <a:solidFill>
                  <a:schemeClr val="dk1"/>
                </a:solidFill>
                <a:latin typeface="Times New Roman"/>
                <a:ea typeface="Times New Roman"/>
                <a:cs typeface="Times New Roman"/>
                <a:sym typeface="Times New Roman"/>
              </a:rPr>
              <a:t> and LNAME=</a:t>
            </a:r>
            <a:r>
              <a:rPr b="0" baseline="-25000" i="0" lang="en-US" sz="2400" u="none" cap="none" strike="noStrike">
                <a:solidFill>
                  <a:schemeClr val="dk1"/>
                </a:solidFill>
                <a:latin typeface="Arial"/>
                <a:ea typeface="Arial"/>
                <a:cs typeface="Arial"/>
                <a:sym typeface="Arial"/>
              </a:rPr>
              <a:t>“</a:t>
            </a:r>
            <a:r>
              <a:rPr b="0" baseline="-25000" i="0" lang="en-US" sz="2400" u="none" cap="none" strike="noStrike">
                <a:solidFill>
                  <a:schemeClr val="dk1"/>
                </a:solidFill>
                <a:latin typeface="Times New Roman"/>
                <a:ea typeface="Times New Roman"/>
                <a:cs typeface="Times New Roman"/>
                <a:sym typeface="Times New Roman"/>
              </a:rPr>
              <a:t>Smith</a:t>
            </a:r>
            <a:r>
              <a:rPr b="0" baseline="-25000" i="0" lang="en-US" sz="2400" u="none" cap="none" strike="noStrike">
                <a:solidFill>
                  <a:schemeClr val="dk1"/>
                </a:solidFill>
                <a:latin typeface="Arial"/>
                <a:ea typeface="Arial"/>
                <a:cs typeface="Arial"/>
                <a:sym typeface="Arial"/>
              </a:rPr>
              <a:t>”</a:t>
            </a:r>
            <a:r>
              <a:rPr b="0" baseline="-2500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However, the result of the query </a:t>
            </a:r>
            <a:r>
              <a:rPr b="0" i="1" lang="en-US" sz="2400" u="none" cap="none" strike="noStrike">
                <a:solidFill>
                  <a:srgbClr val="000000"/>
                </a:solidFill>
                <a:latin typeface="Times New Roman"/>
                <a:ea typeface="Times New Roman"/>
                <a:cs typeface="Times New Roman"/>
                <a:sym typeface="Times New Roman"/>
              </a:rPr>
              <a:t>may contain</a:t>
            </a:r>
            <a:r>
              <a:rPr b="0" i="0" lang="en-US" sz="2400" u="none" cap="none" strike="noStrike">
                <a:solidFill>
                  <a:srgbClr val="000000"/>
                </a:solidFill>
                <a:latin typeface="Times New Roman"/>
                <a:ea typeface="Times New Roman"/>
                <a:cs typeface="Times New Roman"/>
                <a:sym typeface="Times New Roman"/>
              </a:rPr>
              <a:t> duplicate tuples</a:t>
            </a:r>
            <a:endParaRPr b="0" i="0" sz="1800" u="none" cap="none" strike="noStrike">
              <a:solidFill>
                <a:schemeClr val="dk1"/>
              </a:solidFill>
              <a:latin typeface="Times New Roman"/>
              <a:ea typeface="Times New Roman"/>
              <a:cs typeface="Times New Roman"/>
              <a:sym typeface="Times New Roman"/>
            </a:endParaRPr>
          </a:p>
        </p:txBody>
      </p:sp>
      <p:sp>
        <p:nvSpPr>
          <p:cNvPr id="2260" name="Google Shape;2260;p21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4" name="Shape 2264"/>
        <p:cNvGrpSpPr/>
        <p:nvPr/>
      </p:nvGrpSpPr>
      <p:grpSpPr>
        <a:xfrm>
          <a:off x="0" y="0"/>
          <a:ext cx="0" cy="0"/>
          <a:chOff x="0" y="0"/>
          <a:chExt cx="0" cy="0"/>
        </a:xfrm>
      </p:grpSpPr>
      <p:sp>
        <p:nvSpPr>
          <p:cNvPr id="2265" name="Google Shape;2265;p21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266" name="Google Shape;2266;p212"/>
          <p:cNvSpPr txBox="1"/>
          <p:nvPr>
            <p:ph idx="1" type="body"/>
          </p:nvPr>
        </p:nvSpPr>
        <p:spPr>
          <a:xfrm>
            <a:off x="304800" y="457200"/>
            <a:ext cx="8724900" cy="5181600"/>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Query 1:</a:t>
            </a:r>
            <a:r>
              <a:rPr b="0" i="0" lang="en-US" sz="2400" u="none" cap="none" strike="noStrike">
                <a:solidFill>
                  <a:srgbClr val="000000"/>
                </a:solidFill>
                <a:latin typeface="Times New Roman"/>
                <a:ea typeface="Times New Roman"/>
                <a:cs typeface="Times New Roman"/>
                <a:sym typeface="Times New Roman"/>
              </a:rPr>
              <a:t> Retrieve the name and address of all employees who work for the 'Research' department.</a:t>
            </a:r>
            <a:br>
              <a:rPr b="0" i="0" lang="en-US" sz="24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SELECT	FNAME, LNAME, ADDRESS</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DEPARTMENT, EMPLOYEE </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DNAME='Research' AND  DNUMBER=DNO</a:t>
            </a:r>
            <a:br>
              <a:rPr b="1" i="0" lang="en-US" sz="2000" u="none" cap="none" strike="noStrike">
                <a:solidFill>
                  <a:srgbClr val="000000"/>
                </a:solidFill>
                <a:latin typeface="Times New Roman"/>
                <a:ea typeface="Times New Roman"/>
                <a:cs typeface="Times New Roman"/>
                <a:sym typeface="Times New Roman"/>
              </a:rPr>
            </a:b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chemeClr val="dk1"/>
                </a:solidFill>
                <a:latin typeface="Arial"/>
                <a:ea typeface="Arial"/>
                <a:cs typeface="Arial"/>
                <a:sym typeface="Arial"/>
              </a:rPr>
              <a:t>π </a:t>
            </a:r>
            <a:r>
              <a:rPr b="0" baseline="-25000" i="0" lang="en-US" sz="2400" u="none" cap="none" strike="noStrike">
                <a:solidFill>
                  <a:schemeClr val="dk1"/>
                </a:solidFill>
                <a:latin typeface="Times New Roman"/>
                <a:ea typeface="Times New Roman"/>
                <a:cs typeface="Times New Roman"/>
                <a:sym typeface="Times New Roman"/>
              </a:rPr>
              <a:t>FNAME, LNAME, ADDRESS </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Arial"/>
                <a:ea typeface="Arial"/>
                <a:cs typeface="Arial"/>
                <a:sym typeface="Arial"/>
              </a:rPr>
              <a:t>σ </a:t>
            </a:r>
            <a:r>
              <a:rPr b="0" baseline="-25000" i="0" lang="en-US" sz="2400" u="none" cap="none" strike="noStrike">
                <a:solidFill>
                  <a:schemeClr val="dk1"/>
                </a:solidFill>
                <a:latin typeface="Times New Roman"/>
                <a:ea typeface="Times New Roman"/>
                <a:cs typeface="Times New Roman"/>
                <a:sym typeface="Times New Roman"/>
              </a:rPr>
              <a:t>DAME=</a:t>
            </a:r>
            <a:r>
              <a:rPr b="0" baseline="-25000" i="0" lang="en-US" sz="2400" u="none" cap="none" strike="noStrike">
                <a:solidFill>
                  <a:schemeClr val="dk1"/>
                </a:solidFill>
                <a:latin typeface="Arial"/>
                <a:ea typeface="Arial"/>
                <a:cs typeface="Arial"/>
                <a:sym typeface="Arial"/>
              </a:rPr>
              <a:t>‘</a:t>
            </a:r>
            <a:r>
              <a:rPr b="0" baseline="-25000" i="0" lang="en-US" sz="2400" u="none" cap="none" strike="noStrike">
                <a:solidFill>
                  <a:schemeClr val="dk1"/>
                </a:solidFill>
                <a:latin typeface="Times New Roman"/>
                <a:ea typeface="Times New Roman"/>
                <a:cs typeface="Times New Roman"/>
                <a:sym typeface="Times New Roman"/>
              </a:rPr>
              <a:t>RESEARCH</a:t>
            </a:r>
            <a:r>
              <a:rPr b="0" baseline="-25000" i="0" lang="en-US" sz="2400" u="none" cap="none" strike="noStrike">
                <a:solidFill>
                  <a:schemeClr val="dk1"/>
                </a:solidFill>
                <a:latin typeface="Arial"/>
                <a:ea typeface="Arial"/>
                <a:cs typeface="Arial"/>
                <a:sym typeface="Arial"/>
              </a:rPr>
              <a:t>’’</a:t>
            </a:r>
            <a:r>
              <a:rPr b="0" baseline="-2500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(DEPARTMENT)) ∞ </a:t>
            </a:r>
            <a:r>
              <a:rPr b="0" baseline="-25000" i="0" lang="en-US" sz="2400" u="none" cap="none" strike="noStrike">
                <a:solidFill>
                  <a:schemeClr val="dk1"/>
                </a:solidFill>
                <a:latin typeface="Times New Roman"/>
                <a:ea typeface="Times New Roman"/>
                <a:cs typeface="Times New Roman"/>
                <a:sym typeface="Times New Roman"/>
              </a:rPr>
              <a:t>DNUMBER=DNO</a:t>
            </a:r>
            <a:r>
              <a:rPr b="0" i="0" lang="en-US" sz="2400" u="none" cap="none" strike="noStrike">
                <a:solidFill>
                  <a:schemeClr val="dk1"/>
                </a:solidFill>
                <a:latin typeface="Times New Roman"/>
                <a:ea typeface="Times New Roman"/>
                <a:cs typeface="Times New Roman"/>
                <a:sym typeface="Times New Roman"/>
              </a:rPr>
              <a:t> EMPLOYEE)</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(DNAME='Research') is a </a:t>
            </a:r>
            <a:r>
              <a:rPr b="0" i="1" lang="en-US" sz="2000" u="none" cap="none" strike="noStrike">
                <a:solidFill>
                  <a:srgbClr val="000000"/>
                </a:solidFill>
                <a:latin typeface="Times New Roman"/>
                <a:ea typeface="Times New Roman"/>
                <a:cs typeface="Times New Roman"/>
                <a:sym typeface="Times New Roman"/>
              </a:rPr>
              <a:t>selection condition</a:t>
            </a:r>
            <a:r>
              <a:rPr b="0" i="0" lang="en-US" sz="2000" u="none" cap="none" strike="noStrike">
                <a:solidFill>
                  <a:srgbClr val="000000"/>
                </a:solidFill>
                <a:latin typeface="Times New Roman"/>
                <a:ea typeface="Times New Roman"/>
                <a:cs typeface="Times New Roman"/>
                <a:sym typeface="Times New Roman"/>
              </a:rPr>
              <a:t>  (corresponds to a SELECT operation in relational algebra)</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(DNUMBER=DNO) is a </a:t>
            </a:r>
            <a:r>
              <a:rPr b="0" i="1" lang="en-US" sz="2000" u="none" cap="none" strike="noStrike">
                <a:solidFill>
                  <a:srgbClr val="000000"/>
                </a:solidFill>
                <a:latin typeface="Times New Roman"/>
                <a:ea typeface="Times New Roman"/>
                <a:cs typeface="Times New Roman"/>
                <a:sym typeface="Times New Roman"/>
              </a:rPr>
              <a:t>join condition</a:t>
            </a:r>
            <a:r>
              <a:rPr b="0" i="0" lang="en-US" sz="2000" u="none" cap="none" strike="noStrike">
                <a:solidFill>
                  <a:srgbClr val="000000"/>
                </a:solidFill>
                <a:latin typeface="Times New Roman"/>
                <a:ea typeface="Times New Roman"/>
                <a:cs typeface="Times New Roman"/>
                <a:sym typeface="Times New Roman"/>
              </a:rPr>
              <a:t> (corresponds to a JOIN operation in relational algebra)</a:t>
            </a:r>
            <a:endParaRPr b="0" i="0" sz="1600" u="none" cap="none" strike="noStrike">
              <a:solidFill>
                <a:schemeClr val="dk1"/>
              </a:solidFill>
              <a:latin typeface="Times New Roman"/>
              <a:ea typeface="Times New Roman"/>
              <a:cs typeface="Times New Roman"/>
              <a:sym typeface="Times New Roman"/>
            </a:endParaRPr>
          </a:p>
        </p:txBody>
      </p:sp>
      <p:sp>
        <p:nvSpPr>
          <p:cNvPr id="2267" name="Google Shape;2267;p21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1" name="Shape 2271"/>
        <p:cNvGrpSpPr/>
        <p:nvPr/>
      </p:nvGrpSpPr>
      <p:grpSpPr>
        <a:xfrm>
          <a:off x="0" y="0"/>
          <a:ext cx="0" cy="0"/>
          <a:chOff x="0" y="0"/>
          <a:chExt cx="0" cy="0"/>
        </a:xfrm>
      </p:grpSpPr>
      <p:sp>
        <p:nvSpPr>
          <p:cNvPr id="2272" name="Google Shape;2272;p21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273" name="Google Shape;2273;p213"/>
          <p:cNvSpPr txBox="1"/>
          <p:nvPr>
            <p:ph idx="1" type="body"/>
          </p:nvPr>
        </p:nvSpPr>
        <p:spPr>
          <a:xfrm>
            <a:off x="309562" y="400050"/>
            <a:ext cx="8551862" cy="6043612"/>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Query 2:</a:t>
            </a:r>
            <a:r>
              <a:rPr b="0" i="0" lang="en-US" sz="2400" u="none" cap="none" strike="noStrike">
                <a:solidFill>
                  <a:srgbClr val="000000"/>
                </a:solidFill>
                <a:latin typeface="Times New Roman"/>
                <a:ea typeface="Times New Roman"/>
                <a:cs typeface="Times New Roman"/>
                <a:sym typeface="Times New Roman"/>
              </a:rPr>
              <a:t> For every project located in 'Stafford', list the project number, the controlling department number, and the department manager's last name, address, and birthdate.</a:t>
            </a:r>
            <a:br>
              <a:rPr b="0" i="0" lang="en-US" sz="24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SELECT 	PNUMBER, DNUM, LNAME, BDATE, ADDRESS </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PROJECT, DEPARTMENT, EMPLOYEE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DNUM=DNUMBER  AND  MGRSSN=SSN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AND  PLOCATION='Stafford'</a:t>
            </a:r>
            <a:br>
              <a:rPr b="1" i="0" lang="en-US" sz="2000" u="none" cap="none" strike="noStrike">
                <a:solidFill>
                  <a:srgbClr val="000000"/>
                </a:solidFill>
                <a:latin typeface="Times New Roman"/>
                <a:ea typeface="Times New Roman"/>
                <a:cs typeface="Times New Roman"/>
                <a:sym typeface="Times New Roman"/>
              </a:rPr>
            </a:b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In Q2, there are </a:t>
            </a:r>
            <a:r>
              <a:rPr b="0" i="1" lang="en-US" sz="2400" u="none" cap="none" strike="noStrike">
                <a:solidFill>
                  <a:srgbClr val="000000"/>
                </a:solidFill>
                <a:latin typeface="Times New Roman"/>
                <a:ea typeface="Times New Roman"/>
                <a:cs typeface="Times New Roman"/>
                <a:sym typeface="Times New Roman"/>
              </a:rPr>
              <a:t>two</a:t>
            </a:r>
            <a:r>
              <a:rPr b="0" i="0" lang="en-US" sz="2400" u="none" cap="none" strike="noStrike">
                <a:solidFill>
                  <a:srgbClr val="000000"/>
                </a:solidFill>
                <a:latin typeface="Times New Roman"/>
                <a:ea typeface="Times New Roman"/>
                <a:cs typeface="Times New Roman"/>
                <a:sym typeface="Times New Roman"/>
              </a:rPr>
              <a:t>  join conditions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The join condition DNUM=DNUMBER relates a project to its controlling department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The join condition MGRSSN=SSN relates the controlling department to the employee who manages that department</a:t>
            </a:r>
            <a:endParaRPr b="0" i="0" sz="1800" u="none" cap="none" strike="noStrike">
              <a:solidFill>
                <a:schemeClr val="dk1"/>
              </a:solidFill>
              <a:latin typeface="Times New Roman"/>
              <a:ea typeface="Times New Roman"/>
              <a:cs typeface="Times New Roman"/>
              <a:sym typeface="Times New Roman"/>
            </a:endParaRPr>
          </a:p>
        </p:txBody>
      </p:sp>
      <p:sp>
        <p:nvSpPr>
          <p:cNvPr id="2274" name="Google Shape;2274;p21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8" name="Shape 2278"/>
        <p:cNvGrpSpPr/>
        <p:nvPr/>
      </p:nvGrpSpPr>
      <p:grpSpPr>
        <a:xfrm>
          <a:off x="0" y="0"/>
          <a:ext cx="0" cy="0"/>
          <a:chOff x="0" y="0"/>
          <a:chExt cx="0" cy="0"/>
        </a:xfrm>
      </p:grpSpPr>
      <p:sp>
        <p:nvSpPr>
          <p:cNvPr id="2279" name="Google Shape;2279;p21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280" name="Google Shape;2280;p214"/>
          <p:cNvSpPr txBox="1"/>
          <p:nvPr>
            <p:ph type="title"/>
          </p:nvPr>
        </p:nvSpPr>
        <p:spPr>
          <a:xfrm>
            <a:off x="685800" y="136525"/>
            <a:ext cx="7772400" cy="9112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(table_name).(attribute_name)</a:t>
            </a:r>
            <a:endParaRPr b="1" i="0" sz="4000" u="none" cap="small" strike="noStrike">
              <a:solidFill>
                <a:srgbClr val="333399"/>
              </a:solidFill>
              <a:latin typeface="Arial"/>
              <a:ea typeface="Arial"/>
              <a:cs typeface="Arial"/>
              <a:sym typeface="Arial"/>
            </a:endParaRPr>
          </a:p>
        </p:txBody>
      </p:sp>
      <p:sp>
        <p:nvSpPr>
          <p:cNvPr id="2281" name="Google Shape;2281;p214"/>
          <p:cNvSpPr txBox="1"/>
          <p:nvPr>
            <p:ph idx="1" type="body"/>
          </p:nvPr>
        </p:nvSpPr>
        <p:spPr>
          <a:xfrm>
            <a:off x="685800" y="1047750"/>
            <a:ext cx="7772400" cy="5278437"/>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In SQL, we can use the same name for two (or more) attributes as long as the attributes are in </a:t>
            </a:r>
            <a:r>
              <a:rPr b="0" i="1" lang="en-US" sz="2400" u="none" cap="none" strike="noStrike">
                <a:solidFill>
                  <a:srgbClr val="000000"/>
                </a:solidFill>
                <a:latin typeface="Times New Roman"/>
                <a:ea typeface="Times New Roman"/>
                <a:cs typeface="Times New Roman"/>
                <a:sym typeface="Times New Roman"/>
              </a:rPr>
              <a:t>different relations</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A query that refers to two or more attributes with the same name must </a:t>
            </a:r>
            <a:r>
              <a:rPr b="0" i="1" lang="en-US" sz="2400" u="none" cap="none" strike="noStrike">
                <a:solidFill>
                  <a:srgbClr val="000000"/>
                </a:solidFill>
                <a:latin typeface="Times New Roman"/>
                <a:ea typeface="Times New Roman"/>
                <a:cs typeface="Times New Roman"/>
                <a:sym typeface="Times New Roman"/>
              </a:rPr>
              <a:t>qualify</a:t>
            </a:r>
            <a:r>
              <a:rPr b="0" i="0" lang="en-US" sz="2400" u="none" cap="none" strike="noStrike">
                <a:solidFill>
                  <a:srgbClr val="000000"/>
                </a:solidFill>
                <a:latin typeface="Times New Roman"/>
                <a:ea typeface="Times New Roman"/>
                <a:cs typeface="Times New Roman"/>
                <a:sym typeface="Times New Roman"/>
              </a:rPr>
              <a:t>  the attribute name with the relation name by </a:t>
            </a:r>
            <a:r>
              <a:rPr b="0" i="1" lang="en-US" sz="2400" u="none" cap="none" strike="noStrike">
                <a:solidFill>
                  <a:srgbClr val="000000"/>
                </a:solidFill>
                <a:latin typeface="Times New Roman"/>
                <a:ea typeface="Times New Roman"/>
                <a:cs typeface="Times New Roman"/>
                <a:sym typeface="Times New Roman"/>
              </a:rPr>
              <a:t>prefixing</a:t>
            </a:r>
            <a:r>
              <a:rPr b="0" i="0" lang="en-US" sz="2400" u="none" cap="none" strike="noStrike">
                <a:solidFill>
                  <a:srgbClr val="000000"/>
                </a:solidFill>
                <a:latin typeface="Times New Roman"/>
                <a:ea typeface="Times New Roman"/>
                <a:cs typeface="Times New Roman"/>
                <a:sym typeface="Times New Roman"/>
              </a:rPr>
              <a:t>  the relation name to the attribute name</a:t>
            </a:r>
            <a:r>
              <a:rPr b="0" i="1" lang="en-US" sz="24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EMPLOYEE.LNAME, DEPARTMENT.DNAME</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200"/>
              <a:buFont typeface="Times New Roman"/>
              <a:buChar char="●"/>
            </a:pPr>
            <a:r>
              <a:rPr b="1" i="0" lang="en-US" sz="2000" u="none" cap="none" strike="noStrike">
                <a:solidFill>
                  <a:srgbClr val="000000"/>
                </a:solidFill>
                <a:latin typeface="Times New Roman"/>
                <a:ea typeface="Times New Roman"/>
                <a:cs typeface="Times New Roman"/>
                <a:sym typeface="Times New Roman"/>
              </a:rPr>
              <a:t> Q1:</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SELECT	EMPLOYEE. FNAME, EMPLOYEE.LNAME,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EMPLOYEE.ADDRESS</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FROM           DEPARTMENT, EMPLOYEE </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WHERE	DEPARTMENT.DNAME='Research' AND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DEPARTMENT.DNUMBER= EMPLOYEE. DNO</a:t>
            </a:r>
            <a:br>
              <a:rPr b="1" i="0" lang="en-US" sz="20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p:txBody>
      </p:sp>
      <p:sp>
        <p:nvSpPr>
          <p:cNvPr id="2282" name="Google Shape;2282;p21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6" name="Shape 2286"/>
        <p:cNvGrpSpPr/>
        <p:nvPr/>
      </p:nvGrpSpPr>
      <p:grpSpPr>
        <a:xfrm>
          <a:off x="0" y="0"/>
          <a:ext cx="0" cy="0"/>
          <a:chOff x="0" y="0"/>
          <a:chExt cx="0" cy="0"/>
        </a:xfrm>
      </p:grpSpPr>
      <p:sp>
        <p:nvSpPr>
          <p:cNvPr id="2287" name="Google Shape;2287;p21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288" name="Google Shape;2288;p215"/>
          <p:cNvSpPr txBox="1"/>
          <p:nvPr>
            <p:ph type="title"/>
          </p:nvPr>
        </p:nvSpPr>
        <p:spPr>
          <a:xfrm>
            <a:off x="742950" y="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Aliases</a:t>
            </a:r>
            <a:endParaRPr b="1" i="0" sz="4000" u="none" cap="small" strike="noStrike">
              <a:solidFill>
                <a:srgbClr val="333399"/>
              </a:solidFill>
              <a:latin typeface="Arial"/>
              <a:ea typeface="Arial"/>
              <a:cs typeface="Arial"/>
              <a:sym typeface="Arial"/>
            </a:endParaRPr>
          </a:p>
        </p:txBody>
      </p:sp>
      <p:sp>
        <p:nvSpPr>
          <p:cNvPr id="2289" name="Google Shape;2289;p215"/>
          <p:cNvSpPr txBox="1"/>
          <p:nvPr>
            <p:ph idx="1" type="body"/>
          </p:nvPr>
        </p:nvSpPr>
        <p:spPr>
          <a:xfrm>
            <a:off x="685800" y="1108075"/>
            <a:ext cx="8037512" cy="533082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Some queries need to refer to the same relation twice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100"/>
              <a:buFont typeface="Times New Roman"/>
              <a:buChar char="●"/>
            </a:pPr>
            <a:r>
              <a:rPr b="0" i="0" lang="en-US" sz="1800" u="none" cap="none" strike="noStrike">
                <a:solidFill>
                  <a:srgbClr val="000000"/>
                </a:solidFill>
                <a:latin typeface="Times New Roman"/>
                <a:ea typeface="Times New Roman"/>
                <a:cs typeface="Times New Roman"/>
                <a:sym typeface="Times New Roman"/>
              </a:rPr>
              <a:t>In this case, </a:t>
            </a:r>
            <a:r>
              <a:rPr b="0" i="1" lang="en-US" sz="1800" u="none" cap="none" strike="noStrike">
                <a:solidFill>
                  <a:srgbClr val="000000"/>
                </a:solidFill>
                <a:latin typeface="Times New Roman"/>
                <a:ea typeface="Times New Roman"/>
                <a:cs typeface="Times New Roman"/>
                <a:sym typeface="Times New Roman"/>
              </a:rPr>
              <a:t>aliases</a:t>
            </a:r>
            <a:r>
              <a:rPr b="0" i="0" lang="en-US" sz="1800" u="none" cap="none" strike="noStrike">
                <a:solidFill>
                  <a:srgbClr val="000000"/>
                </a:solidFill>
                <a:latin typeface="Times New Roman"/>
                <a:ea typeface="Times New Roman"/>
                <a:cs typeface="Times New Roman"/>
                <a:sym typeface="Times New Roman"/>
              </a:rPr>
              <a:t> are given to the relation name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200"/>
              <a:buFont typeface="Times New Roman"/>
              <a:buChar char="●"/>
            </a:pPr>
            <a:r>
              <a:rPr b="0" i="0" lang="en-US" sz="2000" u="sng" cap="none" strike="noStrike">
                <a:solidFill>
                  <a:srgbClr val="000000"/>
                </a:solidFill>
                <a:latin typeface="Times New Roman"/>
                <a:ea typeface="Times New Roman"/>
                <a:cs typeface="Times New Roman"/>
                <a:sym typeface="Times New Roman"/>
              </a:rPr>
              <a:t>Query 8:</a:t>
            </a:r>
            <a:r>
              <a:rPr b="0" i="0" lang="en-US" sz="2000" u="none" cap="none" strike="noStrike">
                <a:solidFill>
                  <a:srgbClr val="000000"/>
                </a:solidFill>
                <a:latin typeface="Times New Roman"/>
                <a:ea typeface="Times New Roman"/>
                <a:cs typeface="Times New Roman"/>
                <a:sym typeface="Times New Roman"/>
              </a:rPr>
              <a:t> For each employee, retrieve the employee's name, and the name of his or her immediate supervisor.</a:t>
            </a:r>
            <a:br>
              <a:rPr b="0" i="0" lang="en-US" sz="20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0" i="0" lang="en-US" sz="2000" u="none" cap="none" strike="noStrike">
                <a:solidFill>
                  <a:srgbClr val="000000"/>
                </a:solidFill>
                <a:latin typeface="Times New Roman"/>
                <a:ea typeface="Times New Roman"/>
                <a:cs typeface="Times New Roman"/>
                <a:sym typeface="Times New Roman"/>
              </a:rPr>
              <a:t>              </a:t>
            </a:r>
            <a:r>
              <a:rPr b="1" i="0" lang="en-US" sz="2000" u="none" cap="none" strike="noStrike">
                <a:solidFill>
                  <a:srgbClr val="000000"/>
                </a:solidFill>
                <a:latin typeface="Times New Roman"/>
                <a:ea typeface="Times New Roman"/>
                <a:cs typeface="Times New Roman"/>
                <a:sym typeface="Times New Roman"/>
              </a:rPr>
              <a:t>SELECT	E.FNAME, E.LNAME, S.FNAME, S.LNAME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EMPLOYEE E S</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E.SUPERSSN=S.SSN</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40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In Q8, the alternate relation names E and S are called </a:t>
            </a:r>
            <a:r>
              <a:rPr b="0" i="1" lang="en-US" sz="2000" u="none" cap="none" strike="noStrike">
                <a:solidFill>
                  <a:srgbClr val="000000"/>
                </a:solidFill>
                <a:latin typeface="Times New Roman"/>
                <a:ea typeface="Times New Roman"/>
                <a:cs typeface="Times New Roman"/>
                <a:sym typeface="Times New Roman"/>
              </a:rPr>
              <a:t>aliases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We can think of E and S as two </a:t>
            </a:r>
            <a:r>
              <a:rPr b="0" i="1" lang="en-US" sz="2000" u="none" cap="none" strike="noStrike">
                <a:solidFill>
                  <a:srgbClr val="000000"/>
                </a:solidFill>
                <a:latin typeface="Times New Roman"/>
                <a:ea typeface="Times New Roman"/>
                <a:cs typeface="Times New Roman"/>
                <a:sym typeface="Times New Roman"/>
              </a:rPr>
              <a:t>different copies</a:t>
            </a:r>
            <a:r>
              <a:rPr b="0" i="0" lang="en-US" sz="2000" u="none" cap="none" strike="noStrike">
                <a:solidFill>
                  <a:srgbClr val="000000"/>
                </a:solidFill>
                <a:latin typeface="Times New Roman"/>
                <a:ea typeface="Times New Roman"/>
                <a:cs typeface="Times New Roman"/>
                <a:sym typeface="Times New Roman"/>
              </a:rPr>
              <a:t>  of EMPLOYEE; E represents employees in role of </a:t>
            </a:r>
            <a:r>
              <a:rPr b="0" i="1" lang="en-US" sz="2000" u="none" cap="none" strike="noStrike">
                <a:solidFill>
                  <a:srgbClr val="000000"/>
                </a:solidFill>
                <a:latin typeface="Times New Roman"/>
                <a:ea typeface="Times New Roman"/>
                <a:cs typeface="Times New Roman"/>
                <a:sym typeface="Times New Roman"/>
              </a:rPr>
              <a:t>supervisees</a:t>
            </a:r>
            <a:r>
              <a:rPr b="0" i="0" lang="en-US" sz="2000" u="none" cap="none" strike="noStrike">
                <a:solidFill>
                  <a:srgbClr val="000000"/>
                </a:solidFill>
                <a:latin typeface="Times New Roman"/>
                <a:ea typeface="Times New Roman"/>
                <a:cs typeface="Times New Roman"/>
                <a:sym typeface="Times New Roman"/>
              </a:rPr>
              <a:t>  and S represents employees in role of </a:t>
            </a:r>
            <a:r>
              <a:rPr b="0" i="1" lang="en-US" sz="2000" u="none" cap="none" strike="noStrike">
                <a:solidFill>
                  <a:srgbClr val="000000"/>
                </a:solidFill>
                <a:latin typeface="Times New Roman"/>
                <a:ea typeface="Times New Roman"/>
                <a:cs typeface="Times New Roman"/>
                <a:sym typeface="Times New Roman"/>
              </a:rPr>
              <a:t>supervisors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We can also use the AS keyword to specify aliases</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SELECT	    E.FNAME, E.LNAME, S.FNAME, S.LNAME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EMPLOYEE AS E, EMPLOYEE AS S</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E.SUPERSSN=S.SSN</a:t>
            </a:r>
            <a:endParaRPr b="0" i="0" sz="2000" u="none" cap="none" strike="noStrike">
              <a:solidFill>
                <a:schemeClr val="dk1"/>
              </a:solidFill>
              <a:latin typeface="Times New Roman"/>
              <a:ea typeface="Times New Roman"/>
              <a:cs typeface="Times New Roman"/>
              <a:sym typeface="Times New Roman"/>
            </a:endParaRPr>
          </a:p>
        </p:txBody>
      </p:sp>
      <p:sp>
        <p:nvSpPr>
          <p:cNvPr id="2290" name="Google Shape;2290;p21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4" name="Shape 2294"/>
        <p:cNvGrpSpPr/>
        <p:nvPr/>
      </p:nvGrpSpPr>
      <p:grpSpPr>
        <a:xfrm>
          <a:off x="0" y="0"/>
          <a:ext cx="0" cy="0"/>
          <a:chOff x="0" y="0"/>
          <a:chExt cx="0" cy="0"/>
        </a:xfrm>
      </p:grpSpPr>
      <p:sp>
        <p:nvSpPr>
          <p:cNvPr id="2295" name="Google Shape;2295;p21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296" name="Google Shape;2296;p216"/>
          <p:cNvSpPr txBox="1"/>
          <p:nvPr>
            <p:ph type="title"/>
          </p:nvPr>
        </p:nvSpPr>
        <p:spPr>
          <a:xfrm>
            <a:off x="247650" y="269875"/>
            <a:ext cx="8591550" cy="7429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Unspecified WHERE-clause</a:t>
            </a:r>
            <a:endParaRPr b="1" i="0" sz="4000" u="none" cap="small" strike="noStrike">
              <a:solidFill>
                <a:srgbClr val="333399"/>
              </a:solidFill>
              <a:latin typeface="Arial"/>
              <a:ea typeface="Arial"/>
              <a:cs typeface="Arial"/>
              <a:sym typeface="Arial"/>
            </a:endParaRPr>
          </a:p>
        </p:txBody>
      </p:sp>
      <p:sp>
        <p:nvSpPr>
          <p:cNvPr id="2297" name="Google Shape;2297;p216"/>
          <p:cNvSpPr txBox="1"/>
          <p:nvPr>
            <p:ph idx="1" type="body"/>
          </p:nvPr>
        </p:nvSpPr>
        <p:spPr>
          <a:xfrm>
            <a:off x="685800" y="1181100"/>
            <a:ext cx="7772400" cy="53149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A </a:t>
            </a:r>
            <a:r>
              <a:rPr b="0" i="1" lang="en-US" sz="2400" u="none" cap="none" strike="noStrike">
                <a:solidFill>
                  <a:srgbClr val="000000"/>
                </a:solidFill>
                <a:latin typeface="Times New Roman"/>
                <a:ea typeface="Times New Roman"/>
                <a:cs typeface="Times New Roman"/>
                <a:sym typeface="Times New Roman"/>
              </a:rPr>
              <a:t>missing WHERE-clause</a:t>
            </a:r>
            <a:r>
              <a:rPr b="0" i="0" lang="en-US" sz="2400" u="none" cap="none" strike="noStrike">
                <a:solidFill>
                  <a:srgbClr val="000000"/>
                </a:solidFill>
                <a:latin typeface="Times New Roman"/>
                <a:ea typeface="Times New Roman"/>
                <a:cs typeface="Times New Roman"/>
                <a:sym typeface="Times New Roman"/>
              </a:rPr>
              <a:t>  indicates no condition; hence, </a:t>
            </a:r>
            <a:r>
              <a:rPr b="0" i="1" lang="en-US" sz="2400" u="none" cap="none" strike="noStrike">
                <a:solidFill>
                  <a:srgbClr val="000000"/>
                </a:solidFill>
                <a:latin typeface="Times New Roman"/>
                <a:ea typeface="Times New Roman"/>
                <a:cs typeface="Times New Roman"/>
                <a:sym typeface="Times New Roman"/>
              </a:rPr>
              <a:t>all tuples</a:t>
            </a:r>
            <a:r>
              <a:rPr b="0" i="0" lang="en-US" sz="2400" u="none" cap="none" strike="noStrike">
                <a:solidFill>
                  <a:srgbClr val="000000"/>
                </a:solidFill>
                <a:latin typeface="Times New Roman"/>
                <a:ea typeface="Times New Roman"/>
                <a:cs typeface="Times New Roman"/>
                <a:sym typeface="Times New Roman"/>
              </a:rPr>
              <a:t>  of the relations in the FROM-clause are selected</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This is equivalent to the condition WHERE TRUE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Query 9:</a:t>
            </a:r>
            <a:r>
              <a:rPr b="0" i="0" lang="en-US" sz="2400" u="none" cap="none" strike="noStrike">
                <a:solidFill>
                  <a:srgbClr val="000000"/>
                </a:solidFill>
                <a:latin typeface="Times New Roman"/>
                <a:ea typeface="Times New Roman"/>
                <a:cs typeface="Times New Roman"/>
                <a:sym typeface="Times New Roman"/>
              </a:rPr>
              <a:t> Retrieve the SSN values for all employees.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480"/>
              </a:spcBef>
              <a:spcAft>
                <a:spcPts val="0"/>
              </a:spcAft>
              <a:buClr>
                <a:srgbClr val="FF0000"/>
              </a:buClr>
              <a:buFont typeface="Times New Roman"/>
              <a:buNone/>
            </a:pPr>
            <a:r>
              <a:rPr b="1" i="0" lang="en-US" sz="2400" u="none" cap="none" strike="noStrike">
                <a:solidFill>
                  <a:srgbClr val="000000"/>
                </a:solidFill>
                <a:latin typeface="Times New Roman"/>
                <a:ea typeface="Times New Roman"/>
                <a:cs typeface="Times New Roman"/>
                <a:sym typeface="Times New Roman"/>
              </a:rPr>
              <a:t>       	SELECT 	SSN</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EMPLOYEE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If more than one relation is specified in the FROM-clause </a:t>
            </a:r>
            <a:r>
              <a:rPr b="0" i="1" lang="en-US" sz="2400" u="none" cap="none" strike="noStrike">
                <a:solidFill>
                  <a:srgbClr val="000000"/>
                </a:solidFill>
                <a:latin typeface="Times New Roman"/>
                <a:ea typeface="Times New Roman"/>
                <a:cs typeface="Times New Roman"/>
                <a:sym typeface="Times New Roman"/>
              </a:rPr>
              <a:t>and</a:t>
            </a:r>
            <a:r>
              <a:rPr b="0" i="0" lang="en-US" sz="2400" u="none" cap="none" strike="noStrike">
                <a:solidFill>
                  <a:srgbClr val="000000"/>
                </a:solidFill>
                <a:latin typeface="Times New Roman"/>
                <a:ea typeface="Times New Roman"/>
                <a:cs typeface="Times New Roman"/>
                <a:sym typeface="Times New Roman"/>
              </a:rPr>
              <a:t>  there is no join condition, then the </a:t>
            </a:r>
            <a:r>
              <a:rPr b="0" i="1" lang="en-US" sz="2400" u="none" cap="none" strike="noStrike">
                <a:solidFill>
                  <a:srgbClr val="000000"/>
                </a:solidFill>
                <a:latin typeface="Times New Roman"/>
                <a:ea typeface="Times New Roman"/>
                <a:cs typeface="Times New Roman"/>
                <a:sym typeface="Times New Roman"/>
              </a:rPr>
              <a:t>CARTESIAN PRODUCT </a:t>
            </a:r>
            <a:r>
              <a:rPr b="0" i="0" lang="en-US" sz="2400" u="none" cap="none" strike="noStrike">
                <a:solidFill>
                  <a:srgbClr val="000000"/>
                </a:solidFill>
                <a:latin typeface="Times New Roman"/>
                <a:ea typeface="Times New Roman"/>
                <a:cs typeface="Times New Roman"/>
                <a:sym typeface="Times New Roman"/>
              </a:rPr>
              <a:t>of tuples is selected</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Query10:</a:t>
            </a:r>
            <a:r>
              <a:rPr b="1" i="0" lang="en-US" sz="2400" u="none" cap="none" strike="noStrike">
                <a:solidFill>
                  <a:srgbClr val="000000"/>
                </a:solidFill>
                <a:latin typeface="Times New Roman"/>
                <a:ea typeface="Times New Roman"/>
                <a:cs typeface="Times New Roman"/>
                <a:sym typeface="Times New Roman"/>
              </a:rPr>
              <a:t>	</a:t>
            </a:r>
            <a:br>
              <a:rPr b="1" i="0" lang="en-US" sz="2400" u="none" cap="none" strike="noStrike">
                <a:solidFill>
                  <a:srgbClr val="000000"/>
                </a:solidFill>
                <a:latin typeface="Times New Roman"/>
                <a:ea typeface="Times New Roman"/>
                <a:cs typeface="Times New Roman"/>
                <a:sym typeface="Times New Roman"/>
              </a:rPr>
            </a:b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SELECT	SSN, DNAME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EMPLOYEE, DEPARTMENT</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It is extremely important not to overlook specifying any selection and join conditions in the WHERE-clause; otherwise, incorrect and very large relations may result</a:t>
            </a:r>
            <a:endParaRPr b="0" i="0" sz="1800" u="none" cap="none" strike="noStrike">
              <a:solidFill>
                <a:schemeClr val="dk1"/>
              </a:solidFill>
              <a:latin typeface="Times New Roman"/>
              <a:ea typeface="Times New Roman"/>
              <a:cs typeface="Times New Roman"/>
              <a:sym typeface="Times New Roman"/>
            </a:endParaRPr>
          </a:p>
        </p:txBody>
      </p:sp>
      <p:sp>
        <p:nvSpPr>
          <p:cNvPr id="2298" name="Google Shape;2298;p21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77" name="Google Shape;77;p19"/>
          <p:cNvSpPr txBox="1"/>
          <p:nvPr>
            <p:ph type="title"/>
          </p:nvPr>
        </p:nvSpPr>
        <p:spPr>
          <a:xfrm>
            <a:off x="685800" y="381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Relational Database</a:t>
            </a:r>
            <a:endParaRPr b="1" i="0" sz="4000" u="none" cap="small" strike="noStrike">
              <a:solidFill>
                <a:srgbClr val="333399"/>
              </a:solidFill>
              <a:latin typeface="Arial"/>
              <a:ea typeface="Arial"/>
              <a:cs typeface="Arial"/>
              <a:sym typeface="Arial"/>
            </a:endParaRPr>
          </a:p>
        </p:txBody>
      </p:sp>
      <p:sp>
        <p:nvSpPr>
          <p:cNvPr id="78" name="Google Shape;78;p19"/>
          <p:cNvSpPr txBox="1"/>
          <p:nvPr>
            <p:ph idx="1" type="body"/>
          </p:nvPr>
        </p:nvSpPr>
        <p:spPr>
          <a:xfrm>
            <a:off x="584200" y="1138237"/>
            <a:ext cx="8094662" cy="161925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SQL (Structured Query Language)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Oracle, DB2, Informix, Sybase, mysql, SQL server, Access etc.</a:t>
            </a:r>
            <a:endParaRPr b="0" i="0" sz="2000" u="none" cap="none" strike="noStrike">
              <a:solidFill>
                <a:schemeClr val="dk1"/>
              </a:solidFill>
              <a:latin typeface="Times New Roman"/>
              <a:ea typeface="Times New Roman"/>
              <a:cs typeface="Times New Roman"/>
              <a:sym typeface="Times New Roman"/>
            </a:endParaRPr>
          </a:p>
        </p:txBody>
      </p:sp>
      <p:grpSp>
        <p:nvGrpSpPr>
          <p:cNvPr id="79" name="Google Shape;79;p19"/>
          <p:cNvGrpSpPr/>
          <p:nvPr/>
        </p:nvGrpSpPr>
        <p:grpSpPr>
          <a:xfrm>
            <a:off x="144462" y="2817812"/>
            <a:ext cx="8956675" cy="3641725"/>
            <a:chOff x="0" y="0"/>
            <a:chExt cx="2147483647" cy="2147483647"/>
          </a:xfrm>
        </p:grpSpPr>
        <p:pic>
          <p:nvPicPr>
            <p:cNvPr id="80" name="Google Shape;80;p19"/>
            <p:cNvPicPr preferRelativeResize="0"/>
            <p:nvPr/>
          </p:nvPicPr>
          <p:blipFill>
            <a:blip r:embed="rId3">
              <a:alphaModFix/>
            </a:blip>
            <a:stretch>
              <a:fillRect/>
            </a:stretch>
          </p:blipFill>
          <p:spPr>
            <a:xfrm>
              <a:off x="0" y="0"/>
              <a:ext cx="2147483647" cy="2147483647"/>
            </a:xfrm>
            <a:prstGeom prst="rect">
              <a:avLst/>
            </a:prstGeom>
            <a:noFill/>
            <a:ln>
              <a:noFill/>
            </a:ln>
          </p:spPr>
        </p:pic>
        <p:sp>
          <p:nvSpPr>
            <p:cNvPr id="81" name="Google Shape;81;p19"/>
            <p:cNvSpPr txBox="1"/>
            <p:nvPr/>
          </p:nvSpPr>
          <p:spPr>
            <a:xfrm>
              <a:off x="1179988008" y="1197326821"/>
              <a:ext cx="925733169" cy="325279177"/>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9"/>
            <p:cNvSpPr txBox="1"/>
            <p:nvPr/>
          </p:nvSpPr>
          <p:spPr>
            <a:xfrm>
              <a:off x="1545408928" y="1428446102"/>
              <a:ext cx="549871523" cy="633438121"/>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grpSp>
      <p:sp>
        <p:nvSpPr>
          <p:cNvPr id="83" name="Google Shape;83;p1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33" name="Google Shape;233;p37"/>
          <p:cNvSpPr txBox="1"/>
          <p:nvPr>
            <p:ph type="title"/>
          </p:nvPr>
        </p:nvSpPr>
        <p:spPr>
          <a:xfrm>
            <a:off x="685800" y="28575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Hierarchical Model</a:t>
            </a:r>
            <a:endParaRPr b="1" i="0" sz="4000" u="none" cap="small" strike="noStrike">
              <a:solidFill>
                <a:srgbClr val="333399"/>
              </a:solidFill>
              <a:latin typeface="Arial"/>
              <a:ea typeface="Arial"/>
              <a:cs typeface="Arial"/>
              <a:sym typeface="Arial"/>
            </a:endParaRPr>
          </a:p>
        </p:txBody>
      </p:sp>
      <p:sp>
        <p:nvSpPr>
          <p:cNvPr id="234" name="Google Shape;234;p37"/>
          <p:cNvSpPr txBox="1"/>
          <p:nvPr>
            <p:ph idx="1" type="body"/>
          </p:nvPr>
        </p:nvSpPr>
        <p:spPr>
          <a:xfrm>
            <a:off x="285750" y="1333500"/>
            <a:ext cx="8553450" cy="161925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organize and represent data in hierarchical way</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Hierarchical Model is simple to construct and operate 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has problems when representing nonhierarchical relationships</a:t>
            </a:r>
            <a:endParaRPr b="0" i="0" sz="1800" u="none" cap="none" strike="noStrike">
              <a:solidFill>
                <a:schemeClr val="dk1"/>
              </a:solidFill>
              <a:latin typeface="Times New Roman"/>
              <a:ea typeface="Times New Roman"/>
              <a:cs typeface="Times New Roman"/>
              <a:sym typeface="Times New Roman"/>
            </a:endParaRPr>
          </a:p>
        </p:txBody>
      </p:sp>
      <p:grpSp>
        <p:nvGrpSpPr>
          <p:cNvPr id="235" name="Google Shape;235;p37"/>
          <p:cNvGrpSpPr/>
          <p:nvPr/>
        </p:nvGrpSpPr>
        <p:grpSpPr>
          <a:xfrm>
            <a:off x="546100" y="3038475"/>
            <a:ext cx="7880350" cy="3155950"/>
            <a:chOff x="603250" y="2867025"/>
            <a:chExt cx="7880350" cy="3155950"/>
          </a:xfrm>
        </p:grpSpPr>
        <p:sp>
          <p:nvSpPr>
            <p:cNvPr id="236" name="Google Shape;236;p37"/>
            <p:cNvSpPr txBox="1"/>
            <p:nvPr/>
          </p:nvSpPr>
          <p:spPr>
            <a:xfrm>
              <a:off x="3467100" y="2867025"/>
              <a:ext cx="3409950" cy="6286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Font typeface="Times New Roman"/>
                <a:buNone/>
              </a:pPr>
              <a:r>
                <a:rPr b="0" i="0" lang="en-US" sz="1800" u="none" cap="none" strike="noStrike">
                  <a:solidFill>
                    <a:schemeClr val="dk1"/>
                  </a:solidFill>
                  <a:latin typeface="Times New Roman"/>
                  <a:ea typeface="Times New Roman"/>
                  <a:cs typeface="Times New Roman"/>
                  <a:sym typeface="Times New Roman"/>
                </a:rPr>
                <a:t>Department</a:t>
              </a:r>
              <a:endParaRPr b="0" i="0" sz="18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Font typeface="Times New Roman"/>
                <a:buNone/>
              </a:pPr>
              <a:r>
                <a:rPr b="0" i="0" lang="en-US" sz="1800" u="none" cap="none" strike="noStrike">
                  <a:solidFill>
                    <a:schemeClr val="dk1"/>
                  </a:solidFill>
                  <a:latin typeface="Times New Roman"/>
                  <a:ea typeface="Times New Roman"/>
                  <a:cs typeface="Times New Roman"/>
                  <a:sym typeface="Times New Roman"/>
                </a:rPr>
                <a:t>DNumber     DName     Location</a:t>
              </a:r>
              <a:endParaRPr/>
            </a:p>
          </p:txBody>
        </p:sp>
        <p:cxnSp>
          <p:nvCxnSpPr>
            <p:cNvPr id="237" name="Google Shape;237;p37"/>
            <p:cNvCxnSpPr/>
            <p:nvPr/>
          </p:nvCxnSpPr>
          <p:spPr>
            <a:xfrm>
              <a:off x="3467100" y="3171825"/>
              <a:ext cx="3409950" cy="0"/>
            </a:xfrm>
            <a:prstGeom prst="straightConnector1">
              <a:avLst/>
            </a:prstGeom>
            <a:noFill/>
            <a:ln cap="rnd" cmpd="sng" w="9525">
              <a:solidFill>
                <a:schemeClr val="dk1"/>
              </a:solidFill>
              <a:prstDash val="solid"/>
              <a:miter lim="8000"/>
              <a:headEnd len="sm" w="sm" type="none"/>
              <a:tailEnd len="sm" w="sm" type="none"/>
            </a:ln>
          </p:spPr>
        </p:cxnSp>
        <p:cxnSp>
          <p:nvCxnSpPr>
            <p:cNvPr id="238" name="Google Shape;238;p37"/>
            <p:cNvCxnSpPr/>
            <p:nvPr/>
          </p:nvCxnSpPr>
          <p:spPr>
            <a:xfrm>
              <a:off x="4705350" y="3171825"/>
              <a:ext cx="0" cy="323850"/>
            </a:xfrm>
            <a:prstGeom prst="straightConnector1">
              <a:avLst/>
            </a:prstGeom>
            <a:noFill/>
            <a:ln cap="rnd" cmpd="sng" w="9525">
              <a:solidFill>
                <a:schemeClr val="dk1"/>
              </a:solidFill>
              <a:prstDash val="solid"/>
              <a:miter lim="8000"/>
              <a:headEnd len="sm" w="sm" type="none"/>
              <a:tailEnd len="sm" w="sm" type="none"/>
            </a:ln>
          </p:spPr>
        </p:cxnSp>
        <p:cxnSp>
          <p:nvCxnSpPr>
            <p:cNvPr id="239" name="Google Shape;239;p37"/>
            <p:cNvCxnSpPr/>
            <p:nvPr/>
          </p:nvCxnSpPr>
          <p:spPr>
            <a:xfrm>
              <a:off x="5702300" y="3171825"/>
              <a:ext cx="0" cy="323850"/>
            </a:xfrm>
            <a:prstGeom prst="straightConnector1">
              <a:avLst/>
            </a:prstGeom>
            <a:noFill/>
            <a:ln cap="rnd" cmpd="sng" w="9525">
              <a:solidFill>
                <a:schemeClr val="dk1"/>
              </a:solidFill>
              <a:prstDash val="solid"/>
              <a:miter lim="8000"/>
              <a:headEnd len="sm" w="sm" type="none"/>
              <a:tailEnd len="sm" w="sm" type="none"/>
            </a:ln>
          </p:spPr>
        </p:cxnSp>
        <p:sp>
          <p:nvSpPr>
            <p:cNvPr id="240" name="Google Shape;240;p37"/>
            <p:cNvSpPr txBox="1"/>
            <p:nvPr/>
          </p:nvSpPr>
          <p:spPr>
            <a:xfrm>
              <a:off x="1349375" y="4130675"/>
              <a:ext cx="3409950" cy="6286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Font typeface="Times New Roman"/>
                <a:buNone/>
              </a:pPr>
              <a:r>
                <a:rPr b="0" i="0" lang="en-US" sz="18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Font typeface="Times New Roman"/>
                <a:buNone/>
              </a:pPr>
              <a:r>
                <a:rPr b="0" i="0" lang="en-US" sz="1800" u="none" cap="none" strike="noStrike">
                  <a:solidFill>
                    <a:schemeClr val="dk1"/>
                  </a:solidFill>
                  <a:latin typeface="Times New Roman"/>
                  <a:ea typeface="Times New Roman"/>
                  <a:cs typeface="Times New Roman"/>
                  <a:sym typeface="Times New Roman"/>
                </a:rPr>
                <a:t>SSN     Name     Birth     Address</a:t>
              </a:r>
              <a:endParaRPr/>
            </a:p>
          </p:txBody>
        </p:sp>
        <p:cxnSp>
          <p:nvCxnSpPr>
            <p:cNvPr id="241" name="Google Shape;241;p37"/>
            <p:cNvCxnSpPr/>
            <p:nvPr/>
          </p:nvCxnSpPr>
          <p:spPr>
            <a:xfrm>
              <a:off x="1349375" y="4435475"/>
              <a:ext cx="3409950" cy="0"/>
            </a:xfrm>
            <a:prstGeom prst="straightConnector1">
              <a:avLst/>
            </a:prstGeom>
            <a:noFill/>
            <a:ln cap="rnd" cmpd="sng" w="9525">
              <a:solidFill>
                <a:schemeClr val="dk1"/>
              </a:solidFill>
              <a:prstDash val="solid"/>
              <a:miter lim="8000"/>
              <a:headEnd len="sm" w="sm" type="none"/>
              <a:tailEnd len="sm" w="sm" type="none"/>
            </a:ln>
          </p:spPr>
        </p:cxnSp>
        <p:cxnSp>
          <p:nvCxnSpPr>
            <p:cNvPr id="242" name="Google Shape;242;p37"/>
            <p:cNvCxnSpPr/>
            <p:nvPr/>
          </p:nvCxnSpPr>
          <p:spPr>
            <a:xfrm>
              <a:off x="2092325" y="4435475"/>
              <a:ext cx="0" cy="323850"/>
            </a:xfrm>
            <a:prstGeom prst="straightConnector1">
              <a:avLst/>
            </a:prstGeom>
            <a:noFill/>
            <a:ln cap="rnd" cmpd="sng" w="9525">
              <a:solidFill>
                <a:schemeClr val="dk1"/>
              </a:solidFill>
              <a:prstDash val="solid"/>
              <a:miter lim="8000"/>
              <a:headEnd len="sm" w="sm" type="none"/>
              <a:tailEnd len="sm" w="sm" type="none"/>
            </a:ln>
          </p:spPr>
        </p:cxnSp>
        <p:cxnSp>
          <p:nvCxnSpPr>
            <p:cNvPr id="243" name="Google Shape;243;p37"/>
            <p:cNvCxnSpPr/>
            <p:nvPr/>
          </p:nvCxnSpPr>
          <p:spPr>
            <a:xfrm>
              <a:off x="3679825" y="4435475"/>
              <a:ext cx="0" cy="323850"/>
            </a:xfrm>
            <a:prstGeom prst="straightConnector1">
              <a:avLst/>
            </a:prstGeom>
            <a:noFill/>
            <a:ln cap="rnd" cmpd="sng" w="9525">
              <a:solidFill>
                <a:schemeClr val="dk1"/>
              </a:solidFill>
              <a:prstDash val="solid"/>
              <a:miter lim="8000"/>
              <a:headEnd len="sm" w="sm" type="none"/>
              <a:tailEnd len="sm" w="sm" type="none"/>
            </a:ln>
          </p:spPr>
        </p:cxnSp>
        <p:sp>
          <p:nvSpPr>
            <p:cNvPr id="244" name="Google Shape;244;p37"/>
            <p:cNvSpPr txBox="1"/>
            <p:nvPr/>
          </p:nvSpPr>
          <p:spPr>
            <a:xfrm>
              <a:off x="6248400" y="4130675"/>
              <a:ext cx="2235200" cy="6286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Font typeface="Times New Roman"/>
                <a:buNone/>
              </a:pPr>
              <a:r>
                <a:rPr b="0" i="0" lang="en-US" sz="1800" u="none" cap="none" strike="noStrike">
                  <a:solidFill>
                    <a:schemeClr val="dk1"/>
                  </a:solidFill>
                  <a:latin typeface="Times New Roman"/>
                  <a:ea typeface="Times New Roman"/>
                  <a:cs typeface="Times New Roman"/>
                  <a:sym typeface="Times New Roman"/>
                </a:rPr>
                <a:t>Project</a:t>
              </a:r>
              <a:endParaRPr b="0" i="0" sz="18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Font typeface="Times New Roman"/>
                <a:buNone/>
              </a:pPr>
              <a:r>
                <a:rPr b="0" i="0" lang="en-US" sz="1800" u="none" cap="none" strike="noStrike">
                  <a:solidFill>
                    <a:schemeClr val="dk1"/>
                  </a:solidFill>
                  <a:latin typeface="Times New Roman"/>
                  <a:ea typeface="Times New Roman"/>
                  <a:cs typeface="Times New Roman"/>
                  <a:sym typeface="Times New Roman"/>
                </a:rPr>
                <a:t>PNumber     PName</a:t>
              </a:r>
              <a:endParaRPr/>
            </a:p>
          </p:txBody>
        </p:sp>
        <p:cxnSp>
          <p:nvCxnSpPr>
            <p:cNvPr id="245" name="Google Shape;245;p37"/>
            <p:cNvCxnSpPr/>
            <p:nvPr/>
          </p:nvCxnSpPr>
          <p:spPr>
            <a:xfrm>
              <a:off x="6248400" y="4435475"/>
              <a:ext cx="2235200" cy="0"/>
            </a:xfrm>
            <a:prstGeom prst="straightConnector1">
              <a:avLst/>
            </a:prstGeom>
            <a:noFill/>
            <a:ln cap="rnd" cmpd="sng" w="9525">
              <a:solidFill>
                <a:schemeClr val="dk1"/>
              </a:solidFill>
              <a:prstDash val="solid"/>
              <a:miter lim="8000"/>
              <a:headEnd len="sm" w="sm" type="none"/>
              <a:tailEnd len="sm" w="sm" type="none"/>
            </a:ln>
          </p:spPr>
        </p:cxnSp>
        <p:cxnSp>
          <p:nvCxnSpPr>
            <p:cNvPr id="246" name="Google Shape;246;p37"/>
            <p:cNvCxnSpPr/>
            <p:nvPr/>
          </p:nvCxnSpPr>
          <p:spPr>
            <a:xfrm>
              <a:off x="7473950" y="4435475"/>
              <a:ext cx="0" cy="323850"/>
            </a:xfrm>
            <a:prstGeom prst="straightConnector1">
              <a:avLst/>
            </a:prstGeom>
            <a:noFill/>
            <a:ln cap="rnd" cmpd="sng" w="9525">
              <a:solidFill>
                <a:schemeClr val="dk1"/>
              </a:solidFill>
              <a:prstDash val="solid"/>
              <a:miter lim="8000"/>
              <a:headEnd len="sm" w="sm" type="none"/>
              <a:tailEnd len="sm" w="sm" type="none"/>
            </a:ln>
          </p:spPr>
        </p:cxnSp>
        <p:cxnSp>
          <p:nvCxnSpPr>
            <p:cNvPr id="247" name="Google Shape;247;p37"/>
            <p:cNvCxnSpPr/>
            <p:nvPr/>
          </p:nvCxnSpPr>
          <p:spPr>
            <a:xfrm>
              <a:off x="2876550" y="4435475"/>
              <a:ext cx="0" cy="323850"/>
            </a:xfrm>
            <a:prstGeom prst="straightConnector1">
              <a:avLst/>
            </a:prstGeom>
            <a:noFill/>
            <a:ln cap="rnd" cmpd="sng" w="9525">
              <a:solidFill>
                <a:schemeClr val="dk1"/>
              </a:solidFill>
              <a:prstDash val="solid"/>
              <a:miter lim="8000"/>
              <a:headEnd len="sm" w="sm" type="none"/>
              <a:tailEnd len="sm" w="sm" type="none"/>
            </a:ln>
          </p:spPr>
        </p:cxnSp>
        <p:sp>
          <p:nvSpPr>
            <p:cNvPr id="248" name="Google Shape;248;p37"/>
            <p:cNvSpPr txBox="1"/>
            <p:nvPr/>
          </p:nvSpPr>
          <p:spPr>
            <a:xfrm>
              <a:off x="6248400" y="5394325"/>
              <a:ext cx="2235200" cy="6286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Font typeface="Times New Roman"/>
                <a:buNone/>
              </a:pPr>
              <a:r>
                <a:rPr b="0" i="0" lang="en-US" sz="1800" u="none" cap="none" strike="noStrike">
                  <a:solidFill>
                    <a:schemeClr val="dk1"/>
                  </a:solidFill>
                  <a:latin typeface="Times New Roman"/>
                  <a:ea typeface="Times New Roman"/>
                  <a:cs typeface="Times New Roman"/>
                  <a:sym typeface="Times New Roman"/>
                </a:rPr>
                <a:t>Worker</a:t>
              </a:r>
              <a:endParaRPr b="0" i="0" sz="18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Font typeface="Times New Roman"/>
                <a:buNone/>
              </a:pPr>
              <a:r>
                <a:rPr b="0" i="0" lang="en-US" sz="1800" u="none" cap="none" strike="noStrike">
                  <a:solidFill>
                    <a:schemeClr val="dk1"/>
                  </a:solidFill>
                  <a:latin typeface="Times New Roman"/>
                  <a:ea typeface="Times New Roman"/>
                  <a:cs typeface="Times New Roman"/>
                  <a:sym typeface="Times New Roman"/>
                </a:rPr>
                <a:t>SSN   Name   Hours</a:t>
              </a:r>
              <a:endParaRPr/>
            </a:p>
          </p:txBody>
        </p:sp>
        <p:cxnSp>
          <p:nvCxnSpPr>
            <p:cNvPr id="249" name="Google Shape;249;p37"/>
            <p:cNvCxnSpPr/>
            <p:nvPr/>
          </p:nvCxnSpPr>
          <p:spPr>
            <a:xfrm>
              <a:off x="6248400" y="5699125"/>
              <a:ext cx="2235200" cy="0"/>
            </a:xfrm>
            <a:prstGeom prst="straightConnector1">
              <a:avLst/>
            </a:prstGeom>
            <a:noFill/>
            <a:ln cap="rnd" cmpd="sng" w="9525">
              <a:solidFill>
                <a:schemeClr val="dk1"/>
              </a:solidFill>
              <a:prstDash val="solid"/>
              <a:miter lim="8000"/>
              <a:headEnd len="sm" w="sm" type="none"/>
              <a:tailEnd len="sm" w="sm" type="none"/>
            </a:ln>
          </p:spPr>
        </p:cxnSp>
        <p:cxnSp>
          <p:nvCxnSpPr>
            <p:cNvPr id="250" name="Google Shape;250;p37"/>
            <p:cNvCxnSpPr/>
            <p:nvPr/>
          </p:nvCxnSpPr>
          <p:spPr>
            <a:xfrm>
              <a:off x="6902450" y="5699125"/>
              <a:ext cx="0" cy="323850"/>
            </a:xfrm>
            <a:prstGeom prst="straightConnector1">
              <a:avLst/>
            </a:prstGeom>
            <a:noFill/>
            <a:ln cap="rnd" cmpd="sng" w="9525">
              <a:solidFill>
                <a:schemeClr val="dk1"/>
              </a:solidFill>
              <a:prstDash val="solid"/>
              <a:miter lim="8000"/>
              <a:headEnd len="sm" w="sm" type="none"/>
              <a:tailEnd len="sm" w="sm" type="none"/>
            </a:ln>
          </p:spPr>
        </p:cxnSp>
        <p:cxnSp>
          <p:nvCxnSpPr>
            <p:cNvPr id="251" name="Google Shape;251;p37"/>
            <p:cNvCxnSpPr/>
            <p:nvPr/>
          </p:nvCxnSpPr>
          <p:spPr>
            <a:xfrm>
              <a:off x="7639050" y="5699125"/>
              <a:ext cx="0" cy="323850"/>
            </a:xfrm>
            <a:prstGeom prst="straightConnector1">
              <a:avLst/>
            </a:prstGeom>
            <a:noFill/>
            <a:ln cap="rnd" cmpd="sng" w="9525">
              <a:solidFill>
                <a:schemeClr val="dk1"/>
              </a:solidFill>
              <a:prstDash val="solid"/>
              <a:miter lim="8000"/>
              <a:headEnd len="sm" w="sm" type="none"/>
              <a:tailEnd len="sm" w="sm" type="none"/>
            </a:ln>
          </p:spPr>
        </p:cxnSp>
        <p:sp>
          <p:nvSpPr>
            <p:cNvPr id="252" name="Google Shape;252;p37"/>
            <p:cNvSpPr txBox="1"/>
            <p:nvPr/>
          </p:nvSpPr>
          <p:spPr>
            <a:xfrm>
              <a:off x="603250" y="5394325"/>
              <a:ext cx="2235200" cy="6286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Font typeface="Times New Roman"/>
                <a:buNone/>
              </a:pPr>
              <a:r>
                <a:rPr b="0" i="0" lang="en-US" sz="1800" u="none" cap="none" strike="noStrike">
                  <a:solidFill>
                    <a:schemeClr val="dk1"/>
                  </a:solidFill>
                  <a:latin typeface="Times New Roman"/>
                  <a:ea typeface="Times New Roman"/>
                  <a:cs typeface="Times New Roman"/>
                  <a:sym typeface="Times New Roman"/>
                </a:rPr>
                <a:t>Dependent</a:t>
              </a:r>
              <a:endParaRPr b="0" i="0" sz="18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Font typeface="Times New Roman"/>
                <a:buNone/>
              </a:pPr>
              <a:r>
                <a:rPr b="0" i="0" lang="en-US" sz="1800" u="none" cap="none" strike="noStrike">
                  <a:solidFill>
                    <a:schemeClr val="dk1"/>
                  </a:solidFill>
                  <a:latin typeface="Times New Roman"/>
                  <a:ea typeface="Times New Roman"/>
                  <a:cs typeface="Times New Roman"/>
                  <a:sym typeface="Times New Roman"/>
                </a:rPr>
                <a:t>SSN   Name   Birth</a:t>
              </a:r>
              <a:endParaRPr/>
            </a:p>
          </p:txBody>
        </p:sp>
        <p:cxnSp>
          <p:nvCxnSpPr>
            <p:cNvPr id="253" name="Google Shape;253;p37"/>
            <p:cNvCxnSpPr/>
            <p:nvPr/>
          </p:nvCxnSpPr>
          <p:spPr>
            <a:xfrm>
              <a:off x="603250" y="5699125"/>
              <a:ext cx="2235200" cy="0"/>
            </a:xfrm>
            <a:prstGeom prst="straightConnector1">
              <a:avLst/>
            </a:prstGeom>
            <a:noFill/>
            <a:ln cap="rnd" cmpd="sng" w="9525">
              <a:solidFill>
                <a:schemeClr val="dk1"/>
              </a:solidFill>
              <a:prstDash val="solid"/>
              <a:miter lim="8000"/>
              <a:headEnd len="sm" w="sm" type="none"/>
              <a:tailEnd len="sm" w="sm" type="none"/>
            </a:ln>
          </p:spPr>
        </p:cxnSp>
        <p:cxnSp>
          <p:nvCxnSpPr>
            <p:cNvPr id="254" name="Google Shape;254;p37"/>
            <p:cNvCxnSpPr/>
            <p:nvPr/>
          </p:nvCxnSpPr>
          <p:spPr>
            <a:xfrm>
              <a:off x="1257300" y="5699125"/>
              <a:ext cx="0" cy="323850"/>
            </a:xfrm>
            <a:prstGeom prst="straightConnector1">
              <a:avLst/>
            </a:prstGeom>
            <a:noFill/>
            <a:ln cap="rnd" cmpd="sng" w="9525">
              <a:solidFill>
                <a:schemeClr val="dk1"/>
              </a:solidFill>
              <a:prstDash val="solid"/>
              <a:miter lim="8000"/>
              <a:headEnd len="sm" w="sm" type="none"/>
              <a:tailEnd len="sm" w="sm" type="none"/>
            </a:ln>
          </p:spPr>
        </p:cxnSp>
        <p:cxnSp>
          <p:nvCxnSpPr>
            <p:cNvPr id="255" name="Google Shape;255;p37"/>
            <p:cNvCxnSpPr/>
            <p:nvPr/>
          </p:nvCxnSpPr>
          <p:spPr>
            <a:xfrm>
              <a:off x="1993900" y="5699125"/>
              <a:ext cx="0" cy="323850"/>
            </a:xfrm>
            <a:prstGeom prst="straightConnector1">
              <a:avLst/>
            </a:prstGeom>
            <a:noFill/>
            <a:ln cap="rnd" cmpd="sng" w="9525">
              <a:solidFill>
                <a:schemeClr val="dk1"/>
              </a:solidFill>
              <a:prstDash val="solid"/>
              <a:miter lim="8000"/>
              <a:headEnd len="sm" w="sm" type="none"/>
              <a:tailEnd len="sm" w="sm" type="none"/>
            </a:ln>
          </p:spPr>
        </p:cxnSp>
        <p:sp>
          <p:nvSpPr>
            <p:cNvPr id="256" name="Google Shape;256;p37"/>
            <p:cNvSpPr txBox="1"/>
            <p:nvPr/>
          </p:nvSpPr>
          <p:spPr>
            <a:xfrm>
              <a:off x="3352800" y="5394325"/>
              <a:ext cx="1720850" cy="6286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Font typeface="Times New Roman"/>
                <a:buNone/>
              </a:pPr>
              <a:r>
                <a:rPr b="0" i="0" lang="en-US" sz="1800" u="none" cap="none" strike="noStrike">
                  <a:solidFill>
                    <a:schemeClr val="dk1"/>
                  </a:solidFill>
                  <a:latin typeface="Times New Roman"/>
                  <a:ea typeface="Times New Roman"/>
                  <a:cs typeface="Times New Roman"/>
                  <a:sym typeface="Times New Roman"/>
                </a:rPr>
                <a:t>Supervisee</a:t>
              </a:r>
              <a:endParaRPr b="0" i="0" sz="18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Font typeface="Times New Roman"/>
                <a:buNone/>
              </a:pPr>
              <a:r>
                <a:rPr b="0" i="0" lang="en-US" sz="1800" u="none" cap="none" strike="noStrike">
                  <a:solidFill>
                    <a:schemeClr val="dk1"/>
                  </a:solidFill>
                  <a:latin typeface="Times New Roman"/>
                  <a:ea typeface="Times New Roman"/>
                  <a:cs typeface="Times New Roman"/>
                  <a:sym typeface="Times New Roman"/>
                </a:rPr>
                <a:t>SSN     Name</a:t>
              </a:r>
              <a:endParaRPr/>
            </a:p>
          </p:txBody>
        </p:sp>
        <p:cxnSp>
          <p:nvCxnSpPr>
            <p:cNvPr id="257" name="Google Shape;257;p37"/>
            <p:cNvCxnSpPr/>
            <p:nvPr/>
          </p:nvCxnSpPr>
          <p:spPr>
            <a:xfrm>
              <a:off x="3352800" y="5699125"/>
              <a:ext cx="1720850" cy="0"/>
            </a:xfrm>
            <a:prstGeom prst="straightConnector1">
              <a:avLst/>
            </a:prstGeom>
            <a:noFill/>
            <a:ln cap="rnd" cmpd="sng" w="9525">
              <a:solidFill>
                <a:schemeClr val="dk1"/>
              </a:solidFill>
              <a:prstDash val="solid"/>
              <a:miter lim="8000"/>
              <a:headEnd len="sm" w="sm" type="none"/>
              <a:tailEnd len="sm" w="sm" type="none"/>
            </a:ln>
          </p:spPr>
        </p:cxnSp>
        <p:cxnSp>
          <p:nvCxnSpPr>
            <p:cNvPr id="258" name="Google Shape;258;p37"/>
            <p:cNvCxnSpPr/>
            <p:nvPr/>
          </p:nvCxnSpPr>
          <p:spPr>
            <a:xfrm>
              <a:off x="4121150" y="5699125"/>
              <a:ext cx="0" cy="323850"/>
            </a:xfrm>
            <a:prstGeom prst="straightConnector1">
              <a:avLst/>
            </a:prstGeom>
            <a:noFill/>
            <a:ln cap="rnd" cmpd="sng" w="9525">
              <a:solidFill>
                <a:schemeClr val="dk1"/>
              </a:solidFill>
              <a:prstDash val="solid"/>
              <a:miter lim="8000"/>
              <a:headEnd len="sm" w="sm" type="none"/>
              <a:tailEnd len="sm" w="sm" type="none"/>
            </a:ln>
          </p:spPr>
        </p:cxnSp>
        <p:cxnSp>
          <p:nvCxnSpPr>
            <p:cNvPr id="259" name="Google Shape;259;p37"/>
            <p:cNvCxnSpPr/>
            <p:nvPr/>
          </p:nvCxnSpPr>
          <p:spPr>
            <a:xfrm>
              <a:off x="2876550" y="3829050"/>
              <a:ext cx="0" cy="301625"/>
            </a:xfrm>
            <a:prstGeom prst="straightConnector1">
              <a:avLst/>
            </a:prstGeom>
            <a:noFill/>
            <a:ln cap="rnd" cmpd="sng" w="9525">
              <a:solidFill>
                <a:schemeClr val="hlink"/>
              </a:solidFill>
              <a:prstDash val="solid"/>
              <a:miter lim="8000"/>
              <a:headEnd len="sm" w="sm" type="none"/>
              <a:tailEnd len="sm" w="sm" type="none"/>
            </a:ln>
          </p:spPr>
        </p:cxnSp>
        <p:cxnSp>
          <p:nvCxnSpPr>
            <p:cNvPr id="260" name="Google Shape;260;p37"/>
            <p:cNvCxnSpPr/>
            <p:nvPr/>
          </p:nvCxnSpPr>
          <p:spPr>
            <a:xfrm>
              <a:off x="2876550" y="3829050"/>
              <a:ext cx="4597400" cy="0"/>
            </a:xfrm>
            <a:prstGeom prst="straightConnector1">
              <a:avLst/>
            </a:prstGeom>
            <a:noFill/>
            <a:ln cap="rnd" cmpd="sng" w="9525">
              <a:solidFill>
                <a:schemeClr val="hlink"/>
              </a:solidFill>
              <a:prstDash val="solid"/>
              <a:miter lim="8000"/>
              <a:headEnd len="sm" w="sm" type="none"/>
              <a:tailEnd len="sm" w="sm" type="none"/>
            </a:ln>
          </p:spPr>
        </p:cxnSp>
        <p:cxnSp>
          <p:nvCxnSpPr>
            <p:cNvPr id="261" name="Google Shape;261;p37"/>
            <p:cNvCxnSpPr/>
            <p:nvPr/>
          </p:nvCxnSpPr>
          <p:spPr>
            <a:xfrm>
              <a:off x="7473950" y="3829050"/>
              <a:ext cx="0" cy="301625"/>
            </a:xfrm>
            <a:prstGeom prst="straightConnector1">
              <a:avLst/>
            </a:prstGeom>
            <a:noFill/>
            <a:ln cap="rnd" cmpd="sng" w="9525">
              <a:solidFill>
                <a:schemeClr val="hlink"/>
              </a:solidFill>
              <a:prstDash val="solid"/>
              <a:miter lim="8000"/>
              <a:headEnd len="sm" w="sm" type="none"/>
              <a:tailEnd len="sm" w="sm" type="none"/>
            </a:ln>
          </p:spPr>
        </p:cxnSp>
        <p:cxnSp>
          <p:nvCxnSpPr>
            <p:cNvPr id="262" name="Google Shape;262;p37"/>
            <p:cNvCxnSpPr/>
            <p:nvPr/>
          </p:nvCxnSpPr>
          <p:spPr>
            <a:xfrm>
              <a:off x="5073650" y="3495675"/>
              <a:ext cx="0" cy="333375"/>
            </a:xfrm>
            <a:prstGeom prst="straightConnector1">
              <a:avLst/>
            </a:prstGeom>
            <a:noFill/>
            <a:ln cap="rnd" cmpd="sng" w="9525">
              <a:solidFill>
                <a:schemeClr val="hlink"/>
              </a:solidFill>
              <a:prstDash val="solid"/>
              <a:miter lim="8000"/>
              <a:headEnd len="sm" w="sm" type="none"/>
              <a:tailEnd len="sm" w="sm" type="none"/>
            </a:ln>
          </p:spPr>
        </p:cxnSp>
        <p:cxnSp>
          <p:nvCxnSpPr>
            <p:cNvPr id="263" name="Google Shape;263;p37"/>
            <p:cNvCxnSpPr/>
            <p:nvPr/>
          </p:nvCxnSpPr>
          <p:spPr>
            <a:xfrm>
              <a:off x="1651000" y="5092700"/>
              <a:ext cx="0" cy="301625"/>
            </a:xfrm>
            <a:prstGeom prst="straightConnector1">
              <a:avLst/>
            </a:prstGeom>
            <a:noFill/>
            <a:ln cap="rnd" cmpd="sng" w="9525">
              <a:solidFill>
                <a:schemeClr val="hlink"/>
              </a:solidFill>
              <a:prstDash val="solid"/>
              <a:miter lim="8000"/>
              <a:headEnd len="sm" w="sm" type="none"/>
              <a:tailEnd len="sm" w="sm" type="none"/>
            </a:ln>
          </p:spPr>
        </p:cxnSp>
        <p:cxnSp>
          <p:nvCxnSpPr>
            <p:cNvPr id="264" name="Google Shape;264;p37"/>
            <p:cNvCxnSpPr/>
            <p:nvPr/>
          </p:nvCxnSpPr>
          <p:spPr>
            <a:xfrm>
              <a:off x="1651000" y="5092700"/>
              <a:ext cx="2470150" cy="0"/>
            </a:xfrm>
            <a:prstGeom prst="straightConnector1">
              <a:avLst/>
            </a:prstGeom>
            <a:noFill/>
            <a:ln cap="rnd" cmpd="sng" w="9525">
              <a:solidFill>
                <a:schemeClr val="hlink"/>
              </a:solidFill>
              <a:prstDash val="solid"/>
              <a:miter lim="8000"/>
              <a:headEnd len="sm" w="sm" type="none"/>
              <a:tailEnd len="sm" w="sm" type="none"/>
            </a:ln>
          </p:spPr>
        </p:cxnSp>
        <p:cxnSp>
          <p:nvCxnSpPr>
            <p:cNvPr id="265" name="Google Shape;265;p37"/>
            <p:cNvCxnSpPr/>
            <p:nvPr/>
          </p:nvCxnSpPr>
          <p:spPr>
            <a:xfrm>
              <a:off x="4121150" y="5092700"/>
              <a:ext cx="0" cy="301625"/>
            </a:xfrm>
            <a:prstGeom prst="straightConnector1">
              <a:avLst/>
            </a:prstGeom>
            <a:noFill/>
            <a:ln cap="rnd" cmpd="sng" w="9525">
              <a:solidFill>
                <a:schemeClr val="hlink"/>
              </a:solidFill>
              <a:prstDash val="solid"/>
              <a:miter lim="8000"/>
              <a:headEnd len="sm" w="sm" type="none"/>
              <a:tailEnd len="sm" w="sm" type="none"/>
            </a:ln>
          </p:spPr>
        </p:cxnSp>
        <p:cxnSp>
          <p:nvCxnSpPr>
            <p:cNvPr id="266" name="Google Shape;266;p37"/>
            <p:cNvCxnSpPr/>
            <p:nvPr/>
          </p:nvCxnSpPr>
          <p:spPr>
            <a:xfrm>
              <a:off x="3124200" y="4759325"/>
              <a:ext cx="0" cy="333375"/>
            </a:xfrm>
            <a:prstGeom prst="straightConnector1">
              <a:avLst/>
            </a:prstGeom>
            <a:noFill/>
            <a:ln cap="rnd" cmpd="sng" w="9525">
              <a:solidFill>
                <a:schemeClr val="hlink"/>
              </a:solidFill>
              <a:prstDash val="solid"/>
              <a:miter lim="8000"/>
              <a:headEnd len="sm" w="sm" type="none"/>
              <a:tailEnd len="sm" w="sm" type="none"/>
            </a:ln>
          </p:spPr>
        </p:cxnSp>
        <p:cxnSp>
          <p:nvCxnSpPr>
            <p:cNvPr id="267" name="Google Shape;267;p37"/>
            <p:cNvCxnSpPr/>
            <p:nvPr/>
          </p:nvCxnSpPr>
          <p:spPr>
            <a:xfrm>
              <a:off x="7410450" y="4759325"/>
              <a:ext cx="0" cy="635000"/>
            </a:xfrm>
            <a:prstGeom prst="straightConnector1">
              <a:avLst/>
            </a:prstGeom>
            <a:noFill/>
            <a:ln cap="rnd" cmpd="sng" w="9525">
              <a:solidFill>
                <a:schemeClr val="hlink"/>
              </a:solidFill>
              <a:prstDash val="solid"/>
              <a:miter lim="8000"/>
              <a:headEnd len="sm" w="sm" type="none"/>
              <a:tailEnd len="sm" w="sm" type="none"/>
            </a:ln>
          </p:spPr>
        </p:cxnSp>
      </p:grpSp>
      <p:sp>
        <p:nvSpPr>
          <p:cNvPr id="268" name="Google Shape;268;p3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2" name="Shape 2302"/>
        <p:cNvGrpSpPr/>
        <p:nvPr/>
      </p:nvGrpSpPr>
      <p:grpSpPr>
        <a:xfrm>
          <a:off x="0" y="0"/>
          <a:ext cx="0" cy="0"/>
          <a:chOff x="0" y="0"/>
          <a:chExt cx="0" cy="0"/>
        </a:xfrm>
      </p:grpSpPr>
      <p:sp>
        <p:nvSpPr>
          <p:cNvPr id="2303" name="Google Shape;2303;p21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304" name="Google Shape;2304;p217"/>
          <p:cNvSpPr txBox="1"/>
          <p:nvPr>
            <p:ph type="title"/>
          </p:nvPr>
        </p:nvSpPr>
        <p:spPr>
          <a:xfrm>
            <a:off x="569912" y="274637"/>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USE OF *</a:t>
            </a:r>
            <a:endParaRPr b="1" i="0" sz="4000" u="none" cap="small" strike="noStrike">
              <a:solidFill>
                <a:srgbClr val="333399"/>
              </a:solidFill>
              <a:latin typeface="Arial"/>
              <a:ea typeface="Arial"/>
              <a:cs typeface="Arial"/>
              <a:sym typeface="Arial"/>
            </a:endParaRPr>
          </a:p>
        </p:txBody>
      </p:sp>
      <p:sp>
        <p:nvSpPr>
          <p:cNvPr id="2305" name="Google Shape;2305;p217"/>
          <p:cNvSpPr txBox="1"/>
          <p:nvPr>
            <p:ph idx="1" type="body"/>
          </p:nvPr>
        </p:nvSpPr>
        <p:spPr>
          <a:xfrm>
            <a:off x="685800" y="1412875"/>
            <a:ext cx="8228012" cy="5030787"/>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To retrieve all the attribute values of the selected tuples, a * is used, which stands for </a:t>
            </a:r>
            <a:r>
              <a:rPr b="0" i="1" lang="en-US" sz="2400" u="none" cap="none" strike="noStrike">
                <a:solidFill>
                  <a:srgbClr val="000000"/>
                </a:solidFill>
                <a:latin typeface="Times New Roman"/>
                <a:ea typeface="Times New Roman"/>
                <a:cs typeface="Times New Roman"/>
                <a:sym typeface="Times New Roman"/>
              </a:rPr>
              <a:t>all the attributes</a:t>
            </a:r>
            <a:br>
              <a:rPr b="0" i="1" lang="en-US" sz="2400" u="none" cap="none" strike="noStrike">
                <a:solidFill>
                  <a:srgbClr val="000000"/>
                </a:solidFill>
                <a:latin typeface="Times New Roman"/>
                <a:ea typeface="Times New Roman"/>
                <a:cs typeface="Times New Roman"/>
                <a:sym typeface="Times New Roman"/>
              </a:rPr>
            </a:br>
            <a:r>
              <a:rPr b="0" i="0" lang="en-US" sz="2400" u="sng" cap="none" strike="noStrike">
                <a:solidFill>
                  <a:srgbClr val="000000"/>
                </a:solidFill>
                <a:latin typeface="Times New Roman"/>
                <a:ea typeface="Times New Roman"/>
                <a:cs typeface="Times New Roman"/>
                <a:sym typeface="Times New Roman"/>
              </a:rPr>
              <a:t>Examples:</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80"/>
              </a:spcBef>
              <a:spcAft>
                <a:spcPts val="0"/>
              </a:spcAft>
              <a:buClr>
                <a:srgbClr val="FF0000"/>
              </a:buClr>
              <a:buFont typeface="Times New Roman"/>
              <a:buNone/>
            </a:pPr>
            <a:br>
              <a:rPr b="0" i="0" lang="en-US" sz="2000" u="none" cap="none" strike="noStrike">
                <a:solidFill>
                  <a:schemeClr val="dk1"/>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Q1C:	SELECT 	*</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EMPLOYEE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DNO=5</a:t>
            </a:r>
            <a:br>
              <a:rPr b="1" i="0" lang="en-US" sz="2400" u="none" cap="none" strike="noStrike">
                <a:solidFill>
                  <a:srgbClr val="000000"/>
                </a:solidFill>
                <a:latin typeface="Times New Roman"/>
                <a:ea typeface="Times New Roman"/>
                <a:cs typeface="Times New Roman"/>
                <a:sym typeface="Times New Roman"/>
              </a:rPr>
            </a:b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Q1D:	SELECT	*</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EMPLOYEE, DEPARTMENT</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DNAME='Research' AND 					DNO=DNUMBER</a:t>
            </a:r>
            <a:endParaRPr b="0" i="0" sz="2000" u="none" cap="none" strike="noStrike">
              <a:solidFill>
                <a:schemeClr val="dk1"/>
              </a:solidFill>
              <a:latin typeface="Times New Roman"/>
              <a:ea typeface="Times New Roman"/>
              <a:cs typeface="Times New Roman"/>
              <a:sym typeface="Times New Roman"/>
            </a:endParaRPr>
          </a:p>
        </p:txBody>
      </p:sp>
      <p:sp>
        <p:nvSpPr>
          <p:cNvPr id="2306" name="Google Shape;2306;p21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0" name="Shape 2310"/>
        <p:cNvGrpSpPr/>
        <p:nvPr/>
      </p:nvGrpSpPr>
      <p:grpSpPr>
        <a:xfrm>
          <a:off x="0" y="0"/>
          <a:ext cx="0" cy="0"/>
          <a:chOff x="0" y="0"/>
          <a:chExt cx="0" cy="0"/>
        </a:xfrm>
      </p:grpSpPr>
      <p:sp>
        <p:nvSpPr>
          <p:cNvPr id="2311" name="Google Shape;2311;p21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312" name="Google Shape;2312;p218"/>
          <p:cNvSpPr txBox="1"/>
          <p:nvPr>
            <p:ph type="title"/>
          </p:nvPr>
        </p:nvSpPr>
        <p:spPr>
          <a:xfrm>
            <a:off x="642937" y="333375"/>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USE OF DISTINCT</a:t>
            </a:r>
            <a:endParaRPr b="1" i="0" sz="4000" u="none" cap="small" strike="noStrike">
              <a:solidFill>
                <a:srgbClr val="333399"/>
              </a:solidFill>
              <a:latin typeface="Arial"/>
              <a:ea typeface="Arial"/>
              <a:cs typeface="Arial"/>
              <a:sym typeface="Arial"/>
            </a:endParaRPr>
          </a:p>
        </p:txBody>
      </p:sp>
      <p:sp>
        <p:nvSpPr>
          <p:cNvPr id="2313" name="Google Shape;2313;p218"/>
          <p:cNvSpPr txBox="1"/>
          <p:nvPr>
            <p:ph idx="1" type="body"/>
          </p:nvPr>
        </p:nvSpPr>
        <p:spPr>
          <a:xfrm>
            <a:off x="715962" y="1647825"/>
            <a:ext cx="7772400" cy="4738687"/>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SQL does not treat a relation as a set; </a:t>
            </a:r>
            <a:r>
              <a:rPr b="0" i="1" lang="en-US" sz="2400" u="none" cap="none" strike="noStrike">
                <a:solidFill>
                  <a:srgbClr val="000000"/>
                </a:solidFill>
                <a:latin typeface="Times New Roman"/>
                <a:ea typeface="Times New Roman"/>
                <a:cs typeface="Times New Roman"/>
                <a:sym typeface="Times New Roman"/>
              </a:rPr>
              <a:t>duplicate tuples can appear</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To eliminate duplicate tuples in a query result, the keyword </a:t>
            </a:r>
            <a:r>
              <a:rPr b="1" i="0" lang="en-US" sz="2000" u="none" cap="none" strike="noStrike">
                <a:solidFill>
                  <a:srgbClr val="000000"/>
                </a:solidFill>
                <a:latin typeface="Times New Roman"/>
                <a:ea typeface="Times New Roman"/>
                <a:cs typeface="Times New Roman"/>
                <a:sym typeface="Times New Roman"/>
              </a:rPr>
              <a:t>DISTINCT</a:t>
            </a:r>
            <a:r>
              <a:rPr b="0" i="0" lang="en-US" sz="2000" u="none" cap="none" strike="noStrike">
                <a:solidFill>
                  <a:srgbClr val="000000"/>
                </a:solidFill>
                <a:latin typeface="Times New Roman"/>
                <a:ea typeface="Times New Roman"/>
                <a:cs typeface="Times New Roman"/>
                <a:sym typeface="Times New Roman"/>
              </a:rPr>
              <a:t> is used</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For example, the result of Q11 may have duplicate SALARY values whereas Q11A does not have any duplicate values</a:t>
            </a:r>
            <a:br>
              <a:rPr b="0" i="0" lang="en-US" sz="24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80"/>
              </a:spcBef>
              <a:spcAft>
                <a:spcPts val="0"/>
              </a:spcAft>
              <a:buClr>
                <a:srgbClr val="FF0000"/>
              </a:buClr>
              <a:buFont typeface="Times New Roman"/>
              <a:buNone/>
            </a:pPr>
            <a:r>
              <a:rPr b="1" i="0" lang="en-US" sz="2400" u="none" cap="none" strike="noStrike">
                <a:solidFill>
                  <a:srgbClr val="000000"/>
                </a:solidFill>
                <a:latin typeface="Times New Roman"/>
                <a:ea typeface="Times New Roman"/>
                <a:cs typeface="Times New Roman"/>
                <a:sym typeface="Times New Roman"/>
              </a:rPr>
              <a:t>	Q11:	SELECT 	SALARY</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EMPLOYEE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Q11A: 	SELECT 	</a:t>
            </a:r>
            <a:r>
              <a:rPr b="1" i="0" lang="en-US" sz="2400" u="none" cap="none" strike="noStrike">
                <a:solidFill>
                  <a:schemeClr val="hlink"/>
                </a:solidFill>
                <a:latin typeface="Times New Roman"/>
                <a:ea typeface="Times New Roman"/>
                <a:cs typeface="Times New Roman"/>
                <a:sym typeface="Times New Roman"/>
              </a:rPr>
              <a:t>DISTINCT</a:t>
            </a:r>
            <a:r>
              <a:rPr b="1" i="0" lang="en-US" sz="2400" u="none" cap="none" strike="noStrike">
                <a:solidFill>
                  <a:srgbClr val="000000"/>
                </a:solidFill>
                <a:latin typeface="Times New Roman"/>
                <a:ea typeface="Times New Roman"/>
                <a:cs typeface="Times New Roman"/>
                <a:sym typeface="Times New Roman"/>
              </a:rPr>
              <a:t> SALARY</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EMPLOYEE</a:t>
            </a:r>
            <a:endParaRPr b="0" i="0" sz="2000" u="none" cap="none" strike="noStrike">
              <a:solidFill>
                <a:schemeClr val="dk1"/>
              </a:solidFill>
              <a:latin typeface="Times New Roman"/>
              <a:ea typeface="Times New Roman"/>
              <a:cs typeface="Times New Roman"/>
              <a:sym typeface="Times New Roman"/>
            </a:endParaRPr>
          </a:p>
        </p:txBody>
      </p:sp>
      <p:sp>
        <p:nvSpPr>
          <p:cNvPr id="2314" name="Google Shape;2314;p21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8" name="Shape 2318"/>
        <p:cNvGrpSpPr/>
        <p:nvPr/>
      </p:nvGrpSpPr>
      <p:grpSpPr>
        <a:xfrm>
          <a:off x="0" y="0"/>
          <a:ext cx="0" cy="0"/>
          <a:chOff x="0" y="0"/>
          <a:chExt cx="0" cy="0"/>
        </a:xfrm>
      </p:grpSpPr>
      <p:sp>
        <p:nvSpPr>
          <p:cNvPr id="2319" name="Google Shape;2319;p21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320" name="Google Shape;2320;p21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SET OPERATIONS</a:t>
            </a:r>
            <a:endParaRPr b="1" i="0" sz="4000" u="none" cap="small" strike="noStrike">
              <a:solidFill>
                <a:srgbClr val="333399"/>
              </a:solidFill>
              <a:latin typeface="Arial"/>
              <a:ea typeface="Arial"/>
              <a:cs typeface="Arial"/>
              <a:sym typeface="Arial"/>
            </a:endParaRPr>
          </a:p>
        </p:txBody>
      </p:sp>
      <p:sp>
        <p:nvSpPr>
          <p:cNvPr id="2321" name="Google Shape;2321;p21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SQL has directly incorporated some set operations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There is a union operation (</a:t>
            </a:r>
            <a:r>
              <a:rPr b="1" i="0" lang="en-US" sz="2400" u="none" cap="none" strike="noStrike">
                <a:solidFill>
                  <a:srgbClr val="000000"/>
                </a:solidFill>
                <a:latin typeface="Times New Roman"/>
                <a:ea typeface="Times New Roman"/>
                <a:cs typeface="Times New Roman"/>
                <a:sym typeface="Times New Roman"/>
              </a:rPr>
              <a:t>UNION)</a:t>
            </a:r>
            <a:r>
              <a:rPr b="0" i="0" lang="en-US" sz="2400" u="none" cap="none" strike="noStrike">
                <a:solidFill>
                  <a:srgbClr val="000000"/>
                </a:solidFill>
                <a:latin typeface="Times New Roman"/>
                <a:ea typeface="Times New Roman"/>
                <a:cs typeface="Times New Roman"/>
                <a:sym typeface="Times New Roman"/>
              </a:rPr>
              <a:t>, and in </a:t>
            </a:r>
            <a:r>
              <a:rPr b="0" i="1" lang="en-US" sz="2400" u="none" cap="none" strike="noStrike">
                <a:solidFill>
                  <a:srgbClr val="000000"/>
                </a:solidFill>
                <a:latin typeface="Times New Roman"/>
                <a:ea typeface="Times New Roman"/>
                <a:cs typeface="Times New Roman"/>
                <a:sym typeface="Times New Roman"/>
              </a:rPr>
              <a:t>some versions</a:t>
            </a:r>
            <a:r>
              <a:rPr b="0" i="0" lang="en-US" sz="2400" u="none" cap="none" strike="noStrike">
                <a:solidFill>
                  <a:srgbClr val="000000"/>
                </a:solidFill>
                <a:latin typeface="Times New Roman"/>
                <a:ea typeface="Times New Roman"/>
                <a:cs typeface="Times New Roman"/>
                <a:sym typeface="Times New Roman"/>
              </a:rPr>
              <a:t> of SQL there are set difference (</a:t>
            </a:r>
            <a:r>
              <a:rPr b="1" i="0" lang="en-US" sz="2400" u="none" cap="none" strike="noStrike">
                <a:solidFill>
                  <a:srgbClr val="000000"/>
                </a:solidFill>
                <a:latin typeface="Times New Roman"/>
                <a:ea typeface="Times New Roman"/>
                <a:cs typeface="Times New Roman"/>
                <a:sym typeface="Times New Roman"/>
              </a:rPr>
              <a:t>MINUS)</a:t>
            </a:r>
            <a:r>
              <a:rPr b="0" i="0" lang="en-US" sz="2400" u="none" cap="none" strike="noStrike">
                <a:solidFill>
                  <a:srgbClr val="000000"/>
                </a:solidFill>
                <a:latin typeface="Times New Roman"/>
                <a:ea typeface="Times New Roman"/>
                <a:cs typeface="Times New Roman"/>
                <a:sym typeface="Times New Roman"/>
              </a:rPr>
              <a:t> and intersection (</a:t>
            </a:r>
            <a:r>
              <a:rPr b="1" i="0" lang="en-US" sz="2400" u="none" cap="none" strike="noStrike">
                <a:solidFill>
                  <a:srgbClr val="000000"/>
                </a:solidFill>
                <a:latin typeface="Times New Roman"/>
                <a:ea typeface="Times New Roman"/>
                <a:cs typeface="Times New Roman"/>
                <a:sym typeface="Times New Roman"/>
              </a:rPr>
              <a:t>INTERSECT)</a:t>
            </a:r>
            <a:r>
              <a:rPr b="0" i="0" lang="en-US" sz="2400" u="none" cap="none" strike="noStrike">
                <a:solidFill>
                  <a:srgbClr val="000000"/>
                </a:solidFill>
                <a:latin typeface="Times New Roman"/>
                <a:ea typeface="Times New Roman"/>
                <a:cs typeface="Times New Roman"/>
                <a:sym typeface="Times New Roman"/>
              </a:rPr>
              <a:t> operations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The resulting relations of these set operations are sets of tuples; </a:t>
            </a:r>
            <a:r>
              <a:rPr b="0" i="1" lang="en-US" sz="2800" u="none" cap="none" strike="noStrike">
                <a:solidFill>
                  <a:srgbClr val="000000"/>
                </a:solidFill>
                <a:latin typeface="Times New Roman"/>
                <a:ea typeface="Times New Roman"/>
                <a:cs typeface="Times New Roman"/>
                <a:sym typeface="Times New Roman"/>
              </a:rPr>
              <a:t>duplicate tuples are eliminated from the result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The set operations apply only to </a:t>
            </a:r>
            <a:r>
              <a:rPr b="0" i="1" lang="en-US" sz="2800" u="none" cap="none" strike="noStrike">
                <a:solidFill>
                  <a:srgbClr val="000000"/>
                </a:solidFill>
                <a:latin typeface="Times New Roman"/>
                <a:ea typeface="Times New Roman"/>
                <a:cs typeface="Times New Roman"/>
                <a:sym typeface="Times New Roman"/>
              </a:rPr>
              <a:t>union compatible relations</a:t>
            </a:r>
            <a:r>
              <a:rPr b="0" i="0" lang="en-US" sz="2800" u="none" cap="none" strike="noStrike">
                <a:solidFill>
                  <a:srgbClr val="000000"/>
                </a:solidFill>
                <a:latin typeface="Times New Roman"/>
                <a:ea typeface="Times New Roman"/>
                <a:cs typeface="Times New Roman"/>
                <a:sym typeface="Times New Roman"/>
              </a:rPr>
              <a:t> ; the two relations must have the same attributes and the attributes must appear in the same order</a:t>
            </a:r>
            <a:endParaRPr b="0" i="0" sz="2000" u="none" cap="none" strike="noStrike">
              <a:solidFill>
                <a:schemeClr val="dk1"/>
              </a:solidFill>
              <a:latin typeface="Times New Roman"/>
              <a:ea typeface="Times New Roman"/>
              <a:cs typeface="Times New Roman"/>
              <a:sym typeface="Times New Roman"/>
            </a:endParaRPr>
          </a:p>
        </p:txBody>
      </p:sp>
      <p:sp>
        <p:nvSpPr>
          <p:cNvPr id="2322" name="Google Shape;2322;p21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6" name="Shape 2326"/>
        <p:cNvGrpSpPr/>
        <p:nvPr/>
      </p:nvGrpSpPr>
      <p:grpSpPr>
        <a:xfrm>
          <a:off x="0" y="0"/>
          <a:ext cx="0" cy="0"/>
          <a:chOff x="0" y="0"/>
          <a:chExt cx="0" cy="0"/>
        </a:xfrm>
      </p:grpSpPr>
      <p:sp>
        <p:nvSpPr>
          <p:cNvPr id="2327" name="Google Shape;2327;p22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328" name="Google Shape;2328;p22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UNION OPERATION</a:t>
            </a:r>
            <a:endParaRPr b="1" i="0" sz="4000" u="none" cap="small" strike="noStrike">
              <a:solidFill>
                <a:srgbClr val="333399"/>
              </a:solidFill>
              <a:latin typeface="Arial"/>
              <a:ea typeface="Arial"/>
              <a:cs typeface="Arial"/>
              <a:sym typeface="Arial"/>
            </a:endParaRPr>
          </a:p>
        </p:txBody>
      </p:sp>
      <p:sp>
        <p:nvSpPr>
          <p:cNvPr id="2329" name="Google Shape;2329;p22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400"/>
              </a:spcBef>
              <a:spcAft>
                <a:spcPts val="0"/>
              </a:spcAft>
              <a:buClr>
                <a:srgbClr val="FF0000"/>
              </a:buClr>
              <a:buSzPts val="1200"/>
              <a:buFont typeface="Times New Roman"/>
              <a:buChar char="●"/>
            </a:pPr>
            <a:r>
              <a:rPr b="0" i="0" lang="en-US" sz="2000" u="sng" cap="none" strike="noStrike">
                <a:solidFill>
                  <a:srgbClr val="000000"/>
                </a:solidFill>
                <a:latin typeface="Times New Roman"/>
                <a:ea typeface="Times New Roman"/>
                <a:cs typeface="Times New Roman"/>
                <a:sym typeface="Times New Roman"/>
              </a:rPr>
              <a:t>Query 4:</a:t>
            </a:r>
            <a:r>
              <a:rPr b="0" i="0" lang="en-US" sz="2000" u="none" cap="none" strike="noStrike">
                <a:solidFill>
                  <a:srgbClr val="000000"/>
                </a:solidFill>
                <a:latin typeface="Times New Roman"/>
                <a:ea typeface="Times New Roman"/>
                <a:cs typeface="Times New Roman"/>
                <a:sym typeface="Times New Roman"/>
              </a:rPr>
              <a:t> Make a list of all project numbers for projects that involve an employee whose last name is 'Smith' as a worker or as a manager of the department that controls the project.</a:t>
            </a:r>
            <a:br>
              <a:rPr b="0" i="0" lang="en-US" sz="2000" u="none" cap="none" strike="noStrike">
                <a:solidFill>
                  <a:srgbClr val="000000"/>
                </a:solidFill>
                <a:latin typeface="Times New Roman"/>
                <a:ea typeface="Times New Roman"/>
                <a:cs typeface="Times New Roman"/>
                <a:sym typeface="Times New Roman"/>
              </a:rPr>
            </a:br>
            <a:br>
              <a:rPr b="0"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Q4:	(SELECT           DISTINCT PNUMBER</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PROJECT, DEPARTMENT, EMPLOYEE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DNUM=DNUMBER AND MGRSSN=SSN 	                              AND LNAME='Smith')</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a:t>
            </a:r>
            <a:r>
              <a:rPr b="1" i="0" lang="en-US" sz="2000" u="none" cap="none" strike="noStrike">
                <a:solidFill>
                  <a:schemeClr val="hlink"/>
                </a:solidFill>
                <a:latin typeface="Times New Roman"/>
                <a:ea typeface="Times New Roman"/>
                <a:cs typeface="Times New Roman"/>
                <a:sym typeface="Times New Roman"/>
              </a:rPr>
              <a:t>UNION</a:t>
            </a:r>
            <a:r>
              <a:rPr b="1" i="0" lang="en-US" sz="20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(SELECT             DISTINCT PNUMBER</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PROJECT, WORKS_ON, EMPLOYEE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PNUMBER=PNO AND ESSN=SSN AND				LNAME='Smith')</a:t>
            </a:r>
            <a:endParaRPr b="0" i="0" sz="2000" u="none" cap="none" strike="noStrike">
              <a:solidFill>
                <a:schemeClr val="dk1"/>
              </a:solidFill>
              <a:latin typeface="Times New Roman"/>
              <a:ea typeface="Times New Roman"/>
              <a:cs typeface="Times New Roman"/>
              <a:sym typeface="Times New Roman"/>
            </a:endParaRPr>
          </a:p>
        </p:txBody>
      </p:sp>
      <p:sp>
        <p:nvSpPr>
          <p:cNvPr id="2330" name="Google Shape;2330;p22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4" name="Shape 2334"/>
        <p:cNvGrpSpPr/>
        <p:nvPr/>
      </p:nvGrpSpPr>
      <p:grpSpPr>
        <a:xfrm>
          <a:off x="0" y="0"/>
          <a:ext cx="0" cy="0"/>
          <a:chOff x="0" y="0"/>
          <a:chExt cx="0" cy="0"/>
        </a:xfrm>
      </p:grpSpPr>
      <p:sp>
        <p:nvSpPr>
          <p:cNvPr id="2335" name="Google Shape;2335;p22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336" name="Google Shape;2336;p221"/>
          <p:cNvSpPr txBox="1"/>
          <p:nvPr>
            <p:ph type="title"/>
          </p:nvPr>
        </p:nvSpPr>
        <p:spPr>
          <a:xfrm>
            <a:off x="801687" y="290512"/>
            <a:ext cx="7772400" cy="8763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Substring Pattern Matching</a:t>
            </a:r>
            <a:endParaRPr b="1" i="0" sz="4000" u="none" cap="small" strike="noStrike">
              <a:solidFill>
                <a:srgbClr val="333399"/>
              </a:solidFill>
              <a:latin typeface="Arial"/>
              <a:ea typeface="Arial"/>
              <a:cs typeface="Arial"/>
              <a:sym typeface="Arial"/>
            </a:endParaRPr>
          </a:p>
        </p:txBody>
      </p:sp>
      <p:sp>
        <p:nvSpPr>
          <p:cNvPr id="2337" name="Google Shape;2337;p221"/>
          <p:cNvSpPr txBox="1"/>
          <p:nvPr>
            <p:ph idx="1" type="body"/>
          </p:nvPr>
        </p:nvSpPr>
        <p:spPr>
          <a:xfrm>
            <a:off x="685800" y="1146175"/>
            <a:ext cx="7772400" cy="518001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using the LIKE comparison operator</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 replaces an arbitrary number of zero or more characters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_ replaces a single character</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sng" cap="none" strike="noStrike">
                <a:solidFill>
                  <a:schemeClr val="dk1"/>
                </a:solidFill>
                <a:latin typeface="Times New Roman"/>
                <a:ea typeface="Times New Roman"/>
                <a:cs typeface="Times New Roman"/>
                <a:sym typeface="Times New Roman"/>
              </a:rPr>
              <a:t>Query 12</a:t>
            </a:r>
            <a:r>
              <a:rPr b="0" i="0" lang="en-US" sz="2800" u="none" cap="none" strike="noStrike">
                <a:solidFill>
                  <a:schemeClr val="dk1"/>
                </a:solidFill>
                <a:latin typeface="Times New Roman"/>
                <a:ea typeface="Times New Roman"/>
                <a:cs typeface="Times New Roman"/>
                <a:sym typeface="Times New Roman"/>
              </a:rPr>
              <a:t>: Retrieve all employees whose address is in Houston, Texas.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SELECT       FNAME, LNAME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EMPLOYEE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ADDRESS LIKE ‘%Houston, TX%’</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560"/>
              </a:spcBef>
              <a:spcAft>
                <a:spcPts val="0"/>
              </a:spcAft>
              <a:buClr>
                <a:srgbClr val="FF0000"/>
              </a:buClr>
              <a:buSzPts val="1700"/>
              <a:buFont typeface="Times New Roman"/>
              <a:buChar char="●"/>
            </a:pPr>
            <a:r>
              <a:rPr b="0" i="0" lang="en-US" sz="2800" u="sng" cap="none" strike="noStrike">
                <a:solidFill>
                  <a:schemeClr val="dk1"/>
                </a:solidFill>
                <a:latin typeface="Times New Roman"/>
                <a:ea typeface="Times New Roman"/>
                <a:cs typeface="Times New Roman"/>
                <a:sym typeface="Times New Roman"/>
              </a:rPr>
              <a:t>Query 12A</a:t>
            </a:r>
            <a:r>
              <a:rPr b="0" i="0" lang="en-US" sz="2800" u="none" cap="none" strike="noStrike">
                <a:solidFill>
                  <a:schemeClr val="dk1"/>
                </a:solidFill>
                <a:latin typeface="Times New Roman"/>
                <a:ea typeface="Times New Roman"/>
                <a:cs typeface="Times New Roman"/>
                <a:sym typeface="Times New Roman"/>
              </a:rPr>
              <a:t>: Find all employees who were born during the 1950s.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SELECT       FNAME, LNAME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EMPLOYEE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BDATE LIKE ‘_ _5_ _ _ _ _ _ _’</a:t>
            </a:r>
            <a:endParaRPr b="0" i="0" sz="2000" u="none" cap="none" strike="noStrike">
              <a:solidFill>
                <a:schemeClr val="dk1"/>
              </a:solidFill>
              <a:latin typeface="Times New Roman"/>
              <a:ea typeface="Times New Roman"/>
              <a:cs typeface="Times New Roman"/>
              <a:sym typeface="Times New Roman"/>
            </a:endParaRPr>
          </a:p>
        </p:txBody>
      </p:sp>
      <p:sp>
        <p:nvSpPr>
          <p:cNvPr id="2338" name="Google Shape;2338;p22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2" name="Shape 2342"/>
        <p:cNvGrpSpPr/>
        <p:nvPr/>
      </p:nvGrpSpPr>
      <p:grpSpPr>
        <a:xfrm>
          <a:off x="0" y="0"/>
          <a:ext cx="0" cy="0"/>
          <a:chOff x="0" y="0"/>
          <a:chExt cx="0" cy="0"/>
        </a:xfrm>
      </p:grpSpPr>
      <p:sp>
        <p:nvSpPr>
          <p:cNvPr id="2343" name="Google Shape;2343;p22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344" name="Google Shape;2344;p222"/>
          <p:cNvSpPr txBox="1"/>
          <p:nvPr>
            <p:ph type="title"/>
          </p:nvPr>
        </p:nvSpPr>
        <p:spPr>
          <a:xfrm>
            <a:off x="685800" y="498475"/>
            <a:ext cx="7772400" cy="80327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ARITHMETIC OPERATIONS</a:t>
            </a:r>
            <a:endParaRPr b="1" i="0" sz="4000" u="none" cap="small" strike="noStrike">
              <a:solidFill>
                <a:srgbClr val="333399"/>
              </a:solidFill>
              <a:latin typeface="Arial"/>
              <a:ea typeface="Arial"/>
              <a:cs typeface="Arial"/>
              <a:sym typeface="Arial"/>
            </a:endParaRPr>
          </a:p>
        </p:txBody>
      </p:sp>
      <p:sp>
        <p:nvSpPr>
          <p:cNvPr id="2345" name="Google Shape;2345;p222"/>
          <p:cNvSpPr txBox="1"/>
          <p:nvPr>
            <p:ph idx="1" type="body"/>
          </p:nvPr>
        </p:nvSpPr>
        <p:spPr>
          <a:xfrm>
            <a:off x="685800" y="1641475"/>
            <a:ext cx="8345487" cy="4802187"/>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The standard arithmetic operators '+', '-'. '*', and '/' can be applied to numeric values in an SQL query result</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Query 13:</a:t>
            </a:r>
            <a:r>
              <a:rPr b="0" i="0" lang="en-US" sz="2400" u="none" cap="none" strike="noStrike">
                <a:solidFill>
                  <a:srgbClr val="000000"/>
                </a:solidFill>
                <a:latin typeface="Times New Roman"/>
                <a:ea typeface="Times New Roman"/>
                <a:cs typeface="Times New Roman"/>
                <a:sym typeface="Times New Roman"/>
              </a:rPr>
              <a:t> Show the resulting salaries if every employee working on the 'ProductX' project is given a 10% raise.</a:t>
            </a:r>
            <a:br>
              <a:rPr b="0" i="0" lang="en-US" sz="2400" u="none" cap="none" strike="noStrike">
                <a:solidFill>
                  <a:srgbClr val="000000"/>
                </a:solidFill>
                <a:latin typeface="Times New Roman"/>
                <a:ea typeface="Times New Roman"/>
                <a:cs typeface="Times New Roman"/>
                <a:sym typeface="Times New Roman"/>
              </a:rPr>
            </a:br>
            <a:br>
              <a:rPr b="0" i="0" lang="en-US" sz="24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SELECT 	FNAME, LNAME, </a:t>
            </a:r>
            <a:r>
              <a:rPr b="1" i="0" lang="en-US" sz="2000" u="none" cap="none" strike="noStrike">
                <a:solidFill>
                  <a:schemeClr val="hlink"/>
                </a:solidFill>
                <a:latin typeface="Times New Roman"/>
                <a:ea typeface="Times New Roman"/>
                <a:cs typeface="Times New Roman"/>
                <a:sym typeface="Times New Roman"/>
              </a:rPr>
              <a:t>1.1*</a:t>
            </a:r>
            <a:r>
              <a:rPr b="1" i="0" lang="en-US" sz="2000" u="none" cap="none" strike="noStrike">
                <a:solidFill>
                  <a:srgbClr val="000000"/>
                </a:solidFill>
                <a:latin typeface="Times New Roman"/>
                <a:ea typeface="Times New Roman"/>
                <a:cs typeface="Times New Roman"/>
                <a:sym typeface="Times New Roman"/>
              </a:rPr>
              <a:t>SALARY AS INC_SAL</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EMPLOYEE, WORKS_ON, PROJECT</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SSN=ESSN AND PNO=PNUMBER AND				PNAME='ProductX’</a:t>
            </a:r>
            <a:endParaRPr b="0" i="0" sz="2000" u="none" cap="none" strike="noStrike">
              <a:solidFill>
                <a:schemeClr val="dk1"/>
              </a:solidFill>
              <a:latin typeface="Times New Roman"/>
              <a:ea typeface="Times New Roman"/>
              <a:cs typeface="Times New Roman"/>
              <a:sym typeface="Times New Roman"/>
            </a:endParaRPr>
          </a:p>
        </p:txBody>
      </p:sp>
      <p:sp>
        <p:nvSpPr>
          <p:cNvPr id="2346" name="Google Shape;2346;p22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0" name="Shape 2350"/>
        <p:cNvGrpSpPr/>
        <p:nvPr/>
      </p:nvGrpSpPr>
      <p:grpSpPr>
        <a:xfrm>
          <a:off x="0" y="0"/>
          <a:ext cx="0" cy="0"/>
          <a:chOff x="0" y="0"/>
          <a:chExt cx="0" cy="0"/>
        </a:xfrm>
      </p:grpSpPr>
      <p:sp>
        <p:nvSpPr>
          <p:cNvPr id="2351" name="Google Shape;2351;p22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352" name="Google Shape;2352;p223"/>
          <p:cNvSpPr txBox="1"/>
          <p:nvPr>
            <p:ph type="title"/>
          </p:nvPr>
        </p:nvSpPr>
        <p:spPr>
          <a:xfrm>
            <a:off x="685800" y="609600"/>
            <a:ext cx="7772400" cy="8350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Ordering of Query Results</a:t>
            </a:r>
            <a:endParaRPr b="1" i="0" sz="4000" u="none" cap="small" strike="noStrike">
              <a:solidFill>
                <a:srgbClr val="333399"/>
              </a:solidFill>
              <a:latin typeface="Arial"/>
              <a:ea typeface="Arial"/>
              <a:cs typeface="Arial"/>
              <a:sym typeface="Arial"/>
            </a:endParaRPr>
          </a:p>
        </p:txBody>
      </p:sp>
      <p:sp>
        <p:nvSpPr>
          <p:cNvPr id="2353" name="Google Shape;2353;p223"/>
          <p:cNvSpPr txBox="1"/>
          <p:nvPr>
            <p:ph idx="1" type="body"/>
          </p:nvPr>
        </p:nvSpPr>
        <p:spPr>
          <a:xfrm>
            <a:off x="685800" y="1641475"/>
            <a:ext cx="8297862" cy="48021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The </a:t>
            </a:r>
            <a:r>
              <a:rPr b="1" i="0" lang="en-US" sz="2800" u="none" cap="none" strike="noStrike">
                <a:solidFill>
                  <a:srgbClr val="000000"/>
                </a:solidFill>
                <a:latin typeface="Times New Roman"/>
                <a:ea typeface="Times New Roman"/>
                <a:cs typeface="Times New Roman"/>
                <a:sym typeface="Times New Roman"/>
              </a:rPr>
              <a:t>ORDER BY</a:t>
            </a:r>
            <a:r>
              <a:rPr b="0" i="0" lang="en-US" sz="2800" u="none" cap="none" strike="noStrike">
                <a:solidFill>
                  <a:srgbClr val="000000"/>
                </a:solidFill>
                <a:latin typeface="Times New Roman"/>
                <a:ea typeface="Times New Roman"/>
                <a:cs typeface="Times New Roman"/>
                <a:sym typeface="Times New Roman"/>
              </a:rPr>
              <a:t> clause is used to sort the tuples in a query result based on the values of some attribute(s)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sng" cap="none" strike="noStrike">
                <a:solidFill>
                  <a:srgbClr val="000000"/>
                </a:solidFill>
                <a:latin typeface="Times New Roman"/>
                <a:ea typeface="Times New Roman"/>
                <a:cs typeface="Times New Roman"/>
                <a:sym typeface="Times New Roman"/>
              </a:rPr>
              <a:t>Query 15:</a:t>
            </a:r>
            <a:r>
              <a:rPr b="0" i="0" lang="en-US" sz="2800" u="none" cap="none" strike="noStrike">
                <a:solidFill>
                  <a:srgbClr val="000000"/>
                </a:solidFill>
                <a:latin typeface="Times New Roman"/>
                <a:ea typeface="Times New Roman"/>
                <a:cs typeface="Times New Roman"/>
                <a:sym typeface="Times New Roman"/>
              </a:rPr>
              <a:t> Retrieve a list of employees and the projects they are working on, ordered by the employee's department, and within each department ordered alphabetically by last name and first name.</a:t>
            </a:r>
            <a:br>
              <a:rPr b="0" i="0" lang="en-US" sz="2800" u="none" cap="none" strike="noStrike">
                <a:solidFill>
                  <a:srgbClr val="000000"/>
                </a:solidFill>
                <a:latin typeface="Times New Roman"/>
                <a:ea typeface="Times New Roman"/>
                <a:cs typeface="Times New Roman"/>
                <a:sym typeface="Times New Roman"/>
              </a:rPr>
            </a:br>
            <a:br>
              <a:rPr b="0" i="0" lang="en-US" sz="2800" u="none" cap="none" strike="noStrike">
                <a:solidFill>
                  <a:srgbClr val="000000"/>
                </a:solidFill>
                <a:latin typeface="Times New Roman"/>
                <a:ea typeface="Times New Roman"/>
                <a:cs typeface="Times New Roman"/>
                <a:sym typeface="Times New Roman"/>
              </a:rPr>
            </a:br>
            <a:r>
              <a:rPr b="0" i="0" lang="en-US" sz="2800" u="none" cap="none" strike="noStrike">
                <a:solidFill>
                  <a:srgbClr val="000000"/>
                </a:solidFill>
                <a:latin typeface="Times New Roman"/>
                <a:ea typeface="Times New Roman"/>
                <a:cs typeface="Times New Roman"/>
                <a:sym typeface="Times New Roman"/>
              </a:rPr>
              <a:t>        </a:t>
            </a:r>
            <a:r>
              <a:rPr b="1" i="0" lang="en-US" sz="2000" u="none" cap="none" strike="noStrike">
                <a:solidFill>
                  <a:srgbClr val="000000"/>
                </a:solidFill>
                <a:latin typeface="Times New Roman"/>
                <a:ea typeface="Times New Roman"/>
                <a:cs typeface="Times New Roman"/>
                <a:sym typeface="Times New Roman"/>
              </a:rPr>
              <a:t>	SELECT 	DNAME, LNAME, FNAME, PNAME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DEPARTMENT, EMPLOYEE, 					 WORKS_ON, PROJECT</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DNUMBER=DNO AND SSN=ESSN 		                              AND PNO=PNUMBER</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a:t>
            </a:r>
            <a:r>
              <a:rPr b="1" i="0" lang="en-US" sz="2000" u="none" cap="none" strike="noStrike">
                <a:solidFill>
                  <a:schemeClr val="hlink"/>
                </a:solidFill>
                <a:latin typeface="Times New Roman"/>
                <a:ea typeface="Times New Roman"/>
                <a:cs typeface="Times New Roman"/>
                <a:sym typeface="Times New Roman"/>
              </a:rPr>
              <a:t>ORDER BY	DNAME, LNAME, FNAME</a:t>
            </a:r>
            <a:endParaRPr b="0" i="0" sz="2000" u="none" cap="none" strike="noStrike">
              <a:solidFill>
                <a:schemeClr val="dk1"/>
              </a:solidFill>
              <a:latin typeface="Times New Roman"/>
              <a:ea typeface="Times New Roman"/>
              <a:cs typeface="Times New Roman"/>
              <a:sym typeface="Times New Roman"/>
            </a:endParaRPr>
          </a:p>
        </p:txBody>
      </p:sp>
      <p:sp>
        <p:nvSpPr>
          <p:cNvPr id="2354" name="Google Shape;2354;p22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8" name="Shape 2358"/>
        <p:cNvGrpSpPr/>
        <p:nvPr/>
      </p:nvGrpSpPr>
      <p:grpSpPr>
        <a:xfrm>
          <a:off x="0" y="0"/>
          <a:ext cx="0" cy="0"/>
          <a:chOff x="0" y="0"/>
          <a:chExt cx="0" cy="0"/>
        </a:xfrm>
      </p:grpSpPr>
      <p:sp>
        <p:nvSpPr>
          <p:cNvPr id="2359" name="Google Shape;2359;p22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360" name="Google Shape;2360;p224"/>
          <p:cNvSpPr txBox="1"/>
          <p:nvPr>
            <p:ph type="title"/>
          </p:nvPr>
        </p:nvSpPr>
        <p:spPr>
          <a:xfrm>
            <a:off x="671512" y="276225"/>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ORDER BY</a:t>
            </a:r>
            <a:endParaRPr b="1" i="0" sz="4000" u="none" cap="small" strike="noStrike">
              <a:solidFill>
                <a:srgbClr val="333399"/>
              </a:solidFill>
              <a:latin typeface="Arial"/>
              <a:ea typeface="Arial"/>
              <a:cs typeface="Arial"/>
              <a:sym typeface="Arial"/>
            </a:endParaRPr>
          </a:p>
        </p:txBody>
      </p:sp>
      <p:sp>
        <p:nvSpPr>
          <p:cNvPr id="2361" name="Google Shape;2361;p224"/>
          <p:cNvSpPr txBox="1"/>
          <p:nvPr>
            <p:ph idx="1" type="body"/>
          </p:nvPr>
        </p:nvSpPr>
        <p:spPr>
          <a:xfrm>
            <a:off x="685800" y="1412875"/>
            <a:ext cx="8297862" cy="50307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The default order is in ascending order of values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We can specify the keyword </a:t>
            </a:r>
            <a:r>
              <a:rPr b="1" i="0" lang="en-US" sz="2800" u="none" cap="none" strike="noStrike">
                <a:solidFill>
                  <a:srgbClr val="000000"/>
                </a:solidFill>
                <a:latin typeface="Times New Roman"/>
                <a:ea typeface="Times New Roman"/>
                <a:cs typeface="Times New Roman"/>
                <a:sym typeface="Times New Roman"/>
              </a:rPr>
              <a:t>DESC</a:t>
            </a:r>
            <a:r>
              <a:rPr b="0" i="0" lang="en-US" sz="2800" u="none" cap="none" strike="noStrike">
                <a:solidFill>
                  <a:srgbClr val="000000"/>
                </a:solidFill>
                <a:latin typeface="Times New Roman"/>
                <a:ea typeface="Times New Roman"/>
                <a:cs typeface="Times New Roman"/>
                <a:sym typeface="Times New Roman"/>
              </a:rPr>
              <a:t> if we want a descending order; the keyword </a:t>
            </a:r>
            <a:r>
              <a:rPr b="1" i="0" lang="en-US" sz="2800" u="none" cap="none" strike="noStrike">
                <a:solidFill>
                  <a:srgbClr val="000000"/>
                </a:solidFill>
                <a:latin typeface="Times New Roman"/>
                <a:ea typeface="Times New Roman"/>
                <a:cs typeface="Times New Roman"/>
                <a:sym typeface="Times New Roman"/>
              </a:rPr>
              <a:t>ASC</a:t>
            </a:r>
            <a:r>
              <a:rPr b="0" i="0" lang="en-US" sz="2800" u="none" cap="none" strike="noStrike">
                <a:solidFill>
                  <a:srgbClr val="000000"/>
                </a:solidFill>
                <a:latin typeface="Times New Roman"/>
                <a:ea typeface="Times New Roman"/>
                <a:cs typeface="Times New Roman"/>
                <a:sym typeface="Times New Roman"/>
              </a:rPr>
              <a:t> can be used to explicitly specify ascending order, even though it is the default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ORDER BY  DNAME </a:t>
            </a:r>
            <a:r>
              <a:rPr b="1" i="0" lang="en-US" sz="2400" u="none" cap="none" strike="noStrike">
                <a:solidFill>
                  <a:schemeClr val="hlink"/>
                </a:solidFill>
                <a:latin typeface="Times New Roman"/>
                <a:ea typeface="Times New Roman"/>
                <a:cs typeface="Times New Roman"/>
                <a:sym typeface="Times New Roman"/>
              </a:rPr>
              <a:t>DESC</a:t>
            </a:r>
            <a:r>
              <a:rPr b="1" i="0" lang="en-US" sz="2400" u="none" cap="none" strike="noStrike">
                <a:solidFill>
                  <a:schemeClr val="dk1"/>
                </a:solidFill>
                <a:latin typeface="Times New Roman"/>
                <a:ea typeface="Times New Roman"/>
                <a:cs typeface="Times New Roman"/>
                <a:sym typeface="Times New Roman"/>
              </a:rPr>
              <a:t>, LNAME </a:t>
            </a:r>
            <a:r>
              <a:rPr b="1" i="0" lang="en-US" sz="2400" u="none" cap="none" strike="noStrike">
                <a:solidFill>
                  <a:schemeClr val="hlink"/>
                </a:solidFill>
                <a:latin typeface="Times New Roman"/>
                <a:ea typeface="Times New Roman"/>
                <a:cs typeface="Times New Roman"/>
                <a:sym typeface="Times New Roman"/>
              </a:rPr>
              <a:t>ASC</a:t>
            </a:r>
            <a:r>
              <a:rPr b="1" i="0" lang="en-US" sz="2400" u="none" cap="none" strike="noStrike">
                <a:solidFill>
                  <a:schemeClr val="dk1"/>
                </a:solidFill>
                <a:latin typeface="Times New Roman"/>
                <a:ea typeface="Times New Roman"/>
                <a:cs typeface="Times New Roman"/>
                <a:sym typeface="Times New Roman"/>
              </a:rPr>
              <a:t>, FNAME </a:t>
            </a:r>
            <a:r>
              <a:rPr b="1" i="0" lang="en-US" sz="2400" u="none" cap="none" strike="noStrike">
                <a:solidFill>
                  <a:schemeClr val="hlink"/>
                </a:solidFill>
                <a:latin typeface="Times New Roman"/>
                <a:ea typeface="Times New Roman"/>
                <a:cs typeface="Times New Roman"/>
                <a:sym typeface="Times New Roman"/>
              </a:rPr>
              <a:t>ASC</a:t>
            </a:r>
            <a:endParaRPr b="0" i="0" sz="2000" u="none" cap="none" strike="noStrike">
              <a:solidFill>
                <a:schemeClr val="dk1"/>
              </a:solidFill>
              <a:latin typeface="Times New Roman"/>
              <a:ea typeface="Times New Roman"/>
              <a:cs typeface="Times New Roman"/>
              <a:sym typeface="Times New Roman"/>
            </a:endParaRPr>
          </a:p>
        </p:txBody>
      </p:sp>
      <p:sp>
        <p:nvSpPr>
          <p:cNvPr id="2362" name="Google Shape;2362;p22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6" name="Shape 2366"/>
        <p:cNvGrpSpPr/>
        <p:nvPr/>
      </p:nvGrpSpPr>
      <p:grpSpPr>
        <a:xfrm>
          <a:off x="0" y="0"/>
          <a:ext cx="0" cy="0"/>
          <a:chOff x="0" y="0"/>
          <a:chExt cx="0" cy="0"/>
        </a:xfrm>
      </p:grpSpPr>
      <p:sp>
        <p:nvSpPr>
          <p:cNvPr id="2367" name="Google Shape;2367;p22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368" name="Google Shape;2368;p225"/>
          <p:cNvSpPr txBox="1"/>
          <p:nvPr>
            <p:ph type="title"/>
          </p:nvPr>
        </p:nvSpPr>
        <p:spPr>
          <a:xfrm>
            <a:off x="730250" y="333375"/>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NESTING OF QUERIES</a:t>
            </a:r>
            <a:endParaRPr b="1" i="0" sz="4000" u="none" cap="small" strike="noStrike">
              <a:solidFill>
                <a:srgbClr val="333399"/>
              </a:solidFill>
              <a:latin typeface="Arial"/>
              <a:ea typeface="Arial"/>
              <a:cs typeface="Arial"/>
              <a:sym typeface="Arial"/>
            </a:endParaRPr>
          </a:p>
        </p:txBody>
      </p:sp>
      <p:sp>
        <p:nvSpPr>
          <p:cNvPr id="2369" name="Google Shape;2369;p225"/>
          <p:cNvSpPr txBox="1"/>
          <p:nvPr>
            <p:ph idx="1" type="body"/>
          </p:nvPr>
        </p:nvSpPr>
        <p:spPr>
          <a:xfrm>
            <a:off x="571500" y="1412875"/>
            <a:ext cx="8210550" cy="479742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A complete SELECT query, called a </a:t>
            </a:r>
            <a:r>
              <a:rPr b="0" i="1" lang="en-US" sz="2000" u="none" cap="none" strike="noStrike">
                <a:solidFill>
                  <a:srgbClr val="000000"/>
                </a:solidFill>
                <a:latin typeface="Times New Roman"/>
                <a:ea typeface="Times New Roman"/>
                <a:cs typeface="Times New Roman"/>
                <a:sym typeface="Times New Roman"/>
              </a:rPr>
              <a:t>nested query</a:t>
            </a:r>
            <a:r>
              <a:rPr b="0" i="0" lang="en-US" sz="2000" u="none" cap="none" strike="noStrike">
                <a:solidFill>
                  <a:srgbClr val="000000"/>
                </a:solidFill>
                <a:latin typeface="Times New Roman"/>
                <a:ea typeface="Times New Roman"/>
                <a:cs typeface="Times New Roman"/>
                <a:sym typeface="Times New Roman"/>
              </a:rPr>
              <a:t> , can be specified within the WHERE-clause of another query, called the </a:t>
            </a:r>
            <a:r>
              <a:rPr b="0" i="1" lang="en-US" sz="2000" u="none" cap="none" strike="noStrike">
                <a:solidFill>
                  <a:srgbClr val="000000"/>
                </a:solidFill>
                <a:latin typeface="Times New Roman"/>
                <a:ea typeface="Times New Roman"/>
                <a:cs typeface="Times New Roman"/>
                <a:sym typeface="Times New Roman"/>
              </a:rPr>
              <a:t>outer query</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200"/>
              <a:buFont typeface="Times New Roman"/>
              <a:buChar char="●"/>
            </a:pPr>
            <a:r>
              <a:rPr b="0" i="0" lang="en-US" sz="2000" u="sng" cap="none" strike="noStrike">
                <a:solidFill>
                  <a:srgbClr val="000000"/>
                </a:solidFill>
                <a:latin typeface="Times New Roman"/>
                <a:ea typeface="Times New Roman"/>
                <a:cs typeface="Times New Roman"/>
                <a:sym typeface="Times New Roman"/>
              </a:rPr>
              <a:t>Query 1A:</a:t>
            </a:r>
            <a:r>
              <a:rPr b="0" i="0" lang="en-US" sz="2000" u="none" cap="none" strike="noStrike">
                <a:solidFill>
                  <a:srgbClr val="000000"/>
                </a:solidFill>
                <a:latin typeface="Times New Roman"/>
                <a:ea typeface="Times New Roman"/>
                <a:cs typeface="Times New Roman"/>
                <a:sym typeface="Times New Roman"/>
              </a:rPr>
              <a:t> Retrieve the name and address of all employees who work for the 'Research' department.</a:t>
            </a:r>
            <a:br>
              <a:rPr b="0" i="0" lang="en-US" sz="20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0" i="0" lang="en-US" sz="2000" u="none" cap="none" strike="noStrike">
                <a:solidFill>
                  <a:srgbClr val="000000"/>
                </a:solidFill>
                <a:latin typeface="Times New Roman"/>
                <a:ea typeface="Times New Roman"/>
                <a:cs typeface="Times New Roman"/>
                <a:sym typeface="Times New Roman"/>
              </a:rPr>
              <a:t>              </a:t>
            </a:r>
            <a:r>
              <a:rPr b="1" i="0" lang="en-US" sz="2000" u="none" cap="none" strike="noStrike">
                <a:solidFill>
                  <a:srgbClr val="000000"/>
                </a:solidFill>
                <a:latin typeface="Times New Roman"/>
                <a:ea typeface="Times New Roman"/>
                <a:cs typeface="Times New Roman"/>
                <a:sym typeface="Times New Roman"/>
              </a:rPr>
              <a:t>SELECT	FNAME, LNAME, ADDRESS</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EMPLOYEE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DNO IN  (SELECT  DNUMBER</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DEPARTMENT</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DNAME='Research'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40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The nested query selects the number of the 'Research' department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The outer query select an EMPLOYEE tuple if its DNO value is in the result of the nested query</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The comparison operator </a:t>
            </a:r>
            <a:r>
              <a:rPr b="1" i="0" lang="en-US" sz="2000" u="none" cap="none" strike="noStrike">
                <a:solidFill>
                  <a:srgbClr val="000000"/>
                </a:solidFill>
                <a:latin typeface="Times New Roman"/>
                <a:ea typeface="Times New Roman"/>
                <a:cs typeface="Times New Roman"/>
                <a:sym typeface="Times New Roman"/>
              </a:rPr>
              <a:t>IN</a:t>
            </a:r>
            <a:r>
              <a:rPr b="0" i="0" lang="en-US" sz="2000" u="none" cap="none" strike="noStrike">
                <a:solidFill>
                  <a:srgbClr val="000000"/>
                </a:solidFill>
                <a:latin typeface="Times New Roman"/>
                <a:ea typeface="Times New Roman"/>
                <a:cs typeface="Times New Roman"/>
                <a:sym typeface="Times New Roman"/>
              </a:rPr>
              <a:t> compares a value v with a set (or multi-set) of values V, and evaluates to </a:t>
            </a:r>
            <a:r>
              <a:rPr b="1" i="0" lang="en-US" sz="2000" u="none" cap="none" strike="noStrike">
                <a:solidFill>
                  <a:srgbClr val="000000"/>
                </a:solidFill>
                <a:latin typeface="Times New Roman"/>
                <a:ea typeface="Times New Roman"/>
                <a:cs typeface="Times New Roman"/>
                <a:sym typeface="Times New Roman"/>
              </a:rPr>
              <a:t>TRUE</a:t>
            </a:r>
            <a:r>
              <a:rPr b="0" i="0" lang="en-US" sz="2000" u="none" cap="none" strike="noStrike">
                <a:solidFill>
                  <a:srgbClr val="000000"/>
                </a:solidFill>
                <a:latin typeface="Times New Roman"/>
                <a:ea typeface="Times New Roman"/>
                <a:cs typeface="Times New Roman"/>
                <a:sym typeface="Times New Roman"/>
              </a:rPr>
              <a:t> if v is one of the elements in V</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In general, we can have several levels of nested queries</a:t>
            </a:r>
            <a:endParaRPr b="0" i="0" sz="1800" u="none" cap="none" strike="noStrike">
              <a:solidFill>
                <a:schemeClr val="dk1"/>
              </a:solidFill>
              <a:latin typeface="Times New Roman"/>
              <a:ea typeface="Times New Roman"/>
              <a:cs typeface="Times New Roman"/>
              <a:sym typeface="Times New Roman"/>
            </a:endParaRPr>
          </a:p>
        </p:txBody>
      </p:sp>
      <p:sp>
        <p:nvSpPr>
          <p:cNvPr id="2370" name="Google Shape;2370;p22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22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376" name="Google Shape;2376;p226"/>
          <p:cNvSpPr txBox="1"/>
          <p:nvPr>
            <p:ph idx="1" type="body"/>
          </p:nvPr>
        </p:nvSpPr>
        <p:spPr>
          <a:xfrm>
            <a:off x="457200" y="400050"/>
            <a:ext cx="83820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rgbClr val="FF0000"/>
              </a:buClr>
              <a:buSzPts val="1200"/>
              <a:buFont typeface="Times New Roman"/>
              <a:buChar char="●"/>
            </a:pPr>
            <a:r>
              <a:rPr b="0" i="0" lang="en-US" sz="2000" u="sng" cap="none" strike="noStrike">
                <a:solidFill>
                  <a:srgbClr val="000000"/>
                </a:solidFill>
                <a:latin typeface="Times New Roman"/>
                <a:ea typeface="Times New Roman"/>
                <a:cs typeface="Times New Roman"/>
                <a:sym typeface="Times New Roman"/>
              </a:rPr>
              <a:t>Query 4A:</a:t>
            </a:r>
            <a:r>
              <a:rPr b="0" i="0" lang="en-US" sz="2000" u="none" cap="none" strike="noStrike">
                <a:solidFill>
                  <a:srgbClr val="000000"/>
                </a:solidFill>
                <a:latin typeface="Times New Roman"/>
                <a:ea typeface="Times New Roman"/>
                <a:cs typeface="Times New Roman"/>
                <a:sym typeface="Times New Roman"/>
              </a:rPr>
              <a:t> Make a list of all project numbers for projects that involve an employee whose last name is 'Smith' as a worker or as a manager of the department that controls the project.</a:t>
            </a:r>
            <a:br>
              <a:rPr b="0" i="0" lang="en-US" sz="2000" u="none" cap="none" strike="noStrike">
                <a:solidFill>
                  <a:srgbClr val="000000"/>
                </a:solidFill>
                <a:latin typeface="Times New Roman"/>
                <a:ea typeface="Times New Roman"/>
                <a:cs typeface="Times New Roman"/>
                <a:sym typeface="Times New Roman"/>
              </a:rPr>
            </a:br>
            <a:br>
              <a:rPr b="0"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SELECT     DISTINCT PNUMBER</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PROJECT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WHERE     PNUMBER IN (SELECT  PNUMBER</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FROM  PROJECT, DEPARTMENT,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EMPLOYEE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DNUM=DNUMBER AND</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MGRSSN=SSN AND</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LNAME='Smith')</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OR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PNUMBER IN (SELECT  PNO</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FROM  WORKS_ON, EMPLOYEE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ESSN=SSN AND</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LNAME='Smith')</a:t>
            </a:r>
            <a:br>
              <a:rPr b="1" i="0" lang="en-US" sz="20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p:txBody>
      </p:sp>
      <p:sp>
        <p:nvSpPr>
          <p:cNvPr id="2377" name="Google Shape;2377;p22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74" name="Google Shape;274;p38"/>
          <p:cNvSpPr txBox="1"/>
          <p:nvPr>
            <p:ph type="title"/>
          </p:nvPr>
        </p:nvSpPr>
        <p:spPr>
          <a:xfrm>
            <a:off x="685800" y="200025"/>
            <a:ext cx="7772400" cy="8191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Network Model</a:t>
            </a:r>
            <a:endParaRPr b="1" i="0" sz="4000" u="none" cap="small" strike="noStrike">
              <a:solidFill>
                <a:srgbClr val="333399"/>
              </a:solidFill>
              <a:latin typeface="Arial"/>
              <a:ea typeface="Arial"/>
              <a:cs typeface="Arial"/>
              <a:sym typeface="Arial"/>
            </a:endParaRPr>
          </a:p>
        </p:txBody>
      </p:sp>
      <p:sp>
        <p:nvSpPr>
          <p:cNvPr id="275" name="Google Shape;275;p38"/>
          <p:cNvSpPr txBox="1"/>
          <p:nvPr>
            <p:ph idx="1" type="body"/>
          </p:nvPr>
        </p:nvSpPr>
        <p:spPr>
          <a:xfrm>
            <a:off x="400050" y="1019175"/>
            <a:ext cx="8343900" cy="20288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use links to represent relationships between data, which forms a data network</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Network Model is able to model complex relationships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Database contains a complex array of pointers that thread through a set of records. (implemented by linked lists)</a:t>
            </a:r>
            <a:endParaRPr b="0" i="0" sz="1800" u="none" cap="none" strike="noStrike">
              <a:solidFill>
                <a:schemeClr val="dk1"/>
              </a:solidFill>
              <a:latin typeface="Times New Roman"/>
              <a:ea typeface="Times New Roman"/>
              <a:cs typeface="Times New Roman"/>
              <a:sym typeface="Times New Roman"/>
            </a:endParaRPr>
          </a:p>
        </p:txBody>
      </p:sp>
      <p:sp>
        <p:nvSpPr>
          <p:cNvPr id="276" name="Google Shape;276;p38"/>
          <p:cNvSpPr txBox="1"/>
          <p:nvPr/>
        </p:nvSpPr>
        <p:spPr>
          <a:xfrm>
            <a:off x="1409700" y="3209925"/>
            <a:ext cx="3841750" cy="3238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lt1"/>
              </a:solidFill>
              <a:latin typeface="Times New Roman"/>
              <a:ea typeface="Times New Roman"/>
              <a:cs typeface="Times New Roman"/>
              <a:sym typeface="Times New Roman"/>
            </a:endParaRPr>
          </a:p>
        </p:txBody>
      </p:sp>
      <p:sp>
        <p:nvSpPr>
          <p:cNvPr id="277" name="Google Shape;277;p38"/>
          <p:cNvSpPr txBox="1"/>
          <p:nvPr/>
        </p:nvSpPr>
        <p:spPr>
          <a:xfrm>
            <a:off x="5899150" y="4149725"/>
            <a:ext cx="1524000" cy="3238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Department</a:t>
            </a:r>
            <a:endParaRPr b="0" i="0" sz="1800" u="none" cap="none" strike="noStrike">
              <a:solidFill>
                <a:schemeClr val="lt1"/>
              </a:solidFill>
              <a:latin typeface="Times New Roman"/>
              <a:ea typeface="Times New Roman"/>
              <a:cs typeface="Times New Roman"/>
              <a:sym typeface="Times New Roman"/>
            </a:endParaRPr>
          </a:p>
        </p:txBody>
      </p:sp>
      <p:sp>
        <p:nvSpPr>
          <p:cNvPr id="278" name="Google Shape;278;p38"/>
          <p:cNvSpPr txBox="1"/>
          <p:nvPr/>
        </p:nvSpPr>
        <p:spPr>
          <a:xfrm>
            <a:off x="2933700" y="4149725"/>
            <a:ext cx="1524000" cy="3238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Supervisor</a:t>
            </a:r>
            <a:endParaRPr b="0" i="0" sz="1800" u="none" cap="none" strike="noStrike">
              <a:solidFill>
                <a:schemeClr val="lt1"/>
              </a:solidFill>
              <a:latin typeface="Times New Roman"/>
              <a:ea typeface="Times New Roman"/>
              <a:cs typeface="Times New Roman"/>
              <a:sym typeface="Times New Roman"/>
            </a:endParaRPr>
          </a:p>
        </p:txBody>
      </p:sp>
      <p:sp>
        <p:nvSpPr>
          <p:cNvPr id="279" name="Google Shape;279;p38"/>
          <p:cNvSpPr txBox="1"/>
          <p:nvPr/>
        </p:nvSpPr>
        <p:spPr>
          <a:xfrm>
            <a:off x="3244850" y="4959350"/>
            <a:ext cx="1524000" cy="3238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Works_On</a:t>
            </a:r>
            <a:endParaRPr b="0" i="0" sz="1800" u="none" cap="none" strike="noStrike">
              <a:solidFill>
                <a:schemeClr val="lt1"/>
              </a:solidFill>
              <a:latin typeface="Times New Roman"/>
              <a:ea typeface="Times New Roman"/>
              <a:cs typeface="Times New Roman"/>
              <a:sym typeface="Times New Roman"/>
            </a:endParaRPr>
          </a:p>
        </p:txBody>
      </p:sp>
      <p:sp>
        <p:nvSpPr>
          <p:cNvPr id="280" name="Google Shape;280;p38"/>
          <p:cNvSpPr txBox="1"/>
          <p:nvPr/>
        </p:nvSpPr>
        <p:spPr>
          <a:xfrm>
            <a:off x="6013450" y="5984875"/>
            <a:ext cx="1524000" cy="3238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Project</a:t>
            </a:r>
            <a:endParaRPr b="0" i="0" sz="1800" u="none" cap="none" strike="noStrike">
              <a:solidFill>
                <a:schemeClr val="lt1"/>
              </a:solidFill>
              <a:latin typeface="Times New Roman"/>
              <a:ea typeface="Times New Roman"/>
              <a:cs typeface="Times New Roman"/>
              <a:sym typeface="Times New Roman"/>
            </a:endParaRPr>
          </a:p>
        </p:txBody>
      </p:sp>
      <p:sp>
        <p:nvSpPr>
          <p:cNvPr id="281" name="Google Shape;281;p38"/>
          <p:cNvSpPr txBox="1"/>
          <p:nvPr/>
        </p:nvSpPr>
        <p:spPr>
          <a:xfrm>
            <a:off x="6565900" y="3533775"/>
            <a:ext cx="1524000" cy="323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all_Depts</a:t>
            </a:r>
            <a:endParaRPr b="0" i="0" sz="1800" u="none" cap="none" strike="noStrike">
              <a:solidFill>
                <a:schemeClr val="lt1"/>
              </a:solidFill>
              <a:latin typeface="Times New Roman"/>
              <a:ea typeface="Times New Roman"/>
              <a:cs typeface="Times New Roman"/>
              <a:sym typeface="Times New Roman"/>
            </a:endParaRPr>
          </a:p>
        </p:txBody>
      </p:sp>
      <p:sp>
        <p:nvSpPr>
          <p:cNvPr id="282" name="Google Shape;282;p38"/>
          <p:cNvSpPr txBox="1"/>
          <p:nvPr/>
        </p:nvSpPr>
        <p:spPr>
          <a:xfrm>
            <a:off x="1409700" y="5661025"/>
            <a:ext cx="1524000" cy="3238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Dependent</a:t>
            </a:r>
            <a:endParaRPr b="0" i="0" sz="1800" u="none" cap="none" strike="noStrike">
              <a:solidFill>
                <a:schemeClr val="lt1"/>
              </a:solidFill>
              <a:latin typeface="Times New Roman"/>
              <a:ea typeface="Times New Roman"/>
              <a:cs typeface="Times New Roman"/>
              <a:sym typeface="Times New Roman"/>
            </a:endParaRPr>
          </a:p>
        </p:txBody>
      </p:sp>
      <p:sp>
        <p:nvSpPr>
          <p:cNvPr id="283" name="Google Shape;283;p38"/>
          <p:cNvSpPr txBox="1"/>
          <p:nvPr/>
        </p:nvSpPr>
        <p:spPr>
          <a:xfrm>
            <a:off x="4768850" y="5337175"/>
            <a:ext cx="1524000" cy="323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Proj_Work</a:t>
            </a:r>
            <a:endParaRPr b="0" i="0" sz="1800" u="none" cap="none" strike="noStrike">
              <a:solidFill>
                <a:schemeClr val="lt1"/>
              </a:solidFill>
              <a:latin typeface="Times New Roman"/>
              <a:ea typeface="Times New Roman"/>
              <a:cs typeface="Times New Roman"/>
              <a:sym typeface="Times New Roman"/>
            </a:endParaRPr>
          </a:p>
        </p:txBody>
      </p:sp>
      <p:sp>
        <p:nvSpPr>
          <p:cNvPr id="284" name="Google Shape;284;p38"/>
          <p:cNvSpPr txBox="1"/>
          <p:nvPr/>
        </p:nvSpPr>
        <p:spPr>
          <a:xfrm>
            <a:off x="3352800" y="3695700"/>
            <a:ext cx="1524000" cy="323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supervisee</a:t>
            </a:r>
            <a:endParaRPr b="0" i="0" sz="1800" u="none" cap="none" strike="noStrike">
              <a:solidFill>
                <a:schemeClr val="lt1"/>
              </a:solidFill>
              <a:latin typeface="Times New Roman"/>
              <a:ea typeface="Times New Roman"/>
              <a:cs typeface="Times New Roman"/>
              <a:sym typeface="Times New Roman"/>
            </a:endParaRPr>
          </a:p>
        </p:txBody>
      </p:sp>
      <p:sp>
        <p:nvSpPr>
          <p:cNvPr id="285" name="Google Shape;285;p38"/>
          <p:cNvSpPr txBox="1"/>
          <p:nvPr/>
        </p:nvSpPr>
        <p:spPr>
          <a:xfrm>
            <a:off x="266700" y="4311650"/>
            <a:ext cx="1524000" cy="323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dependents_of</a:t>
            </a:r>
            <a:endParaRPr b="0" i="0" sz="1800" u="none" cap="none" strike="noStrike">
              <a:solidFill>
                <a:schemeClr val="lt1"/>
              </a:solidFill>
              <a:latin typeface="Times New Roman"/>
              <a:ea typeface="Times New Roman"/>
              <a:cs typeface="Times New Roman"/>
              <a:sym typeface="Times New Roman"/>
            </a:endParaRPr>
          </a:p>
        </p:txBody>
      </p:sp>
      <p:sp>
        <p:nvSpPr>
          <p:cNvPr id="286" name="Google Shape;286;p38"/>
          <p:cNvSpPr txBox="1"/>
          <p:nvPr/>
        </p:nvSpPr>
        <p:spPr>
          <a:xfrm>
            <a:off x="1720850" y="4473575"/>
            <a:ext cx="1524000" cy="323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Emp_Work</a:t>
            </a:r>
            <a:endParaRPr b="0" i="0" sz="1800" u="none" cap="none" strike="noStrike">
              <a:solidFill>
                <a:schemeClr val="lt1"/>
              </a:solidFill>
              <a:latin typeface="Times New Roman"/>
              <a:ea typeface="Times New Roman"/>
              <a:cs typeface="Times New Roman"/>
              <a:sym typeface="Times New Roman"/>
            </a:endParaRPr>
          </a:p>
        </p:txBody>
      </p:sp>
      <p:sp>
        <p:nvSpPr>
          <p:cNvPr id="287" name="Google Shape;287;p38"/>
          <p:cNvSpPr txBox="1"/>
          <p:nvPr/>
        </p:nvSpPr>
        <p:spPr>
          <a:xfrm>
            <a:off x="6489700" y="5121275"/>
            <a:ext cx="1524000" cy="323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controls</a:t>
            </a:r>
            <a:endParaRPr b="0" i="0" sz="1800" u="none" cap="none" strike="noStrike">
              <a:solidFill>
                <a:schemeClr val="lt1"/>
              </a:solidFill>
              <a:latin typeface="Times New Roman"/>
              <a:ea typeface="Times New Roman"/>
              <a:cs typeface="Times New Roman"/>
              <a:sym typeface="Times New Roman"/>
            </a:endParaRPr>
          </a:p>
        </p:txBody>
      </p:sp>
      <p:sp>
        <p:nvSpPr>
          <p:cNvPr id="288" name="Google Shape;288;p38"/>
          <p:cNvSpPr txBox="1"/>
          <p:nvPr/>
        </p:nvSpPr>
        <p:spPr>
          <a:xfrm>
            <a:off x="6013450" y="3048000"/>
            <a:ext cx="1524000" cy="323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System</a:t>
            </a:r>
            <a:endParaRPr b="0" i="0" sz="1800" u="none" cap="none" strike="noStrike">
              <a:solidFill>
                <a:schemeClr val="lt1"/>
              </a:solidFill>
              <a:latin typeface="Times New Roman"/>
              <a:ea typeface="Times New Roman"/>
              <a:cs typeface="Times New Roman"/>
              <a:sym typeface="Times New Roman"/>
            </a:endParaRPr>
          </a:p>
        </p:txBody>
      </p:sp>
      <p:cxnSp>
        <p:nvCxnSpPr>
          <p:cNvPr id="289" name="Google Shape;289;p38"/>
          <p:cNvCxnSpPr/>
          <p:nvPr/>
        </p:nvCxnSpPr>
        <p:spPr>
          <a:xfrm>
            <a:off x="3244850" y="3533775"/>
            <a:ext cx="0" cy="615950"/>
          </a:xfrm>
          <a:prstGeom prst="straightConnector1">
            <a:avLst/>
          </a:prstGeom>
          <a:noFill/>
          <a:ln cap="rnd" cmpd="sng" w="9525">
            <a:solidFill>
              <a:schemeClr val="hlink"/>
            </a:solidFill>
            <a:prstDash val="solid"/>
            <a:miter lim="8000"/>
            <a:headEnd len="sm" w="sm" type="none"/>
            <a:tailEnd len="sm" w="sm" type="triangle"/>
          </a:ln>
        </p:spPr>
      </p:cxnSp>
      <p:cxnSp>
        <p:nvCxnSpPr>
          <p:cNvPr id="290" name="Google Shape;290;p38"/>
          <p:cNvCxnSpPr/>
          <p:nvPr/>
        </p:nvCxnSpPr>
        <p:spPr>
          <a:xfrm rot="10800000">
            <a:off x="4114800" y="3533775"/>
            <a:ext cx="0" cy="615950"/>
          </a:xfrm>
          <a:prstGeom prst="straightConnector1">
            <a:avLst/>
          </a:prstGeom>
          <a:noFill/>
          <a:ln cap="rnd" cmpd="sng" w="9525">
            <a:solidFill>
              <a:schemeClr val="hlink"/>
            </a:solidFill>
            <a:prstDash val="solid"/>
            <a:miter lim="8000"/>
            <a:headEnd len="sm" w="sm" type="none"/>
            <a:tailEnd len="sm" w="sm" type="triangle"/>
          </a:ln>
        </p:spPr>
      </p:cxnSp>
      <p:cxnSp>
        <p:nvCxnSpPr>
          <p:cNvPr id="291" name="Google Shape;291;p38"/>
          <p:cNvCxnSpPr/>
          <p:nvPr/>
        </p:nvCxnSpPr>
        <p:spPr>
          <a:xfrm>
            <a:off x="4768850" y="3533775"/>
            <a:ext cx="1130300" cy="939800"/>
          </a:xfrm>
          <a:prstGeom prst="straightConnector1">
            <a:avLst/>
          </a:prstGeom>
          <a:noFill/>
          <a:ln cap="rnd" cmpd="sng" w="9525">
            <a:solidFill>
              <a:schemeClr val="hlink"/>
            </a:solidFill>
            <a:prstDash val="solid"/>
            <a:miter lim="8000"/>
            <a:headEnd len="sm" w="sm" type="none"/>
            <a:tailEnd len="sm" w="sm" type="triangle"/>
          </a:ln>
        </p:spPr>
      </p:cxnSp>
      <p:cxnSp>
        <p:nvCxnSpPr>
          <p:cNvPr id="292" name="Google Shape;292;p38"/>
          <p:cNvCxnSpPr/>
          <p:nvPr/>
        </p:nvCxnSpPr>
        <p:spPr>
          <a:xfrm rot="10800000">
            <a:off x="5251450" y="3533775"/>
            <a:ext cx="647700" cy="615950"/>
          </a:xfrm>
          <a:prstGeom prst="straightConnector1">
            <a:avLst/>
          </a:prstGeom>
          <a:noFill/>
          <a:ln cap="rnd" cmpd="sng" w="9525">
            <a:solidFill>
              <a:schemeClr val="hlink"/>
            </a:solidFill>
            <a:prstDash val="solid"/>
            <a:miter lim="8000"/>
            <a:headEnd len="sm" w="sm" type="none"/>
            <a:tailEnd len="sm" w="sm" type="triangle"/>
          </a:ln>
        </p:spPr>
      </p:cxnSp>
      <p:cxnSp>
        <p:nvCxnSpPr>
          <p:cNvPr id="293" name="Google Shape;293;p38"/>
          <p:cNvCxnSpPr/>
          <p:nvPr/>
        </p:nvCxnSpPr>
        <p:spPr>
          <a:xfrm>
            <a:off x="6775450" y="3371850"/>
            <a:ext cx="0" cy="777875"/>
          </a:xfrm>
          <a:prstGeom prst="straightConnector1">
            <a:avLst/>
          </a:prstGeom>
          <a:noFill/>
          <a:ln cap="rnd" cmpd="sng" w="9525">
            <a:solidFill>
              <a:schemeClr val="hlink"/>
            </a:solidFill>
            <a:prstDash val="solid"/>
            <a:miter lim="8000"/>
            <a:headEnd len="sm" w="sm" type="none"/>
            <a:tailEnd len="sm" w="sm" type="triangle"/>
          </a:ln>
        </p:spPr>
      </p:cxnSp>
      <p:cxnSp>
        <p:nvCxnSpPr>
          <p:cNvPr id="294" name="Google Shape;294;p38"/>
          <p:cNvCxnSpPr/>
          <p:nvPr/>
        </p:nvCxnSpPr>
        <p:spPr>
          <a:xfrm>
            <a:off x="1790700" y="3533775"/>
            <a:ext cx="0" cy="2127250"/>
          </a:xfrm>
          <a:prstGeom prst="straightConnector1">
            <a:avLst/>
          </a:prstGeom>
          <a:noFill/>
          <a:ln cap="rnd" cmpd="sng" w="9525">
            <a:solidFill>
              <a:schemeClr val="hlink"/>
            </a:solidFill>
            <a:prstDash val="solid"/>
            <a:miter lim="8000"/>
            <a:headEnd len="sm" w="sm" type="none"/>
            <a:tailEnd len="sm" w="sm" type="triangle"/>
          </a:ln>
        </p:spPr>
      </p:cxnSp>
      <p:cxnSp>
        <p:nvCxnSpPr>
          <p:cNvPr id="295" name="Google Shape;295;p38"/>
          <p:cNvCxnSpPr/>
          <p:nvPr/>
        </p:nvCxnSpPr>
        <p:spPr>
          <a:xfrm>
            <a:off x="2171700" y="3533775"/>
            <a:ext cx="1073150" cy="1587500"/>
          </a:xfrm>
          <a:prstGeom prst="straightConnector1">
            <a:avLst/>
          </a:prstGeom>
          <a:noFill/>
          <a:ln cap="rnd" cmpd="sng" w="9525">
            <a:solidFill>
              <a:schemeClr val="hlink"/>
            </a:solidFill>
            <a:prstDash val="solid"/>
            <a:miter lim="8000"/>
            <a:headEnd len="sm" w="sm" type="none"/>
            <a:tailEnd len="sm" w="sm" type="triangle"/>
          </a:ln>
        </p:spPr>
      </p:cxnSp>
      <p:cxnSp>
        <p:nvCxnSpPr>
          <p:cNvPr id="296" name="Google Shape;296;p38"/>
          <p:cNvCxnSpPr/>
          <p:nvPr/>
        </p:nvCxnSpPr>
        <p:spPr>
          <a:xfrm rot="10800000">
            <a:off x="4114800" y="5337175"/>
            <a:ext cx="1898650" cy="647700"/>
          </a:xfrm>
          <a:prstGeom prst="straightConnector1">
            <a:avLst/>
          </a:prstGeom>
          <a:noFill/>
          <a:ln cap="rnd" cmpd="sng" w="9525">
            <a:solidFill>
              <a:schemeClr val="hlink"/>
            </a:solidFill>
            <a:prstDash val="solid"/>
            <a:miter lim="8000"/>
            <a:headEnd len="sm" w="sm" type="none"/>
            <a:tailEnd len="sm" w="sm" type="triangle"/>
          </a:ln>
        </p:spPr>
      </p:cxnSp>
      <p:cxnSp>
        <p:nvCxnSpPr>
          <p:cNvPr id="297" name="Google Shape;297;p38"/>
          <p:cNvCxnSpPr/>
          <p:nvPr/>
        </p:nvCxnSpPr>
        <p:spPr>
          <a:xfrm>
            <a:off x="6775450" y="4473575"/>
            <a:ext cx="0" cy="1511300"/>
          </a:xfrm>
          <a:prstGeom prst="straightConnector1">
            <a:avLst/>
          </a:prstGeom>
          <a:noFill/>
          <a:ln cap="rnd" cmpd="sng" w="9525">
            <a:solidFill>
              <a:schemeClr val="hlink"/>
            </a:solidFill>
            <a:prstDash val="solid"/>
            <a:miter lim="8000"/>
            <a:headEnd len="sm" w="sm" type="none"/>
            <a:tailEnd len="sm" w="sm" type="triangle"/>
          </a:ln>
        </p:spPr>
      </p:cxnSp>
      <p:sp>
        <p:nvSpPr>
          <p:cNvPr id="298" name="Google Shape;298;p38"/>
          <p:cNvSpPr txBox="1"/>
          <p:nvPr/>
        </p:nvSpPr>
        <p:spPr>
          <a:xfrm>
            <a:off x="2235200" y="3695700"/>
            <a:ext cx="1524000" cy="323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supervisor</a:t>
            </a:r>
            <a:endParaRPr b="0" i="0" sz="1800" u="none" cap="none" strike="noStrike">
              <a:solidFill>
                <a:schemeClr val="lt1"/>
              </a:solidFill>
              <a:latin typeface="Times New Roman"/>
              <a:ea typeface="Times New Roman"/>
              <a:cs typeface="Times New Roman"/>
              <a:sym typeface="Times New Roman"/>
            </a:endParaRPr>
          </a:p>
        </p:txBody>
      </p:sp>
      <p:sp>
        <p:nvSpPr>
          <p:cNvPr id="299" name="Google Shape;299;p38"/>
          <p:cNvSpPr txBox="1"/>
          <p:nvPr/>
        </p:nvSpPr>
        <p:spPr>
          <a:xfrm>
            <a:off x="4489450" y="3987800"/>
            <a:ext cx="1524000" cy="323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manage</a:t>
            </a:r>
            <a:endParaRPr b="0" i="0" sz="1800" u="none" cap="none" strike="noStrike">
              <a:solidFill>
                <a:schemeClr val="lt1"/>
              </a:solidFill>
              <a:latin typeface="Times New Roman"/>
              <a:ea typeface="Times New Roman"/>
              <a:cs typeface="Times New Roman"/>
              <a:sym typeface="Times New Roman"/>
            </a:endParaRPr>
          </a:p>
        </p:txBody>
      </p:sp>
      <p:sp>
        <p:nvSpPr>
          <p:cNvPr id="300" name="Google Shape;300;p38"/>
          <p:cNvSpPr txBox="1"/>
          <p:nvPr/>
        </p:nvSpPr>
        <p:spPr>
          <a:xfrm>
            <a:off x="5041900" y="3663950"/>
            <a:ext cx="1524000" cy="323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works_for</a:t>
            </a:r>
            <a:endParaRPr b="0" i="0" sz="1800" u="none" cap="none" strike="noStrike">
              <a:solidFill>
                <a:schemeClr val="lt1"/>
              </a:solidFill>
              <a:latin typeface="Times New Roman"/>
              <a:ea typeface="Times New Roman"/>
              <a:cs typeface="Times New Roman"/>
              <a:sym typeface="Times New Roman"/>
            </a:endParaRPr>
          </a:p>
        </p:txBody>
      </p:sp>
      <p:sp>
        <p:nvSpPr>
          <p:cNvPr id="301" name="Google Shape;301;p3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1" name="Shape 2381"/>
        <p:cNvGrpSpPr/>
        <p:nvPr/>
      </p:nvGrpSpPr>
      <p:grpSpPr>
        <a:xfrm>
          <a:off x="0" y="0"/>
          <a:ext cx="0" cy="0"/>
          <a:chOff x="0" y="0"/>
          <a:chExt cx="0" cy="0"/>
        </a:xfrm>
      </p:grpSpPr>
      <p:sp>
        <p:nvSpPr>
          <p:cNvPr id="2382" name="Google Shape;2382;p22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383" name="Google Shape;2383;p227"/>
          <p:cNvSpPr txBox="1"/>
          <p:nvPr>
            <p:ph type="title"/>
          </p:nvPr>
        </p:nvSpPr>
        <p:spPr>
          <a:xfrm>
            <a:off x="685800" y="269875"/>
            <a:ext cx="8020050" cy="7429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CORRELATED NESTED QUERIES</a:t>
            </a:r>
            <a:endParaRPr b="1" i="0" sz="4000" u="none" cap="small" strike="noStrike">
              <a:solidFill>
                <a:srgbClr val="333399"/>
              </a:solidFill>
              <a:latin typeface="Arial"/>
              <a:ea typeface="Arial"/>
              <a:cs typeface="Arial"/>
              <a:sym typeface="Arial"/>
            </a:endParaRPr>
          </a:p>
        </p:txBody>
      </p:sp>
      <p:sp>
        <p:nvSpPr>
          <p:cNvPr id="2384" name="Google Shape;2384;p227"/>
          <p:cNvSpPr txBox="1"/>
          <p:nvPr>
            <p:ph idx="1" type="body"/>
          </p:nvPr>
        </p:nvSpPr>
        <p:spPr>
          <a:xfrm>
            <a:off x="228600" y="1012825"/>
            <a:ext cx="8782050" cy="531336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If a condition in the WHERE-clause of a </a:t>
            </a:r>
            <a:r>
              <a:rPr b="0" i="1" lang="en-US" sz="2000" u="none" cap="none" strike="noStrike">
                <a:solidFill>
                  <a:srgbClr val="000000"/>
                </a:solidFill>
                <a:latin typeface="Times New Roman"/>
                <a:ea typeface="Times New Roman"/>
                <a:cs typeface="Times New Roman"/>
                <a:sym typeface="Times New Roman"/>
              </a:rPr>
              <a:t>nested query</a:t>
            </a:r>
            <a:r>
              <a:rPr b="0" i="0" lang="en-US" sz="2000" u="none" cap="none" strike="noStrike">
                <a:solidFill>
                  <a:srgbClr val="000000"/>
                </a:solidFill>
                <a:latin typeface="Times New Roman"/>
                <a:ea typeface="Times New Roman"/>
                <a:cs typeface="Times New Roman"/>
                <a:sym typeface="Times New Roman"/>
              </a:rPr>
              <a:t>  references an attribute of a relation declared in the </a:t>
            </a:r>
            <a:r>
              <a:rPr b="0" i="1" lang="en-US" sz="2000" u="none" cap="none" strike="noStrike">
                <a:solidFill>
                  <a:srgbClr val="000000"/>
                </a:solidFill>
                <a:latin typeface="Times New Roman"/>
                <a:ea typeface="Times New Roman"/>
                <a:cs typeface="Times New Roman"/>
                <a:sym typeface="Times New Roman"/>
              </a:rPr>
              <a:t>outer query</a:t>
            </a:r>
            <a:r>
              <a:rPr b="0" i="0" lang="en-US" sz="2000" u="none" cap="none" strike="noStrike">
                <a:solidFill>
                  <a:srgbClr val="000000"/>
                </a:solidFill>
                <a:latin typeface="Times New Roman"/>
                <a:ea typeface="Times New Roman"/>
                <a:cs typeface="Times New Roman"/>
                <a:sym typeface="Times New Roman"/>
              </a:rPr>
              <a:t> , the two queries are said to be </a:t>
            </a:r>
            <a:r>
              <a:rPr b="0" i="1" lang="en-US" sz="2000" u="none" cap="none" strike="noStrike">
                <a:solidFill>
                  <a:srgbClr val="000000"/>
                </a:solidFill>
                <a:latin typeface="Times New Roman"/>
                <a:ea typeface="Times New Roman"/>
                <a:cs typeface="Times New Roman"/>
                <a:sym typeface="Times New Roman"/>
              </a:rPr>
              <a:t>correlated</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200"/>
              <a:buFont typeface="Times New Roman"/>
              <a:buChar char="●"/>
            </a:pPr>
            <a:r>
              <a:rPr b="0" i="0" lang="en-US" sz="2000" u="sng" cap="none" strike="noStrike">
                <a:solidFill>
                  <a:srgbClr val="000000"/>
                </a:solidFill>
                <a:latin typeface="Times New Roman"/>
                <a:ea typeface="Times New Roman"/>
                <a:cs typeface="Times New Roman"/>
                <a:sym typeface="Times New Roman"/>
              </a:rPr>
              <a:t>Query 16:</a:t>
            </a:r>
            <a:r>
              <a:rPr b="0" i="0" lang="en-US" sz="2000" u="none" cap="none" strike="noStrike">
                <a:solidFill>
                  <a:srgbClr val="000000"/>
                </a:solidFill>
                <a:latin typeface="Times New Roman"/>
                <a:ea typeface="Times New Roman"/>
                <a:cs typeface="Times New Roman"/>
                <a:sym typeface="Times New Roman"/>
              </a:rPr>
              <a:t> Retrieve the name of each employee who has a dependent with the same first name and same sex as the employee.</a:t>
            </a:r>
            <a:br>
              <a:rPr b="0" i="0" lang="en-US" sz="2000" u="none" cap="none" strike="noStrike">
                <a:solidFill>
                  <a:srgbClr val="000000"/>
                </a:solidFill>
                <a:latin typeface="Times New Roman"/>
                <a:ea typeface="Times New Roman"/>
                <a:cs typeface="Times New Roman"/>
                <a:sym typeface="Times New Roman"/>
              </a:rPr>
            </a:br>
            <a:br>
              <a:rPr b="0" i="0" lang="en-US" sz="2000" u="none" cap="none" strike="noStrike">
                <a:solidFill>
                  <a:srgbClr val="000000"/>
                </a:solidFill>
                <a:latin typeface="Times New Roman"/>
                <a:ea typeface="Times New Roman"/>
                <a:cs typeface="Times New Roman"/>
                <a:sym typeface="Times New Roman"/>
              </a:rPr>
            </a:br>
            <a:r>
              <a:rPr b="0" i="0" lang="en-US" sz="2000" u="none" cap="none" strike="noStrike">
                <a:solidFill>
                  <a:srgbClr val="000000"/>
                </a:solidFill>
                <a:latin typeface="Times New Roman"/>
                <a:ea typeface="Times New Roman"/>
                <a:cs typeface="Times New Roman"/>
                <a:sym typeface="Times New Roman"/>
              </a:rPr>
              <a:t>         </a:t>
            </a:r>
            <a:r>
              <a:rPr b="1" i="0" lang="en-US" sz="2000" u="none" cap="none" strike="noStrike">
                <a:solidFill>
                  <a:srgbClr val="000000"/>
                </a:solidFill>
                <a:latin typeface="Times New Roman"/>
                <a:ea typeface="Times New Roman"/>
                <a:cs typeface="Times New Roman"/>
                <a:sym typeface="Times New Roman"/>
              </a:rPr>
              <a:t>SELECT  	E.FNAME, E.LNAME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EMPLOYEE AS 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E.SSN IN (SELECT	ESSN</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DEPENDENT</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SEX=E.SEX AND</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E.FNAME=DEPENDENT_NAME)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the correlated nested query can be expressed as a single block query</a:t>
            </a:r>
            <a:br>
              <a:rPr b="0" i="0" lang="en-US" sz="20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Q16A: </a:t>
            </a:r>
            <a:r>
              <a:rPr b="0" i="0" lang="en-US" sz="2000" u="none" cap="none" strike="noStrike">
                <a:solidFill>
                  <a:srgbClr val="000000"/>
                </a:solidFill>
                <a:latin typeface="Times New Roman"/>
                <a:ea typeface="Times New Roman"/>
                <a:cs typeface="Times New Roman"/>
                <a:sym typeface="Times New Roman"/>
              </a:rPr>
              <a:t>   </a:t>
            </a:r>
            <a:r>
              <a:rPr b="1" i="0" lang="en-US" sz="2000" u="none" cap="none" strike="noStrike">
                <a:solidFill>
                  <a:srgbClr val="000000"/>
                </a:solidFill>
                <a:latin typeface="Times New Roman"/>
                <a:ea typeface="Times New Roman"/>
                <a:cs typeface="Times New Roman"/>
                <a:sym typeface="Times New Roman"/>
              </a:rPr>
              <a:t>SELECT  	E.FNAME, E.LNAME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EMPLOYEE AS E, DEPENDENT AS D</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E.SSN=D.ESSN AND E.SEX=D.SEX AND</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E.FNAME=D.DEPENDENT_NAME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385" name="Google Shape;2385;p22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9" name="Shape 2389"/>
        <p:cNvGrpSpPr/>
        <p:nvPr/>
      </p:nvGrpSpPr>
      <p:grpSpPr>
        <a:xfrm>
          <a:off x="0" y="0"/>
          <a:ext cx="0" cy="0"/>
          <a:chOff x="0" y="0"/>
          <a:chExt cx="0" cy="0"/>
        </a:xfrm>
      </p:grpSpPr>
      <p:sp>
        <p:nvSpPr>
          <p:cNvPr id="2390" name="Google Shape;2390;p22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391" name="Google Shape;2391;p228"/>
          <p:cNvSpPr txBox="1"/>
          <p:nvPr>
            <p:ph type="title"/>
          </p:nvPr>
        </p:nvSpPr>
        <p:spPr>
          <a:xfrm>
            <a:off x="496887" y="152400"/>
            <a:ext cx="8313737"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THE EXISTS FUNCTION</a:t>
            </a:r>
            <a:endParaRPr b="1" i="0" sz="4000" u="none" cap="small" strike="noStrike">
              <a:solidFill>
                <a:srgbClr val="333399"/>
              </a:solidFill>
              <a:latin typeface="Arial"/>
              <a:ea typeface="Arial"/>
              <a:cs typeface="Arial"/>
              <a:sym typeface="Arial"/>
            </a:endParaRPr>
          </a:p>
        </p:txBody>
      </p:sp>
      <p:sp>
        <p:nvSpPr>
          <p:cNvPr id="2392" name="Google Shape;2392;p228"/>
          <p:cNvSpPr txBox="1"/>
          <p:nvPr>
            <p:ph idx="1" type="body"/>
          </p:nvPr>
        </p:nvSpPr>
        <p:spPr>
          <a:xfrm>
            <a:off x="57150" y="1219200"/>
            <a:ext cx="8945562" cy="51482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EXISTS is used to check whether the result of a correlated nested query is empty (contains no tuples) or not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sng" cap="none" strike="noStrike">
                <a:solidFill>
                  <a:srgbClr val="000000"/>
                </a:solidFill>
                <a:latin typeface="Times New Roman"/>
                <a:ea typeface="Times New Roman"/>
                <a:cs typeface="Times New Roman"/>
                <a:sym typeface="Times New Roman"/>
              </a:rPr>
              <a:t>Query 16:</a:t>
            </a:r>
            <a:r>
              <a:rPr b="0" i="0" lang="en-US" sz="2800" u="none" cap="none" strike="noStrike">
                <a:solidFill>
                  <a:srgbClr val="000000"/>
                </a:solidFill>
                <a:latin typeface="Times New Roman"/>
                <a:ea typeface="Times New Roman"/>
                <a:cs typeface="Times New Roman"/>
                <a:sym typeface="Times New Roman"/>
              </a:rPr>
              <a:t> Retrieve the name of each employee who has a dependent with the same first name and same sex as the employee.</a:t>
            </a:r>
            <a:br>
              <a:rPr b="0" i="0" lang="en-US" sz="2800" u="none" cap="none" strike="noStrike">
                <a:solidFill>
                  <a:srgbClr val="000000"/>
                </a:solidFill>
                <a:latin typeface="Times New Roman"/>
                <a:ea typeface="Times New Roman"/>
                <a:cs typeface="Times New Roman"/>
                <a:sym typeface="Times New Roman"/>
              </a:rPr>
            </a:br>
            <a:br>
              <a:rPr b="0" i="0" lang="en-US" sz="28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Q16B: 	SELECT  	FNAME, LNAME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EMPLOYEE AS 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EXISTS (SELECT	*</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DEPENDENT</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E.SSN=ESSN AND</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1" i="0" lang="en-US" sz="2400" u="none" cap="none" strike="noStrike">
                <a:solidFill>
                  <a:srgbClr val="000000"/>
                </a:solidFill>
                <a:latin typeface="Times New Roman"/>
                <a:ea typeface="Times New Roman"/>
                <a:cs typeface="Times New Roman"/>
                <a:sym typeface="Times New Roman"/>
              </a:rPr>
              <a:t>                                                                                E.SEX=SEX AND</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1" i="0" lang="en-US" sz="2400" u="none" cap="none" strike="noStrike">
                <a:solidFill>
                  <a:srgbClr val="000000"/>
                </a:solidFill>
                <a:latin typeface="Times New Roman"/>
                <a:ea typeface="Times New Roman"/>
                <a:cs typeface="Times New Roman"/>
                <a:sym typeface="Times New Roman"/>
              </a:rPr>
              <a:t>	                         		       E.FNAME=DEPENDENT_NAME)</a:t>
            </a:r>
            <a:endParaRPr b="0" i="0" sz="2000" u="none" cap="none" strike="noStrike">
              <a:solidFill>
                <a:schemeClr val="dk1"/>
              </a:solidFill>
              <a:latin typeface="Times New Roman"/>
              <a:ea typeface="Times New Roman"/>
              <a:cs typeface="Times New Roman"/>
              <a:sym typeface="Times New Roman"/>
            </a:endParaRPr>
          </a:p>
        </p:txBody>
      </p:sp>
      <p:sp>
        <p:nvSpPr>
          <p:cNvPr id="2393" name="Google Shape;2393;p22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7" name="Shape 2397"/>
        <p:cNvGrpSpPr/>
        <p:nvPr/>
      </p:nvGrpSpPr>
      <p:grpSpPr>
        <a:xfrm>
          <a:off x="0" y="0"/>
          <a:ext cx="0" cy="0"/>
          <a:chOff x="0" y="0"/>
          <a:chExt cx="0" cy="0"/>
        </a:xfrm>
      </p:grpSpPr>
      <p:sp>
        <p:nvSpPr>
          <p:cNvPr id="2398" name="Google Shape;2398;p22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399" name="Google Shape;2399;p229"/>
          <p:cNvSpPr txBox="1"/>
          <p:nvPr>
            <p:ph type="title"/>
          </p:nvPr>
        </p:nvSpPr>
        <p:spPr>
          <a:xfrm>
            <a:off x="496887" y="269875"/>
            <a:ext cx="8313737"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THE NOT EXISTS FUNCTION</a:t>
            </a:r>
            <a:endParaRPr b="1" i="0" sz="4000" u="none" cap="small" strike="noStrike">
              <a:solidFill>
                <a:srgbClr val="333399"/>
              </a:solidFill>
              <a:latin typeface="Arial"/>
              <a:ea typeface="Arial"/>
              <a:cs typeface="Arial"/>
              <a:sym typeface="Arial"/>
            </a:endParaRPr>
          </a:p>
        </p:txBody>
      </p:sp>
      <p:sp>
        <p:nvSpPr>
          <p:cNvPr id="2400" name="Google Shape;2400;p229"/>
          <p:cNvSpPr txBox="1"/>
          <p:nvPr>
            <p:ph idx="1" type="body"/>
          </p:nvPr>
        </p:nvSpPr>
        <p:spPr>
          <a:xfrm>
            <a:off x="114300" y="1254125"/>
            <a:ext cx="8810625" cy="51895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Query 6:</a:t>
            </a:r>
            <a:r>
              <a:rPr b="0" i="0" lang="en-US" sz="2400" u="none" cap="none" strike="noStrike">
                <a:solidFill>
                  <a:srgbClr val="000000"/>
                </a:solidFill>
                <a:latin typeface="Times New Roman"/>
                <a:ea typeface="Times New Roman"/>
                <a:cs typeface="Times New Roman"/>
                <a:sym typeface="Times New Roman"/>
              </a:rPr>
              <a:t> Retrieve the names of employees who have no dependents.</a:t>
            </a:r>
            <a:br>
              <a:rPr b="0" i="0" lang="en-US" sz="2400" u="none" cap="none" strike="noStrike">
                <a:solidFill>
                  <a:srgbClr val="000000"/>
                </a:solidFill>
                <a:latin typeface="Times New Roman"/>
                <a:ea typeface="Times New Roman"/>
                <a:cs typeface="Times New Roman"/>
                <a:sym typeface="Times New Roman"/>
              </a:rPr>
            </a:br>
            <a:br>
              <a:rPr b="0"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Q6:		SELECT  	FNAME, LNAME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EMPLOYEE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NOT EXISTS  (SELECT	*</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DEPENDENT</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SSN=ESSN)</a:t>
            </a:r>
            <a:br>
              <a:rPr b="1" i="0" lang="en-US" sz="24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In Q6, the correlated nested query retrieves all DEPENDENT tuples related to an EMPLOYEE tuple. If </a:t>
            </a:r>
            <a:r>
              <a:rPr b="0" i="1" lang="en-US" sz="2000" u="none" cap="none" strike="noStrike">
                <a:solidFill>
                  <a:srgbClr val="000000"/>
                </a:solidFill>
                <a:latin typeface="Times New Roman"/>
                <a:ea typeface="Times New Roman"/>
                <a:cs typeface="Times New Roman"/>
                <a:sym typeface="Times New Roman"/>
              </a:rPr>
              <a:t>none exist</a:t>
            </a:r>
            <a:r>
              <a:rPr b="0" i="0" lang="en-US" sz="2000" u="none" cap="none" strike="noStrike">
                <a:solidFill>
                  <a:srgbClr val="000000"/>
                </a:solidFill>
                <a:latin typeface="Times New Roman"/>
                <a:ea typeface="Times New Roman"/>
                <a:cs typeface="Times New Roman"/>
                <a:sym typeface="Times New Roman"/>
              </a:rPr>
              <a:t> , the EMPLOYEE tuple is selected</a:t>
            </a:r>
            <a:endParaRPr b="0" i="0" sz="1800" u="none" cap="none" strike="noStrike">
              <a:solidFill>
                <a:schemeClr val="dk1"/>
              </a:solidFill>
              <a:latin typeface="Times New Roman"/>
              <a:ea typeface="Times New Roman"/>
              <a:cs typeface="Times New Roman"/>
              <a:sym typeface="Times New Roman"/>
            </a:endParaRPr>
          </a:p>
        </p:txBody>
      </p:sp>
      <p:sp>
        <p:nvSpPr>
          <p:cNvPr id="2401" name="Google Shape;2401;p22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23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407" name="Google Shape;2407;p230"/>
          <p:cNvSpPr txBox="1"/>
          <p:nvPr>
            <p:ph idx="1" type="body"/>
          </p:nvPr>
        </p:nvSpPr>
        <p:spPr>
          <a:xfrm>
            <a:off x="685800" y="647700"/>
            <a:ext cx="7772400" cy="5678487"/>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Query 7:</a:t>
            </a:r>
            <a:r>
              <a:rPr b="0" i="0" lang="en-US" sz="2400" u="none" cap="none" strike="noStrike">
                <a:solidFill>
                  <a:srgbClr val="000000"/>
                </a:solidFill>
                <a:latin typeface="Times New Roman"/>
                <a:ea typeface="Times New Roman"/>
                <a:cs typeface="Times New Roman"/>
                <a:sym typeface="Times New Roman"/>
              </a:rPr>
              <a:t> List the name of managers who have at least one dependent.</a:t>
            </a:r>
            <a:br>
              <a:rPr b="0" i="0" lang="en-US" sz="2400" u="none" cap="none" strike="noStrike">
                <a:solidFill>
                  <a:srgbClr val="000000"/>
                </a:solidFill>
                <a:latin typeface="Times New Roman"/>
                <a:ea typeface="Times New Roman"/>
                <a:cs typeface="Times New Roman"/>
                <a:sym typeface="Times New Roman"/>
              </a:rPr>
            </a:br>
            <a:br>
              <a:rPr b="0" i="0" lang="en-US" sz="2400" u="none" cap="none" strike="noStrike">
                <a:solidFill>
                  <a:srgbClr val="000000"/>
                </a:solidFill>
                <a:latin typeface="Times New Roman"/>
                <a:ea typeface="Times New Roman"/>
                <a:cs typeface="Times New Roman"/>
                <a:sym typeface="Times New Roman"/>
              </a:rPr>
            </a:b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SELECT  	FNAME, LNAME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EMPLOYEE </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EXISTS (SELECT *</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DEPENDENT</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SSN=ESSN)</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80"/>
              </a:spcBef>
              <a:spcAft>
                <a:spcPts val="0"/>
              </a:spcAft>
              <a:buClr>
                <a:srgbClr val="FF0000"/>
              </a:buClr>
              <a:buFont typeface="Times New Roman"/>
              <a:buNone/>
            </a:pPr>
            <a:r>
              <a:rPr b="1" i="0" lang="en-US" sz="2400" u="none" cap="none" strike="noStrike">
                <a:solidFill>
                  <a:srgbClr val="000000"/>
                </a:solidFill>
                <a:latin typeface="Times New Roman"/>
                <a:ea typeface="Times New Roman"/>
                <a:cs typeface="Times New Roman"/>
                <a:sym typeface="Times New Roman"/>
              </a:rPr>
              <a:t>                                    AND</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EXISTS (SELECT *</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DEPARTMENT</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SSN=MGRSSN)</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80"/>
              </a:spcBef>
              <a:spcAft>
                <a:spcPts val="0"/>
              </a:spcAft>
              <a:buClr>
                <a:srgbClr val="FF0000"/>
              </a:buClr>
              <a:buFont typeface="Times New Roman"/>
              <a:buNone/>
            </a:pPr>
            <a:r>
              <a:rPr b="1" i="0" lang="en-US" sz="24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p:txBody>
      </p:sp>
      <p:sp>
        <p:nvSpPr>
          <p:cNvPr id="2408" name="Google Shape;2408;p23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2" name="Shape 2412"/>
        <p:cNvGrpSpPr/>
        <p:nvPr/>
      </p:nvGrpSpPr>
      <p:grpSpPr>
        <a:xfrm>
          <a:off x="0" y="0"/>
          <a:ext cx="0" cy="0"/>
          <a:chOff x="0" y="0"/>
          <a:chExt cx="0" cy="0"/>
        </a:xfrm>
      </p:grpSpPr>
      <p:sp>
        <p:nvSpPr>
          <p:cNvPr id="2413" name="Google Shape;2413;p23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414" name="Google Shape;2414;p23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EXPLICIT SETS</a:t>
            </a:r>
            <a:endParaRPr b="1" i="0" sz="4000" u="none" cap="small" strike="noStrike">
              <a:solidFill>
                <a:srgbClr val="333399"/>
              </a:solidFill>
              <a:latin typeface="Arial"/>
              <a:ea typeface="Arial"/>
              <a:cs typeface="Arial"/>
              <a:sym typeface="Arial"/>
            </a:endParaRPr>
          </a:p>
        </p:txBody>
      </p:sp>
      <p:sp>
        <p:nvSpPr>
          <p:cNvPr id="2415" name="Google Shape;2415;p23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It is also possible to use an </a:t>
            </a:r>
            <a:r>
              <a:rPr b="1" i="0" lang="en-US" sz="2400" u="none" cap="none" strike="noStrike">
                <a:solidFill>
                  <a:srgbClr val="000000"/>
                </a:solidFill>
                <a:latin typeface="Times New Roman"/>
                <a:ea typeface="Times New Roman"/>
                <a:cs typeface="Times New Roman"/>
                <a:sym typeface="Times New Roman"/>
              </a:rPr>
              <a:t>explicit (enumerated) set of values</a:t>
            </a:r>
            <a:r>
              <a:rPr b="0" i="0" lang="en-US" sz="2400" u="none" cap="none" strike="noStrike">
                <a:solidFill>
                  <a:srgbClr val="000000"/>
                </a:solidFill>
                <a:latin typeface="Times New Roman"/>
                <a:ea typeface="Times New Roman"/>
                <a:cs typeface="Times New Roman"/>
                <a:sym typeface="Times New Roman"/>
              </a:rPr>
              <a:t> in the WHERE-clause rather than a nested query</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Query 17:</a:t>
            </a:r>
            <a:r>
              <a:rPr b="0" i="0" lang="en-US" sz="2400" u="none" cap="none" strike="noStrike">
                <a:solidFill>
                  <a:srgbClr val="000000"/>
                </a:solidFill>
                <a:latin typeface="Times New Roman"/>
                <a:ea typeface="Times New Roman"/>
                <a:cs typeface="Times New Roman"/>
                <a:sym typeface="Times New Roman"/>
              </a:rPr>
              <a:t> Retrieve the social security numbers of all employees who work on project number 1, 2, or 3.</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Clr>
                <a:srgbClr val="FF0000"/>
              </a:buClr>
              <a:buFont typeface="Times New Roman"/>
              <a:buNone/>
            </a:pPr>
            <a:r>
              <a:rPr b="1" i="0" lang="en-US" sz="2400" u="none" cap="none" strike="noStrike">
                <a:solidFill>
                  <a:srgbClr val="000000"/>
                </a:solidFill>
                <a:latin typeface="Times New Roman"/>
                <a:ea typeface="Times New Roman"/>
                <a:cs typeface="Times New Roman"/>
                <a:sym typeface="Times New Roman"/>
              </a:rPr>
              <a:t>Q17:	SELECT  	DISTINCT ESSN</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WORKS_ON</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PNO IN  (1, 2, 3)</a:t>
            </a:r>
            <a:endParaRPr b="0" i="0" sz="1800" u="none" cap="none" strike="noStrike">
              <a:solidFill>
                <a:schemeClr val="dk1"/>
              </a:solidFill>
              <a:latin typeface="Times New Roman"/>
              <a:ea typeface="Times New Roman"/>
              <a:cs typeface="Times New Roman"/>
              <a:sym typeface="Times New Roman"/>
            </a:endParaRPr>
          </a:p>
        </p:txBody>
      </p:sp>
      <p:sp>
        <p:nvSpPr>
          <p:cNvPr id="2416" name="Google Shape;2416;p23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0" name="Shape 2420"/>
        <p:cNvGrpSpPr/>
        <p:nvPr/>
      </p:nvGrpSpPr>
      <p:grpSpPr>
        <a:xfrm>
          <a:off x="0" y="0"/>
          <a:ext cx="0" cy="0"/>
          <a:chOff x="0" y="0"/>
          <a:chExt cx="0" cy="0"/>
        </a:xfrm>
      </p:grpSpPr>
      <p:sp>
        <p:nvSpPr>
          <p:cNvPr id="2421" name="Google Shape;2421;p23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422" name="Google Shape;2422;p232"/>
          <p:cNvSpPr txBox="1"/>
          <p:nvPr>
            <p:ph type="title"/>
          </p:nvPr>
        </p:nvSpPr>
        <p:spPr>
          <a:xfrm>
            <a:off x="671512" y="3048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NULLS IN SQL QUERIES</a:t>
            </a:r>
            <a:endParaRPr b="1" i="0" sz="4000" u="none" cap="small" strike="noStrike">
              <a:solidFill>
                <a:srgbClr val="333399"/>
              </a:solidFill>
              <a:latin typeface="Arial"/>
              <a:ea typeface="Arial"/>
              <a:cs typeface="Arial"/>
              <a:sym typeface="Arial"/>
            </a:endParaRPr>
          </a:p>
        </p:txBody>
      </p:sp>
      <p:sp>
        <p:nvSpPr>
          <p:cNvPr id="2423" name="Google Shape;2423;p232"/>
          <p:cNvSpPr txBox="1"/>
          <p:nvPr>
            <p:ph idx="1" type="body"/>
          </p:nvPr>
        </p:nvSpPr>
        <p:spPr>
          <a:xfrm>
            <a:off x="685800" y="1603375"/>
            <a:ext cx="7772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SQL allows queries that check if a value is NULL (missing or undefined or not applicable)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SQL uses </a:t>
            </a:r>
            <a:r>
              <a:rPr b="1" i="0" lang="en-US" sz="2400" u="none" cap="none" strike="noStrike">
                <a:solidFill>
                  <a:srgbClr val="000000"/>
                </a:solidFill>
                <a:latin typeface="Times New Roman"/>
                <a:ea typeface="Times New Roman"/>
                <a:cs typeface="Times New Roman"/>
                <a:sym typeface="Times New Roman"/>
              </a:rPr>
              <a:t>IS</a:t>
            </a:r>
            <a:r>
              <a:rPr b="0" i="0" lang="en-US" sz="2400" u="none" cap="none" strike="noStrike">
                <a:solidFill>
                  <a:srgbClr val="000000"/>
                </a:solidFill>
                <a:latin typeface="Times New Roman"/>
                <a:ea typeface="Times New Roman"/>
                <a:cs typeface="Times New Roman"/>
                <a:sym typeface="Times New Roman"/>
              </a:rPr>
              <a:t> or </a:t>
            </a:r>
            <a:r>
              <a:rPr b="1" i="0" lang="en-US" sz="2400" u="none" cap="none" strike="noStrike">
                <a:solidFill>
                  <a:srgbClr val="000000"/>
                </a:solidFill>
                <a:latin typeface="Times New Roman"/>
                <a:ea typeface="Times New Roman"/>
                <a:cs typeface="Times New Roman"/>
                <a:sym typeface="Times New Roman"/>
              </a:rPr>
              <a:t>IS NOT</a:t>
            </a:r>
            <a:r>
              <a:rPr b="0" i="0" lang="en-US" sz="2400" u="none" cap="none" strike="noStrike">
                <a:solidFill>
                  <a:srgbClr val="000000"/>
                </a:solidFill>
                <a:latin typeface="Times New Roman"/>
                <a:ea typeface="Times New Roman"/>
                <a:cs typeface="Times New Roman"/>
                <a:sym typeface="Times New Roman"/>
              </a:rPr>
              <a:t> to compare NULLs because it considers each NULL value distinct from other NULL values, so </a:t>
            </a:r>
            <a:r>
              <a:rPr b="0" i="0" lang="en-US" sz="2400" u="sng" cap="none" strike="noStrike">
                <a:solidFill>
                  <a:srgbClr val="000000"/>
                </a:solidFill>
                <a:latin typeface="Times New Roman"/>
                <a:ea typeface="Times New Roman"/>
                <a:cs typeface="Times New Roman"/>
                <a:sym typeface="Times New Roman"/>
              </a:rPr>
              <a:t>equality comparison is not appropriate</a:t>
            </a:r>
            <a:r>
              <a:rPr b="0" i="0" lang="en-US" sz="24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Query 18:</a:t>
            </a:r>
            <a:r>
              <a:rPr b="0" i="0" lang="en-US" sz="2400" u="none" cap="none" strike="noStrike">
                <a:solidFill>
                  <a:srgbClr val="000000"/>
                </a:solidFill>
                <a:latin typeface="Times New Roman"/>
                <a:ea typeface="Times New Roman"/>
                <a:cs typeface="Times New Roman"/>
                <a:sym typeface="Times New Roman"/>
              </a:rPr>
              <a:t> Retrieve the names of all employees who do not have supervisors.</a:t>
            </a:r>
            <a:br>
              <a:rPr b="0"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Q18:	SELECT  	FNAME, LNAME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EMPLOYEE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SUPERSSN  IS  NULL</a:t>
            </a:r>
            <a:br>
              <a:rPr b="1" i="0" lang="en-US" sz="2400" u="none" cap="none" strike="noStrike">
                <a:solidFill>
                  <a:srgbClr val="000000"/>
                </a:solidFill>
                <a:latin typeface="Times New Roman"/>
                <a:ea typeface="Times New Roman"/>
                <a:cs typeface="Times New Roman"/>
                <a:sym typeface="Times New Roman"/>
              </a:rPr>
            </a:br>
            <a:r>
              <a:rPr b="0" i="0" lang="en-US" sz="2400" u="sng" cap="none" strike="noStrike">
                <a:solidFill>
                  <a:srgbClr val="000000"/>
                </a:solidFill>
                <a:latin typeface="Times New Roman"/>
                <a:ea typeface="Times New Roman"/>
                <a:cs typeface="Times New Roman"/>
                <a:sym typeface="Times New Roman"/>
              </a:rPr>
              <a:t>Note:</a:t>
            </a:r>
            <a:r>
              <a:rPr b="0" i="0" lang="en-US" sz="2400" u="none" cap="none" strike="noStrike">
                <a:solidFill>
                  <a:srgbClr val="000000"/>
                </a:solidFill>
                <a:latin typeface="Times New Roman"/>
                <a:ea typeface="Times New Roman"/>
                <a:cs typeface="Times New Roman"/>
                <a:sym typeface="Times New Roman"/>
              </a:rPr>
              <a:t> If a join condition is specified, tuples with NULL values for the join attributes are not included in the result</a:t>
            </a:r>
            <a:endParaRPr b="0" i="0" sz="2000" u="none" cap="none" strike="noStrike">
              <a:solidFill>
                <a:schemeClr val="dk1"/>
              </a:solidFill>
              <a:latin typeface="Times New Roman"/>
              <a:ea typeface="Times New Roman"/>
              <a:cs typeface="Times New Roman"/>
              <a:sym typeface="Times New Roman"/>
            </a:endParaRPr>
          </a:p>
        </p:txBody>
      </p:sp>
      <p:sp>
        <p:nvSpPr>
          <p:cNvPr id="2424" name="Google Shape;2424;p23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8" name="Shape 2428"/>
        <p:cNvGrpSpPr/>
        <p:nvPr/>
      </p:nvGrpSpPr>
      <p:grpSpPr>
        <a:xfrm>
          <a:off x="0" y="0"/>
          <a:ext cx="0" cy="0"/>
          <a:chOff x="0" y="0"/>
          <a:chExt cx="0" cy="0"/>
        </a:xfrm>
      </p:grpSpPr>
      <p:sp>
        <p:nvSpPr>
          <p:cNvPr id="2429" name="Google Shape;2429;p23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430" name="Google Shape;2430;p233"/>
          <p:cNvSpPr txBox="1"/>
          <p:nvPr>
            <p:ph type="title"/>
          </p:nvPr>
        </p:nvSpPr>
        <p:spPr>
          <a:xfrm>
            <a:off x="568325" y="231775"/>
            <a:ext cx="8237537" cy="77787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Joined Relations</a:t>
            </a:r>
            <a:endParaRPr b="1" i="0" sz="4000" u="none" cap="small" strike="noStrike">
              <a:solidFill>
                <a:srgbClr val="333399"/>
              </a:solidFill>
              <a:latin typeface="Arial"/>
              <a:ea typeface="Arial"/>
              <a:cs typeface="Arial"/>
              <a:sym typeface="Arial"/>
            </a:endParaRPr>
          </a:p>
        </p:txBody>
      </p:sp>
      <p:sp>
        <p:nvSpPr>
          <p:cNvPr id="2431" name="Google Shape;2431;p233"/>
          <p:cNvSpPr txBox="1"/>
          <p:nvPr>
            <p:ph idx="1" type="body"/>
          </p:nvPr>
        </p:nvSpPr>
        <p:spPr>
          <a:xfrm>
            <a:off x="190500" y="952500"/>
            <a:ext cx="8615362" cy="58102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We can explicitly specify a "joined relation" in the FROM-clause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different types of joins (regular "theta" JOIN, NATURAL JOIN, etc)</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200"/>
              <a:buFont typeface="Times New Roman"/>
              <a:buChar char="●"/>
            </a:pPr>
            <a:r>
              <a:rPr b="1" i="0" lang="en-US" sz="2000" u="none" cap="none" strike="noStrike">
                <a:solidFill>
                  <a:srgbClr val="000000"/>
                </a:solidFill>
                <a:latin typeface="Times New Roman"/>
                <a:ea typeface="Times New Roman"/>
                <a:cs typeface="Times New Roman"/>
                <a:sym typeface="Times New Roman"/>
              </a:rPr>
              <a:t>Q1:	   SELECT	FNAME, LNAME, ADDRESS</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EMPLOYEE, DEPARTMENT</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DNAME='Research' AND DNUMBER=DNO</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0" i="0" lang="en-US" sz="2000" u="none" cap="none" strike="noStrike">
                <a:solidFill>
                  <a:srgbClr val="000000"/>
                </a:solidFill>
                <a:latin typeface="Times New Roman"/>
                <a:ea typeface="Times New Roman"/>
                <a:cs typeface="Times New Roman"/>
                <a:sym typeface="Times New Roman"/>
              </a:rPr>
              <a:t>    can be written as:</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Q1A:	   SELECT	FNAME, LNAME, ADDRESS</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(EMPLOYEE </a:t>
            </a:r>
            <a:r>
              <a:rPr b="1" i="0" lang="en-US" sz="2000" u="none" cap="none" strike="noStrike">
                <a:solidFill>
                  <a:schemeClr val="hlink"/>
                </a:solidFill>
                <a:latin typeface="Times New Roman"/>
                <a:ea typeface="Times New Roman"/>
                <a:cs typeface="Times New Roman"/>
                <a:sym typeface="Times New Roman"/>
              </a:rPr>
              <a:t>JOIN</a:t>
            </a:r>
            <a:r>
              <a:rPr b="1" i="0" lang="en-US" sz="2000" u="none" cap="none" strike="noStrike">
                <a:solidFill>
                  <a:srgbClr val="000000"/>
                </a:solidFill>
                <a:latin typeface="Times New Roman"/>
                <a:ea typeface="Times New Roman"/>
                <a:cs typeface="Times New Roman"/>
                <a:sym typeface="Times New Roman"/>
              </a:rPr>
              <a:t> DEPARTMENT</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a:t>
            </a:r>
            <a:r>
              <a:rPr b="1" i="0" lang="en-US" sz="2000" u="none" cap="none" strike="noStrike">
                <a:solidFill>
                  <a:schemeClr val="hlink"/>
                </a:solidFill>
                <a:latin typeface="Times New Roman"/>
                <a:ea typeface="Times New Roman"/>
                <a:cs typeface="Times New Roman"/>
                <a:sym typeface="Times New Roman"/>
              </a:rPr>
              <a:t>ON</a:t>
            </a:r>
            <a:r>
              <a:rPr b="1" i="0" lang="en-US" sz="2000" u="none" cap="none" strike="noStrike">
                <a:solidFill>
                  <a:srgbClr val="000000"/>
                </a:solidFill>
                <a:latin typeface="Times New Roman"/>
                <a:ea typeface="Times New Roman"/>
                <a:cs typeface="Times New Roman"/>
                <a:sym typeface="Times New Roman"/>
              </a:rPr>
              <a:t> DNUMBER=DNO)</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DNAME='Research’</a:t>
            </a:r>
            <a:br>
              <a:rPr b="1" i="0" lang="en-US" sz="2000" u="none" cap="none" strike="noStrike">
                <a:solidFill>
                  <a:srgbClr val="000000"/>
                </a:solidFill>
                <a:latin typeface="Times New Roman"/>
                <a:ea typeface="Times New Roman"/>
                <a:cs typeface="Times New Roman"/>
                <a:sym typeface="Times New Roman"/>
              </a:rPr>
            </a:br>
            <a:br>
              <a:rPr b="1" i="0" lang="en-US" sz="2000" u="none" cap="none" strike="noStrike">
                <a:solidFill>
                  <a:srgbClr val="000000"/>
                </a:solidFill>
                <a:latin typeface="Times New Roman"/>
                <a:ea typeface="Times New Roman"/>
                <a:cs typeface="Times New Roman"/>
                <a:sym typeface="Times New Roman"/>
              </a:rPr>
            </a:br>
            <a:r>
              <a:rPr b="0" i="0" lang="en-US" sz="2000" u="none" cap="none" strike="noStrike">
                <a:solidFill>
                  <a:srgbClr val="000000"/>
                </a:solidFill>
                <a:latin typeface="Times New Roman"/>
                <a:ea typeface="Times New Roman"/>
                <a:cs typeface="Times New Roman"/>
                <a:sym typeface="Times New Roman"/>
              </a:rPr>
              <a:t>or as:</a:t>
            </a:r>
            <a:br>
              <a:rPr b="0" i="0" lang="en-US" sz="2000" u="none" cap="none" strike="noStrike">
                <a:solidFill>
                  <a:srgbClr val="000000"/>
                </a:solidFill>
                <a:latin typeface="Times New Roman"/>
                <a:ea typeface="Times New Roman"/>
                <a:cs typeface="Times New Roman"/>
                <a:sym typeface="Times New Roman"/>
              </a:rPr>
            </a:br>
            <a:br>
              <a:rPr b="0"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Q1B:   SELECT	FNAME, LNAME, ADDRESS</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(EMPLOYEE </a:t>
            </a:r>
            <a:r>
              <a:rPr b="1" i="0" lang="en-US" sz="2000" u="none" cap="none" strike="noStrike">
                <a:solidFill>
                  <a:schemeClr val="hlink"/>
                </a:solidFill>
                <a:latin typeface="Times New Roman"/>
                <a:ea typeface="Times New Roman"/>
                <a:cs typeface="Times New Roman"/>
                <a:sym typeface="Times New Roman"/>
              </a:rPr>
              <a:t>NATURAL JOIN</a:t>
            </a:r>
            <a:r>
              <a:rPr b="1" i="0" lang="en-US" sz="2000" u="none" cap="none" strike="noStrike">
                <a:solidFill>
                  <a:srgbClr val="000000"/>
                </a:solidFill>
                <a:latin typeface="Times New Roman"/>
                <a:ea typeface="Times New Roman"/>
                <a:cs typeface="Times New Roman"/>
                <a:sym typeface="Times New Roman"/>
              </a:rPr>
              <a:t> DEPARTMENT</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AS DEPT(DNAME, DNO, MSSN, MSDATE))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DNAME='Research’</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40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use AS to rename DNUMBER as DNO for natural join</a:t>
            </a:r>
            <a:endParaRPr b="0" i="0" sz="1800" u="none" cap="none" strike="noStrike">
              <a:solidFill>
                <a:schemeClr val="dk1"/>
              </a:solidFill>
              <a:latin typeface="Times New Roman"/>
              <a:ea typeface="Times New Roman"/>
              <a:cs typeface="Times New Roman"/>
              <a:sym typeface="Times New Roman"/>
            </a:endParaRPr>
          </a:p>
        </p:txBody>
      </p:sp>
      <p:sp>
        <p:nvSpPr>
          <p:cNvPr id="2432" name="Google Shape;2432;p23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6" name="Shape 2436"/>
        <p:cNvGrpSpPr/>
        <p:nvPr/>
      </p:nvGrpSpPr>
      <p:grpSpPr>
        <a:xfrm>
          <a:off x="0" y="0"/>
          <a:ext cx="0" cy="0"/>
          <a:chOff x="0" y="0"/>
          <a:chExt cx="0" cy="0"/>
        </a:xfrm>
      </p:grpSpPr>
      <p:sp>
        <p:nvSpPr>
          <p:cNvPr id="2437" name="Google Shape;2437;p23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438" name="Google Shape;2438;p234"/>
          <p:cNvSpPr txBox="1"/>
          <p:nvPr>
            <p:ph type="title"/>
          </p:nvPr>
        </p:nvSpPr>
        <p:spPr>
          <a:xfrm>
            <a:off x="568325" y="269875"/>
            <a:ext cx="8237537" cy="7048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Multiple Joins</a:t>
            </a:r>
            <a:endParaRPr b="1" i="0" sz="4000" u="none" cap="small" strike="noStrike">
              <a:solidFill>
                <a:srgbClr val="333399"/>
              </a:solidFill>
              <a:latin typeface="Arial"/>
              <a:ea typeface="Arial"/>
              <a:cs typeface="Arial"/>
              <a:sym typeface="Arial"/>
            </a:endParaRPr>
          </a:p>
        </p:txBody>
      </p:sp>
      <p:sp>
        <p:nvSpPr>
          <p:cNvPr id="2439" name="Google Shape;2439;p234"/>
          <p:cNvSpPr txBox="1"/>
          <p:nvPr>
            <p:ph idx="1" type="body"/>
          </p:nvPr>
        </p:nvSpPr>
        <p:spPr>
          <a:xfrm>
            <a:off x="228600" y="1184275"/>
            <a:ext cx="8820150" cy="4625975"/>
          </a:xfrm>
          <a:prstGeom prst="rect">
            <a:avLst/>
          </a:prstGeom>
          <a:noFill/>
          <a:ln>
            <a:noFill/>
          </a:ln>
        </p:spPr>
        <p:txBody>
          <a:bodyPr anchorCtr="0" anchor="t" bIns="45700" lIns="91425" spcFirstLastPara="1" rIns="91425" wrap="square" tIns="45700">
            <a:noAutofit/>
          </a:bodyPr>
          <a:lstStyle/>
          <a:p>
            <a:pPr indent="0" lvl="0" marL="0" marR="0" rtl="0" algn="l">
              <a:spcBef>
                <a:spcPts val="400"/>
              </a:spcBef>
              <a:spcAft>
                <a:spcPts val="0"/>
              </a:spcAft>
              <a:buClr>
                <a:srgbClr val="FF0000"/>
              </a:buClr>
              <a:buSzPts val="1200"/>
              <a:buFont typeface="Times New Roman"/>
              <a:buChar char="●"/>
            </a:pPr>
            <a:r>
              <a:rPr b="1" i="0" lang="en-US" sz="2000" u="none" cap="none" strike="noStrike">
                <a:solidFill>
                  <a:srgbClr val="000000"/>
                </a:solidFill>
                <a:latin typeface="Times New Roman"/>
                <a:ea typeface="Times New Roman"/>
                <a:cs typeface="Times New Roman"/>
                <a:sym typeface="Times New Roman"/>
              </a:rPr>
              <a:t>Q2:</a:t>
            </a:r>
            <a:r>
              <a:rPr b="0" i="0" lang="en-US" sz="2000" u="none" cap="none" strike="noStrike">
                <a:solidFill>
                  <a:srgbClr val="000000"/>
                </a:solidFill>
                <a:latin typeface="Times New Roman"/>
                <a:ea typeface="Times New Roman"/>
                <a:cs typeface="Times New Roman"/>
                <a:sym typeface="Times New Roman"/>
              </a:rPr>
              <a:t>     </a:t>
            </a:r>
            <a:r>
              <a:rPr b="1" i="0" lang="en-US" sz="2000" u="none" cap="none" strike="noStrike">
                <a:solidFill>
                  <a:srgbClr val="000000"/>
                </a:solidFill>
                <a:latin typeface="Times New Roman"/>
                <a:ea typeface="Times New Roman"/>
                <a:cs typeface="Times New Roman"/>
                <a:sym typeface="Times New Roman"/>
              </a:rPr>
              <a:t>SELECT 	PNUMBER, DNUM, LNAME, BDATE, ADDRESS </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PROJECT, DEPARTMENT, EMPLOYEE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DNUM=DNUMBER  AND  MGRSSN=SSN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AND  PLOCATION='Stafford'</a:t>
            </a:r>
            <a:br>
              <a:rPr b="1" i="0" lang="en-US" sz="20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rPr b="0" i="0" lang="en-US" sz="2000" u="none" cap="none" strike="noStrike">
                <a:solidFill>
                  <a:srgbClr val="000000"/>
                </a:solidFill>
                <a:latin typeface="Times New Roman"/>
                <a:ea typeface="Times New Roman"/>
                <a:cs typeface="Times New Roman"/>
                <a:sym typeface="Times New Roman"/>
              </a:rPr>
              <a:t>       can be written as:</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Q2A:	SELECT 	PNUMBER, DNUM, LNAME, BDATE, ADDRESS</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(PROJECT </a:t>
            </a:r>
            <a:r>
              <a:rPr b="1" i="0" lang="en-US" sz="2000" u="none" cap="none" strike="noStrike">
                <a:solidFill>
                  <a:schemeClr val="hlink"/>
                </a:solidFill>
                <a:latin typeface="Times New Roman"/>
                <a:ea typeface="Times New Roman"/>
                <a:cs typeface="Times New Roman"/>
                <a:sym typeface="Times New Roman"/>
              </a:rPr>
              <a:t>JOIN</a:t>
            </a:r>
            <a:r>
              <a:rPr b="1" i="0" lang="en-US" sz="2000" u="none" cap="none" strike="noStrike">
                <a:solidFill>
                  <a:srgbClr val="000000"/>
                </a:solidFill>
                <a:latin typeface="Times New Roman"/>
                <a:ea typeface="Times New Roman"/>
                <a:cs typeface="Times New Roman"/>
                <a:sym typeface="Times New Roman"/>
              </a:rPr>
              <a:t> DEPARTMENT </a:t>
            </a:r>
            <a:r>
              <a:rPr b="1" i="0" lang="en-US" sz="2000" u="none" cap="none" strike="noStrike">
                <a:solidFill>
                  <a:schemeClr val="hlink"/>
                </a:solidFill>
                <a:latin typeface="Times New Roman"/>
                <a:ea typeface="Times New Roman"/>
                <a:cs typeface="Times New Roman"/>
                <a:sym typeface="Times New Roman"/>
              </a:rPr>
              <a:t>ON</a:t>
            </a:r>
            <a:r>
              <a:rPr b="1" i="0" lang="en-US" sz="2000" u="none" cap="none" strike="noStrike">
                <a:solidFill>
                  <a:srgbClr val="000000"/>
                </a:solidFill>
                <a:latin typeface="Times New Roman"/>
                <a:ea typeface="Times New Roman"/>
                <a:cs typeface="Times New Roman"/>
                <a:sym typeface="Times New Roman"/>
              </a:rPr>
              <a:t> 					   DNUM=DNUMBER)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a:t>
            </a:r>
            <a:r>
              <a:rPr b="1" i="0" lang="en-US" sz="2000" u="none" cap="none" strike="noStrike">
                <a:solidFill>
                  <a:schemeClr val="hlink"/>
                </a:solidFill>
                <a:latin typeface="Times New Roman"/>
                <a:ea typeface="Times New Roman"/>
                <a:cs typeface="Times New Roman"/>
                <a:sym typeface="Times New Roman"/>
              </a:rPr>
              <a:t>JOIN</a:t>
            </a:r>
            <a:r>
              <a:rPr b="1" i="0" lang="en-US" sz="2000" u="none" cap="none" strike="noStrike">
                <a:solidFill>
                  <a:srgbClr val="000000"/>
                </a:solidFill>
                <a:latin typeface="Times New Roman"/>
                <a:ea typeface="Times New Roman"/>
                <a:cs typeface="Times New Roman"/>
                <a:sym typeface="Times New Roman"/>
              </a:rPr>
              <a:t> EMPLOYEE </a:t>
            </a:r>
            <a:r>
              <a:rPr b="1" i="0" lang="en-US" sz="2000" u="none" cap="none" strike="noStrike">
                <a:solidFill>
                  <a:schemeClr val="hlink"/>
                </a:solidFill>
                <a:latin typeface="Times New Roman"/>
                <a:ea typeface="Times New Roman"/>
                <a:cs typeface="Times New Roman"/>
                <a:sym typeface="Times New Roman"/>
              </a:rPr>
              <a:t>ON</a:t>
            </a:r>
            <a:r>
              <a:rPr b="1" i="0" lang="en-US" sz="2000" u="none" cap="none" strike="noStrike">
                <a:solidFill>
                  <a:srgbClr val="000000"/>
                </a:solidFill>
                <a:latin typeface="Times New Roman"/>
                <a:ea typeface="Times New Roman"/>
                <a:cs typeface="Times New Roman"/>
                <a:sym typeface="Times New Roman"/>
              </a:rPr>
              <a:t> MGRSSN=SSN) )</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PLOCATION='Stafford’</a:t>
            </a:r>
            <a:endParaRPr b="0" i="0" sz="2000" u="none" cap="none" strike="noStrike">
              <a:solidFill>
                <a:schemeClr val="dk1"/>
              </a:solidFill>
              <a:latin typeface="Times New Roman"/>
              <a:ea typeface="Times New Roman"/>
              <a:cs typeface="Times New Roman"/>
              <a:sym typeface="Times New Roman"/>
            </a:endParaRPr>
          </a:p>
        </p:txBody>
      </p:sp>
      <p:sp>
        <p:nvSpPr>
          <p:cNvPr id="2440" name="Google Shape;2440;p23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4" name="Shape 2444"/>
        <p:cNvGrpSpPr/>
        <p:nvPr/>
      </p:nvGrpSpPr>
      <p:grpSpPr>
        <a:xfrm>
          <a:off x="0" y="0"/>
          <a:ext cx="0" cy="0"/>
          <a:chOff x="0" y="0"/>
          <a:chExt cx="0" cy="0"/>
        </a:xfrm>
      </p:grpSpPr>
      <p:sp>
        <p:nvSpPr>
          <p:cNvPr id="2445" name="Google Shape;2445;p23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446" name="Google Shape;2446;p235"/>
          <p:cNvSpPr txBox="1"/>
          <p:nvPr>
            <p:ph type="title"/>
          </p:nvPr>
        </p:nvSpPr>
        <p:spPr>
          <a:xfrm>
            <a:off x="685800" y="212725"/>
            <a:ext cx="7772400" cy="7207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AGGREGATE FUNCTIONS</a:t>
            </a:r>
            <a:endParaRPr b="1" i="0" sz="4000" u="none" cap="small" strike="noStrike">
              <a:solidFill>
                <a:srgbClr val="333399"/>
              </a:solidFill>
              <a:latin typeface="Arial"/>
              <a:ea typeface="Arial"/>
              <a:cs typeface="Arial"/>
              <a:sym typeface="Arial"/>
            </a:endParaRPr>
          </a:p>
        </p:txBody>
      </p:sp>
      <p:sp>
        <p:nvSpPr>
          <p:cNvPr id="2447" name="Google Shape;2447;p235"/>
          <p:cNvSpPr txBox="1"/>
          <p:nvPr>
            <p:ph idx="1" type="body"/>
          </p:nvPr>
        </p:nvSpPr>
        <p:spPr>
          <a:xfrm>
            <a:off x="457200" y="990600"/>
            <a:ext cx="8313737" cy="573405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Include </a:t>
            </a:r>
            <a:r>
              <a:rPr b="1" i="0" lang="en-US" sz="2400" u="none" cap="none" strike="noStrike">
                <a:solidFill>
                  <a:srgbClr val="000000"/>
                </a:solidFill>
                <a:latin typeface="Times New Roman"/>
                <a:ea typeface="Times New Roman"/>
                <a:cs typeface="Times New Roman"/>
                <a:sym typeface="Times New Roman"/>
              </a:rPr>
              <a:t>COUNT</a:t>
            </a: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SUM</a:t>
            </a: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MAX</a:t>
            </a: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MIN</a:t>
            </a:r>
            <a:r>
              <a:rPr b="0" i="0" lang="en-US" sz="2400" u="none" cap="none" strike="noStrike">
                <a:solidFill>
                  <a:srgbClr val="000000"/>
                </a:solidFill>
                <a:latin typeface="Times New Roman"/>
                <a:ea typeface="Times New Roman"/>
                <a:cs typeface="Times New Roman"/>
                <a:sym typeface="Times New Roman"/>
              </a:rPr>
              <a:t>, and </a:t>
            </a:r>
            <a:r>
              <a:rPr b="1" i="0" lang="en-US" sz="2400" u="none" cap="none" strike="noStrike">
                <a:solidFill>
                  <a:srgbClr val="000000"/>
                </a:solidFill>
                <a:latin typeface="Times New Roman"/>
                <a:ea typeface="Times New Roman"/>
                <a:cs typeface="Times New Roman"/>
                <a:sym typeface="Times New Roman"/>
              </a:rPr>
              <a:t>AVG</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Query 19:</a:t>
            </a:r>
            <a:r>
              <a:rPr b="0" i="0" lang="en-US" sz="2400" u="none" cap="none" strike="noStrike">
                <a:solidFill>
                  <a:srgbClr val="000000"/>
                </a:solidFill>
                <a:latin typeface="Times New Roman"/>
                <a:ea typeface="Times New Roman"/>
                <a:cs typeface="Times New Roman"/>
                <a:sym typeface="Times New Roman"/>
              </a:rPr>
              <a:t> Find the maximum salary, the minimum salary, and the average salary among all employees.</a:t>
            </a:r>
            <a:br>
              <a:rPr b="0" i="0" lang="en-US" sz="2400" u="none" cap="none" strike="noStrike">
                <a:solidFill>
                  <a:srgbClr val="000000"/>
                </a:solidFill>
                <a:latin typeface="Times New Roman"/>
                <a:ea typeface="Times New Roman"/>
                <a:cs typeface="Times New Roman"/>
                <a:sym typeface="Times New Roman"/>
              </a:rPr>
            </a:br>
            <a:br>
              <a:rPr b="0"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Q19:	SELECT  	MAX(SALARY), MIN(SALARY),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80"/>
              </a:spcBef>
              <a:spcAft>
                <a:spcPts val="0"/>
              </a:spcAft>
              <a:buClr>
                <a:srgbClr val="FF0000"/>
              </a:buClr>
              <a:buFont typeface="Times New Roman"/>
              <a:buNone/>
            </a:pPr>
            <a:r>
              <a:rPr b="1" i="0" lang="en-US" sz="2400" u="none" cap="none" strike="noStrike">
                <a:solidFill>
                  <a:srgbClr val="000000"/>
                </a:solidFill>
                <a:latin typeface="Times New Roman"/>
                <a:ea typeface="Times New Roman"/>
                <a:cs typeface="Times New Roman"/>
                <a:sym typeface="Times New Roman"/>
              </a:rPr>
              <a:t>                                                  AVG(SALARY)</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EMPLOYEE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8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Query 20:</a:t>
            </a:r>
            <a:r>
              <a:rPr b="0" i="0" lang="en-US" sz="2400" u="none" cap="none" strike="noStrike">
                <a:solidFill>
                  <a:srgbClr val="000000"/>
                </a:solidFill>
                <a:latin typeface="Times New Roman"/>
                <a:ea typeface="Times New Roman"/>
                <a:cs typeface="Times New Roman"/>
                <a:sym typeface="Times New Roman"/>
              </a:rPr>
              <a:t> Find the maximum salary, the minimum salary, and the average salary among employees who work for the 'Research' department.</a:t>
            </a:r>
            <a:br>
              <a:rPr b="0" i="0" lang="en-US" sz="2400" u="none" cap="none" strike="noStrike">
                <a:solidFill>
                  <a:srgbClr val="000000"/>
                </a:solidFill>
                <a:latin typeface="Times New Roman"/>
                <a:ea typeface="Times New Roman"/>
                <a:cs typeface="Times New Roman"/>
                <a:sym typeface="Times New Roman"/>
              </a:rPr>
            </a:br>
            <a:br>
              <a:rPr b="0"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Q20:  SELECT 	MAX(SALARY), MIN(SALARY), 			              AVG(SALARY)</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EMPLOYEE, DEPARTMENT</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DNO=DNUMBER AND 					DNAME='Research'</a:t>
            </a:r>
            <a:br>
              <a:rPr b="1" i="0" lang="en-US" sz="24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p:txBody>
      </p:sp>
      <p:sp>
        <p:nvSpPr>
          <p:cNvPr id="2448" name="Google Shape;2448;p23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2" name="Shape 2452"/>
        <p:cNvGrpSpPr/>
        <p:nvPr/>
      </p:nvGrpSpPr>
      <p:grpSpPr>
        <a:xfrm>
          <a:off x="0" y="0"/>
          <a:ext cx="0" cy="0"/>
          <a:chOff x="0" y="0"/>
          <a:chExt cx="0" cy="0"/>
        </a:xfrm>
      </p:grpSpPr>
      <p:sp>
        <p:nvSpPr>
          <p:cNvPr id="2453" name="Google Shape;2453;p23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454" name="Google Shape;2454;p236"/>
          <p:cNvSpPr txBox="1"/>
          <p:nvPr>
            <p:ph type="title"/>
          </p:nvPr>
        </p:nvSpPr>
        <p:spPr>
          <a:xfrm>
            <a:off x="700087" y="261937"/>
            <a:ext cx="7772400" cy="8350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COUNT</a:t>
            </a:r>
            <a:endParaRPr b="1" i="0" sz="4000" u="none" cap="small" strike="noStrike">
              <a:solidFill>
                <a:srgbClr val="333399"/>
              </a:solidFill>
              <a:latin typeface="Arial"/>
              <a:ea typeface="Arial"/>
              <a:cs typeface="Arial"/>
              <a:sym typeface="Arial"/>
            </a:endParaRPr>
          </a:p>
        </p:txBody>
      </p:sp>
      <p:sp>
        <p:nvSpPr>
          <p:cNvPr id="2455" name="Google Shape;2455;p236"/>
          <p:cNvSpPr txBox="1"/>
          <p:nvPr>
            <p:ph idx="1" type="body"/>
          </p:nvPr>
        </p:nvSpPr>
        <p:spPr>
          <a:xfrm>
            <a:off x="666750" y="1104900"/>
            <a:ext cx="8191500" cy="5221287"/>
          </a:xfrm>
          <a:prstGeom prst="rect">
            <a:avLst/>
          </a:prstGeom>
          <a:noFill/>
          <a:ln>
            <a:noFill/>
          </a:ln>
        </p:spPr>
        <p:txBody>
          <a:bodyPr anchorCtr="0" anchor="t" bIns="45700" lIns="91425" spcFirstLastPara="1" rIns="91425" wrap="square" tIns="45700">
            <a:noAutofit/>
          </a:bodyPr>
          <a:lstStyle/>
          <a:p>
            <a:pPr indent="0" lvl="0" marL="0" marR="0" rtl="0" algn="l">
              <a:spcBef>
                <a:spcPts val="400"/>
              </a:spcBef>
              <a:spcAft>
                <a:spcPts val="0"/>
              </a:spcAft>
              <a:buClr>
                <a:srgbClr val="FF0000"/>
              </a:buClr>
              <a:buSzPts val="1200"/>
              <a:buFont typeface="Times New Roman"/>
              <a:buChar char="●"/>
            </a:pPr>
            <a:r>
              <a:rPr b="0" i="0" lang="en-US" sz="2000" u="sng" cap="none" strike="noStrike">
                <a:solidFill>
                  <a:srgbClr val="000000"/>
                </a:solidFill>
                <a:latin typeface="Times New Roman"/>
                <a:ea typeface="Times New Roman"/>
                <a:cs typeface="Times New Roman"/>
                <a:sym typeface="Times New Roman"/>
              </a:rPr>
              <a:t>Queries 21 and 22:</a:t>
            </a:r>
            <a:r>
              <a:rPr b="0" i="0" lang="en-US" sz="2000" u="none" cap="none" strike="noStrike">
                <a:solidFill>
                  <a:srgbClr val="000000"/>
                </a:solidFill>
                <a:latin typeface="Times New Roman"/>
                <a:ea typeface="Times New Roman"/>
                <a:cs typeface="Times New Roman"/>
                <a:sym typeface="Times New Roman"/>
              </a:rPr>
              <a:t> Retrieve the total number of employees in the company (Q21), and the number of employees in the 'Research' department (Q22).</a:t>
            </a:r>
            <a:br>
              <a:rPr b="0" i="0" lang="en-US" sz="2000" u="none" cap="none" strike="noStrike">
                <a:solidFill>
                  <a:srgbClr val="000000"/>
                </a:solidFill>
                <a:latin typeface="Times New Roman"/>
                <a:ea typeface="Times New Roman"/>
                <a:cs typeface="Times New Roman"/>
                <a:sym typeface="Times New Roman"/>
              </a:rPr>
            </a:br>
            <a:br>
              <a:rPr b="0"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Q21:	  SELECT  	COUNT (*)</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EMPLOYEE</a:t>
            </a:r>
            <a:br>
              <a:rPr b="1" i="0" lang="en-US" sz="2000" u="none" cap="none" strike="noStrike">
                <a:solidFill>
                  <a:srgbClr val="000000"/>
                </a:solidFill>
                <a:latin typeface="Times New Roman"/>
                <a:ea typeface="Times New Roman"/>
                <a:cs typeface="Times New Roman"/>
                <a:sym typeface="Times New Roman"/>
              </a:rPr>
            </a:b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Q22:	  SELECT  	COUNT (*)</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EMPLOYEE, DEPARTMENT</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DNO=DNUMBER AND 	DNAME='Research’</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SzPts val="1200"/>
              <a:buFont typeface="Times New Roman"/>
              <a:buChar char="●"/>
            </a:pPr>
            <a:r>
              <a:rPr b="0" i="0" lang="en-US" sz="2000" u="sng" cap="none" strike="noStrike">
                <a:solidFill>
                  <a:srgbClr val="000000"/>
                </a:solidFill>
                <a:latin typeface="Times New Roman"/>
                <a:ea typeface="Times New Roman"/>
                <a:cs typeface="Times New Roman"/>
                <a:sym typeface="Times New Roman"/>
              </a:rPr>
              <a:t>Query 23</a:t>
            </a:r>
            <a:r>
              <a:rPr b="0" i="0" lang="en-US" sz="2000" u="none" cap="none" strike="noStrike">
                <a:solidFill>
                  <a:srgbClr val="000000"/>
                </a:solidFill>
                <a:latin typeface="Times New Roman"/>
                <a:ea typeface="Times New Roman"/>
                <a:cs typeface="Times New Roman"/>
                <a:sym typeface="Times New Roman"/>
              </a:rPr>
              <a:t>: Count the number of employees who have dependents.</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Q23:	    SELECT  	COUNT (</a:t>
            </a:r>
            <a:r>
              <a:rPr b="1" i="0" lang="en-US" sz="2000" u="none" cap="none" strike="noStrike">
                <a:solidFill>
                  <a:schemeClr val="hlink"/>
                </a:solidFill>
                <a:latin typeface="Times New Roman"/>
                <a:ea typeface="Times New Roman"/>
                <a:cs typeface="Times New Roman"/>
                <a:sym typeface="Times New Roman"/>
              </a:rPr>
              <a:t>DISTINCT</a:t>
            </a:r>
            <a:r>
              <a:rPr b="1" i="0" lang="en-US" sz="2000" u="none" cap="none" strike="noStrike">
                <a:solidFill>
                  <a:srgbClr val="000000"/>
                </a:solidFill>
                <a:latin typeface="Times New Roman"/>
                <a:ea typeface="Times New Roman"/>
                <a:cs typeface="Times New Roman"/>
                <a:sym typeface="Times New Roman"/>
              </a:rPr>
              <a:t> ESSN)</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DEPENDENT</a:t>
            </a:r>
            <a:endParaRPr b="0" i="0" sz="2000" u="none" cap="none" strike="noStrike">
              <a:solidFill>
                <a:schemeClr val="dk1"/>
              </a:solidFill>
              <a:latin typeface="Times New Roman"/>
              <a:ea typeface="Times New Roman"/>
              <a:cs typeface="Times New Roman"/>
              <a:sym typeface="Times New Roman"/>
            </a:endParaRPr>
          </a:p>
        </p:txBody>
      </p:sp>
      <p:sp>
        <p:nvSpPr>
          <p:cNvPr id="2456" name="Google Shape;2456;p23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307" name="Google Shape;307;p39"/>
          <p:cNvSpPr txBox="1"/>
          <p:nvPr>
            <p:ph type="title"/>
          </p:nvPr>
        </p:nvSpPr>
        <p:spPr>
          <a:xfrm>
            <a:off x="685800" y="28575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Relational Model</a:t>
            </a:r>
            <a:endParaRPr b="1" i="0" sz="4000" u="none" cap="small" strike="noStrike">
              <a:solidFill>
                <a:srgbClr val="333399"/>
              </a:solidFill>
              <a:latin typeface="Arial"/>
              <a:ea typeface="Arial"/>
              <a:cs typeface="Arial"/>
              <a:sym typeface="Arial"/>
            </a:endParaRPr>
          </a:p>
        </p:txBody>
      </p:sp>
      <p:sp>
        <p:nvSpPr>
          <p:cNvPr id="308" name="Google Shape;308;p39"/>
          <p:cNvSpPr txBox="1"/>
          <p:nvPr>
            <p:ph idx="1" type="body"/>
          </p:nvPr>
        </p:nvSpPr>
        <p:spPr>
          <a:xfrm>
            <a:off x="685800" y="1428750"/>
            <a:ext cx="7772400" cy="1219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represent data as a collection of relations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 relation is thought of as a table of value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represent relationships among data through attributes</a:t>
            </a:r>
            <a:endParaRPr b="0" i="0" sz="1800" u="none" cap="none" strike="noStrike">
              <a:solidFill>
                <a:schemeClr val="dk1"/>
              </a:solidFill>
              <a:latin typeface="Times New Roman"/>
              <a:ea typeface="Times New Roman"/>
              <a:cs typeface="Times New Roman"/>
              <a:sym typeface="Times New Roman"/>
            </a:endParaRPr>
          </a:p>
        </p:txBody>
      </p:sp>
      <p:sp>
        <p:nvSpPr>
          <p:cNvPr id="309" name="Google Shape;309;p39"/>
          <p:cNvSpPr txBox="1"/>
          <p:nvPr/>
        </p:nvSpPr>
        <p:spPr>
          <a:xfrm>
            <a:off x="1828800" y="2646362"/>
            <a:ext cx="12636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Department</a:t>
            </a:r>
            <a:endParaRPr b="0" i="0" sz="1800" u="none" cap="none" strike="noStrike">
              <a:solidFill>
                <a:schemeClr val="lt1"/>
              </a:solidFill>
              <a:latin typeface="Times New Roman"/>
              <a:ea typeface="Times New Roman"/>
              <a:cs typeface="Times New Roman"/>
              <a:sym typeface="Times New Roman"/>
            </a:endParaRPr>
          </a:p>
        </p:txBody>
      </p:sp>
      <p:sp>
        <p:nvSpPr>
          <p:cNvPr id="310" name="Google Shape;310;p39"/>
          <p:cNvSpPr txBox="1"/>
          <p:nvPr/>
        </p:nvSpPr>
        <p:spPr>
          <a:xfrm>
            <a:off x="1981200" y="2952750"/>
            <a:ext cx="4432300" cy="915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DNumber     Dname      Extention      Manager</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   d02               MIS             308             e012</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   d04          Accounting       513             e009</a:t>
            </a:r>
            <a:endParaRPr b="0" i="0" sz="1800" u="none" cap="none" strike="noStrike">
              <a:solidFill>
                <a:schemeClr val="lt1"/>
              </a:solidFill>
              <a:latin typeface="Times New Roman"/>
              <a:ea typeface="Times New Roman"/>
              <a:cs typeface="Times New Roman"/>
              <a:sym typeface="Times New Roman"/>
            </a:endParaRPr>
          </a:p>
        </p:txBody>
      </p:sp>
      <p:sp>
        <p:nvSpPr>
          <p:cNvPr id="311" name="Google Shape;311;p39"/>
          <p:cNvSpPr txBox="1"/>
          <p:nvPr/>
        </p:nvSpPr>
        <p:spPr>
          <a:xfrm>
            <a:off x="1981200" y="3028950"/>
            <a:ext cx="4591050" cy="228600"/>
          </a:xfrm>
          <a:prstGeom prst="rect">
            <a:avLst/>
          </a:prstGeom>
          <a:noFill/>
          <a:ln cap="rnd"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12" name="Google Shape;312;p39"/>
          <p:cNvCxnSpPr/>
          <p:nvPr/>
        </p:nvCxnSpPr>
        <p:spPr>
          <a:xfrm>
            <a:off x="3086100" y="3028950"/>
            <a:ext cx="0" cy="228600"/>
          </a:xfrm>
          <a:prstGeom prst="straightConnector1">
            <a:avLst/>
          </a:prstGeom>
          <a:noFill/>
          <a:ln cap="rnd" cmpd="sng" w="12700">
            <a:solidFill>
              <a:schemeClr val="dk1"/>
            </a:solidFill>
            <a:prstDash val="solid"/>
            <a:miter lim="8000"/>
            <a:headEnd len="sm" w="sm" type="none"/>
            <a:tailEnd len="sm" w="sm" type="none"/>
          </a:ln>
        </p:spPr>
      </p:cxnSp>
      <p:cxnSp>
        <p:nvCxnSpPr>
          <p:cNvPr id="313" name="Google Shape;313;p39"/>
          <p:cNvCxnSpPr/>
          <p:nvPr/>
        </p:nvCxnSpPr>
        <p:spPr>
          <a:xfrm>
            <a:off x="4152900" y="3028950"/>
            <a:ext cx="0" cy="228600"/>
          </a:xfrm>
          <a:prstGeom prst="straightConnector1">
            <a:avLst/>
          </a:prstGeom>
          <a:noFill/>
          <a:ln cap="rnd" cmpd="sng" w="12700">
            <a:solidFill>
              <a:schemeClr val="dk1"/>
            </a:solidFill>
            <a:prstDash val="solid"/>
            <a:miter lim="8000"/>
            <a:headEnd len="sm" w="sm" type="none"/>
            <a:tailEnd len="sm" w="sm" type="none"/>
          </a:ln>
        </p:spPr>
      </p:cxnSp>
      <p:cxnSp>
        <p:nvCxnSpPr>
          <p:cNvPr id="314" name="Google Shape;314;p39"/>
          <p:cNvCxnSpPr/>
          <p:nvPr/>
        </p:nvCxnSpPr>
        <p:spPr>
          <a:xfrm>
            <a:off x="5334000" y="3028950"/>
            <a:ext cx="0" cy="228600"/>
          </a:xfrm>
          <a:prstGeom prst="straightConnector1">
            <a:avLst/>
          </a:prstGeom>
          <a:noFill/>
          <a:ln cap="rnd" cmpd="sng" w="12700">
            <a:solidFill>
              <a:schemeClr val="dk1"/>
            </a:solidFill>
            <a:prstDash val="solid"/>
            <a:miter lim="8000"/>
            <a:headEnd len="sm" w="sm" type="none"/>
            <a:tailEnd len="sm" w="sm" type="none"/>
          </a:ln>
        </p:spPr>
      </p:cxnSp>
      <p:sp>
        <p:nvSpPr>
          <p:cNvPr id="315" name="Google Shape;315;p39"/>
          <p:cNvSpPr txBox="1"/>
          <p:nvPr/>
        </p:nvSpPr>
        <p:spPr>
          <a:xfrm>
            <a:off x="1828800" y="3941762"/>
            <a:ext cx="11112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lt1"/>
              </a:solidFill>
              <a:latin typeface="Times New Roman"/>
              <a:ea typeface="Times New Roman"/>
              <a:cs typeface="Times New Roman"/>
              <a:sym typeface="Times New Roman"/>
            </a:endParaRPr>
          </a:p>
        </p:txBody>
      </p:sp>
      <p:sp>
        <p:nvSpPr>
          <p:cNvPr id="316" name="Google Shape;316;p39"/>
          <p:cNvSpPr txBox="1"/>
          <p:nvPr/>
        </p:nvSpPr>
        <p:spPr>
          <a:xfrm>
            <a:off x="1905000" y="4324350"/>
            <a:ext cx="5943600" cy="173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ENumber      EName           Position         Salary     Department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    e007       M. Hirota        accountant       32000        d04</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    e012       J.H. Jackson    manager           76000        d02</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    e015       K. Smith          designer           53000        d02</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    e018       L. Peterson      programmer     35000        d02 </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    e009       K. Johnson      manager           84000        d04</a:t>
            </a:r>
            <a:endParaRPr b="0" i="0" sz="1800" u="none" cap="none" strike="noStrike">
              <a:solidFill>
                <a:schemeClr val="lt1"/>
              </a:solidFill>
              <a:latin typeface="Times New Roman"/>
              <a:ea typeface="Times New Roman"/>
              <a:cs typeface="Times New Roman"/>
              <a:sym typeface="Times New Roman"/>
            </a:endParaRPr>
          </a:p>
        </p:txBody>
      </p:sp>
      <p:sp>
        <p:nvSpPr>
          <p:cNvPr id="317" name="Google Shape;317;p39"/>
          <p:cNvSpPr txBox="1"/>
          <p:nvPr/>
        </p:nvSpPr>
        <p:spPr>
          <a:xfrm>
            <a:off x="1905000" y="4324350"/>
            <a:ext cx="5943600" cy="304800"/>
          </a:xfrm>
          <a:prstGeom prst="rect">
            <a:avLst/>
          </a:prstGeom>
          <a:noFill/>
          <a:ln cap="rnd"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18" name="Google Shape;318;p39"/>
          <p:cNvCxnSpPr/>
          <p:nvPr/>
        </p:nvCxnSpPr>
        <p:spPr>
          <a:xfrm>
            <a:off x="2971800" y="4324350"/>
            <a:ext cx="0" cy="304800"/>
          </a:xfrm>
          <a:prstGeom prst="straightConnector1">
            <a:avLst/>
          </a:prstGeom>
          <a:noFill/>
          <a:ln cap="rnd" cmpd="sng" w="12700">
            <a:solidFill>
              <a:schemeClr val="dk1"/>
            </a:solidFill>
            <a:prstDash val="solid"/>
            <a:miter lim="8000"/>
            <a:headEnd len="sm" w="sm" type="none"/>
            <a:tailEnd len="sm" w="sm" type="none"/>
          </a:ln>
        </p:spPr>
      </p:cxnSp>
      <p:cxnSp>
        <p:nvCxnSpPr>
          <p:cNvPr id="319" name="Google Shape;319;p39"/>
          <p:cNvCxnSpPr/>
          <p:nvPr/>
        </p:nvCxnSpPr>
        <p:spPr>
          <a:xfrm>
            <a:off x="4267200" y="4324350"/>
            <a:ext cx="0" cy="304800"/>
          </a:xfrm>
          <a:prstGeom prst="straightConnector1">
            <a:avLst/>
          </a:prstGeom>
          <a:noFill/>
          <a:ln cap="rnd" cmpd="sng" w="12700">
            <a:solidFill>
              <a:schemeClr val="dk1"/>
            </a:solidFill>
            <a:prstDash val="solid"/>
            <a:miter lim="8000"/>
            <a:headEnd len="sm" w="sm" type="none"/>
            <a:tailEnd len="sm" w="sm" type="none"/>
          </a:ln>
        </p:spPr>
      </p:cxnSp>
      <p:cxnSp>
        <p:nvCxnSpPr>
          <p:cNvPr id="320" name="Google Shape;320;p39"/>
          <p:cNvCxnSpPr/>
          <p:nvPr/>
        </p:nvCxnSpPr>
        <p:spPr>
          <a:xfrm>
            <a:off x="5581650" y="4324350"/>
            <a:ext cx="0" cy="304800"/>
          </a:xfrm>
          <a:prstGeom prst="straightConnector1">
            <a:avLst/>
          </a:prstGeom>
          <a:noFill/>
          <a:ln cap="rnd" cmpd="sng" w="12700">
            <a:solidFill>
              <a:schemeClr val="dk1"/>
            </a:solidFill>
            <a:prstDash val="solid"/>
            <a:miter lim="8000"/>
            <a:headEnd len="sm" w="sm" type="none"/>
            <a:tailEnd len="sm" w="sm" type="none"/>
          </a:ln>
        </p:spPr>
      </p:cxnSp>
      <p:cxnSp>
        <p:nvCxnSpPr>
          <p:cNvPr id="321" name="Google Shape;321;p39"/>
          <p:cNvCxnSpPr/>
          <p:nvPr/>
        </p:nvCxnSpPr>
        <p:spPr>
          <a:xfrm>
            <a:off x="6572250" y="4324350"/>
            <a:ext cx="0" cy="304800"/>
          </a:xfrm>
          <a:prstGeom prst="straightConnector1">
            <a:avLst/>
          </a:prstGeom>
          <a:noFill/>
          <a:ln cap="rnd" cmpd="sng" w="12700">
            <a:solidFill>
              <a:schemeClr val="dk1"/>
            </a:solidFill>
            <a:prstDash val="solid"/>
            <a:miter lim="8000"/>
            <a:headEnd len="sm" w="sm" type="none"/>
            <a:tailEnd len="sm" w="sm" type="none"/>
          </a:ln>
        </p:spPr>
      </p:cxnSp>
      <p:sp>
        <p:nvSpPr>
          <p:cNvPr id="322" name="Google Shape;322;p3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0" name="Shape 2460"/>
        <p:cNvGrpSpPr/>
        <p:nvPr/>
      </p:nvGrpSpPr>
      <p:grpSpPr>
        <a:xfrm>
          <a:off x="0" y="0"/>
          <a:ext cx="0" cy="0"/>
          <a:chOff x="0" y="0"/>
          <a:chExt cx="0" cy="0"/>
        </a:xfrm>
      </p:grpSpPr>
      <p:sp>
        <p:nvSpPr>
          <p:cNvPr id="2461" name="Google Shape;2461;p23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462" name="Google Shape;2462;p237"/>
          <p:cNvSpPr txBox="1"/>
          <p:nvPr>
            <p:ph type="title"/>
          </p:nvPr>
        </p:nvSpPr>
        <p:spPr>
          <a:xfrm>
            <a:off x="685800" y="136525"/>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AGGREGATE FUNCTIONS WITH NESTED QUERIES</a:t>
            </a:r>
            <a:endParaRPr b="1" i="0" sz="4000" u="none" cap="small" strike="noStrike">
              <a:solidFill>
                <a:srgbClr val="333399"/>
              </a:solidFill>
              <a:latin typeface="Arial"/>
              <a:ea typeface="Arial"/>
              <a:cs typeface="Arial"/>
              <a:sym typeface="Arial"/>
            </a:endParaRPr>
          </a:p>
        </p:txBody>
      </p:sp>
      <p:sp>
        <p:nvSpPr>
          <p:cNvPr id="2463" name="Google Shape;2463;p237"/>
          <p:cNvSpPr txBox="1"/>
          <p:nvPr>
            <p:ph idx="1" type="body"/>
          </p:nvPr>
        </p:nvSpPr>
        <p:spPr>
          <a:xfrm>
            <a:off x="412750" y="1390650"/>
            <a:ext cx="8529637" cy="49339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sng" cap="none" strike="noStrike">
                <a:solidFill>
                  <a:schemeClr val="dk1"/>
                </a:solidFill>
                <a:latin typeface="Times New Roman"/>
                <a:ea typeface="Times New Roman"/>
                <a:cs typeface="Times New Roman"/>
                <a:sym typeface="Times New Roman"/>
              </a:rPr>
              <a:t>Query 5</a:t>
            </a:r>
            <a:r>
              <a:rPr b="0" i="0" lang="en-US" sz="2400" u="none" cap="none" strike="noStrike">
                <a:solidFill>
                  <a:schemeClr val="dk1"/>
                </a:solidFill>
                <a:latin typeface="Times New Roman"/>
                <a:ea typeface="Times New Roman"/>
                <a:cs typeface="Times New Roman"/>
                <a:sym typeface="Times New Roman"/>
              </a:rPr>
              <a:t>: Retrieve the names of all employees who have two or more dependents.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1" i="0" lang="en-US" sz="2400" u="none" cap="none" strike="noStrike">
                <a:solidFill>
                  <a:srgbClr val="000000"/>
                </a:solidFill>
                <a:latin typeface="Times New Roman"/>
                <a:ea typeface="Times New Roman"/>
                <a:cs typeface="Times New Roman"/>
                <a:sym typeface="Times New Roman"/>
              </a:rPr>
              <a:t>  Q5A:	  SELECT  	LNAME, FNAME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EMPLOYEE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a:t>
            </a:r>
            <a:r>
              <a:rPr b="1" i="0" lang="en-US" sz="2400" u="none" cap="none" strike="noStrike">
                <a:solidFill>
                  <a:schemeClr val="hlink"/>
                </a:solidFill>
                <a:latin typeface="Times New Roman"/>
                <a:ea typeface="Times New Roman"/>
                <a:cs typeface="Times New Roman"/>
                <a:sym typeface="Times New Roman"/>
              </a:rPr>
              <a:t>( SELECT COUNT(*)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1" i="0" lang="en-US" sz="2400" u="none" cap="none" strike="noStrike">
                <a:solidFill>
                  <a:schemeClr val="hlink"/>
                </a:solidFill>
                <a:latin typeface="Times New Roman"/>
                <a:ea typeface="Times New Roman"/>
                <a:cs typeface="Times New Roman"/>
                <a:sym typeface="Times New Roman"/>
              </a:rPr>
              <a:t>                                      FROM     DEPENDENT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1" i="0" lang="en-US" sz="2400" u="none" cap="none" strike="noStrike">
                <a:solidFill>
                  <a:schemeClr val="hlink"/>
                </a:solidFill>
                <a:latin typeface="Times New Roman"/>
                <a:ea typeface="Times New Roman"/>
                <a:cs typeface="Times New Roman"/>
                <a:sym typeface="Times New Roman"/>
              </a:rPr>
              <a:t>                                      WHERE  SSN=ESSN     )</a:t>
            </a:r>
            <a:r>
              <a:rPr b="1" i="0" lang="en-US" sz="2400" u="none" cap="none" strike="noStrike">
                <a:solidFill>
                  <a:srgbClr val="000000"/>
                </a:solidFill>
                <a:latin typeface="Times New Roman"/>
                <a:ea typeface="Times New Roman"/>
                <a:cs typeface="Times New Roman"/>
                <a:sym typeface="Times New Roman"/>
              </a:rPr>
              <a:t>  &gt;= 2</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SzPts val="1450"/>
              <a:buFont typeface="Times New Roman"/>
              <a:buChar char="●"/>
            </a:pPr>
            <a:r>
              <a:rPr b="0" i="0" lang="en-US" sz="2400" u="sng" cap="none" strike="noStrike">
                <a:solidFill>
                  <a:schemeClr val="dk1"/>
                </a:solidFill>
                <a:latin typeface="Times New Roman"/>
                <a:ea typeface="Times New Roman"/>
                <a:cs typeface="Times New Roman"/>
                <a:sym typeface="Times New Roman"/>
              </a:rPr>
              <a:t>Query</a:t>
            </a:r>
            <a:r>
              <a:rPr b="0" i="0" lang="en-US" sz="2400" u="none" cap="none" strike="noStrike">
                <a:solidFill>
                  <a:schemeClr val="dk1"/>
                </a:solidFill>
                <a:latin typeface="Times New Roman"/>
                <a:ea typeface="Times New Roman"/>
                <a:cs typeface="Times New Roman"/>
                <a:sym typeface="Times New Roman"/>
              </a:rPr>
              <a:t>: Retrieve the names of employees whose salaries are more than the average of all employees’ salaries.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1" i="0" lang="en-US" sz="2400" u="none" cap="none" strike="noStrike">
                <a:solidFill>
                  <a:srgbClr val="000000"/>
                </a:solidFill>
                <a:latin typeface="Times New Roman"/>
                <a:ea typeface="Times New Roman"/>
                <a:cs typeface="Times New Roman"/>
                <a:sym typeface="Times New Roman"/>
              </a:rPr>
              <a:t>	         SELECT  	LNAME, FNAME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EMPLOYEE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SALARY &gt; </a:t>
            </a:r>
            <a:r>
              <a:rPr b="1" i="0" lang="en-US" sz="2400" u="none" cap="none" strike="noStrike">
                <a:solidFill>
                  <a:schemeClr val="hlink"/>
                </a:solidFill>
                <a:latin typeface="Times New Roman"/>
                <a:ea typeface="Times New Roman"/>
                <a:cs typeface="Times New Roman"/>
                <a:sym typeface="Times New Roman"/>
              </a:rPr>
              <a:t>(SELECT AVG(SALARY)</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1" i="0" lang="en-US" sz="2400" u="none" cap="none" strike="noStrike">
                <a:solidFill>
                  <a:schemeClr val="hlink"/>
                </a:solidFill>
                <a:latin typeface="Times New Roman"/>
                <a:ea typeface="Times New Roman"/>
                <a:cs typeface="Times New Roman"/>
                <a:sym typeface="Times New Roman"/>
              </a:rPr>
              <a:t>                                                          FROM     EMPLOYEE)</a:t>
            </a:r>
            <a:endParaRPr b="0" i="0" sz="2000" u="none" cap="none" strike="noStrike">
              <a:solidFill>
                <a:schemeClr val="dk1"/>
              </a:solidFill>
              <a:latin typeface="Times New Roman"/>
              <a:ea typeface="Times New Roman"/>
              <a:cs typeface="Times New Roman"/>
              <a:sym typeface="Times New Roman"/>
            </a:endParaRPr>
          </a:p>
        </p:txBody>
      </p:sp>
      <p:sp>
        <p:nvSpPr>
          <p:cNvPr id="2464" name="Google Shape;2464;p23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8" name="Shape 2468"/>
        <p:cNvGrpSpPr/>
        <p:nvPr/>
      </p:nvGrpSpPr>
      <p:grpSpPr>
        <a:xfrm>
          <a:off x="0" y="0"/>
          <a:ext cx="0" cy="0"/>
          <a:chOff x="0" y="0"/>
          <a:chExt cx="0" cy="0"/>
        </a:xfrm>
      </p:grpSpPr>
      <p:sp>
        <p:nvSpPr>
          <p:cNvPr id="2469" name="Google Shape;2469;p23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470" name="Google Shape;2470;p23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GROUPING</a:t>
            </a:r>
            <a:endParaRPr b="1" i="0" sz="4000" u="none" cap="small" strike="noStrike">
              <a:solidFill>
                <a:srgbClr val="333399"/>
              </a:solidFill>
              <a:latin typeface="Arial"/>
              <a:ea typeface="Arial"/>
              <a:cs typeface="Arial"/>
              <a:sym typeface="Arial"/>
            </a:endParaRPr>
          </a:p>
        </p:txBody>
      </p:sp>
      <p:sp>
        <p:nvSpPr>
          <p:cNvPr id="2471" name="Google Shape;2471;p23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In many cases, we want to apply the aggregate functions </a:t>
            </a:r>
            <a:r>
              <a:rPr b="0" i="1" lang="en-US" sz="2800" u="none" cap="none" strike="noStrike">
                <a:solidFill>
                  <a:srgbClr val="000000"/>
                </a:solidFill>
                <a:latin typeface="Times New Roman"/>
                <a:ea typeface="Times New Roman"/>
                <a:cs typeface="Times New Roman"/>
                <a:sym typeface="Times New Roman"/>
              </a:rPr>
              <a:t>to </a:t>
            </a:r>
            <a:r>
              <a:rPr b="0" i="1" lang="en-US" sz="2800" u="none" cap="none" strike="noStrike">
                <a:solidFill>
                  <a:schemeClr val="hlink"/>
                </a:solidFill>
                <a:latin typeface="Times New Roman"/>
                <a:ea typeface="Times New Roman"/>
                <a:cs typeface="Times New Roman"/>
                <a:sym typeface="Times New Roman"/>
              </a:rPr>
              <a:t>subgroups </a:t>
            </a:r>
            <a:r>
              <a:rPr b="0" i="1" lang="en-US" sz="2800" u="none" cap="none" strike="noStrike">
                <a:solidFill>
                  <a:srgbClr val="000000"/>
                </a:solidFill>
                <a:latin typeface="Times New Roman"/>
                <a:ea typeface="Times New Roman"/>
                <a:cs typeface="Times New Roman"/>
                <a:sym typeface="Times New Roman"/>
              </a:rPr>
              <a:t>of tuples in a relation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Each subgroup of tuples consists of the set of tuples that have </a:t>
            </a:r>
            <a:r>
              <a:rPr b="0" i="1" lang="en-US" sz="2400" u="none" cap="none" strike="noStrike">
                <a:solidFill>
                  <a:schemeClr val="hlink"/>
                </a:solidFill>
                <a:latin typeface="Times New Roman"/>
                <a:ea typeface="Times New Roman"/>
                <a:cs typeface="Times New Roman"/>
                <a:sym typeface="Times New Roman"/>
              </a:rPr>
              <a:t>the same value</a:t>
            </a:r>
            <a:r>
              <a:rPr b="0" i="0" lang="en-US" sz="2400" u="none" cap="none" strike="noStrike">
                <a:solidFill>
                  <a:srgbClr val="000000"/>
                </a:solidFill>
                <a:latin typeface="Times New Roman"/>
                <a:ea typeface="Times New Roman"/>
                <a:cs typeface="Times New Roman"/>
                <a:sym typeface="Times New Roman"/>
              </a:rPr>
              <a:t>  for the </a:t>
            </a:r>
            <a:r>
              <a:rPr b="0" i="1" lang="en-US" sz="2400" u="none" cap="none" strike="noStrike">
                <a:solidFill>
                  <a:srgbClr val="000000"/>
                </a:solidFill>
                <a:latin typeface="Times New Roman"/>
                <a:ea typeface="Times New Roman"/>
                <a:cs typeface="Times New Roman"/>
                <a:sym typeface="Times New Roman"/>
              </a:rPr>
              <a:t>grouping attribute(s)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The function is applied to each subgroup </a:t>
            </a:r>
            <a:r>
              <a:rPr b="0" i="0" lang="en-US" sz="2400" u="none" cap="none" strike="noStrike">
                <a:solidFill>
                  <a:schemeClr val="hlink"/>
                </a:solidFill>
                <a:latin typeface="Times New Roman"/>
                <a:ea typeface="Times New Roman"/>
                <a:cs typeface="Times New Roman"/>
                <a:sym typeface="Times New Roman"/>
              </a:rPr>
              <a:t>independently</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SQL has a </a:t>
            </a:r>
            <a:r>
              <a:rPr b="1" i="0" lang="en-US" sz="2800" u="none" cap="none" strike="noStrike">
                <a:solidFill>
                  <a:srgbClr val="000000"/>
                </a:solidFill>
                <a:latin typeface="Times New Roman"/>
                <a:ea typeface="Times New Roman"/>
                <a:cs typeface="Times New Roman"/>
                <a:sym typeface="Times New Roman"/>
              </a:rPr>
              <a:t>GROUP BY</a:t>
            </a:r>
            <a:r>
              <a:rPr b="0" i="0" lang="en-US" sz="2800" u="none" cap="none" strike="noStrike">
                <a:solidFill>
                  <a:srgbClr val="000000"/>
                </a:solidFill>
                <a:latin typeface="Times New Roman"/>
                <a:ea typeface="Times New Roman"/>
                <a:cs typeface="Times New Roman"/>
                <a:sym typeface="Times New Roman"/>
              </a:rPr>
              <a:t>-clause for specifying the grouping attributes, which </a:t>
            </a:r>
            <a:r>
              <a:rPr b="0" i="1" lang="en-US" sz="2800" u="none" cap="none" strike="noStrike">
                <a:solidFill>
                  <a:schemeClr val="hlink"/>
                </a:solidFill>
                <a:latin typeface="Times New Roman"/>
                <a:ea typeface="Times New Roman"/>
                <a:cs typeface="Times New Roman"/>
                <a:sym typeface="Times New Roman"/>
              </a:rPr>
              <a:t>must also appear in the SELECT-clause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472" name="Google Shape;2472;p23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6" name="Shape 2476"/>
        <p:cNvGrpSpPr/>
        <p:nvPr/>
      </p:nvGrpSpPr>
      <p:grpSpPr>
        <a:xfrm>
          <a:off x="0" y="0"/>
          <a:ext cx="0" cy="0"/>
          <a:chOff x="0" y="0"/>
          <a:chExt cx="0" cy="0"/>
        </a:xfrm>
      </p:grpSpPr>
      <p:sp>
        <p:nvSpPr>
          <p:cNvPr id="2477" name="Google Shape;2477;p23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478" name="Google Shape;2478;p239"/>
          <p:cNvSpPr txBox="1"/>
          <p:nvPr>
            <p:ph idx="4294967295" type="title"/>
          </p:nvPr>
        </p:nvSpPr>
        <p:spPr>
          <a:xfrm>
            <a:off x="685800" y="155575"/>
            <a:ext cx="7772400" cy="6445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0" i="0" lang="en-US" sz="4000" u="none" cap="none" strike="noStrike">
                <a:solidFill>
                  <a:srgbClr val="333399"/>
                </a:solidFill>
                <a:latin typeface="Arial"/>
                <a:ea typeface="Arial"/>
                <a:cs typeface="Arial"/>
                <a:sym typeface="Arial"/>
              </a:rPr>
              <a:t>GROUP BY</a:t>
            </a:r>
            <a:endParaRPr b="0" i="0" sz="4400" u="none" cap="none" strike="noStrike">
              <a:solidFill>
                <a:srgbClr val="333399"/>
              </a:solidFill>
              <a:latin typeface="Arial"/>
              <a:ea typeface="Arial"/>
              <a:cs typeface="Arial"/>
              <a:sym typeface="Arial"/>
            </a:endParaRPr>
          </a:p>
        </p:txBody>
      </p:sp>
      <p:sp>
        <p:nvSpPr>
          <p:cNvPr id="2479" name="Google Shape;2479;p239"/>
          <p:cNvSpPr txBox="1"/>
          <p:nvPr>
            <p:ph idx="1" type="body"/>
          </p:nvPr>
        </p:nvSpPr>
        <p:spPr>
          <a:xfrm>
            <a:off x="342900" y="762000"/>
            <a:ext cx="8553450" cy="363855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400"/>
              </a:spcBef>
              <a:spcAft>
                <a:spcPts val="0"/>
              </a:spcAft>
              <a:buClr>
                <a:srgbClr val="FF0000"/>
              </a:buClr>
              <a:buSzPts val="1200"/>
              <a:buFont typeface="Times New Roman"/>
              <a:buChar char="●"/>
            </a:pPr>
            <a:r>
              <a:rPr b="0" i="0" lang="en-US" sz="2000" u="sng" cap="none" strike="noStrike">
                <a:solidFill>
                  <a:srgbClr val="000000"/>
                </a:solidFill>
                <a:latin typeface="Times New Roman"/>
                <a:ea typeface="Times New Roman"/>
                <a:cs typeface="Times New Roman"/>
                <a:sym typeface="Times New Roman"/>
              </a:rPr>
              <a:t>Query 24:</a:t>
            </a:r>
            <a:r>
              <a:rPr b="0" i="0" lang="en-US" sz="2000" u="none" cap="none" strike="noStrike">
                <a:solidFill>
                  <a:srgbClr val="000000"/>
                </a:solidFill>
                <a:latin typeface="Times New Roman"/>
                <a:ea typeface="Times New Roman"/>
                <a:cs typeface="Times New Roman"/>
                <a:sym typeface="Times New Roman"/>
              </a:rPr>
              <a:t> For each department, retrieve the department number, the number of employees in the department, and their average salary.</a:t>
            </a:r>
            <a:br>
              <a:rPr b="0"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Q24:	   SELECT 	DNO, COUNT (*), AVG (SALARY)</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EMPLOYEE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GROUP BY	DNO</a:t>
            </a:r>
            <a:endParaRPr b="0" i="0" sz="3200" u="none" cap="none" strike="noStrike">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In Q24, the EMPLOYEE tuples are divided into groups--each group having </a:t>
            </a:r>
            <a:r>
              <a:rPr b="0" i="0" lang="en-US" sz="2000" u="none" cap="none" strike="noStrike">
                <a:solidFill>
                  <a:schemeClr val="hlink"/>
                </a:solidFill>
                <a:latin typeface="Times New Roman"/>
                <a:ea typeface="Times New Roman"/>
                <a:cs typeface="Times New Roman"/>
                <a:sym typeface="Times New Roman"/>
              </a:rPr>
              <a:t>the same value</a:t>
            </a:r>
            <a:r>
              <a:rPr b="0" i="0" lang="en-US" sz="2000" u="none" cap="none" strike="noStrike">
                <a:solidFill>
                  <a:srgbClr val="000000"/>
                </a:solidFill>
                <a:latin typeface="Times New Roman"/>
                <a:ea typeface="Times New Roman"/>
                <a:cs typeface="Times New Roman"/>
                <a:sym typeface="Times New Roman"/>
              </a:rPr>
              <a:t> for the grouping attribute DNO</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The COUNT and AVG functions are applied to each such group of tuples </a:t>
            </a:r>
            <a:r>
              <a:rPr b="0" i="0" lang="en-US" sz="2000" u="none" cap="none" strike="noStrike">
                <a:solidFill>
                  <a:schemeClr val="hlink"/>
                </a:solidFill>
                <a:latin typeface="Times New Roman"/>
                <a:ea typeface="Times New Roman"/>
                <a:cs typeface="Times New Roman"/>
                <a:sym typeface="Times New Roman"/>
              </a:rPr>
              <a:t>separately</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The SELECT-clause includes </a:t>
            </a:r>
            <a:r>
              <a:rPr b="0" i="0" lang="en-US" sz="2000" u="none" cap="none" strike="noStrike">
                <a:solidFill>
                  <a:schemeClr val="hlink"/>
                </a:solidFill>
                <a:latin typeface="Times New Roman"/>
                <a:ea typeface="Times New Roman"/>
                <a:cs typeface="Times New Roman"/>
                <a:sym typeface="Times New Roman"/>
              </a:rPr>
              <a:t>only</a:t>
            </a:r>
            <a:r>
              <a:rPr b="0" i="0" lang="en-US" sz="2000" u="none" cap="none" strike="noStrike">
                <a:solidFill>
                  <a:srgbClr val="000000"/>
                </a:solidFill>
                <a:latin typeface="Times New Roman"/>
                <a:ea typeface="Times New Roman"/>
                <a:cs typeface="Times New Roman"/>
                <a:sym typeface="Times New Roman"/>
              </a:rPr>
              <a:t> the </a:t>
            </a:r>
            <a:r>
              <a:rPr b="0" i="0" lang="en-US" sz="2000" u="none" cap="none" strike="noStrike">
                <a:solidFill>
                  <a:schemeClr val="hlink"/>
                </a:solidFill>
                <a:latin typeface="Times New Roman"/>
                <a:ea typeface="Times New Roman"/>
                <a:cs typeface="Times New Roman"/>
                <a:sym typeface="Times New Roman"/>
              </a:rPr>
              <a:t>grouping attribute</a:t>
            </a:r>
            <a:r>
              <a:rPr b="0" i="0" lang="en-US" sz="2000" u="none" cap="none" strike="noStrike">
                <a:solidFill>
                  <a:srgbClr val="000000"/>
                </a:solidFill>
                <a:latin typeface="Times New Roman"/>
                <a:ea typeface="Times New Roman"/>
                <a:cs typeface="Times New Roman"/>
                <a:sym typeface="Times New Roman"/>
              </a:rPr>
              <a:t> and the </a:t>
            </a:r>
            <a:r>
              <a:rPr b="0" i="0" lang="en-US" sz="2000" u="none" cap="none" strike="noStrike">
                <a:solidFill>
                  <a:schemeClr val="hlink"/>
                </a:solidFill>
                <a:latin typeface="Times New Roman"/>
                <a:ea typeface="Times New Roman"/>
                <a:cs typeface="Times New Roman"/>
                <a:sym typeface="Times New Roman"/>
              </a:rPr>
              <a:t>functions</a:t>
            </a:r>
            <a:r>
              <a:rPr b="0" i="0" lang="en-US" sz="2000" u="none" cap="none" strike="noStrike">
                <a:solidFill>
                  <a:srgbClr val="000000"/>
                </a:solidFill>
                <a:latin typeface="Times New Roman"/>
                <a:ea typeface="Times New Roman"/>
                <a:cs typeface="Times New Roman"/>
                <a:sym typeface="Times New Roman"/>
              </a:rPr>
              <a:t> to be applied on each group of tuples</a:t>
            </a:r>
            <a:endParaRPr b="0" i="0" sz="2800" u="none" cap="none" strike="noStrike">
              <a:solidFill>
                <a:schemeClr val="dk1"/>
              </a:solidFill>
              <a:latin typeface="Times New Roman"/>
              <a:ea typeface="Times New Roman"/>
              <a:cs typeface="Times New Roman"/>
              <a:sym typeface="Times New Roman"/>
            </a:endParaRPr>
          </a:p>
        </p:txBody>
      </p:sp>
      <p:pic>
        <p:nvPicPr>
          <p:cNvPr id="2480" name="Google Shape;2480;p239"/>
          <p:cNvPicPr preferRelativeResize="0"/>
          <p:nvPr/>
        </p:nvPicPr>
        <p:blipFill>
          <a:blip r:embed="rId3">
            <a:alphaModFix/>
          </a:blip>
          <a:stretch>
            <a:fillRect/>
          </a:stretch>
        </p:blipFill>
        <p:spPr>
          <a:xfrm>
            <a:off x="685800" y="4395787"/>
            <a:ext cx="7772400" cy="2416175"/>
          </a:xfrm>
          <a:prstGeom prst="rect">
            <a:avLst/>
          </a:prstGeom>
          <a:noFill/>
          <a:ln>
            <a:noFill/>
          </a:ln>
        </p:spPr>
      </p:pic>
      <p:sp>
        <p:nvSpPr>
          <p:cNvPr id="2481" name="Google Shape;2481;p23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5" name="Shape 2485"/>
        <p:cNvGrpSpPr/>
        <p:nvPr/>
      </p:nvGrpSpPr>
      <p:grpSpPr>
        <a:xfrm>
          <a:off x="0" y="0"/>
          <a:ext cx="0" cy="0"/>
          <a:chOff x="0" y="0"/>
          <a:chExt cx="0" cy="0"/>
        </a:xfrm>
      </p:grpSpPr>
      <p:sp>
        <p:nvSpPr>
          <p:cNvPr id="2486" name="Google Shape;2486;p24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487" name="Google Shape;2487;p24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GROUPING AFTER JOINING</a:t>
            </a:r>
            <a:endParaRPr b="1" i="0" sz="4000" u="none" cap="small" strike="noStrike">
              <a:solidFill>
                <a:srgbClr val="333399"/>
              </a:solidFill>
              <a:latin typeface="Arial"/>
              <a:ea typeface="Arial"/>
              <a:cs typeface="Arial"/>
              <a:sym typeface="Arial"/>
            </a:endParaRPr>
          </a:p>
        </p:txBody>
      </p:sp>
      <p:sp>
        <p:nvSpPr>
          <p:cNvPr id="2488" name="Google Shape;2488;p240"/>
          <p:cNvSpPr txBox="1"/>
          <p:nvPr>
            <p:ph idx="1" type="body"/>
          </p:nvPr>
        </p:nvSpPr>
        <p:spPr>
          <a:xfrm>
            <a:off x="528637" y="1514475"/>
            <a:ext cx="8458200" cy="49291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Query 25:</a:t>
            </a:r>
            <a:r>
              <a:rPr b="0" i="0" lang="en-US" sz="2400" u="none" cap="none" strike="noStrike">
                <a:solidFill>
                  <a:srgbClr val="000000"/>
                </a:solidFill>
                <a:latin typeface="Times New Roman"/>
                <a:ea typeface="Times New Roman"/>
                <a:cs typeface="Times New Roman"/>
                <a:sym typeface="Times New Roman"/>
              </a:rPr>
              <a:t> For each project, retrieve the project number, project name, and the number of employees who work on that project.</a:t>
            </a:r>
            <a:br>
              <a:rPr b="0" i="0" lang="en-US" sz="2400" u="none" cap="none" strike="noStrike">
                <a:solidFill>
                  <a:srgbClr val="000000"/>
                </a:solidFill>
                <a:latin typeface="Times New Roman"/>
                <a:ea typeface="Times New Roman"/>
                <a:cs typeface="Times New Roman"/>
                <a:sym typeface="Times New Roman"/>
              </a:rPr>
            </a:br>
            <a:br>
              <a:rPr b="0"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Q25:	SELECT 	PNUMBER, PNAME, COUNT (*)</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PROJECT, WORKS_ON</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PNUMBER=PNO</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GROUP BY	PNUMBER, PNAME</a:t>
            </a:r>
            <a:br>
              <a:rPr b="1" i="0" lang="en-US" sz="24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In this case, the grouping and functions are applied </a:t>
            </a:r>
            <a:r>
              <a:rPr b="0" i="1" lang="en-US" sz="2000" u="none" cap="none" strike="noStrike">
                <a:solidFill>
                  <a:srgbClr val="000000"/>
                </a:solidFill>
                <a:latin typeface="Times New Roman"/>
                <a:ea typeface="Times New Roman"/>
                <a:cs typeface="Times New Roman"/>
                <a:sym typeface="Times New Roman"/>
              </a:rPr>
              <a:t>after</a:t>
            </a:r>
            <a:r>
              <a:rPr b="0" i="0" lang="en-US" sz="2000" u="none" cap="none" strike="noStrike">
                <a:solidFill>
                  <a:srgbClr val="000000"/>
                </a:solidFill>
                <a:latin typeface="Times New Roman"/>
                <a:ea typeface="Times New Roman"/>
                <a:cs typeface="Times New Roman"/>
                <a:sym typeface="Times New Roman"/>
              </a:rPr>
              <a:t>  the joining of the two relations</a:t>
            </a:r>
            <a:endParaRPr b="0" i="0" sz="1800" u="none" cap="none" strike="noStrike">
              <a:solidFill>
                <a:schemeClr val="dk1"/>
              </a:solidFill>
              <a:latin typeface="Times New Roman"/>
              <a:ea typeface="Times New Roman"/>
              <a:cs typeface="Times New Roman"/>
              <a:sym typeface="Times New Roman"/>
            </a:endParaRPr>
          </a:p>
        </p:txBody>
      </p:sp>
      <p:sp>
        <p:nvSpPr>
          <p:cNvPr id="2489" name="Google Shape;2489;p24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3" name="Shape 2493"/>
        <p:cNvGrpSpPr/>
        <p:nvPr/>
      </p:nvGrpSpPr>
      <p:grpSpPr>
        <a:xfrm>
          <a:off x="0" y="0"/>
          <a:ext cx="0" cy="0"/>
          <a:chOff x="0" y="0"/>
          <a:chExt cx="0" cy="0"/>
        </a:xfrm>
      </p:grpSpPr>
      <p:sp>
        <p:nvSpPr>
          <p:cNvPr id="2494" name="Google Shape;2494;p24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495" name="Google Shape;2495;p24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THE HAVING-CLAUSE</a:t>
            </a:r>
            <a:endParaRPr b="1" i="0" sz="4000" u="none" cap="small" strike="noStrike">
              <a:solidFill>
                <a:srgbClr val="333399"/>
              </a:solidFill>
              <a:latin typeface="Arial"/>
              <a:ea typeface="Arial"/>
              <a:cs typeface="Arial"/>
              <a:sym typeface="Arial"/>
            </a:endParaRPr>
          </a:p>
        </p:txBody>
      </p:sp>
      <p:sp>
        <p:nvSpPr>
          <p:cNvPr id="2496" name="Google Shape;2496;p24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rgbClr val="000000"/>
                </a:solidFill>
                <a:latin typeface="Times New Roman"/>
                <a:ea typeface="Times New Roman"/>
                <a:cs typeface="Times New Roman"/>
                <a:sym typeface="Times New Roman"/>
              </a:rPr>
              <a:t>Sometimes we want to retrieve the values of these functions for only those </a:t>
            </a:r>
            <a:r>
              <a:rPr b="0" i="1" lang="en-US" sz="3200" u="none" cap="none" strike="noStrike">
                <a:solidFill>
                  <a:srgbClr val="000000"/>
                </a:solidFill>
                <a:latin typeface="Times New Roman"/>
                <a:ea typeface="Times New Roman"/>
                <a:cs typeface="Times New Roman"/>
                <a:sym typeface="Times New Roman"/>
              </a:rPr>
              <a:t>groups that satisfy certain conditions</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rgbClr val="000000"/>
                </a:solidFill>
                <a:latin typeface="Times New Roman"/>
                <a:ea typeface="Times New Roman"/>
                <a:cs typeface="Times New Roman"/>
                <a:sym typeface="Times New Roman"/>
              </a:rPr>
              <a:t>The HAVING-clause is used for specifying a selection condition </a:t>
            </a:r>
            <a:r>
              <a:rPr b="0" i="0" lang="en-US" sz="3200" u="none" cap="none" strike="noStrike">
                <a:solidFill>
                  <a:schemeClr val="hlink"/>
                </a:solidFill>
                <a:latin typeface="Times New Roman"/>
                <a:ea typeface="Times New Roman"/>
                <a:cs typeface="Times New Roman"/>
                <a:sym typeface="Times New Roman"/>
              </a:rPr>
              <a:t>on groups</a:t>
            </a:r>
            <a:r>
              <a:rPr b="0" i="0" lang="en-US" sz="3200" u="none" cap="none" strike="noStrike">
                <a:solidFill>
                  <a:srgbClr val="000000"/>
                </a:solidFill>
                <a:latin typeface="Times New Roman"/>
                <a:ea typeface="Times New Roman"/>
                <a:cs typeface="Times New Roman"/>
                <a:sym typeface="Times New Roman"/>
              </a:rPr>
              <a:t> (rather than on individual tuples)</a:t>
            </a:r>
            <a:br>
              <a:rPr b="0" i="0" lang="en-US" sz="32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p:txBody>
      </p:sp>
      <p:sp>
        <p:nvSpPr>
          <p:cNvPr id="2497" name="Google Shape;2497;p24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1" name="Shape 2501"/>
        <p:cNvGrpSpPr/>
        <p:nvPr/>
      </p:nvGrpSpPr>
      <p:grpSpPr>
        <a:xfrm>
          <a:off x="0" y="0"/>
          <a:ext cx="0" cy="0"/>
          <a:chOff x="0" y="0"/>
          <a:chExt cx="0" cy="0"/>
        </a:xfrm>
      </p:grpSpPr>
      <p:sp>
        <p:nvSpPr>
          <p:cNvPr id="2502" name="Google Shape;2502;p24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503" name="Google Shape;2503;p242"/>
          <p:cNvSpPr txBox="1"/>
          <p:nvPr>
            <p:ph idx="4294967295" type="title"/>
          </p:nvPr>
        </p:nvSpPr>
        <p:spPr>
          <a:xfrm>
            <a:off x="700087" y="174625"/>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0" i="0" lang="en-US" sz="4400" u="none" cap="none" strike="noStrike">
                <a:solidFill>
                  <a:srgbClr val="333399"/>
                </a:solidFill>
                <a:latin typeface="Arial"/>
                <a:ea typeface="Arial"/>
                <a:cs typeface="Arial"/>
                <a:sym typeface="Arial"/>
              </a:rPr>
              <a:t>HAVING</a:t>
            </a:r>
            <a:endParaRPr b="0" i="0" sz="4400" u="none" cap="none" strike="noStrike">
              <a:solidFill>
                <a:srgbClr val="333399"/>
              </a:solidFill>
              <a:latin typeface="Arial"/>
              <a:ea typeface="Arial"/>
              <a:cs typeface="Arial"/>
              <a:sym typeface="Arial"/>
            </a:endParaRPr>
          </a:p>
        </p:txBody>
      </p:sp>
      <p:sp>
        <p:nvSpPr>
          <p:cNvPr id="2504" name="Google Shape;2504;p242"/>
          <p:cNvSpPr txBox="1"/>
          <p:nvPr>
            <p:ph idx="1" type="body"/>
          </p:nvPr>
        </p:nvSpPr>
        <p:spPr>
          <a:xfrm>
            <a:off x="323850" y="1085850"/>
            <a:ext cx="8458200" cy="26685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400"/>
              </a:spcBef>
              <a:spcAft>
                <a:spcPts val="0"/>
              </a:spcAft>
              <a:buClr>
                <a:srgbClr val="FF0000"/>
              </a:buClr>
              <a:buSzPts val="1200"/>
              <a:buFont typeface="Times New Roman"/>
              <a:buChar char="●"/>
            </a:pPr>
            <a:r>
              <a:rPr b="0" i="0" lang="en-US" sz="2000" u="sng" cap="none" strike="noStrike">
                <a:solidFill>
                  <a:srgbClr val="000000"/>
                </a:solidFill>
                <a:latin typeface="Times New Roman"/>
                <a:ea typeface="Times New Roman"/>
                <a:cs typeface="Times New Roman"/>
                <a:sym typeface="Times New Roman"/>
              </a:rPr>
              <a:t>Query 26:</a:t>
            </a:r>
            <a:r>
              <a:rPr b="0" i="0" lang="en-US" sz="2000" u="none" cap="none" strike="noStrike">
                <a:solidFill>
                  <a:srgbClr val="000000"/>
                </a:solidFill>
                <a:latin typeface="Times New Roman"/>
                <a:ea typeface="Times New Roman"/>
                <a:cs typeface="Times New Roman"/>
                <a:sym typeface="Times New Roman"/>
              </a:rPr>
              <a:t> For each project </a:t>
            </a:r>
            <a:r>
              <a:rPr b="0" i="1" lang="en-US" sz="2000" u="none" cap="none" strike="noStrike">
                <a:solidFill>
                  <a:srgbClr val="000000"/>
                </a:solidFill>
                <a:latin typeface="Times New Roman"/>
                <a:ea typeface="Times New Roman"/>
                <a:cs typeface="Times New Roman"/>
                <a:sym typeface="Times New Roman"/>
              </a:rPr>
              <a:t>on which more than two employees work</a:t>
            </a:r>
            <a:r>
              <a:rPr b="0" i="0" lang="en-US" sz="2000" u="none" cap="none" strike="noStrike">
                <a:solidFill>
                  <a:srgbClr val="000000"/>
                </a:solidFill>
                <a:latin typeface="Times New Roman"/>
                <a:ea typeface="Times New Roman"/>
                <a:cs typeface="Times New Roman"/>
                <a:sym typeface="Times New Roman"/>
              </a:rPr>
              <a:t> , retrieve the project number, project name, and the number of employees who work on that project.</a:t>
            </a:r>
            <a:br>
              <a:rPr b="0"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Q26:     	SELECT 	PNUMBER, PNAME, COUNT(*)</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PROJECT, WORKS_ON</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PNUMBER=PNO</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GROUP BY	PNUMBER, PNAME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HAVING	COUNT (*) &gt; 2</a:t>
            </a:r>
            <a:endParaRPr b="0" i="0" sz="3200" u="none" cap="none" strike="noStrike">
              <a:solidFill>
                <a:schemeClr val="dk1"/>
              </a:solidFill>
              <a:latin typeface="Times New Roman"/>
              <a:ea typeface="Times New Roman"/>
              <a:cs typeface="Times New Roman"/>
              <a:sym typeface="Times New Roman"/>
            </a:endParaRPr>
          </a:p>
        </p:txBody>
      </p:sp>
      <p:pic>
        <p:nvPicPr>
          <p:cNvPr id="2505" name="Google Shape;2505;p242"/>
          <p:cNvPicPr preferRelativeResize="0"/>
          <p:nvPr/>
        </p:nvPicPr>
        <p:blipFill>
          <a:blip r:embed="rId3">
            <a:alphaModFix/>
          </a:blip>
          <a:stretch>
            <a:fillRect/>
          </a:stretch>
        </p:blipFill>
        <p:spPr>
          <a:xfrm>
            <a:off x="723900" y="3754437"/>
            <a:ext cx="7943850" cy="2697162"/>
          </a:xfrm>
          <a:prstGeom prst="rect">
            <a:avLst/>
          </a:prstGeom>
          <a:noFill/>
          <a:ln>
            <a:noFill/>
          </a:ln>
        </p:spPr>
      </p:pic>
      <p:sp>
        <p:nvSpPr>
          <p:cNvPr id="2506" name="Google Shape;2506;p242"/>
          <p:cNvSpPr txBox="1"/>
          <p:nvPr/>
        </p:nvSpPr>
        <p:spPr>
          <a:xfrm>
            <a:off x="8118475" y="4665662"/>
            <a:ext cx="260350"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2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2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2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2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lt1"/>
              </a:solidFill>
              <a:latin typeface="Times New Roman"/>
              <a:ea typeface="Times New Roman"/>
              <a:cs typeface="Times New Roman"/>
              <a:sym typeface="Times New Roman"/>
            </a:endParaRPr>
          </a:p>
        </p:txBody>
      </p:sp>
      <p:sp>
        <p:nvSpPr>
          <p:cNvPr id="2507" name="Google Shape;2507;p24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1" name="Shape 2511"/>
        <p:cNvGrpSpPr/>
        <p:nvPr/>
      </p:nvGrpSpPr>
      <p:grpSpPr>
        <a:xfrm>
          <a:off x="0" y="0"/>
          <a:ext cx="0" cy="0"/>
          <a:chOff x="0" y="0"/>
          <a:chExt cx="0" cy="0"/>
        </a:xfrm>
      </p:grpSpPr>
      <p:sp>
        <p:nvSpPr>
          <p:cNvPr id="2512" name="Google Shape;2512;p24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513" name="Google Shape;2513;p243"/>
          <p:cNvSpPr txBox="1"/>
          <p:nvPr>
            <p:ph idx="1" type="body"/>
          </p:nvPr>
        </p:nvSpPr>
        <p:spPr>
          <a:xfrm>
            <a:off x="457200" y="342900"/>
            <a:ext cx="8458200" cy="59832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00"/>
              </a:spcBef>
              <a:spcAft>
                <a:spcPts val="0"/>
              </a:spcAft>
              <a:buClr>
                <a:srgbClr val="FF0000"/>
              </a:buClr>
              <a:buSzPts val="1200"/>
              <a:buFont typeface="Times New Roman"/>
              <a:buChar char="●"/>
            </a:pPr>
            <a:r>
              <a:rPr b="0" i="0" lang="en-US" sz="2000" u="sng" cap="none" strike="noStrike">
                <a:solidFill>
                  <a:schemeClr val="dk1"/>
                </a:solidFill>
                <a:latin typeface="Times New Roman"/>
                <a:ea typeface="Times New Roman"/>
                <a:cs typeface="Times New Roman"/>
                <a:sym typeface="Times New Roman"/>
              </a:rPr>
              <a:t>Query 28</a:t>
            </a:r>
            <a:r>
              <a:rPr b="0" i="0" lang="en-US" sz="2000" u="none" cap="none" strike="noStrike">
                <a:solidFill>
                  <a:schemeClr val="dk1"/>
                </a:solidFill>
                <a:latin typeface="Times New Roman"/>
                <a:ea typeface="Times New Roman"/>
                <a:cs typeface="Times New Roman"/>
                <a:sym typeface="Times New Roman"/>
              </a:rPr>
              <a:t>: For each department that has more than five employees, retrieve the department number and the number of its employees who are making more than $40,000.</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1"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hlink"/>
                </a:solidFill>
                <a:latin typeface="Times New Roman"/>
                <a:ea typeface="Times New Roman"/>
                <a:cs typeface="Times New Roman"/>
                <a:sym typeface="Times New Roman"/>
              </a:rPr>
              <a:t>incorrect</a:t>
            </a:r>
            <a:r>
              <a:rPr b="1" i="0" lang="en-US" sz="2000" u="none" cap="none" strike="noStrike">
                <a:solidFill>
                  <a:schemeClr val="dk1"/>
                </a:solidFill>
                <a:latin typeface="Times New Roman"/>
                <a:ea typeface="Times New Roman"/>
                <a:cs typeface="Times New Roman"/>
                <a:sym typeface="Times New Roman"/>
              </a:rPr>
              <a:t>:     SELECT       DNO, COUNT(*)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1" i="0" lang="en-US" sz="2000" u="none" cap="none" strike="noStrike">
                <a:solidFill>
                  <a:schemeClr val="dk1"/>
                </a:solidFill>
                <a:latin typeface="Times New Roman"/>
                <a:ea typeface="Times New Roman"/>
                <a:cs typeface="Times New Roman"/>
                <a:sym typeface="Times New Roman"/>
              </a:rPr>
              <a:t>                         FROM           EMPLOYEE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1" i="0" lang="en-US" sz="2000" u="none" cap="none" strike="noStrike">
                <a:solidFill>
                  <a:schemeClr val="dk1"/>
                </a:solidFill>
                <a:latin typeface="Times New Roman"/>
                <a:ea typeface="Times New Roman"/>
                <a:cs typeface="Times New Roman"/>
                <a:sym typeface="Times New Roman"/>
              </a:rPr>
              <a:t>                         WHERE        SALARY&gt;40000</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1" i="0" lang="en-US" sz="2000" u="none" cap="none" strike="noStrike">
                <a:solidFill>
                  <a:schemeClr val="dk1"/>
                </a:solidFill>
                <a:latin typeface="Times New Roman"/>
                <a:ea typeface="Times New Roman"/>
                <a:cs typeface="Times New Roman"/>
                <a:sym typeface="Times New Roman"/>
              </a:rPr>
              <a:t>                         GROUP BY  DNO</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1" i="0" lang="en-US" sz="2000" u="none" cap="none" strike="noStrike">
                <a:solidFill>
                  <a:schemeClr val="dk1"/>
                </a:solidFill>
                <a:latin typeface="Times New Roman"/>
                <a:ea typeface="Times New Roman"/>
                <a:cs typeface="Times New Roman"/>
                <a:sym typeface="Times New Roman"/>
              </a:rPr>
              <a:t>                         HAVING       COUNT(*) &gt; 5</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1" i="0" lang="en-US" sz="2000" u="none" cap="none" strike="noStrike">
                <a:solidFill>
                  <a:schemeClr val="dk1"/>
                </a:solidFill>
                <a:latin typeface="Times New Roman"/>
                <a:ea typeface="Times New Roman"/>
                <a:cs typeface="Times New Roman"/>
                <a:sym typeface="Times New Roman"/>
              </a:rPr>
              <a:t>   Q28:       SELECT       DNO, COUNT(*)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1" i="0" lang="en-US" sz="2000" u="none" cap="none" strike="noStrike">
                <a:solidFill>
                  <a:schemeClr val="dk1"/>
                </a:solidFill>
                <a:latin typeface="Times New Roman"/>
                <a:ea typeface="Times New Roman"/>
                <a:cs typeface="Times New Roman"/>
                <a:sym typeface="Times New Roman"/>
              </a:rPr>
              <a:t>                  FROM           EMPLOYEE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1" i="0" lang="en-US" sz="2000" u="none" cap="none" strike="noStrike">
                <a:solidFill>
                  <a:schemeClr val="dk1"/>
                </a:solidFill>
                <a:latin typeface="Times New Roman"/>
                <a:ea typeface="Times New Roman"/>
                <a:cs typeface="Times New Roman"/>
                <a:sym typeface="Times New Roman"/>
              </a:rPr>
              <a:t>                  WHERE        SALARY&gt;40000 AND</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1" i="0" lang="en-US" sz="2000" u="none" cap="none" strike="noStrike">
                <a:solidFill>
                  <a:schemeClr val="dk1"/>
                </a:solidFill>
                <a:latin typeface="Times New Roman"/>
                <a:ea typeface="Times New Roman"/>
                <a:cs typeface="Times New Roman"/>
                <a:sym typeface="Times New Roman"/>
              </a:rPr>
              <a:t>                                          DNO IN </a:t>
            </a:r>
            <a:r>
              <a:rPr b="1" i="0" lang="en-US" sz="2000" u="none" cap="none" strike="noStrike">
                <a:solidFill>
                  <a:schemeClr val="hlink"/>
                </a:solidFill>
                <a:latin typeface="Times New Roman"/>
                <a:ea typeface="Times New Roman"/>
                <a:cs typeface="Times New Roman"/>
                <a:sym typeface="Times New Roman"/>
              </a:rPr>
              <a:t>( SELECT        DNO</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1" i="0" lang="en-US" sz="2000" u="none" cap="none" strike="noStrike">
                <a:solidFill>
                  <a:schemeClr val="hlink"/>
                </a:solidFill>
                <a:latin typeface="Times New Roman"/>
                <a:ea typeface="Times New Roman"/>
                <a:cs typeface="Times New Roman"/>
                <a:sym typeface="Times New Roman"/>
              </a:rPr>
              <a:t>                                                            FROM           EMPLOYEE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1" i="0" lang="en-US" sz="2000" u="none" cap="none" strike="noStrike">
                <a:solidFill>
                  <a:schemeClr val="hlink"/>
                </a:solidFill>
                <a:latin typeface="Times New Roman"/>
                <a:ea typeface="Times New Roman"/>
                <a:cs typeface="Times New Roman"/>
                <a:sym typeface="Times New Roman"/>
              </a:rPr>
              <a:t>                                                            GROUP BY  DNO</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1" i="0" lang="en-US" sz="2000" u="none" cap="none" strike="noStrike">
                <a:solidFill>
                  <a:schemeClr val="hlink"/>
                </a:solidFill>
                <a:latin typeface="Times New Roman"/>
                <a:ea typeface="Times New Roman"/>
                <a:cs typeface="Times New Roman"/>
                <a:sym typeface="Times New Roman"/>
              </a:rPr>
              <a:t>                                                             HAVING      COUNT(*) &gt; 5 )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Times New Roman"/>
              <a:buNone/>
            </a:pPr>
            <a:r>
              <a:rPr b="1" i="0" lang="en-US" sz="2000" u="none" cap="none" strike="noStrike">
                <a:solidFill>
                  <a:schemeClr val="dk1"/>
                </a:solidFill>
                <a:latin typeface="Times New Roman"/>
                <a:ea typeface="Times New Roman"/>
                <a:cs typeface="Times New Roman"/>
                <a:sym typeface="Times New Roman"/>
              </a:rPr>
              <a:t>                  GROUP BY  DNO</a:t>
            </a:r>
            <a:endParaRPr b="0" i="0" sz="2000" u="none" cap="none" strike="noStrike">
              <a:solidFill>
                <a:schemeClr val="dk1"/>
              </a:solidFill>
              <a:latin typeface="Times New Roman"/>
              <a:ea typeface="Times New Roman"/>
              <a:cs typeface="Times New Roman"/>
              <a:sym typeface="Times New Roman"/>
            </a:endParaRPr>
          </a:p>
        </p:txBody>
      </p:sp>
      <p:sp>
        <p:nvSpPr>
          <p:cNvPr id="2514" name="Google Shape;2514;p24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8" name="Shape 2518"/>
        <p:cNvGrpSpPr/>
        <p:nvPr/>
      </p:nvGrpSpPr>
      <p:grpSpPr>
        <a:xfrm>
          <a:off x="0" y="0"/>
          <a:ext cx="0" cy="0"/>
          <a:chOff x="0" y="0"/>
          <a:chExt cx="0" cy="0"/>
        </a:xfrm>
      </p:grpSpPr>
      <p:sp>
        <p:nvSpPr>
          <p:cNvPr id="2519" name="Google Shape;2519;p24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520" name="Google Shape;2520;p244"/>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Summary of SQL Queries</a:t>
            </a:r>
            <a:endParaRPr b="1" i="0" sz="4000" u="none" cap="small" strike="noStrike">
              <a:solidFill>
                <a:srgbClr val="333399"/>
              </a:solidFill>
              <a:latin typeface="Arial"/>
              <a:ea typeface="Arial"/>
              <a:cs typeface="Arial"/>
              <a:sym typeface="Arial"/>
            </a:endParaRPr>
          </a:p>
        </p:txBody>
      </p:sp>
      <p:sp>
        <p:nvSpPr>
          <p:cNvPr id="2521" name="Google Shape;2521;p24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A query in SQL can consist of up to six clauses, but only the first two, SELECT and FROM, are mandatory. The clauses are specified in the following order:</a:t>
            </a:r>
            <a:br>
              <a:rPr b="0" i="0" lang="en-US" sz="2400" u="none" cap="none" strike="noStrike">
                <a:solidFill>
                  <a:srgbClr val="000000"/>
                </a:solidFill>
                <a:latin typeface="Times New Roman"/>
                <a:ea typeface="Times New Roman"/>
                <a:cs typeface="Times New Roman"/>
                <a:sym typeface="Times New Roman"/>
              </a:rPr>
            </a:br>
            <a:br>
              <a:rPr b="0"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SELECT	&lt;attribute list&gt;</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FROM	&lt;table list&gt;</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[WHERE	&lt;condition&gt;]</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[GROUP BY &lt;grouping attribute(s)&gt;]</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[HAVING	&lt;group condition&gt;]</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[ORDER BY &lt;attribute list&gt;]</a:t>
            </a:r>
            <a:endParaRPr b="0" i="0" sz="2000" u="none" cap="none" strike="noStrike">
              <a:solidFill>
                <a:schemeClr val="dk1"/>
              </a:solidFill>
              <a:latin typeface="Times New Roman"/>
              <a:ea typeface="Times New Roman"/>
              <a:cs typeface="Times New Roman"/>
              <a:sym typeface="Times New Roman"/>
            </a:endParaRPr>
          </a:p>
        </p:txBody>
      </p:sp>
      <p:sp>
        <p:nvSpPr>
          <p:cNvPr id="2522" name="Google Shape;2522;p24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6" name="Shape 2526"/>
        <p:cNvGrpSpPr/>
        <p:nvPr/>
      </p:nvGrpSpPr>
      <p:grpSpPr>
        <a:xfrm>
          <a:off x="0" y="0"/>
          <a:ext cx="0" cy="0"/>
          <a:chOff x="0" y="0"/>
          <a:chExt cx="0" cy="0"/>
        </a:xfrm>
      </p:grpSpPr>
      <p:sp>
        <p:nvSpPr>
          <p:cNvPr id="2527" name="Google Shape;2527;p24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528" name="Google Shape;2528;p245"/>
          <p:cNvSpPr txBox="1"/>
          <p:nvPr>
            <p:ph type="title"/>
          </p:nvPr>
        </p:nvSpPr>
        <p:spPr>
          <a:xfrm>
            <a:off x="657225" y="333375"/>
            <a:ext cx="7772400" cy="89217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Discussion of SQL Queries</a:t>
            </a:r>
            <a:endParaRPr b="1" i="0" sz="4000" u="none" cap="small" strike="noStrike">
              <a:solidFill>
                <a:srgbClr val="333399"/>
              </a:solidFill>
              <a:latin typeface="Arial"/>
              <a:ea typeface="Arial"/>
              <a:cs typeface="Arial"/>
              <a:sym typeface="Arial"/>
            </a:endParaRPr>
          </a:p>
        </p:txBody>
      </p:sp>
      <p:sp>
        <p:nvSpPr>
          <p:cNvPr id="2529" name="Google Shape;2529;p245"/>
          <p:cNvSpPr txBox="1"/>
          <p:nvPr>
            <p:ph idx="1" type="body"/>
          </p:nvPr>
        </p:nvSpPr>
        <p:spPr>
          <a:xfrm>
            <a:off x="590550" y="1238250"/>
            <a:ext cx="8191500" cy="5219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20"/>
              </a:spcBef>
              <a:spcAft>
                <a:spcPts val="0"/>
              </a:spcAft>
              <a:buClr>
                <a:srgbClr val="FF0000"/>
              </a:buClr>
              <a:buSzPts val="1550"/>
              <a:buFont typeface="Times New Roman"/>
              <a:buChar char="●"/>
            </a:pPr>
            <a:r>
              <a:rPr b="0" i="0" lang="en-US" sz="2600" u="none" cap="none" strike="noStrike">
                <a:solidFill>
                  <a:srgbClr val="000000"/>
                </a:solidFill>
                <a:latin typeface="Times New Roman"/>
                <a:ea typeface="Times New Roman"/>
                <a:cs typeface="Times New Roman"/>
                <a:sym typeface="Times New Roman"/>
              </a:rPr>
              <a:t>A query is evaluated by first applying the WHERE-clause, then GROUP BY and HAVING, and finally the SELECT-clause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300"/>
              <a:buFont typeface="Times New Roman"/>
              <a:buChar char="●"/>
            </a:pPr>
            <a:r>
              <a:rPr b="0" i="0" lang="en-US" sz="2200" u="none" cap="none" strike="noStrike">
                <a:solidFill>
                  <a:srgbClr val="000000"/>
                </a:solidFill>
                <a:latin typeface="Times New Roman"/>
                <a:ea typeface="Times New Roman"/>
                <a:cs typeface="Times New Roman"/>
                <a:sym typeface="Times New Roman"/>
              </a:rPr>
              <a:t>The SELECT-clause lists the attributes or functions to be retrieved</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300"/>
              <a:buFont typeface="Times New Roman"/>
              <a:buChar char="●"/>
            </a:pPr>
            <a:r>
              <a:rPr b="0" i="0" lang="en-US" sz="2200" u="none" cap="none" strike="noStrike">
                <a:solidFill>
                  <a:srgbClr val="000000"/>
                </a:solidFill>
                <a:latin typeface="Times New Roman"/>
                <a:ea typeface="Times New Roman"/>
                <a:cs typeface="Times New Roman"/>
                <a:sym typeface="Times New Roman"/>
              </a:rPr>
              <a:t>The FROM-clause specifies all relations (or aliases) needed in the query but not those needed in nested queries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300"/>
              <a:buFont typeface="Times New Roman"/>
              <a:buChar char="●"/>
            </a:pPr>
            <a:r>
              <a:rPr b="0" i="0" lang="en-US" sz="2200" u="none" cap="none" strike="noStrike">
                <a:solidFill>
                  <a:srgbClr val="000000"/>
                </a:solidFill>
                <a:latin typeface="Times New Roman"/>
                <a:ea typeface="Times New Roman"/>
                <a:cs typeface="Times New Roman"/>
                <a:sym typeface="Times New Roman"/>
              </a:rPr>
              <a:t>The WHERE-clause specifies the conditions for selection and join of tuples from the relations specified in the FROM-clause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300"/>
              <a:buFont typeface="Times New Roman"/>
              <a:buChar char="●"/>
            </a:pPr>
            <a:r>
              <a:rPr b="0" i="0" lang="en-US" sz="2200" u="none" cap="none" strike="noStrike">
                <a:solidFill>
                  <a:srgbClr val="000000"/>
                </a:solidFill>
                <a:latin typeface="Times New Roman"/>
                <a:ea typeface="Times New Roman"/>
                <a:cs typeface="Times New Roman"/>
                <a:sym typeface="Times New Roman"/>
              </a:rPr>
              <a:t>GROUP BY specifies grouping attributes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300"/>
              <a:buFont typeface="Times New Roman"/>
              <a:buChar char="●"/>
            </a:pPr>
            <a:r>
              <a:rPr b="0" i="0" lang="en-US" sz="2200" u="none" cap="none" strike="noStrike">
                <a:solidFill>
                  <a:srgbClr val="000000"/>
                </a:solidFill>
                <a:latin typeface="Times New Roman"/>
                <a:ea typeface="Times New Roman"/>
                <a:cs typeface="Times New Roman"/>
                <a:sym typeface="Times New Roman"/>
              </a:rPr>
              <a:t>HAVING specifies a condition for selection of groups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300"/>
              <a:buFont typeface="Times New Roman"/>
              <a:buChar char="●"/>
            </a:pPr>
            <a:r>
              <a:rPr b="0" i="0" lang="en-US" sz="2200" u="none" cap="none" strike="noStrike">
                <a:solidFill>
                  <a:srgbClr val="000000"/>
                </a:solidFill>
                <a:latin typeface="Times New Roman"/>
                <a:ea typeface="Times New Roman"/>
                <a:cs typeface="Times New Roman"/>
                <a:sym typeface="Times New Roman"/>
              </a:rPr>
              <a:t>ORDER BY specifies an order for displaying the result of a query</a:t>
            </a:r>
            <a:endParaRPr b="0" i="0" sz="1800" u="none" cap="none" strike="noStrike">
              <a:solidFill>
                <a:schemeClr val="dk1"/>
              </a:solidFill>
              <a:latin typeface="Times New Roman"/>
              <a:ea typeface="Times New Roman"/>
              <a:cs typeface="Times New Roman"/>
              <a:sym typeface="Times New Roman"/>
            </a:endParaRPr>
          </a:p>
        </p:txBody>
      </p:sp>
      <p:sp>
        <p:nvSpPr>
          <p:cNvPr id="2530" name="Google Shape;2530;p24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24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536" name="Google Shape;2536;p246"/>
          <p:cNvSpPr txBox="1"/>
          <p:nvPr>
            <p:ph type="title"/>
          </p:nvPr>
        </p:nvSpPr>
        <p:spPr>
          <a:xfrm>
            <a:off x="657225" y="246062"/>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Database Updates in SQL</a:t>
            </a:r>
            <a:endParaRPr b="1" i="0" sz="4000" u="none" cap="small" strike="noStrike">
              <a:solidFill>
                <a:srgbClr val="333399"/>
              </a:solidFill>
              <a:latin typeface="Arial"/>
              <a:ea typeface="Arial"/>
              <a:cs typeface="Arial"/>
              <a:sym typeface="Arial"/>
            </a:endParaRPr>
          </a:p>
        </p:txBody>
      </p:sp>
      <p:sp>
        <p:nvSpPr>
          <p:cNvPr id="2537" name="Google Shape;2537;p246"/>
          <p:cNvSpPr txBox="1"/>
          <p:nvPr>
            <p:ph idx="1" type="body"/>
          </p:nvPr>
        </p:nvSpPr>
        <p:spPr>
          <a:xfrm>
            <a:off x="247650" y="1412875"/>
            <a:ext cx="8763000" cy="4913312"/>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There are three SQL commands to modify the database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INSERT, DELETE, and UPDATE</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the INSERT command</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In its simplest form, it is used to add one or more tuples to a relation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Attribute values should be listed in the same order as the attributes were specified in the CREATE TABLE command</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538" name="Google Shape;2538;p24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328" name="Google Shape;328;p40"/>
          <p:cNvSpPr txBox="1"/>
          <p:nvPr>
            <p:ph type="title"/>
          </p:nvPr>
        </p:nvSpPr>
        <p:spPr>
          <a:xfrm>
            <a:off x="685800" y="381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Schemas Vs. Instances</a:t>
            </a:r>
            <a:endParaRPr b="1" i="0" sz="4000" u="none" cap="small" strike="noStrike">
              <a:solidFill>
                <a:srgbClr val="333399"/>
              </a:solidFill>
              <a:latin typeface="Arial"/>
              <a:ea typeface="Arial"/>
              <a:cs typeface="Arial"/>
              <a:sym typeface="Arial"/>
            </a:endParaRPr>
          </a:p>
        </p:txBody>
      </p:sp>
      <p:sp>
        <p:nvSpPr>
          <p:cNvPr id="329" name="Google Shape;329;p40"/>
          <p:cNvSpPr txBox="1"/>
          <p:nvPr>
            <p:ph idx="1" type="body"/>
          </p:nvPr>
        </p:nvSpPr>
        <p:spPr>
          <a:xfrm>
            <a:off x="685800" y="1104900"/>
            <a:ext cx="8153400" cy="35401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Database Schema</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The </a:t>
            </a:r>
            <a:r>
              <a:rPr b="0" i="1" lang="en-US" sz="2400" u="none" cap="none" strike="noStrike">
                <a:solidFill>
                  <a:srgbClr val="000000"/>
                </a:solidFill>
                <a:latin typeface="Times New Roman"/>
                <a:ea typeface="Times New Roman"/>
                <a:cs typeface="Times New Roman"/>
                <a:sym typeface="Times New Roman"/>
              </a:rPr>
              <a:t>description</a:t>
            </a:r>
            <a:r>
              <a:rPr b="0" i="0" lang="en-US" sz="2400" u="none" cap="none" strike="noStrike">
                <a:solidFill>
                  <a:srgbClr val="000000"/>
                </a:solidFill>
                <a:latin typeface="Times New Roman"/>
                <a:ea typeface="Times New Roman"/>
                <a:cs typeface="Times New Roman"/>
                <a:sym typeface="Times New Roman"/>
              </a:rPr>
              <a:t> of a database. Includes descriptions of the database structure and the constraints that should hold on the database.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Database Instance</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The actual data stored in a database at a </a:t>
            </a:r>
            <a:r>
              <a:rPr b="0" i="1" lang="en-US" sz="2400" u="none" cap="none" strike="noStrike">
                <a:solidFill>
                  <a:srgbClr val="000000"/>
                </a:solidFill>
                <a:latin typeface="Times New Roman"/>
                <a:ea typeface="Times New Roman"/>
                <a:cs typeface="Times New Roman"/>
                <a:sym typeface="Times New Roman"/>
              </a:rPr>
              <a:t>particular moment in time</a:t>
            </a:r>
            <a:r>
              <a:rPr b="0" i="0" lang="en-US" sz="2400" u="none" cap="none" strike="noStrike">
                <a:solidFill>
                  <a:srgbClr val="000000"/>
                </a:solidFill>
                <a:latin typeface="Times New Roman"/>
                <a:ea typeface="Times New Roman"/>
                <a:cs typeface="Times New Roman"/>
                <a:sym typeface="Times New Roman"/>
              </a:rPr>
              <a:t>. Also called </a:t>
            </a:r>
            <a:r>
              <a:rPr b="1" i="0" lang="en-US" sz="2400" u="none" cap="none" strike="noStrike">
                <a:solidFill>
                  <a:srgbClr val="000000"/>
                </a:solidFill>
                <a:latin typeface="Times New Roman"/>
                <a:ea typeface="Times New Roman"/>
                <a:cs typeface="Times New Roman"/>
                <a:sym typeface="Times New Roman"/>
              </a:rPr>
              <a:t>database state</a:t>
            </a:r>
            <a:r>
              <a:rPr b="0" i="0" lang="en-US" sz="2400" u="none" cap="none" strike="noStrike">
                <a:solidFill>
                  <a:srgbClr val="000000"/>
                </a:solidFill>
                <a:latin typeface="Times New Roman"/>
                <a:ea typeface="Times New Roman"/>
                <a:cs typeface="Times New Roman"/>
                <a:sym typeface="Times New Roman"/>
              </a:rPr>
              <a:t> (or </a:t>
            </a:r>
            <a:r>
              <a:rPr b="1" i="0" lang="en-US" sz="2400" u="none" cap="none" strike="noStrike">
                <a:solidFill>
                  <a:srgbClr val="000000"/>
                </a:solidFill>
                <a:latin typeface="Times New Roman"/>
                <a:ea typeface="Times New Roman"/>
                <a:cs typeface="Times New Roman"/>
                <a:sym typeface="Times New Roman"/>
              </a:rPr>
              <a:t>occurrence</a:t>
            </a:r>
            <a:r>
              <a:rPr b="0" i="0" lang="en-US" sz="2400" u="none" cap="none" strike="noStrike">
                <a:solidFill>
                  <a:srgbClr val="000000"/>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Schema Diagram</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A diagrammatic display of a database schema.</a:t>
            </a:r>
            <a:endParaRPr b="0" i="0" sz="1800" u="none" cap="none" strike="noStrike">
              <a:solidFill>
                <a:schemeClr val="dk1"/>
              </a:solidFill>
              <a:latin typeface="Times New Roman"/>
              <a:ea typeface="Times New Roman"/>
              <a:cs typeface="Times New Roman"/>
              <a:sym typeface="Times New Roman"/>
            </a:endParaRPr>
          </a:p>
        </p:txBody>
      </p:sp>
      <p:sp>
        <p:nvSpPr>
          <p:cNvPr id="330" name="Google Shape;330;p40"/>
          <p:cNvSpPr txBox="1"/>
          <p:nvPr/>
        </p:nvSpPr>
        <p:spPr>
          <a:xfrm>
            <a:off x="1663700" y="4773612"/>
            <a:ext cx="11112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lt1"/>
              </a:solidFill>
              <a:latin typeface="Times New Roman"/>
              <a:ea typeface="Times New Roman"/>
              <a:cs typeface="Times New Roman"/>
              <a:sym typeface="Times New Roman"/>
            </a:endParaRPr>
          </a:p>
        </p:txBody>
      </p:sp>
      <p:sp>
        <p:nvSpPr>
          <p:cNvPr id="331" name="Google Shape;331;p40"/>
          <p:cNvSpPr txBox="1"/>
          <p:nvPr/>
        </p:nvSpPr>
        <p:spPr>
          <a:xfrm>
            <a:off x="1739900" y="5156200"/>
            <a:ext cx="5943600" cy="11906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ENumber      EName           Position         Salary     Department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    e007       M. Hirota        accountant       32000        d04</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    e012       J.H. Jackson    manager           76000        d02</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    e015       K. Smith          designer           53000        d02</a:t>
            </a:r>
            <a:endParaRPr b="0" i="0" sz="1800" u="none" cap="none" strike="noStrike">
              <a:solidFill>
                <a:schemeClr val="lt1"/>
              </a:solidFill>
              <a:latin typeface="Times New Roman"/>
              <a:ea typeface="Times New Roman"/>
              <a:cs typeface="Times New Roman"/>
              <a:sym typeface="Times New Roman"/>
            </a:endParaRPr>
          </a:p>
        </p:txBody>
      </p:sp>
      <p:sp>
        <p:nvSpPr>
          <p:cNvPr id="332" name="Google Shape;332;p40"/>
          <p:cNvSpPr txBox="1"/>
          <p:nvPr/>
        </p:nvSpPr>
        <p:spPr>
          <a:xfrm>
            <a:off x="1739900" y="5156200"/>
            <a:ext cx="5943600" cy="304800"/>
          </a:xfrm>
          <a:prstGeom prst="rect">
            <a:avLst/>
          </a:prstGeom>
          <a:noFill/>
          <a:ln cap="rnd"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33" name="Google Shape;333;p40"/>
          <p:cNvCxnSpPr/>
          <p:nvPr/>
        </p:nvCxnSpPr>
        <p:spPr>
          <a:xfrm>
            <a:off x="2806700" y="5156200"/>
            <a:ext cx="0" cy="304800"/>
          </a:xfrm>
          <a:prstGeom prst="straightConnector1">
            <a:avLst/>
          </a:prstGeom>
          <a:noFill/>
          <a:ln cap="rnd" cmpd="sng" w="12700">
            <a:solidFill>
              <a:schemeClr val="dk1"/>
            </a:solidFill>
            <a:prstDash val="solid"/>
            <a:miter lim="8000"/>
            <a:headEnd len="sm" w="sm" type="none"/>
            <a:tailEnd len="sm" w="sm" type="none"/>
          </a:ln>
        </p:spPr>
      </p:cxnSp>
      <p:cxnSp>
        <p:nvCxnSpPr>
          <p:cNvPr id="334" name="Google Shape;334;p40"/>
          <p:cNvCxnSpPr/>
          <p:nvPr/>
        </p:nvCxnSpPr>
        <p:spPr>
          <a:xfrm>
            <a:off x="4102100" y="5156200"/>
            <a:ext cx="0" cy="304800"/>
          </a:xfrm>
          <a:prstGeom prst="straightConnector1">
            <a:avLst/>
          </a:prstGeom>
          <a:noFill/>
          <a:ln cap="rnd" cmpd="sng" w="12700">
            <a:solidFill>
              <a:schemeClr val="dk1"/>
            </a:solidFill>
            <a:prstDash val="solid"/>
            <a:miter lim="8000"/>
            <a:headEnd len="sm" w="sm" type="none"/>
            <a:tailEnd len="sm" w="sm" type="none"/>
          </a:ln>
        </p:spPr>
      </p:cxnSp>
      <p:cxnSp>
        <p:nvCxnSpPr>
          <p:cNvPr id="335" name="Google Shape;335;p40"/>
          <p:cNvCxnSpPr/>
          <p:nvPr/>
        </p:nvCxnSpPr>
        <p:spPr>
          <a:xfrm>
            <a:off x="5416550" y="5156200"/>
            <a:ext cx="0" cy="304800"/>
          </a:xfrm>
          <a:prstGeom prst="straightConnector1">
            <a:avLst/>
          </a:prstGeom>
          <a:noFill/>
          <a:ln cap="rnd" cmpd="sng" w="12700">
            <a:solidFill>
              <a:schemeClr val="dk1"/>
            </a:solidFill>
            <a:prstDash val="solid"/>
            <a:miter lim="8000"/>
            <a:headEnd len="sm" w="sm" type="none"/>
            <a:tailEnd len="sm" w="sm" type="none"/>
          </a:ln>
        </p:spPr>
      </p:cxnSp>
      <p:cxnSp>
        <p:nvCxnSpPr>
          <p:cNvPr id="336" name="Google Shape;336;p40"/>
          <p:cNvCxnSpPr/>
          <p:nvPr/>
        </p:nvCxnSpPr>
        <p:spPr>
          <a:xfrm>
            <a:off x="6407150" y="5156200"/>
            <a:ext cx="0" cy="304800"/>
          </a:xfrm>
          <a:prstGeom prst="straightConnector1">
            <a:avLst/>
          </a:prstGeom>
          <a:noFill/>
          <a:ln cap="rnd" cmpd="sng" w="12700">
            <a:solidFill>
              <a:schemeClr val="dk1"/>
            </a:solidFill>
            <a:prstDash val="solid"/>
            <a:miter lim="8000"/>
            <a:headEnd len="sm" w="sm" type="none"/>
            <a:tailEnd len="sm" w="sm" type="none"/>
          </a:ln>
        </p:spPr>
      </p:cxnSp>
      <p:sp>
        <p:nvSpPr>
          <p:cNvPr id="337" name="Google Shape;337;p4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2" name="Shape 2542"/>
        <p:cNvGrpSpPr/>
        <p:nvPr/>
      </p:nvGrpSpPr>
      <p:grpSpPr>
        <a:xfrm>
          <a:off x="0" y="0"/>
          <a:ext cx="0" cy="0"/>
          <a:chOff x="0" y="0"/>
          <a:chExt cx="0" cy="0"/>
        </a:xfrm>
      </p:grpSpPr>
      <p:sp>
        <p:nvSpPr>
          <p:cNvPr id="2543" name="Google Shape;2543;p24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544" name="Google Shape;2544;p247"/>
          <p:cNvSpPr txBox="1"/>
          <p:nvPr>
            <p:ph type="title"/>
          </p:nvPr>
        </p:nvSpPr>
        <p:spPr>
          <a:xfrm>
            <a:off x="714375" y="26035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INSERT INTO</a:t>
            </a:r>
            <a:endParaRPr b="1" i="0" sz="4000" u="none" cap="small" strike="noStrike">
              <a:solidFill>
                <a:srgbClr val="333399"/>
              </a:solidFill>
              <a:latin typeface="Arial"/>
              <a:ea typeface="Arial"/>
              <a:cs typeface="Arial"/>
              <a:sym typeface="Arial"/>
            </a:endParaRPr>
          </a:p>
        </p:txBody>
      </p:sp>
      <p:sp>
        <p:nvSpPr>
          <p:cNvPr id="2545" name="Google Shape;2545;p247"/>
          <p:cNvSpPr txBox="1"/>
          <p:nvPr>
            <p:ph idx="1" type="body"/>
          </p:nvPr>
        </p:nvSpPr>
        <p:spPr>
          <a:xfrm>
            <a:off x="342900" y="1238250"/>
            <a:ext cx="8534400" cy="5334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rgbClr val="FF0000"/>
              </a:buClr>
              <a:buSzPts val="1200"/>
              <a:buFont typeface="Times New Roman"/>
              <a:buChar char="●"/>
            </a:pPr>
            <a:r>
              <a:rPr b="0" i="0" lang="en-US" sz="2000" u="sng" cap="none" strike="noStrike">
                <a:solidFill>
                  <a:srgbClr val="000000"/>
                </a:solidFill>
                <a:latin typeface="Times New Roman"/>
                <a:ea typeface="Times New Roman"/>
                <a:cs typeface="Times New Roman"/>
                <a:sym typeface="Times New Roman"/>
              </a:rPr>
              <a:t>Example</a:t>
            </a:r>
            <a:r>
              <a:rPr b="0" i="0" lang="en-US" sz="2000" u="none" cap="none" strike="noStrike">
                <a:solidFill>
                  <a:srgbClr val="000000"/>
                </a:solidFill>
                <a:latin typeface="Times New Roman"/>
                <a:ea typeface="Times New Roman"/>
                <a:cs typeface="Times New Roman"/>
                <a:sym typeface="Times New Roman"/>
              </a:rPr>
              <a:t>: Insert a tuple for a new EMPLOYEE. </a:t>
            </a:r>
            <a:br>
              <a:rPr b="0" i="0" lang="en-US" sz="20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U1:	</a:t>
            </a:r>
            <a:r>
              <a:rPr b="1" i="0" lang="en-US" sz="2000" u="none" cap="none" strike="noStrike">
                <a:solidFill>
                  <a:schemeClr val="hlink"/>
                </a:solidFill>
                <a:latin typeface="Times New Roman"/>
                <a:ea typeface="Times New Roman"/>
                <a:cs typeface="Times New Roman"/>
                <a:sym typeface="Times New Roman"/>
              </a:rPr>
              <a:t>INSERT INTO</a:t>
            </a:r>
            <a:r>
              <a:rPr b="1" i="0" lang="en-US" sz="2000" u="none" cap="none" strike="noStrike">
                <a:solidFill>
                  <a:srgbClr val="000000"/>
                </a:solidFill>
                <a:latin typeface="Times New Roman"/>
                <a:ea typeface="Times New Roman"/>
                <a:cs typeface="Times New Roman"/>
                <a:sym typeface="Times New Roman"/>
              </a:rPr>
              <a:t>  EMPLOYEE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a:t>
            </a:r>
            <a:r>
              <a:rPr b="1" i="0" lang="en-US" sz="2000" u="none" cap="none" strike="noStrike">
                <a:solidFill>
                  <a:schemeClr val="hlink"/>
                </a:solidFill>
                <a:latin typeface="Times New Roman"/>
                <a:ea typeface="Times New Roman"/>
                <a:cs typeface="Times New Roman"/>
                <a:sym typeface="Times New Roman"/>
              </a:rPr>
              <a:t>VALUES</a:t>
            </a:r>
            <a:r>
              <a:rPr b="1" i="0" lang="en-US" sz="2000" u="none" cap="none" strike="noStrike">
                <a:solidFill>
                  <a:srgbClr val="000000"/>
                </a:solidFill>
                <a:latin typeface="Times New Roman"/>
                <a:ea typeface="Times New Roman"/>
                <a:cs typeface="Times New Roman"/>
                <a:sym typeface="Times New Roman"/>
              </a:rPr>
              <a:t> ('Richard','K','Marini', '653298653', '30-DEC-52',</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'98 Oak Forest,Katy,TX', 'M', 37000,'987654321', 4 )</a:t>
            </a:r>
            <a:br>
              <a:rPr b="1" i="0" lang="en-US" sz="20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An alternate form of INSERT specifies explicitly the attribute names that correspond to the values in the new tuple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Attributes with NULL values can be left out</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SzPts val="1200"/>
              <a:buFont typeface="Times New Roman"/>
              <a:buChar char="●"/>
            </a:pPr>
            <a:r>
              <a:rPr b="0" i="0" lang="en-US" sz="2000" u="sng" cap="none" strike="noStrike">
                <a:solidFill>
                  <a:srgbClr val="000000"/>
                </a:solidFill>
                <a:latin typeface="Times New Roman"/>
                <a:ea typeface="Times New Roman"/>
                <a:cs typeface="Times New Roman"/>
                <a:sym typeface="Times New Roman"/>
              </a:rPr>
              <a:t>Example:</a:t>
            </a:r>
            <a:r>
              <a:rPr b="0" i="0" lang="en-US" sz="2000" u="none" cap="none" strike="noStrike">
                <a:solidFill>
                  <a:srgbClr val="000000"/>
                </a:solidFill>
                <a:latin typeface="Times New Roman"/>
                <a:ea typeface="Times New Roman"/>
                <a:cs typeface="Times New Roman"/>
                <a:sym typeface="Times New Roman"/>
              </a:rPr>
              <a:t> Insert a tuple for a new EMPLOYEE for whom we only know the FNAME, LNAME, and SSN attributes.</a:t>
            </a:r>
            <a:br>
              <a:rPr b="0" i="0" lang="en-US" sz="2000" u="none" cap="none" strike="noStrike">
                <a:solidFill>
                  <a:srgbClr val="000000"/>
                </a:solidFill>
                <a:latin typeface="Times New Roman"/>
                <a:ea typeface="Times New Roman"/>
                <a:cs typeface="Times New Roman"/>
                <a:sym typeface="Times New Roman"/>
              </a:rPr>
            </a:br>
            <a:br>
              <a:rPr b="0"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U1A:   </a:t>
            </a:r>
            <a:r>
              <a:rPr b="1" i="0" lang="en-US" sz="2000" u="none" cap="none" strike="noStrike">
                <a:solidFill>
                  <a:schemeClr val="hlink"/>
                </a:solidFill>
                <a:latin typeface="Times New Roman"/>
                <a:ea typeface="Times New Roman"/>
                <a:cs typeface="Times New Roman"/>
                <a:sym typeface="Times New Roman"/>
              </a:rPr>
              <a:t>INSERT INTO</a:t>
            </a:r>
            <a:r>
              <a:rPr b="1" i="0" lang="en-US" sz="2000" u="none" cap="none" strike="noStrike">
                <a:solidFill>
                  <a:srgbClr val="000000"/>
                </a:solidFill>
                <a:latin typeface="Times New Roman"/>
                <a:ea typeface="Times New Roman"/>
                <a:cs typeface="Times New Roman"/>
                <a:sym typeface="Times New Roman"/>
              </a:rPr>
              <a:t> EMPLOYEE (FNAME, LNAME, SSN)</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a:t>
            </a:r>
            <a:r>
              <a:rPr b="1" i="0" lang="en-US" sz="2000" u="none" cap="none" strike="noStrike">
                <a:solidFill>
                  <a:schemeClr val="hlink"/>
                </a:solidFill>
                <a:latin typeface="Times New Roman"/>
                <a:ea typeface="Times New Roman"/>
                <a:cs typeface="Times New Roman"/>
                <a:sym typeface="Times New Roman"/>
              </a:rPr>
              <a:t>VALUES</a:t>
            </a:r>
            <a:r>
              <a:rPr b="1" i="0" lang="en-US" sz="2000" u="none" cap="none" strike="noStrike">
                <a:solidFill>
                  <a:srgbClr val="000000"/>
                </a:solidFill>
                <a:latin typeface="Times New Roman"/>
                <a:ea typeface="Times New Roman"/>
                <a:cs typeface="Times New Roman"/>
                <a:sym typeface="Times New Roman"/>
              </a:rPr>
              <a:t> ('Richard', 'Marini', '653298653')</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The constraints specified in the DDL commands are automatically enforced by the DBMS when updates are applied to the database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100"/>
              <a:buFont typeface="Times New Roman"/>
              <a:buChar char="●"/>
            </a:pPr>
            <a:r>
              <a:rPr b="0" i="0" lang="en-US" sz="1800" u="none" cap="none" strike="noStrike">
                <a:solidFill>
                  <a:srgbClr val="000000"/>
                </a:solidFill>
                <a:latin typeface="Times New Roman"/>
                <a:ea typeface="Times New Roman"/>
                <a:cs typeface="Times New Roman"/>
                <a:sym typeface="Times New Roman"/>
              </a:rPr>
              <a:t>RESTRICT, NOT NULL etc. </a:t>
            </a:r>
            <a:endParaRPr b="0" i="0" sz="1800" u="none" cap="none" strike="noStrike">
              <a:solidFill>
                <a:schemeClr val="dk1"/>
              </a:solidFill>
              <a:latin typeface="Times New Roman"/>
              <a:ea typeface="Times New Roman"/>
              <a:cs typeface="Times New Roman"/>
              <a:sym typeface="Times New Roman"/>
            </a:endParaRPr>
          </a:p>
        </p:txBody>
      </p:sp>
      <p:sp>
        <p:nvSpPr>
          <p:cNvPr id="2546" name="Google Shape;2546;p24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0" name="Shape 2550"/>
        <p:cNvGrpSpPr/>
        <p:nvPr/>
      </p:nvGrpSpPr>
      <p:grpSpPr>
        <a:xfrm>
          <a:off x="0" y="0"/>
          <a:ext cx="0" cy="0"/>
          <a:chOff x="0" y="0"/>
          <a:chExt cx="0" cy="0"/>
        </a:xfrm>
      </p:grpSpPr>
      <p:sp>
        <p:nvSpPr>
          <p:cNvPr id="2551" name="Google Shape;2551;p24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552" name="Google Shape;2552;p24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INSERT (cont.)</a:t>
            </a:r>
            <a:endParaRPr b="1" i="0" sz="4000" u="none" cap="small" strike="noStrike">
              <a:solidFill>
                <a:srgbClr val="333399"/>
              </a:solidFill>
              <a:latin typeface="Arial"/>
              <a:ea typeface="Arial"/>
              <a:cs typeface="Arial"/>
              <a:sym typeface="Arial"/>
            </a:endParaRPr>
          </a:p>
        </p:txBody>
      </p:sp>
      <p:sp>
        <p:nvSpPr>
          <p:cNvPr id="2553" name="Google Shape;2553;p24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sng" cap="none" strike="noStrike">
                <a:solidFill>
                  <a:srgbClr val="000000"/>
                </a:solidFill>
                <a:latin typeface="Times New Roman"/>
                <a:ea typeface="Times New Roman"/>
                <a:cs typeface="Times New Roman"/>
                <a:sym typeface="Times New Roman"/>
              </a:rPr>
              <a:t>Important Note:</a:t>
            </a:r>
            <a:r>
              <a:rPr b="0" i="0" lang="en-US" sz="2800" u="none" cap="none" strike="noStrike">
                <a:solidFill>
                  <a:srgbClr val="000000"/>
                </a:solidFill>
                <a:latin typeface="Times New Roman"/>
                <a:ea typeface="Times New Roman"/>
                <a:cs typeface="Times New Roman"/>
                <a:sym typeface="Times New Roman"/>
              </a:rPr>
              <a:t> Only the constraints specified in the DDL commands are automatically enforced by the DBMS when updates are applied to the database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Another variation of INSERT allows insertion of </a:t>
            </a:r>
            <a:r>
              <a:rPr b="0" i="1" lang="en-US" sz="2800" u="none" cap="none" strike="noStrike">
                <a:solidFill>
                  <a:srgbClr val="000000"/>
                </a:solidFill>
                <a:latin typeface="Times New Roman"/>
                <a:ea typeface="Times New Roman"/>
                <a:cs typeface="Times New Roman"/>
                <a:sym typeface="Times New Roman"/>
              </a:rPr>
              <a:t>multiple tuples</a:t>
            </a:r>
            <a:r>
              <a:rPr b="0" i="0" lang="en-US" sz="2800" u="none" cap="none" strike="noStrike">
                <a:solidFill>
                  <a:srgbClr val="000000"/>
                </a:solidFill>
                <a:latin typeface="Times New Roman"/>
                <a:ea typeface="Times New Roman"/>
                <a:cs typeface="Times New Roman"/>
                <a:sym typeface="Times New Roman"/>
              </a:rPr>
              <a:t>  resulting from a query into a relation</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554" name="Google Shape;2554;p24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8" name="Shape 2558"/>
        <p:cNvGrpSpPr/>
        <p:nvPr/>
      </p:nvGrpSpPr>
      <p:grpSpPr>
        <a:xfrm>
          <a:off x="0" y="0"/>
          <a:ext cx="0" cy="0"/>
          <a:chOff x="0" y="0"/>
          <a:chExt cx="0" cy="0"/>
        </a:xfrm>
      </p:grpSpPr>
      <p:sp>
        <p:nvSpPr>
          <p:cNvPr id="2559" name="Google Shape;2559;p24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560" name="Google Shape;2560;p249"/>
          <p:cNvSpPr txBox="1"/>
          <p:nvPr>
            <p:ph type="title"/>
          </p:nvPr>
        </p:nvSpPr>
        <p:spPr>
          <a:xfrm>
            <a:off x="342900" y="269875"/>
            <a:ext cx="851535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000099"/>
                </a:solidFill>
                <a:latin typeface="Arial"/>
                <a:ea typeface="Arial"/>
                <a:cs typeface="Arial"/>
                <a:sym typeface="Arial"/>
              </a:rPr>
              <a:t>Insertion of </a:t>
            </a:r>
            <a:r>
              <a:rPr b="1" i="1" lang="en-US" sz="3600" u="none" cap="small" strike="noStrike">
                <a:solidFill>
                  <a:srgbClr val="000099"/>
                </a:solidFill>
                <a:latin typeface="Arial"/>
                <a:ea typeface="Arial"/>
                <a:cs typeface="Arial"/>
                <a:sym typeface="Arial"/>
              </a:rPr>
              <a:t>Multiple Tuples</a:t>
            </a:r>
            <a:r>
              <a:rPr b="1" i="0" lang="en-US" sz="3600" u="none" cap="small" strike="noStrike">
                <a:solidFill>
                  <a:srgbClr val="000099"/>
                </a:solidFill>
                <a:latin typeface="Arial"/>
                <a:ea typeface="Arial"/>
                <a:cs typeface="Arial"/>
                <a:sym typeface="Arial"/>
              </a:rPr>
              <a:t>  Resulting from a Query into a Relation</a:t>
            </a:r>
            <a:endParaRPr b="1" i="0" sz="4000" u="none" cap="small" strike="noStrike">
              <a:solidFill>
                <a:srgbClr val="333399"/>
              </a:solidFill>
              <a:latin typeface="Arial"/>
              <a:ea typeface="Arial"/>
              <a:cs typeface="Arial"/>
              <a:sym typeface="Arial"/>
            </a:endParaRPr>
          </a:p>
        </p:txBody>
      </p:sp>
      <p:sp>
        <p:nvSpPr>
          <p:cNvPr id="2561" name="Google Shape;2561;p249"/>
          <p:cNvSpPr txBox="1"/>
          <p:nvPr>
            <p:ph idx="1" type="body"/>
          </p:nvPr>
        </p:nvSpPr>
        <p:spPr>
          <a:xfrm>
            <a:off x="304800" y="1428750"/>
            <a:ext cx="8515350" cy="5334000"/>
          </a:xfrm>
          <a:prstGeom prst="rect">
            <a:avLst/>
          </a:prstGeom>
          <a:noFill/>
          <a:ln>
            <a:noFill/>
          </a:ln>
        </p:spPr>
        <p:txBody>
          <a:bodyPr anchorCtr="0" anchor="t" bIns="45700" lIns="91425" spcFirstLastPara="1" rIns="91425" wrap="square" tIns="45700">
            <a:noAutofit/>
          </a:bodyPr>
          <a:lstStyle/>
          <a:p>
            <a:pPr indent="0" lvl="1" marL="457200" marR="0" rtl="0" algn="l">
              <a:lnSpc>
                <a:spcPct val="90000"/>
              </a:lnSpc>
              <a:spcBef>
                <a:spcPts val="400"/>
              </a:spcBef>
              <a:spcAft>
                <a:spcPts val="0"/>
              </a:spcAft>
              <a:buClr>
                <a:srgbClr val="FF0000"/>
              </a:buClr>
              <a:buSzPts val="1200"/>
              <a:buFont typeface="Times New Roman"/>
              <a:buChar char="●"/>
            </a:pPr>
            <a:r>
              <a:rPr b="0" i="0" lang="en-US" sz="2000" u="sng" cap="none" strike="noStrike">
                <a:solidFill>
                  <a:srgbClr val="000000"/>
                </a:solidFill>
                <a:latin typeface="Times New Roman"/>
                <a:ea typeface="Times New Roman"/>
                <a:cs typeface="Times New Roman"/>
                <a:sym typeface="Times New Roman"/>
              </a:rPr>
              <a:t>Example:</a:t>
            </a:r>
            <a:r>
              <a:rPr b="0" i="0" lang="en-US" sz="2000" u="none" cap="none" strike="noStrike">
                <a:solidFill>
                  <a:srgbClr val="000000"/>
                </a:solidFill>
                <a:latin typeface="Times New Roman"/>
                <a:ea typeface="Times New Roman"/>
                <a:cs typeface="Times New Roman"/>
                <a:sym typeface="Times New Roman"/>
              </a:rPr>
              <a:t> Suppose we want to create a temporary table that has the name, number of employees, and total salaries for each department.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100"/>
              <a:buFont typeface="Times New Roman"/>
              <a:buChar char="●"/>
            </a:pPr>
            <a:r>
              <a:rPr b="0" i="0" lang="en-US" sz="1800" u="none" cap="none" strike="noStrike">
                <a:solidFill>
                  <a:srgbClr val="000000"/>
                </a:solidFill>
                <a:latin typeface="Times New Roman"/>
                <a:ea typeface="Times New Roman"/>
                <a:cs typeface="Times New Roman"/>
                <a:sym typeface="Times New Roman"/>
              </a:rPr>
              <a:t>A table DEPTS_INFO is created by U3A, and is loaded with the summary information retrieved from the database by the query in U3B.</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U3A:	CREATE TABLE  DEPTS_INFO</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 DEPT_NAME	    VARCHAR(10),</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NO_OF_EMPS    INTEGER,</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TOTAL_SAL	     INTEGER);</a:t>
            </a:r>
            <a:br>
              <a:rPr b="1" i="0" lang="en-US" sz="2000" u="none" cap="none" strike="noStrike">
                <a:solidFill>
                  <a:srgbClr val="000000"/>
                </a:solidFill>
                <a:latin typeface="Times New Roman"/>
                <a:ea typeface="Times New Roman"/>
                <a:cs typeface="Times New Roman"/>
                <a:sym typeface="Times New Roman"/>
              </a:rPr>
            </a:b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U3B:	</a:t>
            </a:r>
            <a:r>
              <a:rPr b="1" i="0" lang="en-US" sz="2000" u="none" cap="none" strike="noStrike">
                <a:solidFill>
                  <a:schemeClr val="hlink"/>
                </a:solidFill>
                <a:latin typeface="Times New Roman"/>
                <a:ea typeface="Times New Roman"/>
                <a:cs typeface="Times New Roman"/>
                <a:sym typeface="Times New Roman"/>
              </a:rPr>
              <a:t>INSERT INTO</a:t>
            </a:r>
            <a:r>
              <a:rPr b="1" i="0" lang="en-US" sz="2000" u="none" cap="none" strike="noStrike">
                <a:solidFill>
                  <a:srgbClr val="000000"/>
                </a:solidFill>
                <a:latin typeface="Times New Roman"/>
                <a:ea typeface="Times New Roman"/>
                <a:cs typeface="Times New Roman"/>
                <a:sym typeface="Times New Roman"/>
              </a:rPr>
              <a:t>	DEPTS_INFO (DEPT_NAME, 					                                  NO_OF_EMPS, TOTAL_SAL)</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a:t>
            </a:r>
            <a:r>
              <a:rPr b="1" i="0" lang="en-US" sz="2000" u="none" cap="none" strike="noStrike">
                <a:solidFill>
                  <a:schemeClr val="hlink"/>
                </a:solidFill>
                <a:latin typeface="Times New Roman"/>
                <a:ea typeface="Times New Roman"/>
                <a:cs typeface="Times New Roman"/>
                <a:sym typeface="Times New Roman"/>
              </a:rPr>
              <a:t>SELECT	DNAME, COUNT (*), SUM (SALARY)</a:t>
            </a:r>
            <a:br>
              <a:rPr b="1" i="0" lang="en-US" sz="2000" u="none" cap="none" strike="noStrike">
                <a:solidFill>
                  <a:schemeClr val="hlink"/>
                </a:solidFill>
                <a:latin typeface="Times New Roman"/>
                <a:ea typeface="Times New Roman"/>
                <a:cs typeface="Times New Roman"/>
                <a:sym typeface="Times New Roman"/>
              </a:rPr>
            </a:br>
            <a:r>
              <a:rPr b="1" i="0" lang="en-US" sz="2000" u="none" cap="none" strike="noStrike">
                <a:solidFill>
                  <a:schemeClr val="hlink"/>
                </a:solidFill>
                <a:latin typeface="Times New Roman"/>
                <a:ea typeface="Times New Roman"/>
                <a:cs typeface="Times New Roman"/>
                <a:sym typeface="Times New Roman"/>
              </a:rPr>
              <a:t>		FROM		DEPARTMENT, EMPLOYEE</a:t>
            </a:r>
            <a:br>
              <a:rPr b="1" i="0" lang="en-US" sz="2000" u="none" cap="none" strike="noStrike">
                <a:solidFill>
                  <a:schemeClr val="hlink"/>
                </a:solidFill>
                <a:latin typeface="Times New Roman"/>
                <a:ea typeface="Times New Roman"/>
                <a:cs typeface="Times New Roman"/>
                <a:sym typeface="Times New Roman"/>
              </a:rPr>
            </a:br>
            <a:r>
              <a:rPr b="1" i="0" lang="en-US" sz="2000" u="none" cap="none" strike="noStrike">
                <a:solidFill>
                  <a:schemeClr val="hlink"/>
                </a:solidFill>
                <a:latin typeface="Times New Roman"/>
                <a:ea typeface="Times New Roman"/>
                <a:cs typeface="Times New Roman"/>
                <a:sym typeface="Times New Roman"/>
              </a:rPr>
              <a:t>		WHERE	DNUMBER=DNO</a:t>
            </a:r>
            <a:br>
              <a:rPr b="1" i="0" lang="en-US" sz="2000" u="none" cap="none" strike="noStrike">
                <a:solidFill>
                  <a:schemeClr val="hlink"/>
                </a:solidFill>
                <a:latin typeface="Times New Roman"/>
                <a:ea typeface="Times New Roman"/>
                <a:cs typeface="Times New Roman"/>
                <a:sym typeface="Times New Roman"/>
              </a:rPr>
            </a:br>
            <a:r>
              <a:rPr b="1" i="0" lang="en-US" sz="2000" u="none" cap="none" strike="noStrike">
                <a:solidFill>
                  <a:schemeClr val="hlink"/>
                </a:solidFill>
                <a:latin typeface="Times New Roman"/>
                <a:ea typeface="Times New Roman"/>
                <a:cs typeface="Times New Roman"/>
                <a:sym typeface="Times New Roman"/>
              </a:rPr>
              <a:t>		GROUP BY	DNAME</a:t>
            </a:r>
            <a:r>
              <a:rPr b="1" i="0" lang="en-US" sz="2000" u="none" cap="none" strike="noStrike">
                <a:solidFill>
                  <a:srgbClr val="000000"/>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40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The DEPTS_INFO table may not be up-to-date if we change the tuples in either the DEPARTMENT or the EMPLOYEE relations </a:t>
            </a:r>
            <a:r>
              <a:rPr b="0" i="1" lang="en-US" sz="2000" u="none" cap="none" strike="noStrike">
                <a:solidFill>
                  <a:srgbClr val="000000"/>
                </a:solidFill>
                <a:latin typeface="Times New Roman"/>
                <a:ea typeface="Times New Roman"/>
                <a:cs typeface="Times New Roman"/>
                <a:sym typeface="Times New Roman"/>
              </a:rPr>
              <a:t>after</a:t>
            </a:r>
            <a:r>
              <a:rPr b="0" i="0" lang="en-US" sz="2000" u="none" cap="none" strike="noStrike">
                <a:solidFill>
                  <a:srgbClr val="000000"/>
                </a:solidFill>
                <a:latin typeface="Times New Roman"/>
                <a:ea typeface="Times New Roman"/>
                <a:cs typeface="Times New Roman"/>
                <a:sym typeface="Times New Roman"/>
              </a:rPr>
              <a:t>  issuing U3B. We have to create a </a:t>
            </a:r>
            <a:r>
              <a:rPr b="0" i="0" lang="en-US" sz="2000" u="sng" cap="none" strike="noStrike">
                <a:solidFill>
                  <a:srgbClr val="000000"/>
                </a:solidFill>
                <a:latin typeface="Times New Roman"/>
                <a:ea typeface="Times New Roman"/>
                <a:cs typeface="Times New Roman"/>
                <a:sym typeface="Times New Roman"/>
              </a:rPr>
              <a:t>view</a:t>
            </a:r>
            <a:r>
              <a:rPr b="0" i="0" lang="en-US" sz="2000" u="none" cap="none" strike="noStrike">
                <a:solidFill>
                  <a:srgbClr val="000000"/>
                </a:solidFill>
                <a:latin typeface="Times New Roman"/>
                <a:ea typeface="Times New Roman"/>
                <a:cs typeface="Times New Roman"/>
                <a:sym typeface="Times New Roman"/>
              </a:rPr>
              <a:t> (see later) to keep such a table up to date.</a:t>
            </a:r>
            <a:endParaRPr b="0" i="0" sz="1800" u="none" cap="none" strike="noStrike">
              <a:solidFill>
                <a:schemeClr val="dk1"/>
              </a:solidFill>
              <a:latin typeface="Times New Roman"/>
              <a:ea typeface="Times New Roman"/>
              <a:cs typeface="Times New Roman"/>
              <a:sym typeface="Times New Roman"/>
            </a:endParaRPr>
          </a:p>
        </p:txBody>
      </p:sp>
      <p:sp>
        <p:nvSpPr>
          <p:cNvPr id="2562" name="Google Shape;2562;p24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6" name="Shape 2566"/>
        <p:cNvGrpSpPr/>
        <p:nvPr/>
      </p:nvGrpSpPr>
      <p:grpSpPr>
        <a:xfrm>
          <a:off x="0" y="0"/>
          <a:ext cx="0" cy="0"/>
          <a:chOff x="0" y="0"/>
          <a:chExt cx="0" cy="0"/>
        </a:xfrm>
      </p:grpSpPr>
      <p:sp>
        <p:nvSpPr>
          <p:cNvPr id="2567" name="Google Shape;2567;p25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568" name="Google Shape;2568;p250"/>
          <p:cNvSpPr txBox="1"/>
          <p:nvPr>
            <p:ph type="title"/>
          </p:nvPr>
        </p:nvSpPr>
        <p:spPr>
          <a:xfrm>
            <a:off x="685800" y="609600"/>
            <a:ext cx="7772400" cy="8572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The DELETE Command</a:t>
            </a:r>
            <a:endParaRPr b="1" i="0" sz="4000" u="none" cap="small" strike="noStrike">
              <a:solidFill>
                <a:srgbClr val="333399"/>
              </a:solidFill>
              <a:latin typeface="Arial"/>
              <a:ea typeface="Arial"/>
              <a:cs typeface="Arial"/>
              <a:sym typeface="Arial"/>
            </a:endParaRPr>
          </a:p>
        </p:txBody>
      </p:sp>
      <p:sp>
        <p:nvSpPr>
          <p:cNvPr id="2569" name="Google Shape;2569;p250"/>
          <p:cNvSpPr txBox="1"/>
          <p:nvPr>
            <p:ph idx="1" type="body"/>
          </p:nvPr>
        </p:nvSpPr>
        <p:spPr>
          <a:xfrm>
            <a:off x="685800" y="1719262"/>
            <a:ext cx="7772400" cy="44926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Remove tuples from a relation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Includes a WHERE-clause to select the tuples to be deleted</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Tuples are deleted from only </a:t>
            </a:r>
            <a:r>
              <a:rPr b="0" i="1" lang="en-US" sz="2400" u="none" cap="none" strike="noStrike">
                <a:solidFill>
                  <a:srgbClr val="000000"/>
                </a:solidFill>
                <a:latin typeface="Times New Roman"/>
                <a:ea typeface="Times New Roman"/>
                <a:cs typeface="Times New Roman"/>
                <a:sym typeface="Times New Roman"/>
              </a:rPr>
              <a:t>one table</a:t>
            </a:r>
            <a:r>
              <a:rPr b="0" i="0" lang="en-US" sz="2400" u="none" cap="none" strike="noStrike">
                <a:solidFill>
                  <a:srgbClr val="000000"/>
                </a:solidFill>
                <a:latin typeface="Times New Roman"/>
                <a:ea typeface="Times New Roman"/>
                <a:cs typeface="Times New Roman"/>
                <a:sym typeface="Times New Roman"/>
              </a:rPr>
              <a:t>  at a time (unless CASCADE is specified on a referential integrity constraint)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A missing WHERE-clause specifies that </a:t>
            </a:r>
            <a:r>
              <a:rPr b="0" i="1" lang="en-US" sz="2400" u="none" cap="none" strike="noStrike">
                <a:solidFill>
                  <a:srgbClr val="000000"/>
                </a:solidFill>
                <a:latin typeface="Times New Roman"/>
                <a:ea typeface="Times New Roman"/>
                <a:cs typeface="Times New Roman"/>
                <a:sym typeface="Times New Roman"/>
              </a:rPr>
              <a:t>all tuples</a:t>
            </a:r>
            <a:r>
              <a:rPr b="0" i="0" lang="en-US" sz="2400" u="none" cap="none" strike="noStrike">
                <a:solidFill>
                  <a:srgbClr val="000000"/>
                </a:solidFill>
                <a:latin typeface="Times New Roman"/>
                <a:ea typeface="Times New Roman"/>
                <a:cs typeface="Times New Roman"/>
                <a:sym typeface="Times New Roman"/>
              </a:rPr>
              <a:t>  in the relation are to be deleted; the table then becomes an empty table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The number of tuples deleted depends on the number of tuples in the relation that satisfy the WHERE-clause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Referential integrity should be enforced</a:t>
            </a:r>
            <a:endParaRPr b="0" i="0" sz="1800" u="none" cap="none" strike="noStrike">
              <a:solidFill>
                <a:schemeClr val="dk1"/>
              </a:solidFill>
              <a:latin typeface="Times New Roman"/>
              <a:ea typeface="Times New Roman"/>
              <a:cs typeface="Times New Roman"/>
              <a:sym typeface="Times New Roman"/>
            </a:endParaRPr>
          </a:p>
        </p:txBody>
      </p:sp>
      <p:sp>
        <p:nvSpPr>
          <p:cNvPr id="2570" name="Google Shape;2570;p25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4" name="Shape 2574"/>
        <p:cNvGrpSpPr/>
        <p:nvPr/>
      </p:nvGrpSpPr>
      <p:grpSpPr>
        <a:xfrm>
          <a:off x="0" y="0"/>
          <a:ext cx="0" cy="0"/>
          <a:chOff x="0" y="0"/>
          <a:chExt cx="0" cy="0"/>
        </a:xfrm>
      </p:grpSpPr>
      <p:sp>
        <p:nvSpPr>
          <p:cNvPr id="2575" name="Google Shape;2575;p25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576" name="Google Shape;2576;p25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DELETE FROM</a:t>
            </a:r>
            <a:endParaRPr b="1" i="0" sz="4000" u="none" cap="small" strike="noStrike">
              <a:solidFill>
                <a:srgbClr val="333399"/>
              </a:solidFill>
              <a:latin typeface="Arial"/>
              <a:ea typeface="Arial"/>
              <a:cs typeface="Arial"/>
              <a:sym typeface="Arial"/>
            </a:endParaRPr>
          </a:p>
        </p:txBody>
      </p:sp>
      <p:sp>
        <p:nvSpPr>
          <p:cNvPr id="2577" name="Google Shape;2577;p251"/>
          <p:cNvSpPr txBox="1"/>
          <p:nvPr>
            <p:ph idx="1" type="body"/>
          </p:nvPr>
        </p:nvSpPr>
        <p:spPr>
          <a:xfrm>
            <a:off x="323850" y="1390650"/>
            <a:ext cx="8782050" cy="48021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sng" cap="none" strike="noStrike">
                <a:solidFill>
                  <a:srgbClr val="000000"/>
                </a:solidFill>
                <a:latin typeface="Times New Roman"/>
                <a:ea typeface="Times New Roman"/>
                <a:cs typeface="Times New Roman"/>
                <a:sym typeface="Times New Roman"/>
              </a:rPr>
              <a:t>Examples:</a:t>
            </a:r>
            <a:br>
              <a:rPr b="0" i="0" lang="en-US" sz="2400" u="sng"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1" i="0" lang="en-US" sz="2400" u="none" cap="none" strike="noStrike">
                <a:solidFill>
                  <a:srgbClr val="000000"/>
                </a:solidFill>
                <a:latin typeface="Times New Roman"/>
                <a:ea typeface="Times New Roman"/>
                <a:cs typeface="Times New Roman"/>
                <a:sym typeface="Times New Roman"/>
              </a:rPr>
              <a:t>     U4A:	DELETE FROM 	EMPLOYEE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LNAME='Brown’</a:t>
            </a:r>
            <a:br>
              <a:rPr b="1" i="0" lang="en-US" sz="2400" u="none" cap="none" strike="noStrike">
                <a:solidFill>
                  <a:srgbClr val="000000"/>
                </a:solidFill>
                <a:latin typeface="Times New Roman"/>
                <a:ea typeface="Times New Roman"/>
                <a:cs typeface="Times New Roman"/>
                <a:sym typeface="Times New Roman"/>
              </a:rPr>
            </a:b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U4B:	DELETE FROM 	EMPLOYEE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SSN='123456789’</a:t>
            </a:r>
            <a:br>
              <a:rPr b="1" i="0" lang="en-US" sz="2400" u="none" cap="none" strike="noStrike">
                <a:solidFill>
                  <a:srgbClr val="000000"/>
                </a:solidFill>
                <a:latin typeface="Times New Roman"/>
                <a:ea typeface="Times New Roman"/>
                <a:cs typeface="Times New Roman"/>
                <a:sym typeface="Times New Roman"/>
              </a:rPr>
            </a:b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U4C:	DELETE FROM 	EMPLOYEE</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DNO  IN ( SELECT DNUMBER</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FROM    DEPARTMENT</a:t>
            </a: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			                       WHERE   DNAME='Research')</a:t>
            </a:r>
            <a:br>
              <a:rPr b="1" i="0" lang="en-US" sz="2400" u="none" cap="none" strike="noStrike">
                <a:solidFill>
                  <a:srgbClr val="000000"/>
                </a:solidFill>
                <a:latin typeface="Times New Roman"/>
                <a:ea typeface="Times New Roman"/>
                <a:cs typeface="Times New Roman"/>
                <a:sym typeface="Times New Roman"/>
              </a:rPr>
            </a:b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U4D:	DELETE FROM 	EMPLOYEE</a:t>
            </a:r>
            <a:endParaRPr b="0" i="0" sz="2000" u="none" cap="none" strike="noStrike">
              <a:solidFill>
                <a:schemeClr val="dk1"/>
              </a:solidFill>
              <a:latin typeface="Times New Roman"/>
              <a:ea typeface="Times New Roman"/>
              <a:cs typeface="Times New Roman"/>
              <a:sym typeface="Times New Roman"/>
            </a:endParaRPr>
          </a:p>
        </p:txBody>
      </p:sp>
      <p:sp>
        <p:nvSpPr>
          <p:cNvPr id="2578" name="Google Shape;2578;p25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2" name="Shape 2582"/>
        <p:cNvGrpSpPr/>
        <p:nvPr/>
      </p:nvGrpSpPr>
      <p:grpSpPr>
        <a:xfrm>
          <a:off x="0" y="0"/>
          <a:ext cx="0" cy="0"/>
          <a:chOff x="0" y="0"/>
          <a:chExt cx="0" cy="0"/>
        </a:xfrm>
      </p:grpSpPr>
      <p:sp>
        <p:nvSpPr>
          <p:cNvPr id="2583" name="Google Shape;2583;p25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584" name="Google Shape;2584;p25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The UPDATE Command</a:t>
            </a:r>
            <a:endParaRPr b="1" i="0" sz="4000" u="none" cap="small" strike="noStrike">
              <a:solidFill>
                <a:srgbClr val="333399"/>
              </a:solidFill>
              <a:latin typeface="Arial"/>
              <a:ea typeface="Arial"/>
              <a:cs typeface="Arial"/>
              <a:sym typeface="Arial"/>
            </a:endParaRPr>
          </a:p>
        </p:txBody>
      </p:sp>
      <p:sp>
        <p:nvSpPr>
          <p:cNvPr id="2585" name="Google Shape;2585;p25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rgbClr val="000000"/>
                </a:solidFill>
                <a:latin typeface="Times New Roman"/>
                <a:ea typeface="Times New Roman"/>
                <a:cs typeface="Times New Roman"/>
                <a:sym typeface="Times New Roman"/>
              </a:rPr>
              <a:t>Used to modify attribute values of one or more selected tuples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A WHERE-clause selects the tuples to be modified</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An additional SET-clause specifies the attributes to be modified and their new values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Each command modifies tuples </a:t>
            </a:r>
            <a:r>
              <a:rPr b="0" i="1" lang="en-US" sz="2800" u="none" cap="none" strike="noStrike">
                <a:solidFill>
                  <a:srgbClr val="000000"/>
                </a:solidFill>
                <a:latin typeface="Times New Roman"/>
                <a:ea typeface="Times New Roman"/>
                <a:cs typeface="Times New Roman"/>
                <a:sym typeface="Times New Roman"/>
              </a:rPr>
              <a:t>in the same relation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Referential integrity should be enforced</a:t>
            </a:r>
            <a:endParaRPr b="0" i="0" sz="1800" u="none" cap="none" strike="noStrike">
              <a:solidFill>
                <a:schemeClr val="dk1"/>
              </a:solidFill>
              <a:latin typeface="Times New Roman"/>
              <a:ea typeface="Times New Roman"/>
              <a:cs typeface="Times New Roman"/>
              <a:sym typeface="Times New Roman"/>
            </a:endParaRPr>
          </a:p>
        </p:txBody>
      </p:sp>
      <p:sp>
        <p:nvSpPr>
          <p:cNvPr id="2586" name="Google Shape;2586;p25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0" name="Shape 2590"/>
        <p:cNvGrpSpPr/>
        <p:nvPr/>
      </p:nvGrpSpPr>
      <p:grpSpPr>
        <a:xfrm>
          <a:off x="0" y="0"/>
          <a:ext cx="0" cy="0"/>
          <a:chOff x="0" y="0"/>
          <a:chExt cx="0" cy="0"/>
        </a:xfrm>
      </p:grpSpPr>
      <p:sp>
        <p:nvSpPr>
          <p:cNvPr id="2591" name="Google Shape;2591;p25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592" name="Google Shape;2592;p253"/>
          <p:cNvSpPr txBox="1"/>
          <p:nvPr>
            <p:ph type="title"/>
          </p:nvPr>
        </p:nvSpPr>
        <p:spPr>
          <a:xfrm>
            <a:off x="685800" y="212725"/>
            <a:ext cx="7772400" cy="70167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UPDATE</a:t>
            </a:r>
            <a:endParaRPr b="1" i="0" sz="4000" u="none" cap="small" strike="noStrike">
              <a:solidFill>
                <a:srgbClr val="333399"/>
              </a:solidFill>
              <a:latin typeface="Arial"/>
              <a:ea typeface="Arial"/>
              <a:cs typeface="Arial"/>
              <a:sym typeface="Arial"/>
            </a:endParaRPr>
          </a:p>
        </p:txBody>
      </p:sp>
      <p:sp>
        <p:nvSpPr>
          <p:cNvPr id="2593" name="Google Shape;2593;p253"/>
          <p:cNvSpPr txBox="1"/>
          <p:nvPr>
            <p:ph idx="1" type="body"/>
          </p:nvPr>
        </p:nvSpPr>
        <p:spPr>
          <a:xfrm>
            <a:off x="512762" y="971550"/>
            <a:ext cx="8345487" cy="558641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rgbClr val="FF0000"/>
              </a:buClr>
              <a:buSzPts val="1200"/>
              <a:buFont typeface="Times New Roman"/>
              <a:buChar char="●"/>
            </a:pPr>
            <a:r>
              <a:rPr b="0" i="0" lang="en-US" sz="2000" u="sng" cap="none" strike="noStrike">
                <a:solidFill>
                  <a:srgbClr val="000000"/>
                </a:solidFill>
                <a:latin typeface="Times New Roman"/>
                <a:ea typeface="Times New Roman"/>
                <a:cs typeface="Times New Roman"/>
                <a:sym typeface="Times New Roman"/>
              </a:rPr>
              <a:t>Example:</a:t>
            </a:r>
            <a:r>
              <a:rPr b="0" i="0" lang="en-US" sz="2000" u="none" cap="none" strike="noStrike">
                <a:solidFill>
                  <a:srgbClr val="000000"/>
                </a:solidFill>
                <a:latin typeface="Times New Roman"/>
                <a:ea typeface="Times New Roman"/>
                <a:cs typeface="Times New Roman"/>
                <a:sym typeface="Times New Roman"/>
              </a:rPr>
              <a:t> Change the location and controlling department number of project number 10 to 'Bellaire' and 5, respectively.</a:t>
            </a:r>
            <a:br>
              <a:rPr b="0" i="0" lang="en-US" sz="20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U5:	UPDATE 	PROJECT</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SET		PLOCATION = 'Bellaire', DNUM = 5</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PNUMBER=10</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SzPts val="1200"/>
              <a:buFont typeface="Times New Roman"/>
              <a:buChar char="●"/>
            </a:pPr>
            <a:r>
              <a:rPr b="0" i="0" lang="en-US" sz="2000" u="sng" cap="none" strike="noStrike">
                <a:solidFill>
                  <a:srgbClr val="000000"/>
                </a:solidFill>
                <a:latin typeface="Times New Roman"/>
                <a:ea typeface="Times New Roman"/>
                <a:cs typeface="Times New Roman"/>
                <a:sym typeface="Times New Roman"/>
              </a:rPr>
              <a:t>Example:</a:t>
            </a:r>
            <a:r>
              <a:rPr b="0" i="0" lang="en-US" sz="2000" u="none" cap="none" strike="noStrike">
                <a:solidFill>
                  <a:srgbClr val="000000"/>
                </a:solidFill>
                <a:latin typeface="Times New Roman"/>
                <a:ea typeface="Times New Roman"/>
                <a:cs typeface="Times New Roman"/>
                <a:sym typeface="Times New Roman"/>
              </a:rPr>
              <a:t> Give all employees in the 'Research' department a 10% raise in salary.</a:t>
            </a:r>
            <a:br>
              <a:rPr b="0" i="0" lang="en-US" sz="2000" u="none" cap="none" strike="noStrike">
                <a:solidFill>
                  <a:srgbClr val="000000"/>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Times New Roman"/>
              <a:buNone/>
            </a:pPr>
            <a:r>
              <a:rPr b="1" i="0" lang="en-US" sz="2000" u="none" cap="none" strike="noStrike">
                <a:solidFill>
                  <a:srgbClr val="000000"/>
                </a:solidFill>
                <a:latin typeface="Times New Roman"/>
                <a:ea typeface="Times New Roman"/>
                <a:cs typeface="Times New Roman"/>
                <a:sym typeface="Times New Roman"/>
              </a:rPr>
              <a:t>       U6:	UPDATE 	EMPLOYEE</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SET		SALARY = SALARY *1.1</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DNO  IN (SELECT	DNUMBER</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FROM	DEPARTMENT</a:t>
            </a:r>
            <a:br>
              <a:rPr b="1" i="0" lang="en-US" sz="2000" u="none" cap="none" strike="noStrike">
                <a:solidFill>
                  <a:srgbClr val="000000"/>
                </a:solidFill>
                <a:latin typeface="Times New Roman"/>
                <a:ea typeface="Times New Roman"/>
                <a:cs typeface="Times New Roman"/>
                <a:sym typeface="Times New Roman"/>
              </a:rPr>
            </a:br>
            <a:r>
              <a:rPr b="1" i="0" lang="en-US" sz="2000" u="none" cap="none" strike="noStrike">
                <a:solidFill>
                  <a:srgbClr val="000000"/>
                </a:solidFill>
                <a:latin typeface="Times New Roman"/>
                <a:ea typeface="Times New Roman"/>
                <a:cs typeface="Times New Roman"/>
                <a:sym typeface="Times New Roman"/>
              </a:rPr>
              <a:t>			                  WHERE	DNAME='Research')</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360"/>
              </a:spcBef>
              <a:spcAft>
                <a:spcPts val="0"/>
              </a:spcAft>
              <a:buClr>
                <a:srgbClr val="FF0000"/>
              </a:buClr>
              <a:buSzPts val="1100"/>
              <a:buFont typeface="Times New Roman"/>
              <a:buChar char="●"/>
            </a:pPr>
            <a:r>
              <a:rPr b="0" i="0" lang="en-US" sz="1800" u="none" cap="none" strike="noStrike">
                <a:solidFill>
                  <a:srgbClr val="000000"/>
                </a:solidFill>
                <a:latin typeface="Times New Roman"/>
                <a:ea typeface="Times New Roman"/>
                <a:cs typeface="Times New Roman"/>
                <a:sym typeface="Times New Roman"/>
              </a:rPr>
              <a:t>The modified SALARY value depends on original SALARY value in each tuple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100"/>
              <a:buFont typeface="Times New Roman"/>
              <a:buChar char="●"/>
            </a:pPr>
            <a:r>
              <a:rPr b="0" i="0" lang="en-US" sz="1800" u="none" cap="none" strike="noStrike">
                <a:solidFill>
                  <a:srgbClr val="000000"/>
                </a:solidFill>
                <a:latin typeface="Times New Roman"/>
                <a:ea typeface="Times New Roman"/>
                <a:cs typeface="Times New Roman"/>
                <a:sym typeface="Times New Roman"/>
              </a:rPr>
              <a:t>The reference to the SALARY attribute on the right of = refers to the old SALARY value before modification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100"/>
              <a:buFont typeface="Times New Roman"/>
              <a:buChar char="●"/>
            </a:pPr>
            <a:r>
              <a:rPr b="0" i="0" lang="en-US" sz="1800" u="none" cap="none" strike="noStrike">
                <a:solidFill>
                  <a:srgbClr val="000000"/>
                </a:solidFill>
                <a:latin typeface="Times New Roman"/>
                <a:ea typeface="Times New Roman"/>
                <a:cs typeface="Times New Roman"/>
                <a:sym typeface="Times New Roman"/>
              </a:rPr>
              <a:t>The reference to the SALARY attribute on the left of = refers to the new SALARY value after modification</a:t>
            </a:r>
            <a:endParaRPr b="0" i="0" sz="1800" u="none" cap="none" strike="noStrike">
              <a:solidFill>
                <a:schemeClr val="dk1"/>
              </a:solidFill>
              <a:latin typeface="Times New Roman"/>
              <a:ea typeface="Times New Roman"/>
              <a:cs typeface="Times New Roman"/>
              <a:sym typeface="Times New Roman"/>
            </a:endParaRPr>
          </a:p>
        </p:txBody>
      </p:sp>
      <p:sp>
        <p:nvSpPr>
          <p:cNvPr id="2594" name="Google Shape;2594;p25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1" name="Shape 2601"/>
        <p:cNvGrpSpPr/>
        <p:nvPr/>
      </p:nvGrpSpPr>
      <p:grpSpPr>
        <a:xfrm>
          <a:off x="0" y="0"/>
          <a:ext cx="0" cy="0"/>
          <a:chOff x="0" y="0"/>
          <a:chExt cx="0" cy="0"/>
        </a:xfrm>
      </p:grpSpPr>
      <p:sp>
        <p:nvSpPr>
          <p:cNvPr id="2602" name="Google Shape;2602;p254"/>
          <p:cNvSpPr txBox="1"/>
          <p:nvPr/>
        </p:nvSpPr>
        <p:spPr>
          <a:xfrm>
            <a:off x="0" y="0"/>
            <a:ext cx="9144000" cy="7170737"/>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03" name="Google Shape;2603;p254"/>
          <p:cNvSpPr txBox="1"/>
          <p:nvPr>
            <p:ph type="ctrTitle"/>
          </p:nvPr>
        </p:nvSpPr>
        <p:spPr>
          <a:xfrm>
            <a:off x="541337" y="1620837"/>
            <a:ext cx="7772400" cy="32131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Clr>
                <a:srgbClr val="333399"/>
              </a:buClr>
              <a:buFont typeface="Arial"/>
              <a:buNone/>
            </a:pPr>
            <a:br>
              <a:rPr lang="en-US"/>
            </a:br>
            <a:r>
              <a:rPr b="0" i="0" lang="en-US" sz="4800" u="none" cap="none" strike="noStrike">
                <a:solidFill>
                  <a:srgbClr val="333399"/>
                </a:solidFill>
                <a:latin typeface="Arial"/>
                <a:ea typeface="Arial"/>
                <a:cs typeface="Arial"/>
                <a:sym typeface="Arial"/>
              </a:rPr>
              <a:t>Chapter 5</a:t>
            </a:r>
            <a:br>
              <a:rPr b="0" i="0" lang="en-US" sz="4800" u="none" cap="none" strike="noStrike">
                <a:solidFill>
                  <a:srgbClr val="333399"/>
                </a:solidFill>
                <a:latin typeface="Arial"/>
                <a:ea typeface="Arial"/>
                <a:cs typeface="Arial"/>
                <a:sym typeface="Arial"/>
              </a:rPr>
            </a:br>
            <a:br>
              <a:rPr b="0" i="0" lang="en-US" sz="4800" u="none" cap="none" strike="noStrike">
                <a:solidFill>
                  <a:srgbClr val="333399"/>
                </a:solidFill>
                <a:latin typeface="Arial"/>
                <a:ea typeface="Arial"/>
                <a:cs typeface="Arial"/>
                <a:sym typeface="Arial"/>
              </a:rPr>
            </a:br>
            <a:r>
              <a:rPr b="0" i="0" lang="en-US" sz="4800" u="none" cap="none" strike="noStrike">
                <a:solidFill>
                  <a:srgbClr val="333399"/>
                </a:solidFill>
                <a:latin typeface="Arial"/>
                <a:ea typeface="Arial"/>
                <a:cs typeface="Arial"/>
                <a:sym typeface="Arial"/>
              </a:rPr>
              <a:t> </a:t>
            </a:r>
            <a:r>
              <a:rPr b="1" i="0" lang="en-US" sz="4800" u="none" cap="none" strike="noStrike">
                <a:solidFill>
                  <a:srgbClr val="333399"/>
                </a:solidFill>
                <a:latin typeface="Arial"/>
                <a:ea typeface="Arial"/>
                <a:cs typeface="Arial"/>
                <a:sym typeface="Arial"/>
              </a:rPr>
              <a:t>SQL: advanced queries, triggers, and views</a:t>
            </a:r>
            <a:endParaRPr b="0" i="0" sz="4800" u="none" cap="none" strike="noStrike">
              <a:solidFill>
                <a:srgbClr val="333399"/>
              </a:solidFill>
              <a:latin typeface="Arial"/>
              <a:ea typeface="Arial"/>
              <a:cs typeface="Arial"/>
              <a:sym typeface="Arial"/>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7" name="Shape 2607"/>
        <p:cNvGrpSpPr/>
        <p:nvPr/>
      </p:nvGrpSpPr>
      <p:grpSpPr>
        <a:xfrm>
          <a:off x="0" y="0"/>
          <a:ext cx="0" cy="0"/>
          <a:chOff x="0" y="0"/>
          <a:chExt cx="0" cy="0"/>
        </a:xfrm>
      </p:grpSpPr>
      <p:sp>
        <p:nvSpPr>
          <p:cNvPr id="2608" name="Google Shape;2608;p25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609" name="Google Shape;2609;p25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Views in SQL</a:t>
            </a:r>
            <a:endParaRPr b="1" i="0" sz="4000" u="none" cap="small" strike="noStrike">
              <a:solidFill>
                <a:srgbClr val="333399"/>
              </a:solidFill>
              <a:latin typeface="Arial"/>
              <a:ea typeface="Arial"/>
              <a:cs typeface="Arial"/>
              <a:sym typeface="Arial"/>
            </a:endParaRPr>
          </a:p>
        </p:txBody>
      </p:sp>
      <p:sp>
        <p:nvSpPr>
          <p:cNvPr id="2610" name="Google Shape;2610;p255"/>
          <p:cNvSpPr txBox="1"/>
          <p:nvPr>
            <p:ph idx="1" type="body"/>
          </p:nvPr>
        </p:nvSpPr>
        <p:spPr>
          <a:xfrm>
            <a:off x="685800" y="1511300"/>
            <a:ext cx="7950200" cy="457200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 view is a </a:t>
            </a:r>
            <a:r>
              <a:rPr b="0" i="0" lang="en-US" sz="2800" u="none" cap="none" strike="noStrike">
                <a:solidFill>
                  <a:schemeClr val="dk1"/>
                </a:solidFill>
                <a:latin typeface="Arial"/>
                <a:ea typeface="Arial"/>
                <a:cs typeface="Arial"/>
                <a:sym typeface="Arial"/>
              </a:rPr>
              <a:t>“</a:t>
            </a:r>
            <a:r>
              <a:rPr b="0" i="0" lang="en-US" sz="2800" u="none" cap="none" strike="noStrike">
                <a:solidFill>
                  <a:schemeClr val="dk1"/>
                </a:solidFill>
                <a:latin typeface="Times New Roman"/>
                <a:ea typeface="Times New Roman"/>
                <a:cs typeface="Times New Roman"/>
                <a:sym typeface="Times New Roman"/>
              </a:rPr>
              <a:t>virtual table</a:t>
            </a:r>
            <a:r>
              <a:rPr b="0" i="0" lang="en-US" sz="2800" u="none" cap="none" strike="noStrike">
                <a:solidFill>
                  <a:schemeClr val="dk1"/>
                </a:solidFill>
                <a:latin typeface="Arial"/>
                <a:ea typeface="Arial"/>
                <a:cs typeface="Arial"/>
                <a:sym typeface="Arial"/>
              </a:rPr>
              <a:t>”</a:t>
            </a:r>
            <a:r>
              <a:rPr b="0" i="0" lang="en-US" sz="2800" u="none" cap="none" strike="noStrike">
                <a:solidFill>
                  <a:schemeClr val="dk1"/>
                </a:solidFill>
                <a:latin typeface="Times New Roman"/>
                <a:ea typeface="Times New Roman"/>
                <a:cs typeface="Times New Roman"/>
                <a:sym typeface="Times New Roman"/>
              </a:rPr>
              <a:t> that is derived from other tables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some </a:t>
            </a:r>
            <a:r>
              <a:rPr b="0" i="0" lang="en-US" sz="2400" u="none" cap="none" strike="noStrike">
                <a:solidFill>
                  <a:schemeClr val="dk1"/>
                </a:solidFill>
                <a:latin typeface="Times New Roman"/>
                <a:ea typeface="Times New Roman"/>
                <a:cs typeface="Times New Roman"/>
                <a:sym typeface="Times New Roman"/>
              </a:rPr>
              <a:t>intermediate tables that are used frequently can be created as views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the result of a query may not be up-to-date if we change the tuples in base tables. We can create a view to keep the result up to date</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the table may not physically be stored</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Allows for limited update operations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Allows full query operations</a:t>
            </a:r>
            <a:endParaRPr b="0" i="0" sz="1800" u="none" cap="none" strike="noStrike">
              <a:solidFill>
                <a:schemeClr val="dk1"/>
              </a:solidFill>
              <a:latin typeface="Times New Roman"/>
              <a:ea typeface="Times New Roman"/>
              <a:cs typeface="Times New Roman"/>
              <a:sym typeface="Times New Roman"/>
            </a:endParaRPr>
          </a:p>
        </p:txBody>
      </p:sp>
      <p:sp>
        <p:nvSpPr>
          <p:cNvPr id="2611" name="Google Shape;2611;p25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5" name="Shape 2615"/>
        <p:cNvGrpSpPr/>
        <p:nvPr/>
      </p:nvGrpSpPr>
      <p:grpSpPr>
        <a:xfrm>
          <a:off x="0" y="0"/>
          <a:ext cx="0" cy="0"/>
          <a:chOff x="0" y="0"/>
          <a:chExt cx="0" cy="0"/>
        </a:xfrm>
      </p:grpSpPr>
      <p:sp>
        <p:nvSpPr>
          <p:cNvPr id="2616" name="Google Shape;2616;p25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617" name="Google Shape;2617;p25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Specification of Views</a:t>
            </a:r>
            <a:endParaRPr b="1" i="0" sz="4000" u="none" cap="small" strike="noStrike">
              <a:solidFill>
                <a:srgbClr val="333399"/>
              </a:solidFill>
              <a:latin typeface="Arial"/>
              <a:ea typeface="Arial"/>
              <a:cs typeface="Arial"/>
              <a:sym typeface="Arial"/>
            </a:endParaRPr>
          </a:p>
        </p:txBody>
      </p:sp>
      <p:sp>
        <p:nvSpPr>
          <p:cNvPr id="2618" name="Google Shape;2618;p25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 SQL command: </a:t>
            </a:r>
            <a:r>
              <a:rPr b="0" i="0" lang="en-US" sz="3200" u="none" cap="none" strike="noStrike">
                <a:solidFill>
                  <a:schemeClr val="dk1"/>
                </a:solidFill>
                <a:latin typeface="Courier New"/>
                <a:ea typeface="Courier New"/>
                <a:cs typeface="Courier New"/>
                <a:sym typeface="Courier New"/>
              </a:rPr>
              <a:t>CREATE VIEW</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 view (virtual table) name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 possible list of attribute names)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renaming, when arithmetic operations are specified or when we want the names to be different from the attributes in the base relations</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 query to specify the table contents</a:t>
            </a:r>
            <a:endParaRPr b="0" i="0" sz="1800" u="none" cap="none" strike="noStrike">
              <a:solidFill>
                <a:schemeClr val="dk1"/>
              </a:solidFill>
              <a:latin typeface="Times New Roman"/>
              <a:ea typeface="Times New Roman"/>
              <a:cs typeface="Times New Roman"/>
              <a:sym typeface="Times New Roman"/>
            </a:endParaRPr>
          </a:p>
        </p:txBody>
      </p:sp>
      <p:sp>
        <p:nvSpPr>
          <p:cNvPr id="2619" name="Google Shape;2619;p25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343" name="Google Shape;343;p41"/>
          <p:cNvSpPr txBox="1"/>
          <p:nvPr>
            <p:ph type="title"/>
          </p:nvPr>
        </p:nvSpPr>
        <p:spPr>
          <a:xfrm>
            <a:off x="685800" y="28575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Database Schema Vs. Database State</a:t>
            </a:r>
            <a:endParaRPr b="1" i="0" sz="4000" u="none" cap="small" strike="noStrike">
              <a:solidFill>
                <a:srgbClr val="333399"/>
              </a:solidFill>
              <a:latin typeface="Arial"/>
              <a:ea typeface="Arial"/>
              <a:cs typeface="Arial"/>
              <a:sym typeface="Arial"/>
            </a:endParaRPr>
          </a:p>
        </p:txBody>
      </p:sp>
      <p:sp>
        <p:nvSpPr>
          <p:cNvPr id="344" name="Google Shape;344;p41"/>
          <p:cNvSpPr txBox="1"/>
          <p:nvPr>
            <p:ph idx="1" type="body"/>
          </p:nvPr>
        </p:nvSpPr>
        <p:spPr>
          <a:xfrm>
            <a:off x="419100" y="1428750"/>
            <a:ext cx="8553450" cy="499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Database State:</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Refers to the content of a database at a moment in time.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Initial Database State:</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Refers to the database when it is loaded</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Valid State:</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A state that satisfies the structure and constraints of the database.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Distinction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The </a:t>
            </a:r>
            <a:r>
              <a:rPr b="1" i="0" lang="en-US" sz="2400" u="none" cap="none" strike="noStrike">
                <a:solidFill>
                  <a:srgbClr val="000000"/>
                </a:solidFill>
                <a:latin typeface="Times New Roman"/>
                <a:ea typeface="Times New Roman"/>
                <a:cs typeface="Times New Roman"/>
                <a:sym typeface="Times New Roman"/>
              </a:rPr>
              <a:t>database schema</a:t>
            </a:r>
            <a:r>
              <a:rPr b="0" i="0" lang="en-US" sz="2400" u="none" cap="none" strike="noStrike">
                <a:solidFill>
                  <a:srgbClr val="000000"/>
                </a:solidFill>
                <a:latin typeface="Times New Roman"/>
                <a:ea typeface="Times New Roman"/>
                <a:cs typeface="Times New Roman"/>
                <a:sym typeface="Times New Roman"/>
              </a:rPr>
              <a:t> changes </a:t>
            </a:r>
            <a:r>
              <a:rPr b="0" i="1" lang="en-US" sz="2400" u="none" cap="none" strike="noStrike">
                <a:solidFill>
                  <a:srgbClr val="000000"/>
                </a:solidFill>
                <a:latin typeface="Times New Roman"/>
                <a:ea typeface="Times New Roman"/>
                <a:cs typeface="Times New Roman"/>
                <a:sym typeface="Times New Roman"/>
              </a:rPr>
              <a:t>very infrequently</a:t>
            </a:r>
            <a:r>
              <a:rPr b="0" i="0" lang="en-US" sz="2400" u="none" cap="none" strike="noStrike">
                <a:solidFill>
                  <a:srgbClr val="000000"/>
                </a:solidFill>
                <a:latin typeface="Times New Roman"/>
                <a:ea typeface="Times New Roman"/>
                <a:cs typeface="Times New Roman"/>
                <a:sym typeface="Times New Roman"/>
              </a:rPr>
              <a:t>. The </a:t>
            </a:r>
            <a:r>
              <a:rPr b="1" i="0" lang="en-US" sz="2400" u="none" cap="none" strike="noStrike">
                <a:solidFill>
                  <a:srgbClr val="000000"/>
                </a:solidFill>
                <a:latin typeface="Times New Roman"/>
                <a:ea typeface="Times New Roman"/>
                <a:cs typeface="Times New Roman"/>
                <a:sym typeface="Times New Roman"/>
              </a:rPr>
              <a:t>database state</a:t>
            </a:r>
            <a:r>
              <a:rPr b="0" i="0" lang="en-US" sz="2400" u="none" cap="none" strike="noStrike">
                <a:solidFill>
                  <a:srgbClr val="000000"/>
                </a:solidFill>
                <a:latin typeface="Times New Roman"/>
                <a:ea typeface="Times New Roman"/>
                <a:cs typeface="Times New Roman"/>
                <a:sym typeface="Times New Roman"/>
              </a:rPr>
              <a:t> changes </a:t>
            </a:r>
            <a:r>
              <a:rPr b="0" i="1" lang="en-US" sz="2400" u="none" cap="none" strike="noStrike">
                <a:solidFill>
                  <a:srgbClr val="000000"/>
                </a:solidFill>
                <a:latin typeface="Times New Roman"/>
                <a:ea typeface="Times New Roman"/>
                <a:cs typeface="Times New Roman"/>
                <a:sym typeface="Times New Roman"/>
              </a:rPr>
              <a:t>every time the database is updated.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1" i="0" lang="en-US" sz="2400" u="none" cap="none" strike="noStrike">
                <a:solidFill>
                  <a:srgbClr val="000000"/>
                </a:solidFill>
                <a:latin typeface="Times New Roman"/>
                <a:ea typeface="Times New Roman"/>
                <a:cs typeface="Times New Roman"/>
                <a:sym typeface="Times New Roman"/>
              </a:rPr>
              <a:t>Schema</a:t>
            </a:r>
            <a:r>
              <a:rPr b="0" i="0" lang="en-US" sz="2400" u="none" cap="none" strike="noStrike">
                <a:solidFill>
                  <a:srgbClr val="000000"/>
                </a:solidFill>
                <a:latin typeface="Times New Roman"/>
                <a:ea typeface="Times New Roman"/>
                <a:cs typeface="Times New Roman"/>
                <a:sym typeface="Times New Roman"/>
              </a:rPr>
              <a:t> is also called </a:t>
            </a:r>
            <a:r>
              <a:rPr b="1" i="0" lang="en-US" sz="2400" u="none" cap="none" strike="noStrike">
                <a:solidFill>
                  <a:srgbClr val="000000"/>
                </a:solidFill>
                <a:latin typeface="Times New Roman"/>
                <a:ea typeface="Times New Roman"/>
                <a:cs typeface="Times New Roman"/>
                <a:sym typeface="Times New Roman"/>
              </a:rPr>
              <a:t>intension</a:t>
            </a:r>
            <a:r>
              <a:rPr b="0" i="0" lang="en-US" sz="2400" u="none" cap="none" strike="noStrike">
                <a:solidFill>
                  <a:srgbClr val="000000"/>
                </a:solidFill>
                <a:latin typeface="Times New Roman"/>
                <a:ea typeface="Times New Roman"/>
                <a:cs typeface="Times New Roman"/>
                <a:sym typeface="Times New Roman"/>
              </a:rPr>
              <a:t>, whereas </a:t>
            </a:r>
            <a:r>
              <a:rPr b="1" i="0" lang="en-US" sz="2400" u="none" cap="none" strike="noStrike">
                <a:solidFill>
                  <a:srgbClr val="000000"/>
                </a:solidFill>
                <a:latin typeface="Times New Roman"/>
                <a:ea typeface="Times New Roman"/>
                <a:cs typeface="Times New Roman"/>
                <a:sym typeface="Times New Roman"/>
              </a:rPr>
              <a:t>state</a:t>
            </a:r>
            <a:r>
              <a:rPr b="0" i="0" lang="en-US" sz="2400" u="none" cap="none" strike="noStrike">
                <a:solidFill>
                  <a:srgbClr val="000000"/>
                </a:solidFill>
                <a:latin typeface="Times New Roman"/>
                <a:ea typeface="Times New Roman"/>
                <a:cs typeface="Times New Roman"/>
                <a:sym typeface="Times New Roman"/>
              </a:rPr>
              <a:t> is called </a:t>
            </a:r>
            <a:r>
              <a:rPr b="1" i="0" lang="en-US" sz="2400" u="none" cap="none" strike="noStrike">
                <a:solidFill>
                  <a:srgbClr val="000000"/>
                </a:solidFill>
                <a:latin typeface="Times New Roman"/>
                <a:ea typeface="Times New Roman"/>
                <a:cs typeface="Times New Roman"/>
                <a:sym typeface="Times New Roman"/>
              </a:rPr>
              <a:t>extension</a:t>
            </a:r>
            <a:r>
              <a:rPr b="0" i="0" lang="en-US" sz="2400" u="none" cap="none" strike="noStrike">
                <a:solidFill>
                  <a:srgbClr val="000000"/>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p:txBody>
      </p:sp>
      <p:sp>
        <p:nvSpPr>
          <p:cNvPr id="345" name="Google Shape;345;p4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3" name="Shape 2623"/>
        <p:cNvGrpSpPr/>
        <p:nvPr/>
      </p:nvGrpSpPr>
      <p:grpSpPr>
        <a:xfrm>
          <a:off x="0" y="0"/>
          <a:ext cx="0" cy="0"/>
          <a:chOff x="0" y="0"/>
          <a:chExt cx="0" cy="0"/>
        </a:xfrm>
      </p:grpSpPr>
      <p:sp>
        <p:nvSpPr>
          <p:cNvPr id="2624" name="Google Shape;2624;p25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625" name="Google Shape;2625;p257"/>
          <p:cNvSpPr txBox="1"/>
          <p:nvPr>
            <p:ph type="title"/>
          </p:nvPr>
        </p:nvSpPr>
        <p:spPr>
          <a:xfrm>
            <a:off x="685800" y="609600"/>
            <a:ext cx="7772400" cy="7175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SQL Views</a:t>
            </a:r>
            <a:endParaRPr b="1" i="0" sz="4000" u="none" cap="small" strike="noStrike">
              <a:solidFill>
                <a:srgbClr val="333399"/>
              </a:solidFill>
              <a:latin typeface="Arial"/>
              <a:ea typeface="Arial"/>
              <a:cs typeface="Arial"/>
              <a:sym typeface="Arial"/>
            </a:endParaRPr>
          </a:p>
        </p:txBody>
      </p:sp>
      <p:sp>
        <p:nvSpPr>
          <p:cNvPr id="2626" name="Google Shape;2626;p257"/>
          <p:cNvSpPr txBox="1"/>
          <p:nvPr>
            <p:ph idx="1" type="body"/>
          </p:nvPr>
        </p:nvSpPr>
        <p:spPr>
          <a:xfrm>
            <a:off x="228600" y="1441450"/>
            <a:ext cx="8591550" cy="4318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Font typeface="Courier New"/>
              <a:buNone/>
            </a:pPr>
            <a:r>
              <a:rPr b="0" i="0" lang="en-US" sz="2400" u="none" cap="none" strike="noStrike">
                <a:solidFill>
                  <a:schemeClr val="dk1"/>
                </a:solidFill>
                <a:latin typeface="Courier New"/>
                <a:ea typeface="Courier New"/>
                <a:cs typeface="Courier New"/>
                <a:sym typeface="Courier New"/>
              </a:rPr>
              <a:t>1.</a:t>
            </a:r>
            <a:r>
              <a:rPr b="0" i="0" lang="en-US" sz="2400" u="none" cap="none" strike="noStrike">
                <a:solidFill>
                  <a:schemeClr val="hlink"/>
                </a:solidFill>
                <a:latin typeface="Courier New"/>
                <a:ea typeface="Courier New"/>
                <a:cs typeface="Courier New"/>
                <a:sym typeface="Courier New"/>
              </a:rPr>
              <a:t>CREATE VIEW</a:t>
            </a:r>
            <a:r>
              <a:rPr b="0" i="0" lang="en-US" sz="2400" u="none" cap="none" strike="noStrike">
                <a:solidFill>
                  <a:schemeClr val="dk1"/>
                </a:solidFill>
                <a:latin typeface="Courier New"/>
                <a:ea typeface="Courier New"/>
                <a:cs typeface="Courier New"/>
                <a:sym typeface="Courier New"/>
              </a:rPr>
              <a:t> WORKS_ON_1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Courier New"/>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chemeClr val="hlink"/>
                </a:solidFill>
                <a:latin typeface="Courier New"/>
                <a:ea typeface="Courier New"/>
                <a:cs typeface="Courier New"/>
                <a:sym typeface="Courier New"/>
              </a:rPr>
              <a:t>AS</a:t>
            </a:r>
            <a:r>
              <a:rPr b="0" i="0" lang="en-US" sz="2400" u="none" cap="none" strike="noStrike">
                <a:solidFill>
                  <a:schemeClr val="dk1"/>
                </a:solidFill>
                <a:latin typeface="Courier New"/>
                <a:ea typeface="Courier New"/>
                <a:cs typeface="Courier New"/>
                <a:sym typeface="Courier New"/>
              </a:rPr>
              <a:t> SELECT FNAME, LNAME, PNAME, HOURS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Courier New"/>
              <a:buNone/>
            </a:pPr>
            <a:r>
              <a:rPr b="0" i="0" lang="en-US" sz="2400" u="none" cap="none" strike="noStrike">
                <a:solidFill>
                  <a:schemeClr val="dk1"/>
                </a:solidFill>
                <a:latin typeface="Courier New"/>
                <a:ea typeface="Courier New"/>
                <a:cs typeface="Courier New"/>
                <a:sym typeface="Courier New"/>
              </a:rPr>
              <a:t>		FROM EMPLOYEE, PROJECT, WORKS_ON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Courier New"/>
              <a:buNone/>
            </a:pPr>
            <a:r>
              <a:rPr b="0" i="0" lang="en-US" sz="2400" u="none" cap="none" strike="noStrike">
                <a:solidFill>
                  <a:schemeClr val="dk1"/>
                </a:solidFill>
                <a:latin typeface="Courier New"/>
                <a:ea typeface="Courier New"/>
                <a:cs typeface="Courier New"/>
                <a:sym typeface="Courier New"/>
              </a:rPr>
              <a:t>  	WHERE SSN=ESSN AND PNO=PNUMBER</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Courier New"/>
              <a:buNone/>
            </a:pPr>
            <a:r>
              <a:rPr b="0" i="0" lang="en-US" sz="2400" u="none" cap="none" strike="noStrike">
                <a:solidFill>
                  <a:schemeClr val="dk1"/>
                </a:solidFill>
                <a:latin typeface="Courier New"/>
                <a:ea typeface="Courier New"/>
                <a:cs typeface="Courier New"/>
                <a:sym typeface="Courier New"/>
              </a:rPr>
              <a:t>2.</a:t>
            </a:r>
            <a:r>
              <a:rPr b="0" i="0" lang="en-US" sz="2400" u="none" cap="none" strike="noStrike">
                <a:solidFill>
                  <a:schemeClr val="hlink"/>
                </a:solidFill>
                <a:latin typeface="Courier New"/>
                <a:ea typeface="Courier New"/>
                <a:cs typeface="Courier New"/>
                <a:sym typeface="Courier New"/>
              </a:rPr>
              <a:t>CREATE VIEW </a:t>
            </a:r>
            <a:r>
              <a:rPr b="0" i="0" lang="en-US" sz="2400" u="none" cap="none" strike="noStrike">
                <a:solidFill>
                  <a:schemeClr val="dk1"/>
                </a:solidFill>
                <a:latin typeface="Courier New"/>
                <a:ea typeface="Courier New"/>
                <a:cs typeface="Courier New"/>
                <a:sym typeface="Courier New"/>
              </a:rPr>
              <a:t>WORKS_ON_2(Proj_Name,Tot_Hours)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Courier New"/>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chemeClr val="hlink"/>
                </a:solidFill>
                <a:latin typeface="Courier New"/>
                <a:ea typeface="Courier New"/>
                <a:cs typeface="Courier New"/>
                <a:sym typeface="Courier New"/>
              </a:rPr>
              <a:t>AS</a:t>
            </a:r>
            <a:r>
              <a:rPr b="0" i="0" lang="en-US" sz="2400" u="none" cap="none" strike="noStrike">
                <a:solidFill>
                  <a:schemeClr val="dk1"/>
                </a:solidFill>
                <a:latin typeface="Courier New"/>
                <a:ea typeface="Courier New"/>
                <a:cs typeface="Courier New"/>
                <a:sym typeface="Courier New"/>
              </a:rPr>
              <a:t> SELECT PNAME, SUM(HOURS)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Courier New"/>
              <a:buNone/>
            </a:pPr>
            <a:r>
              <a:rPr b="0" i="0" lang="en-US" sz="2400" u="none" cap="none" strike="noStrike">
                <a:solidFill>
                  <a:schemeClr val="dk1"/>
                </a:solidFill>
                <a:latin typeface="Courier New"/>
                <a:ea typeface="Courier New"/>
                <a:cs typeface="Courier New"/>
                <a:sym typeface="Courier New"/>
              </a:rPr>
              <a:t>		FROM EMPLOYEE, PROJECT, WORKS_ON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Courier New"/>
              <a:buNone/>
            </a:pPr>
            <a:r>
              <a:rPr b="0" i="0" lang="en-US" sz="2400" u="none" cap="none" strike="noStrike">
                <a:solidFill>
                  <a:schemeClr val="dk1"/>
                </a:solidFill>
                <a:latin typeface="Courier New"/>
                <a:ea typeface="Courier New"/>
                <a:cs typeface="Courier New"/>
                <a:sym typeface="Courier New"/>
              </a:rPr>
              <a:t>  	WHERE SSN=ESSN AND PNO=PNUMBER</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Courier New"/>
              <a:buNone/>
            </a:pPr>
            <a:r>
              <a:rPr b="0" i="0" lang="en-US" sz="2400" u="none" cap="none" strike="noStrike">
                <a:solidFill>
                  <a:schemeClr val="dk1"/>
                </a:solidFill>
                <a:latin typeface="Courier New"/>
                <a:ea typeface="Courier New"/>
                <a:cs typeface="Courier New"/>
                <a:sym typeface="Courier New"/>
              </a:rPr>
              <a:t>		GROUP BY PNAME;</a:t>
            </a:r>
            <a:endParaRPr b="0" i="0" sz="2000" u="none" cap="none" strike="noStrike">
              <a:solidFill>
                <a:schemeClr val="dk1"/>
              </a:solidFill>
              <a:latin typeface="Times New Roman"/>
              <a:ea typeface="Times New Roman"/>
              <a:cs typeface="Times New Roman"/>
              <a:sym typeface="Times New Roman"/>
            </a:endParaRPr>
          </a:p>
        </p:txBody>
      </p:sp>
      <p:sp>
        <p:nvSpPr>
          <p:cNvPr id="2627" name="Google Shape;2627;p25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1" name="Shape 2631"/>
        <p:cNvGrpSpPr/>
        <p:nvPr/>
      </p:nvGrpSpPr>
      <p:grpSpPr>
        <a:xfrm>
          <a:off x="0" y="0"/>
          <a:ext cx="0" cy="0"/>
          <a:chOff x="0" y="0"/>
          <a:chExt cx="0" cy="0"/>
        </a:xfrm>
      </p:grpSpPr>
      <p:sp>
        <p:nvSpPr>
          <p:cNvPr id="2632" name="Google Shape;2632;p25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633" name="Google Shape;2633;p25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Using a Virtual Table</a:t>
            </a:r>
            <a:endParaRPr b="1" i="0" sz="4000" u="none" cap="small" strike="noStrike">
              <a:solidFill>
                <a:srgbClr val="333399"/>
              </a:solidFill>
              <a:latin typeface="Arial"/>
              <a:ea typeface="Arial"/>
              <a:cs typeface="Arial"/>
              <a:sym typeface="Arial"/>
            </a:endParaRPr>
          </a:p>
        </p:txBody>
      </p:sp>
      <p:sp>
        <p:nvSpPr>
          <p:cNvPr id="2634" name="Google Shape;2634;p258"/>
          <p:cNvSpPr txBox="1"/>
          <p:nvPr>
            <p:ph idx="1" type="body"/>
          </p:nvPr>
        </p:nvSpPr>
        <p:spPr>
          <a:xfrm>
            <a:off x="400050" y="1511300"/>
            <a:ext cx="8458200" cy="431800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We can specify SQL queries from a newly create view</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	SELECT FNAME, LNAME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  FROM WORKS_ON_1</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	WHERE PNAME=‘ProjectX’;</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data in views are up-to-date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even the tuples in the base tables </a:t>
            </a:r>
            <a:r>
              <a:rPr b="0" i="0" lang="en-US" sz="2400" u="none" cap="none" strike="noStrike">
                <a:solidFill>
                  <a:schemeClr val="dk1"/>
                </a:solidFill>
                <a:latin typeface="Times New Roman"/>
                <a:ea typeface="Times New Roman"/>
                <a:cs typeface="Times New Roman"/>
                <a:sym typeface="Times New Roman"/>
              </a:rPr>
              <a:t>EMPLOYEE, PROJECT, WORKS_ON</a:t>
            </a:r>
            <a:r>
              <a:rPr b="0" i="0" lang="en-US" sz="2400" u="none" cap="none" strike="noStrike">
                <a:solidFill>
                  <a:srgbClr val="000000"/>
                </a:solidFill>
                <a:latin typeface="Times New Roman"/>
                <a:ea typeface="Times New Roman"/>
                <a:cs typeface="Times New Roman"/>
                <a:sym typeface="Times New Roman"/>
              </a:rPr>
              <a:t> are changed</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When no longer needed, a view can be dropped</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	DROP WORKS_ON_1;</a:t>
            </a:r>
            <a:endParaRPr b="0" i="0" sz="2000" u="none" cap="none" strike="noStrike">
              <a:solidFill>
                <a:schemeClr val="dk1"/>
              </a:solidFill>
              <a:latin typeface="Times New Roman"/>
              <a:ea typeface="Times New Roman"/>
              <a:cs typeface="Times New Roman"/>
              <a:sym typeface="Times New Roman"/>
            </a:endParaRPr>
          </a:p>
        </p:txBody>
      </p:sp>
      <p:sp>
        <p:nvSpPr>
          <p:cNvPr id="2635" name="Google Shape;2635;p25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9" name="Shape 2639"/>
        <p:cNvGrpSpPr/>
        <p:nvPr/>
      </p:nvGrpSpPr>
      <p:grpSpPr>
        <a:xfrm>
          <a:off x="0" y="0"/>
          <a:ext cx="0" cy="0"/>
          <a:chOff x="0" y="0"/>
          <a:chExt cx="0" cy="0"/>
        </a:xfrm>
      </p:grpSpPr>
      <p:sp>
        <p:nvSpPr>
          <p:cNvPr id="2640" name="Google Shape;2640;p25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641" name="Google Shape;2641;p259"/>
          <p:cNvSpPr txBox="1"/>
          <p:nvPr>
            <p:ph type="title"/>
          </p:nvPr>
        </p:nvSpPr>
        <p:spPr>
          <a:xfrm>
            <a:off x="685800" y="4064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Database Programming</a:t>
            </a:r>
            <a:endParaRPr b="1" i="0" sz="4000" u="none" cap="small" strike="noStrike">
              <a:solidFill>
                <a:srgbClr val="333399"/>
              </a:solidFill>
              <a:latin typeface="Arial"/>
              <a:ea typeface="Arial"/>
              <a:cs typeface="Arial"/>
              <a:sym typeface="Arial"/>
            </a:endParaRPr>
          </a:p>
        </p:txBody>
      </p:sp>
      <p:sp>
        <p:nvSpPr>
          <p:cNvPr id="2642" name="Google Shape;2642;p259"/>
          <p:cNvSpPr txBox="1"/>
          <p:nvPr>
            <p:ph idx="1" type="body"/>
          </p:nvPr>
        </p:nvSpPr>
        <p:spPr>
          <a:xfrm>
            <a:off x="571500" y="1511300"/>
            <a:ext cx="8229600" cy="4597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Objective: to access a database from an application program</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Embedding database commands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database commands are embedded in a general-purpose programming language</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Using a library of database functions: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available to the host language for database calls e.g. connect to a database, execute a query, execute an update etc.</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known as an </a:t>
            </a:r>
            <a:r>
              <a:rPr b="0" i="1" lang="en-US" sz="2000" u="none" cap="none" strike="noStrike">
                <a:solidFill>
                  <a:schemeClr val="dk1"/>
                </a:solidFill>
                <a:latin typeface="Times New Roman"/>
                <a:ea typeface="Times New Roman"/>
                <a:cs typeface="Times New Roman"/>
                <a:sym typeface="Times New Roman"/>
              </a:rPr>
              <a:t>API </a:t>
            </a:r>
            <a:r>
              <a:rPr b="0" i="0" lang="en-US" sz="2000" u="none" cap="none" strike="noStrike">
                <a:solidFill>
                  <a:schemeClr val="dk1"/>
                </a:solidFill>
                <a:latin typeface="Times New Roman"/>
                <a:ea typeface="Times New Roman"/>
                <a:cs typeface="Times New Roman"/>
                <a:sym typeface="Times New Roman"/>
              </a:rPr>
              <a:t>for accessing a database from application programs</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Designing a brand-new language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a database programming language is designed from scratch to minimize impedance mismatch</a:t>
            </a:r>
            <a:endParaRPr b="0" i="0" sz="1600" u="none" cap="none" strike="noStrike">
              <a:solidFill>
                <a:schemeClr val="dk1"/>
              </a:solidFill>
              <a:latin typeface="Times New Roman"/>
              <a:ea typeface="Times New Roman"/>
              <a:cs typeface="Times New Roman"/>
              <a:sym typeface="Times New Roman"/>
            </a:endParaRPr>
          </a:p>
        </p:txBody>
      </p:sp>
      <p:sp>
        <p:nvSpPr>
          <p:cNvPr id="2643" name="Google Shape;2643;p25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7" name="Shape 2647"/>
        <p:cNvGrpSpPr/>
        <p:nvPr/>
      </p:nvGrpSpPr>
      <p:grpSpPr>
        <a:xfrm>
          <a:off x="0" y="0"/>
          <a:ext cx="0" cy="0"/>
          <a:chOff x="0" y="0"/>
          <a:chExt cx="0" cy="0"/>
        </a:xfrm>
      </p:grpSpPr>
      <p:sp>
        <p:nvSpPr>
          <p:cNvPr id="2648" name="Google Shape;2648;p26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649" name="Google Shape;2649;p260"/>
          <p:cNvSpPr txBox="1"/>
          <p:nvPr>
            <p:ph type="title"/>
          </p:nvPr>
        </p:nvSpPr>
        <p:spPr>
          <a:xfrm>
            <a:off x="685800" y="392112"/>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Impedance Mismatch</a:t>
            </a:r>
            <a:endParaRPr b="1" i="0" sz="4000" u="none" cap="small" strike="noStrike">
              <a:solidFill>
                <a:srgbClr val="333399"/>
              </a:solidFill>
              <a:latin typeface="Arial"/>
              <a:ea typeface="Arial"/>
              <a:cs typeface="Arial"/>
              <a:sym typeface="Arial"/>
            </a:endParaRPr>
          </a:p>
        </p:txBody>
      </p:sp>
      <p:sp>
        <p:nvSpPr>
          <p:cNvPr id="2650" name="Google Shape;2650;p260"/>
          <p:cNvSpPr txBox="1"/>
          <p:nvPr>
            <p:ph idx="1" type="body"/>
          </p:nvPr>
        </p:nvSpPr>
        <p:spPr>
          <a:xfrm>
            <a:off x="95250" y="1511300"/>
            <a:ext cx="8839200" cy="43180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Incompatibilities between a host programming language and the database model, e.g.,</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data type mismatch</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requires a new binding for each language</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sets vs. record-at-a-time processing</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need to loop over the tuples in a query result in order to access a single tuple at a time and to manipulate individual values</a:t>
            </a:r>
            <a:endParaRPr b="0" i="0" sz="1600" u="none" cap="none" strike="noStrike">
              <a:solidFill>
                <a:schemeClr val="dk1"/>
              </a:solidFill>
              <a:latin typeface="Times New Roman"/>
              <a:ea typeface="Times New Roman"/>
              <a:cs typeface="Times New Roman"/>
              <a:sym typeface="Times New Roman"/>
            </a:endParaRPr>
          </a:p>
        </p:txBody>
      </p:sp>
      <p:sp>
        <p:nvSpPr>
          <p:cNvPr id="2651" name="Google Shape;2651;p26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5" name="Shape 2655"/>
        <p:cNvGrpSpPr/>
        <p:nvPr/>
      </p:nvGrpSpPr>
      <p:grpSpPr>
        <a:xfrm>
          <a:off x="0" y="0"/>
          <a:ext cx="0" cy="0"/>
          <a:chOff x="0" y="0"/>
          <a:chExt cx="0" cy="0"/>
        </a:xfrm>
      </p:grpSpPr>
      <p:sp>
        <p:nvSpPr>
          <p:cNvPr id="2656" name="Google Shape;2656;p26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657" name="Google Shape;2657;p261"/>
          <p:cNvSpPr txBox="1"/>
          <p:nvPr>
            <p:ph type="title"/>
          </p:nvPr>
        </p:nvSpPr>
        <p:spPr>
          <a:xfrm>
            <a:off x="361950" y="368300"/>
            <a:ext cx="8274050" cy="8509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Typical Steps in Database Programming</a:t>
            </a:r>
            <a:endParaRPr b="1" i="0" sz="4000" u="none" cap="small" strike="noStrike">
              <a:solidFill>
                <a:srgbClr val="333399"/>
              </a:solidFill>
              <a:latin typeface="Arial"/>
              <a:ea typeface="Arial"/>
              <a:cs typeface="Arial"/>
              <a:sym typeface="Arial"/>
            </a:endParaRPr>
          </a:p>
        </p:txBody>
      </p:sp>
      <p:sp>
        <p:nvSpPr>
          <p:cNvPr id="2658" name="Google Shape;2658;p261"/>
          <p:cNvSpPr txBox="1"/>
          <p:nvPr>
            <p:ph idx="1" type="body"/>
          </p:nvPr>
        </p:nvSpPr>
        <p:spPr>
          <a:xfrm>
            <a:off x="685800" y="1524000"/>
            <a:ext cx="7950200" cy="3962400"/>
          </a:xfrm>
          <a:prstGeom prst="rect">
            <a:avLst/>
          </a:prstGeom>
          <a:noFill/>
          <a:ln>
            <a:noFill/>
          </a:ln>
        </p:spPr>
        <p:txBody>
          <a:bodyPr anchorCtr="0" anchor="t" bIns="45700" lIns="91425" spcFirstLastPara="1" rIns="91425" wrap="square" tIns="45700">
            <a:noAutofit/>
          </a:bodyPr>
          <a:lstStyle/>
          <a:p>
            <a:pPr indent="609600" lvl="0" marL="0" marR="0" rtl="0" algn="l">
              <a:spcBef>
                <a:spcPts val="640"/>
              </a:spcBef>
              <a:spcAft>
                <a:spcPts val="0"/>
              </a:spcAft>
              <a:buClr>
                <a:srgbClr val="FF0000"/>
              </a:buClr>
              <a:buSzPts val="3200"/>
              <a:buFont typeface="Times New Roman"/>
              <a:buAutoNum type="arabicPeriod"/>
            </a:pPr>
            <a:r>
              <a:rPr b="0" i="0" lang="en-US" sz="3200" u="none" cap="none" strike="noStrike">
                <a:solidFill>
                  <a:schemeClr val="dk1"/>
                </a:solidFill>
                <a:latin typeface="Times New Roman"/>
                <a:ea typeface="Times New Roman"/>
                <a:cs typeface="Times New Roman"/>
                <a:sym typeface="Times New Roman"/>
              </a:rPr>
              <a:t>Client program opens (establishes) a connection to the database server</a:t>
            </a:r>
            <a:endParaRPr b="0" i="0" sz="2000" u="none" cap="none" strike="noStrike">
              <a:solidFill>
                <a:schemeClr val="dk1"/>
              </a:solidFill>
              <a:latin typeface="Times New Roman"/>
              <a:ea typeface="Times New Roman"/>
              <a:cs typeface="Times New Roman"/>
              <a:sym typeface="Times New Roman"/>
            </a:endParaRPr>
          </a:p>
          <a:p>
            <a:pPr indent="609600" lvl="0" marL="0" marR="0" rtl="0" algn="l">
              <a:spcBef>
                <a:spcPts val="0"/>
              </a:spcBef>
              <a:spcAft>
                <a:spcPts val="0"/>
              </a:spcAft>
              <a:buClr>
                <a:srgbClr val="FF0000"/>
              </a:buClr>
              <a:buSzPts val="3200"/>
              <a:buFont typeface="Times New Roman"/>
              <a:buAutoNum type="arabicPeriod"/>
            </a:pPr>
            <a:r>
              <a:rPr b="0" i="0" lang="en-US" sz="3200" u="none" cap="none" strike="noStrike">
                <a:solidFill>
                  <a:schemeClr val="dk1"/>
                </a:solidFill>
                <a:latin typeface="Times New Roman"/>
                <a:ea typeface="Times New Roman"/>
                <a:cs typeface="Times New Roman"/>
                <a:sym typeface="Times New Roman"/>
              </a:rPr>
              <a:t>Client program submits queries or updates to the database server</a:t>
            </a:r>
            <a:endParaRPr b="0" i="0" sz="2000" u="none" cap="none" strike="noStrike">
              <a:solidFill>
                <a:schemeClr val="dk1"/>
              </a:solidFill>
              <a:latin typeface="Times New Roman"/>
              <a:ea typeface="Times New Roman"/>
              <a:cs typeface="Times New Roman"/>
              <a:sym typeface="Times New Roman"/>
            </a:endParaRPr>
          </a:p>
          <a:p>
            <a:pPr indent="609600" lvl="0" marL="0" marR="0" rtl="0" algn="l">
              <a:spcBef>
                <a:spcPts val="0"/>
              </a:spcBef>
              <a:spcAft>
                <a:spcPts val="0"/>
              </a:spcAft>
              <a:buClr>
                <a:srgbClr val="FF0000"/>
              </a:buClr>
              <a:buSzPts val="3200"/>
              <a:buFont typeface="Times New Roman"/>
              <a:buAutoNum type="arabicPeriod"/>
            </a:pPr>
            <a:r>
              <a:rPr b="0" i="0" lang="en-US" sz="3200" u="none" cap="none" strike="noStrike">
                <a:solidFill>
                  <a:schemeClr val="dk1"/>
                </a:solidFill>
                <a:latin typeface="Times New Roman"/>
                <a:ea typeface="Times New Roman"/>
                <a:cs typeface="Times New Roman"/>
                <a:sym typeface="Times New Roman"/>
              </a:rPr>
              <a:t>When database access is no longer needed, client program closes (terminates) the connection</a:t>
            </a:r>
            <a:endParaRPr b="0" i="0" sz="2000" u="none" cap="none" strike="noStrike">
              <a:solidFill>
                <a:schemeClr val="dk1"/>
              </a:solidFill>
              <a:latin typeface="Times New Roman"/>
              <a:ea typeface="Times New Roman"/>
              <a:cs typeface="Times New Roman"/>
              <a:sym typeface="Times New Roman"/>
            </a:endParaRPr>
          </a:p>
        </p:txBody>
      </p:sp>
      <p:sp>
        <p:nvSpPr>
          <p:cNvPr id="2659" name="Google Shape;2659;p26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3" name="Shape 2663"/>
        <p:cNvGrpSpPr/>
        <p:nvPr/>
      </p:nvGrpSpPr>
      <p:grpSpPr>
        <a:xfrm>
          <a:off x="0" y="0"/>
          <a:ext cx="0" cy="0"/>
          <a:chOff x="0" y="0"/>
          <a:chExt cx="0" cy="0"/>
        </a:xfrm>
      </p:grpSpPr>
      <p:sp>
        <p:nvSpPr>
          <p:cNvPr id="2664" name="Google Shape;2664;p26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665" name="Google Shape;2665;p26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Embedded SQL</a:t>
            </a:r>
            <a:endParaRPr b="1" i="0" sz="4000" u="none" cap="small" strike="noStrike">
              <a:solidFill>
                <a:srgbClr val="333399"/>
              </a:solidFill>
              <a:latin typeface="Arial"/>
              <a:ea typeface="Arial"/>
              <a:cs typeface="Arial"/>
              <a:sym typeface="Arial"/>
            </a:endParaRPr>
          </a:p>
        </p:txBody>
      </p:sp>
      <p:sp>
        <p:nvSpPr>
          <p:cNvPr id="2666" name="Google Shape;2666;p26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Most SQL statements can be embedded in a general-purpose </a:t>
            </a:r>
            <a:r>
              <a:rPr b="0" i="1" lang="en-US" sz="3200" u="none" cap="none" strike="noStrike">
                <a:solidFill>
                  <a:schemeClr val="dk1"/>
                </a:solidFill>
                <a:latin typeface="Times New Roman"/>
                <a:ea typeface="Times New Roman"/>
                <a:cs typeface="Times New Roman"/>
                <a:sym typeface="Times New Roman"/>
              </a:rPr>
              <a:t>host</a:t>
            </a:r>
            <a:r>
              <a:rPr b="0" i="0" lang="en-US" sz="3200" u="none" cap="none" strike="noStrike">
                <a:solidFill>
                  <a:schemeClr val="dk1"/>
                </a:solidFill>
                <a:latin typeface="Times New Roman"/>
                <a:ea typeface="Times New Roman"/>
                <a:cs typeface="Times New Roman"/>
                <a:sym typeface="Times New Roman"/>
              </a:rPr>
              <a:t> programming language such as COBOL, C, Java</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An embedded SQL statement is distinguished from the host language  statements by </a:t>
            </a:r>
            <a:r>
              <a:rPr b="0" i="0" lang="en-US" sz="3200" u="none" cap="none" strike="noStrike">
                <a:solidFill>
                  <a:schemeClr val="dk1"/>
                </a:solidFill>
                <a:latin typeface="Courier New"/>
                <a:ea typeface="Courier New"/>
                <a:cs typeface="Courier New"/>
                <a:sym typeface="Courier New"/>
              </a:rPr>
              <a:t>EXEC SQL</a:t>
            </a:r>
            <a:r>
              <a:rPr b="0" i="0" lang="en-US" sz="3200" u="none" cap="none" strike="noStrike">
                <a:solidFill>
                  <a:schemeClr val="dk1"/>
                </a:solidFill>
                <a:latin typeface="Times New Roman"/>
                <a:ea typeface="Times New Roman"/>
                <a:cs typeface="Times New Roman"/>
                <a:sym typeface="Times New Roman"/>
              </a:rPr>
              <a:t> and a matching </a:t>
            </a:r>
            <a:r>
              <a:rPr b="0" i="0" lang="en-US" sz="3200" u="none" cap="none" strike="noStrike">
                <a:solidFill>
                  <a:schemeClr val="dk1"/>
                </a:solidFill>
                <a:latin typeface="Courier New"/>
                <a:ea typeface="Courier New"/>
                <a:cs typeface="Courier New"/>
                <a:sym typeface="Courier New"/>
              </a:rPr>
              <a:t>END-EXEC </a:t>
            </a:r>
            <a:r>
              <a:rPr b="0" i="0" lang="en-US" sz="3200" u="none" cap="none" strike="noStrike">
                <a:solidFill>
                  <a:schemeClr val="dk1"/>
                </a:solidFill>
                <a:latin typeface="Times New Roman"/>
                <a:ea typeface="Times New Roman"/>
                <a:cs typeface="Times New Roman"/>
                <a:sym typeface="Times New Roman"/>
              </a:rPr>
              <a:t>(or a semicolon;)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1" lang="en-US" sz="2800" u="none" cap="none" strike="noStrike">
                <a:solidFill>
                  <a:schemeClr val="dk1"/>
                </a:solidFill>
                <a:latin typeface="Times New Roman"/>
                <a:ea typeface="Times New Roman"/>
                <a:cs typeface="Times New Roman"/>
                <a:sym typeface="Times New Roman"/>
              </a:rPr>
              <a:t>shared variables </a:t>
            </a:r>
            <a:r>
              <a:rPr b="0" i="0" lang="en-US" sz="2800" u="none" cap="none" strike="noStrike">
                <a:solidFill>
                  <a:schemeClr val="dk1"/>
                </a:solidFill>
                <a:latin typeface="Times New Roman"/>
                <a:ea typeface="Times New Roman"/>
                <a:cs typeface="Times New Roman"/>
                <a:sym typeface="Times New Roman"/>
              </a:rPr>
              <a:t>(used in both languages) usually prefixed with a colon (:) in SQL</a:t>
            </a:r>
            <a:endParaRPr b="0" i="0" sz="1800" u="none" cap="none" strike="noStrike">
              <a:solidFill>
                <a:schemeClr val="dk1"/>
              </a:solidFill>
              <a:latin typeface="Times New Roman"/>
              <a:ea typeface="Times New Roman"/>
              <a:cs typeface="Times New Roman"/>
              <a:sym typeface="Times New Roman"/>
            </a:endParaRPr>
          </a:p>
        </p:txBody>
      </p:sp>
      <p:sp>
        <p:nvSpPr>
          <p:cNvPr id="2667" name="Google Shape;2667;p26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1" name="Shape 2671"/>
        <p:cNvGrpSpPr/>
        <p:nvPr/>
      </p:nvGrpSpPr>
      <p:grpSpPr>
        <a:xfrm>
          <a:off x="0" y="0"/>
          <a:ext cx="0" cy="0"/>
          <a:chOff x="0" y="0"/>
          <a:chExt cx="0" cy="0"/>
        </a:xfrm>
      </p:grpSpPr>
      <p:sp>
        <p:nvSpPr>
          <p:cNvPr id="2672" name="Google Shape;2672;p26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673" name="Google Shape;2673;p263"/>
          <p:cNvSpPr txBox="1"/>
          <p:nvPr>
            <p:ph type="title"/>
          </p:nvPr>
        </p:nvSpPr>
        <p:spPr>
          <a:xfrm>
            <a:off x="685800" y="368300"/>
            <a:ext cx="79502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 Embedded SQL in C</a:t>
            </a:r>
            <a:br>
              <a:rPr b="1" i="0" lang="en-US" sz="4000" u="none" cap="small" strike="noStrike">
                <a:solidFill>
                  <a:srgbClr val="333399"/>
                </a:solidFill>
                <a:latin typeface="Arial"/>
                <a:ea typeface="Arial"/>
                <a:cs typeface="Arial"/>
                <a:sym typeface="Arial"/>
              </a:rPr>
            </a:br>
            <a:r>
              <a:rPr b="1" i="0" lang="en-US" sz="4000" u="none" cap="small" strike="noStrike">
                <a:solidFill>
                  <a:srgbClr val="333399"/>
                </a:solidFill>
                <a:latin typeface="Arial"/>
                <a:ea typeface="Arial"/>
                <a:cs typeface="Arial"/>
                <a:sym typeface="Arial"/>
              </a:rPr>
              <a:t>Programming Examples</a:t>
            </a:r>
            <a:endParaRPr b="1" i="0" sz="4000" u="none" cap="small" strike="noStrike">
              <a:solidFill>
                <a:srgbClr val="333399"/>
              </a:solidFill>
              <a:latin typeface="Arial"/>
              <a:ea typeface="Arial"/>
              <a:cs typeface="Arial"/>
              <a:sym typeface="Arial"/>
            </a:endParaRPr>
          </a:p>
        </p:txBody>
      </p:sp>
      <p:sp>
        <p:nvSpPr>
          <p:cNvPr id="2674" name="Google Shape;2674;p26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loop = 1;</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while (loop)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	prompt (“Enter SSN: “, ssn);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hlink"/>
                </a:solidFill>
                <a:latin typeface="Courier New"/>
                <a:ea typeface="Courier New"/>
                <a:cs typeface="Courier New"/>
                <a:sym typeface="Courier New"/>
              </a:rPr>
              <a:t>EXEC SQL</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Courier New"/>
              <a:buNone/>
            </a:pPr>
            <a:r>
              <a:rPr b="0" i="0" lang="en-US" sz="2000" u="none" cap="none" strike="noStrike">
                <a:solidFill>
                  <a:srgbClr val="3333CC"/>
                </a:solidFill>
                <a:latin typeface="Courier New"/>
                <a:ea typeface="Courier New"/>
                <a:cs typeface="Courier New"/>
                <a:sym typeface="Courier New"/>
              </a:rPr>
              <a:t>		select FNAME, LNAME, ADDRESS, SALARY</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Courier New"/>
              <a:buNone/>
            </a:pPr>
            <a:r>
              <a:rPr b="0" i="0" lang="en-US" sz="2000" u="none" cap="none" strike="noStrike">
                <a:solidFill>
                  <a:srgbClr val="3333CC"/>
                </a:solidFill>
                <a:latin typeface="Courier New"/>
                <a:ea typeface="Courier New"/>
                <a:cs typeface="Courier New"/>
                <a:sym typeface="Courier New"/>
              </a:rPr>
              <a:t>		into :fname, :lname, :address, :salary</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Courier New"/>
              <a:buNone/>
            </a:pPr>
            <a:r>
              <a:rPr b="0" i="0" lang="en-US" sz="2000" u="none" cap="none" strike="noStrike">
                <a:solidFill>
                  <a:srgbClr val="3333CC"/>
                </a:solidFill>
                <a:latin typeface="Courier New"/>
                <a:ea typeface="Courier New"/>
                <a:cs typeface="Courier New"/>
                <a:sym typeface="Courier New"/>
              </a:rPr>
              <a:t>		from EMPLOYEE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Courier New"/>
              <a:buNone/>
            </a:pPr>
            <a:r>
              <a:rPr b="0" i="0" lang="en-US" sz="2000" u="none" cap="none" strike="noStrike">
                <a:solidFill>
                  <a:srgbClr val="3333CC"/>
                </a:solidFill>
                <a:latin typeface="Courier New"/>
                <a:ea typeface="Courier New"/>
                <a:cs typeface="Courier New"/>
                <a:sym typeface="Courier New"/>
              </a:rPr>
              <a:t>      where SSN == :ssn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hlink"/>
                </a:solidFill>
                <a:latin typeface="Courier New"/>
                <a:ea typeface="Courier New"/>
                <a:cs typeface="Courier New"/>
                <a:sym typeface="Courier New"/>
              </a:rPr>
              <a:t>END-EXEC</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  if (SQLCODE == 0) printf(fname,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	else printf(“SSN does not exist: “, ssn);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	prompt(“More SSN? (1=yes, 0=no): “, loop);</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Times New Roman"/>
              <a:ea typeface="Times New Roman"/>
              <a:cs typeface="Times New Roman"/>
              <a:sym typeface="Times New Roman"/>
            </a:endParaRPr>
          </a:p>
        </p:txBody>
      </p:sp>
      <p:sp>
        <p:nvSpPr>
          <p:cNvPr id="2675" name="Google Shape;2675;p26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9" name="Shape 2679"/>
        <p:cNvGrpSpPr/>
        <p:nvPr/>
      </p:nvGrpSpPr>
      <p:grpSpPr>
        <a:xfrm>
          <a:off x="0" y="0"/>
          <a:ext cx="0" cy="0"/>
          <a:chOff x="0" y="0"/>
          <a:chExt cx="0" cy="0"/>
        </a:xfrm>
      </p:grpSpPr>
      <p:sp>
        <p:nvSpPr>
          <p:cNvPr id="2680" name="Google Shape;2680;p26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681" name="Google Shape;2681;p264"/>
          <p:cNvSpPr txBox="1"/>
          <p:nvPr>
            <p:ph type="title"/>
          </p:nvPr>
        </p:nvSpPr>
        <p:spPr>
          <a:xfrm>
            <a:off x="1076325" y="196850"/>
            <a:ext cx="7173912"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Embedded SQL in Java</a:t>
            </a:r>
            <a:endParaRPr b="1" i="0" sz="4000" u="none" cap="small" strike="noStrike">
              <a:solidFill>
                <a:srgbClr val="333399"/>
              </a:solidFill>
              <a:latin typeface="Arial"/>
              <a:ea typeface="Arial"/>
              <a:cs typeface="Arial"/>
              <a:sym typeface="Arial"/>
            </a:endParaRPr>
          </a:p>
        </p:txBody>
      </p:sp>
      <p:sp>
        <p:nvSpPr>
          <p:cNvPr id="2682" name="Google Shape;2682;p264"/>
          <p:cNvSpPr txBox="1"/>
          <p:nvPr>
            <p:ph idx="1" type="body"/>
          </p:nvPr>
        </p:nvSpPr>
        <p:spPr>
          <a:xfrm>
            <a:off x="185737" y="1104900"/>
            <a:ext cx="8748712" cy="531495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SQLJ: a standard for embedding SQL in Java</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An SQLJ translator converts SQL statements into Java, which can then be executed through the </a:t>
            </a:r>
            <a:r>
              <a:rPr b="0" i="1" lang="en-US" sz="2800" u="none" cap="none" strike="noStrike">
                <a:solidFill>
                  <a:schemeClr val="dk1"/>
                </a:solidFill>
                <a:latin typeface="Times New Roman"/>
                <a:ea typeface="Times New Roman"/>
                <a:cs typeface="Times New Roman"/>
                <a:sym typeface="Times New Roman"/>
              </a:rPr>
              <a:t>JDBC </a:t>
            </a:r>
            <a:r>
              <a:rPr b="0" i="0" lang="en-US" sz="2800" u="none" cap="none" strike="noStrike">
                <a:solidFill>
                  <a:schemeClr val="dk1"/>
                </a:solidFill>
                <a:latin typeface="Times New Roman"/>
                <a:ea typeface="Times New Roman"/>
                <a:cs typeface="Times New Roman"/>
                <a:sym typeface="Times New Roman"/>
              </a:rPr>
              <a:t>interface</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several classes libraries have to be imported</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Courier New"/>
              <a:buChar char="●"/>
            </a:pPr>
            <a:r>
              <a:rPr b="0" i="0" lang="en-US" sz="2800" u="none" cap="none" strike="noStrike">
                <a:solidFill>
                  <a:schemeClr val="dk1"/>
                </a:solidFill>
                <a:latin typeface="Courier New"/>
                <a:ea typeface="Courier New"/>
                <a:cs typeface="Courier New"/>
                <a:sym typeface="Courier New"/>
              </a:rPr>
              <a:t>java.sql.*</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Courier New"/>
              <a:buChar char="●"/>
            </a:pPr>
            <a:r>
              <a:rPr b="0" i="0" lang="en-US" sz="2800" u="none" cap="none" strike="noStrike">
                <a:solidFill>
                  <a:schemeClr val="dk1"/>
                </a:solidFill>
                <a:latin typeface="Courier New"/>
                <a:ea typeface="Courier New"/>
                <a:cs typeface="Courier New"/>
                <a:sym typeface="Courier New"/>
              </a:rPr>
              <a:t>java.io.*</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Courier New"/>
              <a:buChar char="●"/>
            </a:pPr>
            <a:r>
              <a:rPr b="0" i="0" lang="en-US" sz="2800" u="none" cap="none" strike="noStrike">
                <a:solidFill>
                  <a:schemeClr val="dk1"/>
                </a:solidFill>
                <a:latin typeface="Courier New"/>
                <a:ea typeface="Courier New"/>
                <a:cs typeface="Courier New"/>
                <a:sym typeface="Courier New"/>
              </a:rPr>
              <a:t>sqlj.runtime.*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Courier New"/>
              <a:buChar char="●"/>
            </a:pPr>
            <a:r>
              <a:rPr b="0" i="0" lang="en-US" sz="2800" u="none" cap="none" strike="noStrike">
                <a:solidFill>
                  <a:schemeClr val="dk1"/>
                </a:solidFill>
                <a:latin typeface="Courier New"/>
                <a:ea typeface="Courier New"/>
                <a:cs typeface="Courier New"/>
                <a:sym typeface="Courier New"/>
              </a:rPr>
              <a:t>sqlj.runtime.ref.*</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Courier New"/>
              <a:buChar char="●"/>
            </a:pPr>
            <a:r>
              <a:rPr b="0" i="0" lang="en-US" sz="28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Times New Roman"/>
              <a:ea typeface="Times New Roman"/>
              <a:cs typeface="Times New Roman"/>
              <a:sym typeface="Times New Roman"/>
            </a:endParaRPr>
          </a:p>
        </p:txBody>
      </p:sp>
      <p:sp>
        <p:nvSpPr>
          <p:cNvPr id="2683" name="Google Shape;2683;p26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7" name="Shape 2687"/>
        <p:cNvGrpSpPr/>
        <p:nvPr/>
      </p:nvGrpSpPr>
      <p:grpSpPr>
        <a:xfrm>
          <a:off x="0" y="0"/>
          <a:ext cx="0" cy="0"/>
          <a:chOff x="0" y="0"/>
          <a:chExt cx="0" cy="0"/>
        </a:xfrm>
      </p:grpSpPr>
      <p:sp>
        <p:nvSpPr>
          <p:cNvPr id="2688" name="Google Shape;2688;p26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689" name="Google Shape;2689;p26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Java Database Connectivity</a:t>
            </a:r>
            <a:endParaRPr b="1" i="0" sz="4000" u="none" cap="small" strike="noStrike">
              <a:solidFill>
                <a:srgbClr val="333399"/>
              </a:solidFill>
              <a:latin typeface="Arial"/>
              <a:ea typeface="Arial"/>
              <a:cs typeface="Arial"/>
              <a:sym typeface="Arial"/>
            </a:endParaRPr>
          </a:p>
        </p:txBody>
      </p:sp>
      <p:sp>
        <p:nvSpPr>
          <p:cNvPr id="2690" name="Google Shape;2690;p26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JDBC: SQL connection function calls for Java programming</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A Java program with JDBC functions can access any relational DBMS that has a JDBC driver</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JDBC allows a program to connect to several databases (known as </a:t>
            </a:r>
            <a:r>
              <a:rPr b="0" i="1" lang="en-US" sz="3200" u="none" cap="none" strike="noStrike">
                <a:solidFill>
                  <a:schemeClr val="dk1"/>
                </a:solidFill>
                <a:latin typeface="Times New Roman"/>
                <a:ea typeface="Times New Roman"/>
                <a:cs typeface="Times New Roman"/>
                <a:sym typeface="Times New Roman"/>
              </a:rPr>
              <a:t>data sources</a:t>
            </a:r>
            <a:r>
              <a:rPr b="0" i="0" lang="en-US" sz="32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p:txBody>
      </p:sp>
      <p:sp>
        <p:nvSpPr>
          <p:cNvPr id="2691" name="Google Shape;2691;p26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5" name="Shape 2695"/>
        <p:cNvGrpSpPr/>
        <p:nvPr/>
      </p:nvGrpSpPr>
      <p:grpSpPr>
        <a:xfrm>
          <a:off x="0" y="0"/>
          <a:ext cx="0" cy="0"/>
          <a:chOff x="0" y="0"/>
          <a:chExt cx="0" cy="0"/>
        </a:xfrm>
      </p:grpSpPr>
      <p:sp>
        <p:nvSpPr>
          <p:cNvPr id="2696" name="Google Shape;2696;p26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697" name="Google Shape;2697;p26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Embedded SQL in Java:</a:t>
            </a:r>
            <a:br>
              <a:rPr b="1" i="0" lang="en-US" sz="4000" u="none" cap="small" strike="noStrike">
                <a:solidFill>
                  <a:srgbClr val="333399"/>
                </a:solidFill>
                <a:latin typeface="Arial"/>
                <a:ea typeface="Arial"/>
                <a:cs typeface="Arial"/>
                <a:sym typeface="Arial"/>
              </a:rPr>
            </a:br>
            <a:r>
              <a:rPr b="1" i="0" lang="en-US" sz="4000" u="none" cap="small" strike="noStrike">
                <a:solidFill>
                  <a:srgbClr val="333399"/>
                </a:solidFill>
                <a:latin typeface="Arial"/>
                <a:ea typeface="Arial"/>
                <a:cs typeface="Arial"/>
                <a:sym typeface="Arial"/>
              </a:rPr>
              <a:t>An Example</a:t>
            </a:r>
            <a:endParaRPr b="1" i="0" sz="4000" u="none" cap="small" strike="noStrike">
              <a:solidFill>
                <a:srgbClr val="333399"/>
              </a:solidFill>
              <a:latin typeface="Arial"/>
              <a:ea typeface="Arial"/>
              <a:cs typeface="Arial"/>
              <a:sym typeface="Arial"/>
            </a:endParaRPr>
          </a:p>
        </p:txBody>
      </p:sp>
      <p:sp>
        <p:nvSpPr>
          <p:cNvPr id="2698" name="Google Shape;2698;p26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ssn = readEntry(“Enter a SSN: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try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hlink"/>
                </a:solidFill>
                <a:latin typeface="Courier New"/>
                <a:ea typeface="Courier New"/>
                <a:cs typeface="Courier New"/>
                <a:sym typeface="Courier New"/>
              </a:rPr>
              <a:t>#sql</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rgbClr val="3333CC"/>
                </a:solidFill>
                <a:latin typeface="Courier New"/>
                <a:ea typeface="Courier New"/>
                <a:cs typeface="Courier New"/>
                <a:sym typeface="Courier New"/>
              </a:rPr>
              <a:t>select FNAME, LNAME, ADDRESS, SALARY</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Courier New"/>
              <a:buNone/>
            </a:pPr>
            <a:r>
              <a:rPr b="0" i="0" lang="en-US" sz="2000" u="none" cap="none" strike="noStrike">
                <a:solidFill>
                  <a:srgbClr val="3333CC"/>
                </a:solidFill>
                <a:latin typeface="Courier New"/>
                <a:ea typeface="Courier New"/>
                <a:cs typeface="Courier New"/>
                <a:sym typeface="Courier New"/>
              </a:rPr>
              <a:t>	     into :fname, :lname, :address, :salary</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Courier New"/>
              <a:buNone/>
            </a:pPr>
            <a:r>
              <a:rPr b="0" i="0" lang="en-US" sz="2000" u="none" cap="none" strike="noStrike">
                <a:solidFill>
                  <a:srgbClr val="3333CC"/>
                </a:solidFill>
                <a:latin typeface="Courier New"/>
                <a:ea typeface="Courier New"/>
                <a:cs typeface="Courier New"/>
                <a:sym typeface="Courier New"/>
              </a:rPr>
              <a:t>	     from EMPLOYEE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Courier New"/>
              <a:buNone/>
            </a:pPr>
            <a:r>
              <a:rPr b="0" i="0" lang="en-US" sz="2000" u="none" cap="none" strike="noStrike">
                <a:solidFill>
                  <a:srgbClr val="3333CC"/>
                </a:solidFill>
                <a:latin typeface="Courier New"/>
                <a:ea typeface="Courier New"/>
                <a:cs typeface="Courier New"/>
                <a:sym typeface="Courier New"/>
              </a:rPr>
              <a:t>       where SSN = :ssn</a:t>
            </a: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catch (SQLException se)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	System.out.println(“SSN does not exist: “,+ssn);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	return;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Clr>
                <a:srgbClr val="FF0000"/>
              </a:buClr>
              <a:buFont typeface="Courier New"/>
              <a:buNone/>
            </a:pPr>
            <a:r>
              <a:rPr b="0" i="0" lang="en-US" sz="2000" u="none" cap="none" strike="noStrike">
                <a:solidFill>
                  <a:schemeClr val="dk1"/>
                </a:solidFill>
                <a:latin typeface="Courier New"/>
                <a:ea typeface="Courier New"/>
                <a:cs typeface="Courier New"/>
                <a:sym typeface="Courier New"/>
              </a:rPr>
              <a:t>System.out.println(fname+“ “+lname+… );</a:t>
            </a:r>
            <a:endParaRPr b="0" i="0" sz="2000" u="none" cap="none" strike="noStrike">
              <a:solidFill>
                <a:schemeClr val="dk1"/>
              </a:solidFill>
              <a:latin typeface="Times New Roman"/>
              <a:ea typeface="Times New Roman"/>
              <a:cs typeface="Times New Roman"/>
              <a:sym typeface="Times New Roman"/>
            </a:endParaRPr>
          </a:p>
        </p:txBody>
      </p:sp>
      <p:sp>
        <p:nvSpPr>
          <p:cNvPr id="2699" name="Google Shape;2699;p26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351" name="Google Shape;351;p42"/>
          <p:cNvSpPr txBox="1"/>
          <p:nvPr>
            <p:ph type="title"/>
          </p:nvPr>
        </p:nvSpPr>
        <p:spPr>
          <a:xfrm>
            <a:off x="685800" y="381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Three-Schema Architecture</a:t>
            </a:r>
            <a:endParaRPr b="1" i="0" sz="4000" u="none" cap="small" strike="noStrike">
              <a:solidFill>
                <a:srgbClr val="333399"/>
              </a:solidFill>
              <a:latin typeface="Arial"/>
              <a:ea typeface="Arial"/>
              <a:cs typeface="Arial"/>
              <a:sym typeface="Arial"/>
            </a:endParaRPr>
          </a:p>
        </p:txBody>
      </p:sp>
      <p:sp>
        <p:nvSpPr>
          <p:cNvPr id="352" name="Google Shape;352;p42"/>
          <p:cNvSpPr txBox="1"/>
          <p:nvPr>
            <p:ph idx="1" type="body"/>
          </p:nvPr>
        </p:nvSpPr>
        <p:spPr>
          <a:xfrm>
            <a:off x="576262" y="1041400"/>
            <a:ext cx="8382000" cy="8524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To separate the user applications and the physical database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Support of multiple views of the data</a:t>
            </a:r>
            <a:endParaRPr b="0" i="0" sz="2000" u="none" cap="none" strike="noStrike">
              <a:solidFill>
                <a:schemeClr val="dk1"/>
              </a:solidFill>
              <a:latin typeface="Times New Roman"/>
              <a:ea typeface="Times New Roman"/>
              <a:cs typeface="Times New Roman"/>
              <a:sym typeface="Times New Roman"/>
            </a:endParaRPr>
          </a:p>
        </p:txBody>
      </p:sp>
      <p:sp>
        <p:nvSpPr>
          <p:cNvPr id="353" name="Google Shape;353;p42"/>
          <p:cNvSpPr txBox="1"/>
          <p:nvPr/>
        </p:nvSpPr>
        <p:spPr>
          <a:xfrm>
            <a:off x="2500312" y="2751137"/>
            <a:ext cx="1692275" cy="376237"/>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rgbClr val="FF0066"/>
                </a:solidFill>
                <a:latin typeface="Times New Roman"/>
                <a:ea typeface="Times New Roman"/>
                <a:cs typeface="Times New Roman"/>
                <a:sym typeface="Times New Roman"/>
              </a:rPr>
              <a:t>External View 1</a:t>
            </a:r>
            <a:endParaRPr b="0" i="0" sz="1800" u="none" cap="none" strike="noStrike">
              <a:solidFill>
                <a:schemeClr val="lt1"/>
              </a:solidFill>
              <a:latin typeface="Times New Roman"/>
              <a:ea typeface="Times New Roman"/>
              <a:cs typeface="Times New Roman"/>
              <a:sym typeface="Times New Roman"/>
            </a:endParaRPr>
          </a:p>
        </p:txBody>
      </p:sp>
      <p:sp>
        <p:nvSpPr>
          <p:cNvPr id="354" name="Google Shape;354;p42"/>
          <p:cNvSpPr txBox="1"/>
          <p:nvPr/>
        </p:nvSpPr>
        <p:spPr>
          <a:xfrm>
            <a:off x="5821362" y="2751137"/>
            <a:ext cx="1692275" cy="376237"/>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rgbClr val="FF0066"/>
                </a:solidFill>
                <a:latin typeface="Times New Roman"/>
                <a:ea typeface="Times New Roman"/>
                <a:cs typeface="Times New Roman"/>
                <a:sym typeface="Times New Roman"/>
              </a:rPr>
              <a:t>External View n</a:t>
            </a:r>
            <a:endParaRPr b="0" i="0" sz="1800" u="none" cap="none" strike="noStrike">
              <a:solidFill>
                <a:schemeClr val="lt1"/>
              </a:solidFill>
              <a:latin typeface="Times New Roman"/>
              <a:ea typeface="Times New Roman"/>
              <a:cs typeface="Times New Roman"/>
              <a:sym typeface="Times New Roman"/>
            </a:endParaRPr>
          </a:p>
        </p:txBody>
      </p:sp>
      <p:sp>
        <p:nvSpPr>
          <p:cNvPr id="355" name="Google Shape;355;p42"/>
          <p:cNvSpPr txBox="1"/>
          <p:nvPr/>
        </p:nvSpPr>
        <p:spPr>
          <a:xfrm>
            <a:off x="3997325" y="4054475"/>
            <a:ext cx="2016125" cy="376237"/>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rgbClr val="FF0066"/>
                </a:solidFill>
                <a:latin typeface="Times New Roman"/>
                <a:ea typeface="Times New Roman"/>
                <a:cs typeface="Times New Roman"/>
                <a:sym typeface="Times New Roman"/>
              </a:rPr>
              <a:t>Conceptual Schema</a:t>
            </a:r>
            <a:endParaRPr b="0" i="0" sz="1800" u="none" cap="none" strike="noStrike">
              <a:solidFill>
                <a:schemeClr val="lt1"/>
              </a:solidFill>
              <a:latin typeface="Times New Roman"/>
              <a:ea typeface="Times New Roman"/>
              <a:cs typeface="Times New Roman"/>
              <a:sym typeface="Times New Roman"/>
            </a:endParaRPr>
          </a:p>
        </p:txBody>
      </p:sp>
      <p:sp>
        <p:nvSpPr>
          <p:cNvPr id="356" name="Google Shape;356;p42"/>
          <p:cNvSpPr txBox="1"/>
          <p:nvPr/>
        </p:nvSpPr>
        <p:spPr>
          <a:xfrm>
            <a:off x="4192587" y="5318125"/>
            <a:ext cx="1685925" cy="376237"/>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rgbClr val="FF0066"/>
                </a:solidFill>
                <a:latin typeface="Times New Roman"/>
                <a:ea typeface="Times New Roman"/>
                <a:cs typeface="Times New Roman"/>
                <a:sym typeface="Times New Roman"/>
              </a:rPr>
              <a:t>Internal Schema</a:t>
            </a:r>
            <a:endParaRPr b="0" i="0" sz="1800" u="none" cap="none" strike="noStrike">
              <a:solidFill>
                <a:schemeClr val="lt1"/>
              </a:solidFill>
              <a:latin typeface="Times New Roman"/>
              <a:ea typeface="Times New Roman"/>
              <a:cs typeface="Times New Roman"/>
              <a:sym typeface="Times New Roman"/>
            </a:endParaRPr>
          </a:p>
        </p:txBody>
      </p:sp>
      <p:sp>
        <p:nvSpPr>
          <p:cNvPr id="357" name="Google Shape;357;p42"/>
          <p:cNvSpPr/>
          <p:nvPr/>
        </p:nvSpPr>
        <p:spPr>
          <a:xfrm>
            <a:off x="4017962" y="6191250"/>
            <a:ext cx="496887" cy="342900"/>
          </a:xfrm>
          <a:prstGeom prst="can">
            <a:avLst>
              <a:gd fmla="val 9000" name="adj"/>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2"/>
          <p:cNvSpPr/>
          <p:nvPr/>
        </p:nvSpPr>
        <p:spPr>
          <a:xfrm>
            <a:off x="4767262" y="6197600"/>
            <a:ext cx="496887" cy="342900"/>
          </a:xfrm>
          <a:prstGeom prst="can">
            <a:avLst>
              <a:gd fmla="val 9000" name="adj"/>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42"/>
          <p:cNvSpPr/>
          <p:nvPr/>
        </p:nvSpPr>
        <p:spPr>
          <a:xfrm>
            <a:off x="5516562" y="6203950"/>
            <a:ext cx="496887" cy="342900"/>
          </a:xfrm>
          <a:prstGeom prst="can">
            <a:avLst>
              <a:gd fmla="val 9000" name="adj"/>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0" name="Google Shape;360;p42"/>
          <p:cNvCxnSpPr/>
          <p:nvPr/>
        </p:nvCxnSpPr>
        <p:spPr>
          <a:xfrm>
            <a:off x="5014912" y="5694362"/>
            <a:ext cx="0" cy="496887"/>
          </a:xfrm>
          <a:prstGeom prst="straightConnector1">
            <a:avLst/>
          </a:prstGeom>
          <a:noFill/>
          <a:ln cap="rnd" cmpd="sng" w="9525">
            <a:solidFill>
              <a:schemeClr val="dk1"/>
            </a:solidFill>
            <a:prstDash val="solid"/>
            <a:miter lim="8000"/>
            <a:headEnd len="sm" w="sm" type="none"/>
            <a:tailEnd len="sm" w="sm" type="none"/>
          </a:ln>
        </p:spPr>
      </p:cxnSp>
      <p:cxnSp>
        <p:nvCxnSpPr>
          <p:cNvPr id="361" name="Google Shape;361;p42"/>
          <p:cNvCxnSpPr/>
          <p:nvPr/>
        </p:nvCxnSpPr>
        <p:spPr>
          <a:xfrm>
            <a:off x="4268787" y="5962650"/>
            <a:ext cx="0" cy="241300"/>
          </a:xfrm>
          <a:prstGeom prst="straightConnector1">
            <a:avLst/>
          </a:prstGeom>
          <a:noFill/>
          <a:ln cap="rnd" cmpd="sng" w="9525">
            <a:solidFill>
              <a:schemeClr val="dk1"/>
            </a:solidFill>
            <a:prstDash val="solid"/>
            <a:miter lim="8000"/>
            <a:headEnd len="sm" w="sm" type="none"/>
            <a:tailEnd len="sm" w="sm" type="none"/>
          </a:ln>
        </p:spPr>
      </p:cxnSp>
      <p:cxnSp>
        <p:nvCxnSpPr>
          <p:cNvPr id="362" name="Google Shape;362;p42"/>
          <p:cNvCxnSpPr/>
          <p:nvPr/>
        </p:nvCxnSpPr>
        <p:spPr>
          <a:xfrm>
            <a:off x="5764212" y="5956300"/>
            <a:ext cx="0" cy="241300"/>
          </a:xfrm>
          <a:prstGeom prst="straightConnector1">
            <a:avLst/>
          </a:prstGeom>
          <a:noFill/>
          <a:ln cap="rnd" cmpd="sng" w="9525">
            <a:solidFill>
              <a:schemeClr val="dk1"/>
            </a:solidFill>
            <a:prstDash val="solid"/>
            <a:miter lim="8000"/>
            <a:headEnd len="sm" w="sm" type="none"/>
            <a:tailEnd len="sm" w="sm" type="none"/>
          </a:ln>
        </p:spPr>
      </p:cxnSp>
      <p:cxnSp>
        <p:nvCxnSpPr>
          <p:cNvPr id="363" name="Google Shape;363;p42"/>
          <p:cNvCxnSpPr/>
          <p:nvPr/>
        </p:nvCxnSpPr>
        <p:spPr>
          <a:xfrm>
            <a:off x="4268787" y="5962650"/>
            <a:ext cx="1495425" cy="0"/>
          </a:xfrm>
          <a:prstGeom prst="straightConnector1">
            <a:avLst/>
          </a:prstGeom>
          <a:noFill/>
          <a:ln cap="rnd" cmpd="sng" w="9525">
            <a:solidFill>
              <a:schemeClr val="dk1"/>
            </a:solidFill>
            <a:prstDash val="solid"/>
            <a:miter lim="8000"/>
            <a:headEnd len="sm" w="sm" type="none"/>
            <a:tailEnd len="sm" w="sm" type="none"/>
          </a:ln>
        </p:spPr>
      </p:cxnSp>
      <p:sp>
        <p:nvSpPr>
          <p:cNvPr id="364" name="Google Shape;364;p42"/>
          <p:cNvSpPr txBox="1"/>
          <p:nvPr/>
        </p:nvSpPr>
        <p:spPr>
          <a:xfrm>
            <a:off x="6115050" y="6203950"/>
            <a:ext cx="16764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rgbClr val="00CC00"/>
                </a:solidFill>
                <a:latin typeface="Times New Roman"/>
                <a:ea typeface="Times New Roman"/>
                <a:cs typeface="Times New Roman"/>
                <a:sym typeface="Times New Roman"/>
              </a:rPr>
              <a:t>Stored Database</a:t>
            </a:r>
            <a:endParaRPr b="0" i="0" sz="1800" u="none" cap="none" strike="noStrike">
              <a:solidFill>
                <a:schemeClr val="lt1"/>
              </a:solidFill>
              <a:latin typeface="Times New Roman"/>
              <a:ea typeface="Times New Roman"/>
              <a:cs typeface="Times New Roman"/>
              <a:sym typeface="Times New Roman"/>
            </a:endParaRPr>
          </a:p>
        </p:txBody>
      </p:sp>
      <p:cxnSp>
        <p:nvCxnSpPr>
          <p:cNvPr id="365" name="Google Shape;365;p42"/>
          <p:cNvCxnSpPr/>
          <p:nvPr/>
        </p:nvCxnSpPr>
        <p:spPr>
          <a:xfrm>
            <a:off x="4995862" y="4430712"/>
            <a:ext cx="0" cy="887412"/>
          </a:xfrm>
          <a:prstGeom prst="straightConnector1">
            <a:avLst/>
          </a:prstGeom>
          <a:noFill/>
          <a:ln cap="rnd" cmpd="sng" w="9525">
            <a:solidFill>
              <a:schemeClr val="dk1"/>
            </a:solidFill>
            <a:prstDash val="solid"/>
            <a:miter lim="8000"/>
            <a:headEnd len="lg" w="lg" type="stealth"/>
            <a:tailEnd len="lg" w="lg" type="stealth"/>
          </a:ln>
        </p:spPr>
      </p:cxnSp>
      <p:cxnSp>
        <p:nvCxnSpPr>
          <p:cNvPr id="366" name="Google Shape;366;p42"/>
          <p:cNvCxnSpPr/>
          <p:nvPr/>
        </p:nvCxnSpPr>
        <p:spPr>
          <a:xfrm>
            <a:off x="3344862" y="3127375"/>
            <a:ext cx="1169987" cy="927100"/>
          </a:xfrm>
          <a:prstGeom prst="straightConnector1">
            <a:avLst/>
          </a:prstGeom>
          <a:noFill/>
          <a:ln cap="rnd" cmpd="sng" w="9525">
            <a:solidFill>
              <a:schemeClr val="dk1"/>
            </a:solidFill>
            <a:prstDash val="solid"/>
            <a:miter lim="8000"/>
            <a:headEnd len="lg" w="lg" type="stealth"/>
            <a:tailEnd len="lg" w="lg" type="stealth"/>
          </a:ln>
        </p:spPr>
      </p:cxnSp>
      <p:cxnSp>
        <p:nvCxnSpPr>
          <p:cNvPr id="367" name="Google Shape;367;p42"/>
          <p:cNvCxnSpPr/>
          <p:nvPr/>
        </p:nvCxnSpPr>
        <p:spPr>
          <a:xfrm flipH="1">
            <a:off x="5516562" y="3127375"/>
            <a:ext cx="1149350" cy="887412"/>
          </a:xfrm>
          <a:prstGeom prst="straightConnector1">
            <a:avLst/>
          </a:prstGeom>
          <a:noFill/>
          <a:ln cap="rnd" cmpd="sng" w="9525">
            <a:solidFill>
              <a:schemeClr val="dk1"/>
            </a:solidFill>
            <a:prstDash val="solid"/>
            <a:miter lim="8000"/>
            <a:headEnd len="lg" w="lg" type="stealth"/>
            <a:tailEnd len="lg" w="lg" type="stealth"/>
          </a:ln>
        </p:spPr>
      </p:cxnSp>
      <p:sp>
        <p:nvSpPr>
          <p:cNvPr id="368" name="Google Shape;368;p42"/>
          <p:cNvSpPr txBox="1"/>
          <p:nvPr/>
        </p:nvSpPr>
        <p:spPr>
          <a:xfrm>
            <a:off x="4460875" y="2389187"/>
            <a:ext cx="1022350" cy="76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44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369" name="Google Shape;369;p42"/>
          <p:cNvSpPr txBox="1"/>
          <p:nvPr/>
        </p:nvSpPr>
        <p:spPr>
          <a:xfrm>
            <a:off x="685800" y="2751137"/>
            <a:ext cx="15367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External Level</a:t>
            </a:r>
            <a:endParaRPr b="0" i="0" sz="1800" u="none" cap="none" strike="noStrike">
              <a:solidFill>
                <a:schemeClr val="lt1"/>
              </a:solidFill>
              <a:latin typeface="Times New Roman"/>
              <a:ea typeface="Times New Roman"/>
              <a:cs typeface="Times New Roman"/>
              <a:sym typeface="Times New Roman"/>
            </a:endParaRPr>
          </a:p>
        </p:txBody>
      </p:sp>
      <p:sp>
        <p:nvSpPr>
          <p:cNvPr id="370" name="Google Shape;370;p42"/>
          <p:cNvSpPr txBox="1"/>
          <p:nvPr/>
        </p:nvSpPr>
        <p:spPr>
          <a:xfrm>
            <a:off x="692150" y="4054475"/>
            <a:ext cx="18034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Conceptual Level</a:t>
            </a:r>
            <a:endParaRPr b="0" i="0" sz="1800" u="none" cap="none" strike="noStrike">
              <a:solidFill>
                <a:schemeClr val="lt1"/>
              </a:solidFill>
              <a:latin typeface="Times New Roman"/>
              <a:ea typeface="Times New Roman"/>
              <a:cs typeface="Times New Roman"/>
              <a:sym typeface="Times New Roman"/>
            </a:endParaRPr>
          </a:p>
        </p:txBody>
      </p:sp>
      <p:sp>
        <p:nvSpPr>
          <p:cNvPr id="371" name="Google Shape;371;p42"/>
          <p:cNvSpPr txBox="1"/>
          <p:nvPr/>
        </p:nvSpPr>
        <p:spPr>
          <a:xfrm>
            <a:off x="698500" y="5357812"/>
            <a:ext cx="1473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Internal Level</a:t>
            </a:r>
            <a:endParaRPr b="0" i="0" sz="1800" u="none" cap="none" strike="noStrike">
              <a:solidFill>
                <a:schemeClr val="lt1"/>
              </a:solidFill>
              <a:latin typeface="Times New Roman"/>
              <a:ea typeface="Times New Roman"/>
              <a:cs typeface="Times New Roman"/>
              <a:sym typeface="Times New Roman"/>
            </a:endParaRPr>
          </a:p>
        </p:txBody>
      </p:sp>
      <p:sp>
        <p:nvSpPr>
          <p:cNvPr id="372" name="Google Shape;372;p42"/>
          <p:cNvSpPr txBox="1"/>
          <p:nvPr/>
        </p:nvSpPr>
        <p:spPr>
          <a:xfrm>
            <a:off x="6254750" y="3390900"/>
            <a:ext cx="1974850"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rgbClr val="0099FF"/>
                </a:solidFill>
                <a:latin typeface="Times New Roman"/>
                <a:ea typeface="Times New Roman"/>
                <a:cs typeface="Times New Roman"/>
                <a:sym typeface="Times New Roman"/>
              </a:rPr>
              <a:t>external/conceptual</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rgbClr val="0099FF"/>
                </a:solidFill>
                <a:latin typeface="Times New Roman"/>
                <a:ea typeface="Times New Roman"/>
                <a:cs typeface="Times New Roman"/>
                <a:sym typeface="Times New Roman"/>
              </a:rPr>
              <a:t>mapping</a:t>
            </a:r>
            <a:endParaRPr b="0" i="0" sz="1800" u="none" cap="none" strike="noStrike">
              <a:solidFill>
                <a:schemeClr val="lt1"/>
              </a:solidFill>
              <a:latin typeface="Times New Roman"/>
              <a:ea typeface="Times New Roman"/>
              <a:cs typeface="Times New Roman"/>
              <a:sym typeface="Times New Roman"/>
            </a:endParaRPr>
          </a:p>
        </p:txBody>
      </p:sp>
      <p:sp>
        <p:nvSpPr>
          <p:cNvPr id="373" name="Google Shape;373;p42"/>
          <p:cNvSpPr txBox="1"/>
          <p:nvPr/>
        </p:nvSpPr>
        <p:spPr>
          <a:xfrm>
            <a:off x="6254750" y="4581525"/>
            <a:ext cx="1936750"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rgbClr val="0099FF"/>
                </a:solidFill>
                <a:latin typeface="Times New Roman"/>
                <a:ea typeface="Times New Roman"/>
                <a:cs typeface="Times New Roman"/>
                <a:sym typeface="Times New Roman"/>
              </a:rPr>
              <a:t>conceptual/internal</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rgbClr val="0099FF"/>
                </a:solidFill>
                <a:latin typeface="Times New Roman"/>
                <a:ea typeface="Times New Roman"/>
                <a:cs typeface="Times New Roman"/>
                <a:sym typeface="Times New Roman"/>
              </a:rPr>
              <a:t>mapping</a:t>
            </a:r>
            <a:endParaRPr b="0" i="0" sz="1800" u="none" cap="none" strike="noStrike">
              <a:solidFill>
                <a:schemeClr val="lt1"/>
              </a:solidFill>
              <a:latin typeface="Times New Roman"/>
              <a:ea typeface="Times New Roman"/>
              <a:cs typeface="Times New Roman"/>
              <a:sym typeface="Times New Roman"/>
            </a:endParaRPr>
          </a:p>
        </p:txBody>
      </p:sp>
      <p:sp>
        <p:nvSpPr>
          <p:cNvPr id="374" name="Google Shape;374;p42"/>
          <p:cNvSpPr txBox="1"/>
          <p:nvPr/>
        </p:nvSpPr>
        <p:spPr>
          <a:xfrm>
            <a:off x="4437062" y="2022475"/>
            <a:ext cx="11303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rgbClr val="00CC00"/>
                </a:solidFill>
                <a:latin typeface="Times New Roman"/>
                <a:ea typeface="Times New Roman"/>
                <a:cs typeface="Times New Roman"/>
                <a:sym typeface="Times New Roman"/>
              </a:rPr>
              <a:t>End Users</a:t>
            </a:r>
            <a:endParaRPr b="0" i="0" sz="1800" u="none" cap="none" strike="noStrike">
              <a:solidFill>
                <a:schemeClr val="lt1"/>
              </a:solidFill>
              <a:latin typeface="Times New Roman"/>
              <a:ea typeface="Times New Roman"/>
              <a:cs typeface="Times New Roman"/>
              <a:sym typeface="Times New Roman"/>
            </a:endParaRPr>
          </a:p>
        </p:txBody>
      </p:sp>
      <p:grpSp>
        <p:nvGrpSpPr>
          <p:cNvPr id="375" name="Google Shape;375;p42"/>
          <p:cNvGrpSpPr/>
          <p:nvPr/>
        </p:nvGrpSpPr>
        <p:grpSpPr>
          <a:xfrm>
            <a:off x="3124200" y="2008187"/>
            <a:ext cx="439737" cy="503237"/>
            <a:chOff x="971550" y="4221162"/>
            <a:chExt cx="720725" cy="1417638"/>
          </a:xfrm>
        </p:grpSpPr>
        <p:sp>
          <p:nvSpPr>
            <p:cNvPr id="376" name="Google Shape;376;p42"/>
            <p:cNvSpPr/>
            <p:nvPr/>
          </p:nvSpPr>
          <p:spPr>
            <a:xfrm>
              <a:off x="1187450" y="4221162"/>
              <a:ext cx="360362" cy="431800"/>
            </a:xfrm>
            <a:prstGeom prst="ellipse">
              <a:avLst/>
            </a:prstGeom>
            <a:noFill/>
            <a:ln cap="rnd"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77" name="Google Shape;377;p42"/>
            <p:cNvCxnSpPr/>
            <p:nvPr/>
          </p:nvCxnSpPr>
          <p:spPr>
            <a:xfrm>
              <a:off x="971550" y="4941887"/>
              <a:ext cx="720725" cy="0"/>
            </a:xfrm>
            <a:prstGeom prst="straightConnector1">
              <a:avLst/>
            </a:prstGeom>
            <a:noFill/>
            <a:ln cap="rnd" cmpd="sng" w="9525">
              <a:solidFill>
                <a:srgbClr val="000000"/>
              </a:solidFill>
              <a:prstDash val="solid"/>
              <a:miter lim="8000"/>
              <a:headEnd len="sm" w="sm" type="none"/>
              <a:tailEnd len="sm" w="sm" type="none"/>
            </a:ln>
          </p:spPr>
        </p:cxnSp>
        <p:cxnSp>
          <p:nvCxnSpPr>
            <p:cNvPr id="378" name="Google Shape;378;p42"/>
            <p:cNvCxnSpPr/>
            <p:nvPr/>
          </p:nvCxnSpPr>
          <p:spPr>
            <a:xfrm>
              <a:off x="1365250" y="4652962"/>
              <a:ext cx="0" cy="647700"/>
            </a:xfrm>
            <a:prstGeom prst="straightConnector1">
              <a:avLst/>
            </a:prstGeom>
            <a:noFill/>
            <a:ln cap="rnd" cmpd="sng" w="9525">
              <a:solidFill>
                <a:srgbClr val="000000"/>
              </a:solidFill>
              <a:prstDash val="solid"/>
              <a:miter lim="8000"/>
              <a:headEnd len="sm" w="sm" type="none"/>
              <a:tailEnd len="sm" w="sm" type="none"/>
            </a:ln>
          </p:spPr>
        </p:cxnSp>
        <p:cxnSp>
          <p:nvCxnSpPr>
            <p:cNvPr id="379" name="Google Shape;379;p42"/>
            <p:cNvCxnSpPr/>
            <p:nvPr/>
          </p:nvCxnSpPr>
          <p:spPr>
            <a:xfrm flipH="1">
              <a:off x="1085850" y="5295900"/>
              <a:ext cx="266700" cy="342900"/>
            </a:xfrm>
            <a:prstGeom prst="straightConnector1">
              <a:avLst/>
            </a:prstGeom>
            <a:noFill/>
            <a:ln cap="rnd" cmpd="sng" w="9525">
              <a:solidFill>
                <a:srgbClr val="000000"/>
              </a:solidFill>
              <a:prstDash val="solid"/>
              <a:miter lim="8000"/>
              <a:headEnd len="sm" w="sm" type="none"/>
              <a:tailEnd len="sm" w="sm" type="none"/>
            </a:ln>
          </p:spPr>
        </p:cxnSp>
        <p:cxnSp>
          <p:nvCxnSpPr>
            <p:cNvPr id="380" name="Google Shape;380;p42"/>
            <p:cNvCxnSpPr/>
            <p:nvPr/>
          </p:nvCxnSpPr>
          <p:spPr>
            <a:xfrm>
              <a:off x="1352550" y="5276850"/>
              <a:ext cx="323850" cy="361950"/>
            </a:xfrm>
            <a:prstGeom prst="straightConnector1">
              <a:avLst/>
            </a:prstGeom>
            <a:noFill/>
            <a:ln cap="rnd" cmpd="sng" w="9525">
              <a:solidFill>
                <a:srgbClr val="000000"/>
              </a:solidFill>
              <a:prstDash val="solid"/>
              <a:miter lim="8000"/>
              <a:headEnd len="sm" w="sm" type="none"/>
              <a:tailEnd len="sm" w="sm" type="none"/>
            </a:ln>
          </p:spPr>
        </p:cxnSp>
      </p:grpSp>
      <p:grpSp>
        <p:nvGrpSpPr>
          <p:cNvPr id="381" name="Google Shape;381;p42"/>
          <p:cNvGrpSpPr/>
          <p:nvPr/>
        </p:nvGrpSpPr>
        <p:grpSpPr>
          <a:xfrm>
            <a:off x="6445250" y="2022475"/>
            <a:ext cx="439737" cy="503237"/>
            <a:chOff x="971550" y="4221162"/>
            <a:chExt cx="720725" cy="1417638"/>
          </a:xfrm>
        </p:grpSpPr>
        <p:sp>
          <p:nvSpPr>
            <p:cNvPr id="382" name="Google Shape;382;p42"/>
            <p:cNvSpPr/>
            <p:nvPr/>
          </p:nvSpPr>
          <p:spPr>
            <a:xfrm>
              <a:off x="1187450" y="4221162"/>
              <a:ext cx="360362" cy="431800"/>
            </a:xfrm>
            <a:prstGeom prst="ellipse">
              <a:avLst/>
            </a:prstGeom>
            <a:noFill/>
            <a:ln cap="rnd"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83" name="Google Shape;383;p42"/>
            <p:cNvCxnSpPr/>
            <p:nvPr/>
          </p:nvCxnSpPr>
          <p:spPr>
            <a:xfrm>
              <a:off x="971550" y="4941887"/>
              <a:ext cx="720725" cy="0"/>
            </a:xfrm>
            <a:prstGeom prst="straightConnector1">
              <a:avLst/>
            </a:prstGeom>
            <a:noFill/>
            <a:ln cap="rnd" cmpd="sng" w="9525">
              <a:solidFill>
                <a:srgbClr val="000000"/>
              </a:solidFill>
              <a:prstDash val="solid"/>
              <a:miter lim="8000"/>
              <a:headEnd len="sm" w="sm" type="none"/>
              <a:tailEnd len="sm" w="sm" type="none"/>
            </a:ln>
          </p:spPr>
        </p:cxnSp>
        <p:cxnSp>
          <p:nvCxnSpPr>
            <p:cNvPr id="384" name="Google Shape;384;p42"/>
            <p:cNvCxnSpPr/>
            <p:nvPr/>
          </p:nvCxnSpPr>
          <p:spPr>
            <a:xfrm>
              <a:off x="1365250" y="4652962"/>
              <a:ext cx="0" cy="647700"/>
            </a:xfrm>
            <a:prstGeom prst="straightConnector1">
              <a:avLst/>
            </a:prstGeom>
            <a:noFill/>
            <a:ln cap="rnd" cmpd="sng" w="9525">
              <a:solidFill>
                <a:srgbClr val="000000"/>
              </a:solidFill>
              <a:prstDash val="solid"/>
              <a:miter lim="8000"/>
              <a:headEnd len="sm" w="sm" type="none"/>
              <a:tailEnd len="sm" w="sm" type="none"/>
            </a:ln>
          </p:spPr>
        </p:cxnSp>
        <p:cxnSp>
          <p:nvCxnSpPr>
            <p:cNvPr id="385" name="Google Shape;385;p42"/>
            <p:cNvCxnSpPr/>
            <p:nvPr/>
          </p:nvCxnSpPr>
          <p:spPr>
            <a:xfrm flipH="1">
              <a:off x="1085850" y="5295900"/>
              <a:ext cx="266700" cy="342900"/>
            </a:xfrm>
            <a:prstGeom prst="straightConnector1">
              <a:avLst/>
            </a:prstGeom>
            <a:noFill/>
            <a:ln cap="rnd" cmpd="sng" w="9525">
              <a:solidFill>
                <a:srgbClr val="000000"/>
              </a:solidFill>
              <a:prstDash val="solid"/>
              <a:miter lim="8000"/>
              <a:headEnd len="sm" w="sm" type="none"/>
              <a:tailEnd len="sm" w="sm" type="none"/>
            </a:ln>
          </p:spPr>
        </p:cxnSp>
        <p:cxnSp>
          <p:nvCxnSpPr>
            <p:cNvPr id="386" name="Google Shape;386;p42"/>
            <p:cNvCxnSpPr/>
            <p:nvPr/>
          </p:nvCxnSpPr>
          <p:spPr>
            <a:xfrm>
              <a:off x="1352550" y="5276850"/>
              <a:ext cx="323850" cy="361950"/>
            </a:xfrm>
            <a:prstGeom prst="straightConnector1">
              <a:avLst/>
            </a:prstGeom>
            <a:noFill/>
            <a:ln cap="rnd" cmpd="sng" w="9525">
              <a:solidFill>
                <a:srgbClr val="000000"/>
              </a:solidFill>
              <a:prstDash val="solid"/>
              <a:miter lim="8000"/>
              <a:headEnd len="sm" w="sm" type="none"/>
              <a:tailEnd len="sm" w="sm" type="none"/>
            </a:ln>
          </p:spPr>
        </p:cxnSp>
      </p:grpSp>
      <p:sp>
        <p:nvSpPr>
          <p:cNvPr id="387" name="Google Shape;387;p4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6" name="Shape 2706"/>
        <p:cNvGrpSpPr/>
        <p:nvPr/>
      </p:nvGrpSpPr>
      <p:grpSpPr>
        <a:xfrm>
          <a:off x="0" y="0"/>
          <a:ext cx="0" cy="0"/>
          <a:chOff x="0" y="0"/>
          <a:chExt cx="0" cy="0"/>
        </a:xfrm>
      </p:grpSpPr>
      <p:sp>
        <p:nvSpPr>
          <p:cNvPr id="2707" name="Google Shape;2707;p267"/>
          <p:cNvSpPr txBox="1"/>
          <p:nvPr>
            <p:ph type="ctrTitle"/>
          </p:nvPr>
        </p:nvSpPr>
        <p:spPr>
          <a:xfrm>
            <a:off x="515937" y="2411412"/>
            <a:ext cx="8193087" cy="32131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Clr>
                <a:srgbClr val="333399"/>
              </a:buClr>
              <a:buFont typeface="Arial"/>
              <a:buNone/>
            </a:pPr>
            <a:br>
              <a:rPr lang="en-US"/>
            </a:br>
            <a:r>
              <a:rPr b="0" i="0" lang="en-US" sz="4800" u="none" cap="none" strike="noStrike">
                <a:solidFill>
                  <a:srgbClr val="333399"/>
                </a:solidFill>
                <a:latin typeface="Arial"/>
                <a:ea typeface="Arial"/>
                <a:cs typeface="Arial"/>
                <a:sym typeface="Arial"/>
              </a:rPr>
              <a:t>Chapter 14</a:t>
            </a:r>
            <a:br>
              <a:rPr b="0" i="0" lang="en-US" sz="4800" u="none" cap="none" strike="noStrike">
                <a:solidFill>
                  <a:srgbClr val="333399"/>
                </a:solidFill>
                <a:latin typeface="Arial"/>
                <a:ea typeface="Arial"/>
                <a:cs typeface="Arial"/>
                <a:sym typeface="Arial"/>
              </a:rPr>
            </a:br>
            <a:br>
              <a:rPr b="0" i="0" lang="en-US" sz="4800" u="none" cap="none" strike="noStrike">
                <a:solidFill>
                  <a:srgbClr val="333399"/>
                </a:solidFill>
                <a:latin typeface="Arial"/>
                <a:ea typeface="Arial"/>
                <a:cs typeface="Arial"/>
                <a:sym typeface="Arial"/>
              </a:rPr>
            </a:br>
            <a:r>
              <a:rPr b="1" i="0" lang="en-US" sz="4800" u="none" cap="none" strike="noStrike">
                <a:solidFill>
                  <a:srgbClr val="333399"/>
                </a:solidFill>
                <a:latin typeface="Arial"/>
                <a:ea typeface="Arial"/>
                <a:cs typeface="Arial"/>
                <a:sym typeface="Arial"/>
              </a:rPr>
              <a:t> </a:t>
            </a:r>
            <a:r>
              <a:rPr b="1" i="0" lang="en-US" sz="4400" u="none" cap="none" strike="noStrike">
                <a:solidFill>
                  <a:srgbClr val="333399"/>
                </a:solidFill>
                <a:latin typeface="Arial"/>
                <a:ea typeface="Arial"/>
                <a:cs typeface="Arial"/>
                <a:sym typeface="Arial"/>
              </a:rPr>
              <a:t>Database design theory: Introduction to normalization using functional and multivalued dependencies</a:t>
            </a:r>
            <a:endParaRPr b="0" i="0" sz="4800" u="none" cap="none" strike="noStrike">
              <a:solidFill>
                <a:srgbClr val="333399"/>
              </a:solidFill>
              <a:latin typeface="Arial"/>
              <a:ea typeface="Arial"/>
              <a:cs typeface="Arial"/>
              <a:sym typeface="Arial"/>
            </a:endParaRPr>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6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713" name="Google Shape;2713;p268"/>
          <p:cNvSpPr txBox="1"/>
          <p:nvPr>
            <p:ph type="title"/>
          </p:nvPr>
        </p:nvSpPr>
        <p:spPr>
          <a:xfrm>
            <a:off x="685800" y="220662"/>
            <a:ext cx="7772400" cy="7667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Relational Database Design</a:t>
            </a:r>
            <a:endParaRPr b="1" i="0" sz="4000" u="none" cap="small" strike="noStrike">
              <a:solidFill>
                <a:srgbClr val="333399"/>
              </a:solidFill>
              <a:latin typeface="Arial"/>
              <a:ea typeface="Arial"/>
              <a:cs typeface="Arial"/>
              <a:sym typeface="Arial"/>
            </a:endParaRPr>
          </a:p>
        </p:txBody>
      </p:sp>
      <p:sp>
        <p:nvSpPr>
          <p:cNvPr id="2714" name="Google Shape;2714;p268"/>
          <p:cNvSpPr txBox="1"/>
          <p:nvPr>
            <p:ph idx="1" type="body"/>
          </p:nvPr>
        </p:nvSpPr>
        <p:spPr>
          <a:xfrm>
            <a:off x="142875" y="987425"/>
            <a:ext cx="8867775" cy="56038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0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The grouping of attributes to form "good" relation schemas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 Two levels we can discuss “goodness” of relation schemas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The logical (conceptual "user view“) level</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how the users interpret the relation schemas and the meaning of their attributes</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good relation schemas enables users to understand clearly the meaning of the data in the relations, and hence to formulate their queries correctly</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The implementation (storage "base relation“) level</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how the tuples in a base relation are stored and updated</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design is concerned mainly with base relations</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 Database design approach</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bottom-up (design by synthesis)</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consider the basic relationships among individual attributes and use those to construct relation schemas</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top-down (design by analysis)</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relations are analyzed, leading to further decomposition until all attributes are met</a:t>
            </a:r>
            <a:endParaRPr b="0" i="0" sz="1600" u="none" cap="none" strike="noStrike">
              <a:solidFill>
                <a:schemeClr val="dk1"/>
              </a:solidFill>
              <a:latin typeface="Times New Roman"/>
              <a:ea typeface="Times New Roman"/>
              <a:cs typeface="Times New Roman"/>
              <a:sym typeface="Times New Roman"/>
            </a:endParaRPr>
          </a:p>
        </p:txBody>
      </p:sp>
      <p:sp>
        <p:nvSpPr>
          <p:cNvPr id="2715" name="Google Shape;2715;p26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6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721" name="Google Shape;2721;p269"/>
          <p:cNvSpPr txBox="1"/>
          <p:nvPr>
            <p:ph type="title"/>
          </p:nvPr>
        </p:nvSpPr>
        <p:spPr>
          <a:xfrm>
            <a:off x="685800" y="2667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Informal Design Guidelines for Relational Databases</a:t>
            </a:r>
            <a:endParaRPr b="1" i="0" sz="4000" u="none" cap="small" strike="noStrike">
              <a:solidFill>
                <a:srgbClr val="333399"/>
              </a:solidFill>
              <a:latin typeface="Arial"/>
              <a:ea typeface="Arial"/>
              <a:cs typeface="Arial"/>
              <a:sym typeface="Arial"/>
            </a:endParaRPr>
          </a:p>
        </p:txBody>
      </p:sp>
      <p:sp>
        <p:nvSpPr>
          <p:cNvPr id="2722" name="Google Shape;2722;p269"/>
          <p:cNvSpPr txBox="1"/>
          <p:nvPr>
            <p:ph idx="1" type="body"/>
          </p:nvPr>
        </p:nvSpPr>
        <p:spPr>
          <a:xfrm>
            <a:off x="419100" y="1409700"/>
            <a:ext cx="8039100" cy="4686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four informal measure of quality for relational schema design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semantics of the attributes</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the easier it is to explain the semantics (meaning) of the relation, the better the relation schema design</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reducing the redundant values in tuples</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minimize the storage space that the base relations occupy</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reducing the null values in tuples</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wasteful of space</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problems when join</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disallowing the possibility of generating spurious tuples</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spurious tuples represent wrong information that is not valid</a:t>
            </a:r>
            <a:endParaRPr b="0" i="0" sz="1600" u="none" cap="none" strike="noStrike">
              <a:solidFill>
                <a:schemeClr val="dk1"/>
              </a:solidFill>
              <a:latin typeface="Times New Roman"/>
              <a:ea typeface="Times New Roman"/>
              <a:cs typeface="Times New Roman"/>
              <a:sym typeface="Times New Roman"/>
            </a:endParaRPr>
          </a:p>
        </p:txBody>
      </p:sp>
      <p:sp>
        <p:nvSpPr>
          <p:cNvPr id="2723" name="Google Shape;2723;p26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7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729" name="Google Shape;2729;p270"/>
          <p:cNvSpPr txBox="1"/>
          <p:nvPr>
            <p:ph type="title"/>
          </p:nvPr>
        </p:nvSpPr>
        <p:spPr>
          <a:xfrm>
            <a:off x="960437" y="285750"/>
            <a:ext cx="7173912" cy="8572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Semantics of the Relation Attributes</a:t>
            </a:r>
            <a:r>
              <a:rPr b="1" i="0" lang="en-US" sz="4400" u="none" cap="small" strike="noStrike">
                <a:solidFill>
                  <a:srgbClr val="333399"/>
                </a:solidFill>
                <a:latin typeface="Arial"/>
                <a:ea typeface="Arial"/>
                <a:cs typeface="Arial"/>
                <a:sym typeface="Arial"/>
              </a:rPr>
              <a:t> </a:t>
            </a:r>
            <a:endParaRPr b="1" i="0" sz="4000" u="none" cap="small" strike="noStrike">
              <a:solidFill>
                <a:srgbClr val="333399"/>
              </a:solidFill>
              <a:latin typeface="Arial"/>
              <a:ea typeface="Arial"/>
              <a:cs typeface="Arial"/>
              <a:sym typeface="Arial"/>
            </a:endParaRPr>
          </a:p>
        </p:txBody>
      </p:sp>
      <p:sp>
        <p:nvSpPr>
          <p:cNvPr id="2730" name="Google Shape;2730;p270"/>
          <p:cNvSpPr txBox="1"/>
          <p:nvPr>
            <p:ph idx="1" type="body"/>
          </p:nvPr>
        </p:nvSpPr>
        <p:spPr>
          <a:xfrm>
            <a:off x="247650" y="1143000"/>
            <a:ext cx="8724900" cy="52006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Semantics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 meaning specifies how we can interpret the attribute values stored in a tuple of the relation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should be unambiguous and easy to explain</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1" i="1" lang="en-US" sz="2400" u="sng" cap="none" strike="noStrike">
                <a:solidFill>
                  <a:schemeClr val="dk1"/>
                </a:solidFill>
                <a:latin typeface="Times New Roman"/>
                <a:ea typeface="Times New Roman"/>
                <a:cs typeface="Times New Roman"/>
                <a:sym typeface="Times New Roman"/>
              </a:rPr>
              <a:t>Guideline 1</a:t>
            </a: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A relation schema corresponds to </a:t>
            </a:r>
            <a:r>
              <a:rPr b="1" i="0" lang="en-US" sz="2400" u="none" cap="none" strike="noStrike">
                <a:solidFill>
                  <a:schemeClr val="hlink"/>
                </a:solidFill>
                <a:latin typeface="Times New Roman"/>
                <a:ea typeface="Times New Roman"/>
                <a:cs typeface="Times New Roman"/>
                <a:sym typeface="Times New Roman"/>
              </a:rPr>
              <a:t>one entity type or one relationship type</a:t>
            </a:r>
            <a:r>
              <a:rPr b="0" i="0" lang="en-US" sz="24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each tuple in a relation represents one entity instance or relationship instance, and hence semantically clear</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attributes of different entities (EMPLOYEEs, DEPARTMENTs, PROJECTs) should not be mixed in the same relation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only foreign keys should be used to refer to other entities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entity and relationship attributes should be kept apart as much as possible.</a:t>
            </a:r>
            <a:endParaRPr b="0" i="0" sz="1800" u="none" cap="none" strike="noStrike">
              <a:solidFill>
                <a:schemeClr val="dk1"/>
              </a:solidFill>
              <a:latin typeface="Times New Roman"/>
              <a:ea typeface="Times New Roman"/>
              <a:cs typeface="Times New Roman"/>
              <a:sym typeface="Times New Roman"/>
            </a:endParaRPr>
          </a:p>
        </p:txBody>
      </p:sp>
      <p:sp>
        <p:nvSpPr>
          <p:cNvPr id="2731" name="Google Shape;2731;p27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7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737" name="Google Shape;2737;p271"/>
          <p:cNvSpPr txBox="1"/>
          <p:nvPr/>
        </p:nvSpPr>
        <p:spPr>
          <a:xfrm>
            <a:off x="1828800" y="1309687"/>
            <a:ext cx="9144000" cy="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pic>
        <p:nvPicPr>
          <p:cNvPr id="2738" name="Google Shape;2738;p271"/>
          <p:cNvPicPr preferRelativeResize="0"/>
          <p:nvPr/>
        </p:nvPicPr>
        <p:blipFill>
          <a:blip r:embed="rId3">
            <a:alphaModFix/>
          </a:blip>
          <a:stretch>
            <a:fillRect/>
          </a:stretch>
        </p:blipFill>
        <p:spPr>
          <a:xfrm>
            <a:off x="0" y="406400"/>
            <a:ext cx="5638800" cy="2520950"/>
          </a:xfrm>
          <a:prstGeom prst="rect">
            <a:avLst/>
          </a:prstGeom>
          <a:noFill/>
          <a:ln>
            <a:noFill/>
          </a:ln>
        </p:spPr>
      </p:pic>
      <p:sp>
        <p:nvSpPr>
          <p:cNvPr id="2739" name="Google Shape;2739;p271"/>
          <p:cNvSpPr txBox="1"/>
          <p:nvPr/>
        </p:nvSpPr>
        <p:spPr>
          <a:xfrm>
            <a:off x="5870575" y="601662"/>
            <a:ext cx="2516187"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violate Guideline 1</a:t>
            </a:r>
            <a:endParaRPr b="0" i="0" sz="1800" u="none" cap="none" strike="noStrike">
              <a:solidFill>
                <a:schemeClr val="lt1"/>
              </a:solidFill>
              <a:latin typeface="Times New Roman"/>
              <a:ea typeface="Times New Roman"/>
              <a:cs typeface="Times New Roman"/>
              <a:sym typeface="Times New Roman"/>
            </a:endParaRPr>
          </a:p>
        </p:txBody>
      </p:sp>
      <p:sp>
        <p:nvSpPr>
          <p:cNvPr id="2740" name="Google Shape;2740;p271"/>
          <p:cNvSpPr txBox="1"/>
          <p:nvPr/>
        </p:nvSpPr>
        <p:spPr>
          <a:xfrm>
            <a:off x="1997075" y="5924550"/>
            <a:ext cx="2484437"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satisfy Guideline 1</a:t>
            </a:r>
            <a:endParaRPr b="0" i="0" sz="1800" u="none" cap="none" strike="noStrike">
              <a:solidFill>
                <a:schemeClr val="lt1"/>
              </a:solidFill>
              <a:latin typeface="Times New Roman"/>
              <a:ea typeface="Times New Roman"/>
              <a:cs typeface="Times New Roman"/>
              <a:sym typeface="Times New Roman"/>
            </a:endParaRPr>
          </a:p>
        </p:txBody>
      </p:sp>
      <p:pic>
        <p:nvPicPr>
          <p:cNvPr id="2741" name="Google Shape;2741;p271"/>
          <p:cNvPicPr preferRelativeResize="0"/>
          <p:nvPr/>
        </p:nvPicPr>
        <p:blipFill>
          <a:blip r:embed="rId4">
            <a:alphaModFix/>
          </a:blip>
          <a:stretch>
            <a:fillRect/>
          </a:stretch>
        </p:blipFill>
        <p:spPr>
          <a:xfrm>
            <a:off x="4957762" y="2482850"/>
            <a:ext cx="4076700" cy="4287837"/>
          </a:xfrm>
          <a:prstGeom prst="rect">
            <a:avLst/>
          </a:prstGeom>
          <a:noFill/>
          <a:ln>
            <a:noFill/>
          </a:ln>
        </p:spPr>
      </p:pic>
      <p:sp>
        <p:nvSpPr>
          <p:cNvPr id="2742" name="Google Shape;2742;p27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6" name="Shape 2746"/>
        <p:cNvGrpSpPr/>
        <p:nvPr/>
      </p:nvGrpSpPr>
      <p:grpSpPr>
        <a:xfrm>
          <a:off x="0" y="0"/>
          <a:ext cx="0" cy="0"/>
          <a:chOff x="0" y="0"/>
          <a:chExt cx="0" cy="0"/>
        </a:xfrm>
      </p:grpSpPr>
      <p:sp>
        <p:nvSpPr>
          <p:cNvPr id="2747" name="Google Shape;2747;p27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748" name="Google Shape;2748;p272"/>
          <p:cNvSpPr txBox="1"/>
          <p:nvPr>
            <p:ph type="title"/>
          </p:nvPr>
        </p:nvSpPr>
        <p:spPr>
          <a:xfrm>
            <a:off x="685800" y="247650"/>
            <a:ext cx="7772400" cy="762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Redundant Information in Tuples</a:t>
            </a:r>
            <a:endParaRPr b="1" i="0" sz="4000" u="none" cap="small" strike="noStrike">
              <a:solidFill>
                <a:srgbClr val="333399"/>
              </a:solidFill>
              <a:latin typeface="Arial"/>
              <a:ea typeface="Arial"/>
              <a:cs typeface="Arial"/>
              <a:sym typeface="Arial"/>
            </a:endParaRPr>
          </a:p>
        </p:txBody>
      </p:sp>
      <p:pic>
        <p:nvPicPr>
          <p:cNvPr id="2749" name="Google Shape;2749;p272"/>
          <p:cNvPicPr preferRelativeResize="0"/>
          <p:nvPr/>
        </p:nvPicPr>
        <p:blipFill>
          <a:blip r:embed="rId3">
            <a:alphaModFix/>
          </a:blip>
          <a:stretch>
            <a:fillRect/>
          </a:stretch>
        </p:blipFill>
        <p:spPr>
          <a:xfrm>
            <a:off x="152400" y="3919537"/>
            <a:ext cx="8743950" cy="2500312"/>
          </a:xfrm>
          <a:prstGeom prst="rect">
            <a:avLst/>
          </a:prstGeom>
          <a:noFill/>
          <a:ln>
            <a:noFill/>
          </a:ln>
        </p:spPr>
      </p:pic>
      <p:sp>
        <p:nvSpPr>
          <p:cNvPr id="2750" name="Google Shape;2750;p272"/>
          <p:cNvSpPr txBox="1"/>
          <p:nvPr/>
        </p:nvSpPr>
        <p:spPr>
          <a:xfrm>
            <a:off x="704850" y="1009650"/>
            <a:ext cx="7905750" cy="3067050"/>
          </a:xfrm>
          <a:prstGeom prst="rect">
            <a:avLst/>
          </a:prstGeom>
          <a:noFill/>
          <a:ln>
            <a:noFill/>
          </a:ln>
        </p:spPr>
        <p:txBody>
          <a:bodyPr anchorCtr="0" anchor="t" bIns="45700" lIns="91425" spcFirstLastPara="1" rIns="91425" wrap="square" tIns="45700">
            <a:noAutofit/>
          </a:bodyPr>
          <a:lstStyle/>
          <a:p>
            <a:pPr indent="342900" lvl="0" marL="0" marR="0" rtl="0" algn="l">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Mixing attributes of multiple entities may cause problems</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e.g. (DNUMBER, DNAME, DMGRSSN) are repeated </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information is stored redundantly wasting storage</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problems with update anomalies</a:t>
            </a:r>
            <a:endParaRPr b="0" i="0" sz="1800" u="none" cap="none" strike="noStrike">
              <a:solidFill>
                <a:schemeClr val="lt1"/>
              </a:solidFill>
              <a:latin typeface="Times New Roman"/>
              <a:ea typeface="Times New Roman"/>
              <a:cs typeface="Times New Roman"/>
              <a:sym typeface="Times New Roman"/>
            </a:endParaRPr>
          </a:p>
          <a:p>
            <a:pPr indent="1143000" lvl="2" marL="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Insertion anomalies</a:t>
            </a:r>
            <a:endParaRPr b="0" i="0" sz="1800" u="none" cap="none" strike="noStrike">
              <a:solidFill>
                <a:schemeClr val="lt1"/>
              </a:solidFill>
              <a:latin typeface="Times New Roman"/>
              <a:ea typeface="Times New Roman"/>
              <a:cs typeface="Times New Roman"/>
              <a:sym typeface="Times New Roman"/>
            </a:endParaRPr>
          </a:p>
          <a:p>
            <a:pPr indent="1143000" lvl="2" marL="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Deletion anomalies</a:t>
            </a:r>
            <a:endParaRPr b="0" i="0" sz="1800" u="none" cap="none" strike="noStrike">
              <a:solidFill>
                <a:schemeClr val="lt1"/>
              </a:solidFill>
              <a:latin typeface="Times New Roman"/>
              <a:ea typeface="Times New Roman"/>
              <a:cs typeface="Times New Roman"/>
              <a:sym typeface="Times New Roman"/>
            </a:endParaRPr>
          </a:p>
          <a:p>
            <a:pPr indent="1143000" lvl="2" marL="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Modification anomalies</a:t>
            </a:r>
            <a:endParaRPr b="0" i="0" sz="1800" u="none" cap="none" strike="noStrike">
              <a:solidFill>
                <a:schemeClr val="lt1"/>
              </a:solidFill>
              <a:latin typeface="Times New Roman"/>
              <a:ea typeface="Times New Roman"/>
              <a:cs typeface="Times New Roman"/>
              <a:sym typeface="Times New Roman"/>
            </a:endParaRPr>
          </a:p>
        </p:txBody>
      </p:sp>
      <p:sp>
        <p:nvSpPr>
          <p:cNvPr id="2751" name="Google Shape;2751;p27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5" name="Shape 2755"/>
        <p:cNvGrpSpPr/>
        <p:nvPr/>
      </p:nvGrpSpPr>
      <p:grpSpPr>
        <a:xfrm>
          <a:off x="0" y="0"/>
          <a:ext cx="0" cy="0"/>
          <a:chOff x="0" y="0"/>
          <a:chExt cx="0" cy="0"/>
        </a:xfrm>
      </p:grpSpPr>
      <p:sp>
        <p:nvSpPr>
          <p:cNvPr id="2756" name="Google Shape;2756;p27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757" name="Google Shape;2757;p273"/>
          <p:cNvSpPr txBox="1"/>
          <p:nvPr>
            <p:ph type="title"/>
          </p:nvPr>
        </p:nvSpPr>
        <p:spPr>
          <a:xfrm>
            <a:off x="960437" y="38100"/>
            <a:ext cx="7173912" cy="9715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Insertion Anomalies</a:t>
            </a:r>
            <a:endParaRPr b="1" i="0" sz="4000" u="none" cap="small" strike="noStrike">
              <a:solidFill>
                <a:srgbClr val="333399"/>
              </a:solidFill>
              <a:latin typeface="Arial"/>
              <a:ea typeface="Arial"/>
              <a:cs typeface="Arial"/>
              <a:sym typeface="Arial"/>
            </a:endParaRPr>
          </a:p>
        </p:txBody>
      </p:sp>
      <p:pic>
        <p:nvPicPr>
          <p:cNvPr id="2758" name="Google Shape;2758;p273"/>
          <p:cNvPicPr preferRelativeResize="0"/>
          <p:nvPr/>
        </p:nvPicPr>
        <p:blipFill>
          <a:blip r:embed="rId3">
            <a:alphaModFix/>
          </a:blip>
          <a:stretch>
            <a:fillRect/>
          </a:stretch>
        </p:blipFill>
        <p:spPr>
          <a:xfrm>
            <a:off x="342900" y="3841750"/>
            <a:ext cx="8458200" cy="2419350"/>
          </a:xfrm>
          <a:prstGeom prst="rect">
            <a:avLst/>
          </a:prstGeom>
          <a:noFill/>
          <a:ln>
            <a:noFill/>
          </a:ln>
        </p:spPr>
      </p:pic>
      <p:sp>
        <p:nvSpPr>
          <p:cNvPr id="2759" name="Google Shape;2759;p273"/>
          <p:cNvSpPr txBox="1"/>
          <p:nvPr/>
        </p:nvSpPr>
        <p:spPr>
          <a:xfrm>
            <a:off x="304800" y="1009650"/>
            <a:ext cx="8305800" cy="2724150"/>
          </a:xfrm>
          <a:prstGeom prst="rect">
            <a:avLst/>
          </a:prstGeom>
          <a:noFill/>
          <a:ln>
            <a:noFill/>
          </a:ln>
        </p:spPr>
        <p:txBody>
          <a:bodyPr anchorCtr="0" anchor="t" bIns="45700" lIns="91425" spcFirstLastPara="1" rIns="91425" wrap="square" tIns="45700">
            <a:noAutofit/>
          </a:bodyPr>
          <a:lstStyle/>
          <a:p>
            <a:pPr indent="342900" lvl="0" marL="0" marR="0" rtl="0" algn="l">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 new input tuple may be inconsistent with existing information</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DNUMBER, DNAME, and DMGRSSN may be inconsistent</a:t>
            </a:r>
            <a:endParaRPr b="0" i="0" sz="1800" u="none" cap="none" strike="noStrike">
              <a:solidFill>
                <a:schemeClr val="lt1"/>
              </a:solidFill>
              <a:latin typeface="Times New Roman"/>
              <a:ea typeface="Times New Roman"/>
              <a:cs typeface="Times New Roman"/>
              <a:sym typeface="Times New Roman"/>
            </a:endParaRPr>
          </a:p>
          <a:p>
            <a:pPr indent="342900" lvl="0" marL="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It is difficult to insert a new department that has no employees as yet</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the information of Accounting Department can not be inserted, since no employee in that department</a:t>
            </a:r>
            <a:endParaRPr b="0" i="0" sz="1800" u="none" cap="none" strike="noStrike">
              <a:solidFill>
                <a:schemeClr val="lt1"/>
              </a:solidFill>
              <a:latin typeface="Times New Roman"/>
              <a:ea typeface="Times New Roman"/>
              <a:cs typeface="Times New Roman"/>
              <a:sym typeface="Times New Roman"/>
            </a:endParaRPr>
          </a:p>
        </p:txBody>
      </p:sp>
      <p:sp>
        <p:nvSpPr>
          <p:cNvPr id="2760" name="Google Shape;2760;p27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4" name="Shape 2764"/>
        <p:cNvGrpSpPr/>
        <p:nvPr/>
      </p:nvGrpSpPr>
      <p:grpSpPr>
        <a:xfrm>
          <a:off x="0" y="0"/>
          <a:ext cx="0" cy="0"/>
          <a:chOff x="0" y="0"/>
          <a:chExt cx="0" cy="0"/>
        </a:xfrm>
      </p:grpSpPr>
      <p:sp>
        <p:nvSpPr>
          <p:cNvPr id="2765" name="Google Shape;2765;p27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766" name="Google Shape;2766;p274"/>
          <p:cNvSpPr txBox="1"/>
          <p:nvPr>
            <p:ph idx="4294967295" type="title"/>
          </p:nvPr>
        </p:nvSpPr>
        <p:spPr>
          <a:xfrm>
            <a:off x="1017587" y="342900"/>
            <a:ext cx="7173912"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0" i="0" lang="en-US" sz="4400" u="none" cap="none" strike="noStrike">
                <a:solidFill>
                  <a:srgbClr val="333399"/>
                </a:solidFill>
                <a:latin typeface="Arial"/>
                <a:ea typeface="Arial"/>
                <a:cs typeface="Arial"/>
                <a:sym typeface="Arial"/>
              </a:rPr>
              <a:t>Deletion Anomalies</a:t>
            </a:r>
            <a:endParaRPr b="0" i="0" sz="4400" u="none" cap="none" strike="noStrike">
              <a:solidFill>
                <a:srgbClr val="333399"/>
              </a:solidFill>
              <a:latin typeface="Arial"/>
              <a:ea typeface="Arial"/>
              <a:cs typeface="Arial"/>
              <a:sym typeface="Arial"/>
            </a:endParaRPr>
          </a:p>
        </p:txBody>
      </p:sp>
      <p:sp>
        <p:nvSpPr>
          <p:cNvPr id="2767" name="Google Shape;2767;p274"/>
          <p:cNvSpPr txBox="1"/>
          <p:nvPr>
            <p:ph idx="1" type="body"/>
          </p:nvPr>
        </p:nvSpPr>
        <p:spPr>
          <a:xfrm>
            <a:off x="247650" y="1485900"/>
            <a:ext cx="8626475" cy="14859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lost information</a:t>
            </a:r>
            <a:endParaRPr b="0" i="0" sz="3200" u="none" cap="none" strike="noStrike">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 last employee working for the Headquarters Department is deleted, the information concerning that department is lost</a:t>
            </a:r>
            <a:endParaRPr b="0" i="0" sz="2800" u="none" cap="none" strike="noStrike">
              <a:solidFill>
                <a:schemeClr val="dk1"/>
              </a:solidFill>
              <a:latin typeface="Times New Roman"/>
              <a:ea typeface="Times New Roman"/>
              <a:cs typeface="Times New Roman"/>
              <a:sym typeface="Times New Roman"/>
            </a:endParaRPr>
          </a:p>
        </p:txBody>
      </p:sp>
      <p:pic>
        <p:nvPicPr>
          <p:cNvPr id="2768" name="Google Shape;2768;p274"/>
          <p:cNvPicPr preferRelativeResize="0"/>
          <p:nvPr/>
        </p:nvPicPr>
        <p:blipFill>
          <a:blip r:embed="rId3">
            <a:alphaModFix/>
          </a:blip>
          <a:stretch>
            <a:fillRect/>
          </a:stretch>
        </p:blipFill>
        <p:spPr>
          <a:xfrm>
            <a:off x="247650" y="3325812"/>
            <a:ext cx="8626475" cy="2465387"/>
          </a:xfrm>
          <a:prstGeom prst="rect">
            <a:avLst/>
          </a:prstGeom>
          <a:noFill/>
          <a:ln>
            <a:noFill/>
          </a:ln>
        </p:spPr>
      </p:pic>
      <p:sp>
        <p:nvSpPr>
          <p:cNvPr id="2769" name="Google Shape;2769;p27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3" name="Shape 2773"/>
        <p:cNvGrpSpPr/>
        <p:nvPr/>
      </p:nvGrpSpPr>
      <p:grpSpPr>
        <a:xfrm>
          <a:off x="0" y="0"/>
          <a:ext cx="0" cy="0"/>
          <a:chOff x="0" y="0"/>
          <a:chExt cx="0" cy="0"/>
        </a:xfrm>
      </p:grpSpPr>
      <p:sp>
        <p:nvSpPr>
          <p:cNvPr id="2774" name="Google Shape;2774;p27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775" name="Google Shape;2775;p275"/>
          <p:cNvSpPr txBox="1"/>
          <p:nvPr>
            <p:ph idx="4294967295" type="title"/>
          </p:nvPr>
        </p:nvSpPr>
        <p:spPr>
          <a:xfrm>
            <a:off x="1017587" y="342900"/>
            <a:ext cx="7173912"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0" i="0" lang="en-US" sz="4400" u="none" cap="none" strike="noStrike">
                <a:solidFill>
                  <a:srgbClr val="333399"/>
                </a:solidFill>
                <a:latin typeface="Arial"/>
                <a:ea typeface="Arial"/>
                <a:cs typeface="Arial"/>
                <a:sym typeface="Arial"/>
              </a:rPr>
              <a:t>Modification Anomalies</a:t>
            </a:r>
            <a:endParaRPr b="0" i="0" sz="4400" u="none" cap="none" strike="noStrike">
              <a:solidFill>
                <a:srgbClr val="333399"/>
              </a:solidFill>
              <a:latin typeface="Arial"/>
              <a:ea typeface="Arial"/>
              <a:cs typeface="Arial"/>
              <a:sym typeface="Arial"/>
            </a:endParaRPr>
          </a:p>
        </p:txBody>
      </p:sp>
      <p:sp>
        <p:nvSpPr>
          <p:cNvPr id="2776" name="Google Shape;2776;p275"/>
          <p:cNvSpPr txBox="1"/>
          <p:nvPr>
            <p:ph idx="1" type="body"/>
          </p:nvPr>
        </p:nvSpPr>
        <p:spPr>
          <a:xfrm>
            <a:off x="247650" y="1485900"/>
            <a:ext cx="8626475" cy="14859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change the values of  tuples may cause the inconsistency problem</a:t>
            </a:r>
            <a:endParaRPr b="0" i="0" sz="3200" u="none" cap="none" strike="noStrike">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DNUMBER, DNAME, and DMGRSSN may be inconsistent</a:t>
            </a:r>
            <a:endParaRPr b="0" i="0" sz="2800" u="none" cap="none" strike="noStrike">
              <a:solidFill>
                <a:schemeClr val="dk1"/>
              </a:solidFill>
              <a:latin typeface="Times New Roman"/>
              <a:ea typeface="Times New Roman"/>
              <a:cs typeface="Times New Roman"/>
              <a:sym typeface="Times New Roman"/>
            </a:endParaRPr>
          </a:p>
        </p:txBody>
      </p:sp>
      <p:pic>
        <p:nvPicPr>
          <p:cNvPr id="2777" name="Google Shape;2777;p275"/>
          <p:cNvPicPr preferRelativeResize="0"/>
          <p:nvPr/>
        </p:nvPicPr>
        <p:blipFill>
          <a:blip r:embed="rId3">
            <a:alphaModFix/>
          </a:blip>
          <a:stretch>
            <a:fillRect/>
          </a:stretch>
        </p:blipFill>
        <p:spPr>
          <a:xfrm>
            <a:off x="247650" y="3325812"/>
            <a:ext cx="8626475" cy="2465387"/>
          </a:xfrm>
          <a:prstGeom prst="rect">
            <a:avLst/>
          </a:prstGeom>
          <a:noFill/>
          <a:ln>
            <a:noFill/>
          </a:ln>
        </p:spPr>
      </p:pic>
      <p:sp>
        <p:nvSpPr>
          <p:cNvPr id="2778" name="Google Shape;2778;p27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7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784" name="Google Shape;2784;p276"/>
          <p:cNvSpPr txBox="1"/>
          <p:nvPr>
            <p:ph type="title"/>
          </p:nvPr>
        </p:nvSpPr>
        <p:spPr>
          <a:xfrm>
            <a:off x="998537" y="166687"/>
            <a:ext cx="7173912"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Another relation schemas suffering from update anomalies</a:t>
            </a:r>
            <a:endParaRPr b="1" i="0" sz="4000" u="none" cap="small" strike="noStrike">
              <a:solidFill>
                <a:srgbClr val="333399"/>
              </a:solidFill>
              <a:latin typeface="Arial"/>
              <a:ea typeface="Arial"/>
              <a:cs typeface="Arial"/>
              <a:sym typeface="Arial"/>
            </a:endParaRPr>
          </a:p>
        </p:txBody>
      </p:sp>
      <p:sp>
        <p:nvSpPr>
          <p:cNvPr id="2785" name="Google Shape;2785;p276"/>
          <p:cNvSpPr txBox="1"/>
          <p:nvPr/>
        </p:nvSpPr>
        <p:spPr>
          <a:xfrm>
            <a:off x="1828800" y="1309687"/>
            <a:ext cx="9144000" cy="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pic>
        <p:nvPicPr>
          <p:cNvPr id="2786" name="Google Shape;2786;p276"/>
          <p:cNvPicPr preferRelativeResize="0"/>
          <p:nvPr/>
        </p:nvPicPr>
        <p:blipFill>
          <a:blip r:embed="rId3">
            <a:alphaModFix/>
          </a:blip>
          <a:stretch>
            <a:fillRect/>
          </a:stretch>
        </p:blipFill>
        <p:spPr>
          <a:xfrm>
            <a:off x="190500" y="1512887"/>
            <a:ext cx="8607425" cy="4754562"/>
          </a:xfrm>
          <a:prstGeom prst="rect">
            <a:avLst/>
          </a:prstGeom>
          <a:noFill/>
          <a:ln>
            <a:noFill/>
          </a:ln>
        </p:spPr>
      </p:pic>
      <p:sp>
        <p:nvSpPr>
          <p:cNvPr id="2787" name="Google Shape;2787;p27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393" name="Google Shape;393;p43"/>
          <p:cNvSpPr txBox="1"/>
          <p:nvPr>
            <p:ph type="title"/>
          </p:nvPr>
        </p:nvSpPr>
        <p:spPr>
          <a:xfrm>
            <a:off x="685800" y="2667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Three-Schema Architecture</a:t>
            </a:r>
            <a:endParaRPr b="1" i="0" sz="4000" u="none" cap="small" strike="noStrike">
              <a:solidFill>
                <a:srgbClr val="333399"/>
              </a:solidFill>
              <a:latin typeface="Arial"/>
              <a:ea typeface="Arial"/>
              <a:cs typeface="Arial"/>
              <a:sym typeface="Arial"/>
            </a:endParaRPr>
          </a:p>
        </p:txBody>
      </p:sp>
      <p:sp>
        <p:nvSpPr>
          <p:cNvPr id="394" name="Google Shape;394;p43"/>
          <p:cNvSpPr txBox="1"/>
          <p:nvPr>
            <p:ph idx="1" type="body"/>
          </p:nvPr>
        </p:nvSpPr>
        <p:spPr>
          <a:xfrm>
            <a:off x="685800" y="1409700"/>
            <a:ext cx="8153400" cy="50101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Defines DBMS schemas at </a:t>
            </a:r>
            <a:r>
              <a:rPr b="0" i="1" lang="en-US" sz="2400" u="none" cap="none" strike="noStrike">
                <a:solidFill>
                  <a:srgbClr val="000000"/>
                </a:solidFill>
                <a:latin typeface="Times New Roman"/>
                <a:ea typeface="Times New Roman"/>
                <a:cs typeface="Times New Roman"/>
                <a:sym typeface="Times New Roman"/>
              </a:rPr>
              <a:t>three levels</a:t>
            </a:r>
            <a:r>
              <a:rPr b="0" i="0" lang="en-US" sz="24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1" i="0" lang="en-US" sz="2000" u="none" cap="none" strike="noStrike">
                <a:solidFill>
                  <a:srgbClr val="000000"/>
                </a:solidFill>
                <a:latin typeface="Times New Roman"/>
                <a:ea typeface="Times New Roman"/>
                <a:cs typeface="Times New Roman"/>
                <a:sym typeface="Times New Roman"/>
              </a:rPr>
              <a:t>Internal schema</a:t>
            </a:r>
            <a:r>
              <a:rPr b="0" i="0" lang="en-US" sz="2000" u="none" cap="none" strike="noStrike">
                <a:solidFill>
                  <a:srgbClr val="000000"/>
                </a:solidFill>
                <a:latin typeface="Times New Roman"/>
                <a:ea typeface="Times New Roman"/>
                <a:cs typeface="Times New Roman"/>
                <a:sym typeface="Times New Roman"/>
              </a:rPr>
              <a:t> at the internal level to describe physical storage structures and access paths. Uses a </a:t>
            </a:r>
            <a:r>
              <a:rPr b="0" i="1" lang="en-US" sz="2000" u="none" cap="none" strike="noStrike">
                <a:solidFill>
                  <a:srgbClr val="000000"/>
                </a:solidFill>
                <a:latin typeface="Times New Roman"/>
                <a:ea typeface="Times New Roman"/>
                <a:cs typeface="Times New Roman"/>
                <a:sym typeface="Times New Roman"/>
              </a:rPr>
              <a:t>physical</a:t>
            </a:r>
            <a:r>
              <a:rPr b="0" i="0" lang="en-US" sz="2000" u="none" cap="none" strike="noStrike">
                <a:solidFill>
                  <a:srgbClr val="000000"/>
                </a:solidFill>
                <a:latin typeface="Times New Roman"/>
                <a:ea typeface="Times New Roman"/>
                <a:cs typeface="Times New Roman"/>
                <a:sym typeface="Times New Roman"/>
              </a:rPr>
              <a:t> data model.</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1" i="0" lang="en-US" sz="2000" u="none" cap="none" strike="noStrike">
                <a:solidFill>
                  <a:srgbClr val="000000"/>
                </a:solidFill>
                <a:latin typeface="Times New Roman"/>
                <a:ea typeface="Times New Roman"/>
                <a:cs typeface="Times New Roman"/>
                <a:sym typeface="Times New Roman"/>
              </a:rPr>
              <a:t>Conceptual schema</a:t>
            </a:r>
            <a:r>
              <a:rPr b="0" i="0" lang="en-US" sz="2000" u="none" cap="none" strike="noStrike">
                <a:solidFill>
                  <a:srgbClr val="000000"/>
                </a:solidFill>
                <a:latin typeface="Times New Roman"/>
                <a:ea typeface="Times New Roman"/>
                <a:cs typeface="Times New Roman"/>
                <a:sym typeface="Times New Roman"/>
              </a:rPr>
              <a:t> at the conceptual level to describe the structure and constraints for the </a:t>
            </a:r>
            <a:r>
              <a:rPr b="0" i="1" lang="en-US" sz="2000" u="none" cap="none" strike="noStrike">
                <a:solidFill>
                  <a:srgbClr val="000000"/>
                </a:solidFill>
                <a:latin typeface="Times New Roman"/>
                <a:ea typeface="Times New Roman"/>
                <a:cs typeface="Times New Roman"/>
                <a:sym typeface="Times New Roman"/>
              </a:rPr>
              <a:t>whole</a:t>
            </a:r>
            <a:r>
              <a:rPr b="0" i="0" lang="en-US" sz="2000" u="none" cap="none" strike="noStrike">
                <a:solidFill>
                  <a:srgbClr val="000000"/>
                </a:solidFill>
                <a:latin typeface="Times New Roman"/>
                <a:ea typeface="Times New Roman"/>
                <a:cs typeface="Times New Roman"/>
                <a:sym typeface="Times New Roman"/>
              </a:rPr>
              <a:t> database for a community of users. Uses a </a:t>
            </a:r>
            <a:r>
              <a:rPr b="0" i="1" lang="en-US" sz="2000" u="none" cap="none" strike="noStrike">
                <a:solidFill>
                  <a:srgbClr val="000000"/>
                </a:solidFill>
                <a:latin typeface="Times New Roman"/>
                <a:ea typeface="Times New Roman"/>
                <a:cs typeface="Times New Roman"/>
                <a:sym typeface="Times New Roman"/>
              </a:rPr>
              <a:t>conceptual</a:t>
            </a:r>
            <a:r>
              <a:rPr b="0" i="0" lang="en-US" sz="2000" u="none" cap="none" strike="noStrike">
                <a:solidFill>
                  <a:srgbClr val="000000"/>
                </a:solidFill>
                <a:latin typeface="Times New Roman"/>
                <a:ea typeface="Times New Roman"/>
                <a:cs typeface="Times New Roman"/>
                <a:sym typeface="Times New Roman"/>
              </a:rPr>
              <a:t> or an </a:t>
            </a:r>
            <a:r>
              <a:rPr b="0" i="1" lang="en-US" sz="2000" u="none" cap="none" strike="noStrike">
                <a:solidFill>
                  <a:srgbClr val="000000"/>
                </a:solidFill>
                <a:latin typeface="Times New Roman"/>
                <a:ea typeface="Times New Roman"/>
                <a:cs typeface="Times New Roman"/>
                <a:sym typeface="Times New Roman"/>
              </a:rPr>
              <a:t>implementation</a:t>
            </a:r>
            <a:r>
              <a:rPr b="0" i="0" lang="en-US" sz="2000" u="none" cap="none" strike="noStrike">
                <a:solidFill>
                  <a:srgbClr val="000000"/>
                </a:solidFill>
                <a:latin typeface="Times New Roman"/>
                <a:ea typeface="Times New Roman"/>
                <a:cs typeface="Times New Roman"/>
                <a:sym typeface="Times New Roman"/>
              </a:rPr>
              <a:t> data model.</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1" i="0" lang="en-US" sz="2000" u="none" cap="none" strike="noStrike">
                <a:solidFill>
                  <a:srgbClr val="000000"/>
                </a:solidFill>
                <a:latin typeface="Times New Roman"/>
                <a:ea typeface="Times New Roman"/>
                <a:cs typeface="Times New Roman"/>
                <a:sym typeface="Times New Roman"/>
              </a:rPr>
              <a:t>External schemas</a:t>
            </a:r>
            <a:r>
              <a:rPr b="0" i="0" lang="en-US" sz="2000" u="none" cap="none" strike="noStrike">
                <a:solidFill>
                  <a:srgbClr val="000000"/>
                </a:solidFill>
                <a:latin typeface="Times New Roman"/>
                <a:ea typeface="Times New Roman"/>
                <a:cs typeface="Times New Roman"/>
                <a:sym typeface="Times New Roman"/>
              </a:rPr>
              <a:t> at the external level to describe the various user views. Each view describes the </a:t>
            </a:r>
            <a:r>
              <a:rPr b="0" i="1" lang="en-US" sz="2000" u="none" cap="none" strike="noStrike">
                <a:solidFill>
                  <a:srgbClr val="000000"/>
                </a:solidFill>
                <a:latin typeface="Times New Roman"/>
                <a:ea typeface="Times New Roman"/>
                <a:cs typeface="Times New Roman"/>
                <a:sym typeface="Times New Roman"/>
              </a:rPr>
              <a:t>part</a:t>
            </a:r>
            <a:r>
              <a:rPr b="0" i="0" lang="en-US" sz="2000" u="none" cap="none" strike="noStrike">
                <a:solidFill>
                  <a:srgbClr val="000000"/>
                </a:solidFill>
                <a:latin typeface="Times New Roman"/>
                <a:ea typeface="Times New Roman"/>
                <a:cs typeface="Times New Roman"/>
                <a:sym typeface="Times New Roman"/>
              </a:rPr>
              <a:t> of the database that a particular user group is interested in. Uses a </a:t>
            </a:r>
            <a:r>
              <a:rPr b="0" i="1" lang="en-US" sz="2000" u="none" cap="none" strike="noStrike">
                <a:solidFill>
                  <a:srgbClr val="000000"/>
                </a:solidFill>
                <a:latin typeface="Times New Roman"/>
                <a:ea typeface="Times New Roman"/>
                <a:cs typeface="Times New Roman"/>
                <a:sym typeface="Times New Roman"/>
              </a:rPr>
              <a:t>conceptual</a:t>
            </a:r>
            <a:r>
              <a:rPr b="0" i="0" lang="en-US" sz="2000" u="none" cap="none" strike="noStrike">
                <a:solidFill>
                  <a:srgbClr val="000000"/>
                </a:solidFill>
                <a:latin typeface="Times New Roman"/>
                <a:ea typeface="Times New Roman"/>
                <a:cs typeface="Times New Roman"/>
                <a:sym typeface="Times New Roman"/>
              </a:rPr>
              <a:t> or an </a:t>
            </a:r>
            <a:r>
              <a:rPr b="0" i="1" lang="en-US" sz="2000" u="none" cap="none" strike="noStrike">
                <a:solidFill>
                  <a:srgbClr val="000000"/>
                </a:solidFill>
                <a:latin typeface="Times New Roman"/>
                <a:ea typeface="Times New Roman"/>
                <a:cs typeface="Times New Roman"/>
                <a:sym typeface="Times New Roman"/>
              </a:rPr>
              <a:t>implementation</a:t>
            </a:r>
            <a:r>
              <a:rPr b="0" i="0" lang="en-US" sz="2000" u="none" cap="none" strike="noStrike">
                <a:solidFill>
                  <a:srgbClr val="000000"/>
                </a:solidFill>
                <a:latin typeface="Times New Roman"/>
                <a:ea typeface="Times New Roman"/>
                <a:cs typeface="Times New Roman"/>
                <a:sym typeface="Times New Roman"/>
              </a:rPr>
              <a:t> data model.</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1" i="0" lang="en-US" sz="2400" u="none" cap="none" strike="noStrike">
                <a:solidFill>
                  <a:srgbClr val="000000"/>
                </a:solidFill>
                <a:latin typeface="Times New Roman"/>
                <a:ea typeface="Times New Roman"/>
                <a:cs typeface="Times New Roman"/>
                <a:sym typeface="Times New Roman"/>
              </a:rPr>
              <a:t>Mappings</a:t>
            </a:r>
            <a:r>
              <a:rPr b="0" i="0" lang="en-US" sz="2400" u="none" cap="none" strike="noStrike">
                <a:solidFill>
                  <a:srgbClr val="000000"/>
                </a:solidFill>
                <a:latin typeface="Times New Roman"/>
                <a:ea typeface="Times New Roman"/>
                <a:cs typeface="Times New Roman"/>
                <a:sym typeface="Times New Roman"/>
              </a:rPr>
              <a:t> among schema levels are needed to transform requests and data.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Programs referring to an external schema are mapped by the DBMS to requests in the conceptual schema, and requests are then mapped to the internal schema for execution.</a:t>
            </a:r>
            <a:endParaRPr b="0" i="0" sz="1800" u="none" cap="none" strike="noStrike">
              <a:solidFill>
                <a:schemeClr val="dk1"/>
              </a:solidFill>
              <a:latin typeface="Times New Roman"/>
              <a:ea typeface="Times New Roman"/>
              <a:cs typeface="Times New Roman"/>
              <a:sym typeface="Times New Roman"/>
            </a:endParaRPr>
          </a:p>
        </p:txBody>
      </p:sp>
      <p:sp>
        <p:nvSpPr>
          <p:cNvPr id="395" name="Google Shape;395;p4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sp>
        <p:nvSpPr>
          <p:cNvPr id="2792" name="Google Shape;2792;p27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793" name="Google Shape;2793;p27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Guideline to Redundant Information in Tuples and Update Anomalies</a:t>
            </a:r>
            <a:endParaRPr b="1" i="0" sz="4000" u="none" cap="small" strike="noStrike">
              <a:solidFill>
                <a:srgbClr val="333399"/>
              </a:solidFill>
              <a:latin typeface="Arial"/>
              <a:ea typeface="Arial"/>
              <a:cs typeface="Arial"/>
              <a:sym typeface="Arial"/>
            </a:endParaRPr>
          </a:p>
        </p:txBody>
      </p:sp>
      <p:sp>
        <p:nvSpPr>
          <p:cNvPr id="2794" name="Google Shape;2794;p27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1" i="1" lang="en-US" sz="2800" u="sng" cap="none" strike="noStrike">
                <a:solidFill>
                  <a:schemeClr val="dk1"/>
                </a:solidFill>
                <a:latin typeface="Times New Roman"/>
                <a:ea typeface="Times New Roman"/>
                <a:cs typeface="Times New Roman"/>
                <a:sym typeface="Times New Roman"/>
              </a:rPr>
              <a:t>Guideline 2</a:t>
            </a:r>
            <a:r>
              <a:rPr b="1"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Design the relation schemas so that </a:t>
            </a:r>
            <a:r>
              <a:rPr b="0" i="0" lang="en-US" sz="2800" u="none" cap="none" strike="noStrike">
                <a:solidFill>
                  <a:schemeClr val="hlink"/>
                </a:solidFill>
                <a:latin typeface="Times New Roman"/>
                <a:ea typeface="Times New Roman"/>
                <a:cs typeface="Times New Roman"/>
                <a:sym typeface="Times New Roman"/>
              </a:rPr>
              <a:t>no insertion, deletion, or modification anomalies</a:t>
            </a:r>
            <a:r>
              <a:rPr b="0" i="0" lang="en-US" sz="2800" u="none" cap="none" strike="noStrike">
                <a:solidFill>
                  <a:schemeClr val="dk1"/>
                </a:solidFill>
                <a:latin typeface="Times New Roman"/>
                <a:ea typeface="Times New Roman"/>
                <a:cs typeface="Times New Roman"/>
                <a:sym typeface="Times New Roman"/>
              </a:rPr>
              <a:t> are present. If any anomalies are present, note them clearly and make sure that the application programs will operate correctly</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These guidelines may sometimes have to be violated in order to improve the performance of certain queries</a:t>
            </a:r>
            <a:r>
              <a:rPr b="0" i="0" lang="en-US" sz="24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p:txBody>
      </p:sp>
      <p:sp>
        <p:nvSpPr>
          <p:cNvPr id="2795" name="Google Shape;2795;p27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9" name="Shape 2799"/>
        <p:cNvGrpSpPr/>
        <p:nvPr/>
      </p:nvGrpSpPr>
      <p:grpSpPr>
        <a:xfrm>
          <a:off x="0" y="0"/>
          <a:ext cx="0" cy="0"/>
          <a:chOff x="0" y="0"/>
          <a:chExt cx="0" cy="0"/>
        </a:xfrm>
      </p:grpSpPr>
      <p:sp>
        <p:nvSpPr>
          <p:cNvPr id="2800" name="Google Shape;2800;p27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801" name="Google Shape;2801;p278"/>
          <p:cNvSpPr txBox="1"/>
          <p:nvPr>
            <p:ph type="title"/>
          </p:nvPr>
        </p:nvSpPr>
        <p:spPr>
          <a:xfrm>
            <a:off x="1284287" y="38100"/>
            <a:ext cx="7173912" cy="9144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Null Values in Tuples</a:t>
            </a:r>
            <a:r>
              <a:rPr b="1" i="0" lang="en-US" sz="4400" u="none" cap="small" strike="noStrike">
                <a:solidFill>
                  <a:srgbClr val="333399"/>
                </a:solidFill>
                <a:latin typeface="Arial"/>
                <a:ea typeface="Arial"/>
                <a:cs typeface="Arial"/>
                <a:sym typeface="Arial"/>
              </a:rPr>
              <a:t> </a:t>
            </a:r>
            <a:endParaRPr b="1" i="0" sz="4000" u="none" cap="small" strike="noStrike">
              <a:solidFill>
                <a:srgbClr val="333399"/>
              </a:solidFill>
              <a:latin typeface="Arial"/>
              <a:ea typeface="Arial"/>
              <a:cs typeface="Arial"/>
              <a:sym typeface="Arial"/>
            </a:endParaRPr>
          </a:p>
        </p:txBody>
      </p:sp>
      <p:sp>
        <p:nvSpPr>
          <p:cNvPr id="2802" name="Google Shape;2802;p278"/>
          <p:cNvSpPr txBox="1"/>
          <p:nvPr>
            <p:ph idx="1" type="body"/>
          </p:nvPr>
        </p:nvSpPr>
        <p:spPr>
          <a:xfrm>
            <a:off x="685800" y="1181100"/>
            <a:ext cx="8134350" cy="531495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 Reasons for nulls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attribute not applicable to this tuple or invalid</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attribute value unknown  (may exist)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value known but absent (has not been recorded yet)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problems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wasteful of space at the storage level</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misunderstanding the meaning of the attributes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can not apply JOIN operation</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1" i="1" lang="en-US" sz="2400" u="sng" cap="none" strike="noStrike">
                <a:solidFill>
                  <a:schemeClr val="dk1"/>
                </a:solidFill>
                <a:latin typeface="Times New Roman"/>
                <a:ea typeface="Times New Roman"/>
                <a:cs typeface="Times New Roman"/>
                <a:sym typeface="Times New Roman"/>
              </a:rPr>
              <a:t>Guideline 3</a:t>
            </a:r>
            <a:r>
              <a:rPr b="1"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As far as possible, </a:t>
            </a:r>
            <a:r>
              <a:rPr b="0" i="0" lang="en-US" sz="2400" u="none" cap="none" strike="noStrike">
                <a:solidFill>
                  <a:schemeClr val="hlink"/>
                </a:solidFill>
                <a:latin typeface="Times New Roman"/>
                <a:ea typeface="Times New Roman"/>
                <a:cs typeface="Times New Roman"/>
                <a:sym typeface="Times New Roman"/>
              </a:rPr>
              <a:t>avoid </a:t>
            </a:r>
            <a:r>
              <a:rPr b="0" i="0" lang="en-US" sz="2400" u="none" cap="none" strike="noStrike">
                <a:solidFill>
                  <a:schemeClr val="dk1"/>
                </a:solidFill>
                <a:latin typeface="Times New Roman"/>
                <a:ea typeface="Times New Roman"/>
                <a:cs typeface="Times New Roman"/>
                <a:sym typeface="Times New Roman"/>
              </a:rPr>
              <a:t>placing </a:t>
            </a:r>
            <a:r>
              <a:rPr b="0" i="0" lang="en-US" sz="2400" u="none" cap="none" strike="noStrike">
                <a:solidFill>
                  <a:schemeClr val="hlink"/>
                </a:solidFill>
                <a:latin typeface="Times New Roman"/>
                <a:ea typeface="Times New Roman"/>
                <a:cs typeface="Times New Roman"/>
                <a:sym typeface="Times New Roman"/>
              </a:rPr>
              <a:t>attributes</a:t>
            </a:r>
            <a:r>
              <a:rPr b="0" i="0" lang="en-US" sz="2400" u="none" cap="none" strike="noStrike">
                <a:solidFill>
                  <a:schemeClr val="dk1"/>
                </a:solidFill>
                <a:latin typeface="Times New Roman"/>
                <a:ea typeface="Times New Roman"/>
                <a:cs typeface="Times New Roman"/>
                <a:sym typeface="Times New Roman"/>
              </a:rPr>
              <a:t> in a base relation whose values may </a:t>
            </a:r>
            <a:r>
              <a:rPr b="0" i="0" lang="en-US" sz="2400" u="none" cap="none" strike="noStrike">
                <a:solidFill>
                  <a:schemeClr val="hlink"/>
                </a:solidFill>
                <a:latin typeface="Times New Roman"/>
                <a:ea typeface="Times New Roman"/>
                <a:cs typeface="Times New Roman"/>
                <a:sym typeface="Times New Roman"/>
              </a:rPr>
              <a:t>frequently be null</a:t>
            </a:r>
            <a:r>
              <a:rPr b="0" i="0" lang="en-US" sz="2400" u="none" cap="none" strike="noStrike">
                <a:solidFill>
                  <a:schemeClr val="dk1"/>
                </a:solidFill>
                <a:latin typeface="Times New Roman"/>
                <a:ea typeface="Times New Roman"/>
                <a:cs typeface="Times New Roman"/>
                <a:sym typeface="Times New Roman"/>
              </a:rPr>
              <a:t>. If nulls are unavoidable, make sure that they apply in exceptional cases only, and do not apply to a majority of tuples in the relation.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Attributes that are NULL frequently could be placed in another separate relations (plus the primary key)</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e.g. only 10% of employees have individual offices, a relation EMP_OFFICE(SSN,OFFICE_NUMBER) can be created</a:t>
            </a:r>
            <a:endParaRPr b="0" i="0" sz="1800" u="none" cap="none" strike="noStrike">
              <a:solidFill>
                <a:schemeClr val="dk1"/>
              </a:solidFill>
              <a:latin typeface="Times New Roman"/>
              <a:ea typeface="Times New Roman"/>
              <a:cs typeface="Times New Roman"/>
              <a:sym typeface="Times New Roman"/>
            </a:endParaRPr>
          </a:p>
        </p:txBody>
      </p:sp>
      <p:sp>
        <p:nvSpPr>
          <p:cNvPr id="2803" name="Google Shape;2803;p27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7" name="Shape 2807"/>
        <p:cNvGrpSpPr/>
        <p:nvPr/>
      </p:nvGrpSpPr>
      <p:grpSpPr>
        <a:xfrm>
          <a:off x="0" y="0"/>
          <a:ext cx="0" cy="0"/>
          <a:chOff x="0" y="0"/>
          <a:chExt cx="0" cy="0"/>
        </a:xfrm>
      </p:grpSpPr>
      <p:sp>
        <p:nvSpPr>
          <p:cNvPr id="2808" name="Google Shape;2808;p27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809" name="Google Shape;2809;p279"/>
          <p:cNvSpPr txBox="1"/>
          <p:nvPr>
            <p:ph type="title"/>
          </p:nvPr>
        </p:nvSpPr>
        <p:spPr>
          <a:xfrm>
            <a:off x="979487" y="228600"/>
            <a:ext cx="7173912" cy="6858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Spurious Tuples</a:t>
            </a:r>
            <a:r>
              <a:rPr b="1" i="0" lang="en-US" sz="4400" u="none" cap="small" strike="noStrike">
                <a:solidFill>
                  <a:srgbClr val="333399"/>
                </a:solidFill>
                <a:latin typeface="Arial"/>
                <a:ea typeface="Arial"/>
                <a:cs typeface="Arial"/>
                <a:sym typeface="Arial"/>
              </a:rPr>
              <a:t> </a:t>
            </a:r>
            <a:endParaRPr b="1" i="0" sz="4000" u="none" cap="small" strike="noStrike">
              <a:solidFill>
                <a:srgbClr val="333399"/>
              </a:solidFill>
              <a:latin typeface="Arial"/>
              <a:ea typeface="Arial"/>
              <a:cs typeface="Arial"/>
              <a:sym typeface="Arial"/>
            </a:endParaRPr>
          </a:p>
        </p:txBody>
      </p:sp>
      <p:sp>
        <p:nvSpPr>
          <p:cNvPr id="2810" name="Google Shape;2810;p279"/>
          <p:cNvSpPr txBox="1"/>
          <p:nvPr>
            <p:ph idx="1" type="body"/>
          </p:nvPr>
        </p:nvSpPr>
        <p:spPr>
          <a:xfrm>
            <a:off x="419100" y="914400"/>
            <a:ext cx="8401050" cy="518160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Bad designs for a relational database may result in erroneous results for certain JOIN operations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cannot recover the information that was in original relations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additional tuples that were not in original relations are called spurious tuples (wrong information)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1" i="1" lang="en-US" sz="2800" u="sng" cap="none" strike="noStrike">
                <a:solidFill>
                  <a:schemeClr val="dk1"/>
                </a:solidFill>
                <a:latin typeface="Times New Roman"/>
                <a:ea typeface="Times New Roman"/>
                <a:cs typeface="Times New Roman"/>
                <a:sym typeface="Times New Roman"/>
              </a:rPr>
              <a:t>Guideline 4</a:t>
            </a:r>
            <a:r>
              <a:rPr b="0" i="0" lang="en-US" sz="2800" u="none" cap="none" strike="noStrike">
                <a:solidFill>
                  <a:schemeClr val="dk1"/>
                </a:solidFill>
                <a:latin typeface="Times New Roman"/>
                <a:ea typeface="Times New Roman"/>
                <a:cs typeface="Times New Roman"/>
                <a:sym typeface="Times New Roman"/>
              </a:rPr>
              <a:t>: Design relation schemas so that they can be</a:t>
            </a:r>
            <a:r>
              <a:rPr b="0" i="0" lang="en-US" sz="2800" u="none" cap="none" strike="noStrike">
                <a:solidFill>
                  <a:schemeClr val="hlink"/>
                </a:solidFill>
                <a:latin typeface="Times New Roman"/>
                <a:ea typeface="Times New Roman"/>
                <a:cs typeface="Times New Roman"/>
                <a:sym typeface="Times New Roman"/>
              </a:rPr>
              <a:t> joined</a:t>
            </a:r>
            <a:r>
              <a:rPr b="0" i="0" lang="en-US" sz="2800" u="none" cap="none" strike="noStrike">
                <a:solidFill>
                  <a:schemeClr val="dk1"/>
                </a:solidFill>
                <a:latin typeface="Times New Roman"/>
                <a:ea typeface="Times New Roman"/>
                <a:cs typeface="Times New Roman"/>
                <a:sym typeface="Times New Roman"/>
              </a:rPr>
              <a:t> with equality conditions on attributes that are </a:t>
            </a:r>
            <a:r>
              <a:rPr b="0" i="0" lang="en-US" sz="2800" u="none" cap="none" strike="noStrike">
                <a:solidFill>
                  <a:schemeClr val="hlink"/>
                </a:solidFill>
                <a:latin typeface="Times New Roman"/>
                <a:ea typeface="Times New Roman"/>
                <a:cs typeface="Times New Roman"/>
                <a:sym typeface="Times New Roman"/>
              </a:rPr>
              <a:t>primary keys and foreign keys</a:t>
            </a:r>
            <a:r>
              <a:rPr b="0" i="0" lang="en-US" sz="2800" u="none" cap="none" strike="noStrike">
                <a:solidFill>
                  <a:schemeClr val="dk1"/>
                </a:solidFill>
                <a:latin typeface="Times New Roman"/>
                <a:ea typeface="Times New Roman"/>
                <a:cs typeface="Times New Roman"/>
                <a:sym typeface="Times New Roman"/>
              </a:rPr>
              <a:t> in a way that guarantees that no spurious tuples are generated</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avoid joining attributes that are not (foreign key,primary key) combinations</a:t>
            </a:r>
            <a:endParaRPr b="0" i="0" sz="1800" u="none" cap="none" strike="noStrike">
              <a:solidFill>
                <a:schemeClr val="dk1"/>
              </a:solidFill>
              <a:latin typeface="Times New Roman"/>
              <a:ea typeface="Times New Roman"/>
              <a:cs typeface="Times New Roman"/>
              <a:sym typeface="Times New Roman"/>
            </a:endParaRPr>
          </a:p>
        </p:txBody>
      </p:sp>
      <p:sp>
        <p:nvSpPr>
          <p:cNvPr id="2811" name="Google Shape;2811;p27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5" name="Shape 2815"/>
        <p:cNvGrpSpPr/>
        <p:nvPr/>
      </p:nvGrpSpPr>
      <p:grpSpPr>
        <a:xfrm>
          <a:off x="0" y="0"/>
          <a:ext cx="0" cy="0"/>
          <a:chOff x="0" y="0"/>
          <a:chExt cx="0" cy="0"/>
        </a:xfrm>
      </p:grpSpPr>
      <p:sp>
        <p:nvSpPr>
          <p:cNvPr id="2816" name="Google Shape;2816;p28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817" name="Google Shape;2817;p280"/>
          <p:cNvSpPr txBox="1"/>
          <p:nvPr>
            <p:ph type="title"/>
          </p:nvPr>
        </p:nvSpPr>
        <p:spPr>
          <a:xfrm>
            <a:off x="998537" y="166687"/>
            <a:ext cx="7173912"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An Example of Generating Spurious Tuples</a:t>
            </a:r>
            <a:endParaRPr b="1" i="0" sz="4000" u="none" cap="small" strike="noStrike">
              <a:solidFill>
                <a:srgbClr val="333399"/>
              </a:solidFill>
              <a:latin typeface="Arial"/>
              <a:ea typeface="Arial"/>
              <a:cs typeface="Arial"/>
              <a:sym typeface="Arial"/>
            </a:endParaRPr>
          </a:p>
        </p:txBody>
      </p:sp>
      <p:sp>
        <p:nvSpPr>
          <p:cNvPr id="2818" name="Google Shape;2818;p280"/>
          <p:cNvSpPr txBox="1"/>
          <p:nvPr/>
        </p:nvSpPr>
        <p:spPr>
          <a:xfrm>
            <a:off x="1828800" y="1309687"/>
            <a:ext cx="9144000" cy="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pic>
        <p:nvPicPr>
          <p:cNvPr id="2819" name="Google Shape;2819;p280"/>
          <p:cNvPicPr preferRelativeResize="0"/>
          <p:nvPr/>
        </p:nvPicPr>
        <p:blipFill>
          <a:blip r:embed="rId3">
            <a:alphaModFix/>
          </a:blip>
          <a:stretch>
            <a:fillRect/>
          </a:stretch>
        </p:blipFill>
        <p:spPr>
          <a:xfrm>
            <a:off x="190500" y="1341437"/>
            <a:ext cx="8607425" cy="4754562"/>
          </a:xfrm>
          <a:prstGeom prst="rect">
            <a:avLst/>
          </a:prstGeom>
          <a:noFill/>
          <a:ln>
            <a:noFill/>
          </a:ln>
        </p:spPr>
      </p:pic>
      <p:sp>
        <p:nvSpPr>
          <p:cNvPr id="2820" name="Google Shape;2820;p280"/>
          <p:cNvSpPr txBox="1"/>
          <p:nvPr/>
        </p:nvSpPr>
        <p:spPr>
          <a:xfrm>
            <a:off x="3146425" y="6099175"/>
            <a:ext cx="127635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Fig. 10.4</a:t>
            </a:r>
            <a:endParaRPr b="0" i="0" sz="1800" u="none" cap="none" strike="noStrike">
              <a:solidFill>
                <a:schemeClr val="lt1"/>
              </a:solidFill>
              <a:latin typeface="Times New Roman"/>
              <a:ea typeface="Times New Roman"/>
              <a:cs typeface="Times New Roman"/>
              <a:sym typeface="Times New Roman"/>
            </a:endParaRPr>
          </a:p>
        </p:txBody>
      </p:sp>
      <p:sp>
        <p:nvSpPr>
          <p:cNvPr id="2821" name="Google Shape;2821;p28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5" name="Shape 2825"/>
        <p:cNvGrpSpPr/>
        <p:nvPr/>
      </p:nvGrpSpPr>
      <p:grpSpPr>
        <a:xfrm>
          <a:off x="0" y="0"/>
          <a:ext cx="0" cy="0"/>
          <a:chOff x="0" y="0"/>
          <a:chExt cx="0" cy="0"/>
        </a:xfrm>
      </p:grpSpPr>
      <p:sp>
        <p:nvSpPr>
          <p:cNvPr id="2826" name="Google Shape;2826;p28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827" name="Google Shape;2827;p281"/>
          <p:cNvSpPr txBox="1"/>
          <p:nvPr>
            <p:ph type="title"/>
          </p:nvPr>
        </p:nvSpPr>
        <p:spPr>
          <a:xfrm>
            <a:off x="0" y="304800"/>
            <a:ext cx="3062287" cy="57150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333399"/>
              </a:buClr>
              <a:buFont typeface="Arial"/>
              <a:buNone/>
            </a:pPr>
            <a:r>
              <a:rPr b="0" i="0" lang="en-US" sz="2000" u="none" cap="none" strike="noStrike">
                <a:solidFill>
                  <a:srgbClr val="333399"/>
                </a:solidFill>
                <a:latin typeface="Arial"/>
                <a:ea typeface="Arial"/>
                <a:cs typeface="Arial"/>
                <a:sym typeface="Arial"/>
              </a:rPr>
              <a:t>Breaking up EMP_PROJ relation (Fig10.4) </a:t>
            </a:r>
            <a:br>
              <a:rPr b="0" i="0" lang="en-US" sz="2000" u="none" cap="none" strike="noStrike">
                <a:solidFill>
                  <a:srgbClr val="333399"/>
                </a:solidFill>
                <a:latin typeface="Arial"/>
                <a:ea typeface="Arial"/>
                <a:cs typeface="Arial"/>
                <a:sym typeface="Arial"/>
              </a:rPr>
            </a:br>
            <a:r>
              <a:rPr b="0" i="0" lang="en-US" sz="2000" u="none" cap="none" strike="noStrike">
                <a:solidFill>
                  <a:srgbClr val="333399"/>
                </a:solidFill>
                <a:latin typeface="Arial"/>
                <a:ea typeface="Arial"/>
                <a:cs typeface="Arial"/>
                <a:sym typeface="Arial"/>
              </a:rPr>
              <a:t>into EMP_LOCS and EMP_PROJ1 relations</a:t>
            </a:r>
            <a:br>
              <a:rPr b="0" i="0" lang="en-US" sz="2000" u="none" cap="none" strike="noStrike">
                <a:solidFill>
                  <a:srgbClr val="333399"/>
                </a:solidFill>
                <a:latin typeface="Arial"/>
                <a:ea typeface="Arial"/>
                <a:cs typeface="Arial"/>
                <a:sym typeface="Arial"/>
              </a:rPr>
            </a:br>
            <a:br>
              <a:rPr b="0" i="0" lang="en-US" sz="2000" u="none" cap="none" strike="noStrike">
                <a:solidFill>
                  <a:srgbClr val="333399"/>
                </a:solidFill>
                <a:latin typeface="Arial"/>
                <a:ea typeface="Arial"/>
                <a:cs typeface="Arial"/>
                <a:sym typeface="Arial"/>
              </a:rPr>
            </a:br>
            <a:r>
              <a:rPr b="0" i="0" lang="en-US" sz="2000" u="none" cap="none" strike="noStrike">
                <a:solidFill>
                  <a:srgbClr val="333399"/>
                </a:solidFill>
                <a:latin typeface="Arial"/>
                <a:ea typeface="Arial"/>
                <a:cs typeface="Arial"/>
                <a:sym typeface="Arial"/>
              </a:rPr>
              <a:t>(a) The two relation schemas EMP_LOCS and EMP_PROJ1</a:t>
            </a:r>
            <a:br>
              <a:rPr b="0" i="0" lang="en-US" sz="2000" u="none" cap="none" strike="noStrike">
                <a:solidFill>
                  <a:srgbClr val="333399"/>
                </a:solidFill>
                <a:latin typeface="Arial"/>
                <a:ea typeface="Arial"/>
                <a:cs typeface="Arial"/>
                <a:sym typeface="Arial"/>
              </a:rPr>
            </a:br>
            <a:br>
              <a:rPr b="0" i="0" lang="en-US" sz="2000" u="none" cap="none" strike="noStrike">
                <a:solidFill>
                  <a:srgbClr val="333399"/>
                </a:solidFill>
                <a:latin typeface="Arial"/>
                <a:ea typeface="Arial"/>
                <a:cs typeface="Arial"/>
                <a:sym typeface="Arial"/>
              </a:rPr>
            </a:br>
            <a:r>
              <a:rPr b="0" i="0" lang="en-US" sz="2000" u="none" cap="none" strike="noStrike">
                <a:solidFill>
                  <a:srgbClr val="333399"/>
                </a:solidFill>
                <a:latin typeface="Arial"/>
                <a:ea typeface="Arial"/>
                <a:cs typeface="Arial"/>
                <a:sym typeface="Arial"/>
              </a:rPr>
              <a:t> (b) The result of projecting EMP_PROJ onto EMP_LOCS </a:t>
            </a:r>
            <a:endParaRPr b="0" i="0" sz="4400" u="none" cap="none" strike="noStrike">
              <a:solidFill>
                <a:srgbClr val="333399"/>
              </a:solidFill>
              <a:latin typeface="Arial"/>
              <a:ea typeface="Arial"/>
              <a:cs typeface="Arial"/>
              <a:sym typeface="Arial"/>
            </a:endParaRPr>
          </a:p>
        </p:txBody>
      </p:sp>
      <p:pic>
        <p:nvPicPr>
          <p:cNvPr id="2828" name="Google Shape;2828;p281"/>
          <p:cNvPicPr preferRelativeResize="0"/>
          <p:nvPr/>
        </p:nvPicPr>
        <p:blipFill>
          <a:blip r:embed="rId3">
            <a:alphaModFix/>
          </a:blip>
          <a:stretch>
            <a:fillRect/>
          </a:stretch>
        </p:blipFill>
        <p:spPr>
          <a:xfrm>
            <a:off x="3040062" y="95250"/>
            <a:ext cx="6064250" cy="6400800"/>
          </a:xfrm>
          <a:prstGeom prst="rect">
            <a:avLst/>
          </a:prstGeom>
          <a:noFill/>
          <a:ln>
            <a:noFill/>
          </a:ln>
        </p:spPr>
      </p:pic>
      <p:sp>
        <p:nvSpPr>
          <p:cNvPr id="2829" name="Google Shape;2829;p28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3" name="Shape 2833"/>
        <p:cNvGrpSpPr/>
        <p:nvPr/>
      </p:nvGrpSpPr>
      <p:grpSpPr>
        <a:xfrm>
          <a:off x="0" y="0"/>
          <a:ext cx="0" cy="0"/>
          <a:chOff x="0" y="0"/>
          <a:chExt cx="0" cy="0"/>
        </a:xfrm>
      </p:grpSpPr>
      <p:sp>
        <p:nvSpPr>
          <p:cNvPr id="2834" name="Google Shape;2834;p28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835" name="Google Shape;2835;p282"/>
          <p:cNvSpPr txBox="1"/>
          <p:nvPr/>
        </p:nvSpPr>
        <p:spPr>
          <a:xfrm>
            <a:off x="254000" y="242887"/>
            <a:ext cx="8890000" cy="876300"/>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Clr>
                <a:schemeClr val="lt1"/>
              </a:buClr>
              <a:buFont typeface="Arial"/>
              <a:buNone/>
            </a:pPr>
            <a:r>
              <a:rPr b="0" i="0" lang="en-US" sz="2800" u="none" cap="none" strike="noStrike">
                <a:solidFill>
                  <a:srgbClr val="333399"/>
                </a:solidFill>
                <a:latin typeface="Arial"/>
                <a:ea typeface="Arial"/>
                <a:cs typeface="Arial"/>
                <a:sym typeface="Arial"/>
              </a:rPr>
              <a:t>The result of projecting EMP_PROJ onto EMP_PROJ1</a:t>
            </a:r>
            <a:endParaRPr b="0" i="0" sz="1800" u="none" cap="none" strike="noStrike">
              <a:solidFill>
                <a:schemeClr val="lt1"/>
              </a:solidFill>
              <a:latin typeface="Times New Roman"/>
              <a:ea typeface="Times New Roman"/>
              <a:cs typeface="Times New Roman"/>
              <a:sym typeface="Times New Roman"/>
            </a:endParaRPr>
          </a:p>
        </p:txBody>
      </p:sp>
      <p:pic>
        <p:nvPicPr>
          <p:cNvPr id="2836" name="Google Shape;2836;p282"/>
          <p:cNvPicPr preferRelativeResize="0"/>
          <p:nvPr/>
        </p:nvPicPr>
        <p:blipFill>
          <a:blip r:embed="rId3">
            <a:alphaModFix/>
          </a:blip>
          <a:stretch>
            <a:fillRect/>
          </a:stretch>
        </p:blipFill>
        <p:spPr>
          <a:xfrm>
            <a:off x="322262" y="1504950"/>
            <a:ext cx="8453437" cy="4591050"/>
          </a:xfrm>
          <a:prstGeom prst="rect">
            <a:avLst/>
          </a:prstGeom>
          <a:noFill/>
          <a:ln>
            <a:noFill/>
          </a:ln>
        </p:spPr>
      </p:pic>
      <p:sp>
        <p:nvSpPr>
          <p:cNvPr id="2837" name="Google Shape;2837;p28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1" name="Shape 2841"/>
        <p:cNvGrpSpPr/>
        <p:nvPr/>
      </p:nvGrpSpPr>
      <p:grpSpPr>
        <a:xfrm>
          <a:off x="0" y="0"/>
          <a:ext cx="0" cy="0"/>
          <a:chOff x="0" y="0"/>
          <a:chExt cx="0" cy="0"/>
        </a:xfrm>
      </p:grpSpPr>
      <p:sp>
        <p:nvSpPr>
          <p:cNvPr id="2842" name="Google Shape;2842;p28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843" name="Google Shape;2843;p283"/>
          <p:cNvSpPr txBox="1"/>
          <p:nvPr/>
        </p:nvSpPr>
        <p:spPr>
          <a:xfrm>
            <a:off x="471487" y="42862"/>
            <a:ext cx="7772400" cy="1143000"/>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Clr>
                <a:schemeClr val="lt1"/>
              </a:buClr>
              <a:buFont typeface="Arial"/>
              <a:buNone/>
            </a:pPr>
            <a:r>
              <a:rPr b="0" i="0" lang="en-US" sz="2400" u="none" cap="none" strike="noStrike">
                <a:solidFill>
                  <a:srgbClr val="333399"/>
                </a:solidFill>
                <a:latin typeface="Arial"/>
                <a:ea typeface="Arial"/>
                <a:cs typeface="Arial"/>
                <a:sym typeface="Arial"/>
              </a:rPr>
              <a:t>Result of applying NATURAL JOIN (on PLOCATION) to the tuples in EMP_PROJ1 and EMP_LOCS</a:t>
            </a:r>
            <a:endParaRPr b="0" i="0" sz="1800" u="none" cap="none" strike="noStrike">
              <a:solidFill>
                <a:schemeClr val="lt1"/>
              </a:solidFill>
              <a:latin typeface="Times New Roman"/>
              <a:ea typeface="Times New Roman"/>
              <a:cs typeface="Times New Roman"/>
              <a:sym typeface="Times New Roman"/>
            </a:endParaRPr>
          </a:p>
        </p:txBody>
      </p:sp>
      <p:pic>
        <p:nvPicPr>
          <p:cNvPr id="2844" name="Google Shape;2844;p283"/>
          <p:cNvPicPr preferRelativeResize="0"/>
          <p:nvPr/>
        </p:nvPicPr>
        <p:blipFill>
          <a:blip r:embed="rId3">
            <a:alphaModFix/>
          </a:blip>
          <a:stretch>
            <a:fillRect/>
          </a:stretch>
        </p:blipFill>
        <p:spPr>
          <a:xfrm>
            <a:off x="649287" y="1128712"/>
            <a:ext cx="7885112" cy="4895850"/>
          </a:xfrm>
          <a:prstGeom prst="rect">
            <a:avLst/>
          </a:prstGeom>
          <a:noFill/>
          <a:ln>
            <a:noFill/>
          </a:ln>
        </p:spPr>
      </p:pic>
      <p:sp>
        <p:nvSpPr>
          <p:cNvPr id="2845" name="Google Shape;2845;p283"/>
          <p:cNvSpPr txBox="1"/>
          <p:nvPr/>
        </p:nvSpPr>
        <p:spPr>
          <a:xfrm>
            <a:off x="560387" y="1828800"/>
            <a:ext cx="285750" cy="3521075"/>
          </a:xfrm>
          <a:prstGeom prst="rect">
            <a:avLst/>
          </a:prstGeom>
          <a:noFill/>
          <a:ln>
            <a:noFill/>
          </a:ln>
        </p:spPr>
        <p:txBody>
          <a:bodyPr anchorCtr="0" anchor="t" bIns="45700" lIns="91425" spcFirstLastPara="1" rIns="91425" wrap="square" tIns="45700">
            <a:noAutofit/>
          </a:bodyPr>
          <a:lstStyle/>
          <a:p>
            <a:pPr indent="0" lvl="0" marL="0" marR="0" rtl="0" algn="l">
              <a:lnSpc>
                <a:spcPct val="78000"/>
              </a:lnSpc>
              <a:spcBef>
                <a:spcPts val="0"/>
              </a:spcBef>
              <a:spcAft>
                <a:spcPts val="0"/>
              </a:spcAft>
              <a:buClr>
                <a:schemeClr val="lt1"/>
              </a:buClr>
              <a:buFont typeface="Times New Roman"/>
              <a:buNone/>
            </a:pPr>
            <a:r>
              <a:rPr b="0"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78000"/>
              </a:lnSpc>
              <a:spcBef>
                <a:spcPts val="0"/>
              </a:spcBef>
              <a:spcAft>
                <a:spcPts val="0"/>
              </a:spcAft>
              <a:buClr>
                <a:schemeClr val="lt1"/>
              </a:buClr>
              <a:buFont typeface="Times New Roman"/>
              <a:buNone/>
            </a:pPr>
            <a:r>
              <a:rPr b="0"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78000"/>
              </a:lnSpc>
              <a:spcBef>
                <a:spcPts val="0"/>
              </a:spcBef>
              <a:spcAft>
                <a:spcPts val="0"/>
              </a:spcAft>
              <a:buClr>
                <a:schemeClr val="lt1"/>
              </a:buClr>
              <a:buFont typeface="Times New Roman"/>
              <a:buNone/>
            </a:pPr>
            <a:r>
              <a:rPr b="0"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78000"/>
              </a:lnSpc>
              <a:spcBef>
                <a:spcPts val="0"/>
              </a:spcBef>
              <a:spcAft>
                <a:spcPts val="0"/>
              </a:spcAft>
              <a:buClr>
                <a:schemeClr val="lt1"/>
              </a:buClr>
              <a:buFont typeface="Times New Roman"/>
              <a:buNone/>
            </a:pPr>
            <a:r>
              <a:rPr b="0"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78000"/>
              </a:lnSpc>
              <a:spcBef>
                <a:spcPts val="0"/>
              </a:spcBef>
              <a:spcAft>
                <a:spcPts val="0"/>
              </a:spcAft>
              <a:buClr>
                <a:schemeClr val="lt1"/>
              </a:buClr>
              <a:buFont typeface="Times New Roman"/>
              <a:buNone/>
            </a:pPr>
            <a:r>
              <a:rPr b="0"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78000"/>
              </a:lnSpc>
              <a:spcBef>
                <a:spcPts val="0"/>
              </a:spcBef>
              <a:spcAft>
                <a:spcPts val="0"/>
              </a:spcAft>
              <a:buClr>
                <a:schemeClr val="lt1"/>
              </a:buClr>
              <a:buFont typeface="Times New Roman"/>
              <a:buNone/>
            </a:pPr>
            <a:r>
              <a:rPr b="0"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78000"/>
              </a:lnSpc>
              <a:spcBef>
                <a:spcPts val="0"/>
              </a:spcBef>
              <a:spcAft>
                <a:spcPts val="0"/>
              </a:spcAft>
              <a:buClr>
                <a:schemeClr val="lt1"/>
              </a:buClr>
              <a:buFont typeface="Times New Roman"/>
              <a:buNone/>
            </a:pPr>
            <a:r>
              <a:rPr b="0"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78000"/>
              </a:lnSpc>
              <a:spcBef>
                <a:spcPts val="0"/>
              </a:spcBef>
              <a:spcAft>
                <a:spcPts val="0"/>
              </a:spcAft>
              <a:buClr>
                <a:schemeClr val="lt1"/>
              </a:buClr>
              <a:buFont typeface="Times New Roman"/>
              <a:buNone/>
            </a:pPr>
            <a:r>
              <a:rPr b="0"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78000"/>
              </a:lnSpc>
              <a:spcBef>
                <a:spcPts val="0"/>
              </a:spcBef>
              <a:spcAft>
                <a:spcPts val="0"/>
              </a:spcAft>
              <a:buClr>
                <a:schemeClr val="lt1"/>
              </a:buClr>
              <a:buFont typeface="Times New Roman"/>
              <a:buNone/>
            </a:pPr>
            <a:r>
              <a:rPr b="0"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78000"/>
              </a:lnSpc>
              <a:spcBef>
                <a:spcPts val="0"/>
              </a:spcBef>
              <a:spcAft>
                <a:spcPts val="0"/>
              </a:spcAft>
              <a:buClr>
                <a:schemeClr val="lt1"/>
              </a:buClr>
              <a:buFont typeface="Times New Roman"/>
              <a:buNone/>
            </a:pPr>
            <a:r>
              <a:rPr b="0"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78000"/>
              </a:lnSpc>
              <a:spcBef>
                <a:spcPts val="0"/>
              </a:spcBef>
              <a:spcAft>
                <a:spcPts val="0"/>
              </a:spcAft>
              <a:buClr>
                <a:schemeClr val="lt1"/>
              </a:buClr>
              <a:buFont typeface="Times New Roman"/>
              <a:buNone/>
            </a:pPr>
            <a:r>
              <a:rPr b="0"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846" name="Google Shape;2846;p283"/>
          <p:cNvSpPr txBox="1"/>
          <p:nvPr/>
        </p:nvSpPr>
        <p:spPr>
          <a:xfrm>
            <a:off x="7148512" y="1131887"/>
            <a:ext cx="904875"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600" u="none" cap="none" strike="noStrike">
                <a:solidFill>
                  <a:schemeClr val="dk1"/>
                </a:solidFill>
                <a:latin typeface="Times New Roman"/>
                <a:ea typeface="Times New Roman"/>
                <a:cs typeface="Times New Roman"/>
                <a:sym typeface="Times New Roman"/>
              </a:rPr>
              <a:t>ENAME</a:t>
            </a:r>
            <a:endParaRPr b="0" i="0" sz="1800" u="none" cap="none" strike="noStrike">
              <a:solidFill>
                <a:schemeClr val="lt1"/>
              </a:solidFill>
              <a:latin typeface="Times New Roman"/>
              <a:ea typeface="Times New Roman"/>
              <a:cs typeface="Times New Roman"/>
              <a:sym typeface="Times New Roman"/>
            </a:endParaRPr>
          </a:p>
        </p:txBody>
      </p:sp>
      <p:sp>
        <p:nvSpPr>
          <p:cNvPr id="2847" name="Google Shape;2847;p283"/>
          <p:cNvSpPr txBox="1"/>
          <p:nvPr/>
        </p:nvSpPr>
        <p:spPr>
          <a:xfrm>
            <a:off x="609600" y="6146800"/>
            <a:ext cx="7772400" cy="530225"/>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Clr>
                <a:schemeClr val="lt1"/>
              </a:buClr>
              <a:buFont typeface="Arial"/>
              <a:buNone/>
            </a:pPr>
            <a:r>
              <a:rPr b="0" i="0" lang="en-US" sz="2400" u="none" cap="none" strike="noStrike">
                <a:solidFill>
                  <a:srgbClr val="333399"/>
                </a:solidFill>
                <a:latin typeface="Arial"/>
                <a:ea typeface="Arial"/>
                <a:cs typeface="Arial"/>
                <a:sym typeface="Arial"/>
              </a:rPr>
              <a:t>Generated spurious tuples are marked by (*).</a:t>
            </a:r>
            <a:endParaRPr b="0" i="0" sz="1800" u="none" cap="none" strike="noStrike">
              <a:solidFill>
                <a:schemeClr val="lt1"/>
              </a:solidFill>
              <a:latin typeface="Times New Roman"/>
              <a:ea typeface="Times New Roman"/>
              <a:cs typeface="Times New Roman"/>
              <a:sym typeface="Times New Roman"/>
            </a:endParaRPr>
          </a:p>
        </p:txBody>
      </p:sp>
      <p:sp>
        <p:nvSpPr>
          <p:cNvPr id="2848" name="Google Shape;2848;p28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2" name="Shape 2852"/>
        <p:cNvGrpSpPr/>
        <p:nvPr/>
      </p:nvGrpSpPr>
      <p:grpSpPr>
        <a:xfrm>
          <a:off x="0" y="0"/>
          <a:ext cx="0" cy="0"/>
          <a:chOff x="0" y="0"/>
          <a:chExt cx="0" cy="0"/>
        </a:xfrm>
      </p:grpSpPr>
      <p:sp>
        <p:nvSpPr>
          <p:cNvPr id="2853" name="Google Shape;2853;p28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854" name="Google Shape;2854;p284"/>
          <p:cNvSpPr txBox="1"/>
          <p:nvPr>
            <p:ph type="title"/>
          </p:nvPr>
        </p:nvSpPr>
        <p:spPr>
          <a:xfrm>
            <a:off x="1017587" y="219075"/>
            <a:ext cx="7173912" cy="7810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Functional Dependencies</a:t>
            </a:r>
            <a:endParaRPr b="1" i="0" sz="4000" u="none" cap="small" strike="noStrike">
              <a:solidFill>
                <a:srgbClr val="333399"/>
              </a:solidFill>
              <a:latin typeface="Arial"/>
              <a:ea typeface="Arial"/>
              <a:cs typeface="Arial"/>
              <a:sym typeface="Arial"/>
            </a:endParaRPr>
          </a:p>
        </p:txBody>
      </p:sp>
      <p:sp>
        <p:nvSpPr>
          <p:cNvPr id="2855" name="Google Shape;2855;p284"/>
          <p:cNvSpPr txBox="1"/>
          <p:nvPr>
            <p:ph idx="1" type="body"/>
          </p:nvPr>
        </p:nvSpPr>
        <p:spPr>
          <a:xfrm>
            <a:off x="266700" y="1000125"/>
            <a:ext cx="8648700" cy="5045075"/>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 functional dependency (FD) is a </a:t>
            </a:r>
            <a:r>
              <a:rPr b="1" i="0" lang="en-US" sz="2800" u="none" cap="none" strike="noStrike">
                <a:solidFill>
                  <a:schemeClr val="dk1"/>
                </a:solidFill>
                <a:latin typeface="Times New Roman"/>
                <a:ea typeface="Times New Roman"/>
                <a:cs typeface="Times New Roman"/>
                <a:sym typeface="Times New Roman"/>
              </a:rPr>
              <a:t>constraint</a:t>
            </a:r>
            <a:r>
              <a:rPr b="0" i="0" lang="en-US" sz="2800" u="none" cap="none" strike="noStrike">
                <a:solidFill>
                  <a:schemeClr val="dk1"/>
                </a:solidFill>
                <a:latin typeface="Times New Roman"/>
                <a:ea typeface="Times New Roman"/>
                <a:cs typeface="Times New Roman"/>
                <a:sym typeface="Times New Roman"/>
              </a:rPr>
              <a:t> between two sets of attributes from the database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denoted by X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Y , where X and Y are two sets of attributes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for any two tuples t1 and t2, </a:t>
            </a:r>
            <a:r>
              <a:rPr b="0" i="1" lang="en-US" sz="2400" u="none" cap="none" strike="noStrike">
                <a:solidFill>
                  <a:schemeClr val="dk1"/>
                </a:solidFill>
                <a:latin typeface="Times New Roman"/>
                <a:ea typeface="Times New Roman"/>
                <a:cs typeface="Times New Roman"/>
                <a:sym typeface="Times New Roman"/>
              </a:rPr>
              <a:t>If</a:t>
            </a:r>
            <a:r>
              <a:rPr b="0" i="0" lang="en-US" sz="2400" u="none" cap="none" strike="noStrike">
                <a:solidFill>
                  <a:schemeClr val="dk1"/>
                </a:solidFill>
                <a:latin typeface="Times New Roman"/>
                <a:ea typeface="Times New Roman"/>
                <a:cs typeface="Times New Roman"/>
                <a:sym typeface="Times New Roman"/>
              </a:rPr>
              <a:t>  t1[X]=t2[X], </a:t>
            </a:r>
            <a:r>
              <a:rPr b="0" i="1" lang="en-US" sz="2400" u="none" cap="none" strike="noStrike">
                <a:solidFill>
                  <a:schemeClr val="dk1"/>
                </a:solidFill>
                <a:latin typeface="Times New Roman"/>
                <a:ea typeface="Times New Roman"/>
                <a:cs typeface="Times New Roman"/>
                <a:sym typeface="Times New Roman"/>
              </a:rPr>
              <a:t>then</a:t>
            </a:r>
            <a:r>
              <a:rPr b="0" i="0" lang="en-US" sz="2400" u="none" cap="none" strike="noStrike">
                <a:solidFill>
                  <a:schemeClr val="dk1"/>
                </a:solidFill>
                <a:latin typeface="Times New Roman"/>
                <a:ea typeface="Times New Roman"/>
                <a:cs typeface="Times New Roman"/>
                <a:sym typeface="Times New Roman"/>
              </a:rPr>
              <a:t>  t1[Y]=t2[Y]</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whenever two tuples have the same value for X, they </a:t>
            </a:r>
            <a:r>
              <a:rPr b="0" i="1" lang="en-US" sz="2000" u="none" cap="none" strike="noStrike">
                <a:solidFill>
                  <a:schemeClr val="dk1"/>
                </a:solidFill>
                <a:latin typeface="Times New Roman"/>
                <a:ea typeface="Times New Roman"/>
                <a:cs typeface="Times New Roman"/>
                <a:sym typeface="Times New Roman"/>
              </a:rPr>
              <a:t>must have</a:t>
            </a:r>
            <a:r>
              <a:rPr b="0" i="0" lang="en-US" sz="2000" u="none" cap="none" strike="noStrike">
                <a:solidFill>
                  <a:schemeClr val="dk1"/>
                </a:solidFill>
                <a:latin typeface="Times New Roman"/>
                <a:ea typeface="Times New Roman"/>
                <a:cs typeface="Times New Roman"/>
                <a:sym typeface="Times New Roman"/>
              </a:rPr>
              <a:t>  the same value for Y</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 set of attributes X </a:t>
            </a:r>
            <a:r>
              <a:rPr b="0" i="1" lang="en-US" sz="2400" u="none" cap="none" strike="noStrike">
                <a:solidFill>
                  <a:schemeClr val="dk1"/>
                </a:solidFill>
                <a:latin typeface="Times New Roman"/>
                <a:ea typeface="Times New Roman"/>
                <a:cs typeface="Times New Roman"/>
                <a:sym typeface="Times New Roman"/>
              </a:rPr>
              <a:t>functionally determines</a:t>
            </a:r>
            <a:r>
              <a:rPr b="0" i="0" lang="en-US" sz="2400" u="none" cap="none" strike="noStrike">
                <a:solidFill>
                  <a:schemeClr val="dk1"/>
                </a:solidFill>
                <a:latin typeface="Times New Roman"/>
                <a:ea typeface="Times New Roman"/>
                <a:cs typeface="Times New Roman"/>
                <a:sym typeface="Times New Roman"/>
              </a:rPr>
              <a:t> a set of attributes Y, if the value of X determines a unique value for Y</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Functional dependencies are used to specify </a:t>
            </a:r>
            <a:r>
              <a:rPr b="0" i="1" lang="en-US" sz="2800" u="none" cap="none" strike="noStrike">
                <a:solidFill>
                  <a:schemeClr val="dk1"/>
                </a:solidFill>
                <a:latin typeface="Times New Roman"/>
                <a:ea typeface="Times New Roman"/>
                <a:cs typeface="Times New Roman"/>
                <a:sym typeface="Times New Roman"/>
              </a:rPr>
              <a:t>formal measures</a:t>
            </a:r>
            <a:r>
              <a:rPr b="0" i="0" lang="en-US" sz="2800" u="none" cap="none" strike="noStrike">
                <a:solidFill>
                  <a:schemeClr val="dk1"/>
                </a:solidFill>
                <a:latin typeface="Times New Roman"/>
                <a:ea typeface="Times New Roman"/>
                <a:cs typeface="Times New Roman"/>
                <a:sym typeface="Times New Roman"/>
              </a:rPr>
              <a:t>  of the "goodness" of relational designs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FDs and keys are used to define </a:t>
            </a:r>
            <a:r>
              <a:rPr b="1" i="0" lang="en-US" sz="2400" u="none" cap="none" strike="noStrike">
                <a:solidFill>
                  <a:schemeClr val="dk1"/>
                </a:solidFill>
                <a:latin typeface="Times New Roman"/>
                <a:ea typeface="Times New Roman"/>
                <a:cs typeface="Times New Roman"/>
                <a:sym typeface="Times New Roman"/>
              </a:rPr>
              <a:t>normal forms</a:t>
            </a:r>
            <a:r>
              <a:rPr b="0" i="0" lang="en-US" sz="2400" u="none" cap="none" strike="noStrike">
                <a:solidFill>
                  <a:schemeClr val="dk1"/>
                </a:solidFill>
                <a:latin typeface="Times New Roman"/>
                <a:ea typeface="Times New Roman"/>
                <a:cs typeface="Times New Roman"/>
                <a:sym typeface="Times New Roman"/>
              </a:rPr>
              <a:t> for relations</a:t>
            </a:r>
            <a:endParaRPr b="0" i="0" sz="1800" u="none" cap="none" strike="noStrike">
              <a:solidFill>
                <a:schemeClr val="dk1"/>
              </a:solidFill>
              <a:latin typeface="Times New Roman"/>
              <a:ea typeface="Times New Roman"/>
              <a:cs typeface="Times New Roman"/>
              <a:sym typeface="Times New Roman"/>
            </a:endParaRPr>
          </a:p>
        </p:txBody>
      </p:sp>
      <p:sp>
        <p:nvSpPr>
          <p:cNvPr id="2856" name="Google Shape;2856;p28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0" name="Shape 2860"/>
        <p:cNvGrpSpPr/>
        <p:nvPr/>
      </p:nvGrpSpPr>
      <p:grpSpPr>
        <a:xfrm>
          <a:off x="0" y="0"/>
          <a:ext cx="0" cy="0"/>
          <a:chOff x="0" y="0"/>
          <a:chExt cx="0" cy="0"/>
        </a:xfrm>
      </p:grpSpPr>
      <p:sp>
        <p:nvSpPr>
          <p:cNvPr id="2861" name="Google Shape;2861;p28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862" name="Google Shape;2862;p285"/>
          <p:cNvSpPr txBox="1"/>
          <p:nvPr>
            <p:ph type="title"/>
          </p:nvPr>
        </p:nvSpPr>
        <p:spPr>
          <a:xfrm>
            <a:off x="712787" y="38100"/>
            <a:ext cx="7859712"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Examples of Functional Dependencies</a:t>
            </a:r>
            <a:endParaRPr b="1" i="0" sz="4000" u="none" cap="small" strike="noStrike">
              <a:solidFill>
                <a:srgbClr val="333399"/>
              </a:solidFill>
              <a:latin typeface="Arial"/>
              <a:ea typeface="Arial"/>
              <a:cs typeface="Arial"/>
              <a:sym typeface="Arial"/>
            </a:endParaRPr>
          </a:p>
        </p:txBody>
      </p:sp>
      <p:sp>
        <p:nvSpPr>
          <p:cNvPr id="2863" name="Google Shape;2863;p285"/>
          <p:cNvSpPr txBox="1"/>
          <p:nvPr>
            <p:ph idx="1" type="body"/>
          </p:nvPr>
        </p:nvSpPr>
        <p:spPr>
          <a:xfrm>
            <a:off x="247650" y="1181100"/>
            <a:ext cx="8629650" cy="491490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If K is a key of R, then K functionally determines all attributes in R (since we never have two distinct tuples with t1[K]=t2[K])</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social security number determines employee name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	SSN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ENAME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project number determines project name and location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	PNUMBER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{PNAME, PLOCATION}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employee ssn and project number determines the hours per week that the employee works on the project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	{SSN, PNUMBER}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HOURS </a:t>
            </a:r>
            <a:endParaRPr b="0" i="0" sz="1800" u="none" cap="none" strike="noStrike">
              <a:solidFill>
                <a:schemeClr val="dk1"/>
              </a:solidFill>
              <a:latin typeface="Times New Roman"/>
              <a:ea typeface="Times New Roman"/>
              <a:cs typeface="Times New Roman"/>
              <a:sym typeface="Times New Roman"/>
            </a:endParaRPr>
          </a:p>
        </p:txBody>
      </p:sp>
      <p:sp>
        <p:nvSpPr>
          <p:cNvPr id="2864" name="Google Shape;2864;p28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8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870" name="Google Shape;2870;p286"/>
          <p:cNvSpPr txBox="1"/>
          <p:nvPr>
            <p:ph type="title"/>
          </p:nvPr>
        </p:nvSpPr>
        <p:spPr>
          <a:xfrm>
            <a:off x="0" y="152400"/>
            <a:ext cx="9144000" cy="8572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Inference for Functional Dependencies</a:t>
            </a:r>
            <a:endParaRPr b="1" i="0" sz="4000" u="none" cap="small" strike="noStrike">
              <a:solidFill>
                <a:srgbClr val="333399"/>
              </a:solidFill>
              <a:latin typeface="Arial"/>
              <a:ea typeface="Arial"/>
              <a:cs typeface="Arial"/>
              <a:sym typeface="Arial"/>
            </a:endParaRPr>
          </a:p>
        </p:txBody>
      </p:sp>
      <p:sp>
        <p:nvSpPr>
          <p:cNvPr id="2871" name="Google Shape;2871;p286"/>
          <p:cNvSpPr txBox="1"/>
          <p:nvPr>
            <p:ph idx="1" type="body"/>
          </p:nvPr>
        </p:nvSpPr>
        <p:spPr>
          <a:xfrm>
            <a:off x="381000" y="1276350"/>
            <a:ext cx="8401050" cy="493395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A FD can be inferred from a set of FDs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SSN → {ENAME, BDATE, ADDRESS, DNUMBER}</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DNUMBER → {DNAME, DMGRSSN}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We can infer </a:t>
            </a:r>
            <a:r>
              <a:rPr b="0" i="0" lang="en-US" sz="2800" u="sng" cap="none" strike="noStrike">
                <a:solidFill>
                  <a:schemeClr val="dk1"/>
                </a:solidFill>
                <a:latin typeface="Times New Roman"/>
                <a:ea typeface="Times New Roman"/>
                <a:cs typeface="Times New Roman"/>
                <a:sym typeface="Times New Roman"/>
              </a:rPr>
              <a:t>SSN → {DNAME, DMGRSSN}</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The set of all dependencies that include </a:t>
            </a:r>
            <a:r>
              <a:rPr b="0" i="1" lang="en-US" sz="3200" u="none" cap="none" strike="noStrike">
                <a:solidFill>
                  <a:schemeClr val="dk1"/>
                </a:solidFill>
                <a:latin typeface="Times New Roman"/>
                <a:ea typeface="Times New Roman"/>
                <a:cs typeface="Times New Roman"/>
                <a:sym typeface="Times New Roman"/>
              </a:rPr>
              <a:t>F</a:t>
            </a:r>
            <a:r>
              <a:rPr b="0" i="0" lang="en-US" sz="3200" u="none" cap="none" strike="noStrike">
                <a:solidFill>
                  <a:schemeClr val="dk1"/>
                </a:solidFill>
                <a:latin typeface="Times New Roman"/>
                <a:ea typeface="Times New Roman"/>
                <a:cs typeface="Times New Roman"/>
                <a:sym typeface="Times New Roman"/>
              </a:rPr>
              <a:t> (a set of FDs) and dependencies inferred from </a:t>
            </a:r>
            <a:r>
              <a:rPr b="0" i="1" lang="en-US" sz="3200" u="none" cap="none" strike="noStrike">
                <a:solidFill>
                  <a:schemeClr val="dk1"/>
                </a:solidFill>
                <a:latin typeface="Times New Roman"/>
                <a:ea typeface="Times New Roman"/>
                <a:cs typeface="Times New Roman"/>
                <a:sym typeface="Times New Roman"/>
              </a:rPr>
              <a:t>F</a:t>
            </a:r>
            <a:r>
              <a:rPr b="0" i="0" lang="en-US" sz="3200" u="none" cap="none" strike="noStrike">
                <a:solidFill>
                  <a:schemeClr val="dk1"/>
                </a:solidFill>
                <a:latin typeface="Times New Roman"/>
                <a:ea typeface="Times New Roman"/>
                <a:cs typeface="Times New Roman"/>
                <a:sym typeface="Times New Roman"/>
              </a:rPr>
              <a:t> is called the closure of </a:t>
            </a:r>
            <a:r>
              <a:rPr b="0" i="1" lang="en-US" sz="3200" u="none" cap="none" strike="noStrike">
                <a:solidFill>
                  <a:schemeClr val="dk1"/>
                </a:solidFill>
                <a:latin typeface="Times New Roman"/>
                <a:ea typeface="Times New Roman"/>
                <a:cs typeface="Times New Roman"/>
                <a:sym typeface="Times New Roman"/>
              </a:rPr>
              <a:t>F</a:t>
            </a:r>
            <a:r>
              <a:rPr b="0" i="0" lang="en-US" sz="3200" u="none" cap="none" strike="noStrike">
                <a:solidFill>
                  <a:schemeClr val="dk1"/>
                </a:solidFill>
                <a:latin typeface="Times New Roman"/>
                <a:ea typeface="Times New Roman"/>
                <a:cs typeface="Times New Roman"/>
                <a:sym typeface="Times New Roman"/>
              </a:rPr>
              <a:t>, denoted by </a:t>
            </a:r>
            <a:r>
              <a:rPr b="0" i="1" lang="en-US" sz="3200" u="none" cap="none" strike="noStrike">
                <a:solidFill>
                  <a:schemeClr val="dk1"/>
                </a:solidFill>
                <a:latin typeface="Times New Roman"/>
                <a:ea typeface="Times New Roman"/>
                <a:cs typeface="Times New Roman"/>
                <a:sym typeface="Times New Roman"/>
              </a:rPr>
              <a:t>F</a:t>
            </a:r>
            <a:r>
              <a:rPr b="0" baseline="30000" i="1" lang="en-US" sz="32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1" lang="en-US" sz="3200" u="none" cap="none" strike="noStrike">
                <a:solidFill>
                  <a:schemeClr val="dk1"/>
                </a:solidFill>
                <a:latin typeface="Times New Roman"/>
                <a:ea typeface="Times New Roman"/>
                <a:cs typeface="Times New Roman"/>
                <a:sym typeface="Times New Roman"/>
              </a:rPr>
              <a:t>F |= X→Y</a:t>
            </a:r>
            <a:r>
              <a:rPr b="0" i="0" lang="en-US" sz="3200" u="none" cap="none" strike="noStrike">
                <a:solidFill>
                  <a:schemeClr val="dk1"/>
                </a:solidFill>
                <a:latin typeface="Times New Roman"/>
                <a:ea typeface="Times New Roman"/>
                <a:cs typeface="Times New Roman"/>
                <a:sym typeface="Times New Roman"/>
              </a:rPr>
              <a:t> denotes that </a:t>
            </a:r>
            <a:r>
              <a:rPr b="0" i="1" lang="en-US" sz="3200" u="none" cap="none" strike="noStrike">
                <a:solidFill>
                  <a:schemeClr val="dk1"/>
                </a:solidFill>
                <a:latin typeface="Times New Roman"/>
                <a:ea typeface="Times New Roman"/>
                <a:cs typeface="Times New Roman"/>
                <a:sym typeface="Times New Roman"/>
              </a:rPr>
              <a:t>X→Y</a:t>
            </a:r>
            <a:r>
              <a:rPr b="0" i="0" lang="en-US" sz="3200" u="none" cap="none" strike="noStrike">
                <a:solidFill>
                  <a:schemeClr val="dk1"/>
                </a:solidFill>
                <a:latin typeface="Times New Roman"/>
                <a:ea typeface="Times New Roman"/>
                <a:cs typeface="Times New Roman"/>
                <a:sym typeface="Times New Roman"/>
              </a:rPr>
              <a:t> is inferred from </a:t>
            </a:r>
            <a:r>
              <a:rPr b="0" i="1" lang="en-US" sz="3200" u="none" cap="none" strike="noStrike">
                <a:solidFill>
                  <a:schemeClr val="dk1"/>
                </a:solidFill>
                <a:latin typeface="Times New Roman"/>
                <a:ea typeface="Times New Roman"/>
                <a:cs typeface="Times New Roman"/>
                <a:sym typeface="Times New Roman"/>
              </a:rPr>
              <a:t>F</a:t>
            </a:r>
            <a:r>
              <a:rPr b="0" i="0" lang="en-US" sz="32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p:txBody>
      </p:sp>
      <p:sp>
        <p:nvSpPr>
          <p:cNvPr id="2872" name="Google Shape;2872;p28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401" name="Google Shape;401;p44"/>
          <p:cNvSpPr txBox="1"/>
          <p:nvPr>
            <p:ph type="title"/>
          </p:nvPr>
        </p:nvSpPr>
        <p:spPr>
          <a:xfrm>
            <a:off x="685800" y="28575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Data Independence</a:t>
            </a:r>
            <a:endParaRPr b="1" i="0" sz="4000" u="none" cap="small" strike="noStrike">
              <a:solidFill>
                <a:srgbClr val="333399"/>
              </a:solidFill>
              <a:latin typeface="Arial"/>
              <a:ea typeface="Arial"/>
              <a:cs typeface="Arial"/>
              <a:sym typeface="Arial"/>
            </a:endParaRPr>
          </a:p>
        </p:txBody>
      </p:sp>
      <p:sp>
        <p:nvSpPr>
          <p:cNvPr id="402" name="Google Shape;402;p44"/>
          <p:cNvSpPr txBox="1"/>
          <p:nvPr>
            <p:ph idx="1" type="body"/>
          </p:nvPr>
        </p:nvSpPr>
        <p:spPr>
          <a:xfrm>
            <a:off x="685800" y="1428750"/>
            <a:ext cx="7772400" cy="4800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56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Logical Data Independence</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The capacity to change the conceptual schema without having to change the external schemas and their application programs.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Physical Data Independence</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The capacity to change the internal schema without having to change the conceptual schema.</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When a schema at a lower level is changed, only the </a:t>
            </a:r>
            <a:r>
              <a:rPr b="1" i="0" lang="en-US" sz="2800" u="none" cap="none" strike="noStrike">
                <a:solidFill>
                  <a:srgbClr val="000000"/>
                </a:solidFill>
                <a:latin typeface="Times New Roman"/>
                <a:ea typeface="Times New Roman"/>
                <a:cs typeface="Times New Roman"/>
                <a:sym typeface="Times New Roman"/>
              </a:rPr>
              <a:t>mappings</a:t>
            </a:r>
            <a:r>
              <a:rPr b="0" i="0" lang="en-US" sz="2800" u="none" cap="none" strike="noStrike">
                <a:solidFill>
                  <a:srgbClr val="000000"/>
                </a:solidFill>
                <a:latin typeface="Times New Roman"/>
                <a:ea typeface="Times New Roman"/>
                <a:cs typeface="Times New Roman"/>
                <a:sym typeface="Times New Roman"/>
              </a:rPr>
              <a:t> between this schema and higher-level schemas need to be changed in a DBMS.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When the database is changed (e.g. mysql to oracle), only the DBMS and the ODBC data sources are changed. The application programs are </a:t>
            </a:r>
            <a:r>
              <a:rPr b="0" i="1" lang="en-US" sz="2400" u="none" cap="none" strike="noStrike">
                <a:solidFill>
                  <a:srgbClr val="000000"/>
                </a:solidFill>
                <a:latin typeface="Times New Roman"/>
                <a:ea typeface="Times New Roman"/>
                <a:cs typeface="Times New Roman"/>
                <a:sym typeface="Times New Roman"/>
              </a:rPr>
              <a:t>unchanged</a:t>
            </a:r>
            <a:r>
              <a:rPr b="0" i="0" lang="en-US" sz="2400" u="none" cap="none" strike="noStrike">
                <a:solidFill>
                  <a:srgbClr val="000000"/>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
        <p:nvSpPr>
          <p:cNvPr id="403" name="Google Shape;403;p4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6" name="Shape 2876"/>
        <p:cNvGrpSpPr/>
        <p:nvPr/>
      </p:nvGrpSpPr>
      <p:grpSpPr>
        <a:xfrm>
          <a:off x="0" y="0"/>
          <a:ext cx="0" cy="0"/>
          <a:chOff x="0" y="0"/>
          <a:chExt cx="0" cy="0"/>
        </a:xfrm>
      </p:grpSpPr>
      <p:sp>
        <p:nvSpPr>
          <p:cNvPr id="2877" name="Google Shape;2877;p28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878" name="Google Shape;2878;p287"/>
          <p:cNvSpPr txBox="1"/>
          <p:nvPr>
            <p:ph type="title"/>
          </p:nvPr>
        </p:nvSpPr>
        <p:spPr>
          <a:xfrm>
            <a:off x="0" y="152400"/>
            <a:ext cx="9144000" cy="8572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Inference Rules for Functional Dependencies</a:t>
            </a:r>
            <a:endParaRPr b="1" i="0" sz="4000" u="none" cap="small" strike="noStrike">
              <a:solidFill>
                <a:srgbClr val="333399"/>
              </a:solidFill>
              <a:latin typeface="Arial"/>
              <a:ea typeface="Arial"/>
              <a:cs typeface="Arial"/>
              <a:sym typeface="Arial"/>
            </a:endParaRPr>
          </a:p>
        </p:txBody>
      </p:sp>
      <p:sp>
        <p:nvSpPr>
          <p:cNvPr id="2879" name="Google Shape;2879;p287"/>
          <p:cNvSpPr txBox="1"/>
          <p:nvPr>
            <p:ph idx="1" type="body"/>
          </p:nvPr>
        </p:nvSpPr>
        <p:spPr>
          <a:xfrm>
            <a:off x="381000" y="1276350"/>
            <a:ext cx="8401050" cy="49720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IR1. (</a:t>
            </a:r>
            <a:r>
              <a:rPr b="1" i="0" lang="en-US" sz="2400" u="none" cap="none" strike="noStrike">
                <a:solidFill>
                  <a:schemeClr val="dk1"/>
                </a:solidFill>
                <a:latin typeface="Times New Roman"/>
                <a:ea typeface="Times New Roman"/>
                <a:cs typeface="Times New Roman"/>
                <a:sym typeface="Times New Roman"/>
              </a:rPr>
              <a:t>Reflexive</a:t>
            </a:r>
            <a:r>
              <a:rPr b="0" i="0" lang="en-US" sz="2400" u="none" cap="none" strike="noStrike">
                <a:solidFill>
                  <a:schemeClr val="dk1"/>
                </a:solidFill>
                <a:latin typeface="Times New Roman"/>
                <a:ea typeface="Times New Roman"/>
                <a:cs typeface="Times New Roman"/>
                <a:sym typeface="Times New Roman"/>
              </a:rPr>
              <a:t>) If X ⊇ Y, then X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Y</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IR2. (</a:t>
            </a:r>
            <a:r>
              <a:rPr b="1" i="0" lang="en-US" sz="2400" u="none" cap="none" strike="noStrike">
                <a:solidFill>
                  <a:schemeClr val="dk1"/>
                </a:solidFill>
                <a:latin typeface="Times New Roman"/>
                <a:ea typeface="Times New Roman"/>
                <a:cs typeface="Times New Roman"/>
                <a:sym typeface="Times New Roman"/>
              </a:rPr>
              <a:t>Augmentation</a:t>
            </a:r>
            <a:r>
              <a:rPr b="0" i="0" lang="en-US" sz="2400" u="none" cap="none" strike="noStrike">
                <a:solidFill>
                  <a:schemeClr val="dk1"/>
                </a:solidFill>
                <a:latin typeface="Times New Roman"/>
                <a:ea typeface="Times New Roman"/>
                <a:cs typeface="Times New Roman"/>
                <a:sym typeface="Times New Roman"/>
              </a:rPr>
              <a:t>) If X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Y, then XZ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YZ</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IR3. (</a:t>
            </a:r>
            <a:r>
              <a:rPr b="1" i="0" lang="en-US" sz="2400" u="none" cap="none" strike="noStrike">
                <a:solidFill>
                  <a:schemeClr val="dk1"/>
                </a:solidFill>
                <a:latin typeface="Times New Roman"/>
                <a:ea typeface="Times New Roman"/>
                <a:cs typeface="Times New Roman"/>
                <a:sym typeface="Times New Roman"/>
              </a:rPr>
              <a:t>Transitive</a:t>
            </a:r>
            <a:r>
              <a:rPr b="0" i="0" lang="en-US" sz="2400" u="none" cap="none" strike="noStrike">
                <a:solidFill>
                  <a:schemeClr val="dk1"/>
                </a:solidFill>
                <a:latin typeface="Times New Roman"/>
                <a:ea typeface="Times New Roman"/>
                <a:cs typeface="Times New Roman"/>
                <a:sym typeface="Times New Roman"/>
              </a:rPr>
              <a:t>) If X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Y and Y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Z, then X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Z</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IR4. (</a:t>
            </a:r>
            <a:r>
              <a:rPr b="1" i="0" lang="en-US" sz="2400" u="none" cap="none" strike="noStrike">
                <a:solidFill>
                  <a:schemeClr val="dk1"/>
                </a:solidFill>
                <a:latin typeface="Times New Roman"/>
                <a:ea typeface="Times New Roman"/>
                <a:cs typeface="Times New Roman"/>
                <a:sym typeface="Times New Roman"/>
              </a:rPr>
              <a:t>Decomposition</a:t>
            </a:r>
            <a:r>
              <a:rPr b="0" i="0" lang="en-US" sz="2400" u="none" cap="none" strike="noStrike">
                <a:solidFill>
                  <a:schemeClr val="dk1"/>
                </a:solidFill>
                <a:latin typeface="Times New Roman"/>
                <a:ea typeface="Times New Roman"/>
                <a:cs typeface="Times New Roman"/>
                <a:sym typeface="Times New Roman"/>
              </a:rPr>
              <a:t>) If X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YZ, then X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Y and X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Z</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IR5. (</a:t>
            </a:r>
            <a:r>
              <a:rPr b="1" i="0" lang="en-US" sz="2400" u="none" cap="none" strike="noStrike">
                <a:solidFill>
                  <a:schemeClr val="dk1"/>
                </a:solidFill>
                <a:latin typeface="Times New Roman"/>
                <a:ea typeface="Times New Roman"/>
                <a:cs typeface="Times New Roman"/>
                <a:sym typeface="Times New Roman"/>
              </a:rPr>
              <a:t>Union</a:t>
            </a:r>
            <a:r>
              <a:rPr b="0" i="0" lang="en-US" sz="2400" u="none" cap="none" strike="noStrike">
                <a:solidFill>
                  <a:schemeClr val="dk1"/>
                </a:solidFill>
                <a:latin typeface="Times New Roman"/>
                <a:ea typeface="Times New Roman"/>
                <a:cs typeface="Times New Roman"/>
                <a:sym typeface="Times New Roman"/>
              </a:rPr>
              <a:t>) If X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Y and X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Z, then X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YZ</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IR6. (</a:t>
            </a:r>
            <a:r>
              <a:rPr b="1" i="0" lang="en-US" sz="2400" u="none" cap="none" strike="noStrike">
                <a:solidFill>
                  <a:schemeClr val="dk1"/>
                </a:solidFill>
                <a:latin typeface="Times New Roman"/>
                <a:ea typeface="Times New Roman"/>
                <a:cs typeface="Times New Roman"/>
                <a:sym typeface="Times New Roman"/>
              </a:rPr>
              <a:t>PsuedoTransitivity</a:t>
            </a:r>
            <a:r>
              <a:rPr b="0" i="0" lang="en-US" sz="2400" u="none" cap="none" strike="noStrike">
                <a:solidFill>
                  <a:schemeClr val="dk1"/>
                </a:solidFill>
                <a:latin typeface="Times New Roman"/>
                <a:ea typeface="Times New Roman"/>
                <a:cs typeface="Times New Roman"/>
                <a:sym typeface="Times New Roman"/>
              </a:rPr>
              <a:t>) If X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Y and WY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Z, then WX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Times New Roman"/>
                <a:ea typeface="Times New Roman"/>
                <a:cs typeface="Times New Roman"/>
                <a:sym typeface="Times New Roman"/>
              </a:rPr>
              <a:t>Z</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IR1, IR2, IR3 form a </a:t>
            </a:r>
            <a:r>
              <a:rPr b="0" i="1" lang="en-US" sz="2800" u="none" cap="none" strike="noStrike">
                <a:solidFill>
                  <a:schemeClr val="dk1"/>
                </a:solidFill>
                <a:latin typeface="Times New Roman"/>
                <a:ea typeface="Times New Roman"/>
                <a:cs typeface="Times New Roman"/>
                <a:sym typeface="Times New Roman"/>
              </a:rPr>
              <a:t>sound</a:t>
            </a:r>
            <a:r>
              <a:rPr b="0" i="0" lang="en-US" sz="2800" u="none" cap="none" strike="noStrike">
                <a:solidFill>
                  <a:schemeClr val="dk1"/>
                </a:solidFill>
                <a:latin typeface="Times New Roman"/>
                <a:ea typeface="Times New Roman"/>
                <a:cs typeface="Times New Roman"/>
                <a:sym typeface="Times New Roman"/>
              </a:rPr>
              <a:t> and</a:t>
            </a:r>
            <a:r>
              <a:rPr b="0" i="1" lang="en-US" sz="2800" u="none" cap="none" strike="noStrike">
                <a:solidFill>
                  <a:schemeClr val="dk1"/>
                </a:solidFill>
                <a:latin typeface="Times New Roman"/>
                <a:ea typeface="Times New Roman"/>
                <a:cs typeface="Times New Roman"/>
                <a:sym typeface="Times New Roman"/>
              </a:rPr>
              <a:t> complete</a:t>
            </a:r>
            <a:r>
              <a:rPr b="0" i="0" lang="en-US" sz="2800" u="none" cap="none" strike="noStrike">
                <a:solidFill>
                  <a:schemeClr val="dk1"/>
                </a:solidFill>
                <a:latin typeface="Times New Roman"/>
                <a:ea typeface="Times New Roman"/>
                <a:cs typeface="Times New Roman"/>
                <a:sym typeface="Times New Roman"/>
              </a:rPr>
              <a:t> set of inference rules (called Armstrong’s inference rules)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The last three inference rules, as well as any other inference rules, can be deduced from IR1, IR2, and IR3 (completeness property)</a:t>
            </a:r>
            <a:endParaRPr b="0" i="0" sz="2000" u="none" cap="none" strike="noStrike">
              <a:solidFill>
                <a:schemeClr val="dk1"/>
              </a:solidFill>
              <a:latin typeface="Times New Roman"/>
              <a:ea typeface="Times New Roman"/>
              <a:cs typeface="Times New Roman"/>
              <a:sym typeface="Times New Roman"/>
            </a:endParaRPr>
          </a:p>
        </p:txBody>
      </p:sp>
      <p:sp>
        <p:nvSpPr>
          <p:cNvPr id="2880" name="Google Shape;2880;p28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4" name="Shape 2884"/>
        <p:cNvGrpSpPr/>
        <p:nvPr/>
      </p:nvGrpSpPr>
      <p:grpSpPr>
        <a:xfrm>
          <a:off x="0" y="0"/>
          <a:ext cx="0" cy="0"/>
          <a:chOff x="0" y="0"/>
          <a:chExt cx="0" cy="0"/>
        </a:xfrm>
      </p:grpSpPr>
      <p:sp>
        <p:nvSpPr>
          <p:cNvPr id="2885" name="Google Shape;2885;p28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886" name="Google Shape;2886;p288"/>
          <p:cNvSpPr txBox="1"/>
          <p:nvPr>
            <p:ph type="title"/>
          </p:nvPr>
        </p:nvSpPr>
        <p:spPr>
          <a:xfrm>
            <a:off x="781050" y="38100"/>
            <a:ext cx="767715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Closure of X under F (Denoted by X</a:t>
            </a:r>
            <a:r>
              <a:rPr b="1" baseline="30000" i="0" lang="en-US" sz="3200" u="none" cap="small" strike="noStrike">
                <a:solidFill>
                  <a:srgbClr val="333399"/>
                </a:solidFill>
                <a:latin typeface="Arial"/>
                <a:ea typeface="Arial"/>
                <a:cs typeface="Arial"/>
                <a:sym typeface="Arial"/>
              </a:rPr>
              <a:t>+</a:t>
            </a:r>
            <a:r>
              <a:rPr b="1" i="0" lang="en-US" sz="3200" u="none" cap="small" strike="noStrike">
                <a:solidFill>
                  <a:srgbClr val="333399"/>
                </a:solidFill>
                <a:latin typeface="Arial"/>
                <a:ea typeface="Arial"/>
                <a:cs typeface="Arial"/>
                <a:sym typeface="Arial"/>
              </a:rPr>
              <a:t>)</a:t>
            </a:r>
            <a:endParaRPr b="1" i="0" sz="4000" u="none" cap="small" strike="noStrike">
              <a:solidFill>
                <a:srgbClr val="333399"/>
              </a:solidFill>
              <a:latin typeface="Arial"/>
              <a:ea typeface="Arial"/>
              <a:cs typeface="Arial"/>
              <a:sym typeface="Arial"/>
            </a:endParaRPr>
          </a:p>
        </p:txBody>
      </p:sp>
      <p:sp>
        <p:nvSpPr>
          <p:cNvPr id="2887" name="Google Shape;2887;p288"/>
          <p:cNvSpPr txBox="1"/>
          <p:nvPr>
            <p:ph idx="1" type="body"/>
          </p:nvPr>
        </p:nvSpPr>
        <p:spPr>
          <a:xfrm>
            <a:off x="400050" y="1181100"/>
            <a:ext cx="8458200" cy="53149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Closure</a:t>
            </a:r>
            <a:r>
              <a:rPr b="0" i="0" lang="en-US" sz="2400" u="none" cap="none" strike="noStrike">
                <a:solidFill>
                  <a:schemeClr val="dk1"/>
                </a:solidFill>
                <a:latin typeface="Times New Roman"/>
                <a:ea typeface="Times New Roman"/>
                <a:cs typeface="Times New Roman"/>
                <a:sym typeface="Times New Roman"/>
              </a:rPr>
              <a:t> of F (a set of FDs) is the set F</a:t>
            </a:r>
            <a:r>
              <a:rPr b="0" baseline="30000"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of all FDs that can be inferred from F</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1" i="0" lang="en-US" sz="2400" u="none" cap="none" strike="noStrike">
                <a:solidFill>
                  <a:schemeClr val="dk1"/>
                </a:solidFill>
                <a:latin typeface="Times New Roman"/>
                <a:ea typeface="Times New Roman"/>
                <a:cs typeface="Times New Roman"/>
                <a:sym typeface="Times New Roman"/>
              </a:rPr>
              <a:t>Closure</a:t>
            </a:r>
            <a:r>
              <a:rPr b="0" i="0" lang="en-US" sz="2400" u="none" cap="none" strike="noStrike">
                <a:solidFill>
                  <a:schemeClr val="dk1"/>
                </a:solidFill>
                <a:latin typeface="Times New Roman"/>
                <a:ea typeface="Times New Roman"/>
                <a:cs typeface="Times New Roman"/>
                <a:sym typeface="Times New Roman"/>
              </a:rPr>
              <a:t> of X (a set of attributes) under F is the set X </a:t>
            </a:r>
            <a:r>
              <a:rPr b="0" baseline="30000"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of all attributes that are functionally determined by X</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X </a:t>
            </a:r>
            <a:r>
              <a:rPr b="0" baseline="30000"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can be calculated by repeatedly applying IR1, IR2, IR3 using the FDs in F</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ex. F={ SSN→ENAME,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                  PNUMBER→{PNAME, PLOCATION},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                  {SSN, PNUMBER}→HOURS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     {SSN}</a:t>
            </a:r>
            <a:r>
              <a:rPr b="0" baseline="3000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 {SSN, ENAME}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     {PNUMBER}</a:t>
            </a:r>
            <a:r>
              <a:rPr b="0" baseline="3000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 {PNUMBER, PNAME, PLOCATION}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     {SSN, PNUMBER}</a:t>
            </a:r>
            <a:r>
              <a:rPr b="0" baseline="3000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 {SSN, ENAME, PNUMBER, PNAME,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                                             PLOCATION, HOURS}</a:t>
            </a:r>
            <a:endParaRPr b="0" i="0" sz="2000" u="none" cap="none" strike="noStrike">
              <a:solidFill>
                <a:schemeClr val="dk1"/>
              </a:solidFill>
              <a:latin typeface="Times New Roman"/>
              <a:ea typeface="Times New Roman"/>
              <a:cs typeface="Times New Roman"/>
              <a:sym typeface="Times New Roman"/>
            </a:endParaRPr>
          </a:p>
        </p:txBody>
      </p:sp>
      <p:sp>
        <p:nvSpPr>
          <p:cNvPr id="2888" name="Google Shape;2888;p28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2" name="Shape 2892"/>
        <p:cNvGrpSpPr/>
        <p:nvPr/>
      </p:nvGrpSpPr>
      <p:grpSpPr>
        <a:xfrm>
          <a:off x="0" y="0"/>
          <a:ext cx="0" cy="0"/>
          <a:chOff x="0" y="0"/>
          <a:chExt cx="0" cy="0"/>
        </a:xfrm>
      </p:grpSpPr>
      <p:sp>
        <p:nvSpPr>
          <p:cNvPr id="2893" name="Google Shape;2893;p28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894" name="Google Shape;2894;p289"/>
          <p:cNvSpPr txBox="1"/>
          <p:nvPr>
            <p:ph type="title"/>
          </p:nvPr>
        </p:nvSpPr>
        <p:spPr>
          <a:xfrm>
            <a:off x="979487" y="38100"/>
            <a:ext cx="7173912"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Equivalence of Two Sets of FDs</a:t>
            </a:r>
            <a:r>
              <a:rPr b="1" i="0" lang="en-US" sz="4400" u="none" cap="small" strike="noStrike">
                <a:solidFill>
                  <a:srgbClr val="333399"/>
                </a:solidFill>
                <a:latin typeface="Arial"/>
                <a:ea typeface="Arial"/>
                <a:cs typeface="Arial"/>
                <a:sym typeface="Arial"/>
              </a:rPr>
              <a:t> </a:t>
            </a:r>
            <a:endParaRPr b="1" i="0" sz="4000" u="none" cap="small" strike="noStrike">
              <a:solidFill>
                <a:srgbClr val="333399"/>
              </a:solidFill>
              <a:latin typeface="Arial"/>
              <a:ea typeface="Arial"/>
              <a:cs typeface="Arial"/>
              <a:sym typeface="Arial"/>
            </a:endParaRPr>
          </a:p>
        </p:txBody>
      </p:sp>
      <p:sp>
        <p:nvSpPr>
          <p:cNvPr id="2895" name="Google Shape;2895;p289"/>
          <p:cNvSpPr txBox="1"/>
          <p:nvPr>
            <p:ph idx="1" type="body"/>
          </p:nvPr>
        </p:nvSpPr>
        <p:spPr>
          <a:xfrm>
            <a:off x="400050" y="1181100"/>
            <a:ext cx="8401050" cy="4914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F covers E (or E is covered by F), E and F are two sets of FDs,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every dependency in E can be inferred from F (every dependency in E is also in F</a:t>
            </a:r>
            <a:r>
              <a:rPr b="0" baseline="30000" i="0" lang="en-US" sz="2800" u="none" cap="none" strike="noStrike">
                <a:solidFill>
                  <a:schemeClr val="dk1"/>
                </a:solidFill>
                <a:latin typeface="Times New Roman"/>
                <a:ea typeface="Times New Roman"/>
                <a:cs typeface="Times New Roman"/>
                <a:sym typeface="Times New Roman"/>
              </a:rPr>
              <a:t>+</a:t>
            </a:r>
            <a:r>
              <a:rPr b="0" i="0" lang="en-US" sz="2800" u="none" cap="none" strike="noStrike">
                <a:solidFill>
                  <a:schemeClr val="dk1"/>
                </a:solidFill>
                <a:latin typeface="Times New Roman"/>
                <a:ea typeface="Times New Roman"/>
                <a:cs typeface="Times New Roman"/>
                <a:sym typeface="Times New Roman"/>
              </a:rPr>
              <a:t>, E</a:t>
            </a:r>
            <a:r>
              <a:rPr b="0" baseline="30000" i="0" lang="en-US" sz="2800" u="none" cap="none" strike="noStrike">
                <a:solidFill>
                  <a:schemeClr val="dk1"/>
                </a:solidFill>
                <a:latin typeface="Times New Roman"/>
                <a:ea typeface="Times New Roman"/>
                <a:cs typeface="Times New Roman"/>
                <a:sym typeface="Times New Roman"/>
              </a:rPr>
              <a:t>+</a:t>
            </a:r>
            <a:r>
              <a:rPr b="0" i="0" lang="en-US" sz="2800" u="none" cap="none" strike="noStrike">
                <a:solidFill>
                  <a:schemeClr val="dk1"/>
                </a:solidFill>
                <a:latin typeface="Times New Roman"/>
                <a:ea typeface="Times New Roman"/>
                <a:cs typeface="Times New Roman"/>
                <a:sym typeface="Times New Roman"/>
              </a:rPr>
              <a:t> ⊆ F</a:t>
            </a:r>
            <a:r>
              <a:rPr b="0" baseline="30000" i="0" lang="en-US" sz="2800" u="none" cap="none" strike="noStrike">
                <a:solidFill>
                  <a:schemeClr val="dk1"/>
                </a:solidFill>
                <a:latin typeface="Times New Roman"/>
                <a:ea typeface="Times New Roman"/>
                <a:cs typeface="Times New Roman"/>
                <a:sym typeface="Times New Roman"/>
              </a:rPr>
              <a:t>+</a:t>
            </a:r>
            <a:r>
              <a:rPr b="0" i="0" lang="en-US" sz="2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900"/>
              <a:buFont typeface="Times New Roman"/>
              <a:buChar char="●"/>
            </a:pPr>
            <a:r>
              <a:rPr b="0" i="0" lang="en-US" sz="3200" u="sng" cap="none" strike="noStrike">
                <a:solidFill>
                  <a:schemeClr val="dk1"/>
                </a:solidFill>
                <a:latin typeface="Times New Roman"/>
                <a:ea typeface="Times New Roman"/>
                <a:cs typeface="Times New Roman"/>
                <a:sym typeface="Times New Roman"/>
              </a:rPr>
              <a:t>E and F are equivalent</a:t>
            </a:r>
            <a:r>
              <a:rPr b="0" i="0" lang="en-US" sz="3200" u="none" cap="none" strike="noStrike">
                <a:solidFill>
                  <a:schemeClr val="dk1"/>
                </a:solidFill>
                <a:latin typeface="Times New Roman"/>
                <a:ea typeface="Times New Roman"/>
                <a:cs typeface="Times New Roman"/>
                <a:sym typeface="Times New Roman"/>
              </a:rPr>
              <a:t> if </a:t>
            </a:r>
            <a:r>
              <a:rPr b="0" i="0" lang="en-US" sz="3200" u="sng" cap="none" strike="noStrike">
                <a:solidFill>
                  <a:schemeClr val="dk1"/>
                </a:solidFill>
                <a:latin typeface="Times New Roman"/>
                <a:ea typeface="Times New Roman"/>
                <a:cs typeface="Times New Roman"/>
                <a:sym typeface="Times New Roman"/>
              </a:rPr>
              <a:t>E covers F</a:t>
            </a:r>
            <a:r>
              <a:rPr b="0" i="0" lang="en-US" sz="3200" u="none" cap="none" strike="noStrike">
                <a:solidFill>
                  <a:schemeClr val="dk1"/>
                </a:solidFill>
                <a:latin typeface="Times New Roman"/>
                <a:ea typeface="Times New Roman"/>
                <a:cs typeface="Times New Roman"/>
                <a:sym typeface="Times New Roman"/>
              </a:rPr>
              <a:t> and </a:t>
            </a:r>
            <a:r>
              <a:rPr b="0" i="0" lang="en-US" sz="3200" u="sng" cap="none" strike="noStrike">
                <a:solidFill>
                  <a:schemeClr val="dk1"/>
                </a:solidFill>
                <a:latin typeface="Times New Roman"/>
                <a:ea typeface="Times New Roman"/>
                <a:cs typeface="Times New Roman"/>
                <a:sym typeface="Times New Roman"/>
              </a:rPr>
              <a:t>F covers 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E</a:t>
            </a:r>
            <a:r>
              <a:rPr b="0" baseline="30000" i="0" lang="en-US" sz="2800" u="none" cap="none" strike="noStrike">
                <a:solidFill>
                  <a:schemeClr val="dk1"/>
                </a:solidFill>
                <a:latin typeface="Times New Roman"/>
                <a:ea typeface="Times New Roman"/>
                <a:cs typeface="Times New Roman"/>
                <a:sym typeface="Times New Roman"/>
              </a:rPr>
              <a:t>+</a:t>
            </a:r>
            <a:r>
              <a:rPr b="0" i="0" lang="en-US" sz="2800" u="none" cap="none" strike="noStrike">
                <a:solidFill>
                  <a:schemeClr val="dk1"/>
                </a:solidFill>
                <a:latin typeface="Times New Roman"/>
                <a:ea typeface="Times New Roman"/>
                <a:cs typeface="Times New Roman"/>
                <a:sym typeface="Times New Roman"/>
              </a:rPr>
              <a:t> ⊆ F</a:t>
            </a:r>
            <a:r>
              <a:rPr b="0" baseline="3000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and E</a:t>
            </a:r>
            <a:r>
              <a:rPr b="0" baseline="30000" i="0" lang="en-US" sz="2800" u="none" cap="none" strike="noStrike">
                <a:solidFill>
                  <a:schemeClr val="dk1"/>
                </a:solidFill>
                <a:latin typeface="Times New Roman"/>
                <a:ea typeface="Times New Roman"/>
                <a:cs typeface="Times New Roman"/>
                <a:sym typeface="Times New Roman"/>
              </a:rPr>
              <a:t>+</a:t>
            </a:r>
            <a:r>
              <a:rPr b="0" i="0" lang="en-US" sz="28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a:t>
            </a:r>
            <a:r>
              <a:rPr b="0" i="0" lang="en-US" sz="2800" u="none" cap="none" strike="noStrike">
                <a:solidFill>
                  <a:schemeClr val="dk1"/>
                </a:solidFill>
                <a:latin typeface="Times New Roman"/>
                <a:ea typeface="Times New Roman"/>
                <a:cs typeface="Times New Roman"/>
                <a:sym typeface="Times New Roman"/>
              </a:rPr>
              <a:t> F</a:t>
            </a:r>
            <a:r>
              <a:rPr b="0" baseline="30000" i="0" lang="en-US" sz="2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E</a:t>
            </a:r>
            <a:r>
              <a:rPr b="0" baseline="30000" i="0" lang="en-US" sz="2800" u="none" cap="none" strike="noStrike">
                <a:solidFill>
                  <a:schemeClr val="dk1"/>
                </a:solidFill>
                <a:latin typeface="Times New Roman"/>
                <a:ea typeface="Times New Roman"/>
                <a:cs typeface="Times New Roman"/>
                <a:sym typeface="Times New Roman"/>
              </a:rPr>
              <a:t>+</a:t>
            </a:r>
            <a:r>
              <a:rPr b="0" i="0" lang="en-US" sz="2800" u="none" cap="none" strike="noStrike">
                <a:solidFill>
                  <a:schemeClr val="dk1"/>
                </a:solidFill>
                <a:latin typeface="Times New Roman"/>
                <a:ea typeface="Times New Roman"/>
                <a:cs typeface="Times New Roman"/>
                <a:sym typeface="Times New Roman"/>
              </a:rPr>
              <a:t> = F</a:t>
            </a:r>
            <a:r>
              <a:rPr b="0" baseline="30000" i="0" lang="en-US" sz="2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every FD in E can be inferred from F, </a:t>
            </a:r>
            <a:r>
              <a:rPr b="0" i="1" lang="en-US" sz="2800" u="none" cap="none" strike="noStrike">
                <a:solidFill>
                  <a:schemeClr val="dk1"/>
                </a:solidFill>
                <a:latin typeface="Times New Roman"/>
                <a:ea typeface="Times New Roman"/>
                <a:cs typeface="Times New Roman"/>
                <a:sym typeface="Times New Roman"/>
              </a:rPr>
              <a:t>and </a:t>
            </a:r>
            <a:r>
              <a:rPr b="0" i="0" lang="en-US" sz="2800" u="none" cap="none" strike="noStrike">
                <a:solidFill>
                  <a:schemeClr val="dk1"/>
                </a:solidFill>
                <a:latin typeface="Times New Roman"/>
                <a:ea typeface="Times New Roman"/>
                <a:cs typeface="Times New Roman"/>
                <a:sym typeface="Times New Roman"/>
              </a:rPr>
              <a:t>every FD in F can be inferred from E</a:t>
            </a:r>
            <a:endParaRPr b="0" i="0" sz="1800" u="none" cap="none" strike="noStrike">
              <a:solidFill>
                <a:schemeClr val="dk1"/>
              </a:solidFill>
              <a:latin typeface="Times New Roman"/>
              <a:ea typeface="Times New Roman"/>
              <a:cs typeface="Times New Roman"/>
              <a:sym typeface="Times New Roman"/>
            </a:endParaRPr>
          </a:p>
        </p:txBody>
      </p:sp>
      <p:sp>
        <p:nvSpPr>
          <p:cNvPr id="2896" name="Google Shape;2896;p28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0" name="Shape 2900"/>
        <p:cNvGrpSpPr/>
        <p:nvPr/>
      </p:nvGrpSpPr>
      <p:grpSpPr>
        <a:xfrm>
          <a:off x="0" y="0"/>
          <a:ext cx="0" cy="0"/>
          <a:chOff x="0" y="0"/>
          <a:chExt cx="0" cy="0"/>
        </a:xfrm>
      </p:grpSpPr>
      <p:sp>
        <p:nvSpPr>
          <p:cNvPr id="2901" name="Google Shape;2901;p29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902" name="Google Shape;2902;p290"/>
          <p:cNvSpPr txBox="1"/>
          <p:nvPr>
            <p:ph type="title"/>
          </p:nvPr>
        </p:nvSpPr>
        <p:spPr>
          <a:xfrm>
            <a:off x="685800" y="38100"/>
            <a:ext cx="7772400" cy="9144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Normalization of Relation Schemas</a:t>
            </a:r>
            <a:endParaRPr b="1" i="0" sz="4000" u="none" cap="small" strike="noStrike">
              <a:solidFill>
                <a:srgbClr val="333399"/>
              </a:solidFill>
              <a:latin typeface="Arial"/>
              <a:ea typeface="Arial"/>
              <a:cs typeface="Arial"/>
              <a:sym typeface="Arial"/>
            </a:endParaRPr>
          </a:p>
        </p:txBody>
      </p:sp>
      <p:sp>
        <p:nvSpPr>
          <p:cNvPr id="2903" name="Google Shape;2903;p290"/>
          <p:cNvSpPr txBox="1"/>
          <p:nvPr>
            <p:ph idx="1" type="body"/>
          </p:nvPr>
        </p:nvSpPr>
        <p:spPr>
          <a:xfrm>
            <a:off x="323850" y="952500"/>
            <a:ext cx="8458200" cy="55435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Normalization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hlink"/>
                </a:solidFill>
                <a:latin typeface="Times New Roman"/>
                <a:ea typeface="Times New Roman"/>
                <a:cs typeface="Times New Roman"/>
                <a:sym typeface="Times New Roman"/>
              </a:rPr>
              <a:t>breaking up the attributes</a:t>
            </a:r>
            <a:r>
              <a:rPr b="0" i="0" lang="en-US" sz="2400" u="none" cap="none" strike="noStrike">
                <a:solidFill>
                  <a:schemeClr val="dk1"/>
                </a:solidFill>
                <a:latin typeface="Times New Roman"/>
                <a:ea typeface="Times New Roman"/>
                <a:cs typeface="Times New Roman"/>
                <a:sym typeface="Times New Roman"/>
              </a:rPr>
              <a:t> of unsatisfactory relation schemas into smaller relation schemas that satisfy normal forms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to ensure relation schemas have a “good” design by disallowing the update anomalies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The process of normalization through decomposition must ensure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hlink"/>
                </a:solidFill>
                <a:latin typeface="Times New Roman"/>
                <a:ea typeface="Times New Roman"/>
                <a:cs typeface="Times New Roman"/>
                <a:sym typeface="Times New Roman"/>
              </a:rPr>
              <a:t>lossless join property</a:t>
            </a:r>
            <a:r>
              <a:rPr b="0" i="0" lang="en-US" sz="2400" u="none" cap="none" strike="noStrike">
                <a:solidFill>
                  <a:schemeClr val="dk1"/>
                </a:solidFill>
                <a:latin typeface="Times New Roman"/>
                <a:ea typeface="Times New Roman"/>
                <a:cs typeface="Times New Roman"/>
                <a:sym typeface="Times New Roman"/>
              </a:rPr>
              <a:t>, which guarantees that the spurious tuple problem does not occur</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hlink"/>
                </a:solidFill>
                <a:latin typeface="Times New Roman"/>
                <a:ea typeface="Times New Roman"/>
                <a:cs typeface="Times New Roman"/>
                <a:sym typeface="Times New Roman"/>
              </a:rPr>
              <a:t>dependency preservation property</a:t>
            </a:r>
            <a:r>
              <a:rPr b="0" i="0" lang="en-US" sz="2400" u="none" cap="none" strike="noStrike">
                <a:solidFill>
                  <a:schemeClr val="dk1"/>
                </a:solidFill>
                <a:latin typeface="Times New Roman"/>
                <a:ea typeface="Times New Roman"/>
                <a:cs typeface="Times New Roman"/>
                <a:sym typeface="Times New Roman"/>
              </a:rPr>
              <a:t>, which ensures that all functional dependencies are represented in resulting relations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Normal form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using keys and FDs of a relation to certify whether a relation schema is in a particular normal form</a:t>
            </a:r>
            <a:endParaRPr b="0" i="0" sz="1800" u="none" cap="none" strike="noStrike">
              <a:solidFill>
                <a:schemeClr val="dk1"/>
              </a:solidFill>
              <a:latin typeface="Times New Roman"/>
              <a:ea typeface="Times New Roman"/>
              <a:cs typeface="Times New Roman"/>
              <a:sym typeface="Times New Roman"/>
            </a:endParaRPr>
          </a:p>
        </p:txBody>
      </p:sp>
      <p:sp>
        <p:nvSpPr>
          <p:cNvPr id="2904" name="Google Shape;2904;p29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8" name="Shape 2908"/>
        <p:cNvGrpSpPr/>
        <p:nvPr/>
      </p:nvGrpSpPr>
      <p:grpSpPr>
        <a:xfrm>
          <a:off x="0" y="0"/>
          <a:ext cx="0" cy="0"/>
          <a:chOff x="0" y="0"/>
          <a:chExt cx="0" cy="0"/>
        </a:xfrm>
      </p:grpSpPr>
      <p:sp>
        <p:nvSpPr>
          <p:cNvPr id="2909" name="Google Shape;2909;p29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910" name="Google Shape;2910;p291"/>
          <p:cNvSpPr txBox="1"/>
          <p:nvPr>
            <p:ph type="title"/>
          </p:nvPr>
        </p:nvSpPr>
        <p:spPr>
          <a:xfrm>
            <a:off x="1036637" y="257175"/>
            <a:ext cx="7173912" cy="7048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Normal Forms</a:t>
            </a:r>
            <a:endParaRPr b="1" i="0" sz="4000" u="none" cap="small" strike="noStrike">
              <a:solidFill>
                <a:srgbClr val="333399"/>
              </a:solidFill>
              <a:latin typeface="Arial"/>
              <a:ea typeface="Arial"/>
              <a:cs typeface="Arial"/>
              <a:sym typeface="Arial"/>
            </a:endParaRPr>
          </a:p>
        </p:txBody>
      </p:sp>
      <p:sp>
        <p:nvSpPr>
          <p:cNvPr id="2911" name="Google Shape;2911;p291"/>
          <p:cNvSpPr txBox="1"/>
          <p:nvPr>
            <p:ph idx="1" type="body"/>
          </p:nvPr>
        </p:nvSpPr>
        <p:spPr>
          <a:xfrm>
            <a:off x="438150" y="962025"/>
            <a:ext cx="7772400" cy="2647950"/>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First Normal Form, 1NF</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Second Normal Form, 2NF</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Third Normal Form, 3NF</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Boyce/Codd Normal Form, BCNF</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Fourth Normal Form, 4NF</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Fifth Normal Form, 5NF</a:t>
            </a:r>
            <a:endParaRPr b="0" i="0" sz="2000" u="none" cap="none" strike="noStrike">
              <a:solidFill>
                <a:schemeClr val="dk1"/>
              </a:solidFill>
              <a:latin typeface="Times New Roman"/>
              <a:ea typeface="Times New Roman"/>
              <a:cs typeface="Times New Roman"/>
              <a:sym typeface="Times New Roman"/>
            </a:endParaRPr>
          </a:p>
        </p:txBody>
      </p:sp>
      <p:grpSp>
        <p:nvGrpSpPr>
          <p:cNvPr id="2912" name="Google Shape;2912;p291"/>
          <p:cNvGrpSpPr/>
          <p:nvPr/>
        </p:nvGrpSpPr>
        <p:grpSpPr>
          <a:xfrm>
            <a:off x="1600200" y="3752850"/>
            <a:ext cx="5943600" cy="2743200"/>
            <a:chOff x="1600200" y="3581400"/>
            <a:chExt cx="5943600" cy="2743200"/>
          </a:xfrm>
        </p:grpSpPr>
        <p:sp>
          <p:nvSpPr>
            <p:cNvPr id="2913" name="Google Shape;2913;p291"/>
            <p:cNvSpPr/>
            <p:nvPr/>
          </p:nvSpPr>
          <p:spPr>
            <a:xfrm>
              <a:off x="4191000" y="5334000"/>
              <a:ext cx="685800" cy="381000"/>
            </a:xfrm>
            <a:prstGeom prst="ellipse">
              <a:avLst/>
            </a:prstGeom>
            <a:noFill/>
            <a:ln cap="rnd"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14" name="Google Shape;2914;p291"/>
            <p:cNvSpPr txBox="1"/>
            <p:nvPr/>
          </p:nvSpPr>
          <p:spPr>
            <a:xfrm>
              <a:off x="4267200" y="5395912"/>
              <a:ext cx="544512"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Times New Roman"/>
                <a:buNone/>
              </a:pPr>
              <a:r>
                <a:rPr b="0" i="0" lang="en-US" sz="1600" u="none" cap="none" strike="noStrike">
                  <a:solidFill>
                    <a:schemeClr val="dk1"/>
                  </a:solidFill>
                  <a:latin typeface="Times New Roman"/>
                  <a:ea typeface="Times New Roman"/>
                  <a:cs typeface="Times New Roman"/>
                  <a:sym typeface="Times New Roman"/>
                </a:rPr>
                <a:t>5NF</a:t>
              </a:r>
              <a:endParaRPr/>
            </a:p>
          </p:txBody>
        </p:sp>
        <p:sp>
          <p:nvSpPr>
            <p:cNvPr id="2915" name="Google Shape;2915;p291"/>
            <p:cNvSpPr/>
            <p:nvPr/>
          </p:nvSpPr>
          <p:spPr>
            <a:xfrm>
              <a:off x="3733800" y="5029200"/>
              <a:ext cx="1600200" cy="762000"/>
            </a:xfrm>
            <a:prstGeom prst="ellipse">
              <a:avLst/>
            </a:prstGeom>
            <a:noFill/>
            <a:ln cap="rnd"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16" name="Google Shape;2916;p291"/>
            <p:cNvSpPr/>
            <p:nvPr/>
          </p:nvSpPr>
          <p:spPr>
            <a:xfrm>
              <a:off x="3276600" y="4724400"/>
              <a:ext cx="2590800" cy="1143000"/>
            </a:xfrm>
            <a:prstGeom prst="ellipse">
              <a:avLst/>
            </a:prstGeom>
            <a:noFill/>
            <a:ln cap="rnd"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17" name="Google Shape;2917;p291"/>
            <p:cNvSpPr/>
            <p:nvPr/>
          </p:nvSpPr>
          <p:spPr>
            <a:xfrm>
              <a:off x="2667000" y="4343400"/>
              <a:ext cx="3733800" cy="1676400"/>
            </a:xfrm>
            <a:prstGeom prst="ellipse">
              <a:avLst/>
            </a:prstGeom>
            <a:noFill/>
            <a:ln cap="rnd"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18" name="Google Shape;2918;p291"/>
            <p:cNvSpPr/>
            <p:nvPr/>
          </p:nvSpPr>
          <p:spPr>
            <a:xfrm>
              <a:off x="2362200" y="3962400"/>
              <a:ext cx="4572000" cy="2209800"/>
            </a:xfrm>
            <a:prstGeom prst="ellipse">
              <a:avLst/>
            </a:prstGeom>
            <a:noFill/>
            <a:ln cap="rnd"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19" name="Google Shape;2919;p291"/>
            <p:cNvSpPr/>
            <p:nvPr/>
          </p:nvSpPr>
          <p:spPr>
            <a:xfrm>
              <a:off x="1600200" y="3581400"/>
              <a:ext cx="5943600" cy="2743200"/>
            </a:xfrm>
            <a:prstGeom prst="ellipse">
              <a:avLst/>
            </a:prstGeom>
            <a:noFill/>
            <a:ln cap="rnd"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20" name="Google Shape;2920;p291"/>
            <p:cNvSpPr txBox="1"/>
            <p:nvPr/>
          </p:nvSpPr>
          <p:spPr>
            <a:xfrm>
              <a:off x="4267200" y="5029200"/>
              <a:ext cx="544512"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Times New Roman"/>
                <a:buNone/>
              </a:pPr>
              <a:r>
                <a:rPr b="0" i="0" lang="en-US" sz="1600" u="none" cap="none" strike="noStrike">
                  <a:solidFill>
                    <a:schemeClr val="dk1"/>
                  </a:solidFill>
                  <a:latin typeface="Times New Roman"/>
                  <a:ea typeface="Times New Roman"/>
                  <a:cs typeface="Times New Roman"/>
                  <a:sym typeface="Times New Roman"/>
                </a:rPr>
                <a:t>4NF</a:t>
              </a:r>
              <a:endParaRPr/>
            </a:p>
          </p:txBody>
        </p:sp>
        <p:sp>
          <p:nvSpPr>
            <p:cNvPr id="2921" name="Google Shape;2921;p291"/>
            <p:cNvSpPr txBox="1"/>
            <p:nvPr/>
          </p:nvSpPr>
          <p:spPr>
            <a:xfrm>
              <a:off x="4191000" y="4724400"/>
              <a:ext cx="712787"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Times New Roman"/>
                <a:buNone/>
              </a:pPr>
              <a:r>
                <a:rPr b="0" i="0" lang="en-US" sz="1600" u="none" cap="none" strike="noStrike">
                  <a:solidFill>
                    <a:schemeClr val="dk1"/>
                  </a:solidFill>
                  <a:latin typeface="Times New Roman"/>
                  <a:ea typeface="Times New Roman"/>
                  <a:cs typeface="Times New Roman"/>
                  <a:sym typeface="Times New Roman"/>
                </a:rPr>
                <a:t>BCNF</a:t>
              </a:r>
              <a:endParaRPr/>
            </a:p>
          </p:txBody>
        </p:sp>
        <p:sp>
          <p:nvSpPr>
            <p:cNvPr id="2922" name="Google Shape;2922;p291"/>
            <p:cNvSpPr txBox="1"/>
            <p:nvPr/>
          </p:nvSpPr>
          <p:spPr>
            <a:xfrm>
              <a:off x="4267200" y="4387850"/>
              <a:ext cx="544512"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Times New Roman"/>
                <a:buNone/>
              </a:pPr>
              <a:r>
                <a:rPr b="0" i="0" lang="en-US" sz="1600" u="none" cap="none" strike="noStrike">
                  <a:solidFill>
                    <a:schemeClr val="dk1"/>
                  </a:solidFill>
                  <a:latin typeface="Times New Roman"/>
                  <a:ea typeface="Times New Roman"/>
                  <a:cs typeface="Times New Roman"/>
                  <a:sym typeface="Times New Roman"/>
                </a:rPr>
                <a:t>3NF</a:t>
              </a:r>
              <a:endParaRPr/>
            </a:p>
          </p:txBody>
        </p:sp>
        <p:sp>
          <p:nvSpPr>
            <p:cNvPr id="2923" name="Google Shape;2923;p291"/>
            <p:cNvSpPr txBox="1"/>
            <p:nvPr/>
          </p:nvSpPr>
          <p:spPr>
            <a:xfrm>
              <a:off x="4267200" y="4006850"/>
              <a:ext cx="544512"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Times New Roman"/>
                <a:buNone/>
              </a:pPr>
              <a:r>
                <a:rPr b="0" i="0" lang="en-US" sz="1600" u="none" cap="none" strike="noStrike">
                  <a:solidFill>
                    <a:schemeClr val="dk1"/>
                  </a:solidFill>
                  <a:latin typeface="Times New Roman"/>
                  <a:ea typeface="Times New Roman"/>
                  <a:cs typeface="Times New Roman"/>
                  <a:sym typeface="Times New Roman"/>
                </a:rPr>
                <a:t>2NF</a:t>
              </a:r>
              <a:endParaRPr/>
            </a:p>
          </p:txBody>
        </p:sp>
        <p:sp>
          <p:nvSpPr>
            <p:cNvPr id="2924" name="Google Shape;2924;p291"/>
            <p:cNvSpPr txBox="1"/>
            <p:nvPr/>
          </p:nvSpPr>
          <p:spPr>
            <a:xfrm>
              <a:off x="4267200" y="3657600"/>
              <a:ext cx="544512"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Times New Roman"/>
                <a:buNone/>
              </a:pPr>
              <a:r>
                <a:rPr b="0" i="0" lang="en-US" sz="1600" u="none" cap="none" strike="noStrike">
                  <a:solidFill>
                    <a:schemeClr val="dk1"/>
                  </a:solidFill>
                  <a:latin typeface="Times New Roman"/>
                  <a:ea typeface="Times New Roman"/>
                  <a:cs typeface="Times New Roman"/>
                  <a:sym typeface="Times New Roman"/>
                </a:rPr>
                <a:t>1NF</a:t>
              </a:r>
              <a:endParaRPr/>
            </a:p>
          </p:txBody>
        </p:sp>
      </p:grpSp>
      <p:sp>
        <p:nvSpPr>
          <p:cNvPr id="2925" name="Google Shape;2925;p29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9" name="Shape 2929"/>
        <p:cNvGrpSpPr/>
        <p:nvPr/>
      </p:nvGrpSpPr>
      <p:grpSpPr>
        <a:xfrm>
          <a:off x="0" y="0"/>
          <a:ext cx="0" cy="0"/>
          <a:chOff x="0" y="0"/>
          <a:chExt cx="0" cy="0"/>
        </a:xfrm>
      </p:grpSpPr>
      <p:sp>
        <p:nvSpPr>
          <p:cNvPr id="2930" name="Google Shape;2930;p29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931" name="Google Shape;2931;p292"/>
          <p:cNvSpPr txBox="1"/>
          <p:nvPr>
            <p:ph type="title"/>
          </p:nvPr>
        </p:nvSpPr>
        <p:spPr>
          <a:xfrm>
            <a:off x="960437" y="38100"/>
            <a:ext cx="7173912"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Definitions of Keys</a:t>
            </a:r>
            <a:endParaRPr b="1" i="0" sz="4000" u="none" cap="small" strike="noStrike">
              <a:solidFill>
                <a:srgbClr val="333399"/>
              </a:solidFill>
              <a:latin typeface="Arial"/>
              <a:ea typeface="Arial"/>
              <a:cs typeface="Arial"/>
              <a:sym typeface="Arial"/>
            </a:endParaRPr>
          </a:p>
        </p:txBody>
      </p:sp>
      <p:sp>
        <p:nvSpPr>
          <p:cNvPr id="2932" name="Google Shape;2932;p292"/>
          <p:cNvSpPr txBox="1"/>
          <p:nvPr>
            <p:ph idx="1" type="body"/>
          </p:nvPr>
        </p:nvSpPr>
        <p:spPr>
          <a:xfrm>
            <a:off x="685800" y="1181100"/>
            <a:ext cx="8153400" cy="49149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A </a:t>
            </a:r>
            <a:r>
              <a:rPr b="1" i="0" lang="en-US" sz="3200" u="none" cap="none" strike="noStrike">
                <a:solidFill>
                  <a:schemeClr val="hlink"/>
                </a:solidFill>
                <a:latin typeface="Times New Roman"/>
                <a:ea typeface="Times New Roman"/>
                <a:cs typeface="Times New Roman"/>
                <a:sym typeface="Times New Roman"/>
              </a:rPr>
              <a:t>superkey</a:t>
            </a:r>
            <a:r>
              <a:rPr b="0" i="0" lang="en-US" sz="3200" u="none" cap="none" strike="noStrike">
                <a:solidFill>
                  <a:schemeClr val="hlink"/>
                </a:solidFill>
                <a:latin typeface="Times New Roman"/>
                <a:ea typeface="Times New Roman"/>
                <a:cs typeface="Times New Roman"/>
                <a:sym typeface="Times New Roman"/>
              </a:rPr>
              <a:t> </a:t>
            </a:r>
            <a:r>
              <a:rPr b="0" i="0" lang="en-US" sz="3200" u="none" cap="none" strike="noStrike">
                <a:solidFill>
                  <a:schemeClr val="dk1"/>
                </a:solidFill>
                <a:latin typeface="Times New Roman"/>
                <a:ea typeface="Times New Roman"/>
                <a:cs typeface="Times New Roman"/>
                <a:sym typeface="Times New Roman"/>
              </a:rPr>
              <a:t>of a relation schema </a:t>
            </a:r>
            <a:r>
              <a:rPr b="0" i="1" lang="en-US" sz="3200" u="none" cap="none" strike="noStrike">
                <a:solidFill>
                  <a:schemeClr val="dk1"/>
                </a:solidFill>
                <a:latin typeface="Times New Roman"/>
                <a:ea typeface="Times New Roman"/>
                <a:cs typeface="Times New Roman"/>
                <a:sym typeface="Times New Roman"/>
              </a:rPr>
              <a:t>R</a:t>
            </a:r>
            <a:r>
              <a:rPr b="0" i="0" lang="en-US" sz="3200" u="none" cap="none" strike="noStrike">
                <a:solidFill>
                  <a:schemeClr val="dk1"/>
                </a:solidFill>
                <a:latin typeface="Times New Roman"/>
                <a:ea typeface="Times New Roman"/>
                <a:cs typeface="Times New Roman"/>
                <a:sym typeface="Times New Roman"/>
              </a:rPr>
              <a:t> = {</a:t>
            </a:r>
            <a:r>
              <a:rPr b="0" i="1" lang="en-US" sz="3200" u="none" cap="none" strike="noStrike">
                <a:solidFill>
                  <a:schemeClr val="dk1"/>
                </a:solidFill>
                <a:latin typeface="Times New Roman"/>
                <a:ea typeface="Times New Roman"/>
                <a:cs typeface="Times New Roman"/>
                <a:sym typeface="Times New Roman"/>
              </a:rPr>
              <a:t>A</a:t>
            </a:r>
            <a:r>
              <a:rPr b="0" baseline="-25000" i="0" lang="en-US" sz="3200" u="none" cap="none" strike="noStrike">
                <a:solidFill>
                  <a:schemeClr val="dk1"/>
                </a:solidFill>
                <a:latin typeface="Times New Roman"/>
                <a:ea typeface="Times New Roman"/>
                <a:cs typeface="Times New Roman"/>
                <a:sym typeface="Times New Roman"/>
              </a:rPr>
              <a:t>1</a:t>
            </a:r>
            <a:r>
              <a:rPr b="0" i="0" lang="en-US" sz="3200" u="none" cap="none" strike="noStrike">
                <a:solidFill>
                  <a:schemeClr val="dk1"/>
                </a:solidFill>
                <a:latin typeface="Times New Roman"/>
                <a:ea typeface="Times New Roman"/>
                <a:cs typeface="Times New Roman"/>
                <a:sym typeface="Times New Roman"/>
              </a:rPr>
              <a:t>, </a:t>
            </a:r>
            <a:r>
              <a:rPr b="0" i="1" lang="en-US" sz="3200" u="none" cap="none" strike="noStrike">
                <a:solidFill>
                  <a:schemeClr val="dk1"/>
                </a:solidFill>
                <a:latin typeface="Times New Roman"/>
                <a:ea typeface="Times New Roman"/>
                <a:cs typeface="Times New Roman"/>
                <a:sym typeface="Times New Roman"/>
              </a:rPr>
              <a:t>A</a:t>
            </a:r>
            <a:r>
              <a:rPr b="0" baseline="-25000" i="0" lang="en-US" sz="3200" u="none" cap="none" strike="noStrike">
                <a:solidFill>
                  <a:schemeClr val="dk1"/>
                </a:solidFill>
                <a:latin typeface="Times New Roman"/>
                <a:ea typeface="Times New Roman"/>
                <a:cs typeface="Times New Roman"/>
                <a:sym typeface="Times New Roman"/>
              </a:rPr>
              <a:t>2</a:t>
            </a:r>
            <a:r>
              <a:rPr b="0" i="0" lang="en-US" sz="3200" u="none" cap="none" strike="noStrike">
                <a:solidFill>
                  <a:schemeClr val="dk1"/>
                </a:solidFill>
                <a:latin typeface="Times New Roman"/>
                <a:ea typeface="Times New Roman"/>
                <a:cs typeface="Times New Roman"/>
                <a:sym typeface="Times New Roman"/>
              </a:rPr>
              <a:t>, ...., </a:t>
            </a:r>
            <a:r>
              <a:rPr b="0" i="1" lang="en-US" sz="3200" u="none" cap="none" strike="noStrike">
                <a:solidFill>
                  <a:schemeClr val="dk1"/>
                </a:solidFill>
                <a:latin typeface="Times New Roman"/>
                <a:ea typeface="Times New Roman"/>
                <a:cs typeface="Times New Roman"/>
                <a:sym typeface="Times New Roman"/>
              </a:rPr>
              <a:t>A</a:t>
            </a:r>
            <a:r>
              <a:rPr b="0" baseline="-25000" i="0" lang="en-US" sz="3200" u="none" cap="none" strike="noStrike">
                <a:solidFill>
                  <a:schemeClr val="dk1"/>
                </a:solidFill>
                <a:latin typeface="Times New Roman"/>
                <a:ea typeface="Times New Roman"/>
                <a:cs typeface="Times New Roman"/>
                <a:sym typeface="Times New Roman"/>
              </a:rPr>
              <a:t>n</a:t>
            </a:r>
            <a:r>
              <a:rPr b="0" i="0" lang="en-US" sz="3200" u="none" cap="none" strike="noStrike">
                <a:solidFill>
                  <a:schemeClr val="dk1"/>
                </a:solidFill>
                <a:latin typeface="Times New Roman"/>
                <a:ea typeface="Times New Roman"/>
                <a:cs typeface="Times New Roman"/>
                <a:sym typeface="Times New Roman"/>
              </a:rPr>
              <a:t>} is a set of attributes </a:t>
            </a:r>
            <a:r>
              <a:rPr b="0" i="1" lang="en-US" sz="3200" u="none" cap="none" strike="noStrike">
                <a:solidFill>
                  <a:schemeClr val="dk1"/>
                </a:solidFill>
                <a:latin typeface="Times New Roman"/>
                <a:ea typeface="Times New Roman"/>
                <a:cs typeface="Times New Roman"/>
                <a:sym typeface="Times New Roman"/>
              </a:rPr>
              <a:t>S⊆R</a:t>
            </a:r>
            <a:r>
              <a:rPr b="0" i="0" lang="en-US" sz="3200" u="none" cap="none" strike="noStrike">
                <a:solidFill>
                  <a:schemeClr val="dk1"/>
                </a:solidFill>
                <a:latin typeface="Times New Roman"/>
                <a:ea typeface="Times New Roman"/>
                <a:cs typeface="Times New Roman"/>
                <a:sym typeface="Times New Roman"/>
              </a:rPr>
              <a:t> with the property that no two tuples </a:t>
            </a:r>
            <a:r>
              <a:rPr b="0" i="1" lang="en-US" sz="3200" u="none" cap="none" strike="noStrike">
                <a:solidFill>
                  <a:schemeClr val="dk1"/>
                </a:solidFill>
                <a:latin typeface="Times New Roman"/>
                <a:ea typeface="Times New Roman"/>
                <a:cs typeface="Times New Roman"/>
                <a:sym typeface="Times New Roman"/>
              </a:rPr>
              <a:t>t</a:t>
            </a:r>
            <a:r>
              <a:rPr b="0" baseline="-25000" i="0" lang="en-US" sz="3200" u="none" cap="none" strike="noStrike">
                <a:solidFill>
                  <a:schemeClr val="dk1"/>
                </a:solidFill>
                <a:latin typeface="Times New Roman"/>
                <a:ea typeface="Times New Roman"/>
                <a:cs typeface="Times New Roman"/>
                <a:sym typeface="Times New Roman"/>
              </a:rPr>
              <a:t>1</a:t>
            </a:r>
            <a:r>
              <a:rPr b="0" i="0" lang="en-US" sz="3200" u="none" cap="none" strike="noStrike">
                <a:solidFill>
                  <a:schemeClr val="dk1"/>
                </a:solidFill>
                <a:latin typeface="Times New Roman"/>
                <a:ea typeface="Times New Roman"/>
                <a:cs typeface="Times New Roman"/>
                <a:sym typeface="Times New Roman"/>
              </a:rPr>
              <a:t> and </a:t>
            </a:r>
            <a:r>
              <a:rPr b="0" i="1" lang="en-US" sz="3200" u="none" cap="none" strike="noStrike">
                <a:solidFill>
                  <a:schemeClr val="dk1"/>
                </a:solidFill>
                <a:latin typeface="Times New Roman"/>
                <a:ea typeface="Times New Roman"/>
                <a:cs typeface="Times New Roman"/>
                <a:sym typeface="Times New Roman"/>
              </a:rPr>
              <a:t>t</a:t>
            </a:r>
            <a:r>
              <a:rPr b="0" baseline="-25000" i="0" lang="en-US" sz="3200" u="none" cap="none" strike="noStrike">
                <a:solidFill>
                  <a:schemeClr val="dk1"/>
                </a:solidFill>
                <a:latin typeface="Times New Roman"/>
                <a:ea typeface="Times New Roman"/>
                <a:cs typeface="Times New Roman"/>
                <a:sym typeface="Times New Roman"/>
              </a:rPr>
              <a:t>2</a:t>
            </a:r>
            <a:r>
              <a:rPr b="0" i="0" lang="en-US" sz="3200" u="none" cap="none" strike="noStrike">
                <a:solidFill>
                  <a:schemeClr val="dk1"/>
                </a:solidFill>
                <a:latin typeface="Times New Roman"/>
                <a:ea typeface="Times New Roman"/>
                <a:cs typeface="Times New Roman"/>
                <a:sym typeface="Times New Roman"/>
              </a:rPr>
              <a:t> in any relation instance </a:t>
            </a:r>
            <a:r>
              <a:rPr b="0" i="1" lang="en-US" sz="3200" u="none" cap="none" strike="noStrike">
                <a:solidFill>
                  <a:schemeClr val="dk1"/>
                </a:solidFill>
                <a:latin typeface="Times New Roman"/>
                <a:ea typeface="Times New Roman"/>
                <a:cs typeface="Times New Roman"/>
                <a:sym typeface="Times New Roman"/>
              </a:rPr>
              <a:t>r</a:t>
            </a:r>
            <a:r>
              <a:rPr b="0" i="0" lang="en-US" sz="3200" u="none" cap="none" strike="noStrike">
                <a:solidFill>
                  <a:schemeClr val="dk1"/>
                </a:solidFill>
                <a:latin typeface="Times New Roman"/>
                <a:ea typeface="Times New Roman"/>
                <a:cs typeface="Times New Roman"/>
                <a:sym typeface="Times New Roman"/>
              </a:rPr>
              <a:t> of </a:t>
            </a:r>
            <a:r>
              <a:rPr b="0" i="1" lang="en-US" sz="3200" u="none" cap="none" strike="noStrike">
                <a:solidFill>
                  <a:schemeClr val="dk1"/>
                </a:solidFill>
                <a:latin typeface="Times New Roman"/>
                <a:ea typeface="Times New Roman"/>
                <a:cs typeface="Times New Roman"/>
                <a:sym typeface="Times New Roman"/>
              </a:rPr>
              <a:t>R</a:t>
            </a:r>
            <a:r>
              <a:rPr b="0" i="0" lang="en-US" sz="3200" u="none" cap="none" strike="noStrike">
                <a:solidFill>
                  <a:schemeClr val="dk1"/>
                </a:solidFill>
                <a:latin typeface="Times New Roman"/>
                <a:ea typeface="Times New Roman"/>
                <a:cs typeface="Times New Roman"/>
                <a:sym typeface="Times New Roman"/>
              </a:rPr>
              <a:t> will have </a:t>
            </a:r>
            <a:r>
              <a:rPr b="0" i="1" lang="en-US" sz="3200" u="none" cap="none" strike="noStrike">
                <a:solidFill>
                  <a:schemeClr val="dk1"/>
                </a:solidFill>
                <a:latin typeface="Times New Roman"/>
                <a:ea typeface="Times New Roman"/>
                <a:cs typeface="Times New Roman"/>
                <a:sym typeface="Times New Roman"/>
              </a:rPr>
              <a:t>t</a:t>
            </a:r>
            <a:r>
              <a:rPr b="0" baseline="-25000" i="0" lang="en-US" sz="3200" u="none" cap="none" strike="noStrike">
                <a:solidFill>
                  <a:schemeClr val="dk1"/>
                </a:solidFill>
                <a:latin typeface="Times New Roman"/>
                <a:ea typeface="Times New Roman"/>
                <a:cs typeface="Times New Roman"/>
                <a:sym typeface="Times New Roman"/>
              </a:rPr>
              <a:t>1</a:t>
            </a:r>
            <a:r>
              <a:rPr b="0" i="0" lang="en-US" sz="3200" u="none" cap="none" strike="noStrike">
                <a:solidFill>
                  <a:schemeClr val="dk1"/>
                </a:solidFill>
                <a:latin typeface="Times New Roman"/>
                <a:ea typeface="Times New Roman"/>
                <a:cs typeface="Times New Roman"/>
                <a:sym typeface="Times New Roman"/>
              </a:rPr>
              <a:t>[</a:t>
            </a:r>
            <a:r>
              <a:rPr b="0" i="1" lang="en-US" sz="3200" u="none" cap="none" strike="noStrike">
                <a:solidFill>
                  <a:schemeClr val="dk1"/>
                </a:solidFill>
                <a:latin typeface="Times New Roman"/>
                <a:ea typeface="Times New Roman"/>
                <a:cs typeface="Times New Roman"/>
                <a:sym typeface="Times New Roman"/>
              </a:rPr>
              <a:t>S</a:t>
            </a:r>
            <a:r>
              <a:rPr b="0" i="0" lang="en-US" sz="3200" u="none" cap="none" strike="noStrike">
                <a:solidFill>
                  <a:schemeClr val="dk1"/>
                </a:solidFill>
                <a:latin typeface="Times New Roman"/>
                <a:ea typeface="Times New Roman"/>
                <a:cs typeface="Times New Roman"/>
                <a:sym typeface="Times New Roman"/>
              </a:rPr>
              <a:t>] = </a:t>
            </a:r>
            <a:r>
              <a:rPr b="0" i="1" lang="en-US" sz="3200" u="none" cap="none" strike="noStrike">
                <a:solidFill>
                  <a:schemeClr val="dk1"/>
                </a:solidFill>
                <a:latin typeface="Times New Roman"/>
                <a:ea typeface="Times New Roman"/>
                <a:cs typeface="Times New Roman"/>
                <a:sym typeface="Times New Roman"/>
              </a:rPr>
              <a:t>t</a:t>
            </a:r>
            <a:r>
              <a:rPr b="0" baseline="-25000" i="0" lang="en-US" sz="3200" u="none" cap="none" strike="noStrike">
                <a:solidFill>
                  <a:schemeClr val="dk1"/>
                </a:solidFill>
                <a:latin typeface="Times New Roman"/>
                <a:ea typeface="Times New Roman"/>
                <a:cs typeface="Times New Roman"/>
                <a:sym typeface="Times New Roman"/>
              </a:rPr>
              <a:t>2</a:t>
            </a:r>
            <a:r>
              <a:rPr b="0" i="0" lang="en-US" sz="3200" u="none" cap="none" strike="noStrike">
                <a:solidFill>
                  <a:schemeClr val="dk1"/>
                </a:solidFill>
                <a:latin typeface="Times New Roman"/>
                <a:ea typeface="Times New Roman"/>
                <a:cs typeface="Times New Roman"/>
                <a:sym typeface="Times New Roman"/>
              </a:rPr>
              <a:t>[</a:t>
            </a:r>
            <a:r>
              <a:rPr b="0" i="1" lang="en-US" sz="3200" u="none" cap="none" strike="noStrike">
                <a:solidFill>
                  <a:schemeClr val="dk1"/>
                </a:solidFill>
                <a:latin typeface="Times New Roman"/>
                <a:ea typeface="Times New Roman"/>
                <a:cs typeface="Times New Roman"/>
                <a:sym typeface="Times New Roman"/>
              </a:rPr>
              <a:t>S</a:t>
            </a:r>
            <a:r>
              <a:rPr b="0" i="0" lang="en-US" sz="32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A </a:t>
            </a:r>
            <a:r>
              <a:rPr b="1" i="0" lang="en-US" sz="3200" u="none" cap="none" strike="noStrike">
                <a:solidFill>
                  <a:schemeClr val="hlink"/>
                </a:solidFill>
                <a:latin typeface="Times New Roman"/>
                <a:ea typeface="Times New Roman"/>
                <a:cs typeface="Times New Roman"/>
                <a:sym typeface="Times New Roman"/>
              </a:rPr>
              <a:t>key</a:t>
            </a:r>
            <a:r>
              <a:rPr b="0" i="0" lang="en-US" sz="3200" u="none" cap="none" strike="noStrike">
                <a:solidFill>
                  <a:schemeClr val="hlink"/>
                </a:solidFill>
                <a:latin typeface="Times New Roman"/>
                <a:ea typeface="Times New Roman"/>
                <a:cs typeface="Times New Roman"/>
                <a:sym typeface="Times New Roman"/>
              </a:rPr>
              <a:t> </a:t>
            </a:r>
            <a:r>
              <a:rPr b="0" i="1" lang="en-US" sz="3200" u="none" cap="none" strike="noStrike">
                <a:solidFill>
                  <a:schemeClr val="dk1"/>
                </a:solidFill>
                <a:latin typeface="Times New Roman"/>
                <a:ea typeface="Times New Roman"/>
                <a:cs typeface="Times New Roman"/>
                <a:sym typeface="Times New Roman"/>
              </a:rPr>
              <a:t>K</a:t>
            </a:r>
            <a:r>
              <a:rPr b="0" i="0" lang="en-US" sz="3200" u="none" cap="none" strike="noStrike">
                <a:solidFill>
                  <a:schemeClr val="dk1"/>
                </a:solidFill>
                <a:latin typeface="Times New Roman"/>
                <a:ea typeface="Times New Roman"/>
                <a:cs typeface="Times New Roman"/>
                <a:sym typeface="Times New Roman"/>
              </a:rPr>
              <a:t> is a superkey with the </a:t>
            </a:r>
            <a:r>
              <a:rPr b="0" i="1" lang="en-US" sz="3200" u="none" cap="none" strike="noStrike">
                <a:solidFill>
                  <a:schemeClr val="dk1"/>
                </a:solidFill>
                <a:latin typeface="Times New Roman"/>
                <a:ea typeface="Times New Roman"/>
                <a:cs typeface="Times New Roman"/>
                <a:sym typeface="Times New Roman"/>
              </a:rPr>
              <a:t>additional property</a:t>
            </a:r>
            <a:r>
              <a:rPr b="0" i="0" lang="en-US" sz="3200" u="none" cap="none" strike="noStrike">
                <a:solidFill>
                  <a:schemeClr val="dk1"/>
                </a:solidFill>
                <a:latin typeface="Times New Roman"/>
                <a:ea typeface="Times New Roman"/>
                <a:cs typeface="Times New Roman"/>
                <a:sym typeface="Times New Roman"/>
              </a:rPr>
              <a:t> that removal of any attribute from </a:t>
            </a:r>
            <a:r>
              <a:rPr b="0" i="1" lang="en-US" sz="3200" u="none" cap="none" strike="noStrike">
                <a:solidFill>
                  <a:schemeClr val="dk1"/>
                </a:solidFill>
                <a:latin typeface="Times New Roman"/>
                <a:ea typeface="Times New Roman"/>
                <a:cs typeface="Times New Roman"/>
                <a:sym typeface="Times New Roman"/>
              </a:rPr>
              <a:t>K</a:t>
            </a:r>
            <a:r>
              <a:rPr b="0" i="0" lang="en-US" sz="3200" u="none" cap="none" strike="noStrike">
                <a:solidFill>
                  <a:schemeClr val="dk1"/>
                </a:solidFill>
                <a:latin typeface="Times New Roman"/>
                <a:ea typeface="Times New Roman"/>
                <a:cs typeface="Times New Roman"/>
                <a:sym typeface="Times New Roman"/>
              </a:rPr>
              <a:t> will cause </a:t>
            </a:r>
            <a:r>
              <a:rPr b="0" i="1" lang="en-US" sz="3200" u="none" cap="none" strike="noStrike">
                <a:solidFill>
                  <a:schemeClr val="dk1"/>
                </a:solidFill>
                <a:latin typeface="Times New Roman"/>
                <a:ea typeface="Times New Roman"/>
                <a:cs typeface="Times New Roman"/>
                <a:sym typeface="Times New Roman"/>
              </a:rPr>
              <a:t>K</a:t>
            </a:r>
            <a:r>
              <a:rPr b="0" i="0" lang="en-US" sz="3200" u="none" cap="none" strike="noStrike">
                <a:solidFill>
                  <a:schemeClr val="dk1"/>
                </a:solidFill>
                <a:latin typeface="Times New Roman"/>
                <a:ea typeface="Times New Roman"/>
                <a:cs typeface="Times New Roman"/>
                <a:sym typeface="Times New Roman"/>
              </a:rPr>
              <a:t> not to be a superkey any more.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 key must be </a:t>
            </a:r>
            <a:r>
              <a:rPr b="0" i="0" lang="en-US" sz="2800" u="sng" cap="none" strike="noStrike">
                <a:solidFill>
                  <a:schemeClr val="dk1"/>
                </a:solidFill>
                <a:latin typeface="Times New Roman"/>
                <a:ea typeface="Times New Roman"/>
                <a:cs typeface="Times New Roman"/>
                <a:sym typeface="Times New Roman"/>
              </a:rPr>
              <a:t>minimal</a:t>
            </a:r>
            <a:endParaRPr b="0" i="0" sz="1800" u="none" cap="none" strike="noStrike">
              <a:solidFill>
                <a:schemeClr val="dk1"/>
              </a:solidFill>
              <a:latin typeface="Times New Roman"/>
              <a:ea typeface="Times New Roman"/>
              <a:cs typeface="Times New Roman"/>
              <a:sym typeface="Times New Roman"/>
            </a:endParaRPr>
          </a:p>
        </p:txBody>
      </p:sp>
      <p:sp>
        <p:nvSpPr>
          <p:cNvPr id="2933" name="Google Shape;2933;p29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7" name="Shape 2937"/>
        <p:cNvGrpSpPr/>
        <p:nvPr/>
      </p:nvGrpSpPr>
      <p:grpSpPr>
        <a:xfrm>
          <a:off x="0" y="0"/>
          <a:ext cx="0" cy="0"/>
          <a:chOff x="0" y="0"/>
          <a:chExt cx="0" cy="0"/>
        </a:xfrm>
      </p:grpSpPr>
      <p:sp>
        <p:nvSpPr>
          <p:cNvPr id="2938" name="Google Shape;2938;p29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939" name="Google Shape;2939;p293"/>
          <p:cNvSpPr txBox="1"/>
          <p:nvPr>
            <p:ph type="title"/>
          </p:nvPr>
        </p:nvSpPr>
        <p:spPr>
          <a:xfrm>
            <a:off x="1017587" y="57150"/>
            <a:ext cx="7173912"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Primary Key</a:t>
            </a:r>
            <a:endParaRPr b="1" i="0" sz="4000" u="none" cap="small" strike="noStrike">
              <a:solidFill>
                <a:srgbClr val="333399"/>
              </a:solidFill>
              <a:latin typeface="Arial"/>
              <a:ea typeface="Arial"/>
              <a:cs typeface="Arial"/>
              <a:sym typeface="Arial"/>
            </a:endParaRPr>
          </a:p>
        </p:txBody>
      </p:sp>
      <p:sp>
        <p:nvSpPr>
          <p:cNvPr id="2940" name="Google Shape;2940;p293"/>
          <p:cNvSpPr txBox="1"/>
          <p:nvPr>
            <p:ph idx="1" type="body"/>
          </p:nvPr>
        </p:nvSpPr>
        <p:spPr>
          <a:xfrm>
            <a:off x="361950" y="1200150"/>
            <a:ext cx="8458200" cy="508635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If a relation schema has more than one key, each is called a </a:t>
            </a:r>
            <a:r>
              <a:rPr b="1" i="0" lang="en-US" sz="3200" u="none" cap="none" strike="noStrike">
                <a:solidFill>
                  <a:schemeClr val="hlink"/>
                </a:solidFill>
                <a:latin typeface="Times New Roman"/>
                <a:ea typeface="Times New Roman"/>
                <a:cs typeface="Times New Roman"/>
                <a:sym typeface="Times New Roman"/>
              </a:rPr>
              <a:t>candidate key</a:t>
            </a:r>
            <a:r>
              <a:rPr b="1" i="0" lang="en-US" sz="3200" u="none" cap="none" strike="noStrike">
                <a:solidFill>
                  <a:schemeClr val="dk1"/>
                </a:solidFill>
                <a:latin typeface="Times New Roman"/>
                <a:ea typeface="Times New Roman"/>
                <a:cs typeface="Times New Roman"/>
                <a:sym typeface="Times New Roman"/>
              </a:rPr>
              <a:t>.</a:t>
            </a:r>
            <a:r>
              <a:rPr b="0" i="0" lang="en-US" sz="32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One of the candidate keys is designated to be the </a:t>
            </a:r>
            <a:r>
              <a:rPr b="1" i="0" lang="en-US" sz="3200" u="none" cap="none" strike="noStrike">
                <a:solidFill>
                  <a:schemeClr val="hlink"/>
                </a:solidFill>
                <a:latin typeface="Times New Roman"/>
                <a:ea typeface="Times New Roman"/>
                <a:cs typeface="Times New Roman"/>
                <a:sym typeface="Times New Roman"/>
              </a:rPr>
              <a:t>primary key</a:t>
            </a:r>
            <a:r>
              <a:rPr b="1" i="0" lang="en-US" sz="3200" u="none" cap="none" strike="noStrike">
                <a:solidFill>
                  <a:schemeClr val="dk1"/>
                </a:solidFill>
                <a:latin typeface="Times New Roman"/>
                <a:ea typeface="Times New Roman"/>
                <a:cs typeface="Times New Roman"/>
                <a:sym typeface="Times New Roman"/>
              </a:rPr>
              <a:t>,</a:t>
            </a:r>
            <a:r>
              <a:rPr b="0" i="0" lang="en-US" sz="3200" u="none" cap="none" strike="noStrike">
                <a:solidFill>
                  <a:schemeClr val="dk1"/>
                </a:solidFill>
                <a:latin typeface="Times New Roman"/>
                <a:ea typeface="Times New Roman"/>
                <a:cs typeface="Times New Roman"/>
                <a:sym typeface="Times New Roman"/>
              </a:rPr>
              <a:t> and the others are called </a:t>
            </a:r>
            <a:r>
              <a:rPr b="0" i="1" lang="en-US" sz="3200" u="none" cap="none" strike="noStrike">
                <a:solidFill>
                  <a:schemeClr val="hlink"/>
                </a:solidFill>
                <a:latin typeface="Times New Roman"/>
                <a:ea typeface="Times New Roman"/>
                <a:cs typeface="Times New Roman"/>
                <a:sym typeface="Times New Roman"/>
              </a:rPr>
              <a:t>secondary keys</a:t>
            </a:r>
            <a:r>
              <a:rPr b="0" i="0" lang="en-US" sz="32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1" i="0" lang="en-US" sz="3200" u="none" cap="none" strike="noStrike">
                <a:solidFill>
                  <a:schemeClr val="hlink"/>
                </a:solidFill>
                <a:latin typeface="Times New Roman"/>
                <a:ea typeface="Times New Roman"/>
                <a:cs typeface="Times New Roman"/>
                <a:sym typeface="Times New Roman"/>
              </a:rPr>
              <a:t>Prime attribute</a:t>
            </a:r>
            <a:r>
              <a:rPr b="1" i="0" lang="en-US" sz="32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 member of </a:t>
            </a:r>
            <a:r>
              <a:rPr b="0" i="1" lang="en-US" sz="2800" u="none" cap="none" strike="noStrike">
                <a:solidFill>
                  <a:schemeClr val="accent2"/>
                </a:solidFill>
                <a:latin typeface="Times New Roman"/>
                <a:ea typeface="Times New Roman"/>
                <a:cs typeface="Times New Roman"/>
                <a:sym typeface="Times New Roman"/>
              </a:rPr>
              <a:t>any candidate key</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A</a:t>
            </a:r>
            <a:r>
              <a:rPr b="1" i="0" lang="en-US" sz="3200" u="none" cap="none" strike="noStrike">
                <a:solidFill>
                  <a:schemeClr val="dk1"/>
                </a:solidFill>
                <a:latin typeface="Times New Roman"/>
                <a:ea typeface="Times New Roman"/>
                <a:cs typeface="Times New Roman"/>
                <a:sym typeface="Times New Roman"/>
              </a:rPr>
              <a:t> </a:t>
            </a:r>
            <a:r>
              <a:rPr b="1" i="0" lang="en-US" sz="3200" u="none" cap="none" strike="noStrike">
                <a:solidFill>
                  <a:schemeClr val="hlink"/>
                </a:solidFill>
                <a:latin typeface="Times New Roman"/>
                <a:ea typeface="Times New Roman"/>
                <a:cs typeface="Times New Roman"/>
                <a:sym typeface="Times New Roman"/>
              </a:rPr>
              <a:t>Nonprime attribute</a:t>
            </a:r>
            <a:r>
              <a:rPr b="1" i="0" lang="en-US" sz="3200" u="none" cap="none" strike="noStrike">
                <a:solidFill>
                  <a:schemeClr val="dk1"/>
                </a:solidFill>
                <a:latin typeface="Times New Roman"/>
                <a:ea typeface="Times New Roman"/>
                <a:cs typeface="Times New Roman"/>
                <a:sym typeface="Times New Roman"/>
              </a:rPr>
              <a:t> </a:t>
            </a:r>
            <a:r>
              <a:rPr b="0" i="0" lang="en-US" sz="3200" u="none" cap="none" strike="noStrike">
                <a:solidFill>
                  <a:schemeClr val="dk1"/>
                </a:solidFill>
                <a:latin typeface="Times New Roman"/>
                <a:ea typeface="Times New Roman"/>
                <a:cs typeface="Times New Roman"/>
                <a:sym typeface="Times New Roman"/>
              </a:rPr>
              <a:t>is not a prime attribute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that is, it is not a member of </a:t>
            </a:r>
            <a:r>
              <a:rPr b="0" i="1" lang="en-US" sz="2800" u="none" cap="none" strike="noStrike">
                <a:solidFill>
                  <a:schemeClr val="dk1"/>
                </a:solidFill>
                <a:latin typeface="Times New Roman"/>
                <a:ea typeface="Times New Roman"/>
                <a:cs typeface="Times New Roman"/>
                <a:sym typeface="Times New Roman"/>
              </a:rPr>
              <a:t>any candidate key</a:t>
            </a:r>
            <a:r>
              <a:rPr b="1" i="0" lang="en-US" sz="2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
        <p:nvSpPr>
          <p:cNvPr id="2941" name="Google Shape;2941;p29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5" name="Shape 2945"/>
        <p:cNvGrpSpPr/>
        <p:nvPr/>
      </p:nvGrpSpPr>
      <p:grpSpPr>
        <a:xfrm>
          <a:off x="0" y="0"/>
          <a:ext cx="0" cy="0"/>
          <a:chOff x="0" y="0"/>
          <a:chExt cx="0" cy="0"/>
        </a:xfrm>
      </p:grpSpPr>
      <p:sp>
        <p:nvSpPr>
          <p:cNvPr id="2946" name="Google Shape;2946;p29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947" name="Google Shape;2947;p294"/>
          <p:cNvSpPr txBox="1"/>
          <p:nvPr>
            <p:ph idx="4294967295" type="title"/>
          </p:nvPr>
        </p:nvSpPr>
        <p:spPr>
          <a:xfrm>
            <a:off x="1060450" y="149225"/>
            <a:ext cx="7173912" cy="8985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none" strike="noStrike">
                <a:solidFill>
                  <a:srgbClr val="333399"/>
                </a:solidFill>
                <a:latin typeface="Arial"/>
                <a:ea typeface="Arial"/>
                <a:cs typeface="Arial"/>
                <a:sym typeface="Arial"/>
              </a:rPr>
              <a:t>First Normal Form (1NF)</a:t>
            </a:r>
            <a:r>
              <a:rPr b="0" i="0" lang="en-US" sz="4400" u="none" cap="none" strike="noStrike">
                <a:solidFill>
                  <a:srgbClr val="333399"/>
                </a:solidFill>
                <a:latin typeface="Arial"/>
                <a:ea typeface="Arial"/>
                <a:cs typeface="Arial"/>
                <a:sym typeface="Arial"/>
              </a:rPr>
              <a:t> </a:t>
            </a:r>
            <a:endParaRPr b="0" i="0" sz="4400" u="none" cap="none" strike="noStrike">
              <a:solidFill>
                <a:srgbClr val="333399"/>
              </a:solidFill>
              <a:latin typeface="Arial"/>
              <a:ea typeface="Arial"/>
              <a:cs typeface="Arial"/>
              <a:sym typeface="Arial"/>
            </a:endParaRPr>
          </a:p>
        </p:txBody>
      </p:sp>
      <p:sp>
        <p:nvSpPr>
          <p:cNvPr id="2948" name="Google Shape;2948;p294"/>
          <p:cNvSpPr txBox="1"/>
          <p:nvPr>
            <p:ph idx="1" type="body"/>
          </p:nvPr>
        </p:nvSpPr>
        <p:spPr>
          <a:xfrm>
            <a:off x="685800" y="960437"/>
            <a:ext cx="7772400" cy="13763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1NF: all attribute values must be </a:t>
            </a:r>
            <a:r>
              <a:rPr b="0" i="0" lang="en-US" sz="2800" u="none" cap="none" strike="noStrike">
                <a:solidFill>
                  <a:schemeClr val="hlink"/>
                </a:solidFill>
                <a:latin typeface="Times New Roman"/>
                <a:ea typeface="Times New Roman"/>
                <a:cs typeface="Times New Roman"/>
                <a:sym typeface="Times New Roman"/>
              </a:rPr>
              <a:t>single</a:t>
            </a:r>
            <a:r>
              <a:rPr b="0" i="0" lang="en-US" sz="2800" u="none" cap="none" strike="noStrike">
                <a:solidFill>
                  <a:schemeClr val="dk1"/>
                </a:solidFill>
                <a:latin typeface="Times New Roman"/>
                <a:ea typeface="Times New Roman"/>
                <a:cs typeface="Times New Roman"/>
                <a:sym typeface="Times New Roman"/>
              </a:rPr>
              <a:t> and </a:t>
            </a:r>
            <a:r>
              <a:rPr b="0" i="0" lang="en-US" sz="2800" u="none" cap="none" strike="noStrike">
                <a:solidFill>
                  <a:schemeClr val="hlink"/>
                </a:solidFill>
                <a:latin typeface="Times New Roman"/>
                <a:ea typeface="Times New Roman"/>
                <a:cs typeface="Times New Roman"/>
                <a:sym typeface="Times New Roman"/>
              </a:rPr>
              <a:t>atomic</a:t>
            </a:r>
            <a:endParaRPr b="0" i="0" sz="3200" u="none" cap="none" strike="noStrike">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disallows multivalued or composite attributes</a:t>
            </a:r>
            <a:endParaRPr b="0" i="0" sz="2800" u="none" cap="none" strike="noStrike">
              <a:solidFill>
                <a:schemeClr val="dk1"/>
              </a:solidFill>
              <a:latin typeface="Times New Roman"/>
              <a:ea typeface="Times New Roman"/>
              <a:cs typeface="Times New Roman"/>
              <a:sym typeface="Times New Roman"/>
            </a:endParaRPr>
          </a:p>
        </p:txBody>
      </p:sp>
      <p:pic>
        <p:nvPicPr>
          <p:cNvPr id="2949" name="Google Shape;2949;p294"/>
          <p:cNvPicPr preferRelativeResize="0"/>
          <p:nvPr/>
        </p:nvPicPr>
        <p:blipFill>
          <a:blip r:embed="rId3">
            <a:alphaModFix/>
          </a:blip>
          <a:stretch>
            <a:fillRect/>
          </a:stretch>
        </p:blipFill>
        <p:spPr>
          <a:xfrm>
            <a:off x="1670050" y="2014537"/>
            <a:ext cx="6877050" cy="4521200"/>
          </a:xfrm>
          <a:prstGeom prst="rect">
            <a:avLst/>
          </a:prstGeom>
          <a:noFill/>
          <a:ln>
            <a:noFill/>
          </a:ln>
        </p:spPr>
      </p:pic>
      <p:sp>
        <p:nvSpPr>
          <p:cNvPr id="2950" name="Google Shape;2950;p294"/>
          <p:cNvSpPr txBox="1"/>
          <p:nvPr/>
        </p:nvSpPr>
        <p:spPr>
          <a:xfrm>
            <a:off x="301625" y="5573712"/>
            <a:ext cx="1368425"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1NF with </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redundancy</a:t>
            </a:r>
            <a:endParaRPr b="0" i="0" sz="1800" u="none" cap="none" strike="noStrike">
              <a:solidFill>
                <a:schemeClr val="lt1"/>
              </a:solidFill>
              <a:latin typeface="Times New Roman"/>
              <a:ea typeface="Times New Roman"/>
              <a:cs typeface="Times New Roman"/>
              <a:sym typeface="Times New Roman"/>
            </a:endParaRPr>
          </a:p>
        </p:txBody>
      </p:sp>
      <p:sp>
        <p:nvSpPr>
          <p:cNvPr id="2951" name="Google Shape;2951;p294"/>
          <p:cNvSpPr txBox="1"/>
          <p:nvPr/>
        </p:nvSpPr>
        <p:spPr>
          <a:xfrm>
            <a:off x="301625" y="3884612"/>
            <a:ext cx="1284287"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not in 1NF</a:t>
            </a:r>
            <a:endParaRPr b="0" i="0" sz="1800" u="none" cap="none" strike="noStrike">
              <a:solidFill>
                <a:schemeClr val="lt1"/>
              </a:solidFill>
              <a:latin typeface="Times New Roman"/>
              <a:ea typeface="Times New Roman"/>
              <a:cs typeface="Times New Roman"/>
              <a:sym typeface="Times New Roman"/>
            </a:endParaRPr>
          </a:p>
        </p:txBody>
      </p:sp>
      <p:sp>
        <p:nvSpPr>
          <p:cNvPr id="2952" name="Google Shape;2952;p29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6" name="Shape 2956"/>
        <p:cNvGrpSpPr/>
        <p:nvPr/>
      </p:nvGrpSpPr>
      <p:grpSpPr>
        <a:xfrm>
          <a:off x="0" y="0"/>
          <a:ext cx="0" cy="0"/>
          <a:chOff x="0" y="0"/>
          <a:chExt cx="0" cy="0"/>
        </a:xfrm>
      </p:grpSpPr>
      <p:sp>
        <p:nvSpPr>
          <p:cNvPr id="2957" name="Google Shape;2957;p29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2958" name="Google Shape;2958;p295"/>
          <p:cNvPicPr preferRelativeResize="0"/>
          <p:nvPr/>
        </p:nvPicPr>
        <p:blipFill>
          <a:blip r:embed="rId3">
            <a:alphaModFix/>
          </a:blip>
          <a:stretch>
            <a:fillRect/>
          </a:stretch>
        </p:blipFill>
        <p:spPr>
          <a:xfrm>
            <a:off x="4737100" y="95250"/>
            <a:ext cx="3976687" cy="6629400"/>
          </a:xfrm>
          <a:prstGeom prst="rect">
            <a:avLst/>
          </a:prstGeom>
          <a:noFill/>
          <a:ln>
            <a:noFill/>
          </a:ln>
        </p:spPr>
      </p:pic>
      <p:sp>
        <p:nvSpPr>
          <p:cNvPr id="2959" name="Google Shape;2959;p295"/>
          <p:cNvSpPr txBox="1"/>
          <p:nvPr/>
        </p:nvSpPr>
        <p:spPr>
          <a:xfrm>
            <a:off x="0" y="327025"/>
            <a:ext cx="4737100" cy="5749925"/>
          </a:xfrm>
          <a:prstGeom prst="rect">
            <a:avLst/>
          </a:prstGeom>
          <a:noFill/>
          <a:ln>
            <a:noFill/>
          </a:ln>
        </p:spPr>
        <p:txBody>
          <a:bodyPr anchorCtr="0" anchor="t" bIns="45700" lIns="91425" spcFirstLastPara="1" rIns="91425" wrap="square" tIns="45700">
            <a:noAutofit/>
          </a:bodyPr>
          <a:lstStyle/>
          <a:p>
            <a:pPr indent="342900" lvl="0" marL="0" marR="0" rtl="0" algn="l">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Nested relation</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composite attributes that are multivalued</a:t>
            </a:r>
            <a:endParaRPr b="0" i="0" sz="1800" u="none" cap="none" strike="noStrike">
              <a:solidFill>
                <a:schemeClr val="lt1"/>
              </a:solidFill>
              <a:latin typeface="Times New Roman"/>
              <a:ea typeface="Times New Roman"/>
              <a:cs typeface="Times New Roman"/>
              <a:sym typeface="Times New Roman"/>
            </a:endParaRPr>
          </a:p>
          <a:p>
            <a:pPr indent="342900" lvl="0" marL="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normalizing nested relations into 1NF. </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(a) Schema of the EMP_PROJ relation with a </a:t>
            </a:r>
            <a:r>
              <a:rPr b="0" i="0" lang="en-US" sz="2000" u="none" cap="none" strike="noStrike">
                <a:solidFill>
                  <a:schemeClr val="dk1"/>
                </a:solidFill>
                <a:latin typeface="Arial"/>
                <a:ea typeface="Arial"/>
                <a:cs typeface="Arial"/>
                <a:sym typeface="Arial"/>
              </a:rPr>
              <a:t>“</a:t>
            </a:r>
            <a:r>
              <a:rPr b="0" i="0" lang="en-US" sz="2000" u="none" cap="none" strike="noStrike">
                <a:solidFill>
                  <a:schemeClr val="dk1"/>
                </a:solidFill>
                <a:latin typeface="Times New Roman"/>
                <a:ea typeface="Times New Roman"/>
                <a:cs typeface="Times New Roman"/>
                <a:sym typeface="Times New Roman"/>
              </a:rPr>
              <a:t>nested relation</a:t>
            </a:r>
            <a:r>
              <a:rPr b="0" i="0" lang="en-US" sz="2000" u="none" cap="none" strike="noStrike">
                <a:solidFill>
                  <a:schemeClr val="dk1"/>
                </a:solidFill>
                <a:latin typeface="Arial"/>
                <a:ea typeface="Arial"/>
                <a:cs typeface="Arial"/>
                <a:sym typeface="Arial"/>
              </a:rPr>
              <a:t>”</a:t>
            </a:r>
            <a:r>
              <a:rPr b="0" i="0" lang="en-US" sz="2000" u="none" cap="none" strike="noStrike">
                <a:solidFill>
                  <a:schemeClr val="dk1"/>
                </a:solidFill>
                <a:latin typeface="Times New Roman"/>
                <a:ea typeface="Times New Roman"/>
                <a:cs typeface="Times New Roman"/>
                <a:sym typeface="Times New Roman"/>
              </a:rPr>
              <a:t> attribute PROJS.</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(b) Example extension of the EMP_PROJ relation showing nested relations within each tuple.</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(c) Decomposition of EMP_PROJ into relations EMP_PROJ1 and EMP_PROJ2 by propagating the primary key.</a:t>
            </a:r>
            <a:endParaRPr b="0" i="0" sz="1800" u="none" cap="none" strike="noStrike">
              <a:solidFill>
                <a:schemeClr val="lt1"/>
              </a:solidFill>
              <a:latin typeface="Times New Roman"/>
              <a:ea typeface="Times New Roman"/>
              <a:cs typeface="Times New Roman"/>
              <a:sym typeface="Times New Roman"/>
            </a:endParaRPr>
          </a:p>
        </p:txBody>
      </p:sp>
      <p:sp>
        <p:nvSpPr>
          <p:cNvPr id="2960" name="Google Shape;2960;p29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4" name="Shape 2964"/>
        <p:cNvGrpSpPr/>
        <p:nvPr/>
      </p:nvGrpSpPr>
      <p:grpSpPr>
        <a:xfrm>
          <a:off x="0" y="0"/>
          <a:ext cx="0" cy="0"/>
          <a:chOff x="0" y="0"/>
          <a:chExt cx="0" cy="0"/>
        </a:xfrm>
      </p:grpSpPr>
      <p:sp>
        <p:nvSpPr>
          <p:cNvPr id="2965" name="Google Shape;2965;p29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966" name="Google Shape;2966;p296"/>
          <p:cNvSpPr txBox="1"/>
          <p:nvPr>
            <p:ph type="title"/>
          </p:nvPr>
        </p:nvSpPr>
        <p:spPr>
          <a:xfrm>
            <a:off x="1036637" y="247650"/>
            <a:ext cx="7173912" cy="5524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Second Normal Form (2NF)</a:t>
            </a:r>
            <a:r>
              <a:rPr b="1" i="0" lang="en-US" sz="4400" u="none" cap="small" strike="noStrike">
                <a:solidFill>
                  <a:srgbClr val="333399"/>
                </a:solidFill>
                <a:latin typeface="Arial"/>
                <a:ea typeface="Arial"/>
                <a:cs typeface="Arial"/>
                <a:sym typeface="Arial"/>
              </a:rPr>
              <a:t> </a:t>
            </a:r>
            <a:endParaRPr b="1" i="0" sz="4000" u="none" cap="small" strike="noStrike">
              <a:solidFill>
                <a:srgbClr val="333399"/>
              </a:solidFill>
              <a:latin typeface="Arial"/>
              <a:ea typeface="Arial"/>
              <a:cs typeface="Arial"/>
              <a:sym typeface="Arial"/>
            </a:endParaRPr>
          </a:p>
        </p:txBody>
      </p:sp>
      <p:sp>
        <p:nvSpPr>
          <p:cNvPr id="2967" name="Google Shape;2967;p296"/>
          <p:cNvSpPr txBox="1"/>
          <p:nvPr>
            <p:ph idx="1" type="body"/>
          </p:nvPr>
        </p:nvSpPr>
        <p:spPr>
          <a:xfrm>
            <a:off x="361950" y="800100"/>
            <a:ext cx="8439150" cy="3276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Partial dependency</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X→Y is a partial dependency, if ∃A∈X , (X-A)→Y holds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Full functional dependency</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X→Y is a full dependency, if ∀A∈X , (X-A)→Y does not hold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300"/>
              <a:buFont typeface="Times New Roman"/>
              <a:buChar char="●"/>
            </a:pPr>
            <a:r>
              <a:rPr b="0" i="0" lang="en-US" sz="2200" u="sng" cap="none" strike="noStrike">
                <a:solidFill>
                  <a:schemeClr val="dk1"/>
                </a:solidFill>
                <a:latin typeface="Times New Roman"/>
                <a:ea typeface="Times New Roman"/>
                <a:cs typeface="Times New Roman"/>
                <a:sym typeface="Times New Roman"/>
              </a:rPr>
              <a:t>Examples:</a:t>
            </a:r>
            <a:r>
              <a:rPr b="0" i="0" lang="en-US" sz="22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{SSN, PNUMBER}→</a:t>
            </a: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Times New Roman"/>
                <a:ea typeface="Times New Roman"/>
                <a:cs typeface="Times New Roman"/>
                <a:sym typeface="Times New Roman"/>
              </a:rPr>
              <a:t>HOURS is a full FD, since neither SSN →</a:t>
            </a: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Times New Roman"/>
                <a:ea typeface="Times New Roman"/>
                <a:cs typeface="Times New Roman"/>
                <a:sym typeface="Times New Roman"/>
              </a:rPr>
              <a:t>HOURS nor PNUMBER →</a:t>
            </a: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Times New Roman"/>
                <a:ea typeface="Times New Roman"/>
                <a:cs typeface="Times New Roman"/>
                <a:sym typeface="Times New Roman"/>
              </a:rPr>
              <a:t>HOURS holds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{SSN, PNUMBER}→</a:t>
            </a: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Times New Roman"/>
                <a:ea typeface="Times New Roman"/>
                <a:cs typeface="Times New Roman"/>
                <a:sym typeface="Times New Roman"/>
              </a:rPr>
              <a:t>ENAME is </a:t>
            </a:r>
            <a:r>
              <a:rPr b="0" i="1" lang="en-US" sz="2000" u="none" cap="none" strike="noStrike">
                <a:solidFill>
                  <a:schemeClr val="dk1"/>
                </a:solidFill>
                <a:latin typeface="Times New Roman"/>
                <a:ea typeface="Times New Roman"/>
                <a:cs typeface="Times New Roman"/>
                <a:sym typeface="Times New Roman"/>
              </a:rPr>
              <a:t>not</a:t>
            </a:r>
            <a:r>
              <a:rPr b="0" i="0" lang="en-US" sz="2000" u="none" cap="none" strike="noStrike">
                <a:solidFill>
                  <a:schemeClr val="dk1"/>
                </a:solidFill>
                <a:latin typeface="Times New Roman"/>
                <a:ea typeface="Times New Roman"/>
                <a:cs typeface="Times New Roman"/>
                <a:sym typeface="Times New Roman"/>
              </a:rPr>
              <a:t> a full FD, since SSN→</a:t>
            </a: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Times New Roman"/>
                <a:ea typeface="Times New Roman"/>
                <a:cs typeface="Times New Roman"/>
                <a:sym typeface="Times New Roman"/>
              </a:rPr>
              <a:t>ENAME holds </a:t>
            </a:r>
            <a:endParaRPr b="0" i="0" sz="1800" u="none" cap="none" strike="noStrike">
              <a:solidFill>
                <a:schemeClr val="dk1"/>
              </a:solidFill>
              <a:latin typeface="Times New Roman"/>
              <a:ea typeface="Times New Roman"/>
              <a:cs typeface="Times New Roman"/>
              <a:sym typeface="Times New Roman"/>
            </a:endParaRPr>
          </a:p>
        </p:txBody>
      </p:sp>
      <p:grpSp>
        <p:nvGrpSpPr>
          <p:cNvPr id="2968" name="Google Shape;2968;p296"/>
          <p:cNvGrpSpPr/>
          <p:nvPr/>
        </p:nvGrpSpPr>
        <p:grpSpPr>
          <a:xfrm>
            <a:off x="1603375" y="4076700"/>
            <a:ext cx="4835525" cy="2476500"/>
            <a:chOff x="1317625" y="4076700"/>
            <a:chExt cx="4835525" cy="2476500"/>
          </a:xfrm>
        </p:grpSpPr>
        <p:sp>
          <p:nvSpPr>
            <p:cNvPr id="2969" name="Google Shape;2969;p296"/>
            <p:cNvSpPr txBox="1"/>
            <p:nvPr/>
          </p:nvSpPr>
          <p:spPr>
            <a:xfrm>
              <a:off x="2552700" y="4076700"/>
              <a:ext cx="1733550" cy="2476500"/>
            </a:xfrm>
            <a:prstGeom prst="rect">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70" name="Google Shape;2970;p296"/>
            <p:cNvSpPr/>
            <p:nvPr/>
          </p:nvSpPr>
          <p:spPr>
            <a:xfrm>
              <a:off x="2933700" y="4400550"/>
              <a:ext cx="1085850" cy="533400"/>
            </a:xfrm>
            <a:prstGeom prst="ellipse">
              <a:avLst/>
            </a:prstGeom>
            <a:solidFill>
              <a:srgbClr val="FFFF00"/>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Font typeface="Arial"/>
                <a:buNone/>
              </a:pPr>
              <a:r>
                <a:rPr b="0" i="0" lang="en-US" sz="1600" u="none" cap="none" strike="noStrike">
                  <a:solidFill>
                    <a:schemeClr val="dk1"/>
                  </a:solidFill>
                  <a:latin typeface="Arial"/>
                  <a:ea typeface="Arial"/>
                  <a:cs typeface="Arial"/>
                  <a:sym typeface="Arial"/>
                </a:rPr>
                <a:t>A</a:t>
              </a:r>
              <a:endParaRPr/>
            </a:p>
          </p:txBody>
        </p:sp>
        <p:sp>
          <p:nvSpPr>
            <p:cNvPr id="2971" name="Google Shape;2971;p296"/>
            <p:cNvSpPr/>
            <p:nvPr/>
          </p:nvSpPr>
          <p:spPr>
            <a:xfrm>
              <a:off x="5054600" y="4235450"/>
              <a:ext cx="1085850" cy="533400"/>
            </a:xfrm>
            <a:prstGeom prst="ellipse">
              <a:avLst/>
            </a:prstGeom>
            <a:solidFill>
              <a:srgbClr val="FFFF00"/>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Font typeface="Arial"/>
                <a:buNone/>
              </a:pPr>
              <a:r>
                <a:rPr b="0" i="0" lang="en-US" sz="1600" u="none" cap="none" strike="noStrike">
                  <a:solidFill>
                    <a:schemeClr val="dk1"/>
                  </a:solidFill>
                  <a:latin typeface="Arial"/>
                  <a:ea typeface="Arial"/>
                  <a:cs typeface="Arial"/>
                  <a:sym typeface="Arial"/>
                </a:rPr>
                <a:t>C</a:t>
              </a:r>
              <a:endParaRPr/>
            </a:p>
          </p:txBody>
        </p:sp>
        <p:sp>
          <p:nvSpPr>
            <p:cNvPr id="2972" name="Google Shape;2972;p296"/>
            <p:cNvSpPr/>
            <p:nvPr/>
          </p:nvSpPr>
          <p:spPr>
            <a:xfrm>
              <a:off x="5060950" y="5003800"/>
              <a:ext cx="1085850" cy="533400"/>
            </a:xfrm>
            <a:prstGeom prst="ellipse">
              <a:avLst/>
            </a:prstGeom>
            <a:solidFill>
              <a:srgbClr val="FFFF00"/>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Font typeface="Arial"/>
                <a:buNone/>
              </a:pPr>
              <a:r>
                <a:rPr b="0" i="0" lang="en-US" sz="1600" u="none" cap="none" strike="noStrike">
                  <a:solidFill>
                    <a:schemeClr val="dk1"/>
                  </a:solidFill>
                  <a:latin typeface="Arial"/>
                  <a:ea typeface="Arial"/>
                  <a:cs typeface="Arial"/>
                  <a:sym typeface="Arial"/>
                </a:rPr>
                <a:t>D</a:t>
              </a:r>
              <a:endParaRPr/>
            </a:p>
          </p:txBody>
        </p:sp>
        <p:sp>
          <p:nvSpPr>
            <p:cNvPr id="2973" name="Google Shape;2973;p296"/>
            <p:cNvSpPr/>
            <p:nvPr/>
          </p:nvSpPr>
          <p:spPr>
            <a:xfrm>
              <a:off x="5067300" y="5943600"/>
              <a:ext cx="1085850" cy="533400"/>
            </a:xfrm>
            <a:prstGeom prst="ellipse">
              <a:avLst/>
            </a:prstGeom>
            <a:solidFill>
              <a:srgbClr val="FFFF00"/>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Font typeface="Arial"/>
                <a:buNone/>
              </a:pPr>
              <a:r>
                <a:rPr b="0" i="0" lang="en-US" sz="1600" u="none" cap="none" strike="noStrike">
                  <a:solidFill>
                    <a:schemeClr val="dk1"/>
                  </a:solidFill>
                  <a:latin typeface="Arial"/>
                  <a:ea typeface="Arial"/>
                  <a:cs typeface="Arial"/>
                  <a:sym typeface="Arial"/>
                </a:rPr>
                <a:t>E</a:t>
              </a:r>
              <a:endParaRPr/>
            </a:p>
          </p:txBody>
        </p:sp>
        <p:sp>
          <p:nvSpPr>
            <p:cNvPr id="2974" name="Google Shape;2974;p296"/>
            <p:cNvSpPr/>
            <p:nvPr/>
          </p:nvSpPr>
          <p:spPr>
            <a:xfrm>
              <a:off x="2921000" y="5740400"/>
              <a:ext cx="1085850" cy="533400"/>
            </a:xfrm>
            <a:prstGeom prst="ellipse">
              <a:avLst/>
            </a:prstGeom>
            <a:solidFill>
              <a:srgbClr val="FFFF00"/>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Font typeface="Arial"/>
                <a:buNone/>
              </a:pPr>
              <a:r>
                <a:rPr b="0" i="0" lang="en-US" sz="1600" u="none" cap="none" strike="noStrike">
                  <a:solidFill>
                    <a:schemeClr val="dk1"/>
                  </a:solidFill>
                  <a:latin typeface="Arial"/>
                  <a:ea typeface="Arial"/>
                  <a:cs typeface="Arial"/>
                  <a:sym typeface="Arial"/>
                </a:rPr>
                <a:t>B</a:t>
              </a:r>
              <a:endParaRPr/>
            </a:p>
          </p:txBody>
        </p:sp>
        <p:sp>
          <p:nvSpPr>
            <p:cNvPr id="2975" name="Google Shape;2975;p296"/>
            <p:cNvSpPr txBox="1"/>
            <p:nvPr/>
          </p:nvSpPr>
          <p:spPr>
            <a:xfrm>
              <a:off x="1317625" y="6210300"/>
              <a:ext cx="1235075"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600" u="none" cap="none" strike="noStrike">
                  <a:solidFill>
                    <a:schemeClr val="dk1"/>
                  </a:solidFill>
                  <a:latin typeface="Arial"/>
                  <a:ea typeface="Arial"/>
                  <a:cs typeface="Arial"/>
                  <a:sym typeface="Arial"/>
                </a:rPr>
                <a:t>primary key</a:t>
              </a:r>
              <a:endParaRPr/>
            </a:p>
          </p:txBody>
        </p:sp>
        <p:cxnSp>
          <p:nvCxnSpPr>
            <p:cNvPr id="2976" name="Google Shape;2976;p296"/>
            <p:cNvCxnSpPr/>
            <p:nvPr/>
          </p:nvCxnSpPr>
          <p:spPr>
            <a:xfrm>
              <a:off x="4305300" y="4495800"/>
              <a:ext cx="742950" cy="0"/>
            </a:xfrm>
            <a:prstGeom prst="straightConnector1">
              <a:avLst/>
            </a:prstGeom>
            <a:noFill/>
            <a:ln cap="rnd" cmpd="sng" w="9525">
              <a:solidFill>
                <a:schemeClr val="dk1"/>
              </a:solidFill>
              <a:prstDash val="solid"/>
              <a:miter lim="8000"/>
              <a:headEnd len="sm" w="sm" type="none"/>
              <a:tailEnd len="sm" w="sm" type="triangle"/>
            </a:ln>
          </p:spPr>
        </p:cxnSp>
        <p:cxnSp>
          <p:nvCxnSpPr>
            <p:cNvPr id="2977" name="Google Shape;2977;p296"/>
            <p:cNvCxnSpPr/>
            <p:nvPr/>
          </p:nvCxnSpPr>
          <p:spPr>
            <a:xfrm flipH="1" rot="10800000">
              <a:off x="4000500" y="5334000"/>
              <a:ext cx="1047750" cy="628650"/>
            </a:xfrm>
            <a:prstGeom prst="straightConnector1">
              <a:avLst/>
            </a:prstGeom>
            <a:noFill/>
            <a:ln cap="rnd" cmpd="sng" w="9525">
              <a:solidFill>
                <a:schemeClr val="dk1"/>
              </a:solidFill>
              <a:prstDash val="solid"/>
              <a:miter lim="8000"/>
              <a:headEnd len="sm" w="sm" type="none"/>
              <a:tailEnd len="sm" w="sm" type="triangle"/>
            </a:ln>
          </p:spPr>
        </p:cxnSp>
        <p:cxnSp>
          <p:nvCxnSpPr>
            <p:cNvPr id="2978" name="Google Shape;2978;p296"/>
            <p:cNvCxnSpPr/>
            <p:nvPr/>
          </p:nvCxnSpPr>
          <p:spPr>
            <a:xfrm>
              <a:off x="3981450" y="6076950"/>
              <a:ext cx="1066800" cy="133350"/>
            </a:xfrm>
            <a:prstGeom prst="straightConnector1">
              <a:avLst/>
            </a:prstGeom>
            <a:noFill/>
            <a:ln cap="rnd" cmpd="sng" w="9525">
              <a:solidFill>
                <a:schemeClr val="dk1"/>
              </a:solidFill>
              <a:prstDash val="solid"/>
              <a:miter lim="8000"/>
              <a:headEnd len="sm" w="sm" type="none"/>
              <a:tailEnd len="sm" w="sm" type="triangle"/>
            </a:ln>
          </p:spPr>
        </p:cxnSp>
      </p:grpSp>
      <p:sp>
        <p:nvSpPr>
          <p:cNvPr id="2979" name="Google Shape;2979;p29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409" name="Google Shape;409;p4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DBMS Languages</a:t>
            </a:r>
            <a:endParaRPr b="1" i="0" sz="4000" u="none" cap="small" strike="noStrike">
              <a:solidFill>
                <a:srgbClr val="333399"/>
              </a:solidFill>
              <a:latin typeface="Arial"/>
              <a:ea typeface="Arial"/>
              <a:cs typeface="Arial"/>
              <a:sym typeface="Arial"/>
            </a:endParaRPr>
          </a:p>
        </p:txBody>
      </p:sp>
      <p:sp>
        <p:nvSpPr>
          <p:cNvPr id="410" name="Google Shape;410;p4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56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Data Definition Language</a:t>
            </a:r>
            <a:r>
              <a:rPr b="0" i="0" lang="en-US" sz="2800" u="none" cap="none" strike="noStrike">
                <a:solidFill>
                  <a:srgbClr val="000000"/>
                </a:solidFill>
                <a:latin typeface="Times New Roman"/>
                <a:ea typeface="Times New Roman"/>
                <a:cs typeface="Times New Roman"/>
                <a:sym typeface="Times New Roman"/>
              </a:rPr>
              <a:t> (</a:t>
            </a:r>
            <a:r>
              <a:rPr b="1" i="0" lang="en-US" sz="2800" u="none" cap="none" strike="noStrike">
                <a:solidFill>
                  <a:srgbClr val="000000"/>
                </a:solidFill>
                <a:latin typeface="Times New Roman"/>
                <a:ea typeface="Times New Roman"/>
                <a:cs typeface="Times New Roman"/>
                <a:sym typeface="Times New Roman"/>
              </a:rPr>
              <a:t>DDL</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Used by the DBA and database designers to specify the </a:t>
            </a:r>
            <a:r>
              <a:rPr b="0" i="1" lang="en-US" sz="2400" u="none" cap="none" strike="noStrike">
                <a:solidFill>
                  <a:srgbClr val="000000"/>
                </a:solidFill>
                <a:latin typeface="Times New Roman"/>
                <a:ea typeface="Times New Roman"/>
                <a:cs typeface="Times New Roman"/>
                <a:sym typeface="Times New Roman"/>
              </a:rPr>
              <a:t>conceptual schema</a:t>
            </a:r>
            <a:r>
              <a:rPr b="0" i="0" lang="en-US" sz="2400" u="none" cap="none" strike="noStrike">
                <a:solidFill>
                  <a:srgbClr val="000000"/>
                </a:solidFill>
                <a:latin typeface="Times New Roman"/>
                <a:ea typeface="Times New Roman"/>
                <a:cs typeface="Times New Roman"/>
                <a:sym typeface="Times New Roman"/>
              </a:rPr>
              <a:t> of a database.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Data Manipulation Language</a:t>
            </a:r>
            <a:r>
              <a:rPr b="0" i="0" lang="en-US" sz="2800" u="none" cap="none" strike="noStrike">
                <a:solidFill>
                  <a:srgbClr val="000000"/>
                </a:solidFill>
                <a:latin typeface="Times New Roman"/>
                <a:ea typeface="Times New Roman"/>
                <a:cs typeface="Times New Roman"/>
                <a:sym typeface="Times New Roman"/>
              </a:rPr>
              <a:t> (</a:t>
            </a:r>
            <a:r>
              <a:rPr b="1" i="0" lang="en-US" sz="2800" u="none" cap="none" strike="noStrike">
                <a:solidFill>
                  <a:srgbClr val="000000"/>
                </a:solidFill>
                <a:latin typeface="Times New Roman"/>
                <a:ea typeface="Times New Roman"/>
                <a:cs typeface="Times New Roman"/>
                <a:sym typeface="Times New Roman"/>
              </a:rPr>
              <a:t>DML</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Used to specify database retrievals and updates.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DML commands (</a:t>
            </a:r>
            <a:r>
              <a:rPr b="1" i="0" lang="en-US" sz="2400" u="none" cap="none" strike="noStrike">
                <a:solidFill>
                  <a:srgbClr val="000000"/>
                </a:solidFill>
                <a:latin typeface="Times New Roman"/>
                <a:ea typeface="Times New Roman"/>
                <a:cs typeface="Times New Roman"/>
                <a:sym typeface="Times New Roman"/>
              </a:rPr>
              <a:t>data sublanguage</a:t>
            </a:r>
            <a:r>
              <a:rPr b="0" i="0" lang="en-US" sz="2400" u="none" cap="none" strike="noStrike">
                <a:solidFill>
                  <a:srgbClr val="000000"/>
                </a:solidFill>
                <a:latin typeface="Times New Roman"/>
                <a:ea typeface="Times New Roman"/>
                <a:cs typeface="Times New Roman"/>
                <a:sym typeface="Times New Roman"/>
              </a:rPr>
              <a:t>) can be </a:t>
            </a:r>
            <a:r>
              <a:rPr b="0" i="1" lang="en-US" sz="2400" u="none" cap="none" strike="noStrike">
                <a:solidFill>
                  <a:srgbClr val="000000"/>
                </a:solidFill>
                <a:latin typeface="Times New Roman"/>
                <a:ea typeface="Times New Roman"/>
                <a:cs typeface="Times New Roman"/>
                <a:sym typeface="Times New Roman"/>
              </a:rPr>
              <a:t>embedded</a:t>
            </a:r>
            <a:r>
              <a:rPr b="0" i="0" lang="en-US" sz="2400" u="none" cap="none" strike="noStrike">
                <a:solidFill>
                  <a:srgbClr val="000000"/>
                </a:solidFill>
                <a:latin typeface="Times New Roman"/>
                <a:ea typeface="Times New Roman"/>
                <a:cs typeface="Times New Roman"/>
                <a:sym typeface="Times New Roman"/>
              </a:rPr>
              <a:t> in a general-purpose programming language (</a:t>
            </a:r>
            <a:r>
              <a:rPr b="1" i="0" lang="en-US" sz="2400" u="none" cap="none" strike="noStrike">
                <a:solidFill>
                  <a:srgbClr val="000000"/>
                </a:solidFill>
                <a:latin typeface="Times New Roman"/>
                <a:ea typeface="Times New Roman"/>
                <a:cs typeface="Times New Roman"/>
                <a:sym typeface="Times New Roman"/>
              </a:rPr>
              <a:t>host language</a:t>
            </a:r>
            <a:r>
              <a:rPr b="0" i="0" lang="en-US" sz="2400" u="none" cap="none" strike="noStrike">
                <a:solidFill>
                  <a:srgbClr val="000000"/>
                </a:solidFill>
                <a:latin typeface="Times New Roman"/>
                <a:ea typeface="Times New Roman"/>
                <a:cs typeface="Times New Roman"/>
                <a:sym typeface="Times New Roman"/>
              </a:rPr>
              <a:t>), such as COBOL, C, ASP, PHP, Java, or an Assembly Language.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Alternatively, </a:t>
            </a:r>
            <a:r>
              <a:rPr b="0" i="1" lang="en-US" sz="2400" u="none" cap="none" strike="noStrike">
                <a:solidFill>
                  <a:srgbClr val="000000"/>
                </a:solidFill>
                <a:latin typeface="Times New Roman"/>
                <a:ea typeface="Times New Roman"/>
                <a:cs typeface="Times New Roman"/>
                <a:sym typeface="Times New Roman"/>
              </a:rPr>
              <a:t>stand-alone</a:t>
            </a:r>
            <a:r>
              <a:rPr b="0" i="0" lang="en-US" sz="2400" u="none" cap="none" strike="noStrike">
                <a:solidFill>
                  <a:srgbClr val="000000"/>
                </a:solidFill>
                <a:latin typeface="Times New Roman"/>
                <a:ea typeface="Times New Roman"/>
                <a:cs typeface="Times New Roman"/>
                <a:sym typeface="Times New Roman"/>
              </a:rPr>
              <a:t> DML commands can be applied directly to the database (</a:t>
            </a:r>
            <a:r>
              <a:rPr b="1" i="0" lang="en-US" sz="2400" u="none" cap="none" strike="noStrike">
                <a:solidFill>
                  <a:srgbClr val="000000"/>
                </a:solidFill>
                <a:latin typeface="Times New Roman"/>
                <a:ea typeface="Times New Roman"/>
                <a:cs typeface="Times New Roman"/>
                <a:sym typeface="Times New Roman"/>
              </a:rPr>
              <a:t>query language</a:t>
            </a:r>
            <a:r>
              <a:rPr b="0" i="0" lang="en-US" sz="2400" u="none" cap="none" strike="noStrike">
                <a:solidFill>
                  <a:srgbClr val="000000"/>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411" name="Google Shape;411;p4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3" name="Shape 2983"/>
        <p:cNvGrpSpPr/>
        <p:nvPr/>
      </p:nvGrpSpPr>
      <p:grpSpPr>
        <a:xfrm>
          <a:off x="0" y="0"/>
          <a:ext cx="0" cy="0"/>
          <a:chOff x="0" y="0"/>
          <a:chExt cx="0" cy="0"/>
        </a:xfrm>
      </p:grpSpPr>
      <p:sp>
        <p:nvSpPr>
          <p:cNvPr id="2984" name="Google Shape;2984;p29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2985" name="Google Shape;2985;p297"/>
          <p:cNvPicPr preferRelativeResize="0"/>
          <p:nvPr/>
        </p:nvPicPr>
        <p:blipFill>
          <a:blip r:embed="rId3">
            <a:alphaModFix/>
          </a:blip>
          <a:stretch>
            <a:fillRect/>
          </a:stretch>
        </p:blipFill>
        <p:spPr>
          <a:xfrm>
            <a:off x="2419350" y="268287"/>
            <a:ext cx="6267450" cy="6356350"/>
          </a:xfrm>
          <a:prstGeom prst="rect">
            <a:avLst/>
          </a:prstGeom>
          <a:noFill/>
          <a:ln>
            <a:noFill/>
          </a:ln>
        </p:spPr>
      </p:pic>
      <p:sp>
        <p:nvSpPr>
          <p:cNvPr id="2986" name="Google Shape;2986;p297"/>
          <p:cNvSpPr txBox="1"/>
          <p:nvPr/>
        </p:nvSpPr>
        <p:spPr>
          <a:xfrm>
            <a:off x="708025" y="822325"/>
            <a:ext cx="1192212"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not 2NF</a:t>
            </a:r>
            <a:endParaRPr b="0" i="0" sz="1800" u="none" cap="none" strike="noStrike">
              <a:solidFill>
                <a:schemeClr val="lt1"/>
              </a:solidFill>
              <a:latin typeface="Times New Roman"/>
              <a:ea typeface="Times New Roman"/>
              <a:cs typeface="Times New Roman"/>
              <a:sym typeface="Times New Roman"/>
            </a:endParaRPr>
          </a:p>
        </p:txBody>
      </p:sp>
      <p:sp>
        <p:nvSpPr>
          <p:cNvPr id="2987" name="Google Shape;2987;p297"/>
          <p:cNvSpPr txBox="1"/>
          <p:nvPr/>
        </p:nvSpPr>
        <p:spPr>
          <a:xfrm>
            <a:off x="855662" y="2581275"/>
            <a:ext cx="7270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2NF</a:t>
            </a:r>
            <a:endParaRPr b="0" i="0" sz="1800" u="none" cap="none" strike="noStrike">
              <a:solidFill>
                <a:schemeClr val="lt1"/>
              </a:solidFill>
              <a:latin typeface="Times New Roman"/>
              <a:ea typeface="Times New Roman"/>
              <a:cs typeface="Times New Roman"/>
              <a:sym typeface="Times New Roman"/>
            </a:endParaRPr>
          </a:p>
        </p:txBody>
      </p:sp>
      <p:sp>
        <p:nvSpPr>
          <p:cNvPr id="2988" name="Google Shape;2988;p297"/>
          <p:cNvSpPr txBox="1"/>
          <p:nvPr/>
        </p:nvSpPr>
        <p:spPr>
          <a:xfrm>
            <a:off x="1217612" y="3543300"/>
            <a:ext cx="7486650" cy="32575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89" name="Google Shape;2989;p297"/>
          <p:cNvSpPr txBox="1"/>
          <p:nvPr/>
        </p:nvSpPr>
        <p:spPr>
          <a:xfrm>
            <a:off x="361950" y="3843337"/>
            <a:ext cx="8458200" cy="2290762"/>
          </a:xfrm>
          <a:prstGeom prst="rect">
            <a:avLst/>
          </a:prstGeom>
          <a:noFill/>
          <a:ln>
            <a:noFill/>
          </a:ln>
        </p:spPr>
        <p:txBody>
          <a:bodyPr anchorCtr="0" anchor="t" bIns="45700" lIns="91425" spcFirstLastPara="1" rIns="91425" wrap="square" tIns="45700">
            <a:noAutofit/>
          </a:bodyPr>
          <a:lstStyle/>
          <a:p>
            <a:pPr indent="342900" lvl="0" marL="0" marR="0" rtl="0" algn="l">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Second normal form (2NF) </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450"/>
              <a:buFont typeface="Times New Roman"/>
              <a:buChar char="●"/>
            </a:pPr>
            <a:r>
              <a:rPr b="0" i="0" lang="en-US" sz="2400" u="sng" cap="none" strike="noStrike">
                <a:solidFill>
                  <a:schemeClr val="dk1"/>
                </a:solidFill>
                <a:latin typeface="Times New Roman"/>
                <a:ea typeface="Times New Roman"/>
                <a:cs typeface="Times New Roman"/>
                <a:sym typeface="Times New Roman"/>
              </a:rPr>
              <a:t>in 1NF</a:t>
            </a:r>
            <a:r>
              <a:rPr b="0" i="0" lang="en-US" sz="2400" u="none" cap="none" strike="noStrike">
                <a:solidFill>
                  <a:schemeClr val="dk1"/>
                </a:solidFill>
                <a:latin typeface="Times New Roman"/>
                <a:ea typeface="Times New Roman"/>
                <a:cs typeface="Times New Roman"/>
                <a:sym typeface="Times New Roman"/>
              </a:rPr>
              <a:t> and every </a:t>
            </a:r>
            <a:r>
              <a:rPr b="0" i="1" lang="en-US" sz="2400" u="none" cap="none" strike="noStrike">
                <a:solidFill>
                  <a:schemeClr val="dk1"/>
                </a:solidFill>
                <a:latin typeface="Times New Roman"/>
                <a:ea typeface="Times New Roman"/>
                <a:cs typeface="Times New Roman"/>
                <a:sym typeface="Times New Roman"/>
              </a:rPr>
              <a:t>non-prime attribute</a:t>
            </a:r>
            <a:r>
              <a:rPr b="0" i="0" lang="en-US" sz="2400" u="none" cap="none" strike="noStrike">
                <a:solidFill>
                  <a:schemeClr val="dk1"/>
                </a:solidFill>
                <a:latin typeface="Times New Roman"/>
                <a:ea typeface="Times New Roman"/>
                <a:cs typeface="Times New Roman"/>
                <a:sym typeface="Times New Roman"/>
              </a:rPr>
              <a:t> A in R is </a:t>
            </a:r>
            <a:r>
              <a:rPr b="0" i="0" lang="en-US" sz="2400" u="none" cap="none" strike="noStrike">
                <a:solidFill>
                  <a:srgbClr val="FF0066"/>
                </a:solidFill>
                <a:latin typeface="Times New Roman"/>
                <a:ea typeface="Times New Roman"/>
                <a:cs typeface="Times New Roman"/>
                <a:sym typeface="Times New Roman"/>
              </a:rPr>
              <a:t>fully</a:t>
            </a:r>
            <a:r>
              <a:rPr b="0" i="0" lang="en-US" sz="2400" u="none" cap="none" strike="noStrike">
                <a:solidFill>
                  <a:schemeClr val="dk1"/>
                </a:solidFill>
                <a:latin typeface="Times New Roman"/>
                <a:ea typeface="Times New Roman"/>
                <a:cs typeface="Times New Roman"/>
                <a:sym typeface="Times New Roman"/>
              </a:rPr>
              <a:t> functionally dependent on the primary key</a:t>
            </a:r>
            <a:endParaRPr b="0" i="0" sz="1800" u="none" cap="none" strike="noStrike">
              <a:solidFill>
                <a:schemeClr val="lt1"/>
              </a:solidFill>
              <a:latin typeface="Times New Roman"/>
              <a:ea typeface="Times New Roman"/>
              <a:cs typeface="Times New Roman"/>
              <a:sym typeface="Times New Roman"/>
            </a:endParaRPr>
          </a:p>
          <a:p>
            <a:pPr indent="342900" lvl="0" marL="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2NF normalization</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decompose a relation into several relations that satisfy 2NF</a:t>
            </a:r>
            <a:endParaRPr b="0" i="0" sz="1800" u="none" cap="none" strike="noStrike">
              <a:solidFill>
                <a:schemeClr val="lt1"/>
              </a:solidFill>
              <a:latin typeface="Times New Roman"/>
              <a:ea typeface="Times New Roman"/>
              <a:cs typeface="Times New Roman"/>
              <a:sym typeface="Times New Roman"/>
            </a:endParaRPr>
          </a:p>
        </p:txBody>
      </p:sp>
      <p:sp>
        <p:nvSpPr>
          <p:cNvPr id="2990" name="Google Shape;2990;p29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4" name="Shape 2994"/>
        <p:cNvGrpSpPr/>
        <p:nvPr/>
      </p:nvGrpSpPr>
      <p:grpSpPr>
        <a:xfrm>
          <a:off x="0" y="0"/>
          <a:ext cx="0" cy="0"/>
          <a:chOff x="0" y="0"/>
          <a:chExt cx="0" cy="0"/>
        </a:xfrm>
      </p:grpSpPr>
      <p:sp>
        <p:nvSpPr>
          <p:cNvPr id="2995" name="Google Shape;2995;p29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2996" name="Google Shape;2996;p298"/>
          <p:cNvSpPr txBox="1"/>
          <p:nvPr>
            <p:ph type="title"/>
          </p:nvPr>
        </p:nvSpPr>
        <p:spPr>
          <a:xfrm>
            <a:off x="1284287" y="171450"/>
            <a:ext cx="7173912" cy="8953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Third Normal Form (3NF)</a:t>
            </a:r>
            <a:endParaRPr b="1" i="0" sz="4000" u="none" cap="small" strike="noStrike">
              <a:solidFill>
                <a:srgbClr val="333399"/>
              </a:solidFill>
              <a:latin typeface="Arial"/>
              <a:ea typeface="Arial"/>
              <a:cs typeface="Arial"/>
              <a:sym typeface="Arial"/>
            </a:endParaRPr>
          </a:p>
        </p:txBody>
      </p:sp>
      <p:sp>
        <p:nvSpPr>
          <p:cNvPr id="2997" name="Google Shape;2997;p298"/>
          <p:cNvSpPr txBox="1"/>
          <p:nvPr>
            <p:ph idx="1" type="body"/>
          </p:nvPr>
        </p:nvSpPr>
        <p:spPr>
          <a:xfrm>
            <a:off x="228600" y="914400"/>
            <a:ext cx="8553450" cy="38481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Transitive dependency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X→Y is a transitive dependency, if both X→Z and Z→Y hold, where Z is a </a:t>
            </a:r>
            <a:r>
              <a:rPr b="0" i="1" lang="en-US" sz="2400" u="none" cap="none" strike="noStrike">
                <a:solidFill>
                  <a:schemeClr val="dk1"/>
                </a:solidFill>
                <a:latin typeface="Times New Roman"/>
                <a:ea typeface="Times New Roman"/>
                <a:cs typeface="Times New Roman"/>
                <a:sym typeface="Times New Roman"/>
              </a:rPr>
              <a:t>non-prime</a:t>
            </a:r>
            <a:r>
              <a:rPr b="0" i="0" lang="en-US" sz="2400" u="none" cap="none" strike="noStrike">
                <a:solidFill>
                  <a:schemeClr val="dk1"/>
                </a:solidFill>
                <a:latin typeface="Times New Roman"/>
                <a:ea typeface="Times New Roman"/>
                <a:cs typeface="Times New Roman"/>
                <a:sym typeface="Times New Roman"/>
              </a:rPr>
              <a:t> attribute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700"/>
              <a:buFont typeface="Times New Roman"/>
              <a:buChar char="●"/>
            </a:pPr>
            <a:r>
              <a:rPr b="0" i="0" lang="en-US" sz="2800" u="sng" cap="none" strike="noStrike">
                <a:solidFill>
                  <a:schemeClr val="dk1"/>
                </a:solidFill>
                <a:latin typeface="Times New Roman"/>
                <a:ea typeface="Times New Roman"/>
                <a:cs typeface="Times New Roman"/>
                <a:sym typeface="Times New Roman"/>
              </a:rPr>
              <a:t>Examples: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SSN→DMGRSSN is a </a:t>
            </a:r>
            <a:r>
              <a:rPr b="0" i="1" lang="en-US" sz="2400" u="none" cap="none" strike="noStrike">
                <a:solidFill>
                  <a:schemeClr val="dk1"/>
                </a:solidFill>
                <a:latin typeface="Times New Roman"/>
                <a:ea typeface="Times New Roman"/>
                <a:cs typeface="Times New Roman"/>
                <a:sym typeface="Times New Roman"/>
              </a:rPr>
              <a:t>transitive</a:t>
            </a:r>
            <a:r>
              <a:rPr b="0" i="0" lang="en-US" sz="2400" u="none" cap="none" strike="noStrike">
                <a:solidFill>
                  <a:schemeClr val="dk1"/>
                </a:solidFill>
                <a:latin typeface="Times New Roman"/>
                <a:ea typeface="Times New Roman"/>
                <a:cs typeface="Times New Roman"/>
                <a:sym typeface="Times New Roman"/>
              </a:rPr>
              <a:t> FD, since SSN→DNUMBER and DNUMBER→DMGRSSN hold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SSN→ENAME is </a:t>
            </a:r>
            <a:r>
              <a:rPr b="0" i="1" lang="en-US" sz="2400" u="none" cap="none" strike="noStrike">
                <a:solidFill>
                  <a:schemeClr val="dk1"/>
                </a:solidFill>
                <a:latin typeface="Times New Roman"/>
                <a:ea typeface="Times New Roman"/>
                <a:cs typeface="Times New Roman"/>
                <a:sym typeface="Times New Roman"/>
              </a:rPr>
              <a:t>non-transitive, </a:t>
            </a:r>
            <a:r>
              <a:rPr b="0" i="0" lang="en-US" sz="2400" u="none" cap="none" strike="noStrike">
                <a:solidFill>
                  <a:schemeClr val="dk1"/>
                </a:solidFill>
                <a:latin typeface="Times New Roman"/>
                <a:ea typeface="Times New Roman"/>
                <a:cs typeface="Times New Roman"/>
                <a:sym typeface="Times New Roman"/>
              </a:rPr>
              <a:t>since there is no set of attributes Z where SSN→</a:t>
            </a:r>
            <a:r>
              <a:rPr b="0" i="0" lang="en-US" sz="2400" u="none" cap="none" strike="noStrike">
                <a:solidFill>
                  <a:schemeClr val="dk1"/>
                </a:solidFill>
                <a:latin typeface="Arial"/>
                <a:ea typeface="Arial"/>
                <a:cs typeface="Arial"/>
                <a:sym typeface="Arial"/>
              </a:rPr>
              <a:t>Z</a:t>
            </a:r>
            <a:r>
              <a:rPr b="0" i="0" lang="en-US" sz="2400" u="none" cap="none" strike="noStrike">
                <a:solidFill>
                  <a:schemeClr val="dk1"/>
                </a:solidFill>
                <a:latin typeface="Times New Roman"/>
                <a:ea typeface="Times New Roman"/>
                <a:cs typeface="Times New Roman"/>
                <a:sym typeface="Times New Roman"/>
              </a:rPr>
              <a:t> and Z→ENAME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Consider EMP (SSN, Emp#, Salary),  SSN→Emp#  and Emp#→Salary hold, but SSN→Salary is </a:t>
            </a:r>
            <a:r>
              <a:rPr b="0" i="1" lang="en-US" sz="2400" u="none" cap="none" strike="noStrike">
                <a:solidFill>
                  <a:schemeClr val="dk1"/>
                </a:solidFill>
                <a:latin typeface="Times New Roman"/>
                <a:ea typeface="Times New Roman"/>
                <a:cs typeface="Times New Roman"/>
                <a:sym typeface="Times New Roman"/>
              </a:rPr>
              <a:t>non-transitive,</a:t>
            </a:r>
            <a:r>
              <a:rPr b="0" i="0" lang="en-US" sz="2400" u="none" cap="none" strike="noStrike">
                <a:solidFill>
                  <a:schemeClr val="dk1"/>
                </a:solidFill>
                <a:latin typeface="Times New Roman"/>
                <a:ea typeface="Times New Roman"/>
                <a:cs typeface="Times New Roman"/>
                <a:sym typeface="Times New Roman"/>
              </a:rPr>
              <a:t> since Emp# is a candidate key. </a:t>
            </a:r>
            <a:endParaRPr b="0" i="0" sz="1800" u="none" cap="none" strike="noStrike">
              <a:solidFill>
                <a:schemeClr val="dk1"/>
              </a:solidFill>
              <a:latin typeface="Times New Roman"/>
              <a:ea typeface="Times New Roman"/>
              <a:cs typeface="Times New Roman"/>
              <a:sym typeface="Times New Roman"/>
            </a:endParaRPr>
          </a:p>
        </p:txBody>
      </p:sp>
      <p:grpSp>
        <p:nvGrpSpPr>
          <p:cNvPr id="2998" name="Google Shape;2998;p298"/>
          <p:cNvGrpSpPr/>
          <p:nvPr/>
        </p:nvGrpSpPr>
        <p:grpSpPr>
          <a:xfrm>
            <a:off x="1741487" y="4762500"/>
            <a:ext cx="4868863" cy="1917700"/>
            <a:chOff x="1284287" y="4597400"/>
            <a:chExt cx="4868863" cy="1917700"/>
          </a:xfrm>
        </p:grpSpPr>
        <p:sp>
          <p:nvSpPr>
            <p:cNvPr id="2999" name="Google Shape;2999;p298"/>
            <p:cNvSpPr txBox="1"/>
            <p:nvPr/>
          </p:nvSpPr>
          <p:spPr>
            <a:xfrm>
              <a:off x="2552700" y="4597400"/>
              <a:ext cx="1733550" cy="1917700"/>
            </a:xfrm>
            <a:prstGeom prst="rect">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00" name="Google Shape;3000;p298"/>
            <p:cNvSpPr/>
            <p:nvPr/>
          </p:nvSpPr>
          <p:spPr>
            <a:xfrm>
              <a:off x="2933700" y="4800600"/>
              <a:ext cx="1085850" cy="533400"/>
            </a:xfrm>
            <a:prstGeom prst="ellipse">
              <a:avLst/>
            </a:prstGeom>
            <a:solidFill>
              <a:srgbClr val="FFFF00"/>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Font typeface="Arial"/>
                <a:buNone/>
              </a:pPr>
              <a:r>
                <a:rPr b="0" i="0" lang="en-US" sz="1600" u="none" cap="none" strike="noStrike">
                  <a:solidFill>
                    <a:schemeClr val="dk1"/>
                  </a:solidFill>
                  <a:latin typeface="Arial"/>
                  <a:ea typeface="Arial"/>
                  <a:cs typeface="Arial"/>
                  <a:sym typeface="Arial"/>
                </a:rPr>
                <a:t>A</a:t>
              </a:r>
              <a:endParaRPr/>
            </a:p>
          </p:txBody>
        </p:sp>
        <p:sp>
          <p:nvSpPr>
            <p:cNvPr id="3001" name="Google Shape;3001;p298"/>
            <p:cNvSpPr/>
            <p:nvPr/>
          </p:nvSpPr>
          <p:spPr>
            <a:xfrm>
              <a:off x="5054600" y="4635500"/>
              <a:ext cx="1085850" cy="533400"/>
            </a:xfrm>
            <a:prstGeom prst="ellipse">
              <a:avLst/>
            </a:prstGeom>
            <a:solidFill>
              <a:srgbClr val="FFFF00"/>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Font typeface="Arial"/>
                <a:buNone/>
              </a:pPr>
              <a:r>
                <a:rPr b="0" i="0" lang="en-US" sz="1600" u="none" cap="none" strike="noStrike">
                  <a:solidFill>
                    <a:schemeClr val="dk1"/>
                  </a:solidFill>
                  <a:latin typeface="Arial"/>
                  <a:ea typeface="Arial"/>
                  <a:cs typeface="Arial"/>
                  <a:sym typeface="Arial"/>
                </a:rPr>
                <a:t>C</a:t>
              </a:r>
              <a:endParaRPr/>
            </a:p>
          </p:txBody>
        </p:sp>
        <p:sp>
          <p:nvSpPr>
            <p:cNvPr id="3002" name="Google Shape;3002;p298"/>
            <p:cNvSpPr/>
            <p:nvPr/>
          </p:nvSpPr>
          <p:spPr>
            <a:xfrm>
              <a:off x="5067300" y="5562600"/>
              <a:ext cx="1085850" cy="533400"/>
            </a:xfrm>
            <a:prstGeom prst="ellipse">
              <a:avLst/>
            </a:prstGeom>
            <a:solidFill>
              <a:srgbClr val="FFFF00"/>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Font typeface="Arial"/>
                <a:buNone/>
              </a:pPr>
              <a:r>
                <a:rPr b="0" i="0" lang="en-US" sz="1600" u="none" cap="none" strike="noStrike">
                  <a:solidFill>
                    <a:schemeClr val="dk1"/>
                  </a:solidFill>
                  <a:latin typeface="Arial"/>
                  <a:ea typeface="Arial"/>
                  <a:cs typeface="Arial"/>
                  <a:sym typeface="Arial"/>
                </a:rPr>
                <a:t>D</a:t>
              </a:r>
              <a:endParaRPr/>
            </a:p>
          </p:txBody>
        </p:sp>
        <p:sp>
          <p:nvSpPr>
            <p:cNvPr id="3003" name="Google Shape;3003;p298"/>
            <p:cNvSpPr/>
            <p:nvPr/>
          </p:nvSpPr>
          <p:spPr>
            <a:xfrm>
              <a:off x="2921000" y="5740400"/>
              <a:ext cx="1085850" cy="533400"/>
            </a:xfrm>
            <a:prstGeom prst="ellipse">
              <a:avLst/>
            </a:prstGeom>
            <a:solidFill>
              <a:srgbClr val="FFFF00"/>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Font typeface="Arial"/>
                <a:buNone/>
              </a:pPr>
              <a:r>
                <a:rPr b="0" i="0" lang="en-US" sz="1600" u="none" cap="none" strike="noStrike">
                  <a:solidFill>
                    <a:schemeClr val="dk1"/>
                  </a:solidFill>
                  <a:latin typeface="Arial"/>
                  <a:ea typeface="Arial"/>
                  <a:cs typeface="Arial"/>
                  <a:sym typeface="Arial"/>
                </a:rPr>
                <a:t>B</a:t>
              </a:r>
              <a:endParaRPr/>
            </a:p>
          </p:txBody>
        </p:sp>
        <p:sp>
          <p:nvSpPr>
            <p:cNvPr id="3004" name="Google Shape;3004;p298"/>
            <p:cNvSpPr txBox="1"/>
            <p:nvPr/>
          </p:nvSpPr>
          <p:spPr>
            <a:xfrm>
              <a:off x="1284287" y="6140450"/>
              <a:ext cx="1235075"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600" u="none" cap="none" strike="noStrike">
                  <a:solidFill>
                    <a:schemeClr val="dk1"/>
                  </a:solidFill>
                  <a:latin typeface="Arial"/>
                  <a:ea typeface="Arial"/>
                  <a:cs typeface="Arial"/>
                  <a:sym typeface="Arial"/>
                </a:rPr>
                <a:t>primary key</a:t>
              </a:r>
              <a:endParaRPr/>
            </a:p>
          </p:txBody>
        </p:sp>
        <p:cxnSp>
          <p:nvCxnSpPr>
            <p:cNvPr id="3005" name="Google Shape;3005;p298"/>
            <p:cNvCxnSpPr/>
            <p:nvPr/>
          </p:nvCxnSpPr>
          <p:spPr>
            <a:xfrm>
              <a:off x="4305300" y="4895850"/>
              <a:ext cx="742950" cy="0"/>
            </a:xfrm>
            <a:prstGeom prst="straightConnector1">
              <a:avLst/>
            </a:prstGeom>
            <a:noFill/>
            <a:ln cap="rnd" cmpd="sng" w="9525">
              <a:solidFill>
                <a:schemeClr val="dk1"/>
              </a:solidFill>
              <a:prstDash val="solid"/>
              <a:miter lim="8000"/>
              <a:headEnd len="sm" w="sm" type="none"/>
              <a:tailEnd len="sm" w="sm" type="triangle"/>
            </a:ln>
          </p:spPr>
        </p:cxnSp>
        <p:cxnSp>
          <p:nvCxnSpPr>
            <p:cNvPr id="3006" name="Google Shape;3006;p298"/>
            <p:cNvCxnSpPr/>
            <p:nvPr/>
          </p:nvCxnSpPr>
          <p:spPr>
            <a:xfrm>
              <a:off x="5581650" y="5168900"/>
              <a:ext cx="19050" cy="400050"/>
            </a:xfrm>
            <a:prstGeom prst="straightConnector1">
              <a:avLst/>
            </a:prstGeom>
            <a:noFill/>
            <a:ln cap="rnd" cmpd="sng" w="9525">
              <a:solidFill>
                <a:schemeClr val="dk1"/>
              </a:solidFill>
              <a:prstDash val="solid"/>
              <a:miter lim="8000"/>
              <a:headEnd len="sm" w="sm" type="none"/>
              <a:tailEnd len="sm" w="sm" type="triangle"/>
            </a:ln>
          </p:spPr>
        </p:cxnSp>
        <p:cxnSp>
          <p:nvCxnSpPr>
            <p:cNvPr id="3007" name="Google Shape;3007;p298"/>
            <p:cNvCxnSpPr/>
            <p:nvPr/>
          </p:nvCxnSpPr>
          <p:spPr>
            <a:xfrm>
              <a:off x="4330700" y="5835650"/>
              <a:ext cx="742950" cy="0"/>
            </a:xfrm>
            <a:prstGeom prst="straightConnector1">
              <a:avLst/>
            </a:prstGeom>
            <a:noFill/>
            <a:ln cap="rnd" cmpd="sng" w="9525">
              <a:solidFill>
                <a:schemeClr val="dk1"/>
              </a:solidFill>
              <a:prstDash val="solid"/>
              <a:miter lim="8000"/>
              <a:headEnd len="sm" w="sm" type="none"/>
              <a:tailEnd len="sm" w="sm" type="triangle"/>
            </a:ln>
          </p:spPr>
        </p:cxnSp>
      </p:grpSp>
      <p:sp>
        <p:nvSpPr>
          <p:cNvPr id="3008" name="Google Shape;3008;p29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2" name="Shape 3012"/>
        <p:cNvGrpSpPr/>
        <p:nvPr/>
      </p:nvGrpSpPr>
      <p:grpSpPr>
        <a:xfrm>
          <a:off x="0" y="0"/>
          <a:ext cx="0" cy="0"/>
          <a:chOff x="0" y="0"/>
          <a:chExt cx="0" cy="0"/>
        </a:xfrm>
      </p:grpSpPr>
      <p:sp>
        <p:nvSpPr>
          <p:cNvPr id="3013" name="Google Shape;3013;p29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3014" name="Google Shape;3014;p299"/>
          <p:cNvPicPr preferRelativeResize="0"/>
          <p:nvPr/>
        </p:nvPicPr>
        <p:blipFill>
          <a:blip r:embed="rId3">
            <a:alphaModFix/>
          </a:blip>
          <a:stretch>
            <a:fillRect/>
          </a:stretch>
        </p:blipFill>
        <p:spPr>
          <a:xfrm>
            <a:off x="1844675" y="152400"/>
            <a:ext cx="6346825" cy="6438900"/>
          </a:xfrm>
          <a:prstGeom prst="rect">
            <a:avLst/>
          </a:prstGeom>
          <a:noFill/>
          <a:ln>
            <a:noFill/>
          </a:ln>
        </p:spPr>
      </p:pic>
      <p:sp>
        <p:nvSpPr>
          <p:cNvPr id="3015" name="Google Shape;3015;p299"/>
          <p:cNvSpPr txBox="1"/>
          <p:nvPr/>
        </p:nvSpPr>
        <p:spPr>
          <a:xfrm>
            <a:off x="762000" y="133350"/>
            <a:ext cx="7905750" cy="340995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16" name="Google Shape;3016;p299"/>
          <p:cNvSpPr txBox="1"/>
          <p:nvPr/>
        </p:nvSpPr>
        <p:spPr>
          <a:xfrm>
            <a:off x="685800" y="495300"/>
            <a:ext cx="7772400" cy="3048000"/>
          </a:xfrm>
          <a:prstGeom prst="rect">
            <a:avLst/>
          </a:prstGeom>
          <a:noFill/>
          <a:ln>
            <a:noFill/>
          </a:ln>
        </p:spPr>
        <p:txBody>
          <a:bodyPr anchorCtr="0" anchor="t" bIns="45700" lIns="91425" spcFirstLastPara="1" rIns="91425" wrap="square" tIns="45700">
            <a:noAutofit/>
          </a:bodyPr>
          <a:lstStyle/>
          <a:p>
            <a:pPr indent="342900" lvl="0" marL="0" marR="0" rtl="0" algn="l">
              <a:lnSpc>
                <a:spcPct val="80000"/>
              </a:lnSpc>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Third normal form (3NF) </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lnSpc>
                <a:spcPct val="80000"/>
              </a:lnSpc>
              <a:spcBef>
                <a:spcPts val="0"/>
              </a:spcBef>
              <a:spcAft>
                <a:spcPts val="0"/>
              </a:spcAft>
              <a:buClr>
                <a:srgbClr val="FF0000"/>
              </a:buClr>
              <a:buSzPts val="1700"/>
              <a:buFont typeface="Times New Roman"/>
              <a:buChar char="●"/>
            </a:pPr>
            <a:r>
              <a:rPr b="0" i="0" lang="en-US" sz="2800" u="sng" cap="none" strike="noStrike">
                <a:solidFill>
                  <a:schemeClr val="dk1"/>
                </a:solidFill>
                <a:latin typeface="Times New Roman"/>
                <a:ea typeface="Times New Roman"/>
                <a:cs typeface="Times New Roman"/>
                <a:sym typeface="Times New Roman"/>
              </a:rPr>
              <a:t>in 2NF</a:t>
            </a:r>
            <a:r>
              <a:rPr b="0" i="0" lang="en-US" sz="2800" u="none" cap="none" strike="noStrike">
                <a:solidFill>
                  <a:schemeClr val="dk1"/>
                </a:solidFill>
                <a:latin typeface="Times New Roman"/>
                <a:ea typeface="Times New Roman"/>
                <a:cs typeface="Times New Roman"/>
                <a:sym typeface="Times New Roman"/>
              </a:rPr>
              <a:t> and  </a:t>
            </a:r>
            <a:r>
              <a:rPr b="0" i="0" lang="en-US" sz="2800" u="none" cap="none" strike="noStrike">
                <a:solidFill>
                  <a:schemeClr val="hlink"/>
                </a:solidFill>
                <a:latin typeface="Times New Roman"/>
                <a:ea typeface="Times New Roman"/>
                <a:cs typeface="Times New Roman"/>
                <a:sym typeface="Times New Roman"/>
              </a:rPr>
              <a:t>no </a:t>
            </a:r>
            <a:r>
              <a:rPr b="0" i="1" lang="en-US" sz="2800" u="none" cap="none" strike="noStrike">
                <a:solidFill>
                  <a:schemeClr val="dk1"/>
                </a:solidFill>
                <a:latin typeface="Times New Roman"/>
                <a:ea typeface="Times New Roman"/>
                <a:cs typeface="Times New Roman"/>
                <a:sym typeface="Times New Roman"/>
              </a:rPr>
              <a:t>non-prime attribute</a:t>
            </a:r>
            <a:r>
              <a:rPr b="0" i="0" lang="en-US" sz="2800" u="none" cap="none" strike="noStrike">
                <a:solidFill>
                  <a:schemeClr val="dk1"/>
                </a:solidFill>
                <a:latin typeface="Times New Roman"/>
                <a:ea typeface="Times New Roman"/>
                <a:cs typeface="Times New Roman"/>
                <a:sym typeface="Times New Roman"/>
              </a:rPr>
              <a:t> A in R is </a:t>
            </a:r>
            <a:r>
              <a:rPr b="0" i="0" lang="en-US" sz="2800" u="none" cap="none" strike="noStrike">
                <a:solidFill>
                  <a:schemeClr val="hlink"/>
                </a:solidFill>
                <a:latin typeface="Times New Roman"/>
                <a:ea typeface="Times New Roman"/>
                <a:cs typeface="Times New Roman"/>
                <a:sym typeface="Times New Roman"/>
              </a:rPr>
              <a:t>transitively</a:t>
            </a:r>
            <a:r>
              <a:rPr b="0" i="0" lang="en-US" sz="2800" u="none" cap="none" strike="noStrike">
                <a:solidFill>
                  <a:schemeClr val="dk1"/>
                </a:solidFill>
                <a:latin typeface="Times New Roman"/>
                <a:ea typeface="Times New Roman"/>
                <a:cs typeface="Times New Roman"/>
                <a:sym typeface="Times New Roman"/>
              </a:rPr>
              <a:t> dependent on the primary key</a:t>
            </a:r>
            <a:endParaRPr b="0" i="0" sz="1800" u="none" cap="none" strike="noStrike">
              <a:solidFill>
                <a:schemeClr val="lt1"/>
              </a:solidFill>
              <a:latin typeface="Times New Roman"/>
              <a:ea typeface="Times New Roman"/>
              <a:cs typeface="Times New Roman"/>
              <a:sym typeface="Times New Roman"/>
            </a:endParaRPr>
          </a:p>
          <a:p>
            <a:pPr indent="34290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3NF normalization</a:t>
            </a:r>
            <a:endParaRPr b="0" i="0" sz="1800" u="none" cap="none" strike="noStrike">
              <a:solidFill>
                <a:schemeClr val="lt1"/>
              </a:solidFill>
              <a:latin typeface="Times New Roman"/>
              <a:ea typeface="Times New Roman"/>
              <a:cs typeface="Times New Roman"/>
              <a:sym typeface="Times New Roman"/>
            </a:endParaRPr>
          </a:p>
          <a:p>
            <a:pPr indent="736600" lvl="1"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decompose a relation into several relations that satisfy 3NF</a:t>
            </a:r>
            <a:endParaRPr b="0" i="0" sz="1800" u="none" cap="none" strike="noStrike">
              <a:solidFill>
                <a:schemeClr val="lt1"/>
              </a:solidFill>
              <a:latin typeface="Times New Roman"/>
              <a:ea typeface="Times New Roman"/>
              <a:cs typeface="Times New Roman"/>
              <a:sym typeface="Times New Roman"/>
            </a:endParaRPr>
          </a:p>
        </p:txBody>
      </p:sp>
      <p:sp>
        <p:nvSpPr>
          <p:cNvPr id="3017" name="Google Shape;3017;p299"/>
          <p:cNvSpPr txBox="1"/>
          <p:nvPr/>
        </p:nvSpPr>
        <p:spPr>
          <a:xfrm>
            <a:off x="517525" y="3927475"/>
            <a:ext cx="1192212"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not 3NF</a:t>
            </a:r>
            <a:endParaRPr b="0" i="0" sz="1800" u="none" cap="none" strike="noStrike">
              <a:solidFill>
                <a:schemeClr val="lt1"/>
              </a:solidFill>
              <a:latin typeface="Times New Roman"/>
              <a:ea typeface="Times New Roman"/>
              <a:cs typeface="Times New Roman"/>
              <a:sym typeface="Times New Roman"/>
            </a:endParaRPr>
          </a:p>
        </p:txBody>
      </p:sp>
      <p:sp>
        <p:nvSpPr>
          <p:cNvPr id="3018" name="Google Shape;3018;p299"/>
          <p:cNvSpPr txBox="1"/>
          <p:nvPr/>
        </p:nvSpPr>
        <p:spPr>
          <a:xfrm>
            <a:off x="593725" y="5800725"/>
            <a:ext cx="7270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3NF</a:t>
            </a:r>
            <a:endParaRPr b="0" i="0" sz="1800" u="none" cap="none" strike="noStrike">
              <a:solidFill>
                <a:schemeClr val="lt1"/>
              </a:solidFill>
              <a:latin typeface="Times New Roman"/>
              <a:ea typeface="Times New Roman"/>
              <a:cs typeface="Times New Roman"/>
              <a:sym typeface="Times New Roman"/>
            </a:endParaRPr>
          </a:p>
        </p:txBody>
      </p:sp>
      <p:sp>
        <p:nvSpPr>
          <p:cNvPr id="3019" name="Google Shape;3019;p29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3" name="Shape 3023"/>
        <p:cNvGrpSpPr/>
        <p:nvPr/>
      </p:nvGrpSpPr>
      <p:grpSpPr>
        <a:xfrm>
          <a:off x="0" y="0"/>
          <a:ext cx="0" cy="0"/>
          <a:chOff x="0" y="0"/>
          <a:chExt cx="0" cy="0"/>
        </a:xfrm>
      </p:grpSpPr>
      <p:sp>
        <p:nvSpPr>
          <p:cNvPr id="3024" name="Google Shape;3024;p30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3025" name="Google Shape;3025;p300"/>
          <p:cNvSpPr txBox="1"/>
          <p:nvPr>
            <p:ph type="title"/>
          </p:nvPr>
        </p:nvSpPr>
        <p:spPr>
          <a:xfrm>
            <a:off x="419100" y="304800"/>
            <a:ext cx="847725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General Normal Form Definitions </a:t>
            </a:r>
            <a:br>
              <a:rPr b="1" i="0" lang="en-US" sz="3200" u="none" cap="small" strike="noStrike">
                <a:solidFill>
                  <a:srgbClr val="333399"/>
                </a:solidFill>
                <a:latin typeface="Arial"/>
                <a:ea typeface="Arial"/>
                <a:cs typeface="Arial"/>
                <a:sym typeface="Arial"/>
              </a:rPr>
            </a:br>
            <a:r>
              <a:rPr b="1" i="0" lang="en-US" sz="3200" u="none" cap="small" strike="noStrike">
                <a:solidFill>
                  <a:srgbClr val="333399"/>
                </a:solidFill>
                <a:latin typeface="Arial"/>
                <a:ea typeface="Arial"/>
                <a:cs typeface="Arial"/>
                <a:sym typeface="Arial"/>
              </a:rPr>
              <a:t>(For </a:t>
            </a:r>
            <a:r>
              <a:rPr b="1" i="0" lang="en-US" sz="3200" u="sng" cap="small" strike="noStrike">
                <a:solidFill>
                  <a:srgbClr val="333399"/>
                </a:solidFill>
                <a:latin typeface="Arial"/>
                <a:ea typeface="Arial"/>
                <a:cs typeface="Arial"/>
                <a:sym typeface="Arial"/>
              </a:rPr>
              <a:t>Multiple Keys</a:t>
            </a:r>
            <a:r>
              <a:rPr b="1" i="0" lang="en-US" sz="3200" u="none" cap="small" strike="noStrike">
                <a:solidFill>
                  <a:srgbClr val="333399"/>
                </a:solidFill>
                <a:latin typeface="Arial"/>
                <a:ea typeface="Arial"/>
                <a:cs typeface="Arial"/>
                <a:sym typeface="Arial"/>
              </a:rPr>
              <a:t>)</a:t>
            </a:r>
            <a:endParaRPr b="1" i="0" sz="4000" u="none" cap="small" strike="noStrike">
              <a:solidFill>
                <a:srgbClr val="333399"/>
              </a:solidFill>
              <a:latin typeface="Arial"/>
              <a:ea typeface="Arial"/>
              <a:cs typeface="Arial"/>
              <a:sym typeface="Arial"/>
            </a:endParaRPr>
          </a:p>
        </p:txBody>
      </p:sp>
      <p:sp>
        <p:nvSpPr>
          <p:cNvPr id="3026" name="Google Shape;3026;p300"/>
          <p:cNvSpPr txBox="1"/>
          <p:nvPr>
            <p:ph idx="1" type="body"/>
          </p:nvPr>
        </p:nvSpPr>
        <p:spPr>
          <a:xfrm>
            <a:off x="419100" y="1695450"/>
            <a:ext cx="8477250" cy="459105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The above definitions consider the primary key only</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 following more general definitions take into account relations with multiple candidate keys</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Second normal form (2NF)</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every non-prime attribute A in R is fully functionally dependent on </a:t>
            </a:r>
            <a:r>
              <a:rPr b="0" i="1" lang="en-US" sz="2400" u="sng" cap="none" strike="noStrike">
                <a:solidFill>
                  <a:schemeClr val="dk1"/>
                </a:solidFill>
                <a:latin typeface="Times New Roman"/>
                <a:ea typeface="Times New Roman"/>
                <a:cs typeface="Times New Roman"/>
                <a:sym typeface="Times New Roman"/>
              </a:rPr>
              <a:t>any key</a:t>
            </a:r>
            <a:r>
              <a:rPr b="0" i="0" lang="en-US" sz="2400" u="sng" cap="none" strike="noStrike">
                <a:solidFill>
                  <a:schemeClr val="dk1"/>
                </a:solidFill>
                <a:latin typeface="Times New Roman"/>
                <a:ea typeface="Times New Roman"/>
                <a:cs typeface="Times New Roman"/>
                <a:sym typeface="Times New Roman"/>
              </a:rPr>
              <a:t> of R</a:t>
            </a:r>
            <a:r>
              <a:rPr b="0" i="0" lang="en-US" sz="24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Third normal form (3NF)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whenever X→A holds in R, then either (a) X is a </a:t>
            </a:r>
            <a:r>
              <a:rPr b="0" i="1" lang="en-US" sz="2400" u="sng" cap="none" strike="noStrike">
                <a:solidFill>
                  <a:schemeClr val="dk1"/>
                </a:solidFill>
                <a:latin typeface="Times New Roman"/>
                <a:ea typeface="Times New Roman"/>
                <a:cs typeface="Times New Roman"/>
                <a:sym typeface="Times New Roman"/>
              </a:rPr>
              <a:t>superkey</a:t>
            </a:r>
            <a:r>
              <a:rPr b="0" i="0" lang="en-US" sz="2400" u="none" cap="none" strike="noStrike">
                <a:solidFill>
                  <a:schemeClr val="dk1"/>
                </a:solidFill>
                <a:latin typeface="Times New Roman"/>
                <a:ea typeface="Times New Roman"/>
                <a:cs typeface="Times New Roman"/>
                <a:sym typeface="Times New Roman"/>
              </a:rPr>
              <a:t> of R, or (b) A is a </a:t>
            </a:r>
            <a:r>
              <a:rPr b="0" i="1" lang="en-US" sz="2400" u="sng" cap="none" strike="noStrike">
                <a:solidFill>
                  <a:schemeClr val="dk1"/>
                </a:solidFill>
                <a:latin typeface="Times New Roman"/>
                <a:ea typeface="Times New Roman"/>
                <a:cs typeface="Times New Roman"/>
                <a:sym typeface="Times New Roman"/>
              </a:rPr>
              <a:t>prime attribute</a:t>
            </a:r>
            <a:r>
              <a:rPr b="0" i="0" lang="en-US" sz="2400" u="none" cap="none" strike="noStrike">
                <a:solidFill>
                  <a:schemeClr val="dk1"/>
                </a:solidFill>
                <a:latin typeface="Times New Roman"/>
                <a:ea typeface="Times New Roman"/>
                <a:cs typeface="Times New Roman"/>
                <a:sym typeface="Times New Roman"/>
              </a:rPr>
              <a:t> of R</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200"/>
              <a:buFont typeface="Times New Roman"/>
              <a:buChar char="●"/>
            </a:pPr>
            <a:r>
              <a:rPr b="1" i="0" lang="en-US" sz="2000" u="none" cap="none" strike="noStrike">
                <a:solidFill>
                  <a:schemeClr val="dk1"/>
                </a:solidFill>
                <a:latin typeface="Times New Roman"/>
                <a:ea typeface="Times New Roman"/>
                <a:cs typeface="Times New Roman"/>
                <a:sym typeface="Times New Roman"/>
              </a:rPr>
              <a:t>NOTE: </a:t>
            </a:r>
            <a:r>
              <a:rPr b="0" i="0" lang="en-US" sz="2000" u="none" cap="none" strike="noStrike">
                <a:solidFill>
                  <a:schemeClr val="dk1"/>
                </a:solidFill>
                <a:latin typeface="Times New Roman"/>
                <a:ea typeface="Times New Roman"/>
                <a:cs typeface="Times New Roman"/>
                <a:sym typeface="Times New Roman"/>
              </a:rPr>
              <a:t>Boyce-Codd normal form disallows condition (b) above </a:t>
            </a:r>
            <a:endParaRPr b="0" i="0" sz="1800" u="none" cap="none" strike="noStrike">
              <a:solidFill>
                <a:schemeClr val="dk1"/>
              </a:solidFill>
              <a:latin typeface="Times New Roman"/>
              <a:ea typeface="Times New Roman"/>
              <a:cs typeface="Times New Roman"/>
              <a:sym typeface="Times New Roman"/>
            </a:endParaRPr>
          </a:p>
        </p:txBody>
      </p:sp>
      <p:sp>
        <p:nvSpPr>
          <p:cNvPr id="3027" name="Google Shape;3027;p30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1" name="Shape 3031"/>
        <p:cNvGrpSpPr/>
        <p:nvPr/>
      </p:nvGrpSpPr>
      <p:grpSpPr>
        <a:xfrm>
          <a:off x="0" y="0"/>
          <a:ext cx="0" cy="0"/>
          <a:chOff x="0" y="0"/>
          <a:chExt cx="0" cy="0"/>
        </a:xfrm>
      </p:grpSpPr>
      <p:sp>
        <p:nvSpPr>
          <p:cNvPr id="3032" name="Google Shape;3032;p30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3033" name="Google Shape;3033;p301"/>
          <p:cNvPicPr preferRelativeResize="0"/>
          <p:nvPr/>
        </p:nvPicPr>
        <p:blipFill>
          <a:blip r:embed="rId3">
            <a:alphaModFix/>
          </a:blip>
          <a:stretch>
            <a:fillRect/>
          </a:stretch>
        </p:blipFill>
        <p:spPr>
          <a:xfrm>
            <a:off x="2887662" y="209550"/>
            <a:ext cx="5076825" cy="6629400"/>
          </a:xfrm>
          <a:prstGeom prst="rect">
            <a:avLst/>
          </a:prstGeom>
          <a:noFill/>
          <a:ln>
            <a:noFill/>
          </a:ln>
        </p:spPr>
      </p:pic>
      <p:sp>
        <p:nvSpPr>
          <p:cNvPr id="3034" name="Google Shape;3034;p301"/>
          <p:cNvSpPr txBox="1"/>
          <p:nvPr/>
        </p:nvSpPr>
        <p:spPr>
          <a:xfrm>
            <a:off x="4727575" y="0"/>
            <a:ext cx="1030287"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200" u="none" cap="none" strike="noStrike">
                <a:solidFill>
                  <a:schemeClr val="dk1"/>
                </a:solidFill>
                <a:latin typeface="Times New Roman"/>
                <a:ea typeface="Times New Roman"/>
                <a:cs typeface="Times New Roman"/>
                <a:sym typeface="Times New Roman"/>
              </a:rPr>
              <a:t>candidate key</a:t>
            </a:r>
            <a:endParaRPr b="0" i="0" sz="1800" u="none" cap="none" strike="noStrike">
              <a:solidFill>
                <a:schemeClr val="lt1"/>
              </a:solidFill>
              <a:latin typeface="Times New Roman"/>
              <a:ea typeface="Times New Roman"/>
              <a:cs typeface="Times New Roman"/>
              <a:sym typeface="Times New Roman"/>
            </a:endParaRPr>
          </a:p>
        </p:txBody>
      </p:sp>
      <p:sp>
        <p:nvSpPr>
          <p:cNvPr id="3035" name="Google Shape;3035;p301"/>
          <p:cNvSpPr/>
          <p:nvPr/>
        </p:nvSpPr>
        <p:spPr>
          <a:xfrm rot="-5400000">
            <a:off x="5127625" y="-363537"/>
            <a:ext cx="133350" cy="1279525"/>
          </a:xfrm>
          <a:prstGeom prst="rightBrace">
            <a:avLst>
              <a:gd fmla="val 8333" name="adj1"/>
              <a:gd fmla="val 50000" name="adj2"/>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36" name="Google Shape;3036;p301"/>
          <p:cNvSpPr txBox="1"/>
          <p:nvPr/>
        </p:nvSpPr>
        <p:spPr>
          <a:xfrm>
            <a:off x="1209675" y="479425"/>
            <a:ext cx="1192212"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not 2NF</a:t>
            </a:r>
            <a:endParaRPr b="0" i="0" sz="1800" u="none" cap="none" strike="noStrike">
              <a:solidFill>
                <a:schemeClr val="lt1"/>
              </a:solidFill>
              <a:latin typeface="Times New Roman"/>
              <a:ea typeface="Times New Roman"/>
              <a:cs typeface="Times New Roman"/>
              <a:sym typeface="Times New Roman"/>
            </a:endParaRPr>
          </a:p>
        </p:txBody>
      </p:sp>
      <p:sp>
        <p:nvSpPr>
          <p:cNvPr id="3037" name="Google Shape;3037;p301"/>
          <p:cNvSpPr txBox="1"/>
          <p:nvPr/>
        </p:nvSpPr>
        <p:spPr>
          <a:xfrm>
            <a:off x="1209675" y="2238375"/>
            <a:ext cx="1192212"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2NF but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not 3NF</a:t>
            </a:r>
            <a:endParaRPr b="0" i="0" sz="1800" u="none" cap="none" strike="noStrike">
              <a:solidFill>
                <a:schemeClr val="lt1"/>
              </a:solidFill>
              <a:latin typeface="Times New Roman"/>
              <a:ea typeface="Times New Roman"/>
              <a:cs typeface="Times New Roman"/>
              <a:sym typeface="Times New Roman"/>
            </a:endParaRPr>
          </a:p>
        </p:txBody>
      </p:sp>
      <p:sp>
        <p:nvSpPr>
          <p:cNvPr id="3038" name="Google Shape;3038;p301"/>
          <p:cNvSpPr txBox="1"/>
          <p:nvPr/>
        </p:nvSpPr>
        <p:spPr>
          <a:xfrm>
            <a:off x="1458912" y="4511675"/>
            <a:ext cx="7270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3NF</a:t>
            </a:r>
            <a:endParaRPr b="0" i="0" sz="1800" u="none" cap="none" strike="noStrike">
              <a:solidFill>
                <a:schemeClr val="lt1"/>
              </a:solidFill>
              <a:latin typeface="Times New Roman"/>
              <a:ea typeface="Times New Roman"/>
              <a:cs typeface="Times New Roman"/>
              <a:sym typeface="Times New Roman"/>
            </a:endParaRPr>
          </a:p>
        </p:txBody>
      </p:sp>
      <p:sp>
        <p:nvSpPr>
          <p:cNvPr id="3039" name="Google Shape;3039;p30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3" name="Shape 3043"/>
        <p:cNvGrpSpPr/>
        <p:nvPr/>
      </p:nvGrpSpPr>
      <p:grpSpPr>
        <a:xfrm>
          <a:off x="0" y="0"/>
          <a:ext cx="0" cy="0"/>
          <a:chOff x="0" y="0"/>
          <a:chExt cx="0" cy="0"/>
        </a:xfrm>
      </p:grpSpPr>
      <p:sp>
        <p:nvSpPr>
          <p:cNvPr id="3044" name="Google Shape;3044;p30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3045" name="Google Shape;3045;p302"/>
          <p:cNvSpPr txBox="1"/>
          <p:nvPr>
            <p:ph type="title"/>
          </p:nvPr>
        </p:nvSpPr>
        <p:spPr>
          <a:xfrm>
            <a:off x="1036637" y="228600"/>
            <a:ext cx="7173912"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BCNF (Boyce-Codd Normal Form)</a:t>
            </a:r>
            <a:r>
              <a:rPr b="1" i="0" lang="en-US" sz="4400" u="none" cap="small" strike="noStrike">
                <a:solidFill>
                  <a:srgbClr val="333399"/>
                </a:solidFill>
                <a:latin typeface="Arial"/>
                <a:ea typeface="Arial"/>
                <a:cs typeface="Arial"/>
                <a:sym typeface="Arial"/>
              </a:rPr>
              <a:t> </a:t>
            </a:r>
            <a:endParaRPr b="1" i="0" sz="4000" u="none" cap="small" strike="noStrike">
              <a:solidFill>
                <a:srgbClr val="333399"/>
              </a:solidFill>
              <a:latin typeface="Arial"/>
              <a:ea typeface="Arial"/>
              <a:cs typeface="Arial"/>
              <a:sym typeface="Arial"/>
            </a:endParaRPr>
          </a:p>
        </p:txBody>
      </p:sp>
      <p:sp>
        <p:nvSpPr>
          <p:cNvPr id="3046" name="Google Shape;3046;p302"/>
          <p:cNvSpPr txBox="1"/>
          <p:nvPr>
            <p:ph idx="1" type="body"/>
          </p:nvPr>
        </p:nvSpPr>
        <p:spPr>
          <a:xfrm>
            <a:off x="400050" y="1371600"/>
            <a:ext cx="8439150" cy="506730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Boyce-Codd Normal Form (BCNF)</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whenever X→A holds in R, then X is a </a:t>
            </a:r>
            <a:r>
              <a:rPr b="0" i="1" lang="en-US" sz="2400" u="sng" cap="none" strike="noStrike">
                <a:solidFill>
                  <a:schemeClr val="dk1"/>
                </a:solidFill>
                <a:latin typeface="Times New Roman"/>
                <a:ea typeface="Times New Roman"/>
                <a:cs typeface="Times New Roman"/>
                <a:sym typeface="Times New Roman"/>
              </a:rPr>
              <a:t>superkey</a:t>
            </a:r>
            <a:r>
              <a:rPr b="0" i="0" lang="en-US" sz="2400" u="none" cap="none" strike="noStrike">
                <a:solidFill>
                  <a:schemeClr val="dk1"/>
                </a:solidFill>
                <a:latin typeface="Times New Roman"/>
                <a:ea typeface="Times New Roman"/>
                <a:cs typeface="Times New Roman"/>
                <a:sym typeface="Times New Roman"/>
              </a:rPr>
              <a:t> of R</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200"/>
              <a:buFont typeface="Times New Roman"/>
              <a:buChar char="●"/>
            </a:pPr>
            <a:r>
              <a:rPr b="1" i="0" lang="en-US" sz="2000" u="none" cap="none" strike="noStrike">
                <a:solidFill>
                  <a:schemeClr val="dk1"/>
                </a:solidFill>
                <a:latin typeface="Times New Roman"/>
                <a:ea typeface="Times New Roman"/>
                <a:cs typeface="Times New Roman"/>
                <a:sym typeface="Times New Roman"/>
              </a:rPr>
              <a:t>NOTE: </a:t>
            </a:r>
            <a:r>
              <a:rPr b="0" i="0" lang="en-US" sz="2000" u="none" cap="none" strike="noStrike">
                <a:solidFill>
                  <a:schemeClr val="dk1"/>
                </a:solidFill>
                <a:latin typeface="Times New Roman"/>
                <a:ea typeface="Times New Roman"/>
                <a:cs typeface="Times New Roman"/>
                <a:sym typeface="Times New Roman"/>
              </a:rPr>
              <a:t>BCNF disallows condition (b) in 3NF</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BCNF is strictly stronger than 3NF</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Every BCNF relation is in 3NF</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BCNF excludes update anomalies, while 3NF may occur some update anomalies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3NF ensures dependency preservation property, while BCNF does not (some dependency information may be lost)</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2800" u="none" cap="none" strike="noStrike">
                <a:solidFill>
                  <a:schemeClr val="dk1"/>
                </a:solidFill>
                <a:latin typeface="Times New Roman"/>
                <a:ea typeface="Times New Roman"/>
                <a:cs typeface="Times New Roman"/>
                <a:sym typeface="Times New Roman"/>
              </a:rPr>
              <a:t>A “good” database schemas design should have each relation in BCNF or 3NF</a:t>
            </a:r>
            <a:r>
              <a:rPr b="0" i="0" lang="en-US" sz="32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p:txBody>
      </p:sp>
      <p:sp>
        <p:nvSpPr>
          <p:cNvPr id="3047" name="Google Shape;3047;p30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1" name="Shape 3051"/>
        <p:cNvGrpSpPr/>
        <p:nvPr/>
      </p:nvGrpSpPr>
      <p:grpSpPr>
        <a:xfrm>
          <a:off x="0" y="0"/>
          <a:ext cx="0" cy="0"/>
          <a:chOff x="0" y="0"/>
          <a:chExt cx="0" cy="0"/>
        </a:xfrm>
      </p:grpSpPr>
      <p:sp>
        <p:nvSpPr>
          <p:cNvPr id="3052" name="Google Shape;3052;p30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3053" name="Google Shape;3053;p303"/>
          <p:cNvSpPr txBox="1"/>
          <p:nvPr>
            <p:ph type="title"/>
          </p:nvPr>
        </p:nvSpPr>
        <p:spPr>
          <a:xfrm>
            <a:off x="922337" y="85725"/>
            <a:ext cx="7173912" cy="7048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Update Anomalies in 3NF</a:t>
            </a:r>
            <a:endParaRPr b="1" i="0" sz="4000" u="none" cap="small" strike="noStrike">
              <a:solidFill>
                <a:srgbClr val="333399"/>
              </a:solidFill>
              <a:latin typeface="Arial"/>
              <a:ea typeface="Arial"/>
              <a:cs typeface="Arial"/>
              <a:sym typeface="Arial"/>
            </a:endParaRPr>
          </a:p>
        </p:txBody>
      </p:sp>
      <p:sp>
        <p:nvSpPr>
          <p:cNvPr id="3054" name="Google Shape;3054;p303"/>
          <p:cNvSpPr txBox="1"/>
          <p:nvPr>
            <p:ph idx="1" type="body"/>
          </p:nvPr>
        </p:nvSpPr>
        <p:spPr>
          <a:xfrm>
            <a:off x="685800" y="676275"/>
            <a:ext cx="7772400" cy="1190625"/>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Supplier-Product is in 3NF but not in BCNF</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insert (s01,AMD,p05,500) may cause anomaly</a:t>
            </a:r>
            <a:endParaRPr b="0" i="0" sz="1800" u="none" cap="none" strike="noStrike">
              <a:solidFill>
                <a:schemeClr val="dk1"/>
              </a:solidFill>
              <a:latin typeface="Times New Roman"/>
              <a:ea typeface="Times New Roman"/>
              <a:cs typeface="Times New Roman"/>
              <a:sym typeface="Times New Roman"/>
            </a:endParaRPr>
          </a:p>
        </p:txBody>
      </p:sp>
      <p:grpSp>
        <p:nvGrpSpPr>
          <p:cNvPr id="3055" name="Google Shape;3055;p303"/>
          <p:cNvGrpSpPr/>
          <p:nvPr/>
        </p:nvGrpSpPr>
        <p:grpSpPr>
          <a:xfrm>
            <a:off x="1989137" y="1771650"/>
            <a:ext cx="5175250" cy="2493962"/>
            <a:chOff x="1455737" y="3695700"/>
            <a:chExt cx="5175250" cy="2493962"/>
          </a:xfrm>
        </p:grpSpPr>
        <p:grpSp>
          <p:nvGrpSpPr>
            <p:cNvPr id="3056" name="Google Shape;3056;p303"/>
            <p:cNvGrpSpPr/>
            <p:nvPr/>
          </p:nvGrpSpPr>
          <p:grpSpPr>
            <a:xfrm>
              <a:off x="1455737" y="4865687"/>
              <a:ext cx="5175250" cy="1323975"/>
              <a:chOff x="1455737" y="3417887"/>
              <a:chExt cx="5175250" cy="1323975"/>
            </a:xfrm>
          </p:grpSpPr>
          <p:sp>
            <p:nvSpPr>
              <p:cNvPr id="3057" name="Google Shape;3057;p303"/>
              <p:cNvSpPr txBox="1"/>
              <p:nvPr/>
            </p:nvSpPr>
            <p:spPr>
              <a:xfrm>
                <a:off x="1455737" y="3430587"/>
                <a:ext cx="5175250" cy="13112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Times New Roman"/>
                  <a:buNone/>
                </a:pPr>
                <a:r>
                  <a:rPr b="0" i="0" lang="en-US" sz="2000" u="none" cap="none" strike="noStrike">
                    <a:solidFill>
                      <a:schemeClr val="dk1"/>
                    </a:solidFill>
                    <a:latin typeface="Times New Roman"/>
                    <a:ea typeface="Times New Roman"/>
                    <a:cs typeface="Times New Roman"/>
                    <a:sym typeface="Times New Roman"/>
                  </a:rPr>
                  <a:t>Supplier-Product   SNO   SNAME    PNO   QTY</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000" u="none" cap="none" strike="noStrike">
                    <a:solidFill>
                      <a:schemeClr val="dk1"/>
                    </a:solidFill>
                    <a:latin typeface="Times New Roman"/>
                    <a:ea typeface="Times New Roman"/>
                    <a:cs typeface="Times New Roman"/>
                    <a:sym typeface="Times New Roman"/>
                  </a:rPr>
                  <a:t>                               s01       Intel         p01      300</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000" u="none" cap="none" strike="noStrike">
                    <a:solidFill>
                      <a:schemeClr val="dk1"/>
                    </a:solidFill>
                    <a:latin typeface="Times New Roman"/>
                    <a:ea typeface="Times New Roman"/>
                    <a:cs typeface="Times New Roman"/>
                    <a:sym typeface="Times New Roman"/>
                  </a:rPr>
                  <a:t>                               s01       Intel         p02      200</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000" u="none" cap="none" strike="noStrike">
                    <a:solidFill>
                      <a:schemeClr val="dk1"/>
                    </a:solidFill>
                    <a:latin typeface="Times New Roman"/>
                    <a:ea typeface="Times New Roman"/>
                    <a:cs typeface="Times New Roman"/>
                    <a:sym typeface="Times New Roman"/>
                  </a:rPr>
                  <a:t>                               s01       Intel         p03      400</a:t>
                </a:r>
                <a:endParaRPr/>
              </a:p>
            </p:txBody>
          </p:sp>
          <p:sp>
            <p:nvSpPr>
              <p:cNvPr id="3058" name="Google Shape;3058;p303"/>
              <p:cNvSpPr txBox="1"/>
              <p:nvPr/>
            </p:nvSpPr>
            <p:spPr>
              <a:xfrm>
                <a:off x="3352800" y="3430587"/>
                <a:ext cx="3278187" cy="354012"/>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59" name="Google Shape;3059;p303"/>
              <p:cNvCxnSpPr/>
              <p:nvPr/>
            </p:nvCxnSpPr>
            <p:spPr>
              <a:xfrm>
                <a:off x="4064000" y="3417887"/>
                <a:ext cx="0" cy="366712"/>
              </a:xfrm>
              <a:prstGeom prst="straightConnector1">
                <a:avLst/>
              </a:prstGeom>
              <a:noFill/>
              <a:ln cap="rnd" cmpd="sng" w="9525">
                <a:solidFill>
                  <a:schemeClr val="dk1"/>
                </a:solidFill>
                <a:prstDash val="solid"/>
                <a:miter lim="8000"/>
                <a:headEnd len="sm" w="sm" type="none"/>
                <a:tailEnd len="sm" w="sm" type="none"/>
              </a:ln>
            </p:spPr>
          </p:cxnSp>
          <p:cxnSp>
            <p:nvCxnSpPr>
              <p:cNvPr id="3060" name="Google Shape;3060;p303"/>
              <p:cNvCxnSpPr/>
              <p:nvPr/>
            </p:nvCxnSpPr>
            <p:spPr>
              <a:xfrm>
                <a:off x="5137150" y="3443287"/>
                <a:ext cx="0" cy="366712"/>
              </a:xfrm>
              <a:prstGeom prst="straightConnector1">
                <a:avLst/>
              </a:prstGeom>
              <a:noFill/>
              <a:ln cap="rnd" cmpd="sng" w="9525">
                <a:solidFill>
                  <a:schemeClr val="dk1"/>
                </a:solidFill>
                <a:prstDash val="solid"/>
                <a:miter lim="8000"/>
                <a:headEnd len="sm" w="sm" type="none"/>
                <a:tailEnd len="sm" w="sm" type="none"/>
              </a:ln>
            </p:spPr>
          </p:cxnSp>
          <p:cxnSp>
            <p:nvCxnSpPr>
              <p:cNvPr id="3061" name="Google Shape;3061;p303"/>
              <p:cNvCxnSpPr/>
              <p:nvPr/>
            </p:nvCxnSpPr>
            <p:spPr>
              <a:xfrm>
                <a:off x="5886450" y="3430587"/>
                <a:ext cx="0" cy="366712"/>
              </a:xfrm>
              <a:prstGeom prst="straightConnector1">
                <a:avLst/>
              </a:prstGeom>
              <a:noFill/>
              <a:ln cap="rnd" cmpd="sng" w="9525">
                <a:solidFill>
                  <a:schemeClr val="dk1"/>
                </a:solidFill>
                <a:prstDash val="solid"/>
                <a:miter lim="8000"/>
                <a:headEnd len="sm" w="sm" type="none"/>
                <a:tailEnd len="sm" w="sm" type="none"/>
              </a:ln>
            </p:spPr>
          </p:cxnSp>
        </p:grpSp>
        <p:cxnSp>
          <p:nvCxnSpPr>
            <p:cNvPr id="3062" name="Google Shape;3062;p303"/>
            <p:cNvCxnSpPr/>
            <p:nvPr/>
          </p:nvCxnSpPr>
          <p:spPr>
            <a:xfrm rot="10800000">
              <a:off x="3714750" y="3981450"/>
              <a:ext cx="781050" cy="0"/>
            </a:xfrm>
            <a:prstGeom prst="straightConnector1">
              <a:avLst/>
            </a:prstGeom>
            <a:noFill/>
            <a:ln cap="rnd" cmpd="sng" w="9525">
              <a:solidFill>
                <a:schemeClr val="hlink"/>
              </a:solidFill>
              <a:prstDash val="solid"/>
              <a:miter lim="8000"/>
              <a:headEnd len="sm" w="sm" type="none"/>
              <a:tailEnd len="sm" w="sm" type="none"/>
            </a:ln>
          </p:spPr>
        </p:cxnSp>
        <p:cxnSp>
          <p:nvCxnSpPr>
            <p:cNvPr id="3063" name="Google Shape;3063;p303"/>
            <p:cNvCxnSpPr/>
            <p:nvPr/>
          </p:nvCxnSpPr>
          <p:spPr>
            <a:xfrm>
              <a:off x="3714750" y="3695700"/>
              <a:ext cx="19050" cy="247650"/>
            </a:xfrm>
            <a:prstGeom prst="straightConnector1">
              <a:avLst/>
            </a:prstGeom>
            <a:noFill/>
            <a:ln cap="rnd" cmpd="sng" w="9525">
              <a:solidFill>
                <a:schemeClr val="hlink"/>
              </a:solidFill>
              <a:prstDash val="solid"/>
              <a:miter lim="8000"/>
              <a:headEnd len="sm" w="sm" type="none"/>
              <a:tailEnd len="sm" w="sm" type="triangle"/>
            </a:ln>
          </p:spPr>
        </p:cxnSp>
        <p:cxnSp>
          <p:nvCxnSpPr>
            <p:cNvPr id="3064" name="Google Shape;3064;p303"/>
            <p:cNvCxnSpPr/>
            <p:nvPr/>
          </p:nvCxnSpPr>
          <p:spPr>
            <a:xfrm>
              <a:off x="3714750" y="3695700"/>
              <a:ext cx="781050" cy="0"/>
            </a:xfrm>
            <a:prstGeom prst="straightConnector1">
              <a:avLst/>
            </a:prstGeom>
            <a:noFill/>
            <a:ln cap="rnd" cmpd="sng" w="9525">
              <a:solidFill>
                <a:schemeClr val="hlink"/>
              </a:solidFill>
              <a:prstDash val="solid"/>
              <a:miter lim="8000"/>
              <a:headEnd len="sm" w="sm" type="none"/>
              <a:tailEnd len="sm" w="sm" type="none"/>
            </a:ln>
          </p:spPr>
        </p:cxnSp>
        <p:cxnSp>
          <p:nvCxnSpPr>
            <p:cNvPr id="3065" name="Google Shape;3065;p303"/>
            <p:cNvCxnSpPr/>
            <p:nvPr/>
          </p:nvCxnSpPr>
          <p:spPr>
            <a:xfrm>
              <a:off x="4495800" y="3695700"/>
              <a:ext cx="0" cy="209550"/>
            </a:xfrm>
            <a:prstGeom prst="straightConnector1">
              <a:avLst/>
            </a:prstGeom>
            <a:noFill/>
            <a:ln cap="rnd" cmpd="sng" w="9525">
              <a:solidFill>
                <a:schemeClr val="hlink"/>
              </a:solidFill>
              <a:prstDash val="solid"/>
              <a:miter lim="8000"/>
              <a:headEnd len="sm" w="sm" type="none"/>
              <a:tailEnd len="sm" w="sm" type="none"/>
            </a:ln>
          </p:spPr>
        </p:cxnSp>
        <p:cxnSp>
          <p:nvCxnSpPr>
            <p:cNvPr id="3066" name="Google Shape;3066;p303"/>
            <p:cNvCxnSpPr/>
            <p:nvPr/>
          </p:nvCxnSpPr>
          <p:spPr>
            <a:xfrm>
              <a:off x="4502150" y="3987800"/>
              <a:ext cx="19050" cy="247650"/>
            </a:xfrm>
            <a:prstGeom prst="straightConnector1">
              <a:avLst/>
            </a:prstGeom>
            <a:noFill/>
            <a:ln cap="rnd" cmpd="sng" w="9525">
              <a:solidFill>
                <a:schemeClr val="hlink"/>
              </a:solidFill>
              <a:prstDash val="solid"/>
              <a:miter lim="8000"/>
              <a:headEnd len="sm" w="sm" type="none"/>
              <a:tailEnd len="sm" w="sm" type="triangle"/>
            </a:ln>
          </p:spPr>
        </p:cxnSp>
        <p:cxnSp>
          <p:nvCxnSpPr>
            <p:cNvPr id="3067" name="Google Shape;3067;p303"/>
            <p:cNvCxnSpPr/>
            <p:nvPr/>
          </p:nvCxnSpPr>
          <p:spPr>
            <a:xfrm>
              <a:off x="3721100" y="4006850"/>
              <a:ext cx="0" cy="209550"/>
            </a:xfrm>
            <a:prstGeom prst="straightConnector1">
              <a:avLst/>
            </a:prstGeom>
            <a:noFill/>
            <a:ln cap="rnd" cmpd="sng" w="9525">
              <a:solidFill>
                <a:schemeClr val="hlink"/>
              </a:solidFill>
              <a:prstDash val="solid"/>
              <a:miter lim="8000"/>
              <a:headEnd len="sm" w="sm" type="none"/>
              <a:tailEnd len="sm" w="sm" type="none"/>
            </a:ln>
          </p:spPr>
        </p:cxnSp>
        <p:cxnSp>
          <p:nvCxnSpPr>
            <p:cNvPr id="3068" name="Google Shape;3068;p303"/>
            <p:cNvCxnSpPr/>
            <p:nvPr/>
          </p:nvCxnSpPr>
          <p:spPr>
            <a:xfrm>
              <a:off x="3721100" y="4616450"/>
              <a:ext cx="0" cy="209550"/>
            </a:xfrm>
            <a:prstGeom prst="straightConnector1">
              <a:avLst/>
            </a:prstGeom>
            <a:noFill/>
            <a:ln cap="rnd" cmpd="sng" w="9525">
              <a:solidFill>
                <a:schemeClr val="hlink"/>
              </a:solidFill>
              <a:prstDash val="solid"/>
              <a:miter lim="8000"/>
              <a:headEnd len="sm" w="sm" type="none"/>
              <a:tailEnd len="sm" w="sm" type="none"/>
            </a:ln>
          </p:spPr>
        </p:cxnSp>
        <p:cxnSp>
          <p:nvCxnSpPr>
            <p:cNvPr id="3069" name="Google Shape;3069;p303"/>
            <p:cNvCxnSpPr/>
            <p:nvPr/>
          </p:nvCxnSpPr>
          <p:spPr>
            <a:xfrm>
              <a:off x="5537200" y="4641850"/>
              <a:ext cx="0" cy="209550"/>
            </a:xfrm>
            <a:prstGeom prst="straightConnector1">
              <a:avLst/>
            </a:prstGeom>
            <a:noFill/>
            <a:ln cap="rnd" cmpd="sng" w="9525">
              <a:solidFill>
                <a:schemeClr val="hlink"/>
              </a:solidFill>
              <a:prstDash val="solid"/>
              <a:miter lim="8000"/>
              <a:headEnd len="sm" w="sm" type="none"/>
              <a:tailEnd len="sm" w="sm" type="none"/>
            </a:ln>
          </p:spPr>
        </p:cxnSp>
        <p:cxnSp>
          <p:nvCxnSpPr>
            <p:cNvPr id="3070" name="Google Shape;3070;p303"/>
            <p:cNvCxnSpPr/>
            <p:nvPr/>
          </p:nvCxnSpPr>
          <p:spPr>
            <a:xfrm>
              <a:off x="4559300" y="4635500"/>
              <a:ext cx="19050" cy="247650"/>
            </a:xfrm>
            <a:prstGeom prst="straightConnector1">
              <a:avLst/>
            </a:prstGeom>
            <a:noFill/>
            <a:ln cap="rnd" cmpd="sng" w="9525">
              <a:solidFill>
                <a:schemeClr val="hlink"/>
              </a:solidFill>
              <a:prstDash val="solid"/>
              <a:miter lim="8000"/>
              <a:headEnd len="sm" w="sm" type="none"/>
              <a:tailEnd len="sm" w="sm" type="triangle"/>
            </a:ln>
          </p:spPr>
        </p:cxnSp>
        <p:cxnSp>
          <p:nvCxnSpPr>
            <p:cNvPr id="3071" name="Google Shape;3071;p303"/>
            <p:cNvCxnSpPr/>
            <p:nvPr/>
          </p:nvCxnSpPr>
          <p:spPr>
            <a:xfrm>
              <a:off x="3695700" y="4610100"/>
              <a:ext cx="2590800" cy="0"/>
            </a:xfrm>
            <a:prstGeom prst="straightConnector1">
              <a:avLst/>
            </a:prstGeom>
            <a:noFill/>
            <a:ln cap="rnd" cmpd="sng" w="9525">
              <a:solidFill>
                <a:schemeClr val="hlink"/>
              </a:solidFill>
              <a:prstDash val="solid"/>
              <a:miter lim="8000"/>
              <a:headEnd len="sm" w="sm" type="none"/>
              <a:tailEnd len="sm" w="sm" type="none"/>
            </a:ln>
          </p:spPr>
        </p:cxnSp>
        <p:cxnSp>
          <p:nvCxnSpPr>
            <p:cNvPr id="3072" name="Google Shape;3072;p303"/>
            <p:cNvCxnSpPr/>
            <p:nvPr/>
          </p:nvCxnSpPr>
          <p:spPr>
            <a:xfrm>
              <a:off x="6280150" y="4622800"/>
              <a:ext cx="19050" cy="247650"/>
            </a:xfrm>
            <a:prstGeom prst="straightConnector1">
              <a:avLst/>
            </a:prstGeom>
            <a:noFill/>
            <a:ln cap="rnd" cmpd="sng" w="9525">
              <a:solidFill>
                <a:schemeClr val="hlink"/>
              </a:solidFill>
              <a:prstDash val="solid"/>
              <a:miter lim="8000"/>
              <a:headEnd len="sm" w="sm" type="none"/>
              <a:tailEnd len="sm" w="sm" type="triangle"/>
            </a:ln>
          </p:spPr>
        </p:cxnSp>
        <p:cxnSp>
          <p:nvCxnSpPr>
            <p:cNvPr id="3073" name="Google Shape;3073;p303"/>
            <p:cNvCxnSpPr/>
            <p:nvPr/>
          </p:nvCxnSpPr>
          <p:spPr>
            <a:xfrm>
              <a:off x="4565650" y="4318000"/>
              <a:ext cx="0" cy="209550"/>
            </a:xfrm>
            <a:prstGeom prst="straightConnector1">
              <a:avLst/>
            </a:prstGeom>
            <a:noFill/>
            <a:ln cap="rnd" cmpd="sng" w="9525">
              <a:solidFill>
                <a:schemeClr val="hlink"/>
              </a:solidFill>
              <a:prstDash val="solid"/>
              <a:miter lim="8000"/>
              <a:headEnd len="sm" w="sm" type="none"/>
              <a:tailEnd len="sm" w="sm" type="none"/>
            </a:ln>
          </p:spPr>
        </p:cxnSp>
        <p:cxnSp>
          <p:nvCxnSpPr>
            <p:cNvPr id="3074" name="Google Shape;3074;p303"/>
            <p:cNvCxnSpPr/>
            <p:nvPr/>
          </p:nvCxnSpPr>
          <p:spPr>
            <a:xfrm>
              <a:off x="5543550" y="4343400"/>
              <a:ext cx="0" cy="209550"/>
            </a:xfrm>
            <a:prstGeom prst="straightConnector1">
              <a:avLst/>
            </a:prstGeom>
            <a:noFill/>
            <a:ln cap="rnd" cmpd="sng" w="9525">
              <a:solidFill>
                <a:schemeClr val="hlink"/>
              </a:solidFill>
              <a:prstDash val="solid"/>
              <a:miter lim="8000"/>
              <a:headEnd len="sm" w="sm" type="none"/>
              <a:tailEnd len="sm" w="sm" type="none"/>
            </a:ln>
          </p:spPr>
        </p:cxnSp>
        <p:cxnSp>
          <p:nvCxnSpPr>
            <p:cNvPr id="3075" name="Google Shape;3075;p303"/>
            <p:cNvCxnSpPr/>
            <p:nvPr/>
          </p:nvCxnSpPr>
          <p:spPr>
            <a:xfrm>
              <a:off x="3708400" y="4318000"/>
              <a:ext cx="19050" cy="247650"/>
            </a:xfrm>
            <a:prstGeom prst="straightConnector1">
              <a:avLst/>
            </a:prstGeom>
            <a:noFill/>
            <a:ln cap="rnd" cmpd="sng" w="9525">
              <a:solidFill>
                <a:schemeClr val="hlink"/>
              </a:solidFill>
              <a:prstDash val="solid"/>
              <a:miter lim="8000"/>
              <a:headEnd len="sm" w="sm" type="none"/>
              <a:tailEnd len="sm" w="sm" type="triangle"/>
            </a:ln>
          </p:spPr>
        </p:cxnSp>
        <p:cxnSp>
          <p:nvCxnSpPr>
            <p:cNvPr id="3076" name="Google Shape;3076;p303"/>
            <p:cNvCxnSpPr/>
            <p:nvPr/>
          </p:nvCxnSpPr>
          <p:spPr>
            <a:xfrm>
              <a:off x="3702050" y="4311650"/>
              <a:ext cx="2590800" cy="0"/>
            </a:xfrm>
            <a:prstGeom prst="straightConnector1">
              <a:avLst/>
            </a:prstGeom>
            <a:noFill/>
            <a:ln cap="rnd" cmpd="sng" w="9525">
              <a:solidFill>
                <a:schemeClr val="hlink"/>
              </a:solidFill>
              <a:prstDash val="solid"/>
              <a:miter lim="8000"/>
              <a:headEnd len="sm" w="sm" type="none"/>
              <a:tailEnd len="sm" w="sm" type="none"/>
            </a:ln>
          </p:spPr>
        </p:cxnSp>
        <p:cxnSp>
          <p:nvCxnSpPr>
            <p:cNvPr id="3077" name="Google Shape;3077;p303"/>
            <p:cNvCxnSpPr/>
            <p:nvPr/>
          </p:nvCxnSpPr>
          <p:spPr>
            <a:xfrm>
              <a:off x="6286500" y="4324350"/>
              <a:ext cx="19050" cy="247650"/>
            </a:xfrm>
            <a:prstGeom prst="straightConnector1">
              <a:avLst/>
            </a:prstGeom>
            <a:noFill/>
            <a:ln cap="rnd" cmpd="sng" w="9525">
              <a:solidFill>
                <a:schemeClr val="hlink"/>
              </a:solidFill>
              <a:prstDash val="solid"/>
              <a:miter lim="8000"/>
              <a:headEnd len="sm" w="sm" type="none"/>
              <a:tailEnd len="sm" w="sm" type="triangle"/>
            </a:ln>
          </p:spPr>
        </p:cxnSp>
      </p:grpSp>
      <p:grpSp>
        <p:nvGrpSpPr>
          <p:cNvPr id="3078" name="Google Shape;3078;p303"/>
          <p:cNvGrpSpPr/>
          <p:nvPr/>
        </p:nvGrpSpPr>
        <p:grpSpPr>
          <a:xfrm>
            <a:off x="300037" y="5187950"/>
            <a:ext cx="7562850" cy="1579562"/>
            <a:chOff x="300037" y="4997450"/>
            <a:chExt cx="7562850" cy="1579562"/>
          </a:xfrm>
        </p:grpSpPr>
        <p:sp>
          <p:nvSpPr>
            <p:cNvPr id="3079" name="Google Shape;3079;p303"/>
            <p:cNvSpPr txBox="1"/>
            <p:nvPr/>
          </p:nvSpPr>
          <p:spPr>
            <a:xfrm>
              <a:off x="300037" y="5265737"/>
              <a:ext cx="4094162" cy="13112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Times New Roman"/>
                <a:buNone/>
              </a:pPr>
              <a:r>
                <a:rPr b="0" i="0" lang="en-US" sz="2000" u="none" cap="none" strike="noStrike">
                  <a:solidFill>
                    <a:schemeClr val="dk1"/>
                  </a:solidFill>
                  <a:latin typeface="Times New Roman"/>
                  <a:ea typeface="Times New Roman"/>
                  <a:cs typeface="Times New Roman"/>
                  <a:sym typeface="Times New Roman"/>
                </a:rPr>
                <a:t>Supplier-Product   SNO    PNO   QTY</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000" u="none" cap="none" strike="noStrike">
                  <a:solidFill>
                    <a:schemeClr val="dk1"/>
                  </a:solidFill>
                  <a:latin typeface="Times New Roman"/>
                  <a:ea typeface="Times New Roman"/>
                  <a:cs typeface="Times New Roman"/>
                  <a:sym typeface="Times New Roman"/>
                </a:rPr>
                <a:t>                               s01      p01      300</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000" u="none" cap="none" strike="noStrike">
                  <a:solidFill>
                    <a:schemeClr val="dk1"/>
                  </a:solidFill>
                  <a:latin typeface="Times New Roman"/>
                  <a:ea typeface="Times New Roman"/>
                  <a:cs typeface="Times New Roman"/>
                  <a:sym typeface="Times New Roman"/>
                </a:rPr>
                <a:t>                               s01      p02      200</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000" u="none" cap="none" strike="noStrike">
                  <a:solidFill>
                    <a:schemeClr val="dk1"/>
                  </a:solidFill>
                  <a:latin typeface="Times New Roman"/>
                  <a:ea typeface="Times New Roman"/>
                  <a:cs typeface="Times New Roman"/>
                  <a:sym typeface="Times New Roman"/>
                </a:rPr>
                <a:t>                               s01      p03      400</a:t>
              </a:r>
              <a:endParaRPr/>
            </a:p>
          </p:txBody>
        </p:sp>
        <p:sp>
          <p:nvSpPr>
            <p:cNvPr id="3080" name="Google Shape;3080;p303"/>
            <p:cNvSpPr txBox="1"/>
            <p:nvPr/>
          </p:nvSpPr>
          <p:spPr>
            <a:xfrm>
              <a:off x="2197100" y="5265737"/>
              <a:ext cx="2287587" cy="354012"/>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81" name="Google Shape;3081;p303"/>
            <p:cNvCxnSpPr/>
            <p:nvPr/>
          </p:nvCxnSpPr>
          <p:spPr>
            <a:xfrm>
              <a:off x="2946400" y="5253037"/>
              <a:ext cx="0" cy="366712"/>
            </a:xfrm>
            <a:prstGeom prst="straightConnector1">
              <a:avLst/>
            </a:prstGeom>
            <a:noFill/>
            <a:ln cap="rnd" cmpd="sng" w="9525">
              <a:solidFill>
                <a:schemeClr val="dk1"/>
              </a:solidFill>
              <a:prstDash val="solid"/>
              <a:miter lim="8000"/>
              <a:headEnd len="sm" w="sm" type="none"/>
              <a:tailEnd len="sm" w="sm" type="none"/>
            </a:ln>
          </p:spPr>
        </p:cxnSp>
        <p:cxnSp>
          <p:nvCxnSpPr>
            <p:cNvPr id="3082" name="Google Shape;3082;p303"/>
            <p:cNvCxnSpPr/>
            <p:nvPr/>
          </p:nvCxnSpPr>
          <p:spPr>
            <a:xfrm>
              <a:off x="3676650" y="5278437"/>
              <a:ext cx="0" cy="366712"/>
            </a:xfrm>
            <a:prstGeom prst="straightConnector1">
              <a:avLst/>
            </a:prstGeom>
            <a:noFill/>
            <a:ln cap="rnd" cmpd="sng" w="9525">
              <a:solidFill>
                <a:schemeClr val="dk1"/>
              </a:solidFill>
              <a:prstDash val="solid"/>
              <a:miter lim="8000"/>
              <a:headEnd len="sm" w="sm" type="none"/>
              <a:tailEnd len="sm" w="sm" type="none"/>
            </a:ln>
          </p:spPr>
        </p:cxnSp>
        <p:cxnSp>
          <p:nvCxnSpPr>
            <p:cNvPr id="3083" name="Google Shape;3083;p303"/>
            <p:cNvCxnSpPr/>
            <p:nvPr/>
          </p:nvCxnSpPr>
          <p:spPr>
            <a:xfrm rot="10800000">
              <a:off x="6464300" y="5302250"/>
              <a:ext cx="781050" cy="0"/>
            </a:xfrm>
            <a:prstGeom prst="straightConnector1">
              <a:avLst/>
            </a:prstGeom>
            <a:noFill/>
            <a:ln cap="rnd" cmpd="sng" w="9525">
              <a:solidFill>
                <a:schemeClr val="hlink"/>
              </a:solidFill>
              <a:prstDash val="solid"/>
              <a:miter lim="8000"/>
              <a:headEnd len="sm" w="sm" type="none"/>
              <a:tailEnd len="sm" w="sm" type="none"/>
            </a:ln>
          </p:spPr>
        </p:cxnSp>
        <p:cxnSp>
          <p:nvCxnSpPr>
            <p:cNvPr id="3084" name="Google Shape;3084;p303"/>
            <p:cNvCxnSpPr/>
            <p:nvPr/>
          </p:nvCxnSpPr>
          <p:spPr>
            <a:xfrm>
              <a:off x="6464300" y="5016500"/>
              <a:ext cx="19050" cy="247650"/>
            </a:xfrm>
            <a:prstGeom prst="straightConnector1">
              <a:avLst/>
            </a:prstGeom>
            <a:noFill/>
            <a:ln cap="rnd" cmpd="sng" w="9525">
              <a:solidFill>
                <a:schemeClr val="hlink"/>
              </a:solidFill>
              <a:prstDash val="solid"/>
              <a:miter lim="8000"/>
              <a:headEnd len="sm" w="sm" type="none"/>
              <a:tailEnd len="sm" w="sm" type="triangle"/>
            </a:ln>
          </p:spPr>
        </p:cxnSp>
        <p:cxnSp>
          <p:nvCxnSpPr>
            <p:cNvPr id="3085" name="Google Shape;3085;p303"/>
            <p:cNvCxnSpPr/>
            <p:nvPr/>
          </p:nvCxnSpPr>
          <p:spPr>
            <a:xfrm>
              <a:off x="6464300" y="5016500"/>
              <a:ext cx="781050" cy="0"/>
            </a:xfrm>
            <a:prstGeom prst="straightConnector1">
              <a:avLst/>
            </a:prstGeom>
            <a:noFill/>
            <a:ln cap="rnd" cmpd="sng" w="9525">
              <a:solidFill>
                <a:schemeClr val="hlink"/>
              </a:solidFill>
              <a:prstDash val="solid"/>
              <a:miter lim="8000"/>
              <a:headEnd len="sm" w="sm" type="none"/>
              <a:tailEnd len="sm" w="sm" type="none"/>
            </a:ln>
          </p:spPr>
        </p:cxnSp>
        <p:cxnSp>
          <p:nvCxnSpPr>
            <p:cNvPr id="3086" name="Google Shape;3086;p303"/>
            <p:cNvCxnSpPr/>
            <p:nvPr/>
          </p:nvCxnSpPr>
          <p:spPr>
            <a:xfrm>
              <a:off x="7245350" y="5016500"/>
              <a:ext cx="0" cy="209550"/>
            </a:xfrm>
            <a:prstGeom prst="straightConnector1">
              <a:avLst/>
            </a:prstGeom>
            <a:noFill/>
            <a:ln cap="rnd" cmpd="sng" w="9525">
              <a:solidFill>
                <a:schemeClr val="hlink"/>
              </a:solidFill>
              <a:prstDash val="solid"/>
              <a:miter lim="8000"/>
              <a:headEnd len="sm" w="sm" type="none"/>
              <a:tailEnd len="sm" w="sm" type="none"/>
            </a:ln>
          </p:spPr>
        </p:cxnSp>
        <p:cxnSp>
          <p:nvCxnSpPr>
            <p:cNvPr id="3087" name="Google Shape;3087;p303"/>
            <p:cNvCxnSpPr/>
            <p:nvPr/>
          </p:nvCxnSpPr>
          <p:spPr>
            <a:xfrm>
              <a:off x="7251700" y="5308600"/>
              <a:ext cx="19050" cy="247650"/>
            </a:xfrm>
            <a:prstGeom prst="straightConnector1">
              <a:avLst/>
            </a:prstGeom>
            <a:noFill/>
            <a:ln cap="rnd" cmpd="sng" w="9525">
              <a:solidFill>
                <a:schemeClr val="hlink"/>
              </a:solidFill>
              <a:prstDash val="solid"/>
              <a:miter lim="8000"/>
              <a:headEnd len="sm" w="sm" type="none"/>
              <a:tailEnd len="sm" w="sm" type="triangle"/>
            </a:ln>
          </p:spPr>
        </p:cxnSp>
        <p:cxnSp>
          <p:nvCxnSpPr>
            <p:cNvPr id="3088" name="Google Shape;3088;p303"/>
            <p:cNvCxnSpPr/>
            <p:nvPr/>
          </p:nvCxnSpPr>
          <p:spPr>
            <a:xfrm>
              <a:off x="6470650" y="5327650"/>
              <a:ext cx="0" cy="209550"/>
            </a:xfrm>
            <a:prstGeom prst="straightConnector1">
              <a:avLst/>
            </a:prstGeom>
            <a:noFill/>
            <a:ln cap="rnd" cmpd="sng" w="9525">
              <a:solidFill>
                <a:schemeClr val="hlink"/>
              </a:solidFill>
              <a:prstDash val="solid"/>
              <a:miter lim="8000"/>
              <a:headEnd len="sm" w="sm" type="none"/>
              <a:tailEnd len="sm" w="sm" type="none"/>
            </a:ln>
          </p:spPr>
        </p:cxnSp>
        <p:cxnSp>
          <p:nvCxnSpPr>
            <p:cNvPr id="3089" name="Google Shape;3089;p303"/>
            <p:cNvCxnSpPr/>
            <p:nvPr/>
          </p:nvCxnSpPr>
          <p:spPr>
            <a:xfrm>
              <a:off x="2565400" y="5003800"/>
              <a:ext cx="0" cy="209550"/>
            </a:xfrm>
            <a:prstGeom prst="straightConnector1">
              <a:avLst/>
            </a:prstGeom>
            <a:noFill/>
            <a:ln cap="rnd" cmpd="sng" w="9525">
              <a:solidFill>
                <a:schemeClr val="hlink"/>
              </a:solidFill>
              <a:prstDash val="solid"/>
              <a:miter lim="8000"/>
              <a:headEnd len="sm" w="sm" type="none"/>
              <a:tailEnd len="sm" w="sm" type="none"/>
            </a:ln>
          </p:spPr>
        </p:cxnSp>
        <p:cxnSp>
          <p:nvCxnSpPr>
            <p:cNvPr id="3090" name="Google Shape;3090;p303"/>
            <p:cNvCxnSpPr/>
            <p:nvPr/>
          </p:nvCxnSpPr>
          <p:spPr>
            <a:xfrm>
              <a:off x="2540000" y="4997450"/>
              <a:ext cx="1524000" cy="0"/>
            </a:xfrm>
            <a:prstGeom prst="straightConnector1">
              <a:avLst/>
            </a:prstGeom>
            <a:noFill/>
            <a:ln cap="rnd" cmpd="sng" w="9525">
              <a:solidFill>
                <a:schemeClr val="hlink"/>
              </a:solidFill>
              <a:prstDash val="solid"/>
              <a:miter lim="8000"/>
              <a:headEnd len="sm" w="sm" type="none"/>
              <a:tailEnd len="sm" w="sm" type="none"/>
            </a:ln>
          </p:spPr>
        </p:cxnSp>
        <p:cxnSp>
          <p:nvCxnSpPr>
            <p:cNvPr id="3091" name="Google Shape;3091;p303"/>
            <p:cNvCxnSpPr/>
            <p:nvPr/>
          </p:nvCxnSpPr>
          <p:spPr>
            <a:xfrm>
              <a:off x="4057650" y="5010150"/>
              <a:ext cx="19050" cy="247650"/>
            </a:xfrm>
            <a:prstGeom prst="straightConnector1">
              <a:avLst/>
            </a:prstGeom>
            <a:noFill/>
            <a:ln cap="rnd" cmpd="sng" w="9525">
              <a:solidFill>
                <a:schemeClr val="hlink"/>
              </a:solidFill>
              <a:prstDash val="solid"/>
              <a:miter lim="8000"/>
              <a:headEnd len="sm" w="sm" type="none"/>
              <a:tailEnd len="sm" w="sm" type="triangle"/>
            </a:ln>
          </p:spPr>
        </p:cxnSp>
        <p:cxnSp>
          <p:nvCxnSpPr>
            <p:cNvPr id="3092" name="Google Shape;3092;p303"/>
            <p:cNvCxnSpPr/>
            <p:nvPr/>
          </p:nvCxnSpPr>
          <p:spPr>
            <a:xfrm>
              <a:off x="3352800" y="5010150"/>
              <a:ext cx="0" cy="209550"/>
            </a:xfrm>
            <a:prstGeom prst="straightConnector1">
              <a:avLst/>
            </a:prstGeom>
            <a:noFill/>
            <a:ln cap="rnd" cmpd="sng" w="9525">
              <a:solidFill>
                <a:schemeClr val="hlink"/>
              </a:solidFill>
              <a:prstDash val="solid"/>
              <a:miter lim="8000"/>
              <a:headEnd len="sm" w="sm" type="none"/>
              <a:tailEnd len="sm" w="sm" type="none"/>
            </a:ln>
          </p:spPr>
        </p:cxnSp>
        <p:sp>
          <p:nvSpPr>
            <p:cNvPr id="3093" name="Google Shape;3093;p303"/>
            <p:cNvSpPr txBox="1"/>
            <p:nvPr/>
          </p:nvSpPr>
          <p:spPr>
            <a:xfrm>
              <a:off x="5030787" y="5500687"/>
              <a:ext cx="28241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Times New Roman"/>
                <a:buNone/>
              </a:pPr>
              <a:r>
                <a:rPr b="0" i="0" lang="en-US" sz="2000" u="none" cap="none" strike="noStrike">
                  <a:solidFill>
                    <a:schemeClr val="dk1"/>
                  </a:solidFill>
                  <a:latin typeface="Times New Roman"/>
                  <a:ea typeface="Times New Roman"/>
                  <a:cs typeface="Times New Roman"/>
                  <a:sym typeface="Times New Roman"/>
                </a:rPr>
                <a:t>Supplier  SNO    SNAME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Font typeface="Times New Roman"/>
                <a:buNone/>
              </a:pPr>
              <a:r>
                <a:rPr b="0" i="0" lang="en-US" sz="2000" u="none" cap="none" strike="noStrike">
                  <a:solidFill>
                    <a:schemeClr val="dk1"/>
                  </a:solidFill>
                  <a:latin typeface="Times New Roman"/>
                  <a:ea typeface="Times New Roman"/>
                  <a:cs typeface="Times New Roman"/>
                  <a:sym typeface="Times New Roman"/>
                </a:rPr>
                <a:t>                 s01        Intel</a:t>
              </a:r>
              <a:endParaRPr/>
            </a:p>
          </p:txBody>
        </p:sp>
        <p:sp>
          <p:nvSpPr>
            <p:cNvPr id="3094" name="Google Shape;3094;p303"/>
            <p:cNvSpPr txBox="1"/>
            <p:nvPr/>
          </p:nvSpPr>
          <p:spPr>
            <a:xfrm>
              <a:off x="6013450" y="5519737"/>
              <a:ext cx="1849437" cy="373062"/>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95" name="Google Shape;3095;p303"/>
            <p:cNvCxnSpPr/>
            <p:nvPr/>
          </p:nvCxnSpPr>
          <p:spPr>
            <a:xfrm>
              <a:off x="6724650" y="5507037"/>
              <a:ext cx="0" cy="366712"/>
            </a:xfrm>
            <a:prstGeom prst="straightConnector1">
              <a:avLst/>
            </a:prstGeom>
            <a:noFill/>
            <a:ln cap="rnd" cmpd="sng" w="9525">
              <a:solidFill>
                <a:schemeClr val="dk1"/>
              </a:solidFill>
              <a:prstDash val="solid"/>
              <a:miter lim="8000"/>
              <a:headEnd len="sm" w="sm" type="none"/>
              <a:tailEnd len="sm" w="sm" type="none"/>
            </a:ln>
          </p:spPr>
        </p:cxnSp>
      </p:grpSp>
      <p:cxnSp>
        <p:nvCxnSpPr>
          <p:cNvPr id="3096" name="Google Shape;3096;p303"/>
          <p:cNvCxnSpPr/>
          <p:nvPr/>
        </p:nvCxnSpPr>
        <p:spPr>
          <a:xfrm flipH="1">
            <a:off x="4552950" y="4419600"/>
            <a:ext cx="19050" cy="514350"/>
          </a:xfrm>
          <a:prstGeom prst="straightConnector1">
            <a:avLst/>
          </a:prstGeom>
          <a:noFill/>
          <a:ln cap="rnd" cmpd="sng" w="76200">
            <a:solidFill>
              <a:schemeClr val="dk1"/>
            </a:solidFill>
            <a:prstDash val="solid"/>
            <a:miter lim="8000"/>
            <a:headEnd len="sm" w="sm" type="none"/>
            <a:tailEnd len="sm" w="sm" type="triangle"/>
          </a:ln>
        </p:spPr>
      </p:cxnSp>
      <p:sp>
        <p:nvSpPr>
          <p:cNvPr id="3097" name="Google Shape;3097;p303"/>
          <p:cNvSpPr txBox="1"/>
          <p:nvPr/>
        </p:nvSpPr>
        <p:spPr>
          <a:xfrm>
            <a:off x="4632325" y="4384675"/>
            <a:ext cx="1554162"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dk2"/>
                </a:solidFill>
                <a:latin typeface="Times New Roman"/>
                <a:ea typeface="Times New Roman"/>
                <a:cs typeface="Times New Roman"/>
                <a:sym typeface="Times New Roman"/>
              </a:rPr>
              <a:t>decompose</a:t>
            </a:r>
            <a:endParaRPr b="0" i="0" sz="1800" u="none" cap="none" strike="noStrike">
              <a:solidFill>
                <a:schemeClr val="lt1"/>
              </a:solidFill>
              <a:latin typeface="Times New Roman"/>
              <a:ea typeface="Times New Roman"/>
              <a:cs typeface="Times New Roman"/>
              <a:sym typeface="Times New Roman"/>
            </a:endParaRPr>
          </a:p>
        </p:txBody>
      </p:sp>
      <p:sp>
        <p:nvSpPr>
          <p:cNvPr id="3098" name="Google Shape;3098;p303"/>
          <p:cNvSpPr txBox="1"/>
          <p:nvPr/>
        </p:nvSpPr>
        <p:spPr>
          <a:xfrm>
            <a:off x="269875" y="4784725"/>
            <a:ext cx="9810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dk2"/>
                </a:solidFill>
                <a:latin typeface="Times New Roman"/>
                <a:ea typeface="Times New Roman"/>
                <a:cs typeface="Times New Roman"/>
                <a:sym typeface="Times New Roman"/>
              </a:rPr>
              <a:t>BCNF</a:t>
            </a:r>
            <a:endParaRPr b="0" i="0" sz="1800" u="none" cap="none" strike="noStrike">
              <a:solidFill>
                <a:schemeClr val="lt1"/>
              </a:solidFill>
              <a:latin typeface="Times New Roman"/>
              <a:ea typeface="Times New Roman"/>
              <a:cs typeface="Times New Roman"/>
              <a:sym typeface="Times New Roman"/>
            </a:endParaRPr>
          </a:p>
        </p:txBody>
      </p:sp>
      <p:sp>
        <p:nvSpPr>
          <p:cNvPr id="3099" name="Google Shape;3099;p303"/>
          <p:cNvSpPr txBox="1"/>
          <p:nvPr/>
        </p:nvSpPr>
        <p:spPr>
          <a:xfrm>
            <a:off x="295275" y="2562225"/>
            <a:ext cx="1446212"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dk2"/>
                </a:solidFill>
                <a:latin typeface="Times New Roman"/>
                <a:ea typeface="Times New Roman"/>
                <a:cs typeface="Times New Roman"/>
                <a:sym typeface="Times New Roman"/>
              </a:rPr>
              <a:t>3NF but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2400" u="none" cap="none" strike="noStrike">
                <a:solidFill>
                  <a:schemeClr val="dk2"/>
                </a:solidFill>
                <a:latin typeface="Times New Roman"/>
                <a:ea typeface="Times New Roman"/>
                <a:cs typeface="Times New Roman"/>
                <a:sym typeface="Times New Roman"/>
              </a:rPr>
              <a:t>not BCNF</a:t>
            </a:r>
            <a:endParaRPr b="0" i="0" sz="1800" u="none" cap="none" strike="noStrike">
              <a:solidFill>
                <a:schemeClr val="lt1"/>
              </a:solidFill>
              <a:latin typeface="Times New Roman"/>
              <a:ea typeface="Times New Roman"/>
              <a:cs typeface="Times New Roman"/>
              <a:sym typeface="Times New Roman"/>
            </a:endParaRPr>
          </a:p>
        </p:txBody>
      </p:sp>
      <p:sp>
        <p:nvSpPr>
          <p:cNvPr id="3100" name="Google Shape;3100;p30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4" name="Shape 3104"/>
        <p:cNvGrpSpPr/>
        <p:nvPr/>
      </p:nvGrpSpPr>
      <p:grpSpPr>
        <a:xfrm>
          <a:off x="0" y="0"/>
          <a:ext cx="0" cy="0"/>
          <a:chOff x="0" y="0"/>
          <a:chExt cx="0" cy="0"/>
        </a:xfrm>
      </p:grpSpPr>
      <p:sp>
        <p:nvSpPr>
          <p:cNvPr id="3105" name="Google Shape;3105;p30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pic>
        <p:nvPicPr>
          <p:cNvPr id="3106" name="Google Shape;3106;p304"/>
          <p:cNvPicPr preferRelativeResize="0"/>
          <p:nvPr/>
        </p:nvPicPr>
        <p:blipFill>
          <a:blip r:embed="rId3">
            <a:alphaModFix/>
          </a:blip>
          <a:stretch>
            <a:fillRect/>
          </a:stretch>
        </p:blipFill>
        <p:spPr>
          <a:xfrm>
            <a:off x="1223962" y="1422400"/>
            <a:ext cx="7488237" cy="5235575"/>
          </a:xfrm>
          <a:prstGeom prst="rect">
            <a:avLst/>
          </a:prstGeom>
          <a:noFill/>
          <a:ln>
            <a:noFill/>
          </a:ln>
        </p:spPr>
      </p:pic>
      <p:sp>
        <p:nvSpPr>
          <p:cNvPr id="3107" name="Google Shape;3107;p304"/>
          <p:cNvSpPr txBox="1"/>
          <p:nvPr/>
        </p:nvSpPr>
        <p:spPr>
          <a:xfrm>
            <a:off x="4953000" y="1284287"/>
            <a:ext cx="1030287"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200" u="none" cap="none" strike="noStrike">
                <a:solidFill>
                  <a:schemeClr val="dk1"/>
                </a:solidFill>
                <a:latin typeface="Times New Roman"/>
                <a:ea typeface="Times New Roman"/>
                <a:cs typeface="Times New Roman"/>
                <a:sym typeface="Times New Roman"/>
              </a:rPr>
              <a:t>candidate key</a:t>
            </a:r>
            <a:endParaRPr b="0" i="0" sz="1800" u="none" cap="none" strike="noStrike">
              <a:solidFill>
                <a:schemeClr val="lt1"/>
              </a:solidFill>
              <a:latin typeface="Times New Roman"/>
              <a:ea typeface="Times New Roman"/>
              <a:cs typeface="Times New Roman"/>
              <a:sym typeface="Times New Roman"/>
            </a:endParaRPr>
          </a:p>
        </p:txBody>
      </p:sp>
      <p:sp>
        <p:nvSpPr>
          <p:cNvPr id="3108" name="Google Shape;3108;p304"/>
          <p:cNvSpPr/>
          <p:nvPr/>
        </p:nvSpPr>
        <p:spPr>
          <a:xfrm rot="-5400000">
            <a:off x="5384800" y="161925"/>
            <a:ext cx="166687" cy="2862262"/>
          </a:xfrm>
          <a:prstGeom prst="rightBrace">
            <a:avLst>
              <a:gd fmla="val 8333" name="adj1"/>
              <a:gd fmla="val 50000" name="adj2"/>
            </a:avLst>
          </a:prstGeom>
          <a:noFill/>
          <a:ln cap="rnd" cmpd="sng" w="9525">
            <a:solidFill>
              <a:schemeClr va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09" name="Google Shape;3109;p304"/>
          <p:cNvSpPr txBox="1"/>
          <p:nvPr/>
        </p:nvSpPr>
        <p:spPr>
          <a:xfrm>
            <a:off x="236537" y="1946275"/>
            <a:ext cx="1446212"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3NF but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not BCNF</a:t>
            </a:r>
            <a:endParaRPr b="0" i="0" sz="1800" u="none" cap="none" strike="noStrike">
              <a:solidFill>
                <a:schemeClr val="lt1"/>
              </a:solidFill>
              <a:latin typeface="Times New Roman"/>
              <a:ea typeface="Times New Roman"/>
              <a:cs typeface="Times New Roman"/>
              <a:sym typeface="Times New Roman"/>
            </a:endParaRPr>
          </a:p>
        </p:txBody>
      </p:sp>
      <p:sp>
        <p:nvSpPr>
          <p:cNvPr id="3110" name="Google Shape;3110;p304"/>
          <p:cNvSpPr txBox="1"/>
          <p:nvPr/>
        </p:nvSpPr>
        <p:spPr>
          <a:xfrm>
            <a:off x="800100" y="5181600"/>
            <a:ext cx="3257550" cy="1447800"/>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11" name="Google Shape;3111;p304"/>
          <p:cNvSpPr txBox="1"/>
          <p:nvPr/>
        </p:nvSpPr>
        <p:spPr>
          <a:xfrm>
            <a:off x="1166812" y="5470525"/>
            <a:ext cx="7196137" cy="822325"/>
          </a:xfrm>
          <a:prstGeom prst="rect">
            <a:avLst/>
          </a:prstGeom>
          <a:noFill/>
          <a:ln>
            <a:noFill/>
          </a:ln>
        </p:spPr>
        <p:txBody>
          <a:bodyPr anchorCtr="0" anchor="t" bIns="45700" lIns="91425" spcFirstLastPara="1" rIns="91425" wrap="square" tIns="45700">
            <a:noAutofit/>
          </a:bodyPr>
          <a:lstStyle/>
          <a:p>
            <a:pPr indent="457200" lvl="0" marL="0" marR="0" rtl="0" algn="l">
              <a:spcBef>
                <a:spcPts val="0"/>
              </a:spcBef>
              <a:spcAft>
                <a:spcPts val="0"/>
              </a:spcAft>
              <a:buClr>
                <a:schemeClr val="lt1"/>
              </a:buClr>
              <a:buSzPts val="2400"/>
              <a:buFont typeface="Times New Roman"/>
              <a:buAutoNum type="alphaLcPeriod"/>
            </a:pPr>
            <a:r>
              <a:rPr b="0" i="0" lang="en-US" sz="2400" u="none" cap="none" strike="noStrike">
                <a:solidFill>
                  <a:srgbClr val="333399"/>
                </a:solidFill>
                <a:latin typeface="Times New Roman"/>
                <a:ea typeface="Times New Roman"/>
                <a:cs typeface="Times New Roman"/>
                <a:sym typeface="Times New Roman"/>
              </a:rPr>
              <a:t>BCNF normalization of LOTS1A with the functional </a:t>
            </a:r>
            <a:endParaRPr b="0" i="0" sz="1800" u="none" cap="none" strike="noStrike">
              <a:solidFill>
                <a:schemeClr val="lt1"/>
              </a:solidFill>
              <a:latin typeface="Times New Roman"/>
              <a:ea typeface="Times New Roman"/>
              <a:cs typeface="Times New Roman"/>
              <a:sym typeface="Times New Roman"/>
            </a:endParaRPr>
          </a:p>
          <a:p>
            <a:pPr indent="457200" lvl="0" marL="0" marR="0" rtl="0" algn="l">
              <a:spcBef>
                <a:spcPts val="0"/>
              </a:spcBef>
              <a:spcAft>
                <a:spcPts val="0"/>
              </a:spcAft>
              <a:buClr>
                <a:schemeClr val="lt1"/>
              </a:buClr>
              <a:buFont typeface="Times New Roman"/>
              <a:buNone/>
            </a:pPr>
            <a:r>
              <a:rPr b="0" i="0" lang="en-US" sz="2400" u="none" cap="none" strike="noStrike">
                <a:solidFill>
                  <a:srgbClr val="333399"/>
                </a:solidFill>
                <a:latin typeface="Times New Roman"/>
                <a:ea typeface="Times New Roman"/>
                <a:cs typeface="Times New Roman"/>
                <a:sym typeface="Times New Roman"/>
              </a:rPr>
              <a:t>      dependency FD2 being lost in the decomposition.</a:t>
            </a:r>
            <a:endParaRPr b="0" i="0" sz="1800" u="none" cap="none" strike="noStrike">
              <a:solidFill>
                <a:schemeClr val="lt1"/>
              </a:solidFill>
              <a:latin typeface="Times New Roman"/>
              <a:ea typeface="Times New Roman"/>
              <a:cs typeface="Times New Roman"/>
              <a:sym typeface="Times New Roman"/>
            </a:endParaRPr>
          </a:p>
        </p:txBody>
      </p:sp>
      <p:sp>
        <p:nvSpPr>
          <p:cNvPr id="3112" name="Google Shape;3112;p304"/>
          <p:cNvSpPr txBox="1"/>
          <p:nvPr/>
        </p:nvSpPr>
        <p:spPr>
          <a:xfrm>
            <a:off x="998537" y="295275"/>
            <a:ext cx="7173912" cy="7048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chemeClr val="lt1"/>
              </a:buClr>
              <a:buFont typeface="Arial"/>
              <a:buNone/>
            </a:pPr>
            <a:r>
              <a:rPr b="0" i="0" lang="en-US" sz="4000" u="none" cap="none" strike="noStrike">
                <a:solidFill>
                  <a:srgbClr val="333399"/>
                </a:solidFill>
                <a:latin typeface="Arial"/>
                <a:ea typeface="Arial"/>
                <a:cs typeface="Arial"/>
                <a:sym typeface="Arial"/>
              </a:rPr>
              <a:t>Lost Information in BCNF</a:t>
            </a:r>
            <a:endParaRPr b="0" i="0" sz="1800" u="none" cap="none" strike="noStrike">
              <a:solidFill>
                <a:schemeClr val="lt1"/>
              </a:solidFill>
              <a:latin typeface="Times New Roman"/>
              <a:ea typeface="Times New Roman"/>
              <a:cs typeface="Times New Roman"/>
              <a:sym typeface="Times New Roman"/>
            </a:endParaRPr>
          </a:p>
        </p:txBody>
      </p:sp>
      <p:sp>
        <p:nvSpPr>
          <p:cNvPr id="3113" name="Google Shape;3113;p30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7" name="Shape 3117"/>
        <p:cNvGrpSpPr/>
        <p:nvPr/>
      </p:nvGrpSpPr>
      <p:grpSpPr>
        <a:xfrm>
          <a:off x="0" y="0"/>
          <a:ext cx="0" cy="0"/>
          <a:chOff x="0" y="0"/>
          <a:chExt cx="0" cy="0"/>
        </a:xfrm>
      </p:grpSpPr>
      <p:sp>
        <p:nvSpPr>
          <p:cNvPr id="3118" name="Google Shape;3118;p30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3119" name="Google Shape;3119;p305"/>
          <p:cNvSpPr txBox="1"/>
          <p:nvPr>
            <p:ph type="title"/>
          </p:nvPr>
        </p:nvSpPr>
        <p:spPr>
          <a:xfrm>
            <a:off x="76200" y="71437"/>
            <a:ext cx="8896350" cy="78581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a relation TEACH that is in 3NF but not in BCNF</a:t>
            </a:r>
            <a:endParaRPr b="1" i="0" sz="4000" u="none" cap="small" strike="noStrike">
              <a:solidFill>
                <a:srgbClr val="333399"/>
              </a:solidFill>
              <a:latin typeface="Arial"/>
              <a:ea typeface="Arial"/>
              <a:cs typeface="Arial"/>
              <a:sym typeface="Arial"/>
            </a:endParaRPr>
          </a:p>
        </p:txBody>
      </p:sp>
      <p:sp>
        <p:nvSpPr>
          <p:cNvPr id="3120" name="Google Shape;3120;p305"/>
          <p:cNvSpPr txBox="1"/>
          <p:nvPr/>
        </p:nvSpPr>
        <p:spPr>
          <a:xfrm>
            <a:off x="1828800" y="1309687"/>
            <a:ext cx="9144000" cy="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pic>
        <p:nvPicPr>
          <p:cNvPr id="3121" name="Google Shape;3121;p305"/>
          <p:cNvPicPr preferRelativeResize="0"/>
          <p:nvPr/>
        </p:nvPicPr>
        <p:blipFill>
          <a:blip r:embed="rId3">
            <a:alphaModFix/>
          </a:blip>
          <a:stretch>
            <a:fillRect/>
          </a:stretch>
        </p:blipFill>
        <p:spPr>
          <a:xfrm>
            <a:off x="1651000" y="1276350"/>
            <a:ext cx="5419725" cy="3817937"/>
          </a:xfrm>
          <a:prstGeom prst="rect">
            <a:avLst/>
          </a:prstGeom>
          <a:noFill/>
          <a:ln>
            <a:noFill/>
          </a:ln>
        </p:spPr>
      </p:pic>
      <p:cxnSp>
        <p:nvCxnSpPr>
          <p:cNvPr id="3122" name="Google Shape;3122;p305"/>
          <p:cNvCxnSpPr/>
          <p:nvPr/>
        </p:nvCxnSpPr>
        <p:spPr>
          <a:xfrm>
            <a:off x="6419850" y="1257300"/>
            <a:ext cx="1587" cy="342900"/>
          </a:xfrm>
          <a:prstGeom prst="straightConnector1">
            <a:avLst/>
          </a:prstGeom>
          <a:noFill/>
          <a:ln cap="rnd" cmpd="sng" w="9525">
            <a:solidFill>
              <a:schemeClr val="hlink"/>
            </a:solidFill>
            <a:prstDash val="solid"/>
            <a:miter lim="8000"/>
            <a:headEnd len="sm" w="sm" type="none"/>
            <a:tailEnd len="sm" w="sm" type="triangle"/>
          </a:ln>
        </p:spPr>
      </p:cxnSp>
      <p:cxnSp>
        <p:nvCxnSpPr>
          <p:cNvPr id="3123" name="Google Shape;3123;p305"/>
          <p:cNvCxnSpPr/>
          <p:nvPr/>
        </p:nvCxnSpPr>
        <p:spPr>
          <a:xfrm flipH="1">
            <a:off x="2552700" y="1257300"/>
            <a:ext cx="3867150" cy="1587"/>
          </a:xfrm>
          <a:prstGeom prst="straightConnector1">
            <a:avLst/>
          </a:prstGeom>
          <a:noFill/>
          <a:ln cap="rnd" cmpd="sng" w="9525">
            <a:solidFill>
              <a:schemeClr val="hlink"/>
            </a:solidFill>
            <a:prstDash val="solid"/>
            <a:miter lim="8000"/>
            <a:headEnd len="sm" w="sm" type="none"/>
            <a:tailEnd len="sm" w="sm" type="none"/>
          </a:ln>
        </p:spPr>
      </p:cxnSp>
      <p:cxnSp>
        <p:nvCxnSpPr>
          <p:cNvPr id="3124" name="Google Shape;3124;p305"/>
          <p:cNvCxnSpPr/>
          <p:nvPr/>
        </p:nvCxnSpPr>
        <p:spPr>
          <a:xfrm>
            <a:off x="2552700" y="1257300"/>
            <a:ext cx="1587" cy="342900"/>
          </a:xfrm>
          <a:prstGeom prst="straightConnector1">
            <a:avLst/>
          </a:prstGeom>
          <a:noFill/>
          <a:ln cap="rnd" cmpd="sng" w="9525">
            <a:solidFill>
              <a:schemeClr val="hlink"/>
            </a:solidFill>
            <a:prstDash val="solid"/>
            <a:miter lim="8000"/>
            <a:headEnd len="sm" w="sm" type="none"/>
            <a:tailEnd len="sm" w="sm" type="none"/>
          </a:ln>
        </p:spPr>
      </p:cxnSp>
      <p:cxnSp>
        <p:nvCxnSpPr>
          <p:cNvPr id="3125" name="Google Shape;3125;p305"/>
          <p:cNvCxnSpPr/>
          <p:nvPr/>
        </p:nvCxnSpPr>
        <p:spPr>
          <a:xfrm>
            <a:off x="4464050" y="1282700"/>
            <a:ext cx="1587" cy="342900"/>
          </a:xfrm>
          <a:prstGeom prst="straightConnector1">
            <a:avLst/>
          </a:prstGeom>
          <a:noFill/>
          <a:ln cap="rnd" cmpd="sng" w="9525">
            <a:solidFill>
              <a:schemeClr val="hlink"/>
            </a:solidFill>
            <a:prstDash val="solid"/>
            <a:miter lim="8000"/>
            <a:headEnd len="sm" w="sm" type="none"/>
            <a:tailEnd len="sm" w="sm" type="none"/>
          </a:ln>
        </p:spPr>
      </p:cxnSp>
      <p:cxnSp>
        <p:nvCxnSpPr>
          <p:cNvPr id="3126" name="Google Shape;3126;p305"/>
          <p:cNvCxnSpPr/>
          <p:nvPr/>
        </p:nvCxnSpPr>
        <p:spPr>
          <a:xfrm>
            <a:off x="4464050" y="800100"/>
            <a:ext cx="1587" cy="400050"/>
          </a:xfrm>
          <a:prstGeom prst="straightConnector1">
            <a:avLst/>
          </a:prstGeom>
          <a:noFill/>
          <a:ln cap="rnd" cmpd="sng" w="9525">
            <a:solidFill>
              <a:schemeClr val="hlink"/>
            </a:solidFill>
            <a:prstDash val="solid"/>
            <a:miter lim="8000"/>
            <a:headEnd len="sm" w="sm" type="none"/>
            <a:tailEnd len="sm" w="sm" type="triangle"/>
          </a:ln>
        </p:spPr>
      </p:cxnSp>
      <p:cxnSp>
        <p:nvCxnSpPr>
          <p:cNvPr id="3127" name="Google Shape;3127;p305"/>
          <p:cNvCxnSpPr/>
          <p:nvPr/>
        </p:nvCxnSpPr>
        <p:spPr>
          <a:xfrm>
            <a:off x="4464050" y="800100"/>
            <a:ext cx="1955800" cy="1587"/>
          </a:xfrm>
          <a:prstGeom prst="straightConnector1">
            <a:avLst/>
          </a:prstGeom>
          <a:noFill/>
          <a:ln cap="rnd" cmpd="sng" w="9525">
            <a:solidFill>
              <a:schemeClr val="hlink"/>
            </a:solidFill>
            <a:prstDash val="solid"/>
            <a:miter lim="8000"/>
            <a:headEnd len="sm" w="sm" type="none"/>
            <a:tailEnd len="sm" w="sm" type="none"/>
          </a:ln>
        </p:spPr>
      </p:cxnSp>
      <p:cxnSp>
        <p:nvCxnSpPr>
          <p:cNvPr id="3128" name="Google Shape;3128;p305"/>
          <p:cNvCxnSpPr/>
          <p:nvPr/>
        </p:nvCxnSpPr>
        <p:spPr>
          <a:xfrm>
            <a:off x="6419850" y="800100"/>
            <a:ext cx="1587" cy="400050"/>
          </a:xfrm>
          <a:prstGeom prst="straightConnector1">
            <a:avLst/>
          </a:prstGeom>
          <a:noFill/>
          <a:ln cap="rnd" cmpd="sng" w="9525">
            <a:solidFill>
              <a:schemeClr val="hlink"/>
            </a:solidFill>
            <a:prstDash val="solid"/>
            <a:miter lim="8000"/>
            <a:headEnd len="sm" w="sm" type="none"/>
            <a:tailEnd len="sm" w="sm" type="none"/>
          </a:ln>
        </p:spPr>
      </p:cxnSp>
      <p:cxnSp>
        <p:nvCxnSpPr>
          <p:cNvPr id="3129" name="Google Shape;3129;p305"/>
          <p:cNvCxnSpPr/>
          <p:nvPr/>
        </p:nvCxnSpPr>
        <p:spPr>
          <a:xfrm>
            <a:off x="1828800" y="1905000"/>
            <a:ext cx="2914650" cy="0"/>
          </a:xfrm>
          <a:prstGeom prst="straightConnector1">
            <a:avLst/>
          </a:prstGeom>
          <a:noFill/>
          <a:ln cap="rnd" cmpd="sng" w="9525">
            <a:solidFill>
              <a:schemeClr val="accent2"/>
            </a:solidFill>
            <a:prstDash val="solid"/>
            <a:miter lim="8000"/>
            <a:headEnd len="sm" w="sm" type="none"/>
            <a:tailEnd len="sm" w="sm" type="none"/>
          </a:ln>
        </p:spPr>
      </p:cxnSp>
      <p:sp>
        <p:nvSpPr>
          <p:cNvPr id="3130" name="Google Shape;3130;p305"/>
          <p:cNvSpPr txBox="1"/>
          <p:nvPr/>
        </p:nvSpPr>
        <p:spPr>
          <a:xfrm>
            <a:off x="6480175" y="1222375"/>
            <a:ext cx="59055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hlink"/>
                </a:solidFill>
                <a:latin typeface="Times New Roman"/>
                <a:ea typeface="Times New Roman"/>
                <a:cs typeface="Times New Roman"/>
                <a:sym typeface="Times New Roman"/>
              </a:rPr>
              <a:t>fd1</a:t>
            </a:r>
            <a:endParaRPr b="0" i="0" sz="1800" u="none" cap="none" strike="noStrike">
              <a:solidFill>
                <a:schemeClr val="lt1"/>
              </a:solidFill>
              <a:latin typeface="Times New Roman"/>
              <a:ea typeface="Times New Roman"/>
              <a:cs typeface="Times New Roman"/>
              <a:sym typeface="Times New Roman"/>
            </a:endParaRPr>
          </a:p>
        </p:txBody>
      </p:sp>
      <p:sp>
        <p:nvSpPr>
          <p:cNvPr id="3131" name="Google Shape;3131;p305"/>
          <p:cNvSpPr txBox="1"/>
          <p:nvPr/>
        </p:nvSpPr>
        <p:spPr>
          <a:xfrm>
            <a:off x="6480175" y="762000"/>
            <a:ext cx="59055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400" u="none" cap="none" strike="noStrike">
                <a:solidFill>
                  <a:schemeClr val="hlink"/>
                </a:solidFill>
                <a:latin typeface="Times New Roman"/>
                <a:ea typeface="Times New Roman"/>
                <a:cs typeface="Times New Roman"/>
                <a:sym typeface="Times New Roman"/>
              </a:rPr>
              <a:t>fd2</a:t>
            </a:r>
            <a:endParaRPr b="0" i="0" sz="1800" u="none" cap="none" strike="noStrike">
              <a:solidFill>
                <a:schemeClr val="lt1"/>
              </a:solidFill>
              <a:latin typeface="Times New Roman"/>
              <a:ea typeface="Times New Roman"/>
              <a:cs typeface="Times New Roman"/>
              <a:sym typeface="Times New Roman"/>
            </a:endParaRPr>
          </a:p>
        </p:txBody>
      </p:sp>
      <p:sp>
        <p:nvSpPr>
          <p:cNvPr id="3132" name="Google Shape;3132;p305"/>
          <p:cNvSpPr txBox="1"/>
          <p:nvPr/>
        </p:nvSpPr>
        <p:spPr>
          <a:xfrm>
            <a:off x="388937" y="5265737"/>
            <a:ext cx="8191500" cy="1352550"/>
          </a:xfrm>
          <a:prstGeom prst="rect">
            <a:avLst/>
          </a:prstGeom>
          <a:noFill/>
          <a:ln>
            <a:noFill/>
          </a:ln>
        </p:spPr>
        <p:txBody>
          <a:bodyPr anchorCtr="0" anchor="t" bIns="45700" lIns="91425" spcFirstLastPara="1" rIns="91425" wrap="square" tIns="45700">
            <a:noAutofit/>
          </a:bodyPr>
          <a:lstStyle/>
          <a:p>
            <a:pPr indent="609600" lvl="0" marL="0" marR="0" rtl="0" algn="l">
              <a:lnSpc>
                <a:spcPct val="80000"/>
              </a:lnSpc>
              <a:spcBef>
                <a:spcPts val="40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All the three possible decompositions will lose fd1</a:t>
            </a:r>
            <a:endParaRPr b="0" i="0" sz="1800" u="none" cap="none" strike="noStrike">
              <a:solidFill>
                <a:schemeClr val="lt1"/>
              </a:solidFill>
              <a:latin typeface="Times New Roman"/>
              <a:ea typeface="Times New Roman"/>
              <a:cs typeface="Times New Roman"/>
              <a:sym typeface="Times New Roman"/>
            </a:endParaRPr>
          </a:p>
          <a:p>
            <a:pPr indent="990600" lvl="1" marL="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a:t>
            </a:r>
            <a:r>
              <a:rPr b="0" i="0" lang="en-US" sz="2000" u="sng" cap="none" strike="noStrike">
                <a:solidFill>
                  <a:srgbClr val="000000"/>
                </a:solidFill>
                <a:latin typeface="Times New Roman"/>
                <a:ea typeface="Times New Roman"/>
                <a:cs typeface="Times New Roman"/>
                <a:sym typeface="Times New Roman"/>
              </a:rPr>
              <a:t>student, course</a:t>
            </a:r>
            <a:r>
              <a:rPr b="0" i="0" lang="en-US" sz="2000" u="none" cap="none" strike="noStrike">
                <a:solidFill>
                  <a:srgbClr val="000000"/>
                </a:solidFill>
                <a:latin typeface="Times New Roman"/>
                <a:ea typeface="Times New Roman"/>
                <a:cs typeface="Times New Roman"/>
                <a:sym typeface="Times New Roman"/>
              </a:rPr>
              <a:t>} and {course, </a:t>
            </a:r>
            <a:r>
              <a:rPr b="0" i="0" lang="en-US" sz="2000" u="sng" cap="none" strike="noStrike">
                <a:solidFill>
                  <a:srgbClr val="000000"/>
                </a:solidFill>
                <a:latin typeface="Times New Roman"/>
                <a:ea typeface="Times New Roman"/>
                <a:cs typeface="Times New Roman"/>
                <a:sym typeface="Times New Roman"/>
              </a:rPr>
              <a:t>instructor</a:t>
            </a:r>
            <a:r>
              <a:rPr b="0" i="0" lang="en-US" sz="2000" u="none" cap="none" strike="noStrike">
                <a:solidFill>
                  <a:srgbClr val="000000"/>
                </a:solidFill>
                <a:latin typeface="Times New Roman"/>
                <a:ea typeface="Times New Roman"/>
                <a:cs typeface="Times New Roman"/>
                <a:sym typeface="Times New Roman"/>
              </a:rPr>
              <a:t> } </a:t>
            </a:r>
            <a:endParaRPr b="0" i="0" sz="1800" u="none" cap="none" strike="noStrike">
              <a:solidFill>
                <a:schemeClr val="lt1"/>
              </a:solidFill>
              <a:latin typeface="Times New Roman"/>
              <a:ea typeface="Times New Roman"/>
              <a:cs typeface="Times New Roman"/>
              <a:sym typeface="Times New Roman"/>
            </a:endParaRPr>
          </a:p>
          <a:p>
            <a:pPr indent="990600" lvl="1" marL="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rgbClr val="000000"/>
                </a:solidFill>
                <a:latin typeface="Times New Roman"/>
                <a:ea typeface="Times New Roman"/>
                <a:cs typeface="Times New Roman"/>
                <a:sym typeface="Times New Roman"/>
              </a:rPr>
              <a:t>{</a:t>
            </a:r>
            <a:r>
              <a:rPr b="0" i="0" lang="en-US" sz="2000" u="sng" cap="none" strike="noStrike">
                <a:solidFill>
                  <a:srgbClr val="000000"/>
                </a:solidFill>
                <a:latin typeface="Times New Roman"/>
                <a:ea typeface="Times New Roman"/>
                <a:cs typeface="Times New Roman"/>
                <a:sym typeface="Times New Roman"/>
              </a:rPr>
              <a:t>student, course</a:t>
            </a:r>
            <a:r>
              <a:rPr b="0" i="0" lang="en-US" sz="2000" u="none" cap="none" strike="noStrike">
                <a:solidFill>
                  <a:srgbClr val="000000"/>
                </a:solidFill>
                <a:latin typeface="Times New Roman"/>
                <a:ea typeface="Times New Roman"/>
                <a:cs typeface="Times New Roman"/>
                <a:sym typeface="Times New Roman"/>
              </a:rPr>
              <a:t>} and {</a:t>
            </a:r>
            <a:r>
              <a:rPr b="0" i="0" lang="en-US" sz="2000" u="sng" cap="none" strike="noStrike">
                <a:solidFill>
                  <a:srgbClr val="000000"/>
                </a:solidFill>
                <a:latin typeface="Times New Roman"/>
                <a:ea typeface="Times New Roman"/>
                <a:cs typeface="Times New Roman"/>
                <a:sym typeface="Times New Roman"/>
              </a:rPr>
              <a:t>student, instructor</a:t>
            </a:r>
            <a:r>
              <a:rPr b="0" i="0" lang="en-US" sz="2000" u="none" cap="none" strike="noStrike">
                <a:solidFill>
                  <a:srgbClr val="000000"/>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a:p>
            <a:pPr indent="990600" lvl="1" marL="0" marR="0" rtl="0" algn="l">
              <a:lnSpc>
                <a:spcPct val="8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a:t>
            </a:r>
            <a:r>
              <a:rPr b="0" i="0" lang="en-US" sz="2000" u="sng" cap="none" strike="noStrike">
                <a:solidFill>
                  <a:schemeClr val="dk1"/>
                </a:solidFill>
                <a:latin typeface="Times New Roman"/>
                <a:ea typeface="Times New Roman"/>
                <a:cs typeface="Times New Roman"/>
                <a:sym typeface="Times New Roman"/>
              </a:rPr>
              <a:t>student, instructor</a:t>
            </a:r>
            <a:r>
              <a:rPr b="0" i="0" lang="en-US" sz="2000" u="none" cap="none" strike="noStrike">
                <a:solidFill>
                  <a:schemeClr val="dk1"/>
                </a:solidFill>
                <a:latin typeface="Times New Roman"/>
                <a:ea typeface="Times New Roman"/>
                <a:cs typeface="Times New Roman"/>
                <a:sym typeface="Times New Roman"/>
              </a:rPr>
              <a:t>} and {</a:t>
            </a:r>
            <a:r>
              <a:rPr b="0" i="0" lang="en-US" sz="2000" u="none" cap="none" strike="noStrike">
                <a:solidFill>
                  <a:srgbClr val="000000"/>
                </a:solidFill>
                <a:latin typeface="Times New Roman"/>
                <a:ea typeface="Times New Roman"/>
                <a:cs typeface="Times New Roman"/>
                <a:sym typeface="Times New Roman"/>
              </a:rPr>
              <a:t>course, </a:t>
            </a:r>
            <a:r>
              <a:rPr b="0" i="0" lang="en-US" sz="2000" u="sng" cap="none" strike="noStrike">
                <a:solidFill>
                  <a:srgbClr val="000000"/>
                </a:solidFill>
                <a:latin typeface="Times New Roman"/>
                <a:ea typeface="Times New Roman"/>
                <a:cs typeface="Times New Roman"/>
                <a:sym typeface="Times New Roman"/>
              </a:rPr>
              <a:t>instructor</a:t>
            </a:r>
            <a:r>
              <a:rPr b="0" i="0" lang="en-US" sz="2000" u="none" cap="none" strike="noStrike">
                <a:solidFill>
                  <a:srgbClr val="000000"/>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a:p>
            <a:pPr indent="990600" lvl="1" marL="0" marR="0" rtl="0" algn="l">
              <a:lnSpc>
                <a:spcPct val="80000"/>
              </a:lnSpc>
              <a:spcBef>
                <a:spcPts val="48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lt1"/>
              </a:solidFill>
              <a:latin typeface="Times New Roman"/>
              <a:ea typeface="Times New Roman"/>
              <a:cs typeface="Times New Roman"/>
              <a:sym typeface="Times New Roman"/>
            </a:endParaRPr>
          </a:p>
        </p:txBody>
      </p:sp>
      <p:sp>
        <p:nvSpPr>
          <p:cNvPr id="3133" name="Google Shape;3133;p305"/>
          <p:cNvSpPr txBox="1"/>
          <p:nvPr/>
        </p:nvSpPr>
        <p:spPr>
          <a:xfrm>
            <a:off x="6648450" y="3252787"/>
            <a:ext cx="24955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cannot be decomposed</a:t>
            </a:r>
            <a:endParaRPr b="0" i="0" sz="1800" u="none" cap="none" strike="noStrike">
              <a:solidFill>
                <a:schemeClr val="lt1"/>
              </a:solidFill>
              <a:latin typeface="Times New Roman"/>
              <a:ea typeface="Times New Roman"/>
              <a:cs typeface="Times New Roman"/>
              <a:sym typeface="Times New Roman"/>
            </a:endParaRPr>
          </a:p>
        </p:txBody>
      </p:sp>
      <p:sp>
        <p:nvSpPr>
          <p:cNvPr id="3134" name="Google Shape;3134;p30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417" name="Google Shape;417;p4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DBMS Languages</a:t>
            </a:r>
            <a:endParaRPr b="1" i="0" sz="4000" u="none" cap="small" strike="noStrike">
              <a:solidFill>
                <a:srgbClr val="333399"/>
              </a:solidFill>
              <a:latin typeface="Arial"/>
              <a:ea typeface="Arial"/>
              <a:cs typeface="Arial"/>
              <a:sym typeface="Arial"/>
            </a:endParaRPr>
          </a:p>
        </p:txBody>
      </p:sp>
      <p:sp>
        <p:nvSpPr>
          <p:cNvPr id="418" name="Google Shape;418;p4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1" i="0" lang="en-US" sz="3200" u="none" cap="none" strike="noStrike">
                <a:solidFill>
                  <a:srgbClr val="000000"/>
                </a:solidFill>
                <a:latin typeface="Times New Roman"/>
                <a:ea typeface="Times New Roman"/>
                <a:cs typeface="Times New Roman"/>
                <a:sym typeface="Times New Roman"/>
              </a:rPr>
              <a:t>High Level </a:t>
            </a:r>
            <a:r>
              <a:rPr b="0" i="0" lang="en-US" sz="3200" u="none" cap="none" strike="noStrike">
                <a:solidFill>
                  <a:srgbClr val="000000"/>
                </a:solidFill>
                <a:latin typeface="Times New Roman"/>
                <a:ea typeface="Times New Roman"/>
                <a:cs typeface="Times New Roman"/>
                <a:sym typeface="Times New Roman"/>
              </a:rPr>
              <a:t>or</a:t>
            </a:r>
            <a:r>
              <a:rPr b="1" i="0" lang="en-US" sz="3200" u="none" cap="none" strike="noStrike">
                <a:solidFill>
                  <a:srgbClr val="000000"/>
                </a:solidFill>
                <a:latin typeface="Times New Roman"/>
                <a:ea typeface="Times New Roman"/>
                <a:cs typeface="Times New Roman"/>
                <a:sym typeface="Times New Roman"/>
              </a:rPr>
              <a:t> Non-procedural Languages: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 e.g., SQL, are </a:t>
            </a:r>
            <a:r>
              <a:rPr b="0" i="1" lang="en-US" sz="2800" u="none" cap="none" strike="noStrike">
                <a:solidFill>
                  <a:srgbClr val="000000"/>
                </a:solidFill>
                <a:latin typeface="Times New Roman"/>
                <a:ea typeface="Times New Roman"/>
                <a:cs typeface="Times New Roman"/>
                <a:sym typeface="Times New Roman"/>
              </a:rPr>
              <a:t>set-oriented </a:t>
            </a:r>
            <a:r>
              <a:rPr b="0" i="0" lang="en-US" sz="2800" u="none" cap="none" strike="noStrike">
                <a:solidFill>
                  <a:srgbClr val="000000"/>
                </a:solidFill>
                <a:latin typeface="Times New Roman"/>
                <a:ea typeface="Times New Roman"/>
                <a:cs typeface="Times New Roman"/>
                <a:sym typeface="Times New Roman"/>
              </a:rPr>
              <a:t>and specify what data to retrieve than how to retrieve. Also called </a:t>
            </a:r>
            <a:r>
              <a:rPr b="0" i="1" lang="en-US" sz="2800" u="none" cap="none" strike="noStrike">
                <a:solidFill>
                  <a:srgbClr val="000000"/>
                </a:solidFill>
                <a:latin typeface="Times New Roman"/>
                <a:ea typeface="Times New Roman"/>
                <a:cs typeface="Times New Roman"/>
                <a:sym typeface="Times New Roman"/>
              </a:rPr>
              <a:t>declarative</a:t>
            </a:r>
            <a:r>
              <a:rPr b="0" i="0" lang="en-US" sz="2800" u="none" cap="none" strike="noStrike">
                <a:solidFill>
                  <a:srgbClr val="000000"/>
                </a:solidFill>
                <a:latin typeface="Times New Roman"/>
                <a:ea typeface="Times New Roman"/>
                <a:cs typeface="Times New Roman"/>
                <a:sym typeface="Times New Roman"/>
              </a:rPr>
              <a:t> languages.</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1" i="0" lang="en-US" sz="3200" u="none" cap="none" strike="noStrike">
                <a:solidFill>
                  <a:srgbClr val="000000"/>
                </a:solidFill>
                <a:latin typeface="Times New Roman"/>
                <a:ea typeface="Times New Roman"/>
                <a:cs typeface="Times New Roman"/>
                <a:sym typeface="Times New Roman"/>
              </a:rPr>
              <a:t>Low Level </a:t>
            </a:r>
            <a:r>
              <a:rPr b="0" i="0" lang="en-US" sz="3200" u="none" cap="none" strike="noStrike">
                <a:solidFill>
                  <a:srgbClr val="000000"/>
                </a:solidFill>
                <a:latin typeface="Times New Roman"/>
                <a:ea typeface="Times New Roman"/>
                <a:cs typeface="Times New Roman"/>
                <a:sym typeface="Times New Roman"/>
              </a:rPr>
              <a:t>or</a:t>
            </a:r>
            <a:r>
              <a:rPr b="1" i="0" lang="en-US" sz="3200" u="none" cap="none" strike="noStrike">
                <a:solidFill>
                  <a:srgbClr val="000000"/>
                </a:solidFill>
                <a:latin typeface="Times New Roman"/>
                <a:ea typeface="Times New Roman"/>
                <a:cs typeface="Times New Roman"/>
                <a:sym typeface="Times New Roman"/>
              </a:rPr>
              <a:t> Procedural Languages: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e.g. DBASE III and FoxPro are record-at-a-time;</a:t>
            </a:r>
            <a:r>
              <a:rPr b="1" i="0" lang="en-US" sz="2800" u="none" cap="none" strike="noStrike">
                <a:solidFill>
                  <a:srgbClr val="000000"/>
                </a:solidFill>
                <a:latin typeface="Times New Roman"/>
                <a:ea typeface="Times New Roman"/>
                <a:cs typeface="Times New Roman"/>
                <a:sym typeface="Times New Roman"/>
              </a:rPr>
              <a:t> </a:t>
            </a:r>
            <a:r>
              <a:rPr b="0" i="0" lang="en-US" sz="2800" u="none" cap="none" strike="noStrike">
                <a:solidFill>
                  <a:srgbClr val="000000"/>
                </a:solidFill>
                <a:latin typeface="Times New Roman"/>
                <a:ea typeface="Times New Roman"/>
                <a:cs typeface="Times New Roman"/>
                <a:sym typeface="Times New Roman"/>
              </a:rPr>
              <a:t>they specify </a:t>
            </a:r>
            <a:r>
              <a:rPr b="0" i="1" lang="en-US" sz="2800" u="none" cap="none" strike="noStrike">
                <a:solidFill>
                  <a:srgbClr val="000000"/>
                </a:solidFill>
                <a:latin typeface="Times New Roman"/>
                <a:ea typeface="Times New Roman"/>
                <a:cs typeface="Times New Roman"/>
                <a:sym typeface="Times New Roman"/>
              </a:rPr>
              <a:t>how</a:t>
            </a:r>
            <a:r>
              <a:rPr b="0" i="0" lang="en-US" sz="2800" u="none" cap="none" strike="noStrike">
                <a:solidFill>
                  <a:srgbClr val="000000"/>
                </a:solidFill>
                <a:latin typeface="Times New Roman"/>
                <a:ea typeface="Times New Roman"/>
                <a:cs typeface="Times New Roman"/>
                <a:sym typeface="Times New Roman"/>
              </a:rPr>
              <a:t> to retrieve data and include constructs such as looping.</a:t>
            </a:r>
            <a:endParaRPr b="0" i="0" sz="1800" u="none" cap="none" strike="noStrike">
              <a:solidFill>
                <a:schemeClr val="dk1"/>
              </a:solidFill>
              <a:latin typeface="Times New Roman"/>
              <a:ea typeface="Times New Roman"/>
              <a:cs typeface="Times New Roman"/>
              <a:sym typeface="Times New Roman"/>
            </a:endParaRPr>
          </a:p>
        </p:txBody>
      </p:sp>
      <p:sp>
        <p:nvSpPr>
          <p:cNvPr id="419" name="Google Shape;419;p4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89" name="Google Shape;89;p20"/>
          <p:cNvSpPr txBox="1"/>
          <p:nvPr>
            <p:ph type="title"/>
          </p:nvPr>
        </p:nvSpPr>
        <p:spPr>
          <a:xfrm>
            <a:off x="174625" y="38100"/>
            <a:ext cx="889635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XML </a:t>
            </a:r>
            <a:r>
              <a:rPr b="1" i="0" lang="en-US" sz="3200" u="none" cap="small" strike="noStrike">
                <a:solidFill>
                  <a:srgbClr val="333399"/>
                </a:solidFill>
                <a:latin typeface="Arial"/>
                <a:ea typeface="Arial"/>
                <a:cs typeface="Arial"/>
                <a:sym typeface="Arial"/>
              </a:rPr>
              <a:t>(eXtensible Markup Language)</a:t>
            </a:r>
            <a:endParaRPr b="1" i="0" sz="4000" u="none" cap="small" strike="noStrike">
              <a:solidFill>
                <a:srgbClr val="333399"/>
              </a:solidFill>
              <a:latin typeface="Arial"/>
              <a:ea typeface="Arial"/>
              <a:cs typeface="Arial"/>
              <a:sym typeface="Arial"/>
            </a:endParaRPr>
          </a:p>
        </p:txBody>
      </p:sp>
      <p:sp>
        <p:nvSpPr>
          <p:cNvPr id="90" name="Google Shape;90;p20"/>
          <p:cNvSpPr txBox="1"/>
          <p:nvPr>
            <p:ph idx="1" type="body"/>
          </p:nvPr>
        </p:nvSpPr>
        <p:spPr>
          <a:xfrm>
            <a:off x="293687" y="1325562"/>
            <a:ext cx="8661400" cy="176530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Data exchange cross platform (text type)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DTD (Document Type Definition), XSD (XML Schema Definition)</a:t>
            </a:r>
            <a:endParaRPr b="0" i="0" sz="2000" u="none" cap="none" strike="noStrike">
              <a:solidFill>
                <a:schemeClr val="dk1"/>
              </a:solidFill>
              <a:latin typeface="Times New Roman"/>
              <a:ea typeface="Times New Roman"/>
              <a:cs typeface="Times New Roman"/>
              <a:sym typeface="Times New Roman"/>
            </a:endParaRPr>
          </a:p>
        </p:txBody>
      </p:sp>
      <p:sp>
        <p:nvSpPr>
          <p:cNvPr id="91" name="Google Shape;91;p20"/>
          <p:cNvSpPr txBox="1"/>
          <p:nvPr/>
        </p:nvSpPr>
        <p:spPr>
          <a:xfrm>
            <a:off x="363537" y="3192462"/>
            <a:ext cx="8286750" cy="3140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200" u="none" cap="none" strike="noStrike">
                <a:solidFill>
                  <a:schemeClr val="dk1"/>
                </a:solidFill>
                <a:latin typeface="Times New Roman"/>
                <a:ea typeface="Times New Roman"/>
                <a:cs typeface="Times New Roman"/>
                <a:sym typeface="Times New Roman"/>
              </a:rPr>
              <a:t>&lt;country   xmlns:xsi="http://www.w3.org/2001/XMLSchema-instance"  </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2200" u="none" cap="none" strike="noStrike">
                <a:solidFill>
                  <a:schemeClr val="dk1"/>
                </a:solidFill>
                <a:latin typeface="Times New Roman"/>
                <a:ea typeface="Times New Roman"/>
                <a:cs typeface="Times New Roman"/>
                <a:sym typeface="Times New Roman"/>
              </a:rPr>
              <a:t>                  xsi:noNamespaceSchemaLocation="country.xsd"&gt; </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2200" u="none" cap="none" strike="noStrike">
                <a:solidFill>
                  <a:schemeClr val="dk1"/>
                </a:solidFill>
                <a:latin typeface="Times New Roman"/>
                <a:ea typeface="Times New Roman"/>
                <a:cs typeface="Times New Roman"/>
                <a:sym typeface="Times New Roman"/>
              </a:rPr>
              <a:t>      &lt;name&gt; France &lt;/name&gt;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2200" u="none" cap="none" strike="noStrike">
                <a:solidFill>
                  <a:schemeClr val="dk1"/>
                </a:solidFill>
                <a:latin typeface="Times New Roman"/>
                <a:ea typeface="Times New Roman"/>
                <a:cs typeface="Times New Roman"/>
                <a:sym typeface="Times New Roman"/>
              </a:rPr>
              <a:t>      &lt;capital&gt; Paris &lt;/capital&gt;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2200" u="none" cap="none" strike="noStrike">
                <a:solidFill>
                  <a:schemeClr val="dk1"/>
                </a:solidFill>
                <a:latin typeface="Times New Roman"/>
                <a:ea typeface="Times New Roman"/>
                <a:cs typeface="Times New Roman"/>
                <a:sym typeface="Times New Roman"/>
              </a:rPr>
              <a:t>      &lt;language&gt; French &lt;/language&gt;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2200" u="none" cap="none" strike="noStrike">
                <a:solidFill>
                  <a:schemeClr val="dk1"/>
                </a:solidFill>
                <a:latin typeface="Times New Roman"/>
                <a:ea typeface="Times New Roman"/>
                <a:cs typeface="Times New Roman"/>
                <a:sym typeface="Times New Roman"/>
              </a:rPr>
              <a:t>      &lt;money&gt; Euro &lt;/money&gt;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2200" u="none" cap="none" strike="noStrike">
                <a:solidFill>
                  <a:schemeClr val="dk1"/>
                </a:solidFill>
                <a:latin typeface="Times New Roman"/>
                <a:ea typeface="Times New Roman"/>
                <a:cs typeface="Times New Roman"/>
                <a:sym typeface="Times New Roman"/>
              </a:rPr>
              <a:t>      &lt;area&gt; 550000 &lt;/area&gt;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2200" u="none" cap="none" strike="noStrike">
                <a:solidFill>
                  <a:schemeClr val="dk1"/>
                </a:solidFill>
                <a:latin typeface="Times New Roman"/>
                <a:ea typeface="Times New Roman"/>
                <a:cs typeface="Times New Roman"/>
                <a:sym typeface="Times New Roman"/>
              </a:rPr>
              <a:t>      &lt;population&gt; 63000000 &lt;/population&gt;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2200" u="none" cap="none" strike="noStrike">
                <a:solidFill>
                  <a:schemeClr val="dk1"/>
                </a:solidFill>
                <a:latin typeface="Times New Roman"/>
                <a:ea typeface="Times New Roman"/>
                <a:cs typeface="Times New Roman"/>
                <a:sym typeface="Times New Roman"/>
              </a:rPr>
              <a:t>&lt;/country&gt; </a:t>
            </a:r>
            <a:endParaRPr b="0" i="0" sz="1800" u="none" cap="none" strike="noStrike">
              <a:solidFill>
                <a:schemeClr val="lt1"/>
              </a:solidFill>
              <a:latin typeface="Times New Roman"/>
              <a:ea typeface="Times New Roman"/>
              <a:cs typeface="Times New Roman"/>
              <a:sym typeface="Times New Roman"/>
            </a:endParaRPr>
          </a:p>
        </p:txBody>
      </p:sp>
      <p:sp>
        <p:nvSpPr>
          <p:cNvPr id="92" name="Google Shape;92;p2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425" name="Google Shape;425;p47"/>
          <p:cNvSpPr txBox="1"/>
          <p:nvPr>
            <p:ph type="title"/>
          </p:nvPr>
        </p:nvSpPr>
        <p:spPr>
          <a:xfrm>
            <a:off x="685800" y="28575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DBMS Interfaces</a:t>
            </a:r>
            <a:endParaRPr b="1" i="0" sz="4000" u="none" cap="small" strike="noStrike">
              <a:solidFill>
                <a:srgbClr val="333399"/>
              </a:solidFill>
              <a:latin typeface="Arial"/>
              <a:ea typeface="Arial"/>
              <a:cs typeface="Arial"/>
              <a:sym typeface="Arial"/>
            </a:endParaRPr>
          </a:p>
        </p:txBody>
      </p:sp>
      <p:sp>
        <p:nvSpPr>
          <p:cNvPr id="426" name="Google Shape;426;p47"/>
          <p:cNvSpPr txBox="1"/>
          <p:nvPr>
            <p:ph idx="1" type="body"/>
          </p:nvPr>
        </p:nvSpPr>
        <p:spPr>
          <a:xfrm>
            <a:off x="685800" y="1466850"/>
            <a:ext cx="7772400" cy="48958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Stand-alone query language interfaces.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Programmer interfaces for embedding DML in programming languages: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User-friendly interfaces: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Menu-based (lists of options), do not need to memorize the specific commands and syntax of a query language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Forms-based, designed for naïve users to fill out all entries in a form to update data</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Graphics-based, specify a query by manipulating a diagram which displays a database schema</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Natural language, requests in written English</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Combinations of the above</a:t>
            </a:r>
            <a:endParaRPr b="0" i="0" sz="1800" u="none" cap="none" strike="noStrike">
              <a:solidFill>
                <a:schemeClr val="dk1"/>
              </a:solidFill>
              <a:latin typeface="Times New Roman"/>
              <a:ea typeface="Times New Roman"/>
              <a:cs typeface="Times New Roman"/>
              <a:sym typeface="Times New Roman"/>
            </a:endParaRPr>
          </a:p>
        </p:txBody>
      </p:sp>
      <p:sp>
        <p:nvSpPr>
          <p:cNvPr id="427" name="Google Shape;427;p4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433" name="Google Shape;433;p4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Database System Utilities</a:t>
            </a:r>
            <a:endParaRPr b="1" i="0" sz="4000" u="none" cap="small" strike="noStrike">
              <a:solidFill>
                <a:srgbClr val="333399"/>
              </a:solidFill>
              <a:latin typeface="Arial"/>
              <a:ea typeface="Arial"/>
              <a:cs typeface="Arial"/>
              <a:sym typeface="Arial"/>
            </a:endParaRPr>
          </a:p>
        </p:txBody>
      </p:sp>
      <p:sp>
        <p:nvSpPr>
          <p:cNvPr id="434" name="Google Shape;434;p4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To perform certain functions such as: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1" lang="en-US" sz="2400" u="none" cap="none" strike="noStrike">
                <a:solidFill>
                  <a:srgbClr val="000000"/>
                </a:solidFill>
                <a:latin typeface="Times New Roman"/>
                <a:ea typeface="Times New Roman"/>
                <a:cs typeface="Times New Roman"/>
                <a:sym typeface="Times New Roman"/>
              </a:rPr>
              <a:t>Loading</a:t>
            </a:r>
            <a:r>
              <a:rPr b="0" i="0" lang="en-US" sz="2400" u="none" cap="none" strike="noStrike">
                <a:solidFill>
                  <a:srgbClr val="000000"/>
                </a:solidFill>
                <a:latin typeface="Times New Roman"/>
                <a:ea typeface="Times New Roman"/>
                <a:cs typeface="Times New Roman"/>
                <a:sym typeface="Times New Roman"/>
              </a:rPr>
              <a:t> data stored in files into a database. Includes data conversion tools.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1" lang="en-US" sz="2400" u="none" cap="none" strike="noStrike">
                <a:solidFill>
                  <a:srgbClr val="000000"/>
                </a:solidFill>
                <a:latin typeface="Times New Roman"/>
                <a:ea typeface="Times New Roman"/>
                <a:cs typeface="Times New Roman"/>
                <a:sym typeface="Times New Roman"/>
              </a:rPr>
              <a:t>Backing up</a:t>
            </a:r>
            <a:r>
              <a:rPr b="0" i="0" lang="en-US" sz="2400" u="none" cap="none" strike="noStrike">
                <a:solidFill>
                  <a:srgbClr val="000000"/>
                </a:solidFill>
                <a:latin typeface="Times New Roman"/>
                <a:ea typeface="Times New Roman"/>
                <a:cs typeface="Times New Roman"/>
                <a:sym typeface="Times New Roman"/>
              </a:rPr>
              <a:t> the database periodically on tape.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1" lang="en-US" sz="2400" u="none" cap="none" strike="noStrike">
                <a:solidFill>
                  <a:srgbClr val="000000"/>
                </a:solidFill>
                <a:latin typeface="Times New Roman"/>
                <a:ea typeface="Times New Roman"/>
                <a:cs typeface="Times New Roman"/>
                <a:sym typeface="Times New Roman"/>
              </a:rPr>
              <a:t>Reorganizing</a:t>
            </a:r>
            <a:r>
              <a:rPr b="0" i="0" lang="en-US" sz="2400" u="none" cap="none" strike="noStrike">
                <a:solidFill>
                  <a:srgbClr val="000000"/>
                </a:solidFill>
                <a:latin typeface="Times New Roman"/>
                <a:ea typeface="Times New Roman"/>
                <a:cs typeface="Times New Roman"/>
                <a:sym typeface="Times New Roman"/>
              </a:rPr>
              <a:t> database file structures.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1" lang="en-US" sz="2400" u="none" cap="none" strike="noStrike">
                <a:solidFill>
                  <a:srgbClr val="000000"/>
                </a:solidFill>
                <a:latin typeface="Times New Roman"/>
                <a:ea typeface="Times New Roman"/>
                <a:cs typeface="Times New Roman"/>
                <a:sym typeface="Times New Roman"/>
              </a:rPr>
              <a:t>Report generation</a:t>
            </a:r>
            <a:r>
              <a:rPr b="0" i="0" lang="en-US" sz="2400" u="none" cap="none" strike="noStrike">
                <a:solidFill>
                  <a:srgbClr val="000000"/>
                </a:solidFill>
                <a:latin typeface="Times New Roman"/>
                <a:ea typeface="Times New Roman"/>
                <a:cs typeface="Times New Roman"/>
                <a:sym typeface="Times New Roman"/>
              </a:rPr>
              <a:t> utilities.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1" lang="en-US" sz="2400" u="none" cap="none" strike="noStrike">
                <a:solidFill>
                  <a:srgbClr val="000000"/>
                </a:solidFill>
                <a:latin typeface="Times New Roman"/>
                <a:ea typeface="Times New Roman"/>
                <a:cs typeface="Times New Roman"/>
                <a:sym typeface="Times New Roman"/>
              </a:rPr>
              <a:t>Performance monitoring</a:t>
            </a:r>
            <a:r>
              <a:rPr b="0" i="0" lang="en-US" sz="2400" u="none" cap="none" strike="noStrike">
                <a:solidFill>
                  <a:srgbClr val="000000"/>
                </a:solidFill>
                <a:latin typeface="Times New Roman"/>
                <a:ea typeface="Times New Roman"/>
                <a:cs typeface="Times New Roman"/>
                <a:sym typeface="Times New Roman"/>
              </a:rPr>
              <a:t> utilities.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Other functions, such as </a:t>
            </a:r>
            <a:r>
              <a:rPr b="0" i="1" lang="en-US" sz="2400" u="none" cap="none" strike="noStrike">
                <a:solidFill>
                  <a:srgbClr val="000000"/>
                </a:solidFill>
                <a:latin typeface="Times New Roman"/>
                <a:ea typeface="Times New Roman"/>
                <a:cs typeface="Times New Roman"/>
                <a:sym typeface="Times New Roman"/>
              </a:rPr>
              <a:t>sorting</a:t>
            </a:r>
            <a:r>
              <a:rPr b="0" i="0" lang="en-US" sz="2400" u="none" cap="none" strike="noStrike">
                <a:solidFill>
                  <a:srgbClr val="000000"/>
                </a:solidFill>
                <a:latin typeface="Times New Roman"/>
                <a:ea typeface="Times New Roman"/>
                <a:cs typeface="Times New Roman"/>
                <a:sym typeface="Times New Roman"/>
              </a:rPr>
              <a:t>, </a:t>
            </a:r>
            <a:r>
              <a:rPr b="0" i="1" lang="en-US" sz="2400" u="none" cap="none" strike="noStrike">
                <a:solidFill>
                  <a:srgbClr val="000000"/>
                </a:solidFill>
                <a:latin typeface="Times New Roman"/>
                <a:ea typeface="Times New Roman"/>
                <a:cs typeface="Times New Roman"/>
                <a:sym typeface="Times New Roman"/>
              </a:rPr>
              <a:t>user monitoring</a:t>
            </a:r>
            <a:r>
              <a:rPr b="0" i="0" lang="en-US" sz="2400" u="none" cap="none" strike="noStrike">
                <a:solidFill>
                  <a:srgbClr val="000000"/>
                </a:solidFill>
                <a:latin typeface="Times New Roman"/>
                <a:ea typeface="Times New Roman"/>
                <a:cs typeface="Times New Roman"/>
                <a:sym typeface="Times New Roman"/>
              </a:rPr>
              <a:t>, </a:t>
            </a:r>
            <a:r>
              <a:rPr b="0" i="1" lang="en-US" sz="2400" u="none" cap="none" strike="noStrike">
                <a:solidFill>
                  <a:srgbClr val="000000"/>
                </a:solidFill>
                <a:latin typeface="Times New Roman"/>
                <a:ea typeface="Times New Roman"/>
                <a:cs typeface="Times New Roman"/>
                <a:sym typeface="Times New Roman"/>
              </a:rPr>
              <a:t>data compression</a:t>
            </a:r>
            <a:r>
              <a:rPr b="0" i="0" lang="en-US" sz="2400" u="none" cap="none" strike="noStrike">
                <a:solidFill>
                  <a:srgbClr val="000000"/>
                </a:solidFill>
                <a:latin typeface="Times New Roman"/>
                <a:ea typeface="Times New Roman"/>
                <a:cs typeface="Times New Roman"/>
                <a:sym typeface="Times New Roman"/>
              </a:rPr>
              <a:t>, etc.</a:t>
            </a:r>
            <a:endParaRPr b="0" i="0" sz="1800" u="none" cap="none" strike="noStrike">
              <a:solidFill>
                <a:schemeClr val="dk1"/>
              </a:solidFill>
              <a:latin typeface="Times New Roman"/>
              <a:ea typeface="Times New Roman"/>
              <a:cs typeface="Times New Roman"/>
              <a:sym typeface="Times New Roman"/>
            </a:endParaRPr>
          </a:p>
        </p:txBody>
      </p:sp>
      <p:sp>
        <p:nvSpPr>
          <p:cNvPr id="435" name="Google Shape;435;p4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441" name="Google Shape;441;p4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Architectures for DBMS</a:t>
            </a:r>
            <a:r>
              <a:rPr b="1" i="0" lang="en-US" sz="4400" u="none" cap="small" strike="noStrike">
                <a:solidFill>
                  <a:srgbClr val="000000"/>
                </a:solidFill>
                <a:latin typeface="Arial"/>
                <a:ea typeface="Arial"/>
                <a:cs typeface="Arial"/>
                <a:sym typeface="Arial"/>
              </a:rPr>
              <a:t> </a:t>
            </a:r>
            <a:endParaRPr b="1" i="0" sz="4000" u="none" cap="small" strike="noStrike">
              <a:solidFill>
                <a:srgbClr val="333399"/>
              </a:solidFill>
              <a:latin typeface="Arial"/>
              <a:ea typeface="Arial"/>
              <a:cs typeface="Arial"/>
              <a:sym typeface="Arial"/>
            </a:endParaRPr>
          </a:p>
        </p:txBody>
      </p:sp>
      <p:sp>
        <p:nvSpPr>
          <p:cNvPr id="442" name="Google Shape;442;p49"/>
          <p:cNvSpPr txBox="1"/>
          <p:nvPr>
            <p:ph idx="1" type="body"/>
          </p:nvPr>
        </p:nvSpPr>
        <p:spPr>
          <a:xfrm>
            <a:off x="361950" y="1752600"/>
            <a:ext cx="8401050" cy="47244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1" i="0" lang="en-US" sz="3200" u="none" cap="none" strike="noStrike">
                <a:solidFill>
                  <a:srgbClr val="000000"/>
                </a:solidFill>
                <a:latin typeface="Times New Roman"/>
                <a:ea typeface="Times New Roman"/>
                <a:cs typeface="Times New Roman"/>
                <a:sym typeface="Times New Roman"/>
              </a:rPr>
              <a:t>Centralized DBMS</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1" i="0" lang="en-US" sz="3200" u="none" cap="none" strike="noStrike">
                <a:solidFill>
                  <a:schemeClr val="dk1"/>
                </a:solidFill>
                <a:latin typeface="Times New Roman"/>
                <a:ea typeface="Times New Roman"/>
                <a:cs typeface="Times New Roman"/>
                <a:sym typeface="Times New Roman"/>
              </a:rPr>
              <a:t>Client-Server Architectures for DBMS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Two-Tier </a:t>
            </a:r>
            <a:r>
              <a:rPr b="1" i="0" lang="en-US" sz="2800" u="none" cap="none" strike="noStrike">
                <a:solidFill>
                  <a:schemeClr val="dk1"/>
                </a:solidFill>
                <a:latin typeface="Times New Roman"/>
                <a:ea typeface="Times New Roman"/>
                <a:cs typeface="Times New Roman"/>
                <a:sym typeface="Times New Roman"/>
              </a:rPr>
              <a:t>Client-Server Architectures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Three-Tier </a:t>
            </a:r>
            <a:r>
              <a:rPr b="1" i="0" lang="en-US" sz="2800" u="none" cap="none" strike="noStrike">
                <a:solidFill>
                  <a:schemeClr val="dk1"/>
                </a:solidFill>
                <a:latin typeface="Times New Roman"/>
                <a:ea typeface="Times New Roman"/>
                <a:cs typeface="Times New Roman"/>
                <a:sym typeface="Times New Roman"/>
              </a:rPr>
              <a:t>Client-Server Architectures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N-Tier </a:t>
            </a:r>
            <a:r>
              <a:rPr b="1" i="0" lang="en-US" sz="2800" u="none" cap="none" strike="noStrike">
                <a:solidFill>
                  <a:schemeClr val="dk1"/>
                </a:solidFill>
                <a:latin typeface="Times New Roman"/>
                <a:ea typeface="Times New Roman"/>
                <a:cs typeface="Times New Roman"/>
                <a:sym typeface="Times New Roman"/>
              </a:rPr>
              <a:t>Client-Server Architectures</a:t>
            </a:r>
            <a:endParaRPr b="0" i="0" sz="1800" u="none" cap="none" strike="noStrike">
              <a:solidFill>
                <a:schemeClr val="dk1"/>
              </a:solidFill>
              <a:latin typeface="Times New Roman"/>
              <a:ea typeface="Times New Roman"/>
              <a:cs typeface="Times New Roman"/>
              <a:sym typeface="Times New Roman"/>
            </a:endParaRPr>
          </a:p>
        </p:txBody>
      </p:sp>
      <p:sp>
        <p:nvSpPr>
          <p:cNvPr id="443" name="Google Shape;443;p4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449" name="Google Shape;449;p50"/>
          <p:cNvSpPr txBox="1"/>
          <p:nvPr>
            <p:ph type="title"/>
          </p:nvPr>
        </p:nvSpPr>
        <p:spPr>
          <a:xfrm>
            <a:off x="685800" y="2667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Centralized Architectures</a:t>
            </a:r>
            <a:endParaRPr b="1" i="0" sz="4000" u="none" cap="small" strike="noStrike">
              <a:solidFill>
                <a:srgbClr val="333399"/>
              </a:solidFill>
              <a:latin typeface="Arial"/>
              <a:ea typeface="Arial"/>
              <a:cs typeface="Arial"/>
              <a:sym typeface="Arial"/>
            </a:endParaRPr>
          </a:p>
        </p:txBody>
      </p:sp>
      <p:sp>
        <p:nvSpPr>
          <p:cNvPr id="450" name="Google Shape;450;p50"/>
          <p:cNvSpPr txBox="1"/>
          <p:nvPr>
            <p:ph idx="1" type="body"/>
          </p:nvPr>
        </p:nvSpPr>
        <p:spPr>
          <a:xfrm>
            <a:off x="419100" y="1200150"/>
            <a:ext cx="8153400" cy="165735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combines everything into single system including- DBMS software, hardware, application programs and user interface processing software</a:t>
            </a:r>
            <a:endParaRPr b="0" i="0" sz="2000" u="none" cap="none" strike="noStrike">
              <a:solidFill>
                <a:schemeClr val="dk1"/>
              </a:solidFill>
              <a:latin typeface="Times New Roman"/>
              <a:ea typeface="Times New Roman"/>
              <a:cs typeface="Times New Roman"/>
              <a:sym typeface="Times New Roman"/>
            </a:endParaRPr>
          </a:p>
        </p:txBody>
      </p:sp>
      <p:sp>
        <p:nvSpPr>
          <p:cNvPr id="451" name="Google Shape;451;p50"/>
          <p:cNvSpPr txBox="1"/>
          <p:nvPr/>
        </p:nvSpPr>
        <p:spPr>
          <a:xfrm>
            <a:off x="1924050" y="3943350"/>
            <a:ext cx="5162550" cy="217170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50"/>
          <p:cNvSpPr txBox="1"/>
          <p:nvPr/>
        </p:nvSpPr>
        <p:spPr>
          <a:xfrm>
            <a:off x="2232025" y="5600700"/>
            <a:ext cx="10858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Hardware</a:t>
            </a:r>
            <a:endParaRPr b="0" i="0" sz="1800" u="none" cap="none" strike="noStrike">
              <a:solidFill>
                <a:schemeClr val="lt1"/>
              </a:solidFill>
              <a:latin typeface="Times New Roman"/>
              <a:ea typeface="Times New Roman"/>
              <a:cs typeface="Times New Roman"/>
              <a:sym typeface="Times New Roman"/>
            </a:endParaRPr>
          </a:p>
        </p:txBody>
      </p:sp>
      <p:sp>
        <p:nvSpPr>
          <p:cNvPr id="453" name="Google Shape;453;p50"/>
          <p:cNvSpPr txBox="1"/>
          <p:nvPr/>
        </p:nvSpPr>
        <p:spPr>
          <a:xfrm>
            <a:off x="2232025" y="5233987"/>
            <a:ext cx="4762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OS</a:t>
            </a:r>
            <a:endParaRPr b="0" i="0" sz="1800" u="none" cap="none" strike="noStrike">
              <a:solidFill>
                <a:schemeClr val="lt1"/>
              </a:solidFill>
              <a:latin typeface="Times New Roman"/>
              <a:ea typeface="Times New Roman"/>
              <a:cs typeface="Times New Roman"/>
              <a:sym typeface="Times New Roman"/>
            </a:endParaRPr>
          </a:p>
        </p:txBody>
      </p:sp>
      <p:sp>
        <p:nvSpPr>
          <p:cNvPr id="454" name="Google Shape;454;p50"/>
          <p:cNvSpPr txBox="1"/>
          <p:nvPr/>
        </p:nvSpPr>
        <p:spPr>
          <a:xfrm>
            <a:off x="2232025" y="4141787"/>
            <a:ext cx="21971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Application Programs</a:t>
            </a:r>
            <a:endParaRPr b="0" i="0" sz="1800" u="none" cap="none" strike="noStrike">
              <a:solidFill>
                <a:schemeClr val="lt1"/>
              </a:solidFill>
              <a:latin typeface="Times New Roman"/>
              <a:ea typeface="Times New Roman"/>
              <a:cs typeface="Times New Roman"/>
              <a:sym typeface="Times New Roman"/>
            </a:endParaRPr>
          </a:p>
        </p:txBody>
      </p:sp>
      <p:sp>
        <p:nvSpPr>
          <p:cNvPr id="455" name="Google Shape;455;p50"/>
          <p:cNvSpPr txBox="1"/>
          <p:nvPr/>
        </p:nvSpPr>
        <p:spPr>
          <a:xfrm>
            <a:off x="2238375" y="4508500"/>
            <a:ext cx="8318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DBMS</a:t>
            </a:r>
            <a:endParaRPr b="0" i="0" sz="1800" u="none" cap="none" strike="noStrike">
              <a:solidFill>
                <a:schemeClr val="lt1"/>
              </a:solidFill>
              <a:latin typeface="Times New Roman"/>
              <a:ea typeface="Times New Roman"/>
              <a:cs typeface="Times New Roman"/>
              <a:sym typeface="Times New Roman"/>
            </a:endParaRPr>
          </a:p>
        </p:txBody>
      </p:sp>
      <p:sp>
        <p:nvSpPr>
          <p:cNvPr id="456" name="Google Shape;456;p50"/>
          <p:cNvSpPr txBox="1"/>
          <p:nvPr/>
        </p:nvSpPr>
        <p:spPr>
          <a:xfrm>
            <a:off x="3317875" y="6183312"/>
            <a:ext cx="22098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Centralized Computer</a:t>
            </a:r>
            <a:endParaRPr b="0" i="0" sz="1800" u="none" cap="none" strike="noStrike">
              <a:solidFill>
                <a:schemeClr val="lt1"/>
              </a:solidFill>
              <a:latin typeface="Times New Roman"/>
              <a:ea typeface="Times New Roman"/>
              <a:cs typeface="Times New Roman"/>
              <a:sym typeface="Times New Roman"/>
            </a:endParaRPr>
          </a:p>
        </p:txBody>
      </p:sp>
      <p:sp>
        <p:nvSpPr>
          <p:cNvPr id="457" name="Google Shape;457;p50"/>
          <p:cNvSpPr txBox="1"/>
          <p:nvPr/>
        </p:nvSpPr>
        <p:spPr>
          <a:xfrm>
            <a:off x="2235200" y="4886325"/>
            <a:ext cx="40005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Compliers, Editors, Other Software …….</a:t>
            </a:r>
            <a:endParaRPr b="0" i="0" sz="1800" u="none" cap="none" strike="noStrike">
              <a:solidFill>
                <a:schemeClr val="lt1"/>
              </a:solidFill>
              <a:latin typeface="Times New Roman"/>
              <a:ea typeface="Times New Roman"/>
              <a:cs typeface="Times New Roman"/>
              <a:sym typeface="Times New Roman"/>
            </a:endParaRPr>
          </a:p>
        </p:txBody>
      </p:sp>
      <p:sp>
        <p:nvSpPr>
          <p:cNvPr id="458" name="Google Shape;458;p50"/>
          <p:cNvSpPr txBox="1"/>
          <p:nvPr/>
        </p:nvSpPr>
        <p:spPr>
          <a:xfrm>
            <a:off x="1600200" y="2857500"/>
            <a:ext cx="1031875" cy="376237"/>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Terminal</a:t>
            </a:r>
            <a:endParaRPr b="0" i="0" sz="1800" u="none" cap="none" strike="noStrike">
              <a:solidFill>
                <a:schemeClr val="lt1"/>
              </a:solidFill>
              <a:latin typeface="Times New Roman"/>
              <a:ea typeface="Times New Roman"/>
              <a:cs typeface="Times New Roman"/>
              <a:sym typeface="Times New Roman"/>
            </a:endParaRPr>
          </a:p>
        </p:txBody>
      </p:sp>
      <p:sp>
        <p:nvSpPr>
          <p:cNvPr id="459" name="Google Shape;459;p50"/>
          <p:cNvSpPr txBox="1"/>
          <p:nvPr/>
        </p:nvSpPr>
        <p:spPr>
          <a:xfrm>
            <a:off x="2994025" y="2857500"/>
            <a:ext cx="1031875" cy="376237"/>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Terminal</a:t>
            </a:r>
            <a:endParaRPr b="0" i="0" sz="1800" u="none" cap="none" strike="noStrike">
              <a:solidFill>
                <a:schemeClr val="lt1"/>
              </a:solidFill>
              <a:latin typeface="Times New Roman"/>
              <a:ea typeface="Times New Roman"/>
              <a:cs typeface="Times New Roman"/>
              <a:sym typeface="Times New Roman"/>
            </a:endParaRPr>
          </a:p>
        </p:txBody>
      </p:sp>
      <p:sp>
        <p:nvSpPr>
          <p:cNvPr id="460" name="Google Shape;460;p50"/>
          <p:cNvSpPr txBox="1"/>
          <p:nvPr/>
        </p:nvSpPr>
        <p:spPr>
          <a:xfrm>
            <a:off x="4387850" y="2857500"/>
            <a:ext cx="1031875" cy="376237"/>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Terminal</a:t>
            </a:r>
            <a:endParaRPr b="0" i="0" sz="1800" u="none" cap="none" strike="noStrike">
              <a:solidFill>
                <a:schemeClr val="lt1"/>
              </a:solidFill>
              <a:latin typeface="Times New Roman"/>
              <a:ea typeface="Times New Roman"/>
              <a:cs typeface="Times New Roman"/>
              <a:sym typeface="Times New Roman"/>
            </a:endParaRPr>
          </a:p>
        </p:txBody>
      </p:sp>
      <p:sp>
        <p:nvSpPr>
          <p:cNvPr id="461" name="Google Shape;461;p50"/>
          <p:cNvSpPr txBox="1"/>
          <p:nvPr/>
        </p:nvSpPr>
        <p:spPr>
          <a:xfrm>
            <a:off x="6296025" y="2857500"/>
            <a:ext cx="1031875" cy="376237"/>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Terminal</a:t>
            </a:r>
            <a:endParaRPr b="0" i="0" sz="1800" u="none" cap="none" strike="noStrike">
              <a:solidFill>
                <a:schemeClr val="lt1"/>
              </a:solidFill>
              <a:latin typeface="Times New Roman"/>
              <a:ea typeface="Times New Roman"/>
              <a:cs typeface="Times New Roman"/>
              <a:sym typeface="Times New Roman"/>
            </a:endParaRPr>
          </a:p>
        </p:txBody>
      </p:sp>
      <p:cxnSp>
        <p:nvCxnSpPr>
          <p:cNvPr id="462" name="Google Shape;462;p50"/>
          <p:cNvCxnSpPr/>
          <p:nvPr/>
        </p:nvCxnSpPr>
        <p:spPr>
          <a:xfrm>
            <a:off x="2232025" y="3581400"/>
            <a:ext cx="4587875" cy="0"/>
          </a:xfrm>
          <a:prstGeom prst="straightConnector1">
            <a:avLst/>
          </a:prstGeom>
          <a:noFill/>
          <a:ln cap="rnd" cmpd="sng" w="9525">
            <a:solidFill>
              <a:schemeClr val="dk1"/>
            </a:solidFill>
            <a:prstDash val="solid"/>
            <a:miter lim="8000"/>
            <a:headEnd len="sm" w="sm" type="none"/>
            <a:tailEnd len="sm" w="sm" type="none"/>
          </a:ln>
        </p:spPr>
      </p:cxnSp>
      <p:cxnSp>
        <p:nvCxnSpPr>
          <p:cNvPr id="463" name="Google Shape;463;p50"/>
          <p:cNvCxnSpPr/>
          <p:nvPr/>
        </p:nvCxnSpPr>
        <p:spPr>
          <a:xfrm rot="10800000">
            <a:off x="2232025" y="3233737"/>
            <a:ext cx="6350" cy="347662"/>
          </a:xfrm>
          <a:prstGeom prst="straightConnector1">
            <a:avLst/>
          </a:prstGeom>
          <a:noFill/>
          <a:ln cap="rnd" cmpd="sng" w="9525">
            <a:solidFill>
              <a:schemeClr val="dk1"/>
            </a:solidFill>
            <a:prstDash val="solid"/>
            <a:miter lim="8000"/>
            <a:headEnd len="sm" w="sm" type="none"/>
            <a:tailEnd len="sm" w="sm" type="none"/>
          </a:ln>
        </p:spPr>
      </p:cxnSp>
      <p:cxnSp>
        <p:nvCxnSpPr>
          <p:cNvPr id="464" name="Google Shape;464;p50"/>
          <p:cNvCxnSpPr/>
          <p:nvPr/>
        </p:nvCxnSpPr>
        <p:spPr>
          <a:xfrm rot="10800000">
            <a:off x="3514725" y="3221037"/>
            <a:ext cx="6350" cy="347662"/>
          </a:xfrm>
          <a:prstGeom prst="straightConnector1">
            <a:avLst/>
          </a:prstGeom>
          <a:noFill/>
          <a:ln cap="rnd" cmpd="sng" w="9525">
            <a:solidFill>
              <a:schemeClr val="dk1"/>
            </a:solidFill>
            <a:prstDash val="solid"/>
            <a:miter lim="8000"/>
            <a:headEnd len="sm" w="sm" type="none"/>
            <a:tailEnd len="sm" w="sm" type="none"/>
          </a:ln>
        </p:spPr>
      </p:cxnSp>
      <p:cxnSp>
        <p:nvCxnSpPr>
          <p:cNvPr id="465" name="Google Shape;465;p50"/>
          <p:cNvCxnSpPr/>
          <p:nvPr/>
        </p:nvCxnSpPr>
        <p:spPr>
          <a:xfrm rot="10800000">
            <a:off x="4854575" y="3227387"/>
            <a:ext cx="6350" cy="347662"/>
          </a:xfrm>
          <a:prstGeom prst="straightConnector1">
            <a:avLst/>
          </a:prstGeom>
          <a:noFill/>
          <a:ln cap="rnd" cmpd="sng" w="9525">
            <a:solidFill>
              <a:schemeClr val="dk1"/>
            </a:solidFill>
            <a:prstDash val="solid"/>
            <a:miter lim="8000"/>
            <a:headEnd len="sm" w="sm" type="none"/>
            <a:tailEnd len="sm" w="sm" type="none"/>
          </a:ln>
        </p:spPr>
      </p:cxnSp>
      <p:cxnSp>
        <p:nvCxnSpPr>
          <p:cNvPr id="466" name="Google Shape;466;p50"/>
          <p:cNvCxnSpPr/>
          <p:nvPr/>
        </p:nvCxnSpPr>
        <p:spPr>
          <a:xfrm rot="10800000">
            <a:off x="6823075" y="3233737"/>
            <a:ext cx="6350" cy="347662"/>
          </a:xfrm>
          <a:prstGeom prst="straightConnector1">
            <a:avLst/>
          </a:prstGeom>
          <a:noFill/>
          <a:ln cap="rnd" cmpd="sng" w="9525">
            <a:solidFill>
              <a:schemeClr val="dk1"/>
            </a:solidFill>
            <a:prstDash val="solid"/>
            <a:miter lim="8000"/>
            <a:headEnd len="sm" w="sm" type="none"/>
            <a:tailEnd len="sm" w="sm" type="none"/>
          </a:ln>
        </p:spPr>
      </p:cxnSp>
      <p:cxnSp>
        <p:nvCxnSpPr>
          <p:cNvPr id="467" name="Google Shape;467;p50"/>
          <p:cNvCxnSpPr/>
          <p:nvPr/>
        </p:nvCxnSpPr>
        <p:spPr>
          <a:xfrm>
            <a:off x="4387850" y="3581400"/>
            <a:ext cx="0" cy="361950"/>
          </a:xfrm>
          <a:prstGeom prst="straightConnector1">
            <a:avLst/>
          </a:prstGeom>
          <a:noFill/>
          <a:ln cap="rnd" cmpd="sng" w="9525">
            <a:solidFill>
              <a:schemeClr val="dk1"/>
            </a:solidFill>
            <a:prstDash val="solid"/>
            <a:miter lim="8000"/>
            <a:headEnd len="sm" w="sm" type="none"/>
            <a:tailEnd len="sm" w="sm" type="none"/>
          </a:ln>
        </p:spPr>
      </p:cxnSp>
      <p:sp>
        <p:nvSpPr>
          <p:cNvPr id="468" name="Google Shape;468;p50"/>
          <p:cNvSpPr txBox="1"/>
          <p:nvPr/>
        </p:nvSpPr>
        <p:spPr>
          <a:xfrm>
            <a:off x="5492750" y="2686050"/>
            <a:ext cx="692150" cy="5794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32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469" name="Google Shape;469;p50"/>
          <p:cNvSpPr txBox="1"/>
          <p:nvPr/>
        </p:nvSpPr>
        <p:spPr>
          <a:xfrm>
            <a:off x="6911975" y="3390900"/>
            <a:ext cx="9842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Network</a:t>
            </a:r>
            <a:endParaRPr b="0" i="0" sz="1800" u="none" cap="none" strike="noStrike">
              <a:solidFill>
                <a:schemeClr val="lt1"/>
              </a:solidFill>
              <a:latin typeface="Times New Roman"/>
              <a:ea typeface="Times New Roman"/>
              <a:cs typeface="Times New Roman"/>
              <a:sym typeface="Times New Roman"/>
            </a:endParaRPr>
          </a:p>
        </p:txBody>
      </p:sp>
      <p:sp>
        <p:nvSpPr>
          <p:cNvPr id="470" name="Google Shape;470;p5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476" name="Google Shape;476;p51"/>
          <p:cNvSpPr txBox="1"/>
          <p:nvPr>
            <p:ph type="title"/>
          </p:nvPr>
        </p:nvSpPr>
        <p:spPr>
          <a:xfrm>
            <a:off x="685800" y="2667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Client-Server Architectures</a:t>
            </a:r>
            <a:endParaRPr b="1" i="0" sz="4000" u="none" cap="small" strike="noStrike">
              <a:solidFill>
                <a:srgbClr val="333399"/>
              </a:solidFill>
              <a:latin typeface="Arial"/>
              <a:ea typeface="Arial"/>
              <a:cs typeface="Arial"/>
              <a:sym typeface="Arial"/>
            </a:endParaRPr>
          </a:p>
        </p:txBody>
      </p:sp>
      <p:sp>
        <p:nvSpPr>
          <p:cNvPr id="477" name="Google Shape;477;p51"/>
          <p:cNvSpPr txBox="1"/>
          <p:nvPr>
            <p:ph idx="1" type="body"/>
          </p:nvPr>
        </p:nvSpPr>
        <p:spPr>
          <a:xfrm>
            <a:off x="533400" y="1485900"/>
            <a:ext cx="8058150" cy="4838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Specialized Servers with Specialized functions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File Servers, Printer Servers, Web Servers, E-mail Servers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DBMS Server</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Provides database query and transaction services to the clients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Clients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Provide appropriate interfaces and a client-version of the system to access and utilize the server resources.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Connected to the servers via some form of a network.</a:t>
            </a:r>
            <a:br>
              <a:rPr b="0" i="0" lang="en-US" sz="2400" u="none" cap="none" strike="noStrike">
                <a:solidFill>
                  <a:srgbClr val="000000"/>
                </a:solidFill>
                <a:latin typeface="Times New Roman"/>
                <a:ea typeface="Times New Roman"/>
                <a:cs typeface="Times New Roman"/>
                <a:sym typeface="Times New Roman"/>
              </a:rPr>
            </a:br>
            <a:r>
              <a:rPr b="0" i="0" lang="en-US" sz="2400" u="none" cap="none" strike="noStrike">
                <a:solidFill>
                  <a:srgbClr val="000000"/>
                </a:solidFill>
                <a:latin typeface="Times New Roman"/>
                <a:ea typeface="Times New Roman"/>
                <a:cs typeface="Times New Roman"/>
                <a:sym typeface="Times New Roman"/>
              </a:rPr>
              <a:t>(Internet, LAN, wireless network, etc.)</a:t>
            </a:r>
            <a:endParaRPr b="0" i="0" sz="1800" u="none" cap="none" strike="noStrike">
              <a:solidFill>
                <a:schemeClr val="dk1"/>
              </a:solidFill>
              <a:latin typeface="Times New Roman"/>
              <a:ea typeface="Times New Roman"/>
              <a:cs typeface="Times New Roman"/>
              <a:sym typeface="Times New Roman"/>
            </a:endParaRPr>
          </a:p>
        </p:txBody>
      </p:sp>
      <p:sp>
        <p:nvSpPr>
          <p:cNvPr id="478" name="Google Shape;478;p5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487" name="Google Shape;487;p52"/>
          <p:cNvSpPr txBox="1"/>
          <p:nvPr>
            <p:ph type="title"/>
          </p:nvPr>
        </p:nvSpPr>
        <p:spPr>
          <a:xfrm>
            <a:off x="457200" y="133350"/>
            <a:ext cx="832485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Two-Tier Client-Server Architecture</a:t>
            </a:r>
            <a:endParaRPr b="1" i="0" sz="4000" u="none" cap="small" strike="noStrike">
              <a:solidFill>
                <a:srgbClr val="333399"/>
              </a:solidFill>
              <a:latin typeface="Arial"/>
              <a:ea typeface="Arial"/>
              <a:cs typeface="Arial"/>
              <a:sym typeface="Arial"/>
            </a:endParaRPr>
          </a:p>
        </p:txBody>
      </p:sp>
      <p:sp>
        <p:nvSpPr>
          <p:cNvPr id="488" name="Google Shape;488;p52"/>
          <p:cNvSpPr txBox="1"/>
          <p:nvPr>
            <p:ph idx="1" type="body"/>
          </p:nvPr>
        </p:nvSpPr>
        <p:spPr>
          <a:xfrm>
            <a:off x="457200" y="1143000"/>
            <a:ext cx="809625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1" i="0" lang="en-US" sz="3200" u="none" cap="none" strike="noStrike">
                <a:solidFill>
                  <a:srgbClr val="000000"/>
                </a:solidFill>
                <a:latin typeface="Times New Roman"/>
                <a:ea typeface="Times New Roman"/>
                <a:cs typeface="Times New Roman"/>
                <a:sym typeface="Times New Roman"/>
              </a:rPr>
              <a:t>User Interface Programs and Application Programs </a:t>
            </a:r>
            <a:r>
              <a:rPr b="0" i="0" lang="en-US" sz="3200" u="none" cap="none" strike="noStrike">
                <a:solidFill>
                  <a:srgbClr val="000000"/>
                </a:solidFill>
                <a:latin typeface="Times New Roman"/>
                <a:ea typeface="Times New Roman"/>
                <a:cs typeface="Times New Roman"/>
                <a:sym typeface="Times New Roman"/>
              </a:rPr>
              <a:t>run on the client side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rgbClr val="000000"/>
                </a:solidFill>
                <a:latin typeface="Times New Roman"/>
                <a:ea typeface="Times New Roman"/>
                <a:cs typeface="Times New Roman"/>
                <a:sym typeface="Times New Roman"/>
              </a:rPr>
              <a:t>Interface called</a:t>
            </a:r>
            <a:r>
              <a:rPr b="1" i="0" lang="en-US" sz="3200" u="none" cap="none" strike="noStrike">
                <a:solidFill>
                  <a:srgbClr val="000000"/>
                </a:solidFill>
                <a:latin typeface="Times New Roman"/>
                <a:ea typeface="Times New Roman"/>
                <a:cs typeface="Times New Roman"/>
                <a:sym typeface="Times New Roman"/>
              </a:rPr>
              <a:t> ODBC (Open Database Connectivity </a:t>
            </a:r>
            <a:r>
              <a:rPr b="0" i="0" lang="en-US" sz="3200" u="none" cap="none" strike="noStrike">
                <a:solidFill>
                  <a:srgbClr val="000000"/>
                </a:solidFill>
                <a:latin typeface="Times New Roman"/>
                <a:ea typeface="Times New Roman"/>
                <a:cs typeface="Times New Roman"/>
                <a:sym typeface="Times New Roman"/>
              </a:rPr>
              <a:t>– see</a:t>
            </a:r>
            <a:r>
              <a:rPr b="1" i="0" lang="en-US" sz="3200" u="none" cap="none" strike="noStrike">
                <a:solidFill>
                  <a:srgbClr val="000000"/>
                </a:solidFill>
                <a:latin typeface="Times New Roman"/>
                <a:ea typeface="Times New Roman"/>
                <a:cs typeface="Times New Roman"/>
                <a:sym typeface="Times New Roman"/>
              </a:rPr>
              <a:t> </a:t>
            </a:r>
            <a:r>
              <a:rPr b="0" i="0" lang="en-US" sz="3200" u="none" cap="none" strike="noStrike">
                <a:solidFill>
                  <a:srgbClr val="000000"/>
                </a:solidFill>
                <a:latin typeface="Times New Roman"/>
                <a:ea typeface="Times New Roman"/>
                <a:cs typeface="Times New Roman"/>
                <a:sym typeface="Times New Roman"/>
              </a:rPr>
              <a:t>Ch 5</a:t>
            </a:r>
            <a:r>
              <a:rPr b="1" i="0" lang="en-US" sz="3200" u="none" cap="none" strike="noStrike">
                <a:solidFill>
                  <a:srgbClr val="000000"/>
                </a:solidFill>
                <a:latin typeface="Times New Roman"/>
                <a:ea typeface="Times New Roman"/>
                <a:cs typeface="Times New Roman"/>
                <a:sym typeface="Times New Roman"/>
              </a:rPr>
              <a:t>) </a:t>
            </a:r>
            <a:r>
              <a:rPr b="0" i="0" lang="en-US" sz="3200" u="none" cap="none" strike="noStrike">
                <a:solidFill>
                  <a:srgbClr val="000000"/>
                </a:solidFill>
                <a:latin typeface="Times New Roman"/>
                <a:ea typeface="Times New Roman"/>
                <a:cs typeface="Times New Roman"/>
                <a:sym typeface="Times New Roman"/>
              </a:rPr>
              <a:t>provides an Application program interface (API) allow client side programs to call the DBMS. Most DBMS vendors provide ODBC drivers.</a:t>
            </a:r>
            <a:endParaRPr b="0" i="0" sz="2000" u="none" cap="none" strike="noStrike">
              <a:solidFill>
                <a:schemeClr val="dk1"/>
              </a:solidFill>
              <a:latin typeface="Times New Roman"/>
              <a:ea typeface="Times New Roman"/>
              <a:cs typeface="Times New Roman"/>
              <a:sym typeface="Times New Roman"/>
            </a:endParaRPr>
          </a:p>
        </p:txBody>
      </p:sp>
      <p:sp>
        <p:nvSpPr>
          <p:cNvPr id="489" name="Google Shape;489;p52"/>
          <p:cNvSpPr txBox="1"/>
          <p:nvPr/>
        </p:nvSpPr>
        <p:spPr>
          <a:xfrm>
            <a:off x="1630362" y="4914900"/>
            <a:ext cx="752475" cy="376237"/>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Client</a:t>
            </a:r>
            <a:endParaRPr b="0" i="0" sz="1800" u="none" cap="none" strike="noStrike">
              <a:solidFill>
                <a:schemeClr val="lt1"/>
              </a:solidFill>
              <a:latin typeface="Times New Roman"/>
              <a:ea typeface="Times New Roman"/>
              <a:cs typeface="Times New Roman"/>
              <a:sym typeface="Times New Roman"/>
            </a:endParaRPr>
          </a:p>
        </p:txBody>
      </p:sp>
      <p:sp>
        <p:nvSpPr>
          <p:cNvPr id="490" name="Google Shape;490;p52"/>
          <p:cNvSpPr txBox="1"/>
          <p:nvPr/>
        </p:nvSpPr>
        <p:spPr>
          <a:xfrm>
            <a:off x="1330325" y="6057900"/>
            <a:ext cx="1495425" cy="376237"/>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DBMS Server</a:t>
            </a:r>
            <a:endParaRPr b="0" i="0" sz="1800" u="none" cap="none" strike="noStrike">
              <a:solidFill>
                <a:schemeClr val="lt1"/>
              </a:solidFill>
              <a:latin typeface="Times New Roman"/>
              <a:ea typeface="Times New Roman"/>
              <a:cs typeface="Times New Roman"/>
              <a:sym typeface="Times New Roman"/>
            </a:endParaRPr>
          </a:p>
        </p:txBody>
      </p:sp>
      <p:sp>
        <p:nvSpPr>
          <p:cNvPr id="491" name="Google Shape;491;p52"/>
          <p:cNvSpPr txBox="1"/>
          <p:nvPr/>
        </p:nvSpPr>
        <p:spPr>
          <a:xfrm>
            <a:off x="4303712" y="4914900"/>
            <a:ext cx="752475" cy="376237"/>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Client</a:t>
            </a:r>
            <a:endParaRPr b="0" i="0" sz="1800" u="none" cap="none" strike="noStrike">
              <a:solidFill>
                <a:schemeClr val="lt1"/>
              </a:solidFill>
              <a:latin typeface="Times New Roman"/>
              <a:ea typeface="Times New Roman"/>
              <a:cs typeface="Times New Roman"/>
              <a:sym typeface="Times New Roman"/>
            </a:endParaRPr>
          </a:p>
        </p:txBody>
      </p:sp>
      <p:cxnSp>
        <p:nvCxnSpPr>
          <p:cNvPr id="492" name="Google Shape;492;p52"/>
          <p:cNvCxnSpPr/>
          <p:nvPr/>
        </p:nvCxnSpPr>
        <p:spPr>
          <a:xfrm>
            <a:off x="2090737" y="5638800"/>
            <a:ext cx="4587875" cy="0"/>
          </a:xfrm>
          <a:prstGeom prst="straightConnector1">
            <a:avLst/>
          </a:prstGeom>
          <a:noFill/>
          <a:ln cap="rnd" cmpd="sng" w="9525">
            <a:solidFill>
              <a:schemeClr val="dk1"/>
            </a:solidFill>
            <a:prstDash val="solid"/>
            <a:miter lim="8000"/>
            <a:headEnd len="sm" w="sm" type="none"/>
            <a:tailEnd len="sm" w="sm" type="none"/>
          </a:ln>
        </p:spPr>
      </p:cxnSp>
      <p:cxnSp>
        <p:nvCxnSpPr>
          <p:cNvPr id="493" name="Google Shape;493;p52"/>
          <p:cNvCxnSpPr/>
          <p:nvPr/>
        </p:nvCxnSpPr>
        <p:spPr>
          <a:xfrm rot="10800000">
            <a:off x="2090737" y="5291137"/>
            <a:ext cx="6350" cy="347662"/>
          </a:xfrm>
          <a:prstGeom prst="straightConnector1">
            <a:avLst/>
          </a:prstGeom>
          <a:noFill/>
          <a:ln cap="rnd" cmpd="sng" w="9525">
            <a:solidFill>
              <a:schemeClr val="dk1"/>
            </a:solidFill>
            <a:prstDash val="solid"/>
            <a:miter lim="8000"/>
            <a:headEnd len="sm" w="sm" type="none"/>
            <a:tailEnd len="sm" w="sm" type="none"/>
          </a:ln>
        </p:spPr>
      </p:cxnSp>
      <p:cxnSp>
        <p:nvCxnSpPr>
          <p:cNvPr id="494" name="Google Shape;494;p52"/>
          <p:cNvCxnSpPr/>
          <p:nvPr/>
        </p:nvCxnSpPr>
        <p:spPr>
          <a:xfrm rot="10800000">
            <a:off x="3373437" y="5278437"/>
            <a:ext cx="6350" cy="347662"/>
          </a:xfrm>
          <a:prstGeom prst="straightConnector1">
            <a:avLst/>
          </a:prstGeom>
          <a:noFill/>
          <a:ln cap="rnd" cmpd="sng" w="9525">
            <a:solidFill>
              <a:schemeClr val="dk1"/>
            </a:solidFill>
            <a:prstDash val="solid"/>
            <a:miter lim="8000"/>
            <a:headEnd len="sm" w="sm" type="none"/>
            <a:tailEnd len="sm" w="sm" type="none"/>
          </a:ln>
        </p:spPr>
      </p:cxnSp>
      <p:cxnSp>
        <p:nvCxnSpPr>
          <p:cNvPr id="495" name="Google Shape;495;p52"/>
          <p:cNvCxnSpPr/>
          <p:nvPr/>
        </p:nvCxnSpPr>
        <p:spPr>
          <a:xfrm rot="10800000">
            <a:off x="4713287" y="5284787"/>
            <a:ext cx="6350" cy="347662"/>
          </a:xfrm>
          <a:prstGeom prst="straightConnector1">
            <a:avLst/>
          </a:prstGeom>
          <a:noFill/>
          <a:ln cap="rnd" cmpd="sng" w="9525">
            <a:solidFill>
              <a:schemeClr val="dk1"/>
            </a:solidFill>
            <a:prstDash val="solid"/>
            <a:miter lim="8000"/>
            <a:headEnd len="sm" w="sm" type="none"/>
            <a:tailEnd len="sm" w="sm" type="none"/>
          </a:ln>
        </p:spPr>
      </p:cxnSp>
      <p:cxnSp>
        <p:nvCxnSpPr>
          <p:cNvPr id="496" name="Google Shape;496;p52"/>
          <p:cNvCxnSpPr/>
          <p:nvPr/>
        </p:nvCxnSpPr>
        <p:spPr>
          <a:xfrm rot="10800000">
            <a:off x="6681787" y="5291137"/>
            <a:ext cx="6350" cy="347662"/>
          </a:xfrm>
          <a:prstGeom prst="straightConnector1">
            <a:avLst/>
          </a:prstGeom>
          <a:noFill/>
          <a:ln cap="rnd" cmpd="sng" w="9525">
            <a:solidFill>
              <a:schemeClr val="dk1"/>
            </a:solidFill>
            <a:prstDash val="solid"/>
            <a:miter lim="8000"/>
            <a:headEnd len="sm" w="sm" type="none"/>
            <a:tailEnd len="sm" w="sm" type="none"/>
          </a:ln>
        </p:spPr>
      </p:cxnSp>
      <p:cxnSp>
        <p:nvCxnSpPr>
          <p:cNvPr id="497" name="Google Shape;497;p52"/>
          <p:cNvCxnSpPr/>
          <p:nvPr/>
        </p:nvCxnSpPr>
        <p:spPr>
          <a:xfrm>
            <a:off x="2493962" y="5681662"/>
            <a:ext cx="0" cy="361950"/>
          </a:xfrm>
          <a:prstGeom prst="straightConnector1">
            <a:avLst/>
          </a:prstGeom>
          <a:noFill/>
          <a:ln cap="rnd" cmpd="sng" w="9525">
            <a:solidFill>
              <a:schemeClr val="dk1"/>
            </a:solidFill>
            <a:prstDash val="solid"/>
            <a:miter lim="8000"/>
            <a:headEnd len="sm" w="sm" type="none"/>
            <a:tailEnd len="sm" w="sm" type="none"/>
          </a:ln>
        </p:spPr>
      </p:cxnSp>
      <p:sp>
        <p:nvSpPr>
          <p:cNvPr id="498" name="Google Shape;498;p52"/>
          <p:cNvSpPr txBox="1"/>
          <p:nvPr/>
        </p:nvSpPr>
        <p:spPr>
          <a:xfrm>
            <a:off x="5351462" y="4743450"/>
            <a:ext cx="692150" cy="5794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32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499" name="Google Shape;499;p52"/>
          <p:cNvSpPr txBox="1"/>
          <p:nvPr/>
        </p:nvSpPr>
        <p:spPr>
          <a:xfrm>
            <a:off x="6770687" y="5448300"/>
            <a:ext cx="9842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Network</a:t>
            </a:r>
            <a:endParaRPr b="0" i="0" sz="1800" u="none" cap="none" strike="noStrike">
              <a:solidFill>
                <a:schemeClr val="lt1"/>
              </a:solidFill>
              <a:latin typeface="Times New Roman"/>
              <a:ea typeface="Times New Roman"/>
              <a:cs typeface="Times New Roman"/>
              <a:sym typeface="Times New Roman"/>
            </a:endParaRPr>
          </a:p>
        </p:txBody>
      </p:sp>
      <p:sp>
        <p:nvSpPr>
          <p:cNvPr id="500" name="Google Shape;500;p52"/>
          <p:cNvSpPr txBox="1"/>
          <p:nvPr/>
        </p:nvSpPr>
        <p:spPr>
          <a:xfrm>
            <a:off x="3201987" y="6057900"/>
            <a:ext cx="1203325" cy="376237"/>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File Server</a:t>
            </a:r>
            <a:endParaRPr b="0" i="0" sz="1800" u="none" cap="none" strike="noStrike">
              <a:solidFill>
                <a:schemeClr val="lt1"/>
              </a:solidFill>
              <a:latin typeface="Times New Roman"/>
              <a:ea typeface="Times New Roman"/>
              <a:cs typeface="Times New Roman"/>
              <a:sym typeface="Times New Roman"/>
            </a:endParaRPr>
          </a:p>
        </p:txBody>
      </p:sp>
      <p:sp>
        <p:nvSpPr>
          <p:cNvPr id="501" name="Google Shape;501;p52"/>
          <p:cNvSpPr txBox="1"/>
          <p:nvPr/>
        </p:nvSpPr>
        <p:spPr>
          <a:xfrm>
            <a:off x="4667250" y="6057900"/>
            <a:ext cx="1292225" cy="376237"/>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Print Server</a:t>
            </a:r>
            <a:endParaRPr b="0" i="0" sz="1800" u="none" cap="none" strike="noStrike">
              <a:solidFill>
                <a:schemeClr val="lt1"/>
              </a:solidFill>
              <a:latin typeface="Times New Roman"/>
              <a:ea typeface="Times New Roman"/>
              <a:cs typeface="Times New Roman"/>
              <a:sym typeface="Times New Roman"/>
            </a:endParaRPr>
          </a:p>
        </p:txBody>
      </p:sp>
      <p:sp>
        <p:nvSpPr>
          <p:cNvPr id="502" name="Google Shape;502;p52"/>
          <p:cNvSpPr txBox="1"/>
          <p:nvPr/>
        </p:nvSpPr>
        <p:spPr>
          <a:xfrm>
            <a:off x="2997200" y="4914900"/>
            <a:ext cx="752475" cy="376237"/>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Client</a:t>
            </a:r>
            <a:endParaRPr b="0" i="0" sz="1800" u="none" cap="none" strike="noStrike">
              <a:solidFill>
                <a:schemeClr val="lt1"/>
              </a:solidFill>
              <a:latin typeface="Times New Roman"/>
              <a:ea typeface="Times New Roman"/>
              <a:cs typeface="Times New Roman"/>
              <a:sym typeface="Times New Roman"/>
            </a:endParaRPr>
          </a:p>
        </p:txBody>
      </p:sp>
      <p:sp>
        <p:nvSpPr>
          <p:cNvPr id="503" name="Google Shape;503;p52"/>
          <p:cNvSpPr txBox="1"/>
          <p:nvPr/>
        </p:nvSpPr>
        <p:spPr>
          <a:xfrm>
            <a:off x="6311900" y="4902200"/>
            <a:ext cx="752475" cy="376237"/>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Client</a:t>
            </a:r>
            <a:endParaRPr b="0" i="0" sz="1800" u="none" cap="none" strike="noStrike">
              <a:solidFill>
                <a:schemeClr val="lt1"/>
              </a:solidFill>
              <a:latin typeface="Times New Roman"/>
              <a:ea typeface="Times New Roman"/>
              <a:cs typeface="Times New Roman"/>
              <a:sym typeface="Times New Roman"/>
            </a:endParaRPr>
          </a:p>
        </p:txBody>
      </p:sp>
      <p:sp>
        <p:nvSpPr>
          <p:cNvPr id="504" name="Google Shape;504;p52"/>
          <p:cNvSpPr txBox="1"/>
          <p:nvPr/>
        </p:nvSpPr>
        <p:spPr>
          <a:xfrm>
            <a:off x="6253162" y="6057900"/>
            <a:ext cx="1279525" cy="376237"/>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Mail Server</a:t>
            </a:r>
            <a:endParaRPr b="0" i="0" sz="1800" u="none" cap="none" strike="noStrike">
              <a:solidFill>
                <a:schemeClr val="lt1"/>
              </a:solidFill>
              <a:latin typeface="Times New Roman"/>
              <a:ea typeface="Times New Roman"/>
              <a:cs typeface="Times New Roman"/>
              <a:sym typeface="Times New Roman"/>
            </a:endParaRPr>
          </a:p>
        </p:txBody>
      </p:sp>
      <p:cxnSp>
        <p:nvCxnSpPr>
          <p:cNvPr id="505" name="Google Shape;505;p52"/>
          <p:cNvCxnSpPr/>
          <p:nvPr/>
        </p:nvCxnSpPr>
        <p:spPr>
          <a:xfrm>
            <a:off x="3749675" y="5662612"/>
            <a:ext cx="0" cy="361950"/>
          </a:xfrm>
          <a:prstGeom prst="straightConnector1">
            <a:avLst/>
          </a:prstGeom>
          <a:noFill/>
          <a:ln cap="rnd" cmpd="sng" w="9525">
            <a:solidFill>
              <a:schemeClr val="dk1"/>
            </a:solidFill>
            <a:prstDash val="solid"/>
            <a:miter lim="8000"/>
            <a:headEnd len="sm" w="sm" type="none"/>
            <a:tailEnd len="sm" w="sm" type="none"/>
          </a:ln>
        </p:spPr>
      </p:cxnSp>
      <p:cxnSp>
        <p:nvCxnSpPr>
          <p:cNvPr id="506" name="Google Shape;506;p52"/>
          <p:cNvCxnSpPr/>
          <p:nvPr/>
        </p:nvCxnSpPr>
        <p:spPr>
          <a:xfrm>
            <a:off x="5351462" y="5657850"/>
            <a:ext cx="0" cy="361950"/>
          </a:xfrm>
          <a:prstGeom prst="straightConnector1">
            <a:avLst/>
          </a:prstGeom>
          <a:noFill/>
          <a:ln cap="rnd" cmpd="sng" w="9525">
            <a:solidFill>
              <a:schemeClr val="dk1"/>
            </a:solidFill>
            <a:prstDash val="solid"/>
            <a:miter lim="8000"/>
            <a:headEnd len="sm" w="sm" type="none"/>
            <a:tailEnd len="sm" w="sm" type="none"/>
          </a:ln>
        </p:spPr>
      </p:cxnSp>
      <p:cxnSp>
        <p:nvCxnSpPr>
          <p:cNvPr id="507" name="Google Shape;507;p52"/>
          <p:cNvCxnSpPr/>
          <p:nvPr/>
        </p:nvCxnSpPr>
        <p:spPr>
          <a:xfrm>
            <a:off x="6415087" y="5662612"/>
            <a:ext cx="0" cy="361950"/>
          </a:xfrm>
          <a:prstGeom prst="straightConnector1">
            <a:avLst/>
          </a:prstGeom>
          <a:noFill/>
          <a:ln cap="rnd" cmpd="sng" w="9525">
            <a:solidFill>
              <a:schemeClr val="dk1"/>
            </a:solidFill>
            <a:prstDash val="solid"/>
            <a:miter lim="8000"/>
            <a:headEnd len="sm" w="sm" type="none"/>
            <a:tailEnd len="sm" w="sm" type="none"/>
          </a:ln>
        </p:spPr>
      </p:cxnSp>
      <p:sp>
        <p:nvSpPr>
          <p:cNvPr id="508" name="Google Shape;508;p5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514" name="Google Shape;514;p53"/>
          <p:cNvSpPr txBox="1"/>
          <p:nvPr>
            <p:ph type="title"/>
          </p:nvPr>
        </p:nvSpPr>
        <p:spPr>
          <a:xfrm>
            <a:off x="266700" y="114300"/>
            <a:ext cx="86741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Three-Tier Client-Server Architecture</a:t>
            </a:r>
            <a:endParaRPr b="1" i="0" sz="4000" u="none" cap="small" strike="noStrike">
              <a:solidFill>
                <a:srgbClr val="333399"/>
              </a:solidFill>
              <a:latin typeface="Arial"/>
              <a:ea typeface="Arial"/>
              <a:cs typeface="Arial"/>
              <a:sym typeface="Arial"/>
            </a:endParaRPr>
          </a:p>
        </p:txBody>
      </p:sp>
      <p:sp>
        <p:nvSpPr>
          <p:cNvPr id="515" name="Google Shape;515;p53"/>
          <p:cNvSpPr txBox="1"/>
          <p:nvPr>
            <p:ph idx="1" type="body"/>
          </p:nvPr>
        </p:nvSpPr>
        <p:spPr>
          <a:xfrm>
            <a:off x="266700" y="1200150"/>
            <a:ext cx="8674100" cy="3276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Common for</a:t>
            </a:r>
            <a:r>
              <a:rPr b="1" i="0" lang="en-US" sz="2800" u="none" cap="none" strike="noStrike">
                <a:solidFill>
                  <a:srgbClr val="000000"/>
                </a:solidFill>
                <a:latin typeface="Times New Roman"/>
                <a:ea typeface="Times New Roman"/>
                <a:cs typeface="Times New Roman"/>
                <a:sym typeface="Times New Roman"/>
              </a:rPr>
              <a:t> Web applications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Middle tier (</a:t>
            </a:r>
            <a:r>
              <a:rPr b="1" i="0" lang="en-US" sz="2800" u="none" cap="none" strike="noStrike">
                <a:solidFill>
                  <a:srgbClr val="000000"/>
                </a:solidFill>
                <a:latin typeface="Times New Roman"/>
                <a:ea typeface="Times New Roman"/>
                <a:cs typeface="Times New Roman"/>
                <a:sym typeface="Times New Roman"/>
              </a:rPr>
              <a:t>Application Server </a:t>
            </a:r>
            <a:r>
              <a:rPr b="0" i="0" lang="en-US" sz="2800" u="none" cap="none" strike="noStrike">
                <a:solidFill>
                  <a:srgbClr val="000000"/>
                </a:solidFill>
                <a:latin typeface="Times New Roman"/>
                <a:ea typeface="Times New Roman"/>
                <a:cs typeface="Times New Roman"/>
                <a:sym typeface="Times New Roman"/>
              </a:rPr>
              <a:t>or</a:t>
            </a:r>
            <a:r>
              <a:rPr b="1" i="0" lang="en-US" sz="2800" u="none" cap="none" strike="noStrike">
                <a:solidFill>
                  <a:srgbClr val="000000"/>
                </a:solidFill>
                <a:latin typeface="Times New Roman"/>
                <a:ea typeface="Times New Roman"/>
                <a:cs typeface="Times New Roman"/>
                <a:sym typeface="Times New Roman"/>
              </a:rPr>
              <a:t> Web Server)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stores the web connectivity software and</a:t>
            </a:r>
            <a:r>
              <a:rPr b="1" i="0" lang="en-US" sz="2400" u="none" cap="none" strike="noStrike">
                <a:solidFill>
                  <a:srgbClr val="000000"/>
                </a:solidFill>
                <a:latin typeface="Times New Roman"/>
                <a:ea typeface="Times New Roman"/>
                <a:cs typeface="Times New Roman"/>
                <a:sym typeface="Times New Roman"/>
              </a:rPr>
              <a:t> flow control and business logic (constraints) </a:t>
            </a:r>
            <a:r>
              <a:rPr b="0" i="0" lang="en-US" sz="2400" u="none" cap="none" strike="noStrike">
                <a:solidFill>
                  <a:srgbClr val="000000"/>
                </a:solidFill>
                <a:latin typeface="Times New Roman"/>
                <a:ea typeface="Times New Roman"/>
                <a:cs typeface="Times New Roman"/>
                <a:sym typeface="Times New Roman"/>
              </a:rPr>
              <a:t>part of the application used to access the right amount of data from the database server</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Additional Features-</a:t>
            </a:r>
            <a:r>
              <a:rPr b="1" i="0" lang="en-US" sz="2800" u="none" cap="none" strike="noStrike">
                <a:solidFill>
                  <a:srgbClr val="000000"/>
                </a:solidFill>
                <a:latin typeface="Times New Roman"/>
                <a:ea typeface="Times New Roman"/>
                <a:cs typeface="Times New Roman"/>
                <a:sym typeface="Times New Roman"/>
              </a:rPr>
              <a:t> Security: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encrypt the data at the server before transmission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decrypt data at the client</a:t>
            </a:r>
            <a:endParaRPr b="0" i="0" sz="1800" u="none" cap="none" strike="noStrike">
              <a:solidFill>
                <a:schemeClr val="dk1"/>
              </a:solidFill>
              <a:latin typeface="Times New Roman"/>
              <a:ea typeface="Times New Roman"/>
              <a:cs typeface="Times New Roman"/>
              <a:sym typeface="Times New Roman"/>
            </a:endParaRPr>
          </a:p>
        </p:txBody>
      </p:sp>
      <p:sp>
        <p:nvSpPr>
          <p:cNvPr id="516" name="Google Shape;516;p53"/>
          <p:cNvSpPr txBox="1"/>
          <p:nvPr/>
        </p:nvSpPr>
        <p:spPr>
          <a:xfrm>
            <a:off x="801687" y="5289550"/>
            <a:ext cx="1495425" cy="650875"/>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GUI,</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Web Interface</a:t>
            </a:r>
            <a:endParaRPr b="0" i="0" sz="1800" u="none" cap="none" strike="noStrike">
              <a:solidFill>
                <a:schemeClr val="lt1"/>
              </a:solidFill>
              <a:latin typeface="Times New Roman"/>
              <a:ea typeface="Times New Roman"/>
              <a:cs typeface="Times New Roman"/>
              <a:sym typeface="Times New Roman"/>
            </a:endParaRPr>
          </a:p>
        </p:txBody>
      </p:sp>
      <p:sp>
        <p:nvSpPr>
          <p:cNvPr id="517" name="Google Shape;517;p53"/>
          <p:cNvSpPr txBox="1"/>
          <p:nvPr/>
        </p:nvSpPr>
        <p:spPr>
          <a:xfrm>
            <a:off x="3551237" y="5221287"/>
            <a:ext cx="2446337" cy="650875"/>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Application Programs,</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Web Pages</a:t>
            </a:r>
            <a:endParaRPr b="0" i="0" sz="1800" u="none" cap="none" strike="noStrike">
              <a:solidFill>
                <a:schemeClr val="lt1"/>
              </a:solidFill>
              <a:latin typeface="Times New Roman"/>
              <a:ea typeface="Times New Roman"/>
              <a:cs typeface="Times New Roman"/>
              <a:sym typeface="Times New Roman"/>
            </a:endParaRPr>
          </a:p>
        </p:txBody>
      </p:sp>
      <p:sp>
        <p:nvSpPr>
          <p:cNvPr id="518" name="Google Shape;518;p53"/>
          <p:cNvSpPr txBox="1"/>
          <p:nvPr/>
        </p:nvSpPr>
        <p:spPr>
          <a:xfrm>
            <a:off x="7254875" y="5213350"/>
            <a:ext cx="1384300" cy="650875"/>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Database,</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DBMS</a:t>
            </a:r>
            <a:endParaRPr b="0" i="0" sz="1800" u="none" cap="none" strike="noStrike">
              <a:solidFill>
                <a:schemeClr val="lt1"/>
              </a:solidFill>
              <a:latin typeface="Times New Roman"/>
              <a:ea typeface="Times New Roman"/>
              <a:cs typeface="Times New Roman"/>
              <a:sym typeface="Times New Roman"/>
            </a:endParaRPr>
          </a:p>
        </p:txBody>
      </p:sp>
      <p:sp>
        <p:nvSpPr>
          <p:cNvPr id="519" name="Google Shape;519;p53"/>
          <p:cNvSpPr txBox="1"/>
          <p:nvPr/>
        </p:nvSpPr>
        <p:spPr>
          <a:xfrm>
            <a:off x="877887" y="6037262"/>
            <a:ext cx="1231900" cy="6413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Thin Client</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(Browser)</a:t>
            </a:r>
            <a:endParaRPr b="0" i="0" sz="1800" u="none" cap="none" strike="noStrike">
              <a:solidFill>
                <a:schemeClr val="lt1"/>
              </a:solidFill>
              <a:latin typeface="Times New Roman"/>
              <a:ea typeface="Times New Roman"/>
              <a:cs typeface="Times New Roman"/>
              <a:sym typeface="Times New Roman"/>
            </a:endParaRPr>
          </a:p>
        </p:txBody>
      </p:sp>
      <p:cxnSp>
        <p:nvCxnSpPr>
          <p:cNvPr id="520" name="Google Shape;520;p53"/>
          <p:cNvCxnSpPr/>
          <p:nvPr/>
        </p:nvCxnSpPr>
        <p:spPr>
          <a:xfrm>
            <a:off x="2297112" y="5519737"/>
            <a:ext cx="1254125" cy="0"/>
          </a:xfrm>
          <a:prstGeom prst="straightConnector1">
            <a:avLst/>
          </a:prstGeom>
          <a:noFill/>
          <a:ln cap="rnd" cmpd="sng" w="9525">
            <a:solidFill>
              <a:schemeClr val="dk1"/>
            </a:solidFill>
            <a:prstDash val="solid"/>
            <a:miter lim="8000"/>
            <a:headEnd len="med" w="med" type="stealth"/>
            <a:tailEnd len="med" w="med" type="stealth"/>
          </a:ln>
        </p:spPr>
      </p:cxnSp>
      <p:sp>
        <p:nvSpPr>
          <p:cNvPr id="521" name="Google Shape;521;p53"/>
          <p:cNvSpPr txBox="1"/>
          <p:nvPr/>
        </p:nvSpPr>
        <p:spPr>
          <a:xfrm>
            <a:off x="3760787" y="5940425"/>
            <a:ext cx="2030412" cy="6413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Application Server   or Web Server</a:t>
            </a:r>
            <a:endParaRPr b="0" i="0" sz="1800" u="none" cap="none" strike="noStrike">
              <a:solidFill>
                <a:schemeClr val="lt1"/>
              </a:solidFill>
              <a:latin typeface="Times New Roman"/>
              <a:ea typeface="Times New Roman"/>
              <a:cs typeface="Times New Roman"/>
              <a:sym typeface="Times New Roman"/>
            </a:endParaRPr>
          </a:p>
        </p:txBody>
      </p:sp>
      <p:sp>
        <p:nvSpPr>
          <p:cNvPr id="522" name="Google Shape;522;p53"/>
          <p:cNvSpPr txBox="1"/>
          <p:nvPr/>
        </p:nvSpPr>
        <p:spPr>
          <a:xfrm>
            <a:off x="7175500" y="6037262"/>
            <a:ext cx="16764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Database Server</a:t>
            </a:r>
            <a:endParaRPr b="0" i="0" sz="1800" u="none" cap="none" strike="noStrike">
              <a:solidFill>
                <a:schemeClr val="lt1"/>
              </a:solidFill>
              <a:latin typeface="Times New Roman"/>
              <a:ea typeface="Times New Roman"/>
              <a:cs typeface="Times New Roman"/>
              <a:sym typeface="Times New Roman"/>
            </a:endParaRPr>
          </a:p>
        </p:txBody>
      </p:sp>
      <p:cxnSp>
        <p:nvCxnSpPr>
          <p:cNvPr id="523" name="Google Shape;523;p53"/>
          <p:cNvCxnSpPr/>
          <p:nvPr/>
        </p:nvCxnSpPr>
        <p:spPr>
          <a:xfrm>
            <a:off x="5997575" y="5519737"/>
            <a:ext cx="1254125" cy="0"/>
          </a:xfrm>
          <a:prstGeom prst="straightConnector1">
            <a:avLst/>
          </a:prstGeom>
          <a:noFill/>
          <a:ln cap="rnd" cmpd="sng" w="9525">
            <a:solidFill>
              <a:schemeClr val="dk1"/>
            </a:solidFill>
            <a:prstDash val="solid"/>
            <a:miter lim="8000"/>
            <a:headEnd len="med" w="med" type="stealth"/>
            <a:tailEnd len="med" w="med" type="stealth"/>
          </a:ln>
        </p:spPr>
      </p:cxnSp>
      <p:sp>
        <p:nvSpPr>
          <p:cNvPr id="524" name="Google Shape;524;p53"/>
          <p:cNvSpPr txBox="1"/>
          <p:nvPr/>
        </p:nvSpPr>
        <p:spPr>
          <a:xfrm>
            <a:off x="582612" y="4613275"/>
            <a:ext cx="1752600" cy="366712"/>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Presentation Tier</a:t>
            </a:r>
            <a:endParaRPr b="0" i="0" sz="1800" u="none" cap="none" strike="noStrike">
              <a:solidFill>
                <a:schemeClr val="lt1"/>
              </a:solidFill>
              <a:latin typeface="Times New Roman"/>
              <a:ea typeface="Times New Roman"/>
              <a:cs typeface="Times New Roman"/>
              <a:sym typeface="Times New Roman"/>
            </a:endParaRPr>
          </a:p>
        </p:txBody>
      </p:sp>
      <p:sp>
        <p:nvSpPr>
          <p:cNvPr id="525" name="Google Shape;525;p53"/>
          <p:cNvSpPr txBox="1"/>
          <p:nvPr/>
        </p:nvSpPr>
        <p:spPr>
          <a:xfrm>
            <a:off x="3551237" y="4645025"/>
            <a:ext cx="2446337" cy="366712"/>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Middle Tier</a:t>
            </a:r>
            <a:endParaRPr b="0" i="0" sz="1800" u="none" cap="none" strike="noStrike">
              <a:solidFill>
                <a:schemeClr val="lt1"/>
              </a:solidFill>
              <a:latin typeface="Times New Roman"/>
              <a:ea typeface="Times New Roman"/>
              <a:cs typeface="Times New Roman"/>
              <a:sym typeface="Times New Roman"/>
            </a:endParaRPr>
          </a:p>
        </p:txBody>
      </p:sp>
      <p:sp>
        <p:nvSpPr>
          <p:cNvPr id="526" name="Google Shape;526;p53"/>
          <p:cNvSpPr txBox="1"/>
          <p:nvPr/>
        </p:nvSpPr>
        <p:spPr>
          <a:xfrm>
            <a:off x="7251700" y="4645025"/>
            <a:ext cx="1408112" cy="366712"/>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Data Tier</a:t>
            </a:r>
            <a:endParaRPr b="0" i="0" sz="1800" u="none" cap="none" strike="noStrike">
              <a:solidFill>
                <a:schemeClr val="lt1"/>
              </a:solidFill>
              <a:latin typeface="Times New Roman"/>
              <a:ea typeface="Times New Roman"/>
              <a:cs typeface="Times New Roman"/>
              <a:sym typeface="Times New Roman"/>
            </a:endParaRPr>
          </a:p>
        </p:txBody>
      </p:sp>
      <p:sp>
        <p:nvSpPr>
          <p:cNvPr id="527" name="Google Shape;527;p5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533" name="Google Shape;533;p54"/>
          <p:cNvSpPr txBox="1"/>
          <p:nvPr>
            <p:ph type="title"/>
          </p:nvPr>
        </p:nvSpPr>
        <p:spPr>
          <a:xfrm>
            <a:off x="685800" y="19685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N-Tier Client-Server Architecture</a:t>
            </a:r>
            <a:endParaRPr b="1" i="0" sz="4000" u="none" cap="small" strike="noStrike">
              <a:solidFill>
                <a:srgbClr val="333399"/>
              </a:solidFill>
              <a:latin typeface="Arial"/>
              <a:ea typeface="Arial"/>
              <a:cs typeface="Arial"/>
              <a:sym typeface="Arial"/>
            </a:endParaRPr>
          </a:p>
        </p:txBody>
      </p:sp>
      <p:sp>
        <p:nvSpPr>
          <p:cNvPr id="534" name="Google Shape;534;p54"/>
          <p:cNvSpPr txBox="1"/>
          <p:nvPr/>
        </p:nvSpPr>
        <p:spPr>
          <a:xfrm>
            <a:off x="685800" y="2527300"/>
            <a:ext cx="1495425" cy="650875"/>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Thin Client</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(Browser)</a:t>
            </a:r>
            <a:endParaRPr b="0" i="0" sz="1800" u="none" cap="none" strike="noStrike">
              <a:solidFill>
                <a:schemeClr val="lt1"/>
              </a:solidFill>
              <a:latin typeface="Times New Roman"/>
              <a:ea typeface="Times New Roman"/>
              <a:cs typeface="Times New Roman"/>
              <a:sym typeface="Times New Roman"/>
            </a:endParaRPr>
          </a:p>
        </p:txBody>
      </p:sp>
      <p:sp>
        <p:nvSpPr>
          <p:cNvPr id="535" name="Google Shape;535;p54"/>
          <p:cNvSpPr txBox="1"/>
          <p:nvPr/>
        </p:nvSpPr>
        <p:spPr>
          <a:xfrm>
            <a:off x="3028950" y="2459037"/>
            <a:ext cx="1041400" cy="650875"/>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Web</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Server</a:t>
            </a:r>
            <a:endParaRPr b="0" i="0" sz="1800" u="none" cap="none" strike="noStrike">
              <a:solidFill>
                <a:schemeClr val="lt1"/>
              </a:solidFill>
              <a:latin typeface="Times New Roman"/>
              <a:ea typeface="Times New Roman"/>
              <a:cs typeface="Times New Roman"/>
              <a:sym typeface="Times New Roman"/>
            </a:endParaRPr>
          </a:p>
        </p:txBody>
      </p:sp>
      <p:sp>
        <p:nvSpPr>
          <p:cNvPr id="536" name="Google Shape;536;p54"/>
          <p:cNvSpPr txBox="1"/>
          <p:nvPr/>
        </p:nvSpPr>
        <p:spPr>
          <a:xfrm>
            <a:off x="7138987" y="2451100"/>
            <a:ext cx="1384300" cy="650875"/>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Database Server</a:t>
            </a:r>
            <a:endParaRPr b="0" i="0" sz="1800" u="none" cap="none" strike="noStrike">
              <a:solidFill>
                <a:schemeClr val="lt1"/>
              </a:solidFill>
              <a:latin typeface="Times New Roman"/>
              <a:ea typeface="Times New Roman"/>
              <a:cs typeface="Times New Roman"/>
              <a:sym typeface="Times New Roman"/>
            </a:endParaRPr>
          </a:p>
        </p:txBody>
      </p:sp>
      <p:cxnSp>
        <p:nvCxnSpPr>
          <p:cNvPr id="537" name="Google Shape;537;p54"/>
          <p:cNvCxnSpPr/>
          <p:nvPr/>
        </p:nvCxnSpPr>
        <p:spPr>
          <a:xfrm>
            <a:off x="6343650" y="2757487"/>
            <a:ext cx="792162" cy="0"/>
          </a:xfrm>
          <a:prstGeom prst="straightConnector1">
            <a:avLst/>
          </a:prstGeom>
          <a:noFill/>
          <a:ln cap="rnd" cmpd="sng" w="9525">
            <a:solidFill>
              <a:schemeClr val="dk1"/>
            </a:solidFill>
            <a:prstDash val="solid"/>
            <a:miter lim="8000"/>
            <a:headEnd len="med" w="med" type="stealth"/>
            <a:tailEnd len="med" w="med" type="stealth"/>
          </a:ln>
        </p:spPr>
      </p:cxnSp>
      <p:sp>
        <p:nvSpPr>
          <p:cNvPr id="538" name="Google Shape;538;p54"/>
          <p:cNvSpPr txBox="1"/>
          <p:nvPr/>
        </p:nvSpPr>
        <p:spPr>
          <a:xfrm>
            <a:off x="541337" y="1536700"/>
            <a:ext cx="1752600" cy="366712"/>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Presentation Tier</a:t>
            </a:r>
            <a:endParaRPr b="0" i="0" sz="1800" u="none" cap="none" strike="noStrike">
              <a:solidFill>
                <a:schemeClr val="lt1"/>
              </a:solidFill>
              <a:latin typeface="Times New Roman"/>
              <a:ea typeface="Times New Roman"/>
              <a:cs typeface="Times New Roman"/>
              <a:sym typeface="Times New Roman"/>
            </a:endParaRPr>
          </a:p>
        </p:txBody>
      </p:sp>
      <p:sp>
        <p:nvSpPr>
          <p:cNvPr id="539" name="Google Shape;539;p54"/>
          <p:cNvSpPr txBox="1"/>
          <p:nvPr/>
        </p:nvSpPr>
        <p:spPr>
          <a:xfrm>
            <a:off x="2695575" y="1568450"/>
            <a:ext cx="4021137" cy="366712"/>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Middle Tier</a:t>
            </a:r>
            <a:endParaRPr b="0" i="0" sz="1800" u="none" cap="none" strike="noStrike">
              <a:solidFill>
                <a:schemeClr val="lt1"/>
              </a:solidFill>
              <a:latin typeface="Times New Roman"/>
              <a:ea typeface="Times New Roman"/>
              <a:cs typeface="Times New Roman"/>
              <a:sym typeface="Times New Roman"/>
            </a:endParaRPr>
          </a:p>
        </p:txBody>
      </p:sp>
      <p:sp>
        <p:nvSpPr>
          <p:cNvPr id="540" name="Google Shape;540;p54"/>
          <p:cNvSpPr txBox="1"/>
          <p:nvPr/>
        </p:nvSpPr>
        <p:spPr>
          <a:xfrm>
            <a:off x="7115175" y="1568450"/>
            <a:ext cx="1408112" cy="366712"/>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Data Tier</a:t>
            </a:r>
            <a:endParaRPr b="0" i="0" sz="1800" u="none" cap="none" strike="noStrike">
              <a:solidFill>
                <a:schemeClr val="lt1"/>
              </a:solidFill>
              <a:latin typeface="Times New Roman"/>
              <a:ea typeface="Times New Roman"/>
              <a:cs typeface="Times New Roman"/>
              <a:sym typeface="Times New Roman"/>
            </a:endParaRPr>
          </a:p>
        </p:txBody>
      </p:sp>
      <p:sp>
        <p:nvSpPr>
          <p:cNvPr id="541" name="Google Shape;541;p54"/>
          <p:cNvSpPr txBox="1"/>
          <p:nvPr/>
        </p:nvSpPr>
        <p:spPr>
          <a:xfrm>
            <a:off x="2695575" y="1935162"/>
            <a:ext cx="1898650" cy="366712"/>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Flow Control Tier</a:t>
            </a:r>
            <a:endParaRPr b="0" i="0" sz="1800" u="none" cap="none" strike="noStrike">
              <a:solidFill>
                <a:schemeClr val="lt1"/>
              </a:solidFill>
              <a:latin typeface="Times New Roman"/>
              <a:ea typeface="Times New Roman"/>
              <a:cs typeface="Times New Roman"/>
              <a:sym typeface="Times New Roman"/>
            </a:endParaRPr>
          </a:p>
        </p:txBody>
      </p:sp>
      <p:sp>
        <p:nvSpPr>
          <p:cNvPr id="542" name="Google Shape;542;p54"/>
          <p:cNvSpPr txBox="1"/>
          <p:nvPr/>
        </p:nvSpPr>
        <p:spPr>
          <a:xfrm>
            <a:off x="4632325" y="1935162"/>
            <a:ext cx="2084387" cy="366712"/>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Business Logic Tier</a:t>
            </a:r>
            <a:endParaRPr b="0" i="0" sz="1800" u="none" cap="none" strike="noStrike">
              <a:solidFill>
                <a:schemeClr val="lt1"/>
              </a:solidFill>
              <a:latin typeface="Times New Roman"/>
              <a:ea typeface="Times New Roman"/>
              <a:cs typeface="Times New Roman"/>
              <a:sym typeface="Times New Roman"/>
            </a:endParaRPr>
          </a:p>
        </p:txBody>
      </p:sp>
      <p:sp>
        <p:nvSpPr>
          <p:cNvPr id="543" name="Google Shape;543;p54"/>
          <p:cNvSpPr txBox="1"/>
          <p:nvPr/>
        </p:nvSpPr>
        <p:spPr>
          <a:xfrm>
            <a:off x="4903787" y="2459037"/>
            <a:ext cx="1439862" cy="650875"/>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Application</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Server</a:t>
            </a:r>
            <a:endParaRPr b="0" i="0" sz="1800" u="none" cap="none" strike="noStrike">
              <a:solidFill>
                <a:schemeClr val="lt1"/>
              </a:solidFill>
              <a:latin typeface="Times New Roman"/>
              <a:ea typeface="Times New Roman"/>
              <a:cs typeface="Times New Roman"/>
              <a:sym typeface="Times New Roman"/>
            </a:endParaRPr>
          </a:p>
        </p:txBody>
      </p:sp>
      <p:cxnSp>
        <p:nvCxnSpPr>
          <p:cNvPr id="544" name="Google Shape;544;p54"/>
          <p:cNvCxnSpPr/>
          <p:nvPr/>
        </p:nvCxnSpPr>
        <p:spPr>
          <a:xfrm>
            <a:off x="4087812" y="2759075"/>
            <a:ext cx="792162" cy="0"/>
          </a:xfrm>
          <a:prstGeom prst="straightConnector1">
            <a:avLst/>
          </a:prstGeom>
          <a:noFill/>
          <a:ln cap="rnd" cmpd="sng" w="9525">
            <a:solidFill>
              <a:schemeClr val="dk1"/>
            </a:solidFill>
            <a:prstDash val="solid"/>
            <a:miter lim="8000"/>
            <a:headEnd len="med" w="med" type="stealth"/>
            <a:tailEnd len="med" w="med" type="stealth"/>
          </a:ln>
        </p:spPr>
      </p:cxnSp>
      <p:cxnSp>
        <p:nvCxnSpPr>
          <p:cNvPr id="545" name="Google Shape;545;p54"/>
          <p:cNvCxnSpPr/>
          <p:nvPr/>
        </p:nvCxnSpPr>
        <p:spPr>
          <a:xfrm>
            <a:off x="2236787" y="2759075"/>
            <a:ext cx="792162" cy="0"/>
          </a:xfrm>
          <a:prstGeom prst="straightConnector1">
            <a:avLst/>
          </a:prstGeom>
          <a:noFill/>
          <a:ln cap="rnd" cmpd="sng" w="9525">
            <a:solidFill>
              <a:schemeClr val="dk1"/>
            </a:solidFill>
            <a:prstDash val="solid"/>
            <a:miter lim="8000"/>
            <a:headEnd len="med" w="med" type="stealth"/>
            <a:tailEnd len="med" w="med" type="stealth"/>
          </a:ln>
        </p:spPr>
      </p:cxnSp>
      <p:sp>
        <p:nvSpPr>
          <p:cNvPr id="546" name="Google Shape;546;p54"/>
          <p:cNvSpPr txBox="1"/>
          <p:nvPr/>
        </p:nvSpPr>
        <p:spPr>
          <a:xfrm>
            <a:off x="2274887" y="5487987"/>
            <a:ext cx="812800" cy="650875"/>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Portal</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Server</a:t>
            </a:r>
            <a:endParaRPr b="0" i="0" sz="1800" u="none" cap="none" strike="noStrike">
              <a:solidFill>
                <a:schemeClr val="lt1"/>
              </a:solidFill>
              <a:latin typeface="Times New Roman"/>
              <a:ea typeface="Times New Roman"/>
              <a:cs typeface="Times New Roman"/>
              <a:sym typeface="Times New Roman"/>
            </a:endParaRPr>
          </a:p>
        </p:txBody>
      </p:sp>
      <p:sp>
        <p:nvSpPr>
          <p:cNvPr id="547" name="Google Shape;547;p54"/>
          <p:cNvSpPr txBox="1"/>
          <p:nvPr/>
        </p:nvSpPr>
        <p:spPr>
          <a:xfrm>
            <a:off x="3333750" y="5508625"/>
            <a:ext cx="812800" cy="650875"/>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LDAP</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Server</a:t>
            </a:r>
            <a:endParaRPr b="0" i="0" sz="1800" u="none" cap="none" strike="noStrike">
              <a:solidFill>
                <a:schemeClr val="lt1"/>
              </a:solidFill>
              <a:latin typeface="Times New Roman"/>
              <a:ea typeface="Times New Roman"/>
              <a:cs typeface="Times New Roman"/>
              <a:sym typeface="Times New Roman"/>
            </a:endParaRPr>
          </a:p>
        </p:txBody>
      </p:sp>
      <p:sp>
        <p:nvSpPr>
          <p:cNvPr id="548" name="Google Shape;548;p54"/>
          <p:cNvSpPr txBox="1"/>
          <p:nvPr/>
        </p:nvSpPr>
        <p:spPr>
          <a:xfrm>
            <a:off x="4425950" y="5514975"/>
            <a:ext cx="1003300" cy="650875"/>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Identity</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Server</a:t>
            </a:r>
            <a:endParaRPr b="0" i="0" sz="1800" u="none" cap="none" strike="noStrike">
              <a:solidFill>
                <a:schemeClr val="lt1"/>
              </a:solidFill>
              <a:latin typeface="Times New Roman"/>
              <a:ea typeface="Times New Roman"/>
              <a:cs typeface="Times New Roman"/>
              <a:sym typeface="Times New Roman"/>
            </a:endParaRPr>
          </a:p>
        </p:txBody>
      </p:sp>
      <p:cxnSp>
        <p:nvCxnSpPr>
          <p:cNvPr id="549" name="Google Shape;549;p54"/>
          <p:cNvCxnSpPr/>
          <p:nvPr/>
        </p:nvCxnSpPr>
        <p:spPr>
          <a:xfrm flipH="1">
            <a:off x="2705100" y="4895850"/>
            <a:ext cx="495300" cy="590550"/>
          </a:xfrm>
          <a:prstGeom prst="straightConnector1">
            <a:avLst/>
          </a:prstGeom>
          <a:noFill/>
          <a:ln cap="rnd" cmpd="sng" w="9525">
            <a:solidFill>
              <a:schemeClr val="dk1"/>
            </a:solidFill>
            <a:prstDash val="solid"/>
            <a:miter lim="8000"/>
            <a:headEnd len="med" w="med" type="stealth"/>
            <a:tailEnd len="med" w="med" type="stealth"/>
          </a:ln>
        </p:spPr>
      </p:cxnSp>
      <p:cxnSp>
        <p:nvCxnSpPr>
          <p:cNvPr id="550" name="Google Shape;550;p54"/>
          <p:cNvCxnSpPr/>
          <p:nvPr/>
        </p:nvCxnSpPr>
        <p:spPr>
          <a:xfrm>
            <a:off x="3530600" y="4883150"/>
            <a:ext cx="190500" cy="609600"/>
          </a:xfrm>
          <a:prstGeom prst="straightConnector1">
            <a:avLst/>
          </a:prstGeom>
          <a:noFill/>
          <a:ln cap="rnd" cmpd="sng" w="9525">
            <a:solidFill>
              <a:schemeClr val="dk1"/>
            </a:solidFill>
            <a:prstDash val="solid"/>
            <a:miter lim="8000"/>
            <a:headEnd len="med" w="med" type="stealth"/>
            <a:tailEnd len="med" w="med" type="stealth"/>
          </a:ln>
        </p:spPr>
      </p:cxnSp>
      <p:sp>
        <p:nvSpPr>
          <p:cNvPr id="551" name="Google Shape;551;p54"/>
          <p:cNvSpPr txBox="1"/>
          <p:nvPr/>
        </p:nvSpPr>
        <p:spPr>
          <a:xfrm>
            <a:off x="338137" y="3698875"/>
            <a:ext cx="3954462"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2400" u="none" cap="none" strike="noStrike">
                <a:solidFill>
                  <a:schemeClr val="hlink"/>
                </a:solidFill>
                <a:latin typeface="Times New Roman"/>
                <a:ea typeface="Times New Roman"/>
                <a:cs typeface="Times New Roman"/>
                <a:sym typeface="Times New Roman"/>
              </a:rPr>
              <a:t>J2EE Sun ONE Architecture:</a:t>
            </a:r>
            <a:endParaRPr b="0" i="0" sz="1800" u="none" cap="none" strike="noStrike">
              <a:solidFill>
                <a:schemeClr val="lt1"/>
              </a:solidFill>
              <a:latin typeface="Times New Roman"/>
              <a:ea typeface="Times New Roman"/>
              <a:cs typeface="Times New Roman"/>
              <a:sym typeface="Times New Roman"/>
            </a:endParaRPr>
          </a:p>
        </p:txBody>
      </p:sp>
      <p:sp>
        <p:nvSpPr>
          <p:cNvPr id="552" name="Google Shape;552;p54"/>
          <p:cNvSpPr txBox="1"/>
          <p:nvPr/>
        </p:nvSpPr>
        <p:spPr>
          <a:xfrm>
            <a:off x="692150" y="4305300"/>
            <a:ext cx="1495425" cy="650875"/>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Thin Client</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(Browser)</a:t>
            </a:r>
            <a:endParaRPr b="0" i="0" sz="1800" u="none" cap="none" strike="noStrike">
              <a:solidFill>
                <a:schemeClr val="lt1"/>
              </a:solidFill>
              <a:latin typeface="Times New Roman"/>
              <a:ea typeface="Times New Roman"/>
              <a:cs typeface="Times New Roman"/>
              <a:sym typeface="Times New Roman"/>
            </a:endParaRPr>
          </a:p>
        </p:txBody>
      </p:sp>
      <p:sp>
        <p:nvSpPr>
          <p:cNvPr id="553" name="Google Shape;553;p54"/>
          <p:cNvSpPr txBox="1"/>
          <p:nvPr/>
        </p:nvSpPr>
        <p:spPr>
          <a:xfrm>
            <a:off x="3035300" y="4237037"/>
            <a:ext cx="1041400" cy="650875"/>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Web</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Server</a:t>
            </a:r>
            <a:endParaRPr b="0" i="0" sz="1800" u="none" cap="none" strike="noStrike">
              <a:solidFill>
                <a:schemeClr val="lt1"/>
              </a:solidFill>
              <a:latin typeface="Times New Roman"/>
              <a:ea typeface="Times New Roman"/>
              <a:cs typeface="Times New Roman"/>
              <a:sym typeface="Times New Roman"/>
            </a:endParaRPr>
          </a:p>
        </p:txBody>
      </p:sp>
      <p:sp>
        <p:nvSpPr>
          <p:cNvPr id="554" name="Google Shape;554;p54"/>
          <p:cNvSpPr txBox="1"/>
          <p:nvPr/>
        </p:nvSpPr>
        <p:spPr>
          <a:xfrm>
            <a:off x="7145337" y="4229100"/>
            <a:ext cx="1384300" cy="650875"/>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Database Server</a:t>
            </a:r>
            <a:endParaRPr b="0" i="0" sz="1800" u="none" cap="none" strike="noStrike">
              <a:solidFill>
                <a:schemeClr val="lt1"/>
              </a:solidFill>
              <a:latin typeface="Times New Roman"/>
              <a:ea typeface="Times New Roman"/>
              <a:cs typeface="Times New Roman"/>
              <a:sym typeface="Times New Roman"/>
            </a:endParaRPr>
          </a:p>
        </p:txBody>
      </p:sp>
      <p:cxnSp>
        <p:nvCxnSpPr>
          <p:cNvPr id="555" name="Google Shape;555;p54"/>
          <p:cNvCxnSpPr/>
          <p:nvPr/>
        </p:nvCxnSpPr>
        <p:spPr>
          <a:xfrm>
            <a:off x="6350000" y="4535487"/>
            <a:ext cx="792162" cy="0"/>
          </a:xfrm>
          <a:prstGeom prst="straightConnector1">
            <a:avLst/>
          </a:prstGeom>
          <a:noFill/>
          <a:ln cap="rnd" cmpd="sng" w="9525">
            <a:solidFill>
              <a:schemeClr val="dk1"/>
            </a:solidFill>
            <a:prstDash val="solid"/>
            <a:miter lim="8000"/>
            <a:headEnd len="med" w="med" type="stealth"/>
            <a:tailEnd len="med" w="med" type="stealth"/>
          </a:ln>
        </p:spPr>
      </p:cxnSp>
      <p:sp>
        <p:nvSpPr>
          <p:cNvPr id="556" name="Google Shape;556;p54"/>
          <p:cNvSpPr txBox="1"/>
          <p:nvPr/>
        </p:nvSpPr>
        <p:spPr>
          <a:xfrm>
            <a:off x="4910137" y="4237037"/>
            <a:ext cx="1439862" cy="650875"/>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Application</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Server</a:t>
            </a:r>
            <a:endParaRPr b="0" i="0" sz="1800" u="none" cap="none" strike="noStrike">
              <a:solidFill>
                <a:schemeClr val="lt1"/>
              </a:solidFill>
              <a:latin typeface="Times New Roman"/>
              <a:ea typeface="Times New Roman"/>
              <a:cs typeface="Times New Roman"/>
              <a:sym typeface="Times New Roman"/>
            </a:endParaRPr>
          </a:p>
        </p:txBody>
      </p:sp>
      <p:cxnSp>
        <p:nvCxnSpPr>
          <p:cNvPr id="557" name="Google Shape;557;p54"/>
          <p:cNvCxnSpPr/>
          <p:nvPr/>
        </p:nvCxnSpPr>
        <p:spPr>
          <a:xfrm>
            <a:off x="4094162" y="4537075"/>
            <a:ext cx="792162" cy="0"/>
          </a:xfrm>
          <a:prstGeom prst="straightConnector1">
            <a:avLst/>
          </a:prstGeom>
          <a:noFill/>
          <a:ln cap="rnd" cmpd="sng" w="9525">
            <a:solidFill>
              <a:schemeClr val="dk1"/>
            </a:solidFill>
            <a:prstDash val="solid"/>
            <a:miter lim="8000"/>
            <a:headEnd len="med" w="med" type="stealth"/>
            <a:tailEnd len="med" w="med" type="stealth"/>
          </a:ln>
        </p:spPr>
      </p:cxnSp>
      <p:cxnSp>
        <p:nvCxnSpPr>
          <p:cNvPr id="558" name="Google Shape;558;p54"/>
          <p:cNvCxnSpPr/>
          <p:nvPr/>
        </p:nvCxnSpPr>
        <p:spPr>
          <a:xfrm>
            <a:off x="2243137" y="4537075"/>
            <a:ext cx="792162" cy="0"/>
          </a:xfrm>
          <a:prstGeom prst="straightConnector1">
            <a:avLst/>
          </a:prstGeom>
          <a:noFill/>
          <a:ln cap="rnd" cmpd="sng" w="9525">
            <a:solidFill>
              <a:schemeClr val="dk1"/>
            </a:solidFill>
            <a:prstDash val="solid"/>
            <a:miter lim="8000"/>
            <a:headEnd len="med" w="med" type="stealth"/>
            <a:tailEnd len="med" w="med" type="stealth"/>
          </a:ln>
        </p:spPr>
      </p:cxnSp>
      <p:cxnSp>
        <p:nvCxnSpPr>
          <p:cNvPr id="559" name="Google Shape;559;p54"/>
          <p:cNvCxnSpPr/>
          <p:nvPr/>
        </p:nvCxnSpPr>
        <p:spPr>
          <a:xfrm>
            <a:off x="3879850" y="4927600"/>
            <a:ext cx="1066800" cy="590550"/>
          </a:xfrm>
          <a:prstGeom prst="straightConnector1">
            <a:avLst/>
          </a:prstGeom>
          <a:noFill/>
          <a:ln cap="rnd" cmpd="sng" w="9525">
            <a:solidFill>
              <a:schemeClr val="dk1"/>
            </a:solidFill>
            <a:prstDash val="solid"/>
            <a:miter lim="8000"/>
            <a:headEnd len="med" w="med" type="stealth"/>
            <a:tailEnd len="med" w="med" type="stealth"/>
          </a:ln>
        </p:spPr>
      </p:cxnSp>
      <p:sp>
        <p:nvSpPr>
          <p:cNvPr id="560" name="Google Shape;560;p5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566" name="Google Shape;566;p5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Classification of DBMSs</a:t>
            </a:r>
            <a:endParaRPr b="1" i="0" sz="4000" u="none" cap="small" strike="noStrike">
              <a:solidFill>
                <a:srgbClr val="333399"/>
              </a:solidFill>
              <a:latin typeface="Arial"/>
              <a:ea typeface="Arial"/>
              <a:cs typeface="Arial"/>
              <a:sym typeface="Arial"/>
            </a:endParaRPr>
          </a:p>
        </p:txBody>
      </p:sp>
      <p:sp>
        <p:nvSpPr>
          <p:cNvPr id="567" name="Google Shape;567;p5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640"/>
              </a:spcBef>
              <a:spcAft>
                <a:spcPts val="0"/>
              </a:spcAft>
              <a:buClr>
                <a:srgbClr val="FF0000"/>
              </a:buClr>
              <a:buSzPts val="1900"/>
              <a:buFont typeface="Times New Roman"/>
              <a:buChar char="●"/>
            </a:pPr>
            <a:r>
              <a:rPr b="1" i="0" lang="en-US" sz="3200" u="none" cap="none" strike="noStrike">
                <a:solidFill>
                  <a:srgbClr val="000000"/>
                </a:solidFill>
                <a:latin typeface="Times New Roman"/>
                <a:ea typeface="Times New Roman"/>
                <a:cs typeface="Times New Roman"/>
                <a:sym typeface="Times New Roman"/>
              </a:rPr>
              <a:t>Based on the data model used</a:t>
            </a:r>
            <a:r>
              <a:rPr b="0" i="0" lang="en-US" sz="3200" u="none" cap="none" strike="noStrike">
                <a:solidFill>
                  <a:srgbClr val="000000"/>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sng" cap="none" strike="noStrike">
                <a:solidFill>
                  <a:srgbClr val="000000"/>
                </a:solidFill>
                <a:latin typeface="Times New Roman"/>
                <a:ea typeface="Times New Roman"/>
                <a:cs typeface="Times New Roman"/>
                <a:sym typeface="Times New Roman"/>
              </a:rPr>
              <a:t>Traditional:</a:t>
            </a:r>
            <a:r>
              <a:rPr b="0" i="0" lang="en-US" sz="2800" u="none" cap="none" strike="noStrike">
                <a:solidFill>
                  <a:srgbClr val="000000"/>
                </a:solidFill>
                <a:latin typeface="Times New Roman"/>
                <a:ea typeface="Times New Roman"/>
                <a:cs typeface="Times New Roman"/>
                <a:sym typeface="Times New Roman"/>
              </a:rPr>
              <a:t> Relational, Network, Hierarchical.</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sng" cap="none" strike="noStrike">
                <a:solidFill>
                  <a:srgbClr val="000000"/>
                </a:solidFill>
                <a:latin typeface="Times New Roman"/>
                <a:ea typeface="Times New Roman"/>
                <a:cs typeface="Times New Roman"/>
                <a:sym typeface="Times New Roman"/>
              </a:rPr>
              <a:t>Emerging:</a:t>
            </a:r>
            <a:r>
              <a:rPr b="0" i="0" lang="en-US" sz="2800" u="none" cap="none" strike="noStrike">
                <a:solidFill>
                  <a:srgbClr val="000000"/>
                </a:solidFill>
                <a:latin typeface="Times New Roman"/>
                <a:ea typeface="Times New Roman"/>
                <a:cs typeface="Times New Roman"/>
                <a:sym typeface="Times New Roman"/>
              </a:rPr>
              <a:t> Object-oriented, Object-relational.</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900"/>
              <a:buFont typeface="Times New Roman"/>
              <a:buChar char="●"/>
            </a:pPr>
            <a:r>
              <a:rPr b="1" i="0" lang="en-US" sz="3200" u="none" cap="none" strike="noStrike">
                <a:solidFill>
                  <a:srgbClr val="000000"/>
                </a:solidFill>
                <a:latin typeface="Times New Roman"/>
                <a:ea typeface="Times New Roman"/>
                <a:cs typeface="Times New Roman"/>
                <a:sym typeface="Times New Roman"/>
              </a:rPr>
              <a:t>Other classifications: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Single-user (typically used with one PC) vs. multi-user (most DBMSs).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Centralized (uses a single computer site with one database) vs. distributed (uses multiple computer sites, multiple databases) </a:t>
            </a:r>
            <a:endParaRPr b="0" i="0" sz="1800" u="none" cap="none" strike="noStrike">
              <a:solidFill>
                <a:schemeClr val="dk1"/>
              </a:solidFill>
              <a:latin typeface="Times New Roman"/>
              <a:ea typeface="Times New Roman"/>
              <a:cs typeface="Times New Roman"/>
              <a:sym typeface="Times New Roman"/>
            </a:endParaRPr>
          </a:p>
        </p:txBody>
      </p:sp>
      <p:sp>
        <p:nvSpPr>
          <p:cNvPr id="568" name="Google Shape;568;p5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574" name="Google Shape;574;p56"/>
          <p:cNvSpPr txBox="1"/>
          <p:nvPr>
            <p:ph type="title"/>
          </p:nvPr>
        </p:nvSpPr>
        <p:spPr>
          <a:xfrm>
            <a:off x="209550" y="361950"/>
            <a:ext cx="86487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Variations of Distributed DBMS(DDBMS)</a:t>
            </a:r>
            <a:endParaRPr b="1" i="0" sz="4000" u="none" cap="small" strike="noStrike">
              <a:solidFill>
                <a:srgbClr val="333399"/>
              </a:solidFill>
              <a:latin typeface="Arial"/>
              <a:ea typeface="Arial"/>
              <a:cs typeface="Arial"/>
              <a:sym typeface="Arial"/>
            </a:endParaRPr>
          </a:p>
        </p:txBody>
      </p:sp>
      <p:sp>
        <p:nvSpPr>
          <p:cNvPr id="575" name="Google Shape;575;p56"/>
          <p:cNvSpPr txBox="1"/>
          <p:nvPr>
            <p:ph idx="1" type="body"/>
          </p:nvPr>
        </p:nvSpPr>
        <p:spPr>
          <a:xfrm>
            <a:off x="666750" y="1619250"/>
            <a:ext cx="8096250" cy="45529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640"/>
              </a:spcBef>
              <a:spcAft>
                <a:spcPts val="0"/>
              </a:spcAft>
              <a:buClr>
                <a:srgbClr val="FF0000"/>
              </a:buClr>
              <a:buSzPts val="1900"/>
              <a:buFont typeface="Times New Roman"/>
              <a:buChar char="●"/>
            </a:pPr>
            <a:r>
              <a:rPr b="0" i="0" lang="en-US" sz="3200" u="none" cap="none" strike="noStrike">
                <a:solidFill>
                  <a:srgbClr val="000000"/>
                </a:solidFill>
                <a:latin typeface="Times New Roman"/>
                <a:ea typeface="Times New Roman"/>
                <a:cs typeface="Times New Roman"/>
                <a:sym typeface="Times New Roman"/>
              </a:rPr>
              <a:t>Homogeneous DDBMS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use the same DBMS software at multiple sites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900"/>
              <a:buFont typeface="Times New Roman"/>
              <a:buChar char="●"/>
            </a:pPr>
            <a:r>
              <a:rPr b="0" i="0" lang="en-US" sz="3200" u="none" cap="none" strike="noStrike">
                <a:solidFill>
                  <a:srgbClr val="000000"/>
                </a:solidFill>
                <a:latin typeface="Times New Roman"/>
                <a:ea typeface="Times New Roman"/>
                <a:cs typeface="Times New Roman"/>
                <a:sym typeface="Times New Roman"/>
              </a:rPr>
              <a:t>Heterogeneous DDBMS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use different DBMS software at multiple sites</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preexisting databases</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special-purpose</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900"/>
              <a:buFont typeface="Times New Roman"/>
              <a:buChar char="●"/>
            </a:pPr>
            <a:r>
              <a:rPr b="0" i="0" lang="en-US" sz="3200" u="none" cap="none" strike="noStrike">
                <a:solidFill>
                  <a:srgbClr val="000000"/>
                </a:solidFill>
                <a:latin typeface="Times New Roman"/>
                <a:ea typeface="Times New Roman"/>
                <a:cs typeface="Times New Roman"/>
                <a:sym typeface="Times New Roman"/>
              </a:rPr>
              <a:t>Federated DBMS (or Multidatabase Systems)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the participating DBMSs are loosely coupled and have a degree of local autonomy</a:t>
            </a:r>
            <a:endParaRPr b="0" i="0" sz="1800" u="none" cap="none" strike="noStrike">
              <a:solidFill>
                <a:schemeClr val="dk1"/>
              </a:solidFill>
              <a:latin typeface="Times New Roman"/>
              <a:ea typeface="Times New Roman"/>
              <a:cs typeface="Times New Roman"/>
              <a:sym typeface="Times New Roman"/>
            </a:endParaRPr>
          </a:p>
        </p:txBody>
      </p:sp>
      <p:sp>
        <p:nvSpPr>
          <p:cNvPr id="576" name="Google Shape;576;p5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98" name="Google Shape;98;p21"/>
          <p:cNvSpPr txBox="1"/>
          <p:nvPr>
            <p:ph type="title"/>
          </p:nvPr>
        </p:nvSpPr>
        <p:spPr>
          <a:xfrm>
            <a:off x="685800" y="381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Hbase (for Cloud Computing)</a:t>
            </a:r>
            <a:endParaRPr b="1" i="0" sz="4000" u="none" cap="small" strike="noStrike">
              <a:solidFill>
                <a:srgbClr val="333399"/>
              </a:solidFill>
              <a:latin typeface="Arial"/>
              <a:ea typeface="Arial"/>
              <a:cs typeface="Arial"/>
              <a:sym typeface="Arial"/>
            </a:endParaRPr>
          </a:p>
        </p:txBody>
      </p:sp>
      <p:sp>
        <p:nvSpPr>
          <p:cNvPr id="99" name="Google Shape;99;p21"/>
          <p:cNvSpPr txBox="1"/>
          <p:nvPr>
            <p:ph idx="1" type="body"/>
          </p:nvPr>
        </p:nvSpPr>
        <p:spPr>
          <a:xfrm>
            <a:off x="496887" y="1093787"/>
            <a:ext cx="8647112" cy="170815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Big Table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Hadoop </a:t>
            </a:r>
            <a:r>
              <a:rPr b="0" i="0" lang="en-US" sz="2400" u="none" cap="none" strike="noStrike">
                <a:solidFill>
                  <a:schemeClr val="dk1"/>
                </a:solidFill>
                <a:latin typeface="Times New Roman"/>
                <a:ea typeface="Times New Roman"/>
                <a:cs typeface="Times New Roman"/>
                <a:sym typeface="Times New Roman"/>
              </a:rPr>
              <a:t>(Apache open source project)</a:t>
            </a:r>
            <a:r>
              <a:rPr b="0" i="0" lang="en-US" sz="2800" u="none" cap="none" strike="noStrike">
                <a:solidFill>
                  <a:schemeClr val="dk1"/>
                </a:solidFill>
                <a:latin typeface="Times New Roman"/>
                <a:ea typeface="Times New Roman"/>
                <a:cs typeface="Times New Roman"/>
                <a:sym typeface="Times New Roman"/>
              </a:rPr>
              <a:t>, HDFS, MapReduce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Non-relational, Non-sql, Time Stamp</a:t>
            </a:r>
            <a:endParaRPr b="0" i="0" sz="2000" u="none" cap="none" strike="noStrike">
              <a:solidFill>
                <a:schemeClr val="dk1"/>
              </a:solidFill>
              <a:latin typeface="Times New Roman"/>
              <a:ea typeface="Times New Roman"/>
              <a:cs typeface="Times New Roman"/>
              <a:sym typeface="Times New Roman"/>
            </a:endParaRPr>
          </a:p>
        </p:txBody>
      </p:sp>
      <p:graphicFrame>
        <p:nvGraphicFramePr>
          <p:cNvPr id="100" name="Google Shape;100;p21"/>
          <p:cNvGraphicFramePr/>
          <p:nvPr/>
        </p:nvGraphicFramePr>
        <p:xfrm>
          <a:off x="333375" y="2722562"/>
          <a:ext cx="3000000" cy="3000000"/>
        </p:xfrm>
        <a:graphic>
          <a:graphicData uri="http://schemas.openxmlformats.org/drawingml/2006/table">
            <a:tbl>
              <a:tblPr>
                <a:noFill/>
                <a:tableStyleId>{6E642B0D-6B63-41EF-B264-DA7E41E30548}</a:tableStyleId>
              </a:tblPr>
              <a:tblGrid>
                <a:gridCol w="1554150"/>
                <a:gridCol w="1406525"/>
                <a:gridCol w="3078150"/>
                <a:gridCol w="2452675"/>
              </a:tblGrid>
              <a:tr h="381000">
                <a:tc>
                  <a:txBody>
                    <a:bodyPr/>
                    <a:lstStyle/>
                    <a:p>
                      <a:pPr indent="0" lvl="0" marL="0" rtl="0" algn="ctr">
                        <a:spcBef>
                          <a:spcPts val="0"/>
                        </a:spcBef>
                        <a:spcAft>
                          <a:spcPts val="0"/>
                        </a:spcAft>
                        <a:buFont typeface="Times New Roman"/>
                        <a:buNone/>
                      </a:pPr>
                      <a:r>
                        <a:rPr b="1" lang="en-US" sz="1800">
                          <a:solidFill>
                            <a:srgbClr val="FFFFFF"/>
                          </a:solidFill>
                          <a:latin typeface="Times New Roman"/>
                          <a:ea typeface="Times New Roman"/>
                          <a:cs typeface="Times New Roman"/>
                          <a:sym typeface="Times New Roman"/>
                        </a:rPr>
                        <a:t>Row Key</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Font typeface="Times New Roman"/>
                        <a:buNone/>
                      </a:pPr>
                      <a:r>
                        <a:rPr b="1" lang="en-US" sz="1800">
                          <a:solidFill>
                            <a:srgbClr val="FFFFFF"/>
                          </a:solidFill>
                          <a:latin typeface="Times New Roman"/>
                          <a:ea typeface="Times New Roman"/>
                          <a:cs typeface="Times New Roman"/>
                          <a:sym typeface="Times New Roman"/>
                        </a:rPr>
                        <a:t>Time Stamp</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Font typeface="Times New Roman"/>
                        <a:buNone/>
                      </a:pPr>
                      <a:r>
                        <a:rPr b="1" lang="en-US" sz="1800">
                          <a:solidFill>
                            <a:srgbClr val="FFFFFF"/>
                          </a:solidFill>
                          <a:latin typeface="Times New Roman"/>
                          <a:ea typeface="Times New Roman"/>
                          <a:cs typeface="Times New Roman"/>
                          <a:sym typeface="Times New Roman"/>
                        </a:rPr>
                        <a:t>ColumnFamily contents</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Font typeface="Times New Roman"/>
                        <a:buNone/>
                      </a:pPr>
                      <a:r>
                        <a:rPr b="1" lang="en-US" sz="1800">
                          <a:solidFill>
                            <a:srgbClr val="FFFFFF"/>
                          </a:solidFill>
                          <a:latin typeface="Times New Roman"/>
                          <a:ea typeface="Times New Roman"/>
                          <a:cs typeface="Times New Roman"/>
                          <a:sym typeface="Times New Roman"/>
                        </a:rPr>
                        <a:t>ColumnFamily anchor</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r>
              <a:tr h="428625">
                <a:tc>
                  <a:txBody>
                    <a:bodyPr/>
                    <a:lstStyle/>
                    <a:p>
                      <a:pPr indent="0" lvl="0" marL="0" rtl="0" algn="l">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CNN Headline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T1205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lstStyle/>
                    <a:p>
                      <a:pPr indent="0" lvl="0" marL="0" rtl="0" algn="l">
                        <a:spcBef>
                          <a:spcPts val="0"/>
                        </a:spcBef>
                        <a:spcAft>
                          <a:spcPts val="0"/>
                        </a:spcAft>
                        <a:buNone/>
                      </a:pPr>
                      <a:r>
                        <a:t/>
                      </a:r>
                      <a:endParaRPr/>
                    </a:p>
                  </a:txBody>
                  <a:tcPr marT="91425" marB="914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lstStyle/>
                    <a:p>
                      <a:pPr indent="0" lvl="0" marL="0" rtl="0" algn="l">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cnn.com</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r>
              <a:tr h="428625">
                <a:tc>
                  <a:txBody>
                    <a:bodyPr/>
                    <a:lstStyle/>
                    <a:p>
                      <a:pPr indent="0" lvl="0" marL="0" rtl="0" algn="l">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CNN Headline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lstStyle/>
                    <a:p>
                      <a:pPr indent="0" lvl="0" marL="0" rtl="0" algn="ctr">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T0512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lstStyle/>
                    <a:p>
                      <a:pPr indent="0" lvl="0" marL="0" rtl="0" algn="l">
                        <a:spcBef>
                          <a:spcPts val="0"/>
                        </a:spcBef>
                        <a:spcAft>
                          <a:spcPts val="0"/>
                        </a:spcAft>
                        <a:buNone/>
                      </a:pPr>
                      <a:r>
                        <a:t/>
                      </a:r>
                      <a:endParaRPr/>
                    </a:p>
                  </a:txBody>
                  <a:tcPr marT="91425" marB="914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lstStyle/>
                    <a:p>
                      <a:pPr indent="0" lvl="0" marL="0" rtl="0" algn="l">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edition.cnn.com</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r>
              <a:tr h="639750">
                <a:tc>
                  <a:txBody>
                    <a:bodyPr/>
                    <a:lstStyle/>
                    <a:p>
                      <a:pPr indent="0" lvl="0" marL="0" rtl="0" algn="l">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CNN Headline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T2568</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lstStyle/>
                    <a:p>
                      <a:pPr indent="0" lvl="0" marL="0" rtl="0" algn="l">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Pope thanks followers for support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lstStyle/>
                    <a:p>
                      <a:pPr indent="0" lvl="0" marL="0" rtl="0" algn="l">
                        <a:spcBef>
                          <a:spcPts val="0"/>
                        </a:spcBef>
                        <a:spcAft>
                          <a:spcPts val="0"/>
                        </a:spcAft>
                        <a:buNone/>
                      </a:pPr>
                      <a:r>
                        <a:t/>
                      </a:r>
                      <a:endParaRPr/>
                    </a:p>
                  </a:txBody>
                  <a:tcPr marT="91425" marB="914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r>
              <a:tr h="639750">
                <a:tc>
                  <a:txBody>
                    <a:bodyPr/>
                    <a:lstStyle/>
                    <a:p>
                      <a:pPr indent="0" lvl="0" marL="0" rtl="0" algn="l">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CNN Headline</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lstStyle/>
                    <a:p>
                      <a:pPr indent="0" lvl="0" marL="0" rtl="0" algn="ctr">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T2563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lstStyle/>
                    <a:p>
                      <a:pPr indent="0" lvl="0" marL="0" rtl="0" algn="l">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Poll: Only 1-in-3 wants UK to stay in EU</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lstStyle/>
                    <a:p>
                      <a:pPr indent="0" lvl="0" marL="0" rtl="0" algn="l">
                        <a:spcBef>
                          <a:spcPts val="0"/>
                        </a:spcBef>
                        <a:spcAft>
                          <a:spcPts val="0"/>
                        </a:spcAft>
                        <a:buNone/>
                      </a:pPr>
                      <a:r>
                        <a:t/>
                      </a:r>
                      <a:endParaRPr/>
                    </a:p>
                  </a:txBody>
                  <a:tcPr marT="91425" marB="914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r>
              <a:tr h="641350">
                <a:tc>
                  <a:txBody>
                    <a:bodyPr/>
                    <a:lstStyle/>
                    <a:p>
                      <a:pPr indent="0" lvl="0" marL="0" rtl="0" algn="l">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CBS Headline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T2565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lstStyle/>
                    <a:p>
                      <a:pPr indent="0" lvl="0" marL="0" rtl="0" algn="l">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Pope offers prayer for his upcoming replacement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c>
                  <a:txBody>
                    <a:bodyPr/>
                    <a:lstStyle/>
                    <a:p>
                      <a:pPr indent="0" lvl="0" marL="0" rtl="0" algn="l">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www.cbsnews.com</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CBCB"/>
                    </a:solidFill>
                  </a:tcPr>
                </a:tc>
              </a:tr>
              <a:tr h="639750">
                <a:tc>
                  <a:txBody>
                    <a:bodyPr/>
                    <a:lstStyle/>
                    <a:p>
                      <a:pPr indent="0" lvl="0" marL="0" rtl="0" algn="l">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CBS Headline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lstStyle/>
                    <a:p>
                      <a:pPr indent="0" lvl="0" marL="0" rtl="0" algn="ctr">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T2562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lstStyle/>
                    <a:p>
                      <a:pPr indent="0" lvl="0" marL="0" rtl="0" algn="l">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Will Israel's "Iron Dome" help bring peace?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c>
                  <a:txBody>
                    <a:bodyPr/>
                    <a:lstStyle/>
                    <a:p>
                      <a:pPr indent="0" lvl="0" marL="0" rtl="0" algn="l">
                        <a:spcBef>
                          <a:spcPts val="0"/>
                        </a:spcBef>
                        <a:spcAft>
                          <a:spcPts val="0"/>
                        </a:spcAft>
                        <a:buFont typeface="Times New Roman"/>
                        <a:buNone/>
                      </a:pPr>
                      <a:r>
                        <a:rPr lang="en-US" sz="1800">
                          <a:solidFill>
                            <a:srgbClr val="000000"/>
                          </a:solidFill>
                          <a:latin typeface="Times New Roman"/>
                          <a:ea typeface="Times New Roman"/>
                          <a:cs typeface="Times New Roman"/>
                          <a:sym typeface="Times New Roman"/>
                        </a:rPr>
                        <a:t>www.cbsnews.com</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7E7"/>
                    </a:solidFill>
                  </a:tcPr>
                </a:tc>
              </a:tr>
            </a:tbl>
          </a:graphicData>
        </a:graphic>
      </p:graphicFrame>
      <p:sp>
        <p:nvSpPr>
          <p:cNvPr id="101" name="Google Shape;101;p2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7"/>
          <p:cNvSpPr txBox="1"/>
          <p:nvPr/>
        </p:nvSpPr>
        <p:spPr>
          <a:xfrm>
            <a:off x="0" y="0"/>
            <a:ext cx="9144000" cy="7170737"/>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57"/>
          <p:cNvSpPr txBox="1"/>
          <p:nvPr>
            <p:ph type="ctrTitle"/>
          </p:nvPr>
        </p:nvSpPr>
        <p:spPr>
          <a:xfrm>
            <a:off x="676275" y="1103312"/>
            <a:ext cx="7772400" cy="32131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Clr>
                <a:srgbClr val="333399"/>
              </a:buClr>
              <a:buFont typeface="Arial"/>
              <a:buNone/>
            </a:pPr>
            <a:br>
              <a:rPr lang="en-US"/>
            </a:br>
            <a:r>
              <a:rPr b="0" i="0" lang="en-US" sz="4800" u="none" cap="none" strike="noStrike">
                <a:solidFill>
                  <a:srgbClr val="333399"/>
                </a:solidFill>
                <a:latin typeface="Arial"/>
                <a:ea typeface="Arial"/>
                <a:cs typeface="Arial"/>
                <a:sym typeface="Arial"/>
              </a:rPr>
              <a:t>Chapter 3</a:t>
            </a:r>
            <a:br>
              <a:rPr b="0" i="0" lang="en-US" sz="4800" u="none" cap="none" strike="noStrike">
                <a:solidFill>
                  <a:srgbClr val="333399"/>
                </a:solidFill>
                <a:latin typeface="Arial"/>
                <a:ea typeface="Arial"/>
                <a:cs typeface="Arial"/>
                <a:sym typeface="Arial"/>
              </a:rPr>
            </a:br>
            <a:br>
              <a:rPr b="0" i="0" lang="en-US" sz="4800" u="none" cap="none" strike="noStrike">
                <a:solidFill>
                  <a:srgbClr val="333399"/>
                </a:solidFill>
                <a:latin typeface="Arial"/>
                <a:ea typeface="Arial"/>
                <a:cs typeface="Arial"/>
                <a:sym typeface="Arial"/>
              </a:rPr>
            </a:br>
            <a:r>
              <a:rPr b="1" i="0" lang="en-US" sz="4400" u="none" cap="none" strike="noStrike">
                <a:solidFill>
                  <a:srgbClr val="333399"/>
                </a:solidFill>
                <a:latin typeface="Arial"/>
                <a:ea typeface="Arial"/>
                <a:cs typeface="Arial"/>
                <a:sym typeface="Arial"/>
              </a:rPr>
              <a:t> The basic relational model</a:t>
            </a:r>
            <a:endParaRPr b="0" i="0" sz="4800" u="none" cap="none" strike="noStrike">
              <a:solidFill>
                <a:srgbClr val="333399"/>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591" name="Google Shape;591;p58"/>
          <p:cNvSpPr txBox="1"/>
          <p:nvPr>
            <p:ph type="title"/>
          </p:nvPr>
        </p:nvSpPr>
        <p:spPr>
          <a:xfrm>
            <a:off x="685800" y="258762"/>
            <a:ext cx="7772400" cy="7667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Relational Model Concepts</a:t>
            </a:r>
            <a:endParaRPr b="1" i="0" sz="4000" u="none" cap="small" strike="noStrike">
              <a:solidFill>
                <a:srgbClr val="333399"/>
              </a:solidFill>
              <a:latin typeface="Arial"/>
              <a:ea typeface="Arial"/>
              <a:cs typeface="Arial"/>
              <a:sym typeface="Arial"/>
            </a:endParaRPr>
          </a:p>
        </p:txBody>
      </p:sp>
      <p:sp>
        <p:nvSpPr>
          <p:cNvPr id="592" name="Google Shape;592;p58"/>
          <p:cNvSpPr txBox="1"/>
          <p:nvPr>
            <p:ph idx="1" type="body"/>
          </p:nvPr>
        </p:nvSpPr>
        <p:spPr>
          <a:xfrm>
            <a:off x="285750" y="1181100"/>
            <a:ext cx="8172450" cy="5410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The relational Model of Data is based on the concept of a Relation.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 Relation is a mathematical concept based on the ideas of sets.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The strength of the relational approach to data management comes from the formal foundation provided by the theory of relations.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The model was first proposed by Dr. E.F. Codd of IBM in 1970 in the following paper:</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 Relational Model for Large Shared Data Banks," Communications of the ACM, June 1970.</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 above paper caused a major revolution in the field of Database management and earned Ted Codd the coveted ACM Turing Award.</a:t>
            </a:r>
            <a:endParaRPr b="0" i="0" sz="1800" u="none" cap="none" strike="noStrike">
              <a:solidFill>
                <a:schemeClr val="dk1"/>
              </a:solidFill>
              <a:latin typeface="Times New Roman"/>
              <a:ea typeface="Times New Roman"/>
              <a:cs typeface="Times New Roman"/>
              <a:sym typeface="Times New Roman"/>
            </a:endParaRPr>
          </a:p>
        </p:txBody>
      </p:sp>
      <p:sp>
        <p:nvSpPr>
          <p:cNvPr id="593" name="Google Shape;593;p5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599" name="Google Shape;599;p59"/>
          <p:cNvSpPr txBox="1"/>
          <p:nvPr>
            <p:ph type="title"/>
          </p:nvPr>
        </p:nvSpPr>
        <p:spPr>
          <a:xfrm>
            <a:off x="250825" y="303212"/>
            <a:ext cx="8534400" cy="8429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INFORMAL DEFINITIONS</a:t>
            </a:r>
            <a:endParaRPr b="1" i="0" sz="4000" u="none" cap="small" strike="noStrike">
              <a:solidFill>
                <a:srgbClr val="333399"/>
              </a:solidFill>
              <a:latin typeface="Arial"/>
              <a:ea typeface="Arial"/>
              <a:cs typeface="Arial"/>
              <a:sym typeface="Arial"/>
            </a:endParaRPr>
          </a:p>
        </p:txBody>
      </p:sp>
      <p:sp>
        <p:nvSpPr>
          <p:cNvPr id="600" name="Google Shape;600;p59"/>
          <p:cNvSpPr txBox="1"/>
          <p:nvPr>
            <p:ph idx="1" type="body"/>
          </p:nvPr>
        </p:nvSpPr>
        <p:spPr>
          <a:xfrm>
            <a:off x="685800" y="1222375"/>
            <a:ext cx="8099425" cy="4911725"/>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RELATION:  A table of values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 relation may be thought of as a </a:t>
            </a:r>
            <a:r>
              <a:rPr b="1" i="0" lang="en-US" sz="2800" u="none" cap="none" strike="noStrike">
                <a:solidFill>
                  <a:schemeClr val="dk1"/>
                </a:solidFill>
                <a:latin typeface="Times New Roman"/>
                <a:ea typeface="Times New Roman"/>
                <a:cs typeface="Times New Roman"/>
                <a:sym typeface="Times New Roman"/>
              </a:rPr>
              <a:t>set of rows</a:t>
            </a:r>
            <a:r>
              <a:rPr b="0" i="0" lang="en-US" sz="2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 relation may alternately be though of as a </a:t>
            </a:r>
            <a:r>
              <a:rPr b="1" i="0" lang="en-US" sz="2800" u="none" cap="none" strike="noStrike">
                <a:solidFill>
                  <a:schemeClr val="dk1"/>
                </a:solidFill>
                <a:latin typeface="Times New Roman"/>
                <a:ea typeface="Times New Roman"/>
                <a:cs typeface="Times New Roman"/>
                <a:sym typeface="Times New Roman"/>
              </a:rPr>
              <a:t>set of columns</a:t>
            </a:r>
            <a:r>
              <a:rPr b="0" i="0" lang="en-US" sz="2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Each row represents a fact that corresponds to a real-world </a:t>
            </a:r>
            <a:r>
              <a:rPr b="1" i="0" lang="en-US" sz="2800" u="none" cap="none" strike="noStrike">
                <a:solidFill>
                  <a:schemeClr val="dk1"/>
                </a:solidFill>
                <a:latin typeface="Times New Roman"/>
                <a:ea typeface="Times New Roman"/>
                <a:cs typeface="Times New Roman"/>
                <a:sym typeface="Times New Roman"/>
              </a:rPr>
              <a:t>entity</a:t>
            </a:r>
            <a:r>
              <a:rPr b="0" i="0" lang="en-US" sz="2800" u="none" cap="none" strike="noStrike">
                <a:solidFill>
                  <a:schemeClr val="dk1"/>
                </a:solidFill>
                <a:latin typeface="Times New Roman"/>
                <a:ea typeface="Times New Roman"/>
                <a:cs typeface="Times New Roman"/>
                <a:sym typeface="Times New Roman"/>
              </a:rPr>
              <a:t> or </a:t>
            </a:r>
            <a:r>
              <a:rPr b="1" i="0" lang="en-US" sz="2800" u="none" cap="none" strike="noStrike">
                <a:solidFill>
                  <a:schemeClr val="dk1"/>
                </a:solidFill>
                <a:latin typeface="Times New Roman"/>
                <a:ea typeface="Times New Roman"/>
                <a:cs typeface="Times New Roman"/>
                <a:sym typeface="Times New Roman"/>
              </a:rPr>
              <a:t>relationship</a:t>
            </a:r>
            <a:r>
              <a:rPr b="0" i="0" lang="en-US" sz="2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Each row has a value of an item or set of items that uniquely identifies that row in the table.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Each column has a column name (column header or attribute name).</a:t>
            </a:r>
            <a:endParaRPr b="0" i="0" sz="1800" u="none" cap="none" strike="noStrike">
              <a:solidFill>
                <a:schemeClr val="dk1"/>
              </a:solidFill>
              <a:latin typeface="Times New Roman"/>
              <a:ea typeface="Times New Roman"/>
              <a:cs typeface="Times New Roman"/>
              <a:sym typeface="Times New Roman"/>
            </a:endParaRPr>
          </a:p>
        </p:txBody>
      </p:sp>
      <p:sp>
        <p:nvSpPr>
          <p:cNvPr id="601" name="Google Shape;601;p5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607" name="Google Shape;607;p60"/>
          <p:cNvSpPr txBox="1"/>
          <p:nvPr>
            <p:ph type="title"/>
          </p:nvPr>
        </p:nvSpPr>
        <p:spPr>
          <a:xfrm>
            <a:off x="250825" y="303212"/>
            <a:ext cx="8534400" cy="8429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FORMAL DEFINITIONS</a:t>
            </a:r>
            <a:endParaRPr b="1" i="0" sz="4000" u="none" cap="small" strike="noStrike">
              <a:solidFill>
                <a:srgbClr val="333399"/>
              </a:solidFill>
              <a:latin typeface="Arial"/>
              <a:ea typeface="Arial"/>
              <a:cs typeface="Arial"/>
              <a:sym typeface="Arial"/>
            </a:endParaRPr>
          </a:p>
        </p:txBody>
      </p:sp>
      <p:sp>
        <p:nvSpPr>
          <p:cNvPr id="608" name="Google Shape;608;p60"/>
          <p:cNvSpPr txBox="1"/>
          <p:nvPr>
            <p:ph idx="1" type="body"/>
          </p:nvPr>
        </p:nvSpPr>
        <p:spPr>
          <a:xfrm>
            <a:off x="250825" y="1146175"/>
            <a:ext cx="8642350" cy="5178425"/>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The </a:t>
            </a:r>
            <a:r>
              <a:rPr b="1" i="0" lang="en-US" sz="3200" u="none" cap="none" strike="noStrike">
                <a:solidFill>
                  <a:schemeClr val="dk1"/>
                </a:solidFill>
                <a:latin typeface="Times New Roman"/>
                <a:ea typeface="Times New Roman"/>
                <a:cs typeface="Times New Roman"/>
                <a:sym typeface="Times New Roman"/>
              </a:rPr>
              <a:t>Schema</a:t>
            </a:r>
            <a:r>
              <a:rPr b="0" i="0" lang="en-US" sz="3200" u="none" cap="none" strike="noStrike">
                <a:solidFill>
                  <a:schemeClr val="dk1"/>
                </a:solidFill>
                <a:latin typeface="Times New Roman"/>
                <a:ea typeface="Times New Roman"/>
                <a:cs typeface="Times New Roman"/>
                <a:sym typeface="Times New Roman"/>
              </a:rPr>
              <a:t> of a Relation: </a:t>
            </a:r>
            <a:r>
              <a:rPr b="0" i="1" lang="en-US" sz="3200" u="none" cap="none" strike="noStrike">
                <a:solidFill>
                  <a:schemeClr val="dk1"/>
                </a:solidFill>
                <a:latin typeface="Times New Roman"/>
                <a:ea typeface="Times New Roman"/>
                <a:cs typeface="Times New Roman"/>
                <a:sym typeface="Times New Roman"/>
              </a:rPr>
              <a:t>R</a:t>
            </a:r>
            <a:r>
              <a:rPr b="0" i="0" lang="en-US" sz="3200" u="none" cap="none" strike="noStrike">
                <a:solidFill>
                  <a:schemeClr val="dk1"/>
                </a:solidFill>
                <a:latin typeface="Times New Roman"/>
                <a:ea typeface="Times New Roman"/>
                <a:cs typeface="Times New Roman"/>
                <a:sym typeface="Times New Roman"/>
              </a:rPr>
              <a:t> (A1, A2, .....An)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Relation schema </a:t>
            </a:r>
            <a:r>
              <a:rPr b="0" i="1" lang="en-US" sz="2800" u="none" cap="none" strike="noStrike">
                <a:solidFill>
                  <a:schemeClr val="dk1"/>
                </a:solidFill>
                <a:latin typeface="Times New Roman"/>
                <a:ea typeface="Times New Roman"/>
                <a:cs typeface="Times New Roman"/>
                <a:sym typeface="Times New Roman"/>
              </a:rPr>
              <a:t>R</a:t>
            </a:r>
            <a:r>
              <a:rPr b="0" i="0" lang="en-US" sz="2800" u="none" cap="none" strike="noStrike">
                <a:solidFill>
                  <a:schemeClr val="dk1"/>
                </a:solidFill>
                <a:latin typeface="Times New Roman"/>
                <a:ea typeface="Times New Roman"/>
                <a:cs typeface="Times New Roman"/>
                <a:sym typeface="Times New Roman"/>
              </a:rPr>
              <a:t> is defined over </a:t>
            </a:r>
            <a:r>
              <a:rPr b="1" i="0" lang="en-US" sz="2800" u="none" cap="none" strike="noStrike">
                <a:solidFill>
                  <a:schemeClr val="dk1"/>
                </a:solidFill>
                <a:latin typeface="Times New Roman"/>
                <a:ea typeface="Times New Roman"/>
                <a:cs typeface="Times New Roman"/>
                <a:sym typeface="Times New Roman"/>
              </a:rPr>
              <a:t>attributes</a:t>
            </a:r>
            <a:r>
              <a:rPr b="0" i="0" lang="en-US" sz="2800" u="none" cap="none" strike="noStrike">
                <a:solidFill>
                  <a:schemeClr val="dk1"/>
                </a:solidFill>
                <a:latin typeface="Times New Roman"/>
                <a:ea typeface="Times New Roman"/>
                <a:cs typeface="Times New Roman"/>
                <a:sym typeface="Times New Roman"/>
              </a:rPr>
              <a:t> A1, A2, .....,An</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For Example: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640"/>
              </a:spcBef>
              <a:spcAft>
                <a:spcPts val="0"/>
              </a:spcAft>
              <a:buClr>
                <a:srgbClr val="FF0000"/>
              </a:buClr>
              <a:buFont typeface="Times New Roman"/>
              <a:buNone/>
            </a:pPr>
            <a:r>
              <a:rPr b="0" i="0" lang="en-US" sz="3200" u="none" cap="none" strike="noStrike">
                <a:solidFill>
                  <a:schemeClr val="dk1"/>
                </a:solidFill>
                <a:latin typeface="Times New Roman"/>
                <a:ea typeface="Times New Roman"/>
                <a:cs typeface="Times New Roman"/>
                <a:sym typeface="Times New Roman"/>
              </a:rPr>
              <a:t>	Customer (Cust-id, Cust-name, Address, Phone#)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Here, CUSTOMER is a relation defined over the four attributes Cust-id, Cust-name, Address, Phone#,  each of which has a </a:t>
            </a:r>
            <a:r>
              <a:rPr b="1" i="0" lang="en-US" sz="2800" u="none" cap="none" strike="noStrike">
                <a:solidFill>
                  <a:schemeClr val="dk1"/>
                </a:solidFill>
                <a:latin typeface="Times New Roman"/>
                <a:ea typeface="Times New Roman"/>
                <a:cs typeface="Times New Roman"/>
                <a:sym typeface="Times New Roman"/>
              </a:rPr>
              <a:t>domain</a:t>
            </a:r>
            <a:r>
              <a:rPr b="0" i="0" lang="en-US" sz="2800" u="none" cap="none" strike="noStrike">
                <a:solidFill>
                  <a:schemeClr val="dk1"/>
                </a:solidFill>
                <a:latin typeface="Times New Roman"/>
                <a:ea typeface="Times New Roman"/>
                <a:cs typeface="Times New Roman"/>
                <a:sym typeface="Times New Roman"/>
              </a:rPr>
              <a:t> or a set of valid values.  For example, the domain of Cust-id is 6 digit numbers.</a:t>
            </a:r>
            <a:endParaRPr b="0" i="0" sz="1800" u="none" cap="none" strike="noStrike">
              <a:solidFill>
                <a:schemeClr val="dk1"/>
              </a:solidFill>
              <a:latin typeface="Times New Roman"/>
              <a:ea typeface="Times New Roman"/>
              <a:cs typeface="Times New Roman"/>
              <a:sym typeface="Times New Roman"/>
            </a:endParaRPr>
          </a:p>
        </p:txBody>
      </p:sp>
      <p:sp>
        <p:nvSpPr>
          <p:cNvPr id="609" name="Google Shape;609;p6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615" name="Google Shape;615;p61"/>
          <p:cNvSpPr txBox="1"/>
          <p:nvPr>
            <p:ph type="title"/>
          </p:nvPr>
        </p:nvSpPr>
        <p:spPr>
          <a:xfrm>
            <a:off x="250825" y="303212"/>
            <a:ext cx="8534400" cy="8429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FORMAL DEFINITIONS</a:t>
            </a:r>
            <a:endParaRPr b="1" i="0" sz="4000" u="none" cap="small" strike="noStrike">
              <a:solidFill>
                <a:srgbClr val="333399"/>
              </a:solidFill>
              <a:latin typeface="Arial"/>
              <a:ea typeface="Arial"/>
              <a:cs typeface="Arial"/>
              <a:sym typeface="Arial"/>
            </a:endParaRPr>
          </a:p>
        </p:txBody>
      </p:sp>
      <p:sp>
        <p:nvSpPr>
          <p:cNvPr id="616" name="Google Shape;616;p61"/>
          <p:cNvSpPr txBox="1"/>
          <p:nvPr>
            <p:ph idx="1" type="body"/>
          </p:nvPr>
        </p:nvSpPr>
        <p:spPr>
          <a:xfrm>
            <a:off x="685800" y="1146175"/>
            <a:ext cx="8099425" cy="540702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A </a:t>
            </a:r>
            <a:r>
              <a:rPr b="1" i="0" lang="en-US" sz="3200" u="none" cap="none" strike="noStrike">
                <a:solidFill>
                  <a:schemeClr val="dk1"/>
                </a:solidFill>
                <a:latin typeface="Times New Roman"/>
                <a:ea typeface="Times New Roman"/>
                <a:cs typeface="Times New Roman"/>
                <a:sym typeface="Times New Roman"/>
              </a:rPr>
              <a:t>tuple</a:t>
            </a:r>
            <a:r>
              <a:rPr b="0" i="0" lang="en-US" sz="3200" u="none" cap="none" strike="noStrike">
                <a:solidFill>
                  <a:schemeClr val="dk1"/>
                </a:solidFill>
                <a:latin typeface="Times New Roman"/>
                <a:ea typeface="Times New Roman"/>
                <a:cs typeface="Times New Roman"/>
                <a:sym typeface="Times New Roman"/>
              </a:rPr>
              <a:t> is an ordered set of values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Each value is derived from an appropriate domain.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Each row in the Customer table may be referred to as a tuple in the table and would consist of four values.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&lt;632895, "John Smith", "101 Main St. Atlanta, GA  30332", "(404) 894-2000"&gt; </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is a tuple belonging to the Customer relation.</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A relation may be regarded as a </a:t>
            </a:r>
            <a:r>
              <a:rPr b="1" i="1" lang="en-US" sz="3200" u="none" cap="none" strike="noStrike">
                <a:solidFill>
                  <a:schemeClr val="dk1"/>
                </a:solidFill>
                <a:latin typeface="Times New Roman"/>
                <a:ea typeface="Times New Roman"/>
                <a:cs typeface="Times New Roman"/>
                <a:sym typeface="Times New Roman"/>
              </a:rPr>
              <a:t>set of tuples</a:t>
            </a:r>
            <a:r>
              <a:rPr b="0" i="0" lang="en-US" sz="3200" u="none" cap="none" strike="noStrike">
                <a:solidFill>
                  <a:schemeClr val="dk1"/>
                </a:solidFill>
                <a:latin typeface="Times New Roman"/>
                <a:ea typeface="Times New Roman"/>
                <a:cs typeface="Times New Roman"/>
                <a:sym typeface="Times New Roman"/>
              </a:rPr>
              <a:t> (rows).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Columns in a table are also called attributes of the relation.</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617" name="Google Shape;617;p6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623" name="Google Shape;623;p62"/>
          <p:cNvSpPr txBox="1"/>
          <p:nvPr>
            <p:ph type="title"/>
          </p:nvPr>
        </p:nvSpPr>
        <p:spPr>
          <a:xfrm>
            <a:off x="250825" y="303212"/>
            <a:ext cx="8534400" cy="8429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FORMAL DEFINITIONS</a:t>
            </a:r>
            <a:endParaRPr b="1" i="0" sz="4000" u="none" cap="small" strike="noStrike">
              <a:solidFill>
                <a:srgbClr val="333399"/>
              </a:solidFill>
              <a:latin typeface="Arial"/>
              <a:ea typeface="Arial"/>
              <a:cs typeface="Arial"/>
              <a:sym typeface="Arial"/>
            </a:endParaRPr>
          </a:p>
        </p:txBody>
      </p:sp>
      <p:sp>
        <p:nvSpPr>
          <p:cNvPr id="624" name="Google Shape;624;p62"/>
          <p:cNvSpPr txBox="1"/>
          <p:nvPr>
            <p:ph idx="1" type="body"/>
          </p:nvPr>
        </p:nvSpPr>
        <p:spPr>
          <a:xfrm>
            <a:off x="641350" y="1276350"/>
            <a:ext cx="8099425" cy="4065587"/>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 </a:t>
            </a:r>
            <a:r>
              <a:rPr b="1" i="0" lang="en-US" sz="2800" u="none" cap="none" strike="noStrike">
                <a:solidFill>
                  <a:schemeClr val="dk1"/>
                </a:solidFill>
                <a:latin typeface="Times New Roman"/>
                <a:ea typeface="Times New Roman"/>
                <a:cs typeface="Times New Roman"/>
                <a:sym typeface="Times New Roman"/>
              </a:rPr>
              <a:t>domain</a:t>
            </a:r>
            <a:r>
              <a:rPr b="0" i="0" lang="en-US" sz="2800" u="none" cap="none" strike="noStrike">
                <a:solidFill>
                  <a:schemeClr val="dk1"/>
                </a:solidFill>
                <a:latin typeface="Times New Roman"/>
                <a:ea typeface="Times New Roman"/>
                <a:cs typeface="Times New Roman"/>
                <a:sym typeface="Times New Roman"/>
              </a:rPr>
              <a:t> has a logical definition: e.g.,</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“USA_phone_numbers” are the set of 10 digit phone numbers valid in the U.S.</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 domain may have a data-type or a format defined for it. The USA_phone_numbers may have a format: (ddd)-ddd-dddd where each d is a decimal digit. E.g., Dates have various formats such as monthname, date, year or yyyy-mm-dd, or dd mm,yyyy etc.</a:t>
            </a:r>
            <a:endParaRPr b="0" i="0" sz="2000" u="none" cap="none" strike="noStrike">
              <a:solidFill>
                <a:schemeClr val="dk1"/>
              </a:solidFill>
              <a:latin typeface="Times New Roman"/>
              <a:ea typeface="Times New Roman"/>
              <a:cs typeface="Times New Roman"/>
              <a:sym typeface="Times New Roman"/>
            </a:endParaRPr>
          </a:p>
        </p:txBody>
      </p:sp>
      <p:sp>
        <p:nvSpPr>
          <p:cNvPr id="625" name="Google Shape;625;p6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631" name="Google Shape;631;p63"/>
          <p:cNvSpPr txBox="1"/>
          <p:nvPr>
            <p:ph type="title"/>
          </p:nvPr>
        </p:nvSpPr>
        <p:spPr>
          <a:xfrm>
            <a:off x="250825" y="303212"/>
            <a:ext cx="8534400" cy="8429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FORMAL DEFINITIONS</a:t>
            </a:r>
            <a:endParaRPr b="1" i="0" sz="4000" u="none" cap="small" strike="noStrike">
              <a:solidFill>
                <a:srgbClr val="333399"/>
              </a:solidFill>
              <a:latin typeface="Arial"/>
              <a:ea typeface="Arial"/>
              <a:cs typeface="Arial"/>
              <a:sym typeface="Arial"/>
            </a:endParaRPr>
          </a:p>
        </p:txBody>
      </p:sp>
      <p:sp>
        <p:nvSpPr>
          <p:cNvPr id="632" name="Google Shape;632;p63"/>
          <p:cNvSpPr txBox="1"/>
          <p:nvPr>
            <p:ph idx="1" type="body"/>
          </p:nvPr>
        </p:nvSpPr>
        <p:spPr>
          <a:xfrm>
            <a:off x="250825" y="1222375"/>
            <a:ext cx="8893175" cy="51593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 relation is formed over the cartesian product of the sets; each set has values from a domain; that domain is used in a specific role which is conveyed by the attribute name.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For example, attribute Cust-name is defined over the domain of strings of 25 characters.  The role these strings play in the CUSTOMER relation is that of the name of customers.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Formally,</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	Given R(A</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 A</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 A</a:t>
            </a:r>
            <a:r>
              <a:rPr b="0" baseline="-25000" i="0" lang="en-US" sz="2400" u="none" cap="none" strike="noStrike">
                <a:solidFill>
                  <a:schemeClr val="dk1"/>
                </a:solidFill>
                <a:latin typeface="Times New Roman"/>
                <a:ea typeface="Times New Roman"/>
                <a:cs typeface="Times New Roman"/>
                <a:sym typeface="Times New Roman"/>
              </a:rPr>
              <a:t>n</a:t>
            </a:r>
            <a:r>
              <a:rPr b="0" i="0" lang="en-US" sz="24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480"/>
              </a:spcBef>
              <a:spcAft>
                <a:spcPts val="0"/>
              </a:spcAft>
              <a:buClr>
                <a:srgbClr val="FF0000"/>
              </a:buClr>
              <a:buFont typeface="Times New Roman"/>
              <a:buNone/>
            </a:pPr>
            <a:r>
              <a:rPr b="0" i="0" lang="en-US" sz="2400" u="none" cap="none" strike="noStrike">
                <a:solidFill>
                  <a:schemeClr val="dk1"/>
                </a:solidFill>
                <a:latin typeface="Times New Roman"/>
                <a:ea typeface="Times New Roman"/>
                <a:cs typeface="Times New Roman"/>
                <a:sym typeface="Times New Roman"/>
              </a:rPr>
              <a:t> 	r(R) ⊂ dom (A</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 X dom (A</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X ....X dom(A</a:t>
            </a:r>
            <a:r>
              <a:rPr b="0" baseline="-25000" i="0" lang="en-US" sz="2400" u="none" cap="none" strike="noStrike">
                <a:solidFill>
                  <a:schemeClr val="dk1"/>
                </a:solidFill>
                <a:latin typeface="Times New Roman"/>
                <a:ea typeface="Times New Roman"/>
                <a:cs typeface="Times New Roman"/>
                <a:sym typeface="Times New Roman"/>
              </a:rPr>
              <a:t>n</a:t>
            </a:r>
            <a:r>
              <a:rPr b="0" i="0" lang="en-US" sz="24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  schema of the relation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 of R:  population of R (all tuples of R)</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 is also called the </a:t>
            </a:r>
            <a:r>
              <a:rPr b="1" i="0" lang="en-US" sz="2400" u="none" cap="none" strike="noStrike">
                <a:solidFill>
                  <a:schemeClr val="dk1"/>
                </a:solidFill>
                <a:latin typeface="Times New Roman"/>
                <a:ea typeface="Times New Roman"/>
                <a:cs typeface="Times New Roman"/>
                <a:sym typeface="Times New Roman"/>
              </a:rPr>
              <a:t>intension</a:t>
            </a:r>
            <a:r>
              <a:rPr b="0" i="0" lang="en-US" sz="2400" u="none" cap="none" strike="noStrike">
                <a:solidFill>
                  <a:schemeClr val="dk1"/>
                </a:solidFill>
                <a:latin typeface="Times New Roman"/>
                <a:ea typeface="Times New Roman"/>
                <a:cs typeface="Times New Roman"/>
                <a:sym typeface="Times New Roman"/>
              </a:rPr>
              <a:t> of a relation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 is also called the </a:t>
            </a:r>
            <a:r>
              <a:rPr b="1" i="0" lang="en-US" sz="2400" u="none" cap="none" strike="noStrike">
                <a:solidFill>
                  <a:schemeClr val="dk1"/>
                </a:solidFill>
                <a:latin typeface="Times New Roman"/>
                <a:ea typeface="Times New Roman"/>
                <a:cs typeface="Times New Roman"/>
                <a:sym typeface="Times New Roman"/>
              </a:rPr>
              <a:t>extension</a:t>
            </a:r>
            <a:r>
              <a:rPr b="0" i="0" lang="en-US" sz="2400" u="none" cap="none" strike="noStrike">
                <a:solidFill>
                  <a:schemeClr val="dk1"/>
                </a:solidFill>
                <a:latin typeface="Times New Roman"/>
                <a:ea typeface="Times New Roman"/>
                <a:cs typeface="Times New Roman"/>
                <a:sym typeface="Times New Roman"/>
              </a:rPr>
              <a:t> of a relation</a:t>
            </a:r>
            <a:endParaRPr b="0" i="0" sz="1800" u="none" cap="none" strike="noStrike">
              <a:solidFill>
                <a:schemeClr val="dk1"/>
              </a:solidFill>
              <a:latin typeface="Times New Roman"/>
              <a:ea typeface="Times New Roman"/>
              <a:cs typeface="Times New Roman"/>
              <a:sym typeface="Times New Roman"/>
            </a:endParaRPr>
          </a:p>
        </p:txBody>
      </p:sp>
      <p:sp>
        <p:nvSpPr>
          <p:cNvPr id="633" name="Google Shape;633;p6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639" name="Google Shape;639;p64"/>
          <p:cNvSpPr txBox="1"/>
          <p:nvPr>
            <p:ph type="title"/>
          </p:nvPr>
        </p:nvSpPr>
        <p:spPr>
          <a:xfrm>
            <a:off x="250825" y="303212"/>
            <a:ext cx="8534400" cy="8429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FORMAL DEFINITIONS</a:t>
            </a:r>
            <a:endParaRPr b="1" i="0" sz="4000" u="none" cap="small" strike="noStrike">
              <a:solidFill>
                <a:srgbClr val="333399"/>
              </a:solidFill>
              <a:latin typeface="Arial"/>
              <a:ea typeface="Arial"/>
              <a:cs typeface="Arial"/>
              <a:sym typeface="Arial"/>
            </a:endParaRPr>
          </a:p>
        </p:txBody>
      </p:sp>
      <p:sp>
        <p:nvSpPr>
          <p:cNvPr id="640" name="Google Shape;640;p64"/>
          <p:cNvSpPr txBox="1"/>
          <p:nvPr>
            <p:ph idx="1" type="body"/>
          </p:nvPr>
        </p:nvSpPr>
        <p:spPr>
          <a:xfrm>
            <a:off x="174625" y="1312862"/>
            <a:ext cx="8648700" cy="4887912"/>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Let S1 = {0,1}</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Let S2 =  {a,b,c}</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Let R ⊂ S1 X S2</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Then for example: r(R) = {&lt;0,a&gt; , &lt;0,b&gt; , &lt;1,c&gt;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640"/>
              </a:spcBef>
              <a:spcAft>
                <a:spcPts val="0"/>
              </a:spcAft>
              <a:buClr>
                <a:srgbClr val="FF0000"/>
              </a:buClr>
              <a:buFont typeface="Times New Roman"/>
              <a:buNone/>
            </a:pPr>
            <a:r>
              <a:rPr b="0" i="0" lang="en-US" sz="3200" u="none" cap="none" strike="noStrike">
                <a:solidFill>
                  <a:schemeClr val="dk1"/>
                </a:solidFill>
                <a:latin typeface="Times New Roman"/>
                <a:ea typeface="Times New Roman"/>
                <a:cs typeface="Times New Roman"/>
                <a:sym typeface="Times New Roman"/>
              </a:rPr>
              <a:t>	 is one possible “state” or “population” or “extension” r of the relation R, defined over domains S1 and S2. It has three tuples.</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641" name="Google Shape;641;p6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6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647" name="Google Shape;647;p65"/>
          <p:cNvSpPr txBox="1"/>
          <p:nvPr>
            <p:ph type="title"/>
          </p:nvPr>
        </p:nvSpPr>
        <p:spPr>
          <a:xfrm>
            <a:off x="1284287" y="342900"/>
            <a:ext cx="7173912"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0" i="0" lang="en-US" sz="4400" u="none" cap="none" strike="noStrike">
                <a:solidFill>
                  <a:srgbClr val="333399"/>
                </a:solidFill>
                <a:latin typeface="Arial"/>
                <a:ea typeface="Arial"/>
                <a:cs typeface="Arial"/>
                <a:sym typeface="Arial"/>
              </a:rPr>
              <a:t>DEFINITION SUMMARY</a:t>
            </a:r>
            <a:endParaRPr b="0" i="0" sz="4400" u="none" cap="none" strike="noStrike">
              <a:solidFill>
                <a:srgbClr val="333399"/>
              </a:solidFill>
              <a:latin typeface="Arial"/>
              <a:ea typeface="Arial"/>
              <a:cs typeface="Arial"/>
              <a:sym typeface="Arial"/>
            </a:endParaRPr>
          </a:p>
        </p:txBody>
      </p:sp>
      <p:graphicFrame>
        <p:nvGraphicFramePr>
          <p:cNvPr id="648" name="Google Shape;648;p65"/>
          <p:cNvGraphicFramePr/>
          <p:nvPr/>
        </p:nvGraphicFramePr>
        <p:xfrm>
          <a:off x="942975" y="1581150"/>
          <a:ext cx="3000000" cy="3000000"/>
        </p:xfrm>
        <a:graphic>
          <a:graphicData uri="http://schemas.openxmlformats.org/drawingml/2006/table">
            <a:tbl>
              <a:tblPr>
                <a:noFill/>
                <a:tableStyleId>{6E642B0D-6B63-41EF-B264-DA7E41E30548}</a:tableStyleId>
              </a:tblPr>
              <a:tblGrid>
                <a:gridCol w="3209925"/>
                <a:gridCol w="1038225"/>
                <a:gridCol w="3267075"/>
              </a:tblGrid>
              <a:tr h="517525">
                <a:tc>
                  <a:txBody>
                    <a:bodyPr/>
                    <a:lstStyle/>
                    <a:p>
                      <a:pPr indent="0" lvl="0" marL="0" rtl="0" algn="l">
                        <a:spcBef>
                          <a:spcPts val="560"/>
                        </a:spcBef>
                        <a:spcAft>
                          <a:spcPts val="0"/>
                        </a:spcAft>
                        <a:buFont typeface="Times New Roman"/>
                        <a:buNone/>
                      </a:pPr>
                      <a:r>
                        <a:rPr lang="en-US" sz="2800" u="sng">
                          <a:solidFill>
                            <a:srgbClr val="000000"/>
                          </a:solidFill>
                          <a:latin typeface="Times New Roman"/>
                          <a:ea typeface="Times New Roman"/>
                          <a:cs typeface="Times New Roman"/>
                          <a:sym typeface="Times New Roman"/>
                        </a:rPr>
                        <a:t>Informal Terms</a:t>
                      </a:r>
                      <a:r>
                        <a:rPr lang="en-US" sz="2800">
                          <a:solidFill>
                            <a:schemeClr val="dk1"/>
                          </a:solidFill>
                          <a:latin typeface="Times New Roman"/>
                          <a:ea typeface="Times New Roman"/>
                          <a:cs typeface="Times New Roman"/>
                          <a:sym typeface="Times New Roman"/>
                        </a:rPr>
                        <a:t> </a:t>
                      </a:r>
                      <a:endParaRPr/>
                    </a:p>
                  </a:txBody>
                  <a:tcPr marT="0" marB="0" marR="0" marL="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560"/>
                        </a:spcBef>
                        <a:spcAft>
                          <a:spcPts val="0"/>
                        </a:spcAft>
                        <a:buFont typeface="Times New Roman"/>
                        <a:buNone/>
                      </a:pPr>
                      <a:r>
                        <a:rPr lang="en-US" sz="2800" u="sng">
                          <a:solidFill>
                            <a:srgbClr val="000000"/>
                          </a:solidFill>
                          <a:latin typeface="Times New Roman"/>
                          <a:ea typeface="Times New Roman"/>
                          <a:cs typeface="Times New Roman"/>
                          <a:sym typeface="Times New Roman"/>
                        </a:rPr>
                        <a:t>Formal Terms</a:t>
                      </a:r>
                      <a:r>
                        <a:rPr lang="en-US" sz="2800">
                          <a:solidFill>
                            <a:schemeClr val="dk1"/>
                          </a:solidFill>
                          <a:latin typeface="Times New Roman"/>
                          <a:ea typeface="Times New Roman"/>
                          <a:cs typeface="Times New Roman"/>
                          <a:sym typeface="Times New Roman"/>
                        </a:rPr>
                        <a:t> </a:t>
                      </a:r>
                      <a:endParaRPr/>
                    </a:p>
                  </a:txBody>
                  <a:tcPr marT="0" marB="0" marR="0" marL="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19100">
                <a:tc>
                  <a:txBody>
                    <a:bodyPr/>
                    <a:lstStyle/>
                    <a:p>
                      <a:pPr indent="0" lvl="0" marL="0" rtl="0" algn="l">
                        <a:spcBef>
                          <a:spcPts val="0"/>
                        </a:spcBef>
                        <a:spcAft>
                          <a:spcPts val="0"/>
                        </a:spcAft>
                        <a:buNone/>
                      </a:pPr>
                      <a:r>
                        <a:t/>
                      </a:r>
                      <a:endParaRPr/>
                    </a:p>
                  </a:txBody>
                  <a:tcPr marT="91425" marB="91425" marR="91425" marL="91425">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17525">
                <a:tc>
                  <a:txBody>
                    <a:bodyPr/>
                    <a:lstStyle/>
                    <a:p>
                      <a:pPr indent="0" lvl="0" marL="0" rtl="0" algn="l">
                        <a:spcBef>
                          <a:spcPts val="560"/>
                        </a:spcBef>
                        <a:spcAft>
                          <a:spcPts val="0"/>
                        </a:spcAft>
                        <a:buFont typeface="Times New Roman"/>
                        <a:buNone/>
                      </a:pPr>
                      <a:r>
                        <a:rPr lang="en-US" sz="2800">
                          <a:solidFill>
                            <a:srgbClr val="000000"/>
                          </a:solidFill>
                          <a:latin typeface="Times New Roman"/>
                          <a:ea typeface="Times New Roman"/>
                          <a:cs typeface="Times New Roman"/>
                          <a:sym typeface="Times New Roman"/>
                        </a:rPr>
                        <a:t>Table</a:t>
                      </a:r>
                      <a:r>
                        <a:rPr lang="en-US" sz="2800">
                          <a:solidFill>
                            <a:schemeClr val="dk1"/>
                          </a:solidFill>
                          <a:latin typeface="Times New Roman"/>
                          <a:ea typeface="Times New Roman"/>
                          <a:cs typeface="Times New Roman"/>
                          <a:sym typeface="Times New Roman"/>
                        </a:rPr>
                        <a:t> </a:t>
                      </a:r>
                      <a:endParaRPr/>
                    </a:p>
                  </a:txBody>
                  <a:tcPr marT="0" marB="0" marR="0" marL="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560"/>
                        </a:spcBef>
                        <a:spcAft>
                          <a:spcPts val="0"/>
                        </a:spcAft>
                        <a:buFont typeface="Times New Roman"/>
                        <a:buNone/>
                      </a:pPr>
                      <a:r>
                        <a:rPr lang="en-US" sz="2800">
                          <a:solidFill>
                            <a:srgbClr val="000000"/>
                          </a:solidFill>
                          <a:latin typeface="Times New Roman"/>
                          <a:ea typeface="Times New Roman"/>
                          <a:cs typeface="Times New Roman"/>
                          <a:sym typeface="Times New Roman"/>
                        </a:rPr>
                        <a:t>Relation</a:t>
                      </a:r>
                      <a:r>
                        <a:rPr lang="en-US" sz="2800">
                          <a:solidFill>
                            <a:schemeClr val="dk1"/>
                          </a:solidFill>
                          <a:latin typeface="Times New Roman"/>
                          <a:ea typeface="Times New Roman"/>
                          <a:cs typeface="Times New Roman"/>
                          <a:sym typeface="Times New Roman"/>
                        </a:rPr>
                        <a:t> </a:t>
                      </a:r>
                      <a:endParaRPr/>
                    </a:p>
                  </a:txBody>
                  <a:tcPr marT="0" marB="0" marR="0" marL="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19100">
                <a:tc>
                  <a:txBody>
                    <a:bodyPr/>
                    <a:lstStyle/>
                    <a:p>
                      <a:pPr indent="0" lvl="0" marL="0" rtl="0" algn="l">
                        <a:spcBef>
                          <a:spcPts val="560"/>
                        </a:spcBef>
                        <a:spcAft>
                          <a:spcPts val="0"/>
                        </a:spcAft>
                        <a:buFont typeface="Times New Roman"/>
                        <a:buNone/>
                      </a:pPr>
                      <a:r>
                        <a:rPr lang="en-US" sz="2800">
                          <a:solidFill>
                            <a:schemeClr val="dk1"/>
                          </a:solidFill>
                          <a:latin typeface="Times New Roman"/>
                          <a:ea typeface="Times New Roman"/>
                          <a:cs typeface="Times New Roman"/>
                          <a:sym typeface="Times New Roman"/>
                        </a:rPr>
                        <a:t>Column</a:t>
                      </a:r>
                      <a:endParaRPr/>
                    </a:p>
                  </a:txBody>
                  <a:tcPr marT="0" marB="0" marR="0" marL="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560"/>
                        </a:spcBef>
                        <a:spcAft>
                          <a:spcPts val="0"/>
                        </a:spcAft>
                        <a:buFont typeface="Times New Roman"/>
                        <a:buNone/>
                      </a:pPr>
                      <a:r>
                        <a:rPr lang="en-US" sz="2800">
                          <a:solidFill>
                            <a:schemeClr val="dk1"/>
                          </a:solidFill>
                          <a:latin typeface="Times New Roman"/>
                          <a:ea typeface="Times New Roman"/>
                          <a:cs typeface="Times New Roman"/>
                          <a:sym typeface="Times New Roman"/>
                        </a:rPr>
                        <a:t>Attribute/Domain</a:t>
                      </a:r>
                      <a:endParaRPr/>
                    </a:p>
                  </a:txBody>
                  <a:tcPr marT="0" marB="0" marR="0" marL="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17525">
                <a:tc>
                  <a:txBody>
                    <a:bodyPr/>
                    <a:lstStyle/>
                    <a:p>
                      <a:pPr indent="0" lvl="0" marL="0" rtl="0" algn="l">
                        <a:spcBef>
                          <a:spcPts val="560"/>
                        </a:spcBef>
                        <a:spcAft>
                          <a:spcPts val="0"/>
                        </a:spcAft>
                        <a:buFont typeface="Times New Roman"/>
                        <a:buNone/>
                      </a:pPr>
                      <a:r>
                        <a:rPr lang="en-US" sz="2800">
                          <a:solidFill>
                            <a:schemeClr val="dk1"/>
                          </a:solidFill>
                          <a:latin typeface="Times New Roman"/>
                          <a:ea typeface="Times New Roman"/>
                          <a:cs typeface="Times New Roman"/>
                          <a:sym typeface="Times New Roman"/>
                        </a:rPr>
                        <a:t>Row</a:t>
                      </a:r>
                      <a:endParaRPr/>
                    </a:p>
                  </a:txBody>
                  <a:tcPr marT="0" marB="0" marR="0" marL="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560"/>
                        </a:spcBef>
                        <a:spcAft>
                          <a:spcPts val="0"/>
                        </a:spcAft>
                        <a:buFont typeface="Times New Roman"/>
                        <a:buNone/>
                      </a:pPr>
                      <a:r>
                        <a:rPr lang="en-US" sz="2800">
                          <a:solidFill>
                            <a:schemeClr val="dk1"/>
                          </a:solidFill>
                          <a:latin typeface="Times New Roman"/>
                          <a:ea typeface="Times New Roman"/>
                          <a:cs typeface="Times New Roman"/>
                          <a:sym typeface="Times New Roman"/>
                        </a:rPr>
                        <a:t>Tuple</a:t>
                      </a:r>
                      <a:endParaRPr/>
                    </a:p>
                  </a:txBody>
                  <a:tcPr marT="0" marB="0" marR="0" marL="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17525">
                <a:tc>
                  <a:txBody>
                    <a:bodyPr/>
                    <a:lstStyle/>
                    <a:p>
                      <a:pPr indent="0" lvl="0" marL="0" rtl="0" algn="l">
                        <a:spcBef>
                          <a:spcPts val="560"/>
                        </a:spcBef>
                        <a:spcAft>
                          <a:spcPts val="0"/>
                        </a:spcAft>
                        <a:buFont typeface="Times New Roman"/>
                        <a:buNone/>
                      </a:pPr>
                      <a:r>
                        <a:rPr lang="en-US" sz="2800">
                          <a:solidFill>
                            <a:schemeClr val="dk1"/>
                          </a:solidFill>
                          <a:latin typeface="Times New Roman"/>
                          <a:ea typeface="Times New Roman"/>
                          <a:cs typeface="Times New Roman"/>
                          <a:sym typeface="Times New Roman"/>
                        </a:rPr>
                        <a:t>Values in a column</a:t>
                      </a:r>
                      <a:endParaRPr/>
                    </a:p>
                  </a:txBody>
                  <a:tcPr marT="0" marB="0" marR="0" marL="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560"/>
                        </a:spcBef>
                        <a:spcAft>
                          <a:spcPts val="0"/>
                        </a:spcAft>
                        <a:buFont typeface="Times New Roman"/>
                        <a:buNone/>
                      </a:pPr>
                      <a:r>
                        <a:rPr lang="en-US" sz="2800">
                          <a:solidFill>
                            <a:schemeClr val="dk1"/>
                          </a:solidFill>
                          <a:latin typeface="Times New Roman"/>
                          <a:ea typeface="Times New Roman"/>
                          <a:cs typeface="Times New Roman"/>
                          <a:sym typeface="Times New Roman"/>
                        </a:rPr>
                        <a:t>Domain</a:t>
                      </a:r>
                      <a:endParaRPr/>
                    </a:p>
                  </a:txBody>
                  <a:tcPr marT="0" marB="0" marR="0" marL="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19100">
                <a:tc>
                  <a:txBody>
                    <a:bodyPr/>
                    <a:lstStyle/>
                    <a:p>
                      <a:pPr indent="0" lvl="0" marL="0" rtl="0" algn="l">
                        <a:spcBef>
                          <a:spcPts val="560"/>
                        </a:spcBef>
                        <a:spcAft>
                          <a:spcPts val="0"/>
                        </a:spcAft>
                        <a:buFont typeface="Times New Roman"/>
                        <a:buNone/>
                      </a:pPr>
                      <a:r>
                        <a:rPr lang="en-US" sz="2800">
                          <a:solidFill>
                            <a:schemeClr val="dk1"/>
                          </a:solidFill>
                          <a:latin typeface="Times New Roman"/>
                          <a:ea typeface="Times New Roman"/>
                          <a:cs typeface="Times New Roman"/>
                          <a:sym typeface="Times New Roman"/>
                        </a:rPr>
                        <a:t>Table Definition</a:t>
                      </a:r>
                      <a:endParaRPr/>
                    </a:p>
                  </a:txBody>
                  <a:tcPr marT="0" marB="0" marR="0" marL="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560"/>
                        </a:spcBef>
                        <a:spcAft>
                          <a:spcPts val="0"/>
                        </a:spcAft>
                        <a:buFont typeface="Times New Roman"/>
                        <a:buNone/>
                      </a:pPr>
                      <a:r>
                        <a:rPr lang="en-US" sz="2800">
                          <a:solidFill>
                            <a:schemeClr val="dk1"/>
                          </a:solidFill>
                          <a:latin typeface="Times New Roman"/>
                          <a:ea typeface="Times New Roman"/>
                          <a:cs typeface="Times New Roman"/>
                          <a:sym typeface="Times New Roman"/>
                        </a:rPr>
                        <a:t>Schema of a Relation</a:t>
                      </a:r>
                      <a:endParaRPr/>
                    </a:p>
                  </a:txBody>
                  <a:tcPr marT="0" marB="0" marR="0" marL="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17525">
                <a:tc>
                  <a:txBody>
                    <a:bodyPr/>
                    <a:lstStyle/>
                    <a:p>
                      <a:pPr indent="0" lvl="0" marL="0" rtl="0" algn="l">
                        <a:spcBef>
                          <a:spcPts val="560"/>
                        </a:spcBef>
                        <a:spcAft>
                          <a:spcPts val="0"/>
                        </a:spcAft>
                        <a:buFont typeface="Times New Roman"/>
                        <a:buNone/>
                      </a:pPr>
                      <a:r>
                        <a:rPr lang="en-US" sz="2800">
                          <a:solidFill>
                            <a:schemeClr val="dk1"/>
                          </a:solidFill>
                          <a:latin typeface="Times New Roman"/>
                          <a:ea typeface="Times New Roman"/>
                          <a:cs typeface="Times New Roman"/>
                          <a:sym typeface="Times New Roman"/>
                        </a:rPr>
                        <a:t>Populated Table</a:t>
                      </a:r>
                      <a:endParaRPr/>
                    </a:p>
                  </a:txBody>
                  <a:tcPr marT="0" marB="0" marR="0" marL="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560"/>
                        </a:spcBef>
                        <a:spcAft>
                          <a:spcPts val="0"/>
                        </a:spcAft>
                        <a:buFont typeface="Times New Roman"/>
                        <a:buNone/>
                      </a:pPr>
                      <a:r>
                        <a:rPr lang="en-US" sz="2800">
                          <a:solidFill>
                            <a:schemeClr val="dk1"/>
                          </a:solidFill>
                          <a:latin typeface="Times New Roman"/>
                          <a:ea typeface="Times New Roman"/>
                          <a:cs typeface="Times New Roman"/>
                          <a:sym typeface="Times New Roman"/>
                        </a:rPr>
                        <a:t>Extension</a:t>
                      </a:r>
                      <a:endParaRPr/>
                    </a:p>
                  </a:txBody>
                  <a:tcPr marT="0" marB="0" marR="0" marL="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649" name="Google Shape;649;p6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655" name="Google Shape;655;p66"/>
          <p:cNvSpPr txBox="1"/>
          <p:nvPr>
            <p:ph idx="4294967295"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0" i="0" lang="en-US" sz="4400" u="none" cap="none" strike="noStrike">
                <a:solidFill>
                  <a:srgbClr val="333399"/>
                </a:solidFill>
                <a:latin typeface="Arial"/>
                <a:ea typeface="Arial"/>
                <a:cs typeface="Arial"/>
                <a:sym typeface="Arial"/>
              </a:rPr>
              <a:t>Example - </a:t>
            </a:r>
            <a:r>
              <a:rPr b="1" i="0" lang="en-US" sz="2400" u="none" cap="none" strike="noStrike">
                <a:solidFill>
                  <a:srgbClr val="333399"/>
                </a:solidFill>
                <a:latin typeface="Arial"/>
                <a:ea typeface="Arial"/>
                <a:cs typeface="Arial"/>
                <a:sym typeface="Arial"/>
              </a:rPr>
              <a:t>Figure  5.1</a:t>
            </a:r>
            <a:endParaRPr b="0" i="0" sz="4400" u="none" cap="none" strike="noStrike">
              <a:solidFill>
                <a:srgbClr val="333399"/>
              </a:solidFill>
              <a:latin typeface="Arial"/>
              <a:ea typeface="Arial"/>
              <a:cs typeface="Arial"/>
              <a:sym typeface="Arial"/>
            </a:endParaRPr>
          </a:p>
        </p:txBody>
      </p:sp>
      <p:sp>
        <p:nvSpPr>
          <p:cNvPr id="656" name="Google Shape;656;p66"/>
          <p:cNvSpPr txBox="1"/>
          <p:nvPr/>
        </p:nvSpPr>
        <p:spPr>
          <a:xfrm>
            <a:off x="1833562" y="1309687"/>
            <a:ext cx="9144000" cy="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pic>
        <p:nvPicPr>
          <p:cNvPr id="657" name="Google Shape;657;p66"/>
          <p:cNvPicPr preferRelativeResize="0"/>
          <p:nvPr/>
        </p:nvPicPr>
        <p:blipFill>
          <a:blip r:embed="rId3">
            <a:alphaModFix/>
          </a:blip>
          <a:stretch>
            <a:fillRect/>
          </a:stretch>
        </p:blipFill>
        <p:spPr>
          <a:xfrm>
            <a:off x="307975" y="2265362"/>
            <a:ext cx="8507412" cy="2230437"/>
          </a:xfrm>
          <a:prstGeom prst="rect">
            <a:avLst/>
          </a:prstGeom>
          <a:noFill/>
          <a:ln>
            <a:noFill/>
          </a:ln>
        </p:spPr>
      </p:pic>
      <p:sp>
        <p:nvSpPr>
          <p:cNvPr id="658" name="Google Shape;658;p66"/>
          <p:cNvSpPr txBox="1"/>
          <p:nvPr/>
        </p:nvSpPr>
        <p:spPr>
          <a:xfrm>
            <a:off x="8886825" y="6159500"/>
            <a:ext cx="18415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6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07" name="Google Shape;107;p22"/>
          <p:cNvSpPr txBox="1"/>
          <p:nvPr>
            <p:ph type="title"/>
          </p:nvPr>
        </p:nvSpPr>
        <p:spPr>
          <a:xfrm>
            <a:off x="728662" y="284162"/>
            <a:ext cx="7772400" cy="7810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0" i="0" lang="en-US" sz="4000" u="none" cap="none" strike="noStrike">
                <a:solidFill>
                  <a:srgbClr val="333399"/>
                </a:solidFill>
                <a:latin typeface="Arial"/>
                <a:ea typeface="Arial"/>
                <a:cs typeface="Arial"/>
                <a:sym typeface="Arial"/>
              </a:rPr>
              <a:t>Contents</a:t>
            </a:r>
            <a:endParaRPr b="0" i="0" sz="4400" u="none" cap="none" strike="noStrike">
              <a:solidFill>
                <a:srgbClr val="333399"/>
              </a:solidFill>
              <a:latin typeface="Arial"/>
              <a:ea typeface="Arial"/>
              <a:cs typeface="Arial"/>
              <a:sym typeface="Arial"/>
            </a:endParaRPr>
          </a:p>
        </p:txBody>
      </p:sp>
      <p:sp>
        <p:nvSpPr>
          <p:cNvPr id="108" name="Google Shape;108;p22"/>
          <p:cNvSpPr txBox="1"/>
          <p:nvPr>
            <p:ph idx="1" type="body"/>
          </p:nvPr>
        </p:nvSpPr>
        <p:spPr>
          <a:xfrm>
            <a:off x="19050" y="1223962"/>
            <a:ext cx="9124950" cy="5032375"/>
          </a:xfrm>
          <a:prstGeom prst="rect">
            <a:avLst/>
          </a:prstGeom>
          <a:noFill/>
          <a:ln>
            <a:noFill/>
          </a:ln>
        </p:spPr>
        <p:txBody>
          <a:bodyPr anchorCtr="0" anchor="t" bIns="45700" lIns="91425" spcFirstLastPara="1" rIns="91425" wrap="square" tIns="45700">
            <a:noAutofit/>
          </a:bodyPr>
          <a:lstStyle/>
          <a:p>
            <a:pPr indent="838200" lvl="1" marL="0" marR="0" rtl="0" algn="l">
              <a:spcBef>
                <a:spcPts val="480"/>
              </a:spcBef>
              <a:spcAft>
                <a:spcPts val="0"/>
              </a:spcAft>
              <a:buClr>
                <a:srgbClr val="FF0000"/>
              </a:buClr>
              <a:buFont typeface="Times New Roman"/>
              <a:buNone/>
            </a:pPr>
            <a:r>
              <a:rPr b="1"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rgbClr val="FF0000"/>
                </a:solidFill>
                <a:latin typeface="Times New Roman"/>
                <a:ea typeface="Times New Roman"/>
                <a:cs typeface="Times New Roman"/>
                <a:sym typeface="Times New Roman"/>
              </a:rPr>
              <a:t> 1. </a:t>
            </a:r>
            <a:r>
              <a:rPr b="1" i="0" lang="en-US" sz="2400" u="none" cap="none" strike="noStrike">
                <a:solidFill>
                  <a:schemeClr val="dk1"/>
                </a:solidFill>
                <a:latin typeface="Times New Roman"/>
                <a:ea typeface="Times New Roman"/>
                <a:cs typeface="Times New Roman"/>
                <a:sym typeface="Times New Roman"/>
              </a:rPr>
              <a:t>Introduction to databases</a:t>
            </a:r>
            <a:endParaRPr b="1" i="0" sz="2000" u="none" cap="none" strike="noStrike">
              <a:solidFill>
                <a:schemeClr val="dk1"/>
              </a:solidFill>
              <a:latin typeface="Times New Roman"/>
              <a:ea typeface="Times New Roman"/>
              <a:cs typeface="Times New Roman"/>
              <a:sym typeface="Times New Roman"/>
            </a:endParaRPr>
          </a:p>
          <a:p>
            <a:pPr indent="838200" lvl="1" marL="0" marR="0" rtl="0" algn="l">
              <a:spcBef>
                <a:spcPts val="480"/>
              </a:spcBef>
              <a:spcAft>
                <a:spcPts val="0"/>
              </a:spcAft>
              <a:buClr>
                <a:srgbClr val="FF0000"/>
              </a:buClr>
              <a:buFont typeface="Times New Roman"/>
              <a:buNone/>
            </a:pPr>
            <a:r>
              <a:rPr b="1" i="0" lang="en-US" sz="2400" u="none" cap="none" strike="noStrike">
                <a:solidFill>
                  <a:srgbClr val="FF0000"/>
                </a:solidFill>
                <a:latin typeface="Times New Roman"/>
                <a:ea typeface="Times New Roman"/>
                <a:cs typeface="Times New Roman"/>
                <a:sym typeface="Times New Roman"/>
              </a:rPr>
              <a:t>  2. </a:t>
            </a:r>
            <a:r>
              <a:rPr b="1" i="0" lang="en-US" sz="2400" u="none" cap="none" strike="noStrike">
                <a:solidFill>
                  <a:schemeClr val="dk1"/>
                </a:solidFill>
                <a:latin typeface="Times New Roman"/>
                <a:ea typeface="Times New Roman"/>
                <a:cs typeface="Times New Roman"/>
                <a:sym typeface="Times New Roman"/>
              </a:rPr>
              <a:t>Overview of database languages and architectures</a:t>
            </a:r>
            <a:endParaRPr b="1" i="0" sz="2000" u="none" cap="none" strike="noStrike">
              <a:solidFill>
                <a:schemeClr val="dk1"/>
              </a:solidFill>
              <a:latin typeface="Times New Roman"/>
              <a:ea typeface="Times New Roman"/>
              <a:cs typeface="Times New Roman"/>
              <a:sym typeface="Times New Roman"/>
            </a:endParaRPr>
          </a:p>
          <a:p>
            <a:pPr indent="838200" lvl="1" marL="0" marR="0" rtl="0" algn="l">
              <a:spcBef>
                <a:spcPts val="480"/>
              </a:spcBef>
              <a:spcAft>
                <a:spcPts val="0"/>
              </a:spcAft>
              <a:buClr>
                <a:srgbClr val="FF0000"/>
              </a:buClr>
              <a:buFont typeface="Times New Roman"/>
              <a:buNone/>
            </a:pPr>
            <a:r>
              <a:rPr b="1"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rgbClr val="FF0000"/>
                </a:solidFill>
                <a:latin typeface="Times New Roman"/>
                <a:ea typeface="Times New Roman"/>
                <a:cs typeface="Times New Roman"/>
                <a:sym typeface="Times New Roman"/>
              </a:rPr>
              <a:t>3. </a:t>
            </a:r>
            <a:r>
              <a:rPr b="1" i="0" lang="en-US" sz="2400" u="none" cap="none" strike="noStrike">
                <a:solidFill>
                  <a:schemeClr val="dk1"/>
                </a:solidFill>
                <a:latin typeface="Times New Roman"/>
                <a:ea typeface="Times New Roman"/>
                <a:cs typeface="Times New Roman"/>
                <a:sym typeface="Times New Roman"/>
              </a:rPr>
              <a:t>The basic relational model</a:t>
            </a:r>
            <a:endParaRPr b="1" i="0" sz="2000" u="none" cap="none" strike="noStrike">
              <a:solidFill>
                <a:schemeClr val="dk1"/>
              </a:solidFill>
              <a:latin typeface="Times New Roman"/>
              <a:ea typeface="Times New Roman"/>
              <a:cs typeface="Times New Roman"/>
              <a:sym typeface="Times New Roman"/>
            </a:endParaRPr>
          </a:p>
          <a:p>
            <a:pPr indent="838200" lvl="1" marL="0" marR="0" rtl="0" algn="l">
              <a:spcBef>
                <a:spcPts val="480"/>
              </a:spcBef>
              <a:spcAft>
                <a:spcPts val="0"/>
              </a:spcAft>
              <a:buClr>
                <a:srgbClr val="FF0000"/>
              </a:buClr>
              <a:buFont typeface="Times New Roman"/>
              <a:buNone/>
            </a:pPr>
            <a:r>
              <a:rPr b="1" i="0" lang="en-US" sz="2400" u="none" cap="none" strike="noStrike">
                <a:solidFill>
                  <a:srgbClr val="FF0000"/>
                </a:solidFill>
                <a:latin typeface="Times New Roman"/>
                <a:ea typeface="Times New Roman"/>
                <a:cs typeface="Times New Roman"/>
                <a:sym typeface="Times New Roman"/>
              </a:rPr>
              <a:t>  7. </a:t>
            </a:r>
            <a:r>
              <a:rPr b="1" i="0" lang="en-US" sz="2400" u="none" cap="none" strike="noStrike">
                <a:solidFill>
                  <a:schemeClr val="dk1"/>
                </a:solidFill>
                <a:latin typeface="Times New Roman"/>
                <a:ea typeface="Times New Roman"/>
                <a:cs typeface="Times New Roman"/>
                <a:sym typeface="Times New Roman"/>
              </a:rPr>
              <a:t>Conceptual data modeling using entities and relationships</a:t>
            </a:r>
            <a:endParaRPr b="1" i="0" sz="2000" u="none" cap="none" strike="noStrike">
              <a:solidFill>
                <a:schemeClr val="dk1"/>
              </a:solidFill>
              <a:latin typeface="Times New Roman"/>
              <a:ea typeface="Times New Roman"/>
              <a:cs typeface="Times New Roman"/>
              <a:sym typeface="Times New Roman"/>
            </a:endParaRPr>
          </a:p>
          <a:p>
            <a:pPr indent="838200" lvl="1" marL="0" marR="0" rtl="0" algn="l">
              <a:spcBef>
                <a:spcPts val="480"/>
              </a:spcBef>
              <a:spcAft>
                <a:spcPts val="0"/>
              </a:spcAft>
              <a:buClr>
                <a:srgbClr val="FF0000"/>
              </a:buClr>
              <a:buFont typeface="Times New Roman"/>
              <a:buNone/>
            </a:pPr>
            <a:r>
              <a:rPr b="1"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rgbClr val="FF0000"/>
                </a:solidFill>
                <a:latin typeface="Times New Roman"/>
                <a:ea typeface="Times New Roman"/>
                <a:cs typeface="Times New Roman"/>
                <a:sym typeface="Times New Roman"/>
              </a:rPr>
              <a:t>8. </a:t>
            </a:r>
            <a:r>
              <a:rPr b="1" i="0" lang="en-US" sz="2400" u="none" cap="none" strike="noStrike">
                <a:solidFill>
                  <a:schemeClr val="dk1"/>
                </a:solidFill>
                <a:latin typeface="Times New Roman"/>
                <a:ea typeface="Times New Roman"/>
                <a:cs typeface="Times New Roman"/>
                <a:sym typeface="Times New Roman"/>
              </a:rPr>
              <a:t>Mapping a conceptual design into a logical design</a:t>
            </a:r>
            <a:endParaRPr b="1" i="0" sz="2000" u="none" cap="none" strike="noStrike">
              <a:solidFill>
                <a:schemeClr val="dk1"/>
              </a:solidFill>
              <a:latin typeface="Times New Roman"/>
              <a:ea typeface="Times New Roman"/>
              <a:cs typeface="Times New Roman"/>
              <a:sym typeface="Times New Roman"/>
            </a:endParaRPr>
          </a:p>
          <a:p>
            <a:pPr indent="838200" lvl="1" marL="0" marR="0" rtl="0" algn="l">
              <a:spcBef>
                <a:spcPts val="480"/>
              </a:spcBef>
              <a:spcAft>
                <a:spcPts val="0"/>
              </a:spcAft>
              <a:buClr>
                <a:srgbClr val="FF0000"/>
              </a:buClr>
              <a:buFont typeface="Times New Roman"/>
              <a:buNone/>
            </a:pPr>
            <a:r>
              <a:rPr b="1"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rgbClr val="FF0000"/>
                </a:solidFill>
                <a:latin typeface="Times New Roman"/>
                <a:ea typeface="Times New Roman"/>
                <a:cs typeface="Times New Roman"/>
                <a:sym typeface="Times New Roman"/>
              </a:rPr>
              <a:t> 6. </a:t>
            </a:r>
            <a:r>
              <a:rPr b="1" i="0" lang="en-US" sz="2400" u="none" cap="none" strike="noStrike">
                <a:solidFill>
                  <a:schemeClr val="dk1"/>
                </a:solidFill>
                <a:latin typeface="Times New Roman"/>
                <a:ea typeface="Times New Roman"/>
                <a:cs typeface="Times New Roman"/>
                <a:sym typeface="Times New Roman"/>
              </a:rPr>
              <a:t>Formal relational languages: the algebra and calculus</a:t>
            </a:r>
            <a:endParaRPr b="1" i="0" sz="2000" u="none" cap="none" strike="noStrike">
              <a:solidFill>
                <a:schemeClr val="dk1"/>
              </a:solidFill>
              <a:latin typeface="Times New Roman"/>
              <a:ea typeface="Times New Roman"/>
              <a:cs typeface="Times New Roman"/>
              <a:sym typeface="Times New Roman"/>
            </a:endParaRPr>
          </a:p>
          <a:p>
            <a:pPr indent="838200" lvl="1" marL="0" marR="0" rtl="0" algn="l">
              <a:spcBef>
                <a:spcPts val="480"/>
              </a:spcBef>
              <a:spcAft>
                <a:spcPts val="0"/>
              </a:spcAft>
              <a:buClr>
                <a:srgbClr val="FF0000"/>
              </a:buClr>
              <a:buFont typeface="Times New Roman"/>
              <a:buNone/>
            </a:pPr>
            <a:r>
              <a:rPr b="1"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rgbClr val="FF0000"/>
                </a:solidFill>
                <a:latin typeface="Times New Roman"/>
                <a:ea typeface="Times New Roman"/>
                <a:cs typeface="Times New Roman"/>
                <a:sym typeface="Times New Roman"/>
              </a:rPr>
              <a:t> 4. </a:t>
            </a:r>
            <a:r>
              <a:rPr b="1" i="0" lang="en-US" sz="2400" u="none" cap="none" strike="noStrike">
                <a:solidFill>
                  <a:schemeClr val="dk1"/>
                </a:solidFill>
                <a:latin typeface="Times New Roman"/>
                <a:ea typeface="Times New Roman"/>
                <a:cs typeface="Times New Roman"/>
                <a:sym typeface="Times New Roman"/>
              </a:rPr>
              <a:t>SQL: data definition, constraints, and basic queries and updates</a:t>
            </a:r>
            <a:endParaRPr b="1" i="0" sz="2000" u="none" cap="none" strike="noStrike">
              <a:solidFill>
                <a:schemeClr val="dk1"/>
              </a:solidFill>
              <a:latin typeface="Times New Roman"/>
              <a:ea typeface="Times New Roman"/>
              <a:cs typeface="Times New Roman"/>
              <a:sym typeface="Times New Roman"/>
            </a:endParaRPr>
          </a:p>
          <a:p>
            <a:pPr indent="838200" lvl="1" marL="0" marR="0" rtl="0" algn="l">
              <a:spcBef>
                <a:spcPts val="480"/>
              </a:spcBef>
              <a:spcAft>
                <a:spcPts val="0"/>
              </a:spcAft>
              <a:buClr>
                <a:srgbClr val="FF0000"/>
              </a:buClr>
              <a:buFont typeface="Times New Roman"/>
              <a:buNone/>
            </a:pPr>
            <a:r>
              <a:rPr b="1"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rgbClr val="FF0000"/>
                </a:solidFill>
                <a:latin typeface="Times New Roman"/>
                <a:ea typeface="Times New Roman"/>
                <a:cs typeface="Times New Roman"/>
                <a:sym typeface="Times New Roman"/>
              </a:rPr>
              <a:t> 5. </a:t>
            </a:r>
            <a:r>
              <a:rPr b="1" i="0" lang="en-US" sz="2400" u="none" cap="none" strike="noStrike">
                <a:solidFill>
                  <a:schemeClr val="dk1"/>
                </a:solidFill>
                <a:latin typeface="Times New Roman"/>
                <a:ea typeface="Times New Roman"/>
                <a:cs typeface="Times New Roman"/>
                <a:sym typeface="Times New Roman"/>
              </a:rPr>
              <a:t>SQL: advanced queries, triggers, and views</a:t>
            </a:r>
            <a:endParaRPr b="1" i="0" sz="2000" u="none" cap="none" strike="noStrike">
              <a:solidFill>
                <a:schemeClr val="dk1"/>
              </a:solidFill>
              <a:latin typeface="Times New Roman"/>
              <a:ea typeface="Times New Roman"/>
              <a:cs typeface="Times New Roman"/>
              <a:sym typeface="Times New Roman"/>
            </a:endParaRPr>
          </a:p>
          <a:p>
            <a:pPr indent="838200" lvl="1" marL="0" marR="0" rtl="0" algn="l">
              <a:spcBef>
                <a:spcPts val="480"/>
              </a:spcBef>
              <a:spcAft>
                <a:spcPts val="0"/>
              </a:spcAft>
              <a:buClr>
                <a:srgbClr val="FF0000"/>
              </a:buClr>
              <a:buFont typeface="Times New Roman"/>
              <a:buNone/>
            </a:pPr>
            <a:r>
              <a:rPr b="1" i="0" lang="en-US" sz="2400" u="none" cap="none" strike="noStrike">
                <a:solidFill>
                  <a:srgbClr val="FF0000"/>
                </a:solidFill>
                <a:latin typeface="Times New Roman"/>
                <a:ea typeface="Times New Roman"/>
                <a:cs typeface="Times New Roman"/>
                <a:sym typeface="Times New Roman"/>
              </a:rPr>
              <a:t>14. </a:t>
            </a:r>
            <a:r>
              <a:rPr b="1" i="0" lang="en-US" sz="2400" u="none" cap="none" strike="noStrike">
                <a:solidFill>
                  <a:schemeClr val="dk1"/>
                </a:solidFill>
                <a:latin typeface="Times New Roman"/>
                <a:ea typeface="Times New Roman"/>
                <a:cs typeface="Times New Roman"/>
                <a:sym typeface="Times New Roman"/>
              </a:rPr>
              <a:t>Database design theory: Introduction to normalization using functional and multivalued dependencies</a:t>
            </a:r>
            <a:endParaRPr b="1" i="0" sz="2000" u="none" cap="none" strike="noStrike">
              <a:solidFill>
                <a:schemeClr val="dk1"/>
              </a:solidFill>
              <a:latin typeface="Times New Roman"/>
              <a:ea typeface="Times New Roman"/>
              <a:cs typeface="Times New Roman"/>
              <a:sym typeface="Times New Roman"/>
            </a:endParaRPr>
          </a:p>
        </p:txBody>
      </p:sp>
      <p:sp>
        <p:nvSpPr>
          <p:cNvPr id="109" name="Google Shape;109;p2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665" name="Google Shape;665;p67"/>
          <p:cNvSpPr txBox="1"/>
          <p:nvPr>
            <p:ph type="title"/>
          </p:nvPr>
        </p:nvSpPr>
        <p:spPr>
          <a:xfrm>
            <a:off x="1112837" y="161925"/>
            <a:ext cx="7173912"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2800" u="none" cap="small" strike="noStrike">
                <a:solidFill>
                  <a:srgbClr val="333399"/>
                </a:solidFill>
                <a:latin typeface="Arial"/>
                <a:ea typeface="Arial"/>
                <a:cs typeface="Arial"/>
                <a:sym typeface="Arial"/>
              </a:rPr>
              <a:t>CHARACTERISTICS OF RELATIONS</a:t>
            </a:r>
            <a:endParaRPr b="1" i="0" sz="4000" u="none" cap="small" strike="noStrike">
              <a:solidFill>
                <a:srgbClr val="333399"/>
              </a:solidFill>
              <a:latin typeface="Arial"/>
              <a:ea typeface="Arial"/>
              <a:cs typeface="Arial"/>
              <a:sym typeface="Arial"/>
            </a:endParaRPr>
          </a:p>
        </p:txBody>
      </p:sp>
      <p:sp>
        <p:nvSpPr>
          <p:cNvPr id="666" name="Google Shape;666;p67"/>
          <p:cNvSpPr txBox="1"/>
          <p:nvPr>
            <p:ph idx="1" type="body"/>
          </p:nvPr>
        </p:nvSpPr>
        <p:spPr>
          <a:xfrm>
            <a:off x="266700" y="1181100"/>
            <a:ext cx="8534400" cy="518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Ordering of tuples in a relation r(R)</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The tuples are </a:t>
            </a:r>
            <a:r>
              <a:rPr b="0" i="1" lang="en-US" sz="2400" u="none" cap="none" strike="noStrike">
                <a:solidFill>
                  <a:srgbClr val="000000"/>
                </a:solidFill>
                <a:latin typeface="Times New Roman"/>
                <a:ea typeface="Times New Roman"/>
                <a:cs typeface="Times New Roman"/>
                <a:sym typeface="Times New Roman"/>
              </a:rPr>
              <a:t>not</a:t>
            </a:r>
            <a:r>
              <a:rPr b="0" i="0" lang="en-US" sz="2400" u="none" cap="none" strike="noStrike">
                <a:solidFill>
                  <a:srgbClr val="000000"/>
                </a:solidFill>
                <a:latin typeface="Times New Roman"/>
                <a:ea typeface="Times New Roman"/>
                <a:cs typeface="Times New Roman"/>
                <a:sym typeface="Times New Roman"/>
              </a:rPr>
              <a:t> considered to be ordered, even though they appear to be in the tabular form.</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 </a:t>
            </a:r>
            <a:r>
              <a:rPr b="1" i="0" lang="en-US" sz="2800" u="none" cap="none" strike="noStrike">
                <a:solidFill>
                  <a:srgbClr val="000000"/>
                </a:solidFill>
                <a:latin typeface="Times New Roman"/>
                <a:ea typeface="Times New Roman"/>
                <a:cs typeface="Times New Roman"/>
                <a:sym typeface="Times New Roman"/>
              </a:rPr>
              <a:t>Ordering of attributes in a relation schema R</a:t>
            </a:r>
            <a:r>
              <a:rPr b="0" i="0" lang="en-US" sz="2800" u="none" cap="none" strike="noStrike">
                <a:solidFill>
                  <a:srgbClr val="000000"/>
                </a:solidFill>
                <a:latin typeface="Times New Roman"/>
                <a:ea typeface="Times New Roman"/>
                <a:cs typeface="Times New Roman"/>
                <a:sym typeface="Times New Roman"/>
              </a:rPr>
              <a:t> (and of values within each tuple):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We will consider the attributes in R(A</a:t>
            </a:r>
            <a:r>
              <a:rPr b="0" baseline="-25000" i="0" lang="en-US" sz="2400" u="none" cap="none" strike="noStrike">
                <a:solidFill>
                  <a:srgbClr val="000000"/>
                </a:solidFill>
                <a:latin typeface="Times New Roman"/>
                <a:ea typeface="Times New Roman"/>
                <a:cs typeface="Times New Roman"/>
                <a:sym typeface="Times New Roman"/>
              </a:rPr>
              <a:t>1</a:t>
            </a:r>
            <a:r>
              <a:rPr b="0" i="0" lang="en-US" sz="2400" u="none" cap="none" strike="noStrike">
                <a:solidFill>
                  <a:srgbClr val="000000"/>
                </a:solidFill>
                <a:latin typeface="Times New Roman"/>
                <a:ea typeface="Times New Roman"/>
                <a:cs typeface="Times New Roman"/>
                <a:sym typeface="Times New Roman"/>
              </a:rPr>
              <a:t>, A</a:t>
            </a:r>
            <a:r>
              <a:rPr b="0" baseline="-25000" i="0" lang="en-US" sz="2400" u="none" cap="none" strike="noStrike">
                <a:solidFill>
                  <a:srgbClr val="000000"/>
                </a:solidFill>
                <a:latin typeface="Times New Roman"/>
                <a:ea typeface="Times New Roman"/>
                <a:cs typeface="Times New Roman"/>
                <a:sym typeface="Times New Roman"/>
              </a:rPr>
              <a:t>2</a:t>
            </a:r>
            <a:r>
              <a:rPr b="0" i="0" lang="en-US" sz="2400" u="none" cap="none" strike="noStrike">
                <a:solidFill>
                  <a:srgbClr val="000000"/>
                </a:solidFill>
                <a:latin typeface="Times New Roman"/>
                <a:ea typeface="Times New Roman"/>
                <a:cs typeface="Times New Roman"/>
                <a:sym typeface="Times New Roman"/>
              </a:rPr>
              <a:t>, ..., A</a:t>
            </a:r>
            <a:r>
              <a:rPr b="0" baseline="-25000" i="0" lang="en-US" sz="2400" u="none" cap="none" strike="noStrike">
                <a:solidFill>
                  <a:srgbClr val="000000"/>
                </a:solidFill>
                <a:latin typeface="Times New Roman"/>
                <a:ea typeface="Times New Roman"/>
                <a:cs typeface="Times New Roman"/>
                <a:sym typeface="Times New Roman"/>
              </a:rPr>
              <a:t>n</a:t>
            </a:r>
            <a:r>
              <a:rPr b="0" i="0" lang="en-US" sz="2400" u="none" cap="none" strike="noStrike">
                <a:solidFill>
                  <a:srgbClr val="000000"/>
                </a:solidFill>
                <a:latin typeface="Times New Roman"/>
                <a:ea typeface="Times New Roman"/>
                <a:cs typeface="Times New Roman"/>
                <a:sym typeface="Times New Roman"/>
              </a:rPr>
              <a:t>) and the values in t=&lt;v</a:t>
            </a:r>
            <a:r>
              <a:rPr b="0" baseline="-25000" i="0" lang="en-US" sz="2400" u="none" cap="none" strike="noStrike">
                <a:solidFill>
                  <a:srgbClr val="000000"/>
                </a:solidFill>
                <a:latin typeface="Times New Roman"/>
                <a:ea typeface="Times New Roman"/>
                <a:cs typeface="Times New Roman"/>
                <a:sym typeface="Times New Roman"/>
              </a:rPr>
              <a:t>1</a:t>
            </a:r>
            <a:r>
              <a:rPr b="0" i="0" lang="en-US" sz="2400" u="none" cap="none" strike="noStrike">
                <a:solidFill>
                  <a:srgbClr val="000000"/>
                </a:solidFill>
                <a:latin typeface="Times New Roman"/>
                <a:ea typeface="Times New Roman"/>
                <a:cs typeface="Times New Roman"/>
                <a:sym typeface="Times New Roman"/>
              </a:rPr>
              <a:t>, v</a:t>
            </a:r>
            <a:r>
              <a:rPr b="0" baseline="-25000" i="0" lang="en-US" sz="2400" u="none" cap="none" strike="noStrike">
                <a:solidFill>
                  <a:srgbClr val="000000"/>
                </a:solidFill>
                <a:latin typeface="Times New Roman"/>
                <a:ea typeface="Times New Roman"/>
                <a:cs typeface="Times New Roman"/>
                <a:sym typeface="Times New Roman"/>
              </a:rPr>
              <a:t>2</a:t>
            </a:r>
            <a:r>
              <a:rPr b="0" i="0" lang="en-US" sz="2400" u="none" cap="none" strike="noStrike">
                <a:solidFill>
                  <a:srgbClr val="000000"/>
                </a:solidFill>
                <a:latin typeface="Times New Roman"/>
                <a:ea typeface="Times New Roman"/>
                <a:cs typeface="Times New Roman"/>
                <a:sym typeface="Times New Roman"/>
              </a:rPr>
              <a:t>, ..., v</a:t>
            </a:r>
            <a:r>
              <a:rPr b="0" baseline="-25000" i="0" lang="en-US" sz="2400" u="none" cap="none" strike="noStrike">
                <a:solidFill>
                  <a:srgbClr val="000000"/>
                </a:solidFill>
                <a:latin typeface="Times New Roman"/>
                <a:ea typeface="Times New Roman"/>
                <a:cs typeface="Times New Roman"/>
                <a:sym typeface="Times New Roman"/>
              </a:rPr>
              <a:t>n</a:t>
            </a:r>
            <a:r>
              <a:rPr b="0" i="0" lang="en-US" sz="2400" u="none" cap="none" strike="noStrike">
                <a:solidFill>
                  <a:srgbClr val="000000"/>
                </a:solidFill>
                <a:latin typeface="Times New Roman"/>
                <a:ea typeface="Times New Roman"/>
                <a:cs typeface="Times New Roman"/>
                <a:sym typeface="Times New Roman"/>
              </a:rPr>
              <a:t>&gt; to be </a:t>
            </a:r>
            <a:r>
              <a:rPr b="0" i="1" lang="en-US" sz="2400" u="none" cap="none" strike="noStrike">
                <a:solidFill>
                  <a:srgbClr val="000000"/>
                </a:solidFill>
                <a:latin typeface="Times New Roman"/>
                <a:ea typeface="Times New Roman"/>
                <a:cs typeface="Times New Roman"/>
                <a:sym typeface="Times New Roman"/>
              </a:rPr>
              <a:t>ordered</a:t>
            </a:r>
            <a:r>
              <a:rPr b="0" i="0" lang="en-US" sz="2400" u="none" cap="none" strike="noStrike">
                <a:solidFill>
                  <a:srgbClr val="000000"/>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(However, a more general </a:t>
            </a:r>
            <a:r>
              <a:rPr b="0" i="1" lang="en-US" sz="2400" u="none" cap="none" strike="noStrike">
                <a:solidFill>
                  <a:srgbClr val="000000"/>
                </a:solidFill>
                <a:latin typeface="Times New Roman"/>
                <a:ea typeface="Times New Roman"/>
                <a:cs typeface="Times New Roman"/>
                <a:sym typeface="Times New Roman"/>
              </a:rPr>
              <a:t>alternative definition</a:t>
            </a:r>
            <a:r>
              <a:rPr b="0" i="0" lang="en-US" sz="2400" u="none" cap="none" strike="noStrike">
                <a:solidFill>
                  <a:srgbClr val="000000"/>
                </a:solidFill>
                <a:latin typeface="Times New Roman"/>
                <a:ea typeface="Times New Roman"/>
                <a:cs typeface="Times New Roman"/>
                <a:sym typeface="Times New Roman"/>
              </a:rPr>
              <a:t> of relation does not require this ordering – viewed as a set of attributes).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 </a:t>
            </a:r>
            <a:r>
              <a:rPr b="1" i="0" lang="en-US" sz="2800" u="none" cap="none" strike="noStrike">
                <a:solidFill>
                  <a:srgbClr val="000000"/>
                </a:solidFill>
                <a:latin typeface="Times New Roman"/>
                <a:ea typeface="Times New Roman"/>
                <a:cs typeface="Times New Roman"/>
                <a:sym typeface="Times New Roman"/>
              </a:rPr>
              <a:t>Values in a tuple</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All values are considered </a:t>
            </a:r>
            <a:r>
              <a:rPr b="0" i="1" lang="en-US" sz="2400" u="none" cap="none" strike="noStrike">
                <a:solidFill>
                  <a:srgbClr val="000000"/>
                </a:solidFill>
                <a:latin typeface="Times New Roman"/>
                <a:ea typeface="Times New Roman"/>
                <a:cs typeface="Times New Roman"/>
                <a:sym typeface="Times New Roman"/>
              </a:rPr>
              <a:t>atomic</a:t>
            </a:r>
            <a:r>
              <a:rPr b="0" i="0" lang="en-US" sz="2400" u="none" cap="none" strike="noStrike">
                <a:solidFill>
                  <a:srgbClr val="000000"/>
                </a:solidFill>
                <a:latin typeface="Times New Roman"/>
                <a:ea typeface="Times New Roman"/>
                <a:cs typeface="Times New Roman"/>
                <a:sym typeface="Times New Roman"/>
              </a:rPr>
              <a:t>  (indivisible).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A special </a:t>
            </a:r>
            <a:r>
              <a:rPr b="1" i="0" lang="en-US" sz="2400" u="none" cap="none" strike="noStrike">
                <a:solidFill>
                  <a:srgbClr val="000000"/>
                </a:solidFill>
                <a:latin typeface="Times New Roman"/>
                <a:ea typeface="Times New Roman"/>
                <a:cs typeface="Times New Roman"/>
                <a:sym typeface="Times New Roman"/>
              </a:rPr>
              <a:t>null</a:t>
            </a:r>
            <a:r>
              <a:rPr b="0" i="0" lang="en-US" sz="2400" u="none" cap="none" strike="noStrike">
                <a:solidFill>
                  <a:srgbClr val="000000"/>
                </a:solidFill>
                <a:latin typeface="Times New Roman"/>
                <a:ea typeface="Times New Roman"/>
                <a:cs typeface="Times New Roman"/>
                <a:sym typeface="Times New Roman"/>
              </a:rPr>
              <a:t> value is used to represent values that are unknown or inapplicable to certain tuples.</a:t>
            </a:r>
            <a:r>
              <a:rPr b="0" i="0" lang="en-US" sz="24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
        <p:nvSpPr>
          <p:cNvPr id="667" name="Google Shape;667;p6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673" name="Google Shape;673;p6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2800" u="none" cap="small" strike="noStrike">
                <a:solidFill>
                  <a:srgbClr val="333399"/>
                </a:solidFill>
                <a:latin typeface="Arial"/>
                <a:ea typeface="Arial"/>
                <a:cs typeface="Arial"/>
                <a:sym typeface="Arial"/>
              </a:rPr>
              <a:t>CHARACTERISTICS OF RELATIONS</a:t>
            </a:r>
            <a:endParaRPr b="1" i="0" sz="4000" u="none" cap="small" strike="noStrike">
              <a:solidFill>
                <a:srgbClr val="333399"/>
              </a:solidFill>
              <a:latin typeface="Arial"/>
              <a:ea typeface="Arial"/>
              <a:cs typeface="Arial"/>
              <a:sym typeface="Arial"/>
            </a:endParaRPr>
          </a:p>
        </p:txBody>
      </p:sp>
      <p:sp>
        <p:nvSpPr>
          <p:cNvPr id="674" name="Google Shape;674;p68"/>
          <p:cNvSpPr txBox="1"/>
          <p:nvPr>
            <p:ph idx="1" type="body"/>
          </p:nvPr>
        </p:nvSpPr>
        <p:spPr>
          <a:xfrm>
            <a:off x="514350" y="1714500"/>
            <a:ext cx="84582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sng" cap="none" strike="noStrike">
                <a:solidFill>
                  <a:srgbClr val="000000"/>
                </a:solidFill>
                <a:latin typeface="Times New Roman"/>
                <a:ea typeface="Times New Roman"/>
                <a:cs typeface="Times New Roman"/>
                <a:sym typeface="Times New Roman"/>
              </a:rPr>
              <a:t>Notation: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We refer to </a:t>
            </a:r>
            <a:r>
              <a:rPr b="1" i="0" lang="en-US" sz="2800" u="none" cap="none" strike="noStrike">
                <a:solidFill>
                  <a:srgbClr val="000000"/>
                </a:solidFill>
                <a:latin typeface="Times New Roman"/>
                <a:ea typeface="Times New Roman"/>
                <a:cs typeface="Times New Roman"/>
                <a:sym typeface="Times New Roman"/>
              </a:rPr>
              <a:t>component values</a:t>
            </a:r>
            <a:r>
              <a:rPr b="0" i="0" lang="en-US" sz="2800" u="none" cap="none" strike="noStrike">
                <a:solidFill>
                  <a:srgbClr val="000000"/>
                </a:solidFill>
                <a:latin typeface="Times New Roman"/>
                <a:ea typeface="Times New Roman"/>
                <a:cs typeface="Times New Roman"/>
                <a:sym typeface="Times New Roman"/>
              </a:rPr>
              <a:t> of a tuple t by       t[A</a:t>
            </a:r>
            <a:r>
              <a:rPr b="0" baseline="-25000" i="0" lang="en-US" sz="2800" u="none" cap="none" strike="noStrike">
                <a:solidFill>
                  <a:srgbClr val="000000"/>
                </a:solidFill>
                <a:latin typeface="Times New Roman"/>
                <a:ea typeface="Times New Roman"/>
                <a:cs typeface="Times New Roman"/>
                <a:sym typeface="Times New Roman"/>
              </a:rPr>
              <a:t>i</a:t>
            </a:r>
            <a:r>
              <a:rPr b="0" i="0" lang="en-US" sz="2800" u="none" cap="none" strike="noStrike">
                <a:solidFill>
                  <a:srgbClr val="000000"/>
                </a:solidFill>
                <a:latin typeface="Times New Roman"/>
                <a:ea typeface="Times New Roman"/>
                <a:cs typeface="Times New Roman"/>
                <a:sym typeface="Times New Roman"/>
              </a:rPr>
              <a:t>] = v</a:t>
            </a:r>
            <a:r>
              <a:rPr b="0" baseline="-25000" i="0" lang="en-US" sz="2800" u="none" cap="none" strike="noStrike">
                <a:solidFill>
                  <a:srgbClr val="000000"/>
                </a:solidFill>
                <a:latin typeface="Times New Roman"/>
                <a:ea typeface="Times New Roman"/>
                <a:cs typeface="Times New Roman"/>
                <a:sym typeface="Times New Roman"/>
              </a:rPr>
              <a:t>i</a:t>
            </a:r>
            <a:r>
              <a:rPr b="0" i="0" lang="en-US" sz="2800" u="none" cap="none" strike="noStrike">
                <a:solidFill>
                  <a:srgbClr val="000000"/>
                </a:solidFill>
                <a:latin typeface="Times New Roman"/>
                <a:ea typeface="Times New Roman"/>
                <a:cs typeface="Times New Roman"/>
                <a:sym typeface="Times New Roman"/>
              </a:rPr>
              <a:t> (the value of attribute A</a:t>
            </a:r>
            <a:r>
              <a:rPr b="0" baseline="-25000" i="0" lang="en-US" sz="2800" u="none" cap="none" strike="noStrike">
                <a:solidFill>
                  <a:srgbClr val="000000"/>
                </a:solidFill>
                <a:latin typeface="Times New Roman"/>
                <a:ea typeface="Times New Roman"/>
                <a:cs typeface="Times New Roman"/>
                <a:sym typeface="Times New Roman"/>
              </a:rPr>
              <a:t>i</a:t>
            </a:r>
            <a:r>
              <a:rPr b="0" i="0" lang="en-US" sz="2800" u="none" cap="none" strike="noStrike">
                <a:solidFill>
                  <a:srgbClr val="000000"/>
                </a:solidFill>
                <a:latin typeface="Times New Roman"/>
                <a:ea typeface="Times New Roman"/>
                <a:cs typeface="Times New Roman"/>
                <a:sym typeface="Times New Roman"/>
              </a:rPr>
              <a:t> for tuple t).</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Similarly, t[A</a:t>
            </a:r>
            <a:r>
              <a:rPr b="0" baseline="-25000" i="0" lang="en-US" sz="2800" u="none" cap="none" strike="noStrike">
                <a:solidFill>
                  <a:srgbClr val="000000"/>
                </a:solidFill>
                <a:latin typeface="Times New Roman"/>
                <a:ea typeface="Times New Roman"/>
                <a:cs typeface="Times New Roman"/>
                <a:sym typeface="Times New Roman"/>
              </a:rPr>
              <a:t>u</a:t>
            </a:r>
            <a:r>
              <a:rPr b="0" i="0" lang="en-US" sz="2800" u="none" cap="none" strike="noStrike">
                <a:solidFill>
                  <a:srgbClr val="000000"/>
                </a:solidFill>
                <a:latin typeface="Times New Roman"/>
                <a:ea typeface="Times New Roman"/>
                <a:cs typeface="Times New Roman"/>
                <a:sym typeface="Times New Roman"/>
              </a:rPr>
              <a:t>, A</a:t>
            </a:r>
            <a:r>
              <a:rPr b="0" baseline="-25000" i="0" lang="en-US" sz="2800" u="none" cap="none" strike="noStrike">
                <a:solidFill>
                  <a:srgbClr val="000000"/>
                </a:solidFill>
                <a:latin typeface="Times New Roman"/>
                <a:ea typeface="Times New Roman"/>
                <a:cs typeface="Times New Roman"/>
                <a:sym typeface="Times New Roman"/>
              </a:rPr>
              <a:t>v</a:t>
            </a:r>
            <a:r>
              <a:rPr b="0" i="0" lang="en-US" sz="2800" u="none" cap="none" strike="noStrike">
                <a:solidFill>
                  <a:srgbClr val="000000"/>
                </a:solidFill>
                <a:latin typeface="Times New Roman"/>
                <a:ea typeface="Times New Roman"/>
                <a:cs typeface="Times New Roman"/>
                <a:sym typeface="Times New Roman"/>
              </a:rPr>
              <a:t>, ..., A</a:t>
            </a:r>
            <a:r>
              <a:rPr b="0" baseline="-25000" i="0" lang="en-US" sz="2800" u="none" cap="none" strike="noStrike">
                <a:solidFill>
                  <a:srgbClr val="000000"/>
                </a:solidFill>
                <a:latin typeface="Times New Roman"/>
                <a:ea typeface="Times New Roman"/>
                <a:cs typeface="Times New Roman"/>
                <a:sym typeface="Times New Roman"/>
              </a:rPr>
              <a:t>w</a:t>
            </a:r>
            <a:r>
              <a:rPr b="0" i="0" lang="en-US" sz="2800" u="none" cap="none" strike="noStrike">
                <a:solidFill>
                  <a:srgbClr val="000000"/>
                </a:solidFill>
                <a:latin typeface="Times New Roman"/>
                <a:ea typeface="Times New Roman"/>
                <a:cs typeface="Times New Roman"/>
                <a:sym typeface="Times New Roman"/>
              </a:rPr>
              <a:t>] refers to the subtuple of t containing the values of attributes A</a:t>
            </a:r>
            <a:r>
              <a:rPr b="0" baseline="-25000" i="0" lang="en-US" sz="2800" u="none" cap="none" strike="noStrike">
                <a:solidFill>
                  <a:srgbClr val="000000"/>
                </a:solidFill>
                <a:latin typeface="Times New Roman"/>
                <a:ea typeface="Times New Roman"/>
                <a:cs typeface="Times New Roman"/>
                <a:sym typeface="Times New Roman"/>
              </a:rPr>
              <a:t>u</a:t>
            </a:r>
            <a:r>
              <a:rPr b="0" i="0" lang="en-US" sz="2800" u="none" cap="none" strike="noStrike">
                <a:solidFill>
                  <a:srgbClr val="000000"/>
                </a:solidFill>
                <a:latin typeface="Times New Roman"/>
                <a:ea typeface="Times New Roman"/>
                <a:cs typeface="Times New Roman"/>
                <a:sym typeface="Times New Roman"/>
              </a:rPr>
              <a:t>, A</a:t>
            </a:r>
            <a:r>
              <a:rPr b="0" baseline="-25000" i="0" lang="en-US" sz="2800" u="none" cap="none" strike="noStrike">
                <a:solidFill>
                  <a:srgbClr val="000000"/>
                </a:solidFill>
                <a:latin typeface="Times New Roman"/>
                <a:ea typeface="Times New Roman"/>
                <a:cs typeface="Times New Roman"/>
                <a:sym typeface="Times New Roman"/>
              </a:rPr>
              <a:t>v</a:t>
            </a:r>
            <a:r>
              <a:rPr b="0" i="0" lang="en-US" sz="2800" u="none" cap="none" strike="noStrike">
                <a:solidFill>
                  <a:srgbClr val="000000"/>
                </a:solidFill>
                <a:latin typeface="Times New Roman"/>
                <a:ea typeface="Times New Roman"/>
                <a:cs typeface="Times New Roman"/>
                <a:sym typeface="Times New Roman"/>
              </a:rPr>
              <a:t>, ..., A</a:t>
            </a:r>
            <a:r>
              <a:rPr b="0" baseline="-25000" i="0" lang="en-US" sz="2800" u="none" cap="none" strike="noStrike">
                <a:solidFill>
                  <a:srgbClr val="000000"/>
                </a:solidFill>
                <a:latin typeface="Times New Roman"/>
                <a:ea typeface="Times New Roman"/>
                <a:cs typeface="Times New Roman"/>
                <a:sym typeface="Times New Roman"/>
              </a:rPr>
              <a:t>w</a:t>
            </a:r>
            <a:r>
              <a:rPr b="0" i="0" lang="en-US" sz="2800" u="none" cap="none" strike="noStrike">
                <a:solidFill>
                  <a:srgbClr val="000000"/>
                </a:solidFill>
                <a:latin typeface="Times New Roman"/>
                <a:ea typeface="Times New Roman"/>
                <a:cs typeface="Times New Roman"/>
                <a:sym typeface="Times New Roman"/>
              </a:rPr>
              <a:t>, respectively.</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675" name="Google Shape;675;p6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681" name="Google Shape;681;p69"/>
          <p:cNvSpPr txBox="1"/>
          <p:nvPr>
            <p:ph type="title"/>
          </p:nvPr>
        </p:nvSpPr>
        <p:spPr>
          <a:xfrm>
            <a:off x="285750" y="304800"/>
            <a:ext cx="8667750" cy="19812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2800" u="none" cap="small" strike="noStrike">
                <a:solidFill>
                  <a:srgbClr val="333399"/>
                </a:solidFill>
                <a:latin typeface="Arial"/>
                <a:ea typeface="Arial"/>
                <a:cs typeface="Arial"/>
                <a:sym typeface="Arial"/>
              </a:rPr>
              <a:t>Two identical tuples when the order of attributes and values is not part of relation definition.</a:t>
            </a:r>
            <a:endParaRPr b="1" i="0" sz="4000" u="none" cap="small" strike="noStrike">
              <a:solidFill>
                <a:srgbClr val="333399"/>
              </a:solidFill>
              <a:latin typeface="Arial"/>
              <a:ea typeface="Arial"/>
              <a:cs typeface="Arial"/>
              <a:sym typeface="Arial"/>
            </a:endParaRPr>
          </a:p>
        </p:txBody>
      </p:sp>
      <p:pic>
        <p:nvPicPr>
          <p:cNvPr id="682" name="Google Shape;682;p69"/>
          <p:cNvPicPr preferRelativeResize="0"/>
          <p:nvPr/>
        </p:nvPicPr>
        <p:blipFill>
          <a:blip r:embed="rId3">
            <a:alphaModFix/>
          </a:blip>
          <a:stretch>
            <a:fillRect/>
          </a:stretch>
        </p:blipFill>
        <p:spPr>
          <a:xfrm>
            <a:off x="285750" y="2846387"/>
            <a:ext cx="8858250" cy="1338262"/>
          </a:xfrm>
          <a:prstGeom prst="rect">
            <a:avLst/>
          </a:prstGeom>
          <a:noFill/>
          <a:ln>
            <a:noFill/>
          </a:ln>
        </p:spPr>
      </p:pic>
      <p:sp>
        <p:nvSpPr>
          <p:cNvPr id="683" name="Google Shape;683;p6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689" name="Google Shape;689;p7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Relational Integrity Constraints</a:t>
            </a:r>
            <a:endParaRPr b="1" i="0" sz="4000" u="none" cap="small" strike="noStrike">
              <a:solidFill>
                <a:srgbClr val="333399"/>
              </a:solidFill>
              <a:latin typeface="Arial"/>
              <a:ea typeface="Arial"/>
              <a:cs typeface="Arial"/>
              <a:sym typeface="Arial"/>
            </a:endParaRPr>
          </a:p>
        </p:txBody>
      </p:sp>
      <p:sp>
        <p:nvSpPr>
          <p:cNvPr id="690" name="Google Shape;690;p7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609600" lvl="0" marL="0" marR="0" rtl="0" algn="l">
              <a:spcBef>
                <a:spcPts val="640"/>
              </a:spcBef>
              <a:spcAft>
                <a:spcPts val="0"/>
              </a:spcAft>
              <a:buClr>
                <a:srgbClr val="FF0000"/>
              </a:buClr>
              <a:buSzPts val="1900"/>
              <a:buFont typeface="Times New Roman"/>
              <a:buChar char="●"/>
            </a:pPr>
            <a:r>
              <a:rPr b="0" i="0" lang="en-US" sz="3200" u="none" cap="none" strike="noStrike">
                <a:solidFill>
                  <a:srgbClr val="000000"/>
                </a:solidFill>
                <a:latin typeface="Times New Roman"/>
                <a:ea typeface="Times New Roman"/>
                <a:cs typeface="Times New Roman"/>
                <a:sym typeface="Times New Roman"/>
              </a:rPr>
              <a:t>Constraints are </a:t>
            </a:r>
            <a:r>
              <a:rPr b="0" i="1" lang="en-US" sz="3200" u="none" cap="none" strike="noStrike">
                <a:solidFill>
                  <a:srgbClr val="000000"/>
                </a:solidFill>
                <a:latin typeface="Times New Roman"/>
                <a:ea typeface="Times New Roman"/>
                <a:cs typeface="Times New Roman"/>
                <a:sym typeface="Times New Roman"/>
              </a:rPr>
              <a:t>conditions</a:t>
            </a:r>
            <a:r>
              <a:rPr b="0" i="0" lang="en-US" sz="3200" u="none" cap="none" strike="noStrike">
                <a:solidFill>
                  <a:srgbClr val="000000"/>
                </a:solidFill>
                <a:latin typeface="Times New Roman"/>
                <a:ea typeface="Times New Roman"/>
                <a:cs typeface="Times New Roman"/>
                <a:sym typeface="Times New Roman"/>
              </a:rPr>
              <a:t>  that must hold on </a:t>
            </a:r>
            <a:r>
              <a:rPr b="0" i="1" lang="en-US" sz="3200" u="none" cap="none" strike="noStrike">
                <a:solidFill>
                  <a:srgbClr val="000000"/>
                </a:solidFill>
                <a:latin typeface="Times New Roman"/>
                <a:ea typeface="Times New Roman"/>
                <a:cs typeface="Times New Roman"/>
                <a:sym typeface="Times New Roman"/>
              </a:rPr>
              <a:t>all</a:t>
            </a:r>
            <a:r>
              <a:rPr b="0" i="0" lang="en-US" sz="3200" u="none" cap="none" strike="noStrike">
                <a:solidFill>
                  <a:srgbClr val="000000"/>
                </a:solidFill>
                <a:latin typeface="Times New Roman"/>
                <a:ea typeface="Times New Roman"/>
                <a:cs typeface="Times New Roman"/>
                <a:sym typeface="Times New Roman"/>
              </a:rPr>
              <a:t>  valid relation instances. There are three main types of constraints:</a:t>
            </a:r>
            <a:endParaRPr b="0" i="0" sz="2000" u="none" cap="none" strike="noStrike">
              <a:solidFill>
                <a:schemeClr val="dk1"/>
              </a:solidFill>
              <a:latin typeface="Times New Roman"/>
              <a:ea typeface="Times New Roman"/>
              <a:cs typeface="Times New Roman"/>
              <a:sym typeface="Times New Roman"/>
            </a:endParaRPr>
          </a:p>
          <a:p>
            <a:pPr indent="990600" lvl="1" marL="0" marR="0" rtl="0" algn="l">
              <a:spcBef>
                <a:spcPts val="0"/>
              </a:spcBef>
              <a:spcAft>
                <a:spcPts val="0"/>
              </a:spcAft>
              <a:buClr>
                <a:srgbClr val="FF0000"/>
              </a:buClr>
              <a:buSzPts val="2800"/>
              <a:buFont typeface="Times New Roman"/>
              <a:buAutoNum type="arabicPeriod"/>
            </a:pPr>
            <a:r>
              <a:rPr b="1" i="0" lang="en-US" sz="2800" u="none" cap="none" strike="noStrike">
                <a:solidFill>
                  <a:srgbClr val="000000"/>
                </a:solidFill>
                <a:latin typeface="Times New Roman"/>
                <a:ea typeface="Times New Roman"/>
                <a:cs typeface="Times New Roman"/>
                <a:sym typeface="Times New Roman"/>
              </a:rPr>
              <a:t>Key</a:t>
            </a:r>
            <a:r>
              <a:rPr b="0" i="0" lang="en-US" sz="2800" u="none" cap="none" strike="noStrike">
                <a:solidFill>
                  <a:srgbClr val="000000"/>
                </a:solidFill>
                <a:latin typeface="Times New Roman"/>
                <a:ea typeface="Times New Roman"/>
                <a:cs typeface="Times New Roman"/>
                <a:sym typeface="Times New Roman"/>
              </a:rPr>
              <a:t> constraints</a:t>
            </a:r>
            <a:endParaRPr b="0" i="0" sz="1800" u="none" cap="none" strike="noStrike">
              <a:solidFill>
                <a:schemeClr val="dk1"/>
              </a:solidFill>
              <a:latin typeface="Times New Roman"/>
              <a:ea typeface="Times New Roman"/>
              <a:cs typeface="Times New Roman"/>
              <a:sym typeface="Times New Roman"/>
            </a:endParaRPr>
          </a:p>
          <a:p>
            <a:pPr indent="990600" lvl="1" marL="0" marR="0" rtl="0" algn="l">
              <a:spcBef>
                <a:spcPts val="0"/>
              </a:spcBef>
              <a:spcAft>
                <a:spcPts val="0"/>
              </a:spcAft>
              <a:buClr>
                <a:srgbClr val="FF0000"/>
              </a:buClr>
              <a:buSzPts val="2800"/>
              <a:buFont typeface="Times New Roman"/>
              <a:buAutoNum type="arabicPeriod"/>
            </a:pPr>
            <a:r>
              <a:rPr b="1" i="0" lang="en-US" sz="2800" u="none" cap="none" strike="noStrike">
                <a:solidFill>
                  <a:srgbClr val="000000"/>
                </a:solidFill>
                <a:latin typeface="Times New Roman"/>
                <a:ea typeface="Times New Roman"/>
                <a:cs typeface="Times New Roman"/>
                <a:sym typeface="Times New Roman"/>
              </a:rPr>
              <a:t>Entity integrity</a:t>
            </a:r>
            <a:r>
              <a:rPr b="0" i="0" lang="en-US" sz="2800" u="none" cap="none" strike="noStrike">
                <a:solidFill>
                  <a:srgbClr val="000000"/>
                </a:solidFill>
                <a:latin typeface="Times New Roman"/>
                <a:ea typeface="Times New Roman"/>
                <a:cs typeface="Times New Roman"/>
                <a:sym typeface="Times New Roman"/>
              </a:rPr>
              <a:t> constraints</a:t>
            </a:r>
            <a:endParaRPr b="0" i="0" sz="1800" u="none" cap="none" strike="noStrike">
              <a:solidFill>
                <a:schemeClr val="dk1"/>
              </a:solidFill>
              <a:latin typeface="Times New Roman"/>
              <a:ea typeface="Times New Roman"/>
              <a:cs typeface="Times New Roman"/>
              <a:sym typeface="Times New Roman"/>
            </a:endParaRPr>
          </a:p>
          <a:p>
            <a:pPr indent="990600" lvl="1" marL="0" marR="0" rtl="0" algn="l">
              <a:spcBef>
                <a:spcPts val="0"/>
              </a:spcBef>
              <a:spcAft>
                <a:spcPts val="0"/>
              </a:spcAft>
              <a:buClr>
                <a:srgbClr val="FF0000"/>
              </a:buClr>
              <a:buSzPts val="2800"/>
              <a:buFont typeface="Times New Roman"/>
              <a:buAutoNum type="arabicPeriod"/>
            </a:pPr>
            <a:r>
              <a:rPr b="1" i="0" lang="en-US" sz="2800" u="none" cap="none" strike="noStrike">
                <a:solidFill>
                  <a:srgbClr val="000000"/>
                </a:solidFill>
                <a:latin typeface="Times New Roman"/>
                <a:ea typeface="Times New Roman"/>
                <a:cs typeface="Times New Roman"/>
                <a:sym typeface="Times New Roman"/>
              </a:rPr>
              <a:t>Referential integrity</a:t>
            </a:r>
            <a:r>
              <a:rPr b="0" i="0" lang="en-US" sz="2800" u="none" cap="none" strike="noStrike">
                <a:solidFill>
                  <a:srgbClr val="000000"/>
                </a:solidFill>
                <a:latin typeface="Times New Roman"/>
                <a:ea typeface="Times New Roman"/>
                <a:cs typeface="Times New Roman"/>
                <a:sym typeface="Times New Roman"/>
              </a:rPr>
              <a:t> constraints</a:t>
            </a:r>
            <a:r>
              <a:rPr b="0" i="0" lang="en-US" sz="2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
        <p:nvSpPr>
          <p:cNvPr id="691" name="Google Shape;691;p7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7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697" name="Google Shape;697;p71"/>
          <p:cNvSpPr txBox="1"/>
          <p:nvPr>
            <p:ph type="title"/>
          </p:nvPr>
        </p:nvSpPr>
        <p:spPr>
          <a:xfrm>
            <a:off x="1150937" y="238125"/>
            <a:ext cx="7173912" cy="7715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Key Constraints</a:t>
            </a:r>
            <a:endParaRPr b="1" i="0" sz="4000" u="none" cap="small" strike="noStrike">
              <a:solidFill>
                <a:srgbClr val="333399"/>
              </a:solidFill>
              <a:latin typeface="Arial"/>
              <a:ea typeface="Arial"/>
              <a:cs typeface="Arial"/>
              <a:sym typeface="Arial"/>
            </a:endParaRPr>
          </a:p>
        </p:txBody>
      </p:sp>
      <p:sp>
        <p:nvSpPr>
          <p:cNvPr id="698" name="Google Shape;698;p71"/>
          <p:cNvSpPr txBox="1"/>
          <p:nvPr>
            <p:ph idx="1" type="body"/>
          </p:nvPr>
        </p:nvSpPr>
        <p:spPr>
          <a:xfrm>
            <a:off x="685800" y="1009650"/>
            <a:ext cx="8134350" cy="5581650"/>
          </a:xfrm>
          <a:prstGeom prst="rect">
            <a:avLst/>
          </a:prstGeom>
          <a:noFill/>
          <a:ln>
            <a:noFill/>
          </a:ln>
        </p:spPr>
        <p:txBody>
          <a:bodyPr anchorCtr="0" anchor="t" bIns="45700" lIns="91425" spcFirstLastPara="1" rIns="91425" wrap="square" tIns="45700">
            <a:noAutofit/>
          </a:bodyPr>
          <a:lstStyle/>
          <a:p>
            <a:pPr indent="609600" lvl="0" marL="0" marR="0" rtl="0" algn="l">
              <a:lnSpc>
                <a:spcPct val="90000"/>
              </a:lnSpc>
              <a:spcBef>
                <a:spcPts val="480"/>
              </a:spcBef>
              <a:spcAft>
                <a:spcPts val="0"/>
              </a:spcAft>
              <a:buClr>
                <a:srgbClr val="FF0000"/>
              </a:buClr>
              <a:buSzPts val="1450"/>
              <a:buFont typeface="Times New Roman"/>
              <a:buChar char="●"/>
            </a:pPr>
            <a:r>
              <a:rPr b="1" i="0" lang="en-US" sz="2400" u="sng" cap="none" strike="noStrike">
                <a:solidFill>
                  <a:srgbClr val="000000"/>
                </a:solidFill>
                <a:latin typeface="Times New Roman"/>
                <a:ea typeface="Times New Roman"/>
                <a:cs typeface="Times New Roman"/>
                <a:sym typeface="Times New Roman"/>
              </a:rPr>
              <a:t>Superkey</a:t>
            </a:r>
            <a:r>
              <a:rPr b="0" i="0" lang="en-US" sz="2400" u="sng" cap="none" strike="noStrike">
                <a:solidFill>
                  <a:srgbClr val="000000"/>
                </a:solidFill>
                <a:latin typeface="Times New Roman"/>
                <a:ea typeface="Times New Roman"/>
                <a:cs typeface="Times New Roman"/>
                <a:sym typeface="Times New Roman"/>
              </a:rPr>
              <a:t> of R:</a:t>
            </a:r>
            <a:r>
              <a:rPr b="0" i="0" lang="en-US" sz="2400" u="none" cap="none" strike="noStrike">
                <a:solidFill>
                  <a:srgbClr val="000000"/>
                </a:solidFill>
                <a:latin typeface="Times New Roman"/>
                <a:ea typeface="Times New Roman"/>
                <a:cs typeface="Times New Roman"/>
                <a:sym typeface="Times New Roman"/>
              </a:rPr>
              <a:t> A set of attributes SK of R such that no two tuples </a:t>
            </a:r>
            <a:r>
              <a:rPr b="0" i="1" lang="en-US" sz="2400" u="none" cap="none" strike="noStrike">
                <a:solidFill>
                  <a:srgbClr val="000000"/>
                </a:solidFill>
                <a:latin typeface="Times New Roman"/>
                <a:ea typeface="Times New Roman"/>
                <a:cs typeface="Times New Roman"/>
                <a:sym typeface="Times New Roman"/>
              </a:rPr>
              <a:t>in any valid relation instance r(R)</a:t>
            </a:r>
            <a:r>
              <a:rPr b="0" i="0" lang="en-US" sz="2400" u="none" cap="none" strike="noStrike">
                <a:solidFill>
                  <a:srgbClr val="000000"/>
                </a:solidFill>
                <a:latin typeface="Times New Roman"/>
                <a:ea typeface="Times New Roman"/>
                <a:cs typeface="Times New Roman"/>
                <a:sym typeface="Times New Roman"/>
              </a:rPr>
              <a:t>  will have the same value for SK.  That is, for any distinct tuples t1 and t2 in r(R), t1[SK] </a:t>
            </a:r>
            <a:r>
              <a:rPr b="1" i="0" lang="en-US" sz="2400" u="none" cap="none" strike="noStrike">
                <a:solidFill>
                  <a:srgbClr val="000000"/>
                </a:solidFill>
                <a:latin typeface="Times New Roman"/>
                <a:ea typeface="Times New Roman"/>
                <a:cs typeface="Times New Roman"/>
                <a:sym typeface="Times New Roman"/>
              </a:rPr>
              <a:t>≠</a:t>
            </a:r>
            <a:r>
              <a:rPr b="0" i="0" lang="en-US" sz="2400" u="none" cap="none" strike="noStrike">
                <a:solidFill>
                  <a:srgbClr val="000000"/>
                </a:solidFill>
                <a:latin typeface="Times New Roman"/>
                <a:ea typeface="Times New Roman"/>
                <a:cs typeface="Times New Roman"/>
                <a:sym typeface="Times New Roman"/>
              </a:rPr>
              <a:t> t2[SK].</a:t>
            </a:r>
            <a:endParaRPr b="0" i="0" sz="2000" u="none" cap="none" strike="noStrike">
              <a:solidFill>
                <a:schemeClr val="dk1"/>
              </a:solidFill>
              <a:latin typeface="Times New Roman"/>
              <a:ea typeface="Times New Roman"/>
              <a:cs typeface="Times New Roman"/>
              <a:sym typeface="Times New Roman"/>
            </a:endParaRPr>
          </a:p>
          <a:p>
            <a:pPr indent="609600" lvl="0" marL="0" marR="0" rtl="0" algn="l">
              <a:lnSpc>
                <a:spcPct val="90000"/>
              </a:lnSpc>
              <a:spcBef>
                <a:spcPts val="0"/>
              </a:spcBef>
              <a:spcAft>
                <a:spcPts val="0"/>
              </a:spcAft>
              <a:buClr>
                <a:srgbClr val="FF0000"/>
              </a:buClr>
              <a:buSzPts val="1450"/>
              <a:buFont typeface="Times New Roman"/>
              <a:buChar char="●"/>
            </a:pPr>
            <a:r>
              <a:rPr b="1" i="0" lang="en-US" sz="2400" u="sng" cap="none" strike="noStrike">
                <a:solidFill>
                  <a:srgbClr val="000000"/>
                </a:solidFill>
                <a:latin typeface="Times New Roman"/>
                <a:ea typeface="Times New Roman"/>
                <a:cs typeface="Times New Roman"/>
                <a:sym typeface="Times New Roman"/>
              </a:rPr>
              <a:t>Key</a:t>
            </a:r>
            <a:r>
              <a:rPr b="0" i="0" lang="en-US" sz="2400" u="sng" cap="none" strike="noStrike">
                <a:solidFill>
                  <a:srgbClr val="000000"/>
                </a:solidFill>
                <a:latin typeface="Times New Roman"/>
                <a:ea typeface="Times New Roman"/>
                <a:cs typeface="Times New Roman"/>
                <a:sym typeface="Times New Roman"/>
              </a:rPr>
              <a:t> of R:</a:t>
            </a:r>
            <a:r>
              <a:rPr b="0" i="0" lang="en-US" sz="2400" u="none" cap="none" strike="noStrike">
                <a:solidFill>
                  <a:srgbClr val="000000"/>
                </a:solidFill>
                <a:latin typeface="Times New Roman"/>
                <a:ea typeface="Times New Roman"/>
                <a:cs typeface="Times New Roman"/>
                <a:sym typeface="Times New Roman"/>
              </a:rPr>
              <a:t> A "minimal" superkey; that is, a superkey K such that removal of any attribute from K results in a set of attributes that is not a superkey.</a:t>
            </a:r>
            <a:endParaRPr b="0" i="0" sz="2000" u="none" cap="none" strike="noStrike">
              <a:solidFill>
                <a:schemeClr val="dk1"/>
              </a:solidFill>
              <a:latin typeface="Times New Roman"/>
              <a:ea typeface="Times New Roman"/>
              <a:cs typeface="Times New Roman"/>
              <a:sym typeface="Times New Roman"/>
            </a:endParaRPr>
          </a:p>
          <a:p>
            <a:pPr indent="990600" lvl="1" marL="0" marR="0" rtl="0" algn="l">
              <a:lnSpc>
                <a:spcPct val="90000"/>
              </a:lnSpc>
              <a:spcBef>
                <a:spcPts val="400"/>
              </a:spcBef>
              <a:spcAft>
                <a:spcPts val="0"/>
              </a:spcAft>
              <a:buClr>
                <a:srgbClr val="FF0000"/>
              </a:buClr>
              <a:buFont typeface="Times New Roman"/>
              <a:buNone/>
            </a:pPr>
            <a:r>
              <a:rPr b="1" i="0" lang="en-US" sz="2000" u="sng" cap="none" strike="noStrike">
                <a:solidFill>
                  <a:srgbClr val="000000"/>
                </a:solidFill>
                <a:latin typeface="Times New Roman"/>
                <a:ea typeface="Times New Roman"/>
                <a:cs typeface="Times New Roman"/>
                <a:sym typeface="Times New Roman"/>
              </a:rPr>
              <a:t>Example</a:t>
            </a:r>
            <a:r>
              <a:rPr b="0" i="0" lang="en-US" sz="2000" u="sng" cap="none" strike="noStrike">
                <a:solidFill>
                  <a:srgbClr val="000000"/>
                </a:solidFill>
                <a:latin typeface="Times New Roman"/>
                <a:ea typeface="Times New Roman"/>
                <a:cs typeface="Times New Roman"/>
                <a:sym typeface="Times New Roman"/>
              </a:rPr>
              <a:t>:</a:t>
            </a:r>
            <a:r>
              <a:rPr b="0" i="0" lang="en-US" sz="2000" u="none" cap="none" strike="noStrike">
                <a:solidFill>
                  <a:srgbClr val="000000"/>
                </a:solidFill>
                <a:latin typeface="Times New Roman"/>
                <a:ea typeface="Times New Roman"/>
                <a:cs typeface="Times New Roman"/>
                <a:sym typeface="Times New Roman"/>
              </a:rPr>
              <a:t> The CAR relation schema:</a:t>
            </a:r>
            <a:endParaRPr b="0" i="0" sz="1800" u="none" cap="none" strike="noStrike">
              <a:solidFill>
                <a:schemeClr val="dk1"/>
              </a:solidFill>
              <a:latin typeface="Times New Roman"/>
              <a:ea typeface="Times New Roman"/>
              <a:cs typeface="Times New Roman"/>
              <a:sym typeface="Times New Roman"/>
            </a:endParaRPr>
          </a:p>
          <a:p>
            <a:pPr indent="990600" lvl="1" marL="0" marR="0" rtl="0" algn="l">
              <a:lnSpc>
                <a:spcPct val="90000"/>
              </a:lnSpc>
              <a:spcBef>
                <a:spcPts val="400"/>
              </a:spcBef>
              <a:spcAft>
                <a:spcPts val="0"/>
              </a:spcAft>
              <a:buClr>
                <a:srgbClr val="FF0000"/>
              </a:buClr>
              <a:buFont typeface="Times New Roman"/>
              <a:buNone/>
            </a:pPr>
            <a:r>
              <a:rPr b="0" i="0" lang="en-US" sz="2000" u="none" cap="none" strike="noStrike">
                <a:solidFill>
                  <a:srgbClr val="000000"/>
                </a:solidFill>
                <a:latin typeface="Times New Roman"/>
                <a:ea typeface="Times New Roman"/>
                <a:cs typeface="Times New Roman"/>
                <a:sym typeface="Times New Roman"/>
              </a:rPr>
              <a:t>CAR(</a:t>
            </a:r>
            <a:r>
              <a:rPr b="0" i="0" lang="en-US" sz="2000" u="sng" cap="none" strike="noStrike">
                <a:solidFill>
                  <a:srgbClr val="000000"/>
                </a:solidFill>
                <a:latin typeface="Times New Roman"/>
                <a:ea typeface="Times New Roman"/>
                <a:cs typeface="Times New Roman"/>
                <a:sym typeface="Times New Roman"/>
              </a:rPr>
              <a:t>State</a:t>
            </a:r>
            <a:r>
              <a:rPr b="0" i="0" lang="en-US" sz="2000" u="none" cap="none" strike="noStrike">
                <a:solidFill>
                  <a:srgbClr val="000000"/>
                </a:solidFill>
                <a:latin typeface="Times New Roman"/>
                <a:ea typeface="Times New Roman"/>
                <a:cs typeface="Times New Roman"/>
                <a:sym typeface="Times New Roman"/>
              </a:rPr>
              <a:t>, </a:t>
            </a:r>
            <a:r>
              <a:rPr b="0" i="0" lang="en-US" sz="2000" u="sng" cap="none" strike="noStrike">
                <a:solidFill>
                  <a:srgbClr val="000000"/>
                </a:solidFill>
                <a:latin typeface="Times New Roman"/>
                <a:ea typeface="Times New Roman"/>
                <a:cs typeface="Times New Roman"/>
                <a:sym typeface="Times New Roman"/>
              </a:rPr>
              <a:t>Reg#</a:t>
            </a:r>
            <a:r>
              <a:rPr b="0" i="0" lang="en-US" sz="2000" u="none" cap="none" strike="noStrike">
                <a:solidFill>
                  <a:srgbClr val="000000"/>
                </a:solidFill>
                <a:latin typeface="Times New Roman"/>
                <a:ea typeface="Times New Roman"/>
                <a:cs typeface="Times New Roman"/>
                <a:sym typeface="Times New Roman"/>
              </a:rPr>
              <a:t>, SerialNo, Make, Model, Year)</a:t>
            </a:r>
            <a:endParaRPr b="0" i="0" sz="1800" u="none" cap="none" strike="noStrike">
              <a:solidFill>
                <a:schemeClr val="dk1"/>
              </a:solidFill>
              <a:latin typeface="Times New Roman"/>
              <a:ea typeface="Times New Roman"/>
              <a:cs typeface="Times New Roman"/>
              <a:sym typeface="Times New Roman"/>
            </a:endParaRPr>
          </a:p>
          <a:p>
            <a:pPr indent="990600" lvl="1" marL="0" marR="0" rtl="0" algn="l">
              <a:lnSpc>
                <a:spcPct val="90000"/>
              </a:lnSpc>
              <a:spcBef>
                <a:spcPts val="400"/>
              </a:spcBef>
              <a:spcAft>
                <a:spcPts val="0"/>
              </a:spcAft>
              <a:buClr>
                <a:srgbClr val="FF0000"/>
              </a:buClr>
              <a:buFont typeface="Times New Roman"/>
              <a:buNone/>
            </a:pPr>
            <a:r>
              <a:rPr b="0" i="0" lang="en-US" sz="2000" u="none" cap="none" strike="noStrike">
                <a:solidFill>
                  <a:srgbClr val="000000"/>
                </a:solidFill>
                <a:latin typeface="Times New Roman"/>
                <a:ea typeface="Times New Roman"/>
                <a:cs typeface="Times New Roman"/>
                <a:sym typeface="Times New Roman"/>
              </a:rPr>
              <a:t>has two keys Key1 = {State, Reg#}, Key2 = {SerialNo}, which are also superkeys. {SerialNo, Make} is a superkey but </a:t>
            </a:r>
            <a:r>
              <a:rPr b="0" i="1" lang="en-US" sz="2000" u="none" cap="none" strike="noStrike">
                <a:solidFill>
                  <a:srgbClr val="000000"/>
                </a:solidFill>
                <a:latin typeface="Times New Roman"/>
                <a:ea typeface="Times New Roman"/>
                <a:cs typeface="Times New Roman"/>
                <a:sym typeface="Times New Roman"/>
              </a:rPr>
              <a:t>not</a:t>
            </a:r>
            <a:r>
              <a:rPr b="0" i="0" lang="en-US" sz="2000" u="none" cap="none" strike="noStrike">
                <a:solidFill>
                  <a:srgbClr val="000000"/>
                </a:solidFill>
                <a:latin typeface="Times New Roman"/>
                <a:ea typeface="Times New Roman"/>
                <a:cs typeface="Times New Roman"/>
                <a:sym typeface="Times New Roman"/>
              </a:rPr>
              <a:t>  a key.</a:t>
            </a:r>
            <a:endParaRPr b="0" i="0" sz="1800" u="none" cap="none" strike="noStrike">
              <a:solidFill>
                <a:schemeClr val="dk1"/>
              </a:solidFill>
              <a:latin typeface="Times New Roman"/>
              <a:ea typeface="Times New Roman"/>
              <a:cs typeface="Times New Roman"/>
              <a:sym typeface="Times New Roman"/>
            </a:endParaRPr>
          </a:p>
          <a:p>
            <a:pPr indent="60960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If a relation has </a:t>
            </a:r>
            <a:r>
              <a:rPr b="0" i="1" lang="en-US" sz="2400" u="none" cap="none" strike="noStrike">
                <a:solidFill>
                  <a:srgbClr val="000000"/>
                </a:solidFill>
                <a:latin typeface="Times New Roman"/>
                <a:ea typeface="Times New Roman"/>
                <a:cs typeface="Times New Roman"/>
                <a:sym typeface="Times New Roman"/>
              </a:rPr>
              <a:t>several</a:t>
            </a: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candidate keys</a:t>
            </a:r>
            <a:r>
              <a:rPr b="0" i="0" lang="en-US" sz="2400" u="none" cap="none" strike="noStrike">
                <a:solidFill>
                  <a:srgbClr val="000000"/>
                </a:solidFill>
                <a:latin typeface="Times New Roman"/>
                <a:ea typeface="Times New Roman"/>
                <a:cs typeface="Times New Roman"/>
                <a:sym typeface="Times New Roman"/>
              </a:rPr>
              <a:t>, one is chosen arbitrarily to be the </a:t>
            </a:r>
            <a:r>
              <a:rPr b="1" i="0" lang="en-US" sz="2400" u="none" cap="none" strike="noStrike">
                <a:solidFill>
                  <a:srgbClr val="000000"/>
                </a:solidFill>
                <a:latin typeface="Times New Roman"/>
                <a:ea typeface="Times New Roman"/>
                <a:cs typeface="Times New Roman"/>
                <a:sym typeface="Times New Roman"/>
              </a:rPr>
              <a:t>primary key</a:t>
            </a:r>
            <a:r>
              <a:rPr b="0" i="0" lang="en-US" sz="2400" u="none" cap="none" strike="noStrike">
                <a:solidFill>
                  <a:srgbClr val="000000"/>
                </a:solidFill>
                <a:latin typeface="Times New Roman"/>
                <a:ea typeface="Times New Roman"/>
                <a:cs typeface="Times New Roman"/>
                <a:sym typeface="Times New Roman"/>
              </a:rPr>
              <a:t>. The primary key attributes are </a:t>
            </a:r>
            <a:r>
              <a:rPr b="0" i="1" lang="en-US" sz="2400" u="none" cap="none" strike="noStrike">
                <a:solidFill>
                  <a:srgbClr val="000000"/>
                </a:solidFill>
                <a:latin typeface="Times New Roman"/>
                <a:ea typeface="Times New Roman"/>
                <a:cs typeface="Times New Roman"/>
                <a:sym typeface="Times New Roman"/>
              </a:rPr>
              <a:t>underlined</a:t>
            </a:r>
            <a:r>
              <a:rPr b="0" i="0" lang="en-US" sz="2400" u="none" cap="none" strike="noStrike">
                <a:solidFill>
                  <a:srgbClr val="000000"/>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60960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Hence, any two tuples in one relation is distinct (a set can’t have same members)</a:t>
            </a:r>
            <a:endParaRPr b="0" i="0" sz="2000" u="none" cap="none" strike="noStrike">
              <a:solidFill>
                <a:schemeClr val="dk1"/>
              </a:solidFill>
              <a:latin typeface="Times New Roman"/>
              <a:ea typeface="Times New Roman"/>
              <a:cs typeface="Times New Roman"/>
              <a:sym typeface="Times New Roman"/>
            </a:endParaRPr>
          </a:p>
        </p:txBody>
      </p:sp>
      <p:sp>
        <p:nvSpPr>
          <p:cNvPr id="699" name="Google Shape;699;p7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7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705" name="Google Shape;705;p72"/>
          <p:cNvSpPr txBox="1"/>
          <p:nvPr/>
        </p:nvSpPr>
        <p:spPr>
          <a:xfrm>
            <a:off x="1833562" y="1309687"/>
            <a:ext cx="9144000" cy="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72"/>
          <p:cNvSpPr txBox="1"/>
          <p:nvPr/>
        </p:nvSpPr>
        <p:spPr>
          <a:xfrm>
            <a:off x="242887" y="563562"/>
            <a:ext cx="8420100" cy="1490662"/>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Clr>
                <a:schemeClr val="lt1"/>
              </a:buClr>
              <a:buFont typeface="Arial"/>
              <a:buNone/>
            </a:pPr>
            <a:r>
              <a:rPr b="0" i="0" lang="en-US" sz="3200" u="none" cap="none" strike="noStrike">
                <a:solidFill>
                  <a:srgbClr val="333399"/>
                </a:solidFill>
                <a:latin typeface="Arial"/>
                <a:ea typeface="Arial"/>
                <a:cs typeface="Arial"/>
                <a:sym typeface="Arial"/>
              </a:rPr>
              <a:t>The CAR relation, with two candidate keys: LicenseNumber and EngineSerialNumber.</a:t>
            </a:r>
            <a:endParaRPr b="0" i="0" sz="1800" u="none" cap="none" strike="noStrike">
              <a:solidFill>
                <a:schemeClr val="lt1"/>
              </a:solidFill>
              <a:latin typeface="Times New Roman"/>
              <a:ea typeface="Times New Roman"/>
              <a:cs typeface="Times New Roman"/>
              <a:sym typeface="Times New Roman"/>
            </a:endParaRPr>
          </a:p>
        </p:txBody>
      </p:sp>
      <p:pic>
        <p:nvPicPr>
          <p:cNvPr id="707" name="Google Shape;707;p72"/>
          <p:cNvPicPr preferRelativeResize="0"/>
          <p:nvPr/>
        </p:nvPicPr>
        <p:blipFill>
          <a:blip r:embed="rId3">
            <a:alphaModFix/>
          </a:blip>
          <a:stretch>
            <a:fillRect/>
          </a:stretch>
        </p:blipFill>
        <p:spPr>
          <a:xfrm>
            <a:off x="76200" y="2163762"/>
            <a:ext cx="8843962" cy="2225675"/>
          </a:xfrm>
          <a:prstGeom prst="rect">
            <a:avLst/>
          </a:prstGeom>
          <a:noFill/>
          <a:ln>
            <a:noFill/>
          </a:ln>
        </p:spPr>
      </p:pic>
      <p:sp>
        <p:nvSpPr>
          <p:cNvPr id="708" name="Google Shape;708;p7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7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714" name="Google Shape;714;p73"/>
          <p:cNvSpPr txBox="1"/>
          <p:nvPr>
            <p:ph type="title"/>
          </p:nvPr>
        </p:nvSpPr>
        <p:spPr>
          <a:xfrm>
            <a:off x="1284287" y="381000"/>
            <a:ext cx="7173912" cy="9620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Entity Integrity</a:t>
            </a:r>
            <a:endParaRPr b="1" i="0" sz="4000" u="none" cap="small" strike="noStrike">
              <a:solidFill>
                <a:srgbClr val="333399"/>
              </a:solidFill>
              <a:latin typeface="Arial"/>
              <a:ea typeface="Arial"/>
              <a:cs typeface="Arial"/>
              <a:sym typeface="Arial"/>
            </a:endParaRPr>
          </a:p>
        </p:txBody>
      </p:sp>
      <p:sp>
        <p:nvSpPr>
          <p:cNvPr id="715" name="Google Shape;715;p73"/>
          <p:cNvSpPr txBox="1"/>
          <p:nvPr>
            <p:ph idx="1" type="body"/>
          </p:nvPr>
        </p:nvSpPr>
        <p:spPr>
          <a:xfrm>
            <a:off x="323850" y="1343025"/>
            <a:ext cx="8591550" cy="52482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Relational Database Schema</a:t>
            </a:r>
            <a:r>
              <a:rPr b="0" i="0" lang="en-US" sz="2800" u="none" cap="none" strike="noStrike">
                <a:solidFill>
                  <a:srgbClr val="000000"/>
                </a:solidFill>
                <a:latin typeface="Times New Roman"/>
                <a:ea typeface="Times New Roman"/>
                <a:cs typeface="Times New Roman"/>
                <a:sym typeface="Times New Roman"/>
              </a:rPr>
              <a:t>: A set S of relation schemas that belong to the same database. S is the </a:t>
            </a:r>
            <a:r>
              <a:rPr b="0" i="1" lang="en-US" sz="2800" u="none" cap="none" strike="noStrike">
                <a:solidFill>
                  <a:srgbClr val="000000"/>
                </a:solidFill>
                <a:latin typeface="Times New Roman"/>
                <a:ea typeface="Times New Roman"/>
                <a:cs typeface="Times New Roman"/>
                <a:sym typeface="Times New Roman"/>
              </a:rPr>
              <a:t>name</a:t>
            </a:r>
            <a:r>
              <a:rPr b="0" i="0" lang="en-US" sz="2800" u="none" cap="none" strike="noStrike">
                <a:solidFill>
                  <a:srgbClr val="000000"/>
                </a:solidFill>
                <a:latin typeface="Times New Roman"/>
                <a:ea typeface="Times New Roman"/>
                <a:cs typeface="Times New Roman"/>
                <a:sym typeface="Times New Roman"/>
              </a:rPr>
              <a:t>  of the </a:t>
            </a:r>
            <a:r>
              <a:rPr b="1" i="0" lang="en-US" sz="2800" u="none" cap="none" strike="noStrike">
                <a:solidFill>
                  <a:srgbClr val="000000"/>
                </a:solidFill>
                <a:latin typeface="Times New Roman"/>
                <a:ea typeface="Times New Roman"/>
                <a:cs typeface="Times New Roman"/>
                <a:sym typeface="Times New Roman"/>
              </a:rPr>
              <a:t>database</a:t>
            </a:r>
            <a:r>
              <a:rPr b="0" i="0" lang="en-US" sz="2800" u="none" cap="none" strike="noStrike">
                <a:solidFill>
                  <a:srgbClr val="000000"/>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560"/>
              </a:spcBef>
              <a:spcAft>
                <a:spcPts val="0"/>
              </a:spcAft>
              <a:buClr>
                <a:srgbClr val="FF0000"/>
              </a:buClr>
              <a:buFont typeface="Times New Roman"/>
              <a:buNone/>
            </a:pPr>
            <a:r>
              <a:rPr b="0" i="0" lang="en-US" sz="2800" u="none" cap="none" strike="noStrike">
                <a:solidFill>
                  <a:srgbClr val="000000"/>
                </a:solidFill>
                <a:latin typeface="Times New Roman"/>
                <a:ea typeface="Times New Roman"/>
                <a:cs typeface="Times New Roman"/>
                <a:sym typeface="Times New Roman"/>
              </a:rPr>
              <a:t>S = {R</a:t>
            </a:r>
            <a:r>
              <a:rPr b="0" baseline="-25000" i="0" lang="en-US" sz="2800" u="none" cap="none" strike="noStrike">
                <a:solidFill>
                  <a:srgbClr val="000000"/>
                </a:solidFill>
                <a:latin typeface="Times New Roman"/>
                <a:ea typeface="Times New Roman"/>
                <a:cs typeface="Times New Roman"/>
                <a:sym typeface="Times New Roman"/>
              </a:rPr>
              <a:t>1</a:t>
            </a:r>
            <a:r>
              <a:rPr b="0" i="0" lang="en-US" sz="2800" u="none" cap="none" strike="noStrike">
                <a:solidFill>
                  <a:srgbClr val="000000"/>
                </a:solidFill>
                <a:latin typeface="Times New Roman"/>
                <a:ea typeface="Times New Roman"/>
                <a:cs typeface="Times New Roman"/>
                <a:sym typeface="Times New Roman"/>
              </a:rPr>
              <a:t>, R</a:t>
            </a:r>
            <a:r>
              <a:rPr b="0" baseline="-25000" i="0" lang="en-US" sz="2800" u="none" cap="none" strike="noStrike">
                <a:solidFill>
                  <a:srgbClr val="000000"/>
                </a:solidFill>
                <a:latin typeface="Times New Roman"/>
                <a:ea typeface="Times New Roman"/>
                <a:cs typeface="Times New Roman"/>
                <a:sym typeface="Times New Roman"/>
              </a:rPr>
              <a:t>2</a:t>
            </a:r>
            <a:r>
              <a:rPr b="0" i="0" lang="en-US" sz="2800" u="none" cap="none" strike="noStrike">
                <a:solidFill>
                  <a:srgbClr val="000000"/>
                </a:solidFill>
                <a:latin typeface="Times New Roman"/>
                <a:ea typeface="Times New Roman"/>
                <a:cs typeface="Times New Roman"/>
                <a:sym typeface="Times New Roman"/>
              </a:rPr>
              <a:t>, ..., R</a:t>
            </a:r>
            <a:r>
              <a:rPr b="0" baseline="-25000" i="0" lang="en-US" sz="2800" u="none" cap="none" strike="noStrike">
                <a:solidFill>
                  <a:srgbClr val="000000"/>
                </a:solidFill>
                <a:latin typeface="Times New Roman"/>
                <a:ea typeface="Times New Roman"/>
                <a:cs typeface="Times New Roman"/>
                <a:sym typeface="Times New Roman"/>
              </a:rPr>
              <a:t>n</a:t>
            </a:r>
            <a:r>
              <a:rPr b="0" i="0" lang="en-US" sz="2800" u="none" cap="none" strike="noStrike">
                <a:solidFill>
                  <a:srgbClr val="000000"/>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56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Entity Integrity</a:t>
            </a:r>
            <a:r>
              <a:rPr b="0" i="0" lang="en-US" sz="2800" u="none" cap="none" strike="noStrike">
                <a:solidFill>
                  <a:srgbClr val="000000"/>
                </a:solidFill>
                <a:latin typeface="Times New Roman"/>
                <a:ea typeface="Times New Roman"/>
                <a:cs typeface="Times New Roman"/>
                <a:sym typeface="Times New Roman"/>
              </a:rPr>
              <a:t>: The </a:t>
            </a:r>
            <a:r>
              <a:rPr b="0" i="1" lang="en-US" sz="2800" u="none" cap="none" strike="noStrike">
                <a:solidFill>
                  <a:srgbClr val="000000"/>
                </a:solidFill>
                <a:latin typeface="Times New Roman"/>
                <a:ea typeface="Times New Roman"/>
                <a:cs typeface="Times New Roman"/>
                <a:sym typeface="Times New Roman"/>
              </a:rPr>
              <a:t>primary key attributes</a:t>
            </a:r>
            <a:r>
              <a:rPr b="0" i="0" lang="en-US" sz="2800" u="none" cap="none" strike="noStrike">
                <a:solidFill>
                  <a:srgbClr val="000000"/>
                </a:solidFill>
                <a:latin typeface="Times New Roman"/>
                <a:ea typeface="Times New Roman"/>
                <a:cs typeface="Times New Roman"/>
                <a:sym typeface="Times New Roman"/>
              </a:rPr>
              <a:t>  PK of each relation schema R in S cannot have null values in any tuple of r(R). This is because primary key values are used to </a:t>
            </a:r>
            <a:r>
              <a:rPr b="0" i="1" lang="en-US" sz="2800" u="none" cap="none" strike="noStrike">
                <a:solidFill>
                  <a:srgbClr val="000000"/>
                </a:solidFill>
                <a:latin typeface="Times New Roman"/>
                <a:ea typeface="Times New Roman"/>
                <a:cs typeface="Times New Roman"/>
                <a:sym typeface="Times New Roman"/>
              </a:rPr>
              <a:t>identify</a:t>
            </a:r>
            <a:r>
              <a:rPr b="0" i="0" lang="en-US" sz="2800" u="none" cap="none" strike="noStrike">
                <a:solidFill>
                  <a:srgbClr val="000000"/>
                </a:solidFill>
                <a:latin typeface="Times New Roman"/>
                <a:ea typeface="Times New Roman"/>
                <a:cs typeface="Times New Roman"/>
                <a:sym typeface="Times New Roman"/>
              </a:rPr>
              <a:t>  the individual tuples.</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560"/>
              </a:spcBef>
              <a:spcAft>
                <a:spcPts val="0"/>
              </a:spcAft>
              <a:buClr>
                <a:srgbClr val="FF0000"/>
              </a:buClr>
              <a:buFont typeface="Times New Roman"/>
              <a:buNone/>
            </a:pPr>
            <a:r>
              <a:rPr b="0" i="0" lang="en-US" sz="2800" u="none" cap="none" strike="noStrike">
                <a:solidFill>
                  <a:srgbClr val="000000"/>
                </a:solidFill>
                <a:latin typeface="Times New Roman"/>
                <a:ea typeface="Times New Roman"/>
                <a:cs typeface="Times New Roman"/>
                <a:sym typeface="Times New Roman"/>
              </a:rPr>
              <a:t>t[PK] </a:t>
            </a:r>
            <a:r>
              <a:rPr b="1" i="0" lang="en-US" sz="2800" u="none" cap="none" strike="noStrike">
                <a:solidFill>
                  <a:srgbClr val="000000"/>
                </a:solidFill>
                <a:latin typeface="Times New Roman"/>
                <a:ea typeface="Times New Roman"/>
                <a:cs typeface="Times New Roman"/>
                <a:sym typeface="Times New Roman"/>
              </a:rPr>
              <a:t>≠</a:t>
            </a:r>
            <a:r>
              <a:rPr b="0" i="0" lang="en-US" sz="2800" u="none" cap="none" strike="noStrike">
                <a:solidFill>
                  <a:srgbClr val="000000"/>
                </a:solidFill>
                <a:latin typeface="Times New Roman"/>
                <a:ea typeface="Times New Roman"/>
                <a:cs typeface="Times New Roman"/>
                <a:sym typeface="Times New Roman"/>
              </a:rPr>
              <a:t> null for any tuple t in r(R)</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 </a:t>
            </a:r>
            <a:r>
              <a:rPr b="0" i="0" lang="en-US" sz="2800" u="sng" cap="none" strike="noStrike">
                <a:solidFill>
                  <a:srgbClr val="000000"/>
                </a:solidFill>
                <a:latin typeface="Times New Roman"/>
                <a:ea typeface="Times New Roman"/>
                <a:cs typeface="Times New Roman"/>
                <a:sym typeface="Times New Roman"/>
              </a:rPr>
              <a:t>Note:</a:t>
            </a:r>
            <a:r>
              <a:rPr b="0" i="0" lang="en-US" sz="2800" u="none" cap="none" strike="noStrike">
                <a:solidFill>
                  <a:srgbClr val="000000"/>
                </a:solidFill>
                <a:latin typeface="Times New Roman"/>
                <a:ea typeface="Times New Roman"/>
                <a:cs typeface="Times New Roman"/>
                <a:sym typeface="Times New Roman"/>
              </a:rPr>
              <a:t> Other attributes of R may be similarly constrained to disallow null values, even though they are not members of the primary key.</a:t>
            </a:r>
            <a:endParaRPr b="0" i="0" sz="2000" u="none" cap="none" strike="noStrike">
              <a:solidFill>
                <a:schemeClr val="dk1"/>
              </a:solidFill>
              <a:latin typeface="Times New Roman"/>
              <a:ea typeface="Times New Roman"/>
              <a:cs typeface="Times New Roman"/>
              <a:sym typeface="Times New Roman"/>
            </a:endParaRPr>
          </a:p>
        </p:txBody>
      </p:sp>
      <p:sp>
        <p:nvSpPr>
          <p:cNvPr id="716" name="Google Shape;716;p7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7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722" name="Google Shape;722;p74"/>
          <p:cNvSpPr txBox="1"/>
          <p:nvPr>
            <p:ph type="title"/>
          </p:nvPr>
        </p:nvSpPr>
        <p:spPr>
          <a:xfrm>
            <a:off x="1284287" y="128587"/>
            <a:ext cx="7173912" cy="9620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Referential Integrity</a:t>
            </a:r>
            <a:endParaRPr b="1" i="0" sz="4000" u="none" cap="small" strike="noStrike">
              <a:solidFill>
                <a:srgbClr val="333399"/>
              </a:solidFill>
              <a:latin typeface="Arial"/>
              <a:ea typeface="Arial"/>
              <a:cs typeface="Arial"/>
              <a:sym typeface="Arial"/>
            </a:endParaRPr>
          </a:p>
        </p:txBody>
      </p:sp>
      <p:sp>
        <p:nvSpPr>
          <p:cNvPr id="723" name="Google Shape;723;p74"/>
          <p:cNvSpPr txBox="1"/>
          <p:nvPr>
            <p:ph idx="1" type="body"/>
          </p:nvPr>
        </p:nvSpPr>
        <p:spPr>
          <a:xfrm>
            <a:off x="438150" y="1090612"/>
            <a:ext cx="8382000" cy="54816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A constraint involving </a:t>
            </a:r>
            <a:r>
              <a:rPr b="0" i="1" lang="en-US" sz="2800" u="none" cap="none" strike="noStrike">
                <a:solidFill>
                  <a:srgbClr val="000000"/>
                </a:solidFill>
                <a:latin typeface="Times New Roman"/>
                <a:ea typeface="Times New Roman"/>
                <a:cs typeface="Times New Roman"/>
                <a:sym typeface="Times New Roman"/>
              </a:rPr>
              <a:t>two </a:t>
            </a:r>
            <a:r>
              <a:rPr b="0" i="0" lang="en-US" sz="2800" u="none" cap="none" strike="noStrike">
                <a:solidFill>
                  <a:srgbClr val="000000"/>
                </a:solidFill>
                <a:latin typeface="Times New Roman"/>
                <a:ea typeface="Times New Roman"/>
                <a:cs typeface="Times New Roman"/>
                <a:sym typeface="Times New Roman"/>
              </a:rPr>
              <a:t>relations (the previous constraints involve a </a:t>
            </a:r>
            <a:r>
              <a:rPr b="0" i="1" lang="en-US" sz="2800" u="none" cap="none" strike="noStrike">
                <a:solidFill>
                  <a:srgbClr val="000000"/>
                </a:solidFill>
                <a:latin typeface="Times New Roman"/>
                <a:ea typeface="Times New Roman"/>
                <a:cs typeface="Times New Roman"/>
                <a:sym typeface="Times New Roman"/>
              </a:rPr>
              <a:t>single</a:t>
            </a:r>
            <a:r>
              <a:rPr b="0" i="0" lang="en-US" sz="2800" u="none" cap="none" strike="noStrike">
                <a:solidFill>
                  <a:srgbClr val="000000"/>
                </a:solidFill>
                <a:latin typeface="Times New Roman"/>
                <a:ea typeface="Times New Roman"/>
                <a:cs typeface="Times New Roman"/>
                <a:sym typeface="Times New Roman"/>
              </a:rPr>
              <a:t> relation).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Used to specify a </a:t>
            </a:r>
            <a:r>
              <a:rPr b="0" i="1" lang="en-US" sz="2800" u="none" cap="none" strike="noStrike">
                <a:solidFill>
                  <a:srgbClr val="000000"/>
                </a:solidFill>
                <a:latin typeface="Times New Roman"/>
                <a:ea typeface="Times New Roman"/>
                <a:cs typeface="Times New Roman"/>
                <a:sym typeface="Times New Roman"/>
              </a:rPr>
              <a:t>relationship</a:t>
            </a:r>
            <a:r>
              <a:rPr b="0" i="0" lang="en-US" sz="2800" u="none" cap="none" strike="noStrike">
                <a:solidFill>
                  <a:srgbClr val="000000"/>
                </a:solidFill>
                <a:latin typeface="Times New Roman"/>
                <a:ea typeface="Times New Roman"/>
                <a:cs typeface="Times New Roman"/>
                <a:sym typeface="Times New Roman"/>
              </a:rPr>
              <a:t> among tuples in two relations: the </a:t>
            </a:r>
            <a:r>
              <a:rPr b="1" i="0" lang="en-US" sz="2800" u="none" cap="none" strike="noStrike">
                <a:solidFill>
                  <a:srgbClr val="000000"/>
                </a:solidFill>
                <a:latin typeface="Times New Roman"/>
                <a:ea typeface="Times New Roman"/>
                <a:cs typeface="Times New Roman"/>
                <a:sym typeface="Times New Roman"/>
              </a:rPr>
              <a:t>referencing relation</a:t>
            </a:r>
            <a:r>
              <a:rPr b="0" i="0" lang="en-US" sz="2800" u="none" cap="none" strike="noStrike">
                <a:solidFill>
                  <a:srgbClr val="000000"/>
                </a:solidFill>
                <a:latin typeface="Times New Roman"/>
                <a:ea typeface="Times New Roman"/>
                <a:cs typeface="Times New Roman"/>
                <a:sym typeface="Times New Roman"/>
              </a:rPr>
              <a:t> and the </a:t>
            </a:r>
            <a:r>
              <a:rPr b="1" i="0" lang="en-US" sz="2800" u="none" cap="none" strike="noStrike">
                <a:solidFill>
                  <a:srgbClr val="000000"/>
                </a:solidFill>
                <a:latin typeface="Times New Roman"/>
                <a:ea typeface="Times New Roman"/>
                <a:cs typeface="Times New Roman"/>
                <a:sym typeface="Times New Roman"/>
              </a:rPr>
              <a:t>referenced relation</a:t>
            </a:r>
            <a:r>
              <a:rPr b="0" i="0" lang="en-US" sz="2800" u="none" cap="none" strike="noStrike">
                <a:solidFill>
                  <a:srgbClr val="000000"/>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Tuples in the </a:t>
            </a:r>
            <a:r>
              <a:rPr b="0" i="1" lang="en-US" sz="2800" u="none" cap="none" strike="noStrike">
                <a:solidFill>
                  <a:srgbClr val="000000"/>
                </a:solidFill>
                <a:latin typeface="Times New Roman"/>
                <a:ea typeface="Times New Roman"/>
                <a:cs typeface="Times New Roman"/>
                <a:sym typeface="Times New Roman"/>
              </a:rPr>
              <a:t>referencing relation</a:t>
            </a:r>
            <a:r>
              <a:rPr b="0" i="0" lang="en-US" sz="2800" u="none" cap="none" strike="noStrike">
                <a:solidFill>
                  <a:srgbClr val="000000"/>
                </a:solidFill>
                <a:latin typeface="Times New Roman"/>
                <a:ea typeface="Times New Roman"/>
                <a:cs typeface="Times New Roman"/>
                <a:sym typeface="Times New Roman"/>
              </a:rPr>
              <a:t>  R</a:t>
            </a:r>
            <a:r>
              <a:rPr b="0" baseline="-25000" i="0" lang="en-US" sz="2800" u="none" cap="none" strike="noStrike">
                <a:solidFill>
                  <a:srgbClr val="000000"/>
                </a:solidFill>
                <a:latin typeface="Times New Roman"/>
                <a:ea typeface="Times New Roman"/>
                <a:cs typeface="Times New Roman"/>
                <a:sym typeface="Times New Roman"/>
              </a:rPr>
              <a:t>1</a:t>
            </a:r>
            <a:r>
              <a:rPr b="0" i="0" lang="en-US" sz="2800" u="none" cap="none" strike="noStrike">
                <a:solidFill>
                  <a:srgbClr val="000000"/>
                </a:solidFill>
                <a:latin typeface="Times New Roman"/>
                <a:ea typeface="Times New Roman"/>
                <a:cs typeface="Times New Roman"/>
                <a:sym typeface="Times New Roman"/>
              </a:rPr>
              <a:t> have attributes FK (called </a:t>
            </a:r>
            <a:r>
              <a:rPr b="1" i="0" lang="en-US" sz="2800" u="none" cap="none" strike="noStrike">
                <a:solidFill>
                  <a:srgbClr val="000000"/>
                </a:solidFill>
                <a:latin typeface="Times New Roman"/>
                <a:ea typeface="Times New Roman"/>
                <a:cs typeface="Times New Roman"/>
                <a:sym typeface="Times New Roman"/>
              </a:rPr>
              <a:t>foreign key</a:t>
            </a:r>
            <a:r>
              <a:rPr b="0" i="0" lang="en-US" sz="2800" u="none" cap="none" strike="noStrike">
                <a:solidFill>
                  <a:srgbClr val="000000"/>
                </a:solidFill>
                <a:latin typeface="Times New Roman"/>
                <a:ea typeface="Times New Roman"/>
                <a:cs typeface="Times New Roman"/>
                <a:sym typeface="Times New Roman"/>
              </a:rPr>
              <a:t> attributes) that reference the primary key attributes PK of the </a:t>
            </a:r>
            <a:r>
              <a:rPr b="0" i="1" lang="en-US" sz="2800" u="none" cap="none" strike="noStrike">
                <a:solidFill>
                  <a:srgbClr val="000000"/>
                </a:solidFill>
                <a:latin typeface="Times New Roman"/>
                <a:ea typeface="Times New Roman"/>
                <a:cs typeface="Times New Roman"/>
                <a:sym typeface="Times New Roman"/>
              </a:rPr>
              <a:t>referenced relation</a:t>
            </a:r>
            <a:r>
              <a:rPr b="0" i="0" lang="en-US" sz="2800" u="none" cap="none" strike="noStrike">
                <a:solidFill>
                  <a:srgbClr val="000000"/>
                </a:solidFill>
                <a:latin typeface="Times New Roman"/>
                <a:ea typeface="Times New Roman"/>
                <a:cs typeface="Times New Roman"/>
                <a:sym typeface="Times New Roman"/>
              </a:rPr>
              <a:t>  R</a:t>
            </a:r>
            <a:r>
              <a:rPr b="0" baseline="-25000" i="0" lang="en-US" sz="2800" u="none" cap="none" strike="noStrike">
                <a:solidFill>
                  <a:srgbClr val="000000"/>
                </a:solidFill>
                <a:latin typeface="Times New Roman"/>
                <a:ea typeface="Times New Roman"/>
                <a:cs typeface="Times New Roman"/>
                <a:sym typeface="Times New Roman"/>
              </a:rPr>
              <a:t>2</a:t>
            </a:r>
            <a:r>
              <a:rPr b="0" i="0" lang="en-US" sz="2800" u="none" cap="none" strike="noStrike">
                <a:solidFill>
                  <a:srgbClr val="000000"/>
                </a:solidFill>
                <a:latin typeface="Times New Roman"/>
                <a:ea typeface="Times New Roman"/>
                <a:cs typeface="Times New Roman"/>
                <a:sym typeface="Times New Roman"/>
              </a:rPr>
              <a:t>. A tuple t</a:t>
            </a:r>
            <a:r>
              <a:rPr b="0" baseline="-25000" i="0" lang="en-US" sz="2800" u="none" cap="none" strike="noStrike">
                <a:solidFill>
                  <a:srgbClr val="000000"/>
                </a:solidFill>
                <a:latin typeface="Times New Roman"/>
                <a:ea typeface="Times New Roman"/>
                <a:cs typeface="Times New Roman"/>
                <a:sym typeface="Times New Roman"/>
              </a:rPr>
              <a:t>1</a:t>
            </a:r>
            <a:r>
              <a:rPr b="0" i="0" lang="en-US" sz="2800" u="none" cap="none" strike="noStrike">
                <a:solidFill>
                  <a:srgbClr val="000000"/>
                </a:solidFill>
                <a:latin typeface="Times New Roman"/>
                <a:ea typeface="Times New Roman"/>
                <a:cs typeface="Times New Roman"/>
                <a:sym typeface="Times New Roman"/>
              </a:rPr>
              <a:t> in R</a:t>
            </a:r>
            <a:r>
              <a:rPr b="0" baseline="-25000" i="0" lang="en-US" sz="2800" u="none" cap="none" strike="noStrike">
                <a:solidFill>
                  <a:srgbClr val="000000"/>
                </a:solidFill>
                <a:latin typeface="Times New Roman"/>
                <a:ea typeface="Times New Roman"/>
                <a:cs typeface="Times New Roman"/>
                <a:sym typeface="Times New Roman"/>
              </a:rPr>
              <a:t>1</a:t>
            </a:r>
            <a:r>
              <a:rPr b="0" i="0" lang="en-US" sz="2800" u="none" cap="none" strike="noStrike">
                <a:solidFill>
                  <a:srgbClr val="000000"/>
                </a:solidFill>
                <a:latin typeface="Times New Roman"/>
                <a:ea typeface="Times New Roman"/>
                <a:cs typeface="Times New Roman"/>
                <a:sym typeface="Times New Roman"/>
              </a:rPr>
              <a:t> is said to </a:t>
            </a:r>
            <a:r>
              <a:rPr b="1" i="0" lang="en-US" sz="2800" u="none" cap="none" strike="noStrike">
                <a:solidFill>
                  <a:srgbClr val="000000"/>
                </a:solidFill>
                <a:latin typeface="Times New Roman"/>
                <a:ea typeface="Times New Roman"/>
                <a:cs typeface="Times New Roman"/>
                <a:sym typeface="Times New Roman"/>
              </a:rPr>
              <a:t>reference</a:t>
            </a:r>
            <a:r>
              <a:rPr b="0" i="0" lang="en-US" sz="2800" u="none" cap="none" strike="noStrike">
                <a:solidFill>
                  <a:srgbClr val="000000"/>
                </a:solidFill>
                <a:latin typeface="Times New Roman"/>
                <a:ea typeface="Times New Roman"/>
                <a:cs typeface="Times New Roman"/>
                <a:sym typeface="Times New Roman"/>
              </a:rPr>
              <a:t> a tuple t</a:t>
            </a:r>
            <a:r>
              <a:rPr b="0" baseline="-25000" i="0" lang="en-US" sz="2800" u="none" cap="none" strike="noStrike">
                <a:solidFill>
                  <a:srgbClr val="000000"/>
                </a:solidFill>
                <a:latin typeface="Times New Roman"/>
                <a:ea typeface="Times New Roman"/>
                <a:cs typeface="Times New Roman"/>
                <a:sym typeface="Times New Roman"/>
              </a:rPr>
              <a:t>2</a:t>
            </a:r>
            <a:r>
              <a:rPr b="0" i="0" lang="en-US" sz="2800" u="none" cap="none" strike="noStrike">
                <a:solidFill>
                  <a:srgbClr val="000000"/>
                </a:solidFill>
                <a:latin typeface="Times New Roman"/>
                <a:ea typeface="Times New Roman"/>
                <a:cs typeface="Times New Roman"/>
                <a:sym typeface="Times New Roman"/>
              </a:rPr>
              <a:t> in R</a:t>
            </a:r>
            <a:r>
              <a:rPr b="0" baseline="-25000" i="0" lang="en-US" sz="2800" u="none" cap="none" strike="noStrike">
                <a:solidFill>
                  <a:srgbClr val="000000"/>
                </a:solidFill>
                <a:latin typeface="Times New Roman"/>
                <a:ea typeface="Times New Roman"/>
                <a:cs typeface="Times New Roman"/>
                <a:sym typeface="Times New Roman"/>
              </a:rPr>
              <a:t>2</a:t>
            </a:r>
            <a:r>
              <a:rPr b="0" i="0" lang="en-US" sz="2800" u="none" cap="none" strike="noStrike">
                <a:solidFill>
                  <a:srgbClr val="000000"/>
                </a:solidFill>
                <a:latin typeface="Times New Roman"/>
                <a:ea typeface="Times New Roman"/>
                <a:cs typeface="Times New Roman"/>
                <a:sym typeface="Times New Roman"/>
              </a:rPr>
              <a:t> if t</a:t>
            </a:r>
            <a:r>
              <a:rPr b="0" baseline="-25000" i="0" lang="en-US" sz="2800" u="none" cap="none" strike="noStrike">
                <a:solidFill>
                  <a:srgbClr val="000000"/>
                </a:solidFill>
                <a:latin typeface="Times New Roman"/>
                <a:ea typeface="Times New Roman"/>
                <a:cs typeface="Times New Roman"/>
                <a:sym typeface="Times New Roman"/>
              </a:rPr>
              <a:t>1</a:t>
            </a:r>
            <a:r>
              <a:rPr b="0" i="0" lang="en-US" sz="2800" u="none" cap="none" strike="noStrike">
                <a:solidFill>
                  <a:srgbClr val="000000"/>
                </a:solidFill>
                <a:latin typeface="Times New Roman"/>
                <a:ea typeface="Times New Roman"/>
                <a:cs typeface="Times New Roman"/>
                <a:sym typeface="Times New Roman"/>
              </a:rPr>
              <a:t>[FK] = t</a:t>
            </a:r>
            <a:r>
              <a:rPr b="0" baseline="-25000" i="0" lang="en-US" sz="2800" u="none" cap="none" strike="noStrike">
                <a:solidFill>
                  <a:srgbClr val="000000"/>
                </a:solidFill>
                <a:latin typeface="Times New Roman"/>
                <a:ea typeface="Times New Roman"/>
                <a:cs typeface="Times New Roman"/>
                <a:sym typeface="Times New Roman"/>
              </a:rPr>
              <a:t>2</a:t>
            </a:r>
            <a:r>
              <a:rPr b="0" i="0" lang="en-US" sz="2800" u="none" cap="none" strike="noStrike">
                <a:solidFill>
                  <a:srgbClr val="000000"/>
                </a:solidFill>
                <a:latin typeface="Times New Roman"/>
                <a:ea typeface="Times New Roman"/>
                <a:cs typeface="Times New Roman"/>
                <a:sym typeface="Times New Roman"/>
              </a:rPr>
              <a:t>[PK].</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A referential integrity constraint can be displayed in a relational database schema as a directed arc from R</a:t>
            </a:r>
            <a:r>
              <a:rPr b="0" baseline="-25000" i="0" lang="en-US" sz="2800" u="none" cap="none" strike="noStrike">
                <a:solidFill>
                  <a:srgbClr val="000000"/>
                </a:solidFill>
                <a:latin typeface="Times New Roman"/>
                <a:ea typeface="Times New Roman"/>
                <a:cs typeface="Times New Roman"/>
                <a:sym typeface="Times New Roman"/>
              </a:rPr>
              <a:t>1</a:t>
            </a:r>
            <a:r>
              <a:rPr b="0" i="0" lang="en-US" sz="2800" u="none" cap="none" strike="noStrike">
                <a:solidFill>
                  <a:srgbClr val="000000"/>
                </a:solidFill>
                <a:latin typeface="Times New Roman"/>
                <a:ea typeface="Times New Roman"/>
                <a:cs typeface="Times New Roman"/>
                <a:sym typeface="Times New Roman"/>
              </a:rPr>
              <a:t>.FK  to  R</a:t>
            </a:r>
            <a:r>
              <a:rPr b="0" baseline="-25000" i="0" lang="en-US" sz="2800" u="none" cap="none" strike="noStrike">
                <a:solidFill>
                  <a:srgbClr val="000000"/>
                </a:solidFill>
                <a:latin typeface="Times New Roman"/>
                <a:ea typeface="Times New Roman"/>
                <a:cs typeface="Times New Roman"/>
                <a:sym typeface="Times New Roman"/>
              </a:rPr>
              <a:t>2</a:t>
            </a:r>
            <a:r>
              <a:rPr b="0" i="0" lang="en-US" sz="2800" u="none" cap="none" strike="noStrike">
                <a:solidFill>
                  <a:srgbClr val="000000"/>
                </a:solidFill>
                <a:latin typeface="Times New Roman"/>
                <a:ea typeface="Times New Roman"/>
                <a:cs typeface="Times New Roman"/>
                <a:sym typeface="Times New Roman"/>
              </a:rPr>
              <a:t>.PK </a:t>
            </a:r>
            <a:endParaRPr b="0" i="0" sz="2000" u="none" cap="none" strike="noStrike">
              <a:solidFill>
                <a:schemeClr val="dk1"/>
              </a:solidFill>
              <a:latin typeface="Times New Roman"/>
              <a:ea typeface="Times New Roman"/>
              <a:cs typeface="Times New Roman"/>
              <a:sym typeface="Times New Roman"/>
            </a:endParaRPr>
          </a:p>
        </p:txBody>
      </p:sp>
      <p:sp>
        <p:nvSpPr>
          <p:cNvPr id="724" name="Google Shape;724;p7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7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730" name="Google Shape;730;p75"/>
          <p:cNvSpPr txBox="1"/>
          <p:nvPr>
            <p:ph type="title"/>
          </p:nvPr>
        </p:nvSpPr>
        <p:spPr>
          <a:xfrm>
            <a:off x="342900" y="381000"/>
            <a:ext cx="855345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Referential Integrity Constraint</a:t>
            </a:r>
            <a:endParaRPr b="1" i="0" sz="4000" u="none" cap="small" strike="noStrike">
              <a:solidFill>
                <a:srgbClr val="333399"/>
              </a:solidFill>
              <a:latin typeface="Arial"/>
              <a:ea typeface="Arial"/>
              <a:cs typeface="Arial"/>
              <a:sym typeface="Arial"/>
            </a:endParaRPr>
          </a:p>
        </p:txBody>
      </p:sp>
      <p:sp>
        <p:nvSpPr>
          <p:cNvPr id="731" name="Google Shape;731;p75"/>
          <p:cNvSpPr txBox="1"/>
          <p:nvPr>
            <p:ph idx="1" type="body"/>
          </p:nvPr>
        </p:nvSpPr>
        <p:spPr>
          <a:xfrm>
            <a:off x="342900" y="1524000"/>
            <a:ext cx="8553450" cy="4572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640"/>
              </a:spcBef>
              <a:spcAft>
                <a:spcPts val="0"/>
              </a:spcAft>
              <a:buClr>
                <a:srgbClr val="FF0000"/>
              </a:buClr>
              <a:buFont typeface="Times New Roman"/>
              <a:buNone/>
            </a:pPr>
            <a:r>
              <a:rPr b="0" i="0" lang="en-US" sz="3200" u="sng" cap="none" strike="noStrike">
                <a:solidFill>
                  <a:schemeClr val="dk1"/>
                </a:solidFill>
                <a:latin typeface="Times New Roman"/>
                <a:ea typeface="Times New Roman"/>
                <a:cs typeface="Times New Roman"/>
                <a:sym typeface="Times New Roman"/>
              </a:rPr>
              <a:t>Statement of the constraint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640"/>
              </a:spcBef>
              <a:spcAft>
                <a:spcPts val="0"/>
              </a:spcAft>
              <a:buClr>
                <a:srgbClr val="FF0000"/>
              </a:buClr>
              <a:buFont typeface="Times New Roman"/>
              <a:buNone/>
            </a:pPr>
            <a:r>
              <a:rPr b="0" i="0" lang="en-US" sz="3200" u="none" cap="none" strike="noStrike">
                <a:solidFill>
                  <a:schemeClr val="dk1"/>
                </a:solidFill>
                <a:latin typeface="Times New Roman"/>
                <a:ea typeface="Times New Roman"/>
                <a:cs typeface="Times New Roman"/>
                <a:sym typeface="Times New Roman"/>
              </a:rPr>
              <a:t>The value in the foreign key column (or columns) FK of the </a:t>
            </a:r>
            <a:r>
              <a:rPr b="0" i="0" lang="en-US" sz="2800" u="none" cap="none" strike="noStrike">
                <a:solidFill>
                  <a:schemeClr val="dk1"/>
                </a:solidFill>
                <a:latin typeface="Times New Roman"/>
                <a:ea typeface="Times New Roman"/>
                <a:cs typeface="Times New Roman"/>
                <a:sym typeface="Times New Roman"/>
              </a:rPr>
              <a:t>the </a:t>
            </a:r>
            <a:r>
              <a:rPr b="1" i="0" lang="en-US" sz="2800" u="none" cap="none" strike="noStrike">
                <a:solidFill>
                  <a:schemeClr val="dk1"/>
                </a:solidFill>
                <a:latin typeface="Times New Roman"/>
                <a:ea typeface="Times New Roman"/>
                <a:cs typeface="Times New Roman"/>
                <a:sym typeface="Times New Roman"/>
              </a:rPr>
              <a:t>referencing relation </a:t>
            </a:r>
            <a:r>
              <a:rPr b="0" i="0" lang="en-US" sz="2800" u="none" cap="none" strike="noStrike">
                <a:solidFill>
                  <a:schemeClr val="dk1"/>
                </a:solidFill>
                <a:latin typeface="Times New Roman"/>
                <a:ea typeface="Times New Roman"/>
                <a:cs typeface="Times New Roman"/>
                <a:sym typeface="Times New Roman"/>
              </a:rPr>
              <a:t>R</a:t>
            </a:r>
            <a:r>
              <a:rPr b="0" baseline="-25000" i="0" lang="en-US" sz="2800" u="none" cap="none" strike="noStrike">
                <a:solidFill>
                  <a:schemeClr val="dk1"/>
                </a:solidFill>
                <a:latin typeface="Times New Roman"/>
                <a:ea typeface="Times New Roman"/>
                <a:cs typeface="Times New Roman"/>
                <a:sym typeface="Times New Roman"/>
              </a:rPr>
              <a:t>1</a:t>
            </a:r>
            <a:r>
              <a:rPr b="0" i="0" lang="en-US" sz="2800" u="none" cap="none" strike="noStrike">
                <a:solidFill>
                  <a:schemeClr val="dk1"/>
                </a:solidFill>
                <a:latin typeface="Times New Roman"/>
                <a:ea typeface="Times New Roman"/>
                <a:cs typeface="Times New Roman"/>
                <a:sym typeface="Times New Roman"/>
              </a:rPr>
              <a:t> can be </a:t>
            </a:r>
            <a:r>
              <a:rPr b="0" i="0" lang="en-US" sz="2800" u="sng" cap="none" strike="noStrike">
                <a:solidFill>
                  <a:schemeClr val="dk1"/>
                </a:solidFill>
                <a:latin typeface="Times New Roman"/>
                <a:ea typeface="Times New Roman"/>
                <a:cs typeface="Times New Roman"/>
                <a:sym typeface="Times New Roman"/>
              </a:rPr>
              <a:t>either</a:t>
            </a:r>
            <a:r>
              <a:rPr b="0" i="0" lang="en-US" sz="28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560"/>
              </a:spcBef>
              <a:spcAft>
                <a:spcPts val="0"/>
              </a:spcAft>
              <a:buClr>
                <a:srgbClr val="FF0000"/>
              </a:buClr>
              <a:buFont typeface="Times New Roman"/>
              <a:buNone/>
            </a:pPr>
            <a:r>
              <a:rPr b="0" i="0" lang="en-US" sz="2800" u="none" cap="none" strike="noStrike">
                <a:solidFill>
                  <a:schemeClr val="dk1"/>
                </a:solidFill>
                <a:latin typeface="Times New Roman"/>
                <a:ea typeface="Times New Roman"/>
                <a:cs typeface="Times New Roman"/>
                <a:sym typeface="Times New Roman"/>
              </a:rPr>
              <a:t>	  (1) a value of an existing primary key value of the corresponding primary key PK in the </a:t>
            </a:r>
            <a:r>
              <a:rPr b="1" i="0" lang="en-US" sz="2800" u="none" cap="none" strike="noStrike">
                <a:solidFill>
                  <a:schemeClr val="dk1"/>
                </a:solidFill>
                <a:latin typeface="Times New Roman"/>
                <a:ea typeface="Times New Roman"/>
                <a:cs typeface="Times New Roman"/>
                <a:sym typeface="Times New Roman"/>
              </a:rPr>
              <a:t>referenced relation </a:t>
            </a:r>
            <a:r>
              <a:rPr b="0" i="0" lang="en-US" sz="2800" u="none" cap="none" strike="noStrike">
                <a:solidFill>
                  <a:schemeClr val="dk1"/>
                </a:solidFill>
                <a:latin typeface="Times New Roman"/>
                <a:ea typeface="Times New Roman"/>
                <a:cs typeface="Times New Roman"/>
                <a:sym typeface="Times New Roman"/>
              </a:rPr>
              <a:t>R</a:t>
            </a:r>
            <a:r>
              <a:rPr b="0" baseline="-25000" i="0" lang="en-US" sz="2800" u="none" cap="none" strike="noStrike">
                <a:solidFill>
                  <a:schemeClr val="dk1"/>
                </a:solidFill>
                <a:latin typeface="Times New Roman"/>
                <a:ea typeface="Times New Roman"/>
                <a:cs typeface="Times New Roman"/>
                <a:sym typeface="Times New Roman"/>
              </a:rPr>
              <a:t>2,</a:t>
            </a:r>
            <a:r>
              <a:rPr b="0" i="0" lang="en-US" sz="2800" u="none" cap="none" strike="noStrike">
                <a:solidFill>
                  <a:schemeClr val="dk1"/>
                </a:solidFill>
                <a:latin typeface="Times New Roman"/>
                <a:ea typeface="Times New Roman"/>
                <a:cs typeface="Times New Roman"/>
                <a:sym typeface="Times New Roman"/>
              </a:rPr>
              <a:t>, or..</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560"/>
              </a:spcBef>
              <a:spcAft>
                <a:spcPts val="0"/>
              </a:spcAft>
              <a:buClr>
                <a:srgbClr val="FF0000"/>
              </a:buClr>
              <a:buFont typeface="Times New Roman"/>
              <a:buNone/>
            </a:pPr>
            <a:r>
              <a:rPr b="0" i="0" lang="en-US" sz="2800" u="none" cap="none" strike="noStrike">
                <a:solidFill>
                  <a:schemeClr val="dk1"/>
                </a:solidFill>
                <a:latin typeface="Times New Roman"/>
                <a:ea typeface="Times New Roman"/>
                <a:cs typeface="Times New Roman"/>
                <a:sym typeface="Times New Roman"/>
              </a:rPr>
              <a:t> 	 (2) a null.</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560"/>
              </a:spcBef>
              <a:spcAft>
                <a:spcPts val="0"/>
              </a:spcAft>
              <a:buClr>
                <a:srgbClr val="FF0000"/>
              </a:buClr>
              <a:buFont typeface="Times New Roman"/>
              <a:buNone/>
            </a:pPr>
            <a:r>
              <a:rPr b="0" i="0" lang="en-US" sz="2800" u="none" cap="none" strike="noStrike">
                <a:solidFill>
                  <a:schemeClr val="dk1"/>
                </a:solidFill>
                <a:latin typeface="Times New Roman"/>
                <a:ea typeface="Times New Roman"/>
                <a:cs typeface="Times New Roman"/>
                <a:sym typeface="Times New Roman"/>
              </a:rPr>
              <a:t>In case (2), the FK in R</a:t>
            </a:r>
            <a:r>
              <a:rPr b="0" baseline="-25000" i="0" lang="en-US" sz="2800" u="none" cap="none" strike="noStrike">
                <a:solidFill>
                  <a:schemeClr val="dk1"/>
                </a:solidFill>
                <a:latin typeface="Times New Roman"/>
                <a:ea typeface="Times New Roman"/>
                <a:cs typeface="Times New Roman"/>
                <a:sym typeface="Times New Roman"/>
              </a:rPr>
              <a:t>1 </a:t>
            </a:r>
            <a:r>
              <a:rPr b="0" i="0" lang="en-US" sz="2800" u="none" cap="none" strike="noStrike">
                <a:solidFill>
                  <a:schemeClr val="dk1"/>
                </a:solidFill>
                <a:latin typeface="Times New Roman"/>
                <a:ea typeface="Times New Roman"/>
                <a:cs typeface="Times New Roman"/>
                <a:sym typeface="Times New Roman"/>
              </a:rPr>
              <a:t>should </a:t>
            </a:r>
            <a:r>
              <a:rPr b="0" i="0" lang="en-US" sz="2800" u="sng" cap="none" strike="noStrike">
                <a:solidFill>
                  <a:schemeClr val="dk1"/>
                </a:solidFill>
                <a:latin typeface="Times New Roman"/>
                <a:ea typeface="Times New Roman"/>
                <a:cs typeface="Times New Roman"/>
                <a:sym typeface="Times New Roman"/>
              </a:rPr>
              <a:t>not</a:t>
            </a:r>
            <a:r>
              <a:rPr b="0" i="0" lang="en-US" sz="2800" u="none" cap="none" strike="noStrike">
                <a:solidFill>
                  <a:schemeClr val="dk1"/>
                </a:solidFill>
                <a:latin typeface="Times New Roman"/>
                <a:ea typeface="Times New Roman"/>
                <a:cs typeface="Times New Roman"/>
                <a:sym typeface="Times New Roman"/>
              </a:rPr>
              <a:t> be a part of its own primary key.</a:t>
            </a:r>
            <a:endParaRPr b="0" i="0" sz="2000" u="none" cap="none" strike="noStrike">
              <a:solidFill>
                <a:schemeClr val="dk1"/>
              </a:solidFill>
              <a:latin typeface="Times New Roman"/>
              <a:ea typeface="Times New Roman"/>
              <a:cs typeface="Times New Roman"/>
              <a:sym typeface="Times New Roman"/>
            </a:endParaRPr>
          </a:p>
        </p:txBody>
      </p:sp>
      <p:sp>
        <p:nvSpPr>
          <p:cNvPr id="732" name="Google Shape;732;p7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7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738" name="Google Shape;738;p76"/>
          <p:cNvSpPr txBox="1"/>
          <p:nvPr>
            <p:ph type="title"/>
          </p:nvPr>
        </p:nvSpPr>
        <p:spPr>
          <a:xfrm>
            <a:off x="342900" y="381000"/>
            <a:ext cx="81153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Other Types of Constraints</a:t>
            </a:r>
            <a:endParaRPr b="1" i="0" sz="4000" u="none" cap="small" strike="noStrike">
              <a:solidFill>
                <a:srgbClr val="333399"/>
              </a:solidFill>
              <a:latin typeface="Arial"/>
              <a:ea typeface="Arial"/>
              <a:cs typeface="Arial"/>
              <a:sym typeface="Arial"/>
            </a:endParaRPr>
          </a:p>
        </p:txBody>
      </p:sp>
      <p:sp>
        <p:nvSpPr>
          <p:cNvPr id="739" name="Google Shape;739;p76"/>
          <p:cNvSpPr txBox="1"/>
          <p:nvPr>
            <p:ph idx="1" type="body"/>
          </p:nvPr>
        </p:nvSpPr>
        <p:spPr>
          <a:xfrm>
            <a:off x="342900" y="1809750"/>
            <a:ext cx="8458200" cy="41719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640"/>
              </a:spcBef>
              <a:spcAft>
                <a:spcPts val="0"/>
              </a:spcAft>
              <a:buClr>
                <a:srgbClr val="FF0000"/>
              </a:buClr>
              <a:buFont typeface="Times New Roman"/>
              <a:buNone/>
            </a:pPr>
            <a:r>
              <a:rPr b="0" i="0" lang="en-US" sz="3200" u="none" cap="none" strike="noStrike">
                <a:solidFill>
                  <a:schemeClr val="dk1"/>
                </a:solidFill>
                <a:latin typeface="Times New Roman"/>
                <a:ea typeface="Times New Roman"/>
                <a:cs typeface="Times New Roman"/>
                <a:sym typeface="Times New Roman"/>
              </a:rPr>
              <a:t>Semantic Integrity Constraints: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based on application semantics and cannot be expressed by the model itself</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E.g., “the max. no. of hours per employee for all projects he or she works on is 56 hrs per week”</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A </a:t>
            </a:r>
            <a:r>
              <a:rPr b="0" i="1" lang="en-US" sz="3200" u="none" cap="none" strike="noStrike">
                <a:solidFill>
                  <a:schemeClr val="dk1"/>
                </a:solidFill>
                <a:latin typeface="Times New Roman"/>
                <a:ea typeface="Times New Roman"/>
                <a:cs typeface="Times New Roman"/>
                <a:sym typeface="Times New Roman"/>
              </a:rPr>
              <a:t>constraint specification language</a:t>
            </a:r>
            <a:r>
              <a:rPr b="0" i="0" lang="en-US" sz="3200" u="none" cap="none" strike="noStrike">
                <a:solidFill>
                  <a:schemeClr val="dk1"/>
                </a:solidFill>
                <a:latin typeface="Times New Roman"/>
                <a:ea typeface="Times New Roman"/>
                <a:cs typeface="Times New Roman"/>
                <a:sym typeface="Times New Roman"/>
              </a:rPr>
              <a:t> may have to be used to express these</a:t>
            </a:r>
            <a:endParaRPr b="0" i="0" sz="2000" u="none" cap="none" strike="noStrike">
              <a:solidFill>
                <a:schemeClr val="dk1"/>
              </a:solidFill>
              <a:latin typeface="Times New Roman"/>
              <a:ea typeface="Times New Roman"/>
              <a:cs typeface="Times New Roman"/>
              <a:sym typeface="Times New Roman"/>
            </a:endParaRPr>
          </a:p>
        </p:txBody>
      </p:sp>
      <p:sp>
        <p:nvSpPr>
          <p:cNvPr id="740" name="Google Shape;740;p7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ctrTitle"/>
          </p:nvPr>
        </p:nvSpPr>
        <p:spPr>
          <a:xfrm>
            <a:off x="685800" y="762000"/>
            <a:ext cx="7772400" cy="11430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5400" u="none" cap="none" strike="noStrike">
                <a:solidFill>
                  <a:srgbClr val="333399"/>
                </a:solidFill>
                <a:latin typeface="Arial"/>
                <a:ea typeface="Arial"/>
                <a:cs typeface="Arial"/>
                <a:sym typeface="Arial"/>
              </a:rPr>
              <a:t>Chapter 1</a:t>
            </a:r>
            <a:endParaRPr b="1" i="0" sz="5400" u="none" cap="none" strike="noStrike">
              <a:solidFill>
                <a:srgbClr val="333399"/>
              </a:solidFill>
              <a:latin typeface="Arial"/>
              <a:ea typeface="Arial"/>
              <a:cs typeface="Arial"/>
              <a:sym typeface="Arial"/>
            </a:endParaRPr>
          </a:p>
        </p:txBody>
      </p:sp>
      <p:sp>
        <p:nvSpPr>
          <p:cNvPr id="115" name="Google Shape;115;p23"/>
          <p:cNvSpPr txBox="1"/>
          <p:nvPr>
            <p:ph idx="1" type="subTitle"/>
          </p:nvPr>
        </p:nvSpPr>
        <p:spPr>
          <a:xfrm>
            <a:off x="685800" y="2420937"/>
            <a:ext cx="7543800" cy="1752600"/>
          </a:xfrm>
          <a:prstGeom prst="rect">
            <a:avLst/>
          </a:prstGeom>
          <a:noFill/>
          <a:ln>
            <a:noFill/>
          </a:ln>
        </p:spPr>
        <p:txBody>
          <a:bodyPr anchorCtr="0" anchor="ctr" bIns="46025" lIns="92075" spcFirstLastPara="1" rIns="92075" wrap="square" tIns="46025">
            <a:noAutofit/>
          </a:bodyPr>
          <a:lstStyle/>
          <a:p>
            <a:pPr indent="0" lvl="0" marL="0" marR="0" rtl="0" algn="ctr">
              <a:spcBef>
                <a:spcPts val="800"/>
              </a:spcBef>
              <a:spcAft>
                <a:spcPts val="0"/>
              </a:spcAft>
              <a:buClr>
                <a:srgbClr val="FF0000"/>
              </a:buClr>
              <a:buFont typeface="Arial"/>
              <a:buNone/>
            </a:pPr>
            <a:r>
              <a:rPr b="1" i="0" lang="en-US" sz="4000" u="none" cap="none" strike="noStrike">
                <a:solidFill>
                  <a:srgbClr val="333399"/>
                </a:solidFill>
                <a:latin typeface="Arial"/>
                <a:ea typeface="Arial"/>
                <a:cs typeface="Arial"/>
                <a:sym typeface="Arial"/>
              </a:rPr>
              <a:t>Introduction to databases</a:t>
            </a:r>
            <a:endParaRPr b="1" i="0" sz="4000" u="none" cap="none" strike="noStrike">
              <a:solidFill>
                <a:srgbClr val="333399"/>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7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746" name="Google Shape;746;p77"/>
          <p:cNvSpPr txBox="1"/>
          <p:nvPr/>
        </p:nvSpPr>
        <p:spPr>
          <a:xfrm>
            <a:off x="1833562" y="1309687"/>
            <a:ext cx="9144000" cy="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pic>
        <p:nvPicPr>
          <p:cNvPr id="747" name="Google Shape;747;p77"/>
          <p:cNvPicPr preferRelativeResize="0"/>
          <p:nvPr/>
        </p:nvPicPr>
        <p:blipFill>
          <a:blip r:embed="rId3">
            <a:alphaModFix/>
          </a:blip>
          <a:stretch>
            <a:fillRect/>
          </a:stretch>
        </p:blipFill>
        <p:spPr>
          <a:xfrm>
            <a:off x="533400" y="1428750"/>
            <a:ext cx="7962900" cy="5048250"/>
          </a:xfrm>
          <a:prstGeom prst="rect">
            <a:avLst/>
          </a:prstGeom>
          <a:noFill/>
          <a:ln>
            <a:noFill/>
          </a:ln>
        </p:spPr>
      </p:pic>
      <p:sp>
        <p:nvSpPr>
          <p:cNvPr id="748" name="Google Shape;748;p77"/>
          <p:cNvSpPr txBox="1"/>
          <p:nvPr/>
        </p:nvSpPr>
        <p:spPr>
          <a:xfrm>
            <a:off x="533400" y="247650"/>
            <a:ext cx="8420100" cy="1333500"/>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Clr>
                <a:schemeClr val="lt1"/>
              </a:buClr>
              <a:buFont typeface="Arial"/>
              <a:buNone/>
            </a:pPr>
            <a:r>
              <a:rPr b="0" i="0" lang="en-US" sz="3600" u="none" cap="none" strike="noStrike">
                <a:solidFill>
                  <a:srgbClr val="333399"/>
                </a:solidFill>
                <a:latin typeface="Arial"/>
                <a:ea typeface="Arial"/>
                <a:cs typeface="Arial"/>
                <a:sym typeface="Arial"/>
              </a:rPr>
              <a:t>Schema diagram for the COMPANY relational database schema.</a:t>
            </a:r>
            <a:endParaRPr b="0" i="0" sz="1800" u="none" cap="none" strike="noStrike">
              <a:solidFill>
                <a:schemeClr val="lt1"/>
              </a:solidFill>
              <a:latin typeface="Times New Roman"/>
              <a:ea typeface="Times New Roman"/>
              <a:cs typeface="Times New Roman"/>
              <a:sym typeface="Times New Roman"/>
            </a:endParaRPr>
          </a:p>
        </p:txBody>
      </p:sp>
      <p:sp>
        <p:nvSpPr>
          <p:cNvPr id="749" name="Google Shape;749;p7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7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755" name="Google Shape;755;p78"/>
          <p:cNvSpPr txBox="1"/>
          <p:nvPr/>
        </p:nvSpPr>
        <p:spPr>
          <a:xfrm>
            <a:off x="1833562" y="1309687"/>
            <a:ext cx="9144000" cy="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78"/>
          <p:cNvSpPr txBox="1"/>
          <p:nvPr/>
        </p:nvSpPr>
        <p:spPr>
          <a:xfrm>
            <a:off x="228600" y="304800"/>
            <a:ext cx="2006600" cy="36703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Clr>
                <a:schemeClr val="lt1"/>
              </a:buClr>
              <a:buFont typeface="Arial"/>
              <a:buNone/>
            </a:pPr>
            <a:r>
              <a:rPr b="0" i="0" lang="en-US" sz="2800" u="none" cap="none" strike="noStrike">
                <a:solidFill>
                  <a:srgbClr val="333399"/>
                </a:solidFill>
                <a:latin typeface="Arial"/>
                <a:ea typeface="Arial"/>
                <a:cs typeface="Arial"/>
                <a:sym typeface="Arial"/>
              </a:rPr>
              <a:t>One possible database state for the COMPANY database schema.</a:t>
            </a:r>
            <a:endParaRPr b="0" i="0" sz="1800" u="none" cap="none" strike="noStrike">
              <a:solidFill>
                <a:schemeClr val="lt1"/>
              </a:solidFill>
              <a:latin typeface="Times New Roman"/>
              <a:ea typeface="Times New Roman"/>
              <a:cs typeface="Times New Roman"/>
              <a:sym typeface="Times New Roman"/>
            </a:endParaRPr>
          </a:p>
        </p:txBody>
      </p:sp>
      <p:pic>
        <p:nvPicPr>
          <p:cNvPr id="757" name="Google Shape;757;p78"/>
          <p:cNvPicPr preferRelativeResize="0"/>
          <p:nvPr/>
        </p:nvPicPr>
        <p:blipFill>
          <a:blip r:embed="rId3">
            <a:alphaModFix/>
          </a:blip>
          <a:stretch>
            <a:fillRect/>
          </a:stretch>
        </p:blipFill>
        <p:spPr>
          <a:xfrm>
            <a:off x="2254250" y="190500"/>
            <a:ext cx="6492875" cy="6553200"/>
          </a:xfrm>
          <a:prstGeom prst="rect">
            <a:avLst/>
          </a:prstGeom>
          <a:noFill/>
          <a:ln>
            <a:noFill/>
          </a:ln>
        </p:spPr>
      </p:pic>
      <p:sp>
        <p:nvSpPr>
          <p:cNvPr id="758" name="Google Shape;758;p7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7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764" name="Google Shape;764;p79"/>
          <p:cNvSpPr txBox="1"/>
          <p:nvPr/>
        </p:nvSpPr>
        <p:spPr>
          <a:xfrm>
            <a:off x="1833562" y="1309687"/>
            <a:ext cx="9144000" cy="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p79"/>
          <p:cNvSpPr txBox="1"/>
          <p:nvPr/>
        </p:nvSpPr>
        <p:spPr>
          <a:xfrm>
            <a:off x="533400" y="247650"/>
            <a:ext cx="8343900" cy="1004887"/>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Clr>
                <a:schemeClr val="lt1"/>
              </a:buClr>
              <a:buFont typeface="Arial"/>
              <a:buNone/>
            </a:pPr>
            <a:r>
              <a:rPr b="0" i="0" lang="en-US" sz="2800" u="none" cap="none" strike="noStrike">
                <a:solidFill>
                  <a:srgbClr val="333399"/>
                </a:solidFill>
                <a:latin typeface="Arial"/>
                <a:ea typeface="Arial"/>
                <a:cs typeface="Arial"/>
                <a:sym typeface="Arial"/>
              </a:rPr>
              <a:t>Referential integrity constraints displayed on the COMPANY relational database schema.</a:t>
            </a:r>
            <a:endParaRPr b="0" i="0" sz="1800" u="none" cap="none" strike="noStrike">
              <a:solidFill>
                <a:schemeClr val="lt1"/>
              </a:solidFill>
              <a:latin typeface="Times New Roman"/>
              <a:ea typeface="Times New Roman"/>
              <a:cs typeface="Times New Roman"/>
              <a:sym typeface="Times New Roman"/>
            </a:endParaRPr>
          </a:p>
        </p:txBody>
      </p:sp>
      <p:pic>
        <p:nvPicPr>
          <p:cNvPr id="766" name="Google Shape;766;p79"/>
          <p:cNvPicPr preferRelativeResize="0"/>
          <p:nvPr/>
        </p:nvPicPr>
        <p:blipFill>
          <a:blip r:embed="rId3">
            <a:alphaModFix/>
          </a:blip>
          <a:stretch>
            <a:fillRect/>
          </a:stretch>
        </p:blipFill>
        <p:spPr>
          <a:xfrm>
            <a:off x="803275" y="1200150"/>
            <a:ext cx="7335837" cy="5276850"/>
          </a:xfrm>
          <a:prstGeom prst="rect">
            <a:avLst/>
          </a:prstGeom>
          <a:noFill/>
          <a:ln>
            <a:noFill/>
          </a:ln>
        </p:spPr>
      </p:pic>
      <p:sp>
        <p:nvSpPr>
          <p:cNvPr id="767" name="Google Shape;767;p7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773" name="Google Shape;773;p80"/>
          <p:cNvSpPr txBox="1"/>
          <p:nvPr>
            <p:ph type="title"/>
          </p:nvPr>
        </p:nvSpPr>
        <p:spPr>
          <a:xfrm>
            <a:off x="1284287" y="457200"/>
            <a:ext cx="7173912" cy="8953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Update Operations on Relations</a:t>
            </a:r>
            <a:endParaRPr b="1" i="0" sz="4000" u="none" cap="small" strike="noStrike">
              <a:solidFill>
                <a:srgbClr val="333399"/>
              </a:solidFill>
              <a:latin typeface="Arial"/>
              <a:ea typeface="Arial"/>
              <a:cs typeface="Arial"/>
              <a:sym typeface="Arial"/>
            </a:endParaRPr>
          </a:p>
        </p:txBody>
      </p:sp>
      <p:sp>
        <p:nvSpPr>
          <p:cNvPr id="774" name="Google Shape;774;p80"/>
          <p:cNvSpPr txBox="1"/>
          <p:nvPr>
            <p:ph idx="1" type="body"/>
          </p:nvPr>
        </p:nvSpPr>
        <p:spPr>
          <a:xfrm>
            <a:off x="685800" y="1504950"/>
            <a:ext cx="8153400" cy="48958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640"/>
              </a:spcBef>
              <a:spcAft>
                <a:spcPts val="0"/>
              </a:spcAft>
              <a:buClr>
                <a:srgbClr val="FF0000"/>
              </a:buClr>
              <a:buSzPts val="1900"/>
              <a:buFont typeface="Times New Roman"/>
              <a:buChar char="●"/>
            </a:pPr>
            <a:r>
              <a:rPr b="0" i="0" lang="en-US" sz="3200" u="none" cap="none" strike="noStrike">
                <a:solidFill>
                  <a:srgbClr val="000000"/>
                </a:solidFill>
                <a:latin typeface="Times New Roman"/>
                <a:ea typeface="Times New Roman"/>
                <a:cs typeface="Times New Roman"/>
                <a:sym typeface="Times New Roman"/>
              </a:rPr>
              <a:t>INSERT a tuple.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900"/>
              <a:buFont typeface="Times New Roman"/>
              <a:buChar char="●"/>
            </a:pPr>
            <a:r>
              <a:rPr b="0" i="0" lang="en-US" sz="3200" u="none" cap="none" strike="noStrike">
                <a:solidFill>
                  <a:srgbClr val="000000"/>
                </a:solidFill>
                <a:latin typeface="Times New Roman"/>
                <a:ea typeface="Times New Roman"/>
                <a:cs typeface="Times New Roman"/>
                <a:sym typeface="Times New Roman"/>
              </a:rPr>
              <a:t>DELETE a tuple.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900"/>
              <a:buFont typeface="Times New Roman"/>
              <a:buChar char="●"/>
            </a:pPr>
            <a:r>
              <a:rPr b="0" i="0" lang="en-US" sz="3200" u="none" cap="none" strike="noStrike">
                <a:solidFill>
                  <a:srgbClr val="000000"/>
                </a:solidFill>
                <a:latin typeface="Times New Roman"/>
                <a:ea typeface="Times New Roman"/>
                <a:cs typeface="Times New Roman"/>
                <a:sym typeface="Times New Roman"/>
              </a:rPr>
              <a:t>MODIFY a tuple.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640"/>
              </a:spcBef>
              <a:spcAft>
                <a:spcPts val="0"/>
              </a:spcAft>
              <a:buClr>
                <a:srgbClr val="FF0000"/>
              </a:buClr>
              <a:buFont typeface="Times New Roman"/>
              <a:buNone/>
            </a:pPr>
            <a:r>
              <a:rPr b="0" i="0" lang="en-US" sz="32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640"/>
              </a:spcBef>
              <a:spcAft>
                <a:spcPts val="0"/>
              </a:spcAft>
              <a:buClr>
                <a:srgbClr val="FF0000"/>
              </a:buClr>
              <a:buSzPts val="1900"/>
              <a:buFont typeface="Times New Roman"/>
              <a:buChar char="●"/>
            </a:pPr>
            <a:r>
              <a:rPr b="0" i="0" lang="en-US" sz="3200" u="none" cap="none" strike="noStrike">
                <a:solidFill>
                  <a:srgbClr val="000000"/>
                </a:solidFill>
                <a:latin typeface="Times New Roman"/>
                <a:ea typeface="Times New Roman"/>
                <a:cs typeface="Times New Roman"/>
                <a:sym typeface="Times New Roman"/>
              </a:rPr>
              <a:t>Integrity constraints should not be violated by the update operations.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900"/>
              <a:buFont typeface="Times New Roman"/>
              <a:buChar char="●"/>
            </a:pPr>
            <a:r>
              <a:rPr b="0" i="0" lang="en-US" sz="3200" u="none" cap="none" strike="noStrike">
                <a:solidFill>
                  <a:srgbClr val="000000"/>
                </a:solidFill>
                <a:latin typeface="Times New Roman"/>
                <a:ea typeface="Times New Roman"/>
                <a:cs typeface="Times New Roman"/>
                <a:sym typeface="Times New Roman"/>
              </a:rPr>
              <a:t>Updates may </a:t>
            </a:r>
            <a:r>
              <a:rPr b="0" i="1" lang="en-US" sz="3200" u="none" cap="none" strike="noStrike">
                <a:solidFill>
                  <a:srgbClr val="000000"/>
                </a:solidFill>
                <a:latin typeface="Times New Roman"/>
                <a:ea typeface="Times New Roman"/>
                <a:cs typeface="Times New Roman"/>
                <a:sym typeface="Times New Roman"/>
              </a:rPr>
              <a:t>propagate</a:t>
            </a:r>
            <a:r>
              <a:rPr b="0" i="0" lang="en-US" sz="3200" u="none" cap="none" strike="noStrike">
                <a:solidFill>
                  <a:srgbClr val="000000"/>
                </a:solidFill>
                <a:latin typeface="Times New Roman"/>
                <a:ea typeface="Times New Roman"/>
                <a:cs typeface="Times New Roman"/>
                <a:sym typeface="Times New Roman"/>
              </a:rPr>
              <a:t> to cause other updates automatically. This may be necessary to maintain integrity constraints.</a:t>
            </a:r>
            <a:endParaRPr b="0" i="0" sz="2000" u="none" cap="none" strike="noStrike">
              <a:solidFill>
                <a:schemeClr val="dk1"/>
              </a:solidFill>
              <a:latin typeface="Times New Roman"/>
              <a:ea typeface="Times New Roman"/>
              <a:cs typeface="Times New Roman"/>
              <a:sym typeface="Times New Roman"/>
            </a:endParaRPr>
          </a:p>
        </p:txBody>
      </p:sp>
      <p:sp>
        <p:nvSpPr>
          <p:cNvPr id="775" name="Google Shape;775;p8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781" name="Google Shape;781;p81"/>
          <p:cNvSpPr txBox="1"/>
          <p:nvPr>
            <p:ph type="title"/>
          </p:nvPr>
        </p:nvSpPr>
        <p:spPr>
          <a:xfrm>
            <a:off x="1284287" y="438150"/>
            <a:ext cx="7173912" cy="8953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Update Operations on Relations</a:t>
            </a:r>
            <a:endParaRPr b="1" i="0" sz="4000" u="none" cap="small" strike="noStrike">
              <a:solidFill>
                <a:srgbClr val="333399"/>
              </a:solidFill>
              <a:latin typeface="Arial"/>
              <a:ea typeface="Arial"/>
              <a:cs typeface="Arial"/>
              <a:sym typeface="Arial"/>
            </a:endParaRPr>
          </a:p>
        </p:txBody>
      </p:sp>
      <p:sp>
        <p:nvSpPr>
          <p:cNvPr id="782" name="Google Shape;782;p81"/>
          <p:cNvSpPr txBox="1"/>
          <p:nvPr>
            <p:ph idx="1" type="body"/>
          </p:nvPr>
        </p:nvSpPr>
        <p:spPr>
          <a:xfrm>
            <a:off x="400050" y="1504950"/>
            <a:ext cx="8439150" cy="499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640"/>
              </a:spcBef>
              <a:spcAft>
                <a:spcPts val="0"/>
              </a:spcAft>
              <a:buClr>
                <a:srgbClr val="FF0000"/>
              </a:buClr>
              <a:buSzPts val="1900"/>
              <a:buFont typeface="Times New Roman"/>
              <a:buChar char="●"/>
            </a:pPr>
            <a:r>
              <a:rPr b="0" i="0" lang="en-US" sz="3200" u="none" cap="none" strike="noStrike">
                <a:solidFill>
                  <a:srgbClr val="000000"/>
                </a:solidFill>
                <a:latin typeface="Times New Roman"/>
                <a:ea typeface="Times New Roman"/>
                <a:cs typeface="Times New Roman"/>
                <a:sym typeface="Times New Roman"/>
              </a:rPr>
              <a:t>In case of integrity violation, several actions can be taken: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Cancel the operation that causes the violation (REJECT option)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Perform the operation but inform the user of the violation (INFORM option)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Trigger additional updates so the violation is corrected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CASCADE option</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SET NULL option</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Execute a user-specified error-correction routine </a:t>
            </a:r>
            <a:endParaRPr b="0" i="0" sz="1800" u="none" cap="none" strike="noStrike">
              <a:solidFill>
                <a:schemeClr val="dk1"/>
              </a:solidFill>
              <a:latin typeface="Times New Roman"/>
              <a:ea typeface="Times New Roman"/>
              <a:cs typeface="Times New Roman"/>
              <a:sym typeface="Times New Roman"/>
            </a:endParaRPr>
          </a:p>
        </p:txBody>
      </p:sp>
      <p:sp>
        <p:nvSpPr>
          <p:cNvPr id="783" name="Google Shape;783;p8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82"/>
          <p:cNvSpPr txBox="1"/>
          <p:nvPr>
            <p:ph type="ctrTitle"/>
          </p:nvPr>
        </p:nvSpPr>
        <p:spPr>
          <a:xfrm>
            <a:off x="706437" y="1450975"/>
            <a:ext cx="7772400" cy="36195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Clr>
                <a:srgbClr val="333399"/>
              </a:buClr>
              <a:buFont typeface="Arial"/>
              <a:buNone/>
            </a:pPr>
            <a:br>
              <a:rPr lang="en-US"/>
            </a:br>
            <a:r>
              <a:rPr b="0" i="0" lang="en-US" sz="4800" u="none" cap="none" strike="noStrike">
                <a:solidFill>
                  <a:srgbClr val="333399"/>
                </a:solidFill>
                <a:latin typeface="Arial"/>
                <a:ea typeface="Arial"/>
                <a:cs typeface="Arial"/>
                <a:sym typeface="Arial"/>
              </a:rPr>
              <a:t>Chapter 7</a:t>
            </a:r>
            <a:br>
              <a:rPr b="0" i="0" lang="en-US" sz="4800" u="none" cap="none" strike="noStrike">
                <a:solidFill>
                  <a:srgbClr val="333399"/>
                </a:solidFill>
                <a:latin typeface="Arial"/>
                <a:ea typeface="Arial"/>
                <a:cs typeface="Arial"/>
                <a:sym typeface="Arial"/>
              </a:rPr>
            </a:br>
            <a:br>
              <a:rPr b="0" i="0" lang="en-US" sz="4800" u="none" cap="none" strike="noStrike">
                <a:solidFill>
                  <a:srgbClr val="333399"/>
                </a:solidFill>
                <a:latin typeface="Arial"/>
                <a:ea typeface="Arial"/>
                <a:cs typeface="Arial"/>
                <a:sym typeface="Arial"/>
              </a:rPr>
            </a:br>
            <a:r>
              <a:rPr b="1" i="0" lang="en-US" sz="4800" u="none" cap="none" strike="noStrike">
                <a:solidFill>
                  <a:srgbClr val="333399"/>
                </a:solidFill>
                <a:latin typeface="Arial"/>
                <a:ea typeface="Arial"/>
                <a:cs typeface="Arial"/>
                <a:sym typeface="Arial"/>
              </a:rPr>
              <a:t> Conceptual data modeling using entities and relationships</a:t>
            </a:r>
            <a:r>
              <a:rPr b="0" i="0" lang="en-US" sz="4800" u="none" cap="none" strike="noStrike">
                <a:solidFill>
                  <a:srgbClr val="333399"/>
                </a:solidFill>
                <a:latin typeface="Arial"/>
                <a:ea typeface="Arial"/>
                <a:cs typeface="Arial"/>
                <a:sym typeface="Arial"/>
              </a:rPr>
              <a:t> </a:t>
            </a:r>
            <a:br>
              <a:rPr b="0" i="0" lang="en-US" sz="4800" u="none" cap="none" strike="noStrike">
                <a:solidFill>
                  <a:srgbClr val="333399"/>
                </a:solidFill>
                <a:latin typeface="Arial"/>
                <a:ea typeface="Arial"/>
                <a:cs typeface="Arial"/>
                <a:sym typeface="Arial"/>
              </a:rPr>
            </a:br>
            <a:r>
              <a:rPr b="0" i="0" lang="en-US" sz="4800" u="none" cap="none" strike="noStrike">
                <a:solidFill>
                  <a:srgbClr val="333399"/>
                </a:solidFill>
                <a:latin typeface="Arial"/>
                <a:ea typeface="Arial"/>
                <a:cs typeface="Arial"/>
                <a:sym typeface="Arial"/>
              </a:rPr>
              <a:t>(Entity-Relationship Model)</a:t>
            </a:r>
            <a:endParaRPr b="0" i="0" sz="4800" u="none" cap="none" strike="noStrike">
              <a:solidFill>
                <a:srgbClr val="333399"/>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8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797" name="Google Shape;797;p83"/>
          <p:cNvSpPr txBox="1"/>
          <p:nvPr>
            <p:ph type="title"/>
          </p:nvPr>
        </p:nvSpPr>
        <p:spPr>
          <a:xfrm>
            <a:off x="571500" y="431800"/>
            <a:ext cx="8172450" cy="7667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Example COMPANY Database</a:t>
            </a:r>
            <a:endParaRPr b="1" i="0" sz="4000" u="none" cap="small" strike="noStrike">
              <a:solidFill>
                <a:srgbClr val="333399"/>
              </a:solidFill>
              <a:latin typeface="Arial"/>
              <a:ea typeface="Arial"/>
              <a:cs typeface="Arial"/>
              <a:sym typeface="Arial"/>
            </a:endParaRPr>
          </a:p>
        </p:txBody>
      </p:sp>
      <p:sp>
        <p:nvSpPr>
          <p:cNvPr id="798" name="Google Shape;798;p83"/>
          <p:cNvSpPr txBox="1"/>
          <p:nvPr>
            <p:ph idx="1" type="body"/>
          </p:nvPr>
        </p:nvSpPr>
        <p:spPr>
          <a:xfrm>
            <a:off x="247650" y="1522412"/>
            <a:ext cx="8496300" cy="45545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Requirements of the Company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50"/>
              <a:buFont typeface="Times New Roman"/>
              <a:buChar char="●"/>
            </a:pPr>
            <a:r>
              <a:rPr b="0" i="0" lang="en-US" sz="2100" u="none" cap="none" strike="noStrike">
                <a:solidFill>
                  <a:schemeClr val="dk1"/>
                </a:solidFill>
                <a:latin typeface="Times New Roman"/>
                <a:ea typeface="Times New Roman"/>
                <a:cs typeface="Times New Roman"/>
                <a:sym typeface="Times New Roman"/>
              </a:rPr>
              <a:t>The company is organized into DEPARTMENTs. Each department has a name, number and an employee who </a:t>
            </a:r>
            <a:r>
              <a:rPr b="0" i="1" lang="en-US" sz="2100" u="none" cap="none" strike="noStrike">
                <a:solidFill>
                  <a:schemeClr val="dk1"/>
                </a:solidFill>
                <a:latin typeface="Times New Roman"/>
                <a:ea typeface="Times New Roman"/>
                <a:cs typeface="Times New Roman"/>
                <a:sym typeface="Times New Roman"/>
              </a:rPr>
              <a:t>manages </a:t>
            </a:r>
            <a:r>
              <a:rPr b="0" i="0" lang="en-US" sz="2100" u="none" cap="none" strike="noStrike">
                <a:solidFill>
                  <a:schemeClr val="dk1"/>
                </a:solidFill>
                <a:latin typeface="Times New Roman"/>
                <a:ea typeface="Times New Roman"/>
                <a:cs typeface="Times New Roman"/>
                <a:sym typeface="Times New Roman"/>
              </a:rPr>
              <a:t>the department. We keep track of the start date of the department</a:t>
            </a:r>
            <a:r>
              <a:rPr b="0" i="1" lang="en-US" sz="2100" u="none" cap="none" strike="noStrike">
                <a:solidFill>
                  <a:schemeClr val="dk1"/>
                </a:solidFill>
                <a:latin typeface="Times New Roman"/>
                <a:ea typeface="Times New Roman"/>
                <a:cs typeface="Times New Roman"/>
                <a:sym typeface="Times New Roman"/>
              </a:rPr>
              <a:t> </a:t>
            </a:r>
            <a:r>
              <a:rPr b="0" i="0" lang="en-US" sz="2100" u="none" cap="none" strike="noStrike">
                <a:solidFill>
                  <a:schemeClr val="dk1"/>
                </a:solidFill>
                <a:latin typeface="Times New Roman"/>
                <a:ea typeface="Times New Roman"/>
                <a:cs typeface="Times New Roman"/>
                <a:sym typeface="Times New Roman"/>
              </a:rPr>
              <a:t>manager.</a:t>
            </a:r>
            <a:r>
              <a:rPr b="0" i="1" lang="en-US" sz="21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50"/>
              <a:buFont typeface="Times New Roman"/>
              <a:buChar char="●"/>
            </a:pPr>
            <a:r>
              <a:rPr b="0" i="0" lang="en-US" sz="2100" u="none" cap="none" strike="noStrike">
                <a:solidFill>
                  <a:schemeClr val="dk1"/>
                </a:solidFill>
                <a:latin typeface="Times New Roman"/>
                <a:ea typeface="Times New Roman"/>
                <a:cs typeface="Times New Roman"/>
                <a:sym typeface="Times New Roman"/>
              </a:rPr>
              <a:t>Each department</a:t>
            </a:r>
            <a:r>
              <a:rPr b="0" i="1" lang="en-US" sz="2100" u="none" cap="none" strike="noStrike">
                <a:solidFill>
                  <a:schemeClr val="dk1"/>
                </a:solidFill>
                <a:latin typeface="Times New Roman"/>
                <a:ea typeface="Times New Roman"/>
                <a:cs typeface="Times New Roman"/>
                <a:sym typeface="Times New Roman"/>
              </a:rPr>
              <a:t> controls </a:t>
            </a:r>
            <a:r>
              <a:rPr b="0" i="0" lang="en-US" sz="2100" u="none" cap="none" strike="noStrike">
                <a:solidFill>
                  <a:schemeClr val="dk1"/>
                </a:solidFill>
                <a:latin typeface="Times New Roman"/>
                <a:ea typeface="Times New Roman"/>
                <a:cs typeface="Times New Roman"/>
                <a:sym typeface="Times New Roman"/>
              </a:rPr>
              <a:t>a number of PROJECTs</a:t>
            </a:r>
            <a:r>
              <a:rPr b="0" i="1" lang="en-US" sz="2100" u="none" cap="none" strike="noStrike">
                <a:solidFill>
                  <a:schemeClr val="dk1"/>
                </a:solidFill>
                <a:latin typeface="Times New Roman"/>
                <a:ea typeface="Times New Roman"/>
                <a:cs typeface="Times New Roman"/>
                <a:sym typeface="Times New Roman"/>
              </a:rPr>
              <a:t>. </a:t>
            </a:r>
            <a:r>
              <a:rPr b="0" i="0" lang="en-US" sz="2100" u="none" cap="none" strike="noStrike">
                <a:solidFill>
                  <a:schemeClr val="dk1"/>
                </a:solidFill>
                <a:latin typeface="Times New Roman"/>
                <a:ea typeface="Times New Roman"/>
                <a:cs typeface="Times New Roman"/>
                <a:sym typeface="Times New Roman"/>
              </a:rPr>
              <a:t>Each project has a name, number and is</a:t>
            </a:r>
            <a:r>
              <a:rPr b="0" i="1" lang="en-US" sz="2100" u="none" cap="none" strike="noStrike">
                <a:solidFill>
                  <a:schemeClr val="dk1"/>
                </a:solidFill>
                <a:latin typeface="Times New Roman"/>
                <a:ea typeface="Times New Roman"/>
                <a:cs typeface="Times New Roman"/>
                <a:sym typeface="Times New Roman"/>
              </a:rPr>
              <a:t> </a:t>
            </a:r>
            <a:r>
              <a:rPr b="0" i="0" lang="en-US" sz="2100" u="none" cap="none" strike="noStrike">
                <a:solidFill>
                  <a:schemeClr val="dk1"/>
                </a:solidFill>
                <a:latin typeface="Times New Roman"/>
                <a:ea typeface="Times New Roman"/>
                <a:cs typeface="Times New Roman"/>
                <a:sym typeface="Times New Roman"/>
              </a:rPr>
              <a:t>located at a single location.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900"/>
              <a:buFont typeface="Times New Roman"/>
              <a:buChar char="●"/>
            </a:pPr>
            <a:r>
              <a:rPr b="0" i="0" lang="en-US" sz="2100" u="none" cap="none" strike="noStrike">
                <a:solidFill>
                  <a:schemeClr val="dk1"/>
                </a:solidFill>
                <a:latin typeface="Times New Roman"/>
                <a:ea typeface="Times New Roman"/>
                <a:cs typeface="Times New Roman"/>
                <a:sym typeface="Times New Roman"/>
              </a:rPr>
              <a:t>We store each EMPLOYEE’s social security number, address, salary, sex, and birthdate. Each employee </a:t>
            </a:r>
            <a:r>
              <a:rPr b="0" i="1" lang="en-US" sz="2100" u="none" cap="none" strike="noStrike">
                <a:solidFill>
                  <a:schemeClr val="dk1"/>
                </a:solidFill>
                <a:latin typeface="Times New Roman"/>
                <a:ea typeface="Times New Roman"/>
                <a:cs typeface="Times New Roman"/>
                <a:sym typeface="Times New Roman"/>
              </a:rPr>
              <a:t>works for</a:t>
            </a:r>
            <a:r>
              <a:rPr b="0" i="0" lang="en-US" sz="2100" u="none" cap="none" strike="noStrike">
                <a:solidFill>
                  <a:schemeClr val="dk1"/>
                </a:solidFill>
                <a:latin typeface="Times New Roman"/>
                <a:ea typeface="Times New Roman"/>
                <a:cs typeface="Times New Roman"/>
                <a:sym typeface="Times New Roman"/>
              </a:rPr>
              <a:t> one department but may </a:t>
            </a:r>
            <a:r>
              <a:rPr b="0" i="1" lang="en-US" sz="2100" u="none" cap="none" strike="noStrike">
                <a:solidFill>
                  <a:schemeClr val="dk1"/>
                </a:solidFill>
                <a:latin typeface="Times New Roman"/>
                <a:ea typeface="Times New Roman"/>
                <a:cs typeface="Times New Roman"/>
                <a:sym typeface="Times New Roman"/>
              </a:rPr>
              <a:t>work on</a:t>
            </a:r>
            <a:r>
              <a:rPr b="0" i="0" lang="en-US" sz="2100" u="none" cap="none" strike="noStrike">
                <a:solidFill>
                  <a:schemeClr val="dk1"/>
                </a:solidFill>
                <a:latin typeface="Times New Roman"/>
                <a:ea typeface="Times New Roman"/>
                <a:cs typeface="Times New Roman"/>
                <a:sym typeface="Times New Roman"/>
              </a:rPr>
              <a:t> several projects. We keep track of the number of hours per week that an employee currently works on each project. We also keep track of the </a:t>
            </a:r>
            <a:r>
              <a:rPr b="0" i="1" lang="en-US" sz="2100" u="none" cap="none" strike="noStrike">
                <a:solidFill>
                  <a:schemeClr val="dk1"/>
                </a:solidFill>
                <a:latin typeface="Times New Roman"/>
                <a:ea typeface="Times New Roman"/>
                <a:cs typeface="Times New Roman"/>
                <a:sym typeface="Times New Roman"/>
              </a:rPr>
              <a:t>direct supervisor</a:t>
            </a:r>
            <a:r>
              <a:rPr b="0" i="0" lang="en-US" sz="2100" u="none" cap="none" strike="noStrike">
                <a:solidFill>
                  <a:schemeClr val="dk1"/>
                </a:solidFill>
                <a:latin typeface="Times New Roman"/>
                <a:ea typeface="Times New Roman"/>
                <a:cs typeface="Times New Roman"/>
                <a:sym typeface="Times New Roman"/>
              </a:rPr>
              <a:t> of each employee.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900"/>
              <a:buFont typeface="Times New Roman"/>
              <a:buChar char="●"/>
            </a:pPr>
            <a:r>
              <a:rPr b="0" i="0" lang="en-US" sz="2100" u="none" cap="none" strike="noStrike">
                <a:solidFill>
                  <a:schemeClr val="dk1"/>
                </a:solidFill>
                <a:latin typeface="Times New Roman"/>
                <a:ea typeface="Times New Roman"/>
                <a:cs typeface="Times New Roman"/>
                <a:sym typeface="Times New Roman"/>
              </a:rPr>
              <a:t>Each employee may </a:t>
            </a:r>
            <a:r>
              <a:rPr b="0" i="1" lang="en-US" sz="2100" u="none" cap="none" strike="noStrike">
                <a:solidFill>
                  <a:schemeClr val="dk1"/>
                </a:solidFill>
                <a:latin typeface="Times New Roman"/>
                <a:ea typeface="Times New Roman"/>
                <a:cs typeface="Times New Roman"/>
                <a:sym typeface="Times New Roman"/>
              </a:rPr>
              <a:t>have</a:t>
            </a:r>
            <a:r>
              <a:rPr b="0" i="0" lang="en-US" sz="2100" u="none" cap="none" strike="noStrike">
                <a:solidFill>
                  <a:schemeClr val="dk1"/>
                </a:solidFill>
                <a:latin typeface="Times New Roman"/>
                <a:ea typeface="Times New Roman"/>
                <a:cs typeface="Times New Roman"/>
                <a:sym typeface="Times New Roman"/>
              </a:rPr>
              <a:t> a number of DEPENDENTs. For each dependent, we keep track of their name, sex, birthdate, and relationship to employee.</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799" name="Google Shape;799;p8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8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805" name="Google Shape;805;p84"/>
          <p:cNvSpPr txBox="1"/>
          <p:nvPr>
            <p:ph type="title"/>
          </p:nvPr>
        </p:nvSpPr>
        <p:spPr>
          <a:xfrm>
            <a:off x="250825" y="303212"/>
            <a:ext cx="8534400" cy="8429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ER Model Concepts</a:t>
            </a:r>
            <a:endParaRPr b="1" i="0" sz="4000" u="none" cap="small" strike="noStrike">
              <a:solidFill>
                <a:srgbClr val="333399"/>
              </a:solidFill>
              <a:latin typeface="Arial"/>
              <a:ea typeface="Arial"/>
              <a:cs typeface="Arial"/>
              <a:sym typeface="Arial"/>
            </a:endParaRPr>
          </a:p>
        </p:txBody>
      </p:sp>
      <p:sp>
        <p:nvSpPr>
          <p:cNvPr id="806" name="Google Shape;806;p84"/>
          <p:cNvSpPr txBox="1"/>
          <p:nvPr>
            <p:ph idx="1" type="body"/>
          </p:nvPr>
        </p:nvSpPr>
        <p:spPr>
          <a:xfrm>
            <a:off x="685800" y="1389062"/>
            <a:ext cx="8099425" cy="48974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Entities and Attributes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50"/>
              <a:buFont typeface="Times New Roman"/>
              <a:buChar char="●"/>
            </a:pPr>
            <a:r>
              <a:rPr b="0" i="0" lang="en-US" sz="2100" u="none" cap="none" strike="noStrike">
                <a:solidFill>
                  <a:schemeClr val="dk1"/>
                </a:solidFill>
                <a:latin typeface="Times New Roman"/>
                <a:ea typeface="Times New Roman"/>
                <a:cs typeface="Times New Roman"/>
                <a:sym typeface="Times New Roman"/>
              </a:rPr>
              <a:t>Entities are specific objects or things in the mini-world (some aspect of the real world) that are represented in the database.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150"/>
              <a:buFont typeface="Times New Roman"/>
              <a:buChar char="●"/>
            </a:pPr>
            <a:r>
              <a:rPr b="0" i="0" lang="en-US" sz="1900" u="none" cap="none" strike="noStrike">
                <a:solidFill>
                  <a:schemeClr val="dk1"/>
                </a:solidFill>
                <a:latin typeface="Times New Roman"/>
                <a:ea typeface="Times New Roman"/>
                <a:cs typeface="Times New Roman"/>
                <a:sym typeface="Times New Roman"/>
              </a:rPr>
              <a:t>For example the EMPLOYEE John Smith, the Research DEPARTMENT, the ProductX PROJECT</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50"/>
              <a:buFont typeface="Times New Roman"/>
              <a:buChar char="●"/>
            </a:pPr>
            <a:r>
              <a:rPr b="0" i="0" lang="en-US" sz="2100" u="none" cap="none" strike="noStrike">
                <a:solidFill>
                  <a:schemeClr val="dk1"/>
                </a:solidFill>
                <a:latin typeface="Times New Roman"/>
                <a:ea typeface="Times New Roman"/>
                <a:cs typeface="Times New Roman"/>
                <a:sym typeface="Times New Roman"/>
              </a:rPr>
              <a:t>Attributes are properties used to describe an entity.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150"/>
              <a:buFont typeface="Times New Roman"/>
              <a:buChar char="●"/>
            </a:pPr>
            <a:r>
              <a:rPr b="0" i="0" lang="en-US" sz="1900" u="none" cap="none" strike="noStrike">
                <a:solidFill>
                  <a:schemeClr val="dk1"/>
                </a:solidFill>
                <a:latin typeface="Times New Roman"/>
                <a:ea typeface="Times New Roman"/>
                <a:cs typeface="Times New Roman"/>
                <a:sym typeface="Times New Roman"/>
              </a:rPr>
              <a:t>For example an EMPLOYEE entity may have a Name, SSN, Address, Sex, BirthDate</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50"/>
              <a:buFont typeface="Times New Roman"/>
              <a:buChar char="●"/>
            </a:pPr>
            <a:r>
              <a:rPr b="0" i="0" lang="en-US" sz="2100" u="none" cap="none" strike="noStrike">
                <a:solidFill>
                  <a:schemeClr val="dk1"/>
                </a:solidFill>
                <a:latin typeface="Times New Roman"/>
                <a:ea typeface="Times New Roman"/>
                <a:cs typeface="Times New Roman"/>
                <a:sym typeface="Times New Roman"/>
              </a:rPr>
              <a:t>A specific entity will have a value for each of its attributes.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150"/>
              <a:buFont typeface="Times New Roman"/>
              <a:buChar char="●"/>
            </a:pPr>
            <a:r>
              <a:rPr b="0" i="0" lang="en-US" sz="1900" u="none" cap="none" strike="noStrike">
                <a:solidFill>
                  <a:schemeClr val="dk1"/>
                </a:solidFill>
                <a:latin typeface="Times New Roman"/>
                <a:ea typeface="Times New Roman"/>
                <a:cs typeface="Times New Roman"/>
                <a:sym typeface="Times New Roman"/>
              </a:rPr>
              <a:t>For example a specific employee entity may have Name='John Smith', SSN='123456789', Address ='731, Fondren, Houston, TX', Sex='M', BirthDate='09-JAN-55‘</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50"/>
              <a:buFont typeface="Times New Roman"/>
              <a:buChar char="●"/>
            </a:pPr>
            <a:r>
              <a:rPr b="0" i="0" lang="en-US" sz="2100" u="none" cap="none" strike="noStrike">
                <a:solidFill>
                  <a:schemeClr val="dk1"/>
                </a:solidFill>
                <a:latin typeface="Times New Roman"/>
                <a:ea typeface="Times New Roman"/>
                <a:cs typeface="Times New Roman"/>
                <a:sym typeface="Times New Roman"/>
              </a:rPr>
              <a:t>Each attribute has a </a:t>
            </a:r>
            <a:r>
              <a:rPr b="0" i="1" lang="en-US" sz="2100" u="none" cap="none" strike="noStrike">
                <a:solidFill>
                  <a:schemeClr val="dk1"/>
                </a:solidFill>
                <a:latin typeface="Times New Roman"/>
                <a:ea typeface="Times New Roman"/>
                <a:cs typeface="Times New Roman"/>
                <a:sym typeface="Times New Roman"/>
              </a:rPr>
              <a:t>value set</a:t>
            </a:r>
            <a:r>
              <a:rPr b="0" i="0" lang="en-US" sz="2100" u="none" cap="none" strike="noStrike">
                <a:solidFill>
                  <a:schemeClr val="dk1"/>
                </a:solidFill>
                <a:latin typeface="Times New Roman"/>
                <a:ea typeface="Times New Roman"/>
                <a:cs typeface="Times New Roman"/>
                <a:sym typeface="Times New Roman"/>
              </a:rPr>
              <a:t> (or data type) associated with it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150"/>
              <a:buFont typeface="Times New Roman"/>
              <a:buChar char="●"/>
            </a:pPr>
            <a:r>
              <a:rPr b="0" i="0" lang="en-US" sz="1900" u="none" cap="none" strike="noStrike">
                <a:solidFill>
                  <a:schemeClr val="dk1"/>
                </a:solidFill>
                <a:latin typeface="Times New Roman"/>
                <a:ea typeface="Times New Roman"/>
                <a:cs typeface="Times New Roman"/>
                <a:sym typeface="Times New Roman"/>
              </a:rPr>
              <a:t> e.g. integer, string, subrange, enumerated type, …</a:t>
            </a:r>
            <a:endParaRPr b="0" i="0" sz="1600" u="none" cap="none" strike="noStrike">
              <a:solidFill>
                <a:schemeClr val="dk1"/>
              </a:solidFill>
              <a:latin typeface="Times New Roman"/>
              <a:ea typeface="Times New Roman"/>
              <a:cs typeface="Times New Roman"/>
              <a:sym typeface="Times New Roman"/>
            </a:endParaRPr>
          </a:p>
        </p:txBody>
      </p:sp>
      <p:sp>
        <p:nvSpPr>
          <p:cNvPr id="807" name="Google Shape;807;p8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8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813" name="Google Shape;813;p85"/>
          <p:cNvSpPr txBox="1"/>
          <p:nvPr>
            <p:ph type="title"/>
          </p:nvPr>
        </p:nvSpPr>
        <p:spPr>
          <a:xfrm>
            <a:off x="250825" y="303212"/>
            <a:ext cx="8534400" cy="8429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Types of Attributes</a:t>
            </a:r>
            <a:endParaRPr b="1" i="0" sz="4000" u="none" cap="small" strike="noStrike">
              <a:solidFill>
                <a:srgbClr val="333399"/>
              </a:solidFill>
              <a:latin typeface="Arial"/>
              <a:ea typeface="Arial"/>
              <a:cs typeface="Arial"/>
              <a:sym typeface="Arial"/>
            </a:endParaRPr>
          </a:p>
        </p:txBody>
      </p:sp>
      <p:sp>
        <p:nvSpPr>
          <p:cNvPr id="814" name="Google Shape;814;p85"/>
          <p:cNvSpPr txBox="1"/>
          <p:nvPr>
            <p:ph idx="1" type="body"/>
          </p:nvPr>
        </p:nvSpPr>
        <p:spPr>
          <a:xfrm>
            <a:off x="685800" y="1146175"/>
            <a:ext cx="8099425" cy="5330825"/>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Simple attributes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500"/>
              <a:buFont typeface="Times New Roman"/>
              <a:buChar char="●"/>
            </a:pPr>
            <a:r>
              <a:rPr b="0" i="0" lang="en-US" sz="2500" u="none" cap="none" strike="noStrike">
                <a:solidFill>
                  <a:schemeClr val="dk1"/>
                </a:solidFill>
                <a:latin typeface="Times New Roman"/>
                <a:ea typeface="Times New Roman"/>
                <a:cs typeface="Times New Roman"/>
                <a:sym typeface="Times New Roman"/>
              </a:rPr>
              <a:t>Each entity has a single atomic value for the attribute.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250"/>
              <a:buFont typeface="Times New Roman"/>
              <a:buChar char="●"/>
            </a:pPr>
            <a:r>
              <a:rPr b="0" i="0" lang="en-US" sz="2100" u="none" cap="none" strike="noStrike">
                <a:solidFill>
                  <a:schemeClr val="dk1"/>
                </a:solidFill>
                <a:latin typeface="Times New Roman"/>
                <a:ea typeface="Times New Roman"/>
                <a:cs typeface="Times New Roman"/>
                <a:sym typeface="Times New Roman"/>
              </a:rPr>
              <a:t>For example, SSN or Sex.</a:t>
            </a:r>
            <a:endParaRPr b="0" i="0" sz="16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Composite attributes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500"/>
              <a:buFont typeface="Times New Roman"/>
              <a:buChar char="●"/>
            </a:pPr>
            <a:r>
              <a:rPr b="0" i="0" lang="en-US" sz="2500" u="none" cap="none" strike="noStrike">
                <a:solidFill>
                  <a:schemeClr val="dk1"/>
                </a:solidFill>
                <a:latin typeface="Times New Roman"/>
                <a:ea typeface="Times New Roman"/>
                <a:cs typeface="Times New Roman"/>
                <a:sym typeface="Times New Roman"/>
              </a:rPr>
              <a:t>The attribute may be composed of several components.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250"/>
              <a:buFont typeface="Times New Roman"/>
              <a:buChar char="●"/>
            </a:pPr>
            <a:r>
              <a:rPr b="0" i="0" lang="en-US" sz="2100" u="none" cap="none" strike="noStrike">
                <a:solidFill>
                  <a:schemeClr val="dk1"/>
                </a:solidFill>
                <a:latin typeface="Times New Roman"/>
                <a:ea typeface="Times New Roman"/>
                <a:cs typeface="Times New Roman"/>
                <a:sym typeface="Times New Roman"/>
              </a:rPr>
              <a:t>For example, Address (Apt#, House#, Street, City, State, ZipCode, Country) or Name (FirstName, MiddleName, LastName). </a:t>
            </a:r>
            <a:endParaRPr b="0" i="0" sz="16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Multi-valued attributes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500"/>
              <a:buFont typeface="Times New Roman"/>
              <a:buChar char="●"/>
            </a:pPr>
            <a:r>
              <a:rPr b="0" i="0" lang="en-US" sz="2500" u="none" cap="none" strike="noStrike">
                <a:solidFill>
                  <a:schemeClr val="dk1"/>
                </a:solidFill>
                <a:latin typeface="Times New Roman"/>
                <a:ea typeface="Times New Roman"/>
                <a:cs typeface="Times New Roman"/>
                <a:sym typeface="Times New Roman"/>
              </a:rPr>
              <a:t>An entity may have multiple values for that attribute.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250"/>
              <a:buFont typeface="Times New Roman"/>
              <a:buChar char="●"/>
            </a:pPr>
            <a:r>
              <a:rPr b="0" i="0" lang="en-US" sz="2100" u="none" cap="none" strike="noStrike">
                <a:solidFill>
                  <a:schemeClr val="dk1"/>
                </a:solidFill>
                <a:latin typeface="Times New Roman"/>
                <a:ea typeface="Times New Roman"/>
                <a:cs typeface="Times New Roman"/>
                <a:sym typeface="Times New Roman"/>
              </a:rPr>
              <a:t>For example, Color of a CAR or PreviousDegrees of a STUDENT. Denoted as {Color} or {PreviousDegrees}.</a:t>
            </a:r>
            <a:endParaRPr b="0" i="0" sz="1600" u="none" cap="none" strike="noStrike">
              <a:solidFill>
                <a:schemeClr val="dk1"/>
              </a:solidFill>
              <a:latin typeface="Times New Roman"/>
              <a:ea typeface="Times New Roman"/>
              <a:cs typeface="Times New Roman"/>
              <a:sym typeface="Times New Roman"/>
            </a:endParaRPr>
          </a:p>
        </p:txBody>
      </p:sp>
      <p:sp>
        <p:nvSpPr>
          <p:cNvPr id="815" name="Google Shape;815;p8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8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821" name="Google Shape;821;p86"/>
          <p:cNvSpPr txBox="1"/>
          <p:nvPr>
            <p:ph type="title"/>
          </p:nvPr>
        </p:nvSpPr>
        <p:spPr>
          <a:xfrm>
            <a:off x="1189037" y="323850"/>
            <a:ext cx="7173912"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Types of Attributes (cont.)</a:t>
            </a:r>
            <a:endParaRPr b="1" i="0" sz="4000" u="none" cap="small" strike="noStrike">
              <a:solidFill>
                <a:srgbClr val="333399"/>
              </a:solidFill>
              <a:latin typeface="Arial"/>
              <a:ea typeface="Arial"/>
              <a:cs typeface="Arial"/>
              <a:sym typeface="Arial"/>
            </a:endParaRPr>
          </a:p>
        </p:txBody>
      </p:sp>
      <p:sp>
        <p:nvSpPr>
          <p:cNvPr id="822" name="Google Shape;822;p86"/>
          <p:cNvSpPr txBox="1"/>
          <p:nvPr>
            <p:ph idx="1" type="body"/>
          </p:nvPr>
        </p:nvSpPr>
        <p:spPr>
          <a:xfrm>
            <a:off x="685800" y="1466850"/>
            <a:ext cx="7772400" cy="46291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Complex attributes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composite and multi-valued attributes may be nested in an arbitrary way.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For example, PreviousDegrees of a STUDENT is a composite multi-valued attribute denoted by {PreviousDegrees (College, Year, Degree, Field)}.</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Derived attributes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the value of an attribute may be determined from another attribute. </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For example, the Age attribute is derivable from the BirthDate attribute and the current date.</a:t>
            </a:r>
            <a:endParaRPr b="0" i="0" sz="1600" u="none" cap="none" strike="noStrike">
              <a:solidFill>
                <a:schemeClr val="dk1"/>
              </a:solidFill>
              <a:latin typeface="Times New Roman"/>
              <a:ea typeface="Times New Roman"/>
              <a:cs typeface="Times New Roman"/>
              <a:sym typeface="Times New Roman"/>
            </a:endParaRPr>
          </a:p>
        </p:txBody>
      </p:sp>
      <p:sp>
        <p:nvSpPr>
          <p:cNvPr id="823" name="Google Shape;823;p8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21" name="Google Shape;121;p24"/>
          <p:cNvSpPr txBox="1"/>
          <p:nvPr>
            <p:ph type="title"/>
          </p:nvPr>
        </p:nvSpPr>
        <p:spPr>
          <a:xfrm>
            <a:off x="228600" y="38100"/>
            <a:ext cx="85725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Introduction</a:t>
            </a:r>
            <a:endParaRPr b="1" i="0" sz="4000" u="none" cap="small" strike="noStrike">
              <a:solidFill>
                <a:srgbClr val="333399"/>
              </a:solidFill>
              <a:latin typeface="Arial"/>
              <a:ea typeface="Arial"/>
              <a:cs typeface="Arial"/>
              <a:sym typeface="Arial"/>
            </a:endParaRPr>
          </a:p>
        </p:txBody>
      </p:sp>
      <p:sp>
        <p:nvSpPr>
          <p:cNvPr id="122" name="Google Shape;122;p24"/>
          <p:cNvSpPr txBox="1"/>
          <p:nvPr>
            <p:ph idx="1" type="body"/>
          </p:nvPr>
        </p:nvSpPr>
        <p:spPr>
          <a:xfrm>
            <a:off x="228600" y="1181100"/>
            <a:ext cx="6624637" cy="4967287"/>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Database</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A collection of related data.</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Data</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Known facts that can be recorded and have an implicit meaning.</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Database Management System (DBMS)</a:t>
            </a:r>
            <a:r>
              <a:rPr b="0" i="0" lang="en-US" sz="2800" u="none" cap="none" strike="noStrike">
                <a:solidFill>
                  <a:srgbClr val="000000"/>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 A software system to facilitate the creation and maintenance of a computerized database.</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1" i="0" lang="en-US" sz="2800" u="none" cap="none" strike="noStrike">
                <a:solidFill>
                  <a:srgbClr val="000000"/>
                </a:solidFill>
                <a:latin typeface="Times New Roman"/>
                <a:ea typeface="Times New Roman"/>
                <a:cs typeface="Times New Roman"/>
                <a:sym typeface="Times New Roman"/>
              </a:rPr>
              <a:t>Database System</a:t>
            </a:r>
            <a:r>
              <a:rPr b="0" i="0" lang="en-US" sz="2800" u="none" cap="none" strike="noStrike">
                <a:solidFill>
                  <a:srgbClr val="000000"/>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400" u="none" cap="none" strike="noStrike">
                <a:solidFill>
                  <a:srgbClr val="000000"/>
                </a:solidFill>
                <a:latin typeface="Times New Roman"/>
                <a:ea typeface="Times New Roman"/>
                <a:cs typeface="Times New Roman"/>
                <a:sym typeface="Times New Roman"/>
              </a:rPr>
              <a:t>Include the DBMS software, the databases, and the applications</a:t>
            </a:r>
            <a:r>
              <a:rPr b="0" i="0" lang="en-US" sz="2800" u="none" cap="none" strike="noStrike">
                <a:solidFill>
                  <a:srgbClr val="000000"/>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p:txBody>
      </p:sp>
      <p:sp>
        <p:nvSpPr>
          <p:cNvPr id="123" name="Google Shape;123;p24"/>
          <p:cNvSpPr txBox="1"/>
          <p:nvPr/>
        </p:nvSpPr>
        <p:spPr>
          <a:xfrm>
            <a:off x="7348537" y="3971925"/>
            <a:ext cx="1276350" cy="379412"/>
          </a:xfrm>
          <a:prstGeom prst="rect">
            <a:avLst/>
          </a:prstGeom>
          <a:noFill/>
          <a:ln cap="rnd"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Application</a:t>
            </a:r>
            <a:endParaRPr b="0" i="0" sz="1800" u="none" cap="none" strike="noStrike">
              <a:solidFill>
                <a:schemeClr val="lt1"/>
              </a:solidFill>
              <a:latin typeface="Times New Roman"/>
              <a:ea typeface="Times New Roman"/>
              <a:cs typeface="Times New Roman"/>
              <a:sym typeface="Times New Roman"/>
            </a:endParaRPr>
          </a:p>
        </p:txBody>
      </p:sp>
      <p:sp>
        <p:nvSpPr>
          <p:cNvPr id="124" name="Google Shape;124;p24"/>
          <p:cNvSpPr txBox="1"/>
          <p:nvPr/>
        </p:nvSpPr>
        <p:spPr>
          <a:xfrm>
            <a:off x="7615237" y="4673600"/>
            <a:ext cx="8318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DBMS</a:t>
            </a:r>
            <a:endParaRPr b="0" i="0" sz="1800" u="none" cap="none" strike="noStrike">
              <a:solidFill>
                <a:schemeClr val="lt1"/>
              </a:solidFill>
              <a:latin typeface="Times New Roman"/>
              <a:ea typeface="Times New Roman"/>
              <a:cs typeface="Times New Roman"/>
              <a:sym typeface="Times New Roman"/>
            </a:endParaRPr>
          </a:p>
        </p:txBody>
      </p:sp>
      <p:sp>
        <p:nvSpPr>
          <p:cNvPr id="125" name="Google Shape;125;p24"/>
          <p:cNvSpPr txBox="1"/>
          <p:nvPr/>
        </p:nvSpPr>
        <p:spPr>
          <a:xfrm>
            <a:off x="7481887" y="5459412"/>
            <a:ext cx="10223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Database</a:t>
            </a:r>
            <a:endParaRPr b="0" i="0" sz="1800" u="none" cap="none" strike="noStrike">
              <a:solidFill>
                <a:schemeClr val="lt1"/>
              </a:solidFill>
              <a:latin typeface="Times New Roman"/>
              <a:ea typeface="Times New Roman"/>
              <a:cs typeface="Times New Roman"/>
              <a:sym typeface="Times New Roman"/>
            </a:endParaRPr>
          </a:p>
        </p:txBody>
      </p:sp>
      <p:sp>
        <p:nvSpPr>
          <p:cNvPr id="126" name="Google Shape;126;p24"/>
          <p:cNvSpPr/>
          <p:nvPr/>
        </p:nvSpPr>
        <p:spPr>
          <a:xfrm>
            <a:off x="7481887" y="5345112"/>
            <a:ext cx="1022350" cy="533400"/>
          </a:xfrm>
          <a:prstGeom prst="can">
            <a:avLst>
              <a:gd fmla="val 25000" name="adj"/>
            </a:avLst>
          </a:prstGeom>
          <a:noFill/>
          <a:ln cap="rnd"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24"/>
          <p:cNvSpPr txBox="1"/>
          <p:nvPr/>
        </p:nvSpPr>
        <p:spPr>
          <a:xfrm>
            <a:off x="7615237" y="3211512"/>
            <a:ext cx="7048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Users</a:t>
            </a:r>
            <a:endParaRPr b="0" i="0" sz="1800" u="none" cap="none" strike="noStrike">
              <a:solidFill>
                <a:schemeClr val="lt1"/>
              </a:solidFill>
              <a:latin typeface="Times New Roman"/>
              <a:ea typeface="Times New Roman"/>
              <a:cs typeface="Times New Roman"/>
              <a:sym typeface="Times New Roman"/>
            </a:endParaRPr>
          </a:p>
        </p:txBody>
      </p:sp>
      <p:cxnSp>
        <p:nvCxnSpPr>
          <p:cNvPr id="128" name="Google Shape;128;p24"/>
          <p:cNvCxnSpPr/>
          <p:nvPr/>
        </p:nvCxnSpPr>
        <p:spPr>
          <a:xfrm>
            <a:off x="7996237" y="3592512"/>
            <a:ext cx="0" cy="381000"/>
          </a:xfrm>
          <a:prstGeom prst="straightConnector1">
            <a:avLst/>
          </a:prstGeom>
          <a:noFill/>
          <a:ln cap="rnd" cmpd="sng" w="12700">
            <a:solidFill>
              <a:schemeClr val="dk1"/>
            </a:solidFill>
            <a:prstDash val="solid"/>
            <a:miter lim="8000"/>
            <a:headEnd len="sm" w="sm" type="none"/>
            <a:tailEnd len="sm" w="sm" type="triangle"/>
          </a:ln>
        </p:spPr>
      </p:cxnSp>
      <p:sp>
        <p:nvSpPr>
          <p:cNvPr id="129" name="Google Shape;129;p24"/>
          <p:cNvSpPr/>
          <p:nvPr/>
        </p:nvSpPr>
        <p:spPr>
          <a:xfrm>
            <a:off x="7081837" y="4659312"/>
            <a:ext cx="1828800" cy="381000"/>
          </a:xfrm>
          <a:prstGeom prst="roundRect">
            <a:avLst>
              <a:gd fmla="val 8550" name="adj"/>
            </a:avLst>
          </a:prstGeom>
          <a:noFill/>
          <a:ln cap="rnd"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 name="Google Shape;130;p24"/>
          <p:cNvCxnSpPr/>
          <p:nvPr/>
        </p:nvCxnSpPr>
        <p:spPr>
          <a:xfrm>
            <a:off x="7996237" y="4354512"/>
            <a:ext cx="0" cy="304800"/>
          </a:xfrm>
          <a:prstGeom prst="straightConnector1">
            <a:avLst/>
          </a:prstGeom>
          <a:noFill/>
          <a:ln cap="rnd" cmpd="sng" w="12700">
            <a:solidFill>
              <a:schemeClr val="dk1"/>
            </a:solidFill>
            <a:prstDash val="solid"/>
            <a:miter lim="8000"/>
            <a:headEnd len="sm" w="sm" type="none"/>
            <a:tailEnd len="sm" w="sm" type="triangle"/>
          </a:ln>
        </p:spPr>
      </p:cxnSp>
      <p:cxnSp>
        <p:nvCxnSpPr>
          <p:cNvPr id="131" name="Google Shape;131;p24"/>
          <p:cNvCxnSpPr/>
          <p:nvPr/>
        </p:nvCxnSpPr>
        <p:spPr>
          <a:xfrm>
            <a:off x="7996237" y="5040312"/>
            <a:ext cx="0" cy="304800"/>
          </a:xfrm>
          <a:prstGeom prst="straightConnector1">
            <a:avLst/>
          </a:prstGeom>
          <a:noFill/>
          <a:ln cap="rnd" cmpd="sng" w="12700">
            <a:solidFill>
              <a:schemeClr val="dk1"/>
            </a:solidFill>
            <a:prstDash val="solid"/>
            <a:miter lim="8000"/>
            <a:headEnd len="sm" w="sm" type="none"/>
            <a:tailEnd len="sm" w="sm" type="triangle"/>
          </a:ln>
        </p:spPr>
      </p:cxnSp>
      <p:sp>
        <p:nvSpPr>
          <p:cNvPr id="132" name="Google Shape;132;p2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8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829" name="Google Shape;829;p87"/>
          <p:cNvSpPr txBox="1"/>
          <p:nvPr>
            <p:ph type="title"/>
          </p:nvPr>
        </p:nvSpPr>
        <p:spPr>
          <a:xfrm>
            <a:off x="685800" y="536575"/>
            <a:ext cx="7772400" cy="801687"/>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Key Attributes</a:t>
            </a:r>
            <a:endParaRPr b="1" i="0" sz="4000" u="none" cap="small" strike="noStrike">
              <a:solidFill>
                <a:srgbClr val="333399"/>
              </a:solidFill>
              <a:latin typeface="Arial"/>
              <a:ea typeface="Arial"/>
              <a:cs typeface="Arial"/>
              <a:sym typeface="Arial"/>
            </a:endParaRPr>
          </a:p>
        </p:txBody>
      </p:sp>
      <p:sp>
        <p:nvSpPr>
          <p:cNvPr id="830" name="Google Shape;830;p87"/>
          <p:cNvSpPr txBox="1"/>
          <p:nvPr>
            <p:ph idx="1" type="body"/>
          </p:nvPr>
        </p:nvSpPr>
        <p:spPr>
          <a:xfrm>
            <a:off x="685800" y="1906587"/>
            <a:ext cx="8099425" cy="415131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An attribute of an entity type for which each entity must have a unique value is called a key attribute of the entity type.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For example, SSN of EMPLOYEE.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 key attribute may be composite.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For example, VehicleRegistrationNumber is a key of the CAR entity type with components (Number, State).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An entity type may have more than one key. For example, the CAR entity type may have two keys: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50"/>
              <a:buFont typeface="Times New Roman"/>
              <a:buChar char="●"/>
            </a:pPr>
            <a:r>
              <a:rPr b="0" i="0" lang="en-US" sz="2100" u="none" cap="none" strike="noStrike">
                <a:solidFill>
                  <a:schemeClr val="dk1"/>
                </a:solidFill>
                <a:latin typeface="Times New Roman"/>
                <a:ea typeface="Times New Roman"/>
                <a:cs typeface="Times New Roman"/>
                <a:sym typeface="Times New Roman"/>
              </a:rPr>
              <a:t>VehicleIdentificationNumber (popularly called VIN) and</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50"/>
              <a:buFont typeface="Times New Roman"/>
              <a:buChar char="●"/>
            </a:pPr>
            <a:r>
              <a:rPr b="0" i="0" lang="en-US" sz="2100" u="none" cap="none" strike="noStrike">
                <a:solidFill>
                  <a:schemeClr val="dk1"/>
                </a:solidFill>
                <a:latin typeface="Times New Roman"/>
                <a:ea typeface="Times New Roman"/>
                <a:cs typeface="Times New Roman"/>
                <a:sym typeface="Times New Roman"/>
              </a:rPr>
              <a:t>VehicleRegistratuionNumber (Number, State), also known as license_plate number.</a:t>
            </a:r>
            <a:endParaRPr b="0" i="0" sz="1800" u="none" cap="none" strike="noStrike">
              <a:solidFill>
                <a:schemeClr val="dk1"/>
              </a:solidFill>
              <a:latin typeface="Times New Roman"/>
              <a:ea typeface="Times New Roman"/>
              <a:cs typeface="Times New Roman"/>
              <a:sym typeface="Times New Roman"/>
            </a:endParaRPr>
          </a:p>
        </p:txBody>
      </p:sp>
      <p:sp>
        <p:nvSpPr>
          <p:cNvPr id="831" name="Google Shape;831;p8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8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837" name="Google Shape;837;p88"/>
          <p:cNvSpPr txBox="1"/>
          <p:nvPr>
            <p:ph idx="4294967295" type="title"/>
          </p:nvPr>
        </p:nvSpPr>
        <p:spPr>
          <a:xfrm>
            <a:off x="0" y="379412"/>
            <a:ext cx="9144000" cy="1144587"/>
          </a:xfrm>
          <a:prstGeom prst="rect">
            <a:avLst/>
          </a:prstGeom>
          <a:noFill/>
          <a:ln>
            <a:noFill/>
          </a:ln>
        </p:spPr>
        <p:txBody>
          <a:bodyPr anchorCtr="0" anchor="ctr" bIns="45700" lIns="91425" spcFirstLastPara="1" rIns="91425" wrap="square" tIns="0">
            <a:noAutofit/>
          </a:bodyPr>
          <a:lstStyle/>
          <a:p>
            <a:pPr indent="0" lvl="0" marL="0" marR="0" rtl="0" algn="ctr">
              <a:spcBef>
                <a:spcPts val="0"/>
              </a:spcBef>
              <a:spcAft>
                <a:spcPts val="0"/>
              </a:spcAft>
              <a:buClr>
                <a:srgbClr val="333399"/>
              </a:buClr>
              <a:buFont typeface="Arial"/>
              <a:buNone/>
            </a:pPr>
            <a:r>
              <a:rPr b="1" i="0" lang="en-US" sz="3600" u="none" cap="none" strike="noStrike">
                <a:solidFill>
                  <a:srgbClr val="333399"/>
                </a:solidFill>
                <a:latin typeface="Arial"/>
                <a:ea typeface="Arial"/>
                <a:cs typeface="Arial"/>
                <a:sym typeface="Arial"/>
              </a:rPr>
              <a:t>ENTITY SET corresponding to the</a:t>
            </a:r>
            <a:br>
              <a:rPr b="1" i="0" lang="en-US" sz="3600" u="none" cap="none" strike="noStrike">
                <a:solidFill>
                  <a:srgbClr val="333399"/>
                </a:solidFill>
                <a:latin typeface="Arial"/>
                <a:ea typeface="Arial"/>
                <a:cs typeface="Arial"/>
                <a:sym typeface="Arial"/>
              </a:rPr>
            </a:br>
            <a:r>
              <a:rPr b="1" i="0" lang="en-US" sz="3600" u="none" cap="none" strike="noStrike">
                <a:solidFill>
                  <a:srgbClr val="333399"/>
                </a:solidFill>
                <a:latin typeface="Arial"/>
                <a:ea typeface="Arial"/>
                <a:cs typeface="Arial"/>
                <a:sym typeface="Arial"/>
              </a:rPr>
              <a:t>ENTITY TYPE CAR</a:t>
            </a:r>
            <a:endParaRPr b="0" i="0" sz="4400" u="none" cap="none" strike="noStrike">
              <a:solidFill>
                <a:srgbClr val="333399"/>
              </a:solidFill>
              <a:latin typeface="Arial"/>
              <a:ea typeface="Arial"/>
              <a:cs typeface="Arial"/>
              <a:sym typeface="Arial"/>
            </a:endParaRPr>
          </a:p>
        </p:txBody>
      </p:sp>
      <p:sp>
        <p:nvSpPr>
          <p:cNvPr id="838" name="Google Shape;838;p88"/>
          <p:cNvSpPr/>
          <p:nvPr/>
        </p:nvSpPr>
        <p:spPr>
          <a:xfrm>
            <a:off x="538162" y="2590800"/>
            <a:ext cx="8267700" cy="3314700"/>
          </a:xfrm>
          <a:prstGeom prst="roundRect">
            <a:avLst>
              <a:gd fmla="val 16667" name="adj"/>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car</a:t>
            </a:r>
            <a:r>
              <a:rPr b="0" baseline="-25000" i="1" lang="en-US" sz="2000" u="none" cap="none" strike="noStrike">
                <a:solidFill>
                  <a:schemeClr val="dk1"/>
                </a:solidFill>
                <a:latin typeface="Times New Roman"/>
                <a:ea typeface="Times New Roman"/>
                <a:cs typeface="Times New Roman"/>
                <a:sym typeface="Times New Roman"/>
              </a:rPr>
              <a:t>1</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((ABC 123, TEXAS), TK629, Ford Mustang, convertible, 1999, (red, black))</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car</a:t>
            </a:r>
            <a:r>
              <a:rPr b="0" baseline="-25000" i="0" lang="en-US" sz="2000" u="none" cap="none" strike="noStrike">
                <a:solidFill>
                  <a:schemeClr val="dk1"/>
                </a:solidFill>
                <a:latin typeface="Times New Roman"/>
                <a:ea typeface="Times New Roman"/>
                <a:cs typeface="Times New Roman"/>
                <a:sym typeface="Times New Roman"/>
              </a:rPr>
              <a:t>2</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((ABC 123, NEW YORK), WP9872, Nissan 300ZX, 2-door, 2002, (blue))</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car</a:t>
            </a:r>
            <a:r>
              <a:rPr b="0" baseline="-25000" i="0" lang="en-US" sz="20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((VSY 720, TEXAS), TD729, Buick LeSabre, 4-door, 2003, (white, blue))</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2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2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2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839" name="Google Shape;839;p88"/>
          <p:cNvSpPr txBox="1"/>
          <p:nvPr/>
        </p:nvSpPr>
        <p:spPr>
          <a:xfrm>
            <a:off x="204787" y="1790700"/>
            <a:ext cx="8986837" cy="7334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2100" u="none" cap="none" strike="noStrike">
                <a:solidFill>
                  <a:schemeClr val="dk1"/>
                </a:solidFill>
                <a:latin typeface="Times New Roman"/>
                <a:ea typeface="Times New Roman"/>
                <a:cs typeface="Times New Roman"/>
                <a:sym typeface="Times New Roman"/>
              </a:rPr>
              <a:t>CAR</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Clr>
                <a:schemeClr val="lt1"/>
              </a:buClr>
              <a:buFont typeface="Times New Roman"/>
              <a:buNone/>
            </a:pPr>
            <a:r>
              <a:rPr b="0" i="0" lang="en-US" sz="2100" u="none" cap="none" strike="noStrike">
                <a:solidFill>
                  <a:schemeClr val="dk1"/>
                </a:solidFill>
                <a:latin typeface="Times New Roman"/>
                <a:ea typeface="Times New Roman"/>
                <a:cs typeface="Times New Roman"/>
                <a:sym typeface="Times New Roman"/>
              </a:rPr>
              <a:t>Registration(RegistrationNumber, State), VehicleID, Make, Model, Year, {Color}</a:t>
            </a:r>
            <a:endParaRPr b="0" i="0" sz="1800" u="none" cap="none" strike="noStrike">
              <a:solidFill>
                <a:schemeClr val="lt1"/>
              </a:solidFill>
              <a:latin typeface="Times New Roman"/>
              <a:ea typeface="Times New Roman"/>
              <a:cs typeface="Times New Roman"/>
              <a:sym typeface="Times New Roman"/>
            </a:endParaRPr>
          </a:p>
        </p:txBody>
      </p:sp>
      <p:sp>
        <p:nvSpPr>
          <p:cNvPr id="840" name="Google Shape;840;p8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846" name="Google Shape;846;p89"/>
          <p:cNvSpPr txBox="1"/>
          <p:nvPr>
            <p:ph type="title"/>
          </p:nvPr>
        </p:nvSpPr>
        <p:spPr>
          <a:xfrm>
            <a:off x="76200" y="311150"/>
            <a:ext cx="9067800" cy="549275"/>
          </a:xfrm>
          <a:prstGeom prst="rect">
            <a:avLst/>
          </a:prstGeom>
          <a:noFill/>
          <a:ln>
            <a:noFill/>
          </a:ln>
        </p:spPr>
        <p:txBody>
          <a:bodyPr anchorCtr="0" anchor="ctr" bIns="45700" lIns="91425" spcFirstLastPara="1" rIns="91425" wrap="square" tIns="0">
            <a:noAutofit/>
          </a:bodyPr>
          <a:lstStyle/>
          <a:p>
            <a:pPr indent="0" lvl="0" marL="0" marR="0" rtl="0" algn="ctr">
              <a:spcBef>
                <a:spcPts val="0"/>
              </a:spcBef>
              <a:spcAft>
                <a:spcPts val="0"/>
              </a:spcAft>
              <a:buClr>
                <a:srgbClr val="333399"/>
              </a:buClr>
              <a:buFont typeface="Arial"/>
              <a:buNone/>
            </a:pPr>
            <a:r>
              <a:rPr b="1" i="0" lang="en-US" sz="3300" u="none" cap="small" strike="noStrike">
                <a:solidFill>
                  <a:srgbClr val="333399"/>
                </a:solidFill>
                <a:latin typeface="Arial"/>
                <a:ea typeface="Arial"/>
                <a:cs typeface="Arial"/>
                <a:sym typeface="Arial"/>
              </a:rPr>
              <a:t>SUMMARY OF ER-DIAGRAM NOTATION</a:t>
            </a:r>
            <a:endParaRPr b="1" i="0" sz="4000" u="none" cap="small" strike="noStrike">
              <a:solidFill>
                <a:srgbClr val="333399"/>
              </a:solidFill>
              <a:latin typeface="Arial"/>
              <a:ea typeface="Arial"/>
              <a:cs typeface="Arial"/>
              <a:sym typeface="Arial"/>
            </a:endParaRPr>
          </a:p>
        </p:txBody>
      </p:sp>
      <p:sp>
        <p:nvSpPr>
          <p:cNvPr id="847" name="Google Shape;847;p89"/>
          <p:cNvSpPr txBox="1"/>
          <p:nvPr>
            <p:ph idx="1" type="body"/>
          </p:nvPr>
        </p:nvSpPr>
        <p:spPr>
          <a:xfrm>
            <a:off x="4686300" y="993775"/>
            <a:ext cx="4419600" cy="5505450"/>
          </a:xfrm>
          <a:prstGeom prst="rect">
            <a:avLst/>
          </a:prstGeom>
          <a:noFill/>
          <a:ln>
            <a:noFill/>
          </a:ln>
        </p:spPr>
        <p:txBody>
          <a:bodyPr anchorCtr="0" anchor="t" bIns="45700" lIns="91425" spcFirstLastPara="1" rIns="91425" wrap="square" tIns="45700">
            <a:noAutofit/>
          </a:bodyPr>
          <a:lstStyle/>
          <a:p>
            <a:pPr indent="0" lvl="0" marL="0" marR="0" rtl="0" algn="l">
              <a:spcBef>
                <a:spcPts val="720"/>
              </a:spcBef>
              <a:spcAft>
                <a:spcPts val="0"/>
              </a:spcAft>
              <a:buClr>
                <a:srgbClr val="FF0000"/>
              </a:buClr>
              <a:buFont typeface="Times New Roman"/>
              <a:buNone/>
            </a:pPr>
            <a:r>
              <a:rPr b="0" i="0" lang="en-US" sz="1200" u="sng" cap="none" strike="noStrike">
                <a:solidFill>
                  <a:schemeClr val="dk1"/>
                </a:solidFill>
                <a:latin typeface="Times New Roman"/>
                <a:ea typeface="Times New Roman"/>
                <a:cs typeface="Times New Roman"/>
                <a:sym typeface="Times New Roman"/>
              </a:rPr>
              <a:t>Meaning</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840"/>
              </a:spcBef>
              <a:spcAft>
                <a:spcPts val="0"/>
              </a:spcAft>
              <a:buClr>
                <a:srgbClr val="FF0000"/>
              </a:buClr>
              <a:buFont typeface="Times New Roman"/>
              <a:buNone/>
            </a:pPr>
            <a:r>
              <a:rPr b="0" i="0" lang="en-US" sz="1200" u="none" cap="none" strike="noStrike">
                <a:solidFill>
                  <a:schemeClr val="dk1"/>
                </a:solidFill>
                <a:latin typeface="Times New Roman"/>
                <a:ea typeface="Times New Roman"/>
                <a:cs typeface="Times New Roman"/>
                <a:sym typeface="Times New Roman"/>
              </a:rPr>
              <a:t>ENTITY TYPE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840"/>
              </a:spcBef>
              <a:spcAft>
                <a:spcPts val="0"/>
              </a:spcAft>
              <a:buClr>
                <a:srgbClr val="FF0000"/>
              </a:buClr>
              <a:buFont typeface="Times New Roman"/>
              <a:buNone/>
            </a:pPr>
            <a:r>
              <a:rPr b="0" i="0" lang="en-US" sz="1200" u="none" cap="none" strike="noStrike">
                <a:solidFill>
                  <a:schemeClr val="dk1"/>
                </a:solidFill>
                <a:latin typeface="Times New Roman"/>
                <a:ea typeface="Times New Roman"/>
                <a:cs typeface="Times New Roman"/>
                <a:sym typeface="Times New Roman"/>
              </a:rPr>
              <a:t>WEAK ENTITY TYPE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840"/>
              </a:spcBef>
              <a:spcAft>
                <a:spcPts val="0"/>
              </a:spcAft>
              <a:buClr>
                <a:srgbClr val="FF0000"/>
              </a:buClr>
              <a:buFont typeface="Times New Roman"/>
              <a:buNone/>
            </a:pPr>
            <a:r>
              <a:rPr b="0" i="0" lang="en-US" sz="1200" u="none" cap="none" strike="noStrike">
                <a:solidFill>
                  <a:schemeClr val="dk1"/>
                </a:solidFill>
                <a:latin typeface="Times New Roman"/>
                <a:ea typeface="Times New Roman"/>
                <a:cs typeface="Times New Roman"/>
                <a:sym typeface="Times New Roman"/>
              </a:rPr>
              <a:t>RELATIONSHIP TYPE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840"/>
              </a:spcBef>
              <a:spcAft>
                <a:spcPts val="0"/>
              </a:spcAft>
              <a:buClr>
                <a:srgbClr val="FF0000"/>
              </a:buClr>
              <a:buFont typeface="Times New Roman"/>
              <a:buNone/>
            </a:pPr>
            <a:r>
              <a:rPr b="0" i="0" lang="en-US" sz="1200" u="none" cap="none" strike="noStrike">
                <a:solidFill>
                  <a:schemeClr val="dk1"/>
                </a:solidFill>
                <a:latin typeface="Times New Roman"/>
                <a:ea typeface="Times New Roman"/>
                <a:cs typeface="Times New Roman"/>
                <a:sym typeface="Times New Roman"/>
              </a:rPr>
              <a:t>IDENTIFYING RELATIONSHIP TYPE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840"/>
              </a:spcBef>
              <a:spcAft>
                <a:spcPts val="0"/>
              </a:spcAft>
              <a:buClr>
                <a:srgbClr val="FF0000"/>
              </a:buClr>
              <a:buFont typeface="Times New Roman"/>
              <a:buNone/>
            </a:pPr>
            <a:r>
              <a:rPr b="0" i="0" lang="en-US" sz="1200" u="none" cap="none" strike="noStrike">
                <a:solidFill>
                  <a:schemeClr val="dk1"/>
                </a:solidFill>
                <a:latin typeface="Times New Roman"/>
                <a:ea typeface="Times New Roman"/>
                <a:cs typeface="Times New Roman"/>
                <a:sym typeface="Times New Roman"/>
              </a:rPr>
              <a:t>ATTRIBUTE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840"/>
              </a:spcBef>
              <a:spcAft>
                <a:spcPts val="0"/>
              </a:spcAft>
              <a:buClr>
                <a:srgbClr val="FF0000"/>
              </a:buClr>
              <a:buFont typeface="Times New Roman"/>
              <a:buNone/>
            </a:pPr>
            <a:r>
              <a:rPr b="0" i="0" lang="en-US" sz="1200" u="none" cap="none" strike="noStrike">
                <a:solidFill>
                  <a:schemeClr val="dk1"/>
                </a:solidFill>
                <a:latin typeface="Times New Roman"/>
                <a:ea typeface="Times New Roman"/>
                <a:cs typeface="Times New Roman"/>
                <a:sym typeface="Times New Roman"/>
              </a:rPr>
              <a:t>KEY ATTRIBUTE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840"/>
              </a:spcBef>
              <a:spcAft>
                <a:spcPts val="0"/>
              </a:spcAft>
              <a:buClr>
                <a:srgbClr val="FF0000"/>
              </a:buClr>
              <a:buFont typeface="Times New Roman"/>
              <a:buNone/>
            </a:pPr>
            <a:r>
              <a:rPr b="0" i="0" lang="en-US" sz="1200" u="none" cap="none" strike="noStrike">
                <a:solidFill>
                  <a:schemeClr val="dk1"/>
                </a:solidFill>
                <a:latin typeface="Times New Roman"/>
                <a:ea typeface="Times New Roman"/>
                <a:cs typeface="Times New Roman"/>
                <a:sym typeface="Times New Roman"/>
              </a:rPr>
              <a:t>MULTIVALUED ATTRIBUTE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840"/>
              </a:spcBef>
              <a:spcAft>
                <a:spcPts val="0"/>
              </a:spcAft>
              <a:buClr>
                <a:srgbClr val="FF0000"/>
              </a:buClr>
              <a:buFont typeface="Times New Roman"/>
              <a:buNone/>
            </a:pPr>
            <a:r>
              <a:rPr b="0" i="0" lang="en-US" sz="1200" u="none" cap="none" strike="noStrike">
                <a:solidFill>
                  <a:schemeClr val="dk1"/>
                </a:solidFill>
                <a:latin typeface="Times New Roman"/>
                <a:ea typeface="Times New Roman"/>
                <a:cs typeface="Times New Roman"/>
                <a:sym typeface="Times New Roman"/>
              </a:rPr>
              <a:t>COMPOSITE ATTRIBUTE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840"/>
              </a:spcBef>
              <a:spcAft>
                <a:spcPts val="0"/>
              </a:spcAft>
              <a:buClr>
                <a:srgbClr val="FF0000"/>
              </a:buClr>
              <a:buFont typeface="Times New Roman"/>
              <a:buNone/>
            </a:pPr>
            <a:r>
              <a:rPr b="0" i="0" lang="en-US" sz="1200" u="none" cap="none" strike="noStrike">
                <a:solidFill>
                  <a:schemeClr val="dk1"/>
                </a:solidFill>
                <a:latin typeface="Times New Roman"/>
                <a:ea typeface="Times New Roman"/>
                <a:cs typeface="Times New Roman"/>
                <a:sym typeface="Times New Roman"/>
              </a:rPr>
              <a:t>DERIVED ATTRIBUTE</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840"/>
              </a:spcBef>
              <a:spcAft>
                <a:spcPts val="0"/>
              </a:spcAft>
              <a:buClr>
                <a:srgbClr val="FF0000"/>
              </a:buClr>
              <a:buFont typeface="Times New Roman"/>
              <a:buNone/>
            </a:pPr>
            <a:r>
              <a:rPr b="0" i="0" lang="en-US" sz="1200" u="none" cap="none" strike="noStrike">
                <a:solidFill>
                  <a:schemeClr val="dk1"/>
                </a:solidFill>
                <a:latin typeface="Times New Roman"/>
                <a:ea typeface="Times New Roman"/>
                <a:cs typeface="Times New Roman"/>
                <a:sym typeface="Times New Roman"/>
              </a:rPr>
              <a:t>TOTAL PARTICIPATION OF E</a:t>
            </a:r>
            <a:r>
              <a:rPr b="0" baseline="-25000" i="0" lang="en-US" sz="1200" u="none" cap="none" strike="noStrike">
                <a:solidFill>
                  <a:schemeClr val="dk1"/>
                </a:solidFill>
                <a:latin typeface="Times New Roman"/>
                <a:ea typeface="Times New Roman"/>
                <a:cs typeface="Times New Roman"/>
                <a:sym typeface="Times New Roman"/>
              </a:rPr>
              <a:t>2</a:t>
            </a:r>
            <a:r>
              <a:rPr b="0" i="0" lang="en-US" sz="1200" u="none" cap="none" strike="noStrike">
                <a:solidFill>
                  <a:schemeClr val="dk1"/>
                </a:solidFill>
                <a:latin typeface="Times New Roman"/>
                <a:ea typeface="Times New Roman"/>
                <a:cs typeface="Times New Roman"/>
                <a:sym typeface="Times New Roman"/>
              </a:rPr>
              <a:t> IN R</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840"/>
              </a:spcBef>
              <a:spcAft>
                <a:spcPts val="0"/>
              </a:spcAft>
              <a:buClr>
                <a:srgbClr val="FF0000"/>
              </a:buClr>
              <a:buFont typeface="Times New Roman"/>
              <a:buNone/>
            </a:pPr>
            <a:r>
              <a:rPr b="0" i="0" lang="en-US" sz="1200" u="none" cap="none" strike="noStrike">
                <a:solidFill>
                  <a:schemeClr val="dk1"/>
                </a:solidFill>
                <a:latin typeface="Times New Roman"/>
                <a:ea typeface="Times New Roman"/>
                <a:cs typeface="Times New Roman"/>
                <a:sym typeface="Times New Roman"/>
              </a:rPr>
              <a:t>CARDINALITY RATIO 1:N FOR E</a:t>
            </a:r>
            <a:r>
              <a:rPr b="0" baseline="-25000" i="0" lang="en-US" sz="1200" u="none" cap="none" strike="noStrike">
                <a:solidFill>
                  <a:schemeClr val="dk1"/>
                </a:solidFill>
                <a:latin typeface="Times New Roman"/>
                <a:ea typeface="Times New Roman"/>
                <a:cs typeface="Times New Roman"/>
                <a:sym typeface="Times New Roman"/>
              </a:rPr>
              <a:t>1</a:t>
            </a:r>
            <a:r>
              <a:rPr b="0" i="0" lang="en-US" sz="1200" u="none" cap="none" strike="noStrike">
                <a:solidFill>
                  <a:schemeClr val="dk1"/>
                </a:solidFill>
                <a:latin typeface="Times New Roman"/>
                <a:ea typeface="Times New Roman"/>
                <a:cs typeface="Times New Roman"/>
                <a:sym typeface="Times New Roman"/>
              </a:rPr>
              <a:t>:E</a:t>
            </a:r>
            <a:r>
              <a:rPr b="0" baseline="-25000" i="0" lang="en-US" sz="1200" u="none" cap="none" strike="noStrike">
                <a:solidFill>
                  <a:schemeClr val="dk1"/>
                </a:solidFill>
                <a:latin typeface="Times New Roman"/>
                <a:ea typeface="Times New Roman"/>
                <a:cs typeface="Times New Roman"/>
                <a:sym typeface="Times New Roman"/>
              </a:rPr>
              <a:t>2 </a:t>
            </a:r>
            <a:r>
              <a:rPr b="0" i="0" lang="en-US" sz="1200" u="none" cap="none" strike="noStrike">
                <a:solidFill>
                  <a:schemeClr val="dk1"/>
                </a:solidFill>
                <a:latin typeface="Times New Roman"/>
                <a:ea typeface="Times New Roman"/>
                <a:cs typeface="Times New Roman"/>
                <a:sym typeface="Times New Roman"/>
              </a:rPr>
              <a:t>IN R</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840"/>
              </a:spcBef>
              <a:spcAft>
                <a:spcPts val="840"/>
              </a:spcAft>
              <a:buClr>
                <a:srgbClr val="FF0000"/>
              </a:buClr>
              <a:buFont typeface="Times New Roman"/>
              <a:buNone/>
            </a:pPr>
            <a:r>
              <a:rPr b="0" i="0" lang="en-US" sz="1200" u="none" cap="none" strike="noStrike">
                <a:solidFill>
                  <a:schemeClr val="dk1"/>
                </a:solidFill>
                <a:latin typeface="Times New Roman"/>
                <a:ea typeface="Times New Roman"/>
                <a:cs typeface="Times New Roman"/>
                <a:sym typeface="Times New Roman"/>
              </a:rPr>
              <a:t>STRUCTURAL CONSTRAINT (min, max) ON PARTICIPATION OF E IN R</a:t>
            </a:r>
            <a:endParaRPr b="0" i="0" sz="2000" u="none" cap="none" strike="noStrike">
              <a:solidFill>
                <a:schemeClr val="dk1"/>
              </a:solidFill>
              <a:latin typeface="Times New Roman"/>
              <a:ea typeface="Times New Roman"/>
              <a:cs typeface="Times New Roman"/>
              <a:sym typeface="Times New Roman"/>
            </a:endParaRPr>
          </a:p>
        </p:txBody>
      </p:sp>
      <p:sp>
        <p:nvSpPr>
          <p:cNvPr id="848" name="Google Shape;848;p89"/>
          <p:cNvSpPr txBox="1"/>
          <p:nvPr/>
        </p:nvSpPr>
        <p:spPr>
          <a:xfrm>
            <a:off x="2728912" y="993775"/>
            <a:ext cx="658812" cy="182562"/>
          </a:xfrm>
          <a:prstGeom prst="rect">
            <a:avLst/>
          </a:prstGeom>
          <a:noFill/>
          <a:ln>
            <a:noFill/>
          </a:ln>
        </p:spPr>
        <p:txBody>
          <a:bodyPr anchorCtr="0" anchor="t" bIns="0" lIns="91425" spcFirstLastPara="1" rIns="91425" wrap="square" tIns="0">
            <a:noAutofit/>
          </a:bodyPr>
          <a:lstStyle/>
          <a:p>
            <a:pPr indent="0" lvl="0" marL="0" marR="0" rtl="0" algn="l">
              <a:spcBef>
                <a:spcPts val="0"/>
              </a:spcBef>
              <a:spcAft>
                <a:spcPts val="0"/>
              </a:spcAft>
              <a:buClr>
                <a:schemeClr val="lt1"/>
              </a:buClr>
              <a:buFont typeface="Times New Roman"/>
              <a:buNone/>
            </a:pPr>
            <a:r>
              <a:rPr b="0" i="0" lang="en-US" sz="1200" u="sng" cap="none" strike="noStrike">
                <a:solidFill>
                  <a:schemeClr val="dk1"/>
                </a:solidFill>
                <a:latin typeface="Times New Roman"/>
                <a:ea typeface="Times New Roman"/>
                <a:cs typeface="Times New Roman"/>
                <a:sym typeface="Times New Roman"/>
              </a:rPr>
              <a:t>Symbol</a:t>
            </a:r>
            <a:endParaRPr b="0" i="0" sz="1800" u="none" cap="none" strike="noStrike">
              <a:solidFill>
                <a:schemeClr val="lt1"/>
              </a:solidFill>
              <a:latin typeface="Times New Roman"/>
              <a:ea typeface="Times New Roman"/>
              <a:cs typeface="Times New Roman"/>
              <a:sym typeface="Times New Roman"/>
            </a:endParaRPr>
          </a:p>
        </p:txBody>
      </p:sp>
      <p:sp>
        <p:nvSpPr>
          <p:cNvPr id="849" name="Google Shape;849;p89"/>
          <p:cNvSpPr txBox="1"/>
          <p:nvPr/>
        </p:nvSpPr>
        <p:spPr>
          <a:xfrm>
            <a:off x="2620962" y="1331912"/>
            <a:ext cx="901700" cy="314325"/>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850" name="Google Shape;850;p89"/>
          <p:cNvGrpSpPr/>
          <p:nvPr/>
        </p:nvGrpSpPr>
        <p:grpSpPr>
          <a:xfrm>
            <a:off x="2576512" y="1763712"/>
            <a:ext cx="990600" cy="400050"/>
            <a:chOff x="1722437" y="1758950"/>
            <a:chExt cx="990600" cy="400050"/>
          </a:xfrm>
        </p:grpSpPr>
        <p:sp>
          <p:nvSpPr>
            <p:cNvPr id="851" name="Google Shape;851;p89"/>
            <p:cNvSpPr txBox="1"/>
            <p:nvPr/>
          </p:nvSpPr>
          <p:spPr>
            <a:xfrm>
              <a:off x="1760537" y="1793875"/>
              <a:ext cx="914400" cy="320675"/>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52" name="Google Shape;852;p89"/>
            <p:cNvSpPr txBox="1"/>
            <p:nvPr/>
          </p:nvSpPr>
          <p:spPr>
            <a:xfrm>
              <a:off x="1722437" y="1758950"/>
              <a:ext cx="990600" cy="4000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853" name="Google Shape;853;p89"/>
          <p:cNvSpPr txBox="1"/>
          <p:nvPr/>
        </p:nvSpPr>
        <p:spPr>
          <a:xfrm rot="2700000">
            <a:off x="2892425" y="2284412"/>
            <a:ext cx="254000" cy="25400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854" name="Google Shape;854;p89"/>
          <p:cNvGrpSpPr/>
          <p:nvPr/>
        </p:nvGrpSpPr>
        <p:grpSpPr>
          <a:xfrm>
            <a:off x="2792673" y="2622811"/>
            <a:ext cx="453503" cy="453503"/>
            <a:chOff x="1938598" y="2618048"/>
            <a:chExt cx="453503" cy="453503"/>
          </a:xfrm>
        </p:grpSpPr>
        <p:sp>
          <p:nvSpPr>
            <p:cNvPr id="855" name="Google Shape;855;p89"/>
            <p:cNvSpPr txBox="1"/>
            <p:nvPr/>
          </p:nvSpPr>
          <p:spPr>
            <a:xfrm rot="2700000">
              <a:off x="2038350" y="2725737"/>
              <a:ext cx="254000" cy="25400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89"/>
            <p:cNvSpPr txBox="1"/>
            <p:nvPr/>
          </p:nvSpPr>
          <p:spPr>
            <a:xfrm rot="2700000">
              <a:off x="2005012" y="2684462"/>
              <a:ext cx="320675" cy="320675"/>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grpSp>
        <p:nvGrpSpPr>
          <p:cNvPr id="857" name="Google Shape;857;p89"/>
          <p:cNvGrpSpPr/>
          <p:nvPr/>
        </p:nvGrpSpPr>
        <p:grpSpPr>
          <a:xfrm>
            <a:off x="2332037" y="3173412"/>
            <a:ext cx="1143000" cy="211137"/>
            <a:chOff x="1477962" y="3248025"/>
            <a:chExt cx="1143000" cy="211137"/>
          </a:xfrm>
        </p:grpSpPr>
        <p:sp>
          <p:nvSpPr>
            <p:cNvPr id="858" name="Google Shape;858;p89"/>
            <p:cNvSpPr/>
            <p:nvPr/>
          </p:nvSpPr>
          <p:spPr>
            <a:xfrm>
              <a:off x="1874837" y="3248025"/>
              <a:ext cx="746125" cy="211137"/>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859" name="Google Shape;859;p89"/>
            <p:cNvCxnSpPr/>
            <p:nvPr/>
          </p:nvCxnSpPr>
          <p:spPr>
            <a:xfrm rot="10800000">
              <a:off x="1477962" y="3354387"/>
              <a:ext cx="396875" cy="0"/>
            </a:xfrm>
            <a:prstGeom prst="straightConnector1">
              <a:avLst/>
            </a:prstGeom>
            <a:noFill/>
            <a:ln cap="rnd" cmpd="sng" w="9525">
              <a:solidFill>
                <a:schemeClr val="dk1"/>
              </a:solidFill>
              <a:prstDash val="solid"/>
              <a:miter lim="8000"/>
              <a:headEnd len="sm" w="sm" type="none"/>
              <a:tailEnd len="sm" w="sm" type="none"/>
            </a:ln>
          </p:spPr>
        </p:cxnSp>
      </p:grpSp>
      <p:grpSp>
        <p:nvGrpSpPr>
          <p:cNvPr id="860" name="Google Shape;860;p89"/>
          <p:cNvGrpSpPr/>
          <p:nvPr/>
        </p:nvGrpSpPr>
        <p:grpSpPr>
          <a:xfrm>
            <a:off x="2332037" y="3549650"/>
            <a:ext cx="1143000" cy="211137"/>
            <a:chOff x="1477962" y="3513137"/>
            <a:chExt cx="1143000" cy="211137"/>
          </a:xfrm>
        </p:grpSpPr>
        <p:grpSp>
          <p:nvGrpSpPr>
            <p:cNvPr id="861" name="Google Shape;861;p89"/>
            <p:cNvGrpSpPr/>
            <p:nvPr/>
          </p:nvGrpSpPr>
          <p:grpSpPr>
            <a:xfrm>
              <a:off x="1477962" y="3513137"/>
              <a:ext cx="1143000" cy="211137"/>
              <a:chOff x="1477962" y="3248025"/>
              <a:chExt cx="1143000" cy="211137"/>
            </a:xfrm>
          </p:grpSpPr>
          <p:sp>
            <p:nvSpPr>
              <p:cNvPr id="862" name="Google Shape;862;p89"/>
              <p:cNvSpPr/>
              <p:nvPr/>
            </p:nvSpPr>
            <p:spPr>
              <a:xfrm>
                <a:off x="1874837" y="3248025"/>
                <a:ext cx="746125" cy="211137"/>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863" name="Google Shape;863;p89"/>
              <p:cNvCxnSpPr/>
              <p:nvPr/>
            </p:nvCxnSpPr>
            <p:spPr>
              <a:xfrm rot="10800000">
                <a:off x="1477962" y="3354387"/>
                <a:ext cx="396875" cy="0"/>
              </a:xfrm>
              <a:prstGeom prst="straightConnector1">
                <a:avLst/>
              </a:prstGeom>
              <a:noFill/>
              <a:ln cap="rnd" cmpd="sng" w="9525">
                <a:solidFill>
                  <a:schemeClr val="dk1"/>
                </a:solidFill>
                <a:prstDash val="solid"/>
                <a:miter lim="8000"/>
                <a:headEnd len="sm" w="sm" type="none"/>
                <a:tailEnd len="sm" w="sm" type="none"/>
              </a:ln>
            </p:spPr>
          </p:cxnSp>
        </p:grpSp>
        <p:cxnSp>
          <p:nvCxnSpPr>
            <p:cNvPr id="864" name="Google Shape;864;p89"/>
            <p:cNvCxnSpPr/>
            <p:nvPr/>
          </p:nvCxnSpPr>
          <p:spPr>
            <a:xfrm>
              <a:off x="2027237" y="3660775"/>
              <a:ext cx="427037" cy="0"/>
            </a:xfrm>
            <a:prstGeom prst="straightConnector1">
              <a:avLst/>
            </a:prstGeom>
            <a:noFill/>
            <a:ln cap="rnd" cmpd="sng" w="9525">
              <a:solidFill>
                <a:schemeClr val="dk1"/>
              </a:solidFill>
              <a:prstDash val="solid"/>
              <a:miter lim="8000"/>
              <a:headEnd len="sm" w="sm" type="none"/>
              <a:tailEnd len="sm" w="sm" type="none"/>
            </a:ln>
          </p:spPr>
        </p:cxnSp>
      </p:grpSp>
      <p:grpSp>
        <p:nvGrpSpPr>
          <p:cNvPr id="865" name="Google Shape;865;p89"/>
          <p:cNvGrpSpPr/>
          <p:nvPr/>
        </p:nvGrpSpPr>
        <p:grpSpPr>
          <a:xfrm>
            <a:off x="2332037" y="3933825"/>
            <a:ext cx="1249363" cy="273050"/>
            <a:chOff x="1477962" y="3929062"/>
            <a:chExt cx="1249363" cy="273050"/>
          </a:xfrm>
        </p:grpSpPr>
        <p:sp>
          <p:nvSpPr>
            <p:cNvPr id="866" name="Google Shape;866;p89"/>
            <p:cNvSpPr/>
            <p:nvPr/>
          </p:nvSpPr>
          <p:spPr>
            <a:xfrm>
              <a:off x="1874837" y="3956050"/>
              <a:ext cx="746125" cy="211137"/>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867" name="Google Shape;867;p89"/>
            <p:cNvCxnSpPr/>
            <p:nvPr/>
          </p:nvCxnSpPr>
          <p:spPr>
            <a:xfrm rot="10800000">
              <a:off x="1477962" y="4062412"/>
              <a:ext cx="396875" cy="0"/>
            </a:xfrm>
            <a:prstGeom prst="straightConnector1">
              <a:avLst/>
            </a:prstGeom>
            <a:noFill/>
            <a:ln cap="rnd" cmpd="sng" w="9525">
              <a:solidFill>
                <a:schemeClr val="dk1"/>
              </a:solidFill>
              <a:prstDash val="solid"/>
              <a:miter lim="8000"/>
              <a:headEnd len="sm" w="sm" type="none"/>
              <a:tailEnd len="sm" w="sm" type="none"/>
            </a:ln>
          </p:spPr>
        </p:cxnSp>
        <p:sp>
          <p:nvSpPr>
            <p:cNvPr id="868" name="Google Shape;868;p89"/>
            <p:cNvSpPr/>
            <p:nvPr/>
          </p:nvSpPr>
          <p:spPr>
            <a:xfrm>
              <a:off x="1768475" y="3929062"/>
              <a:ext cx="958850" cy="27305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grpSp>
        <p:nvGrpSpPr>
          <p:cNvPr id="869" name="Google Shape;869;p89"/>
          <p:cNvGrpSpPr/>
          <p:nvPr/>
        </p:nvGrpSpPr>
        <p:grpSpPr>
          <a:xfrm>
            <a:off x="2332037" y="4803775"/>
            <a:ext cx="1143000" cy="211137"/>
            <a:chOff x="1477962" y="3248025"/>
            <a:chExt cx="1143000" cy="211137"/>
          </a:xfrm>
        </p:grpSpPr>
        <p:sp>
          <p:nvSpPr>
            <p:cNvPr id="870" name="Google Shape;870;p89"/>
            <p:cNvSpPr/>
            <p:nvPr/>
          </p:nvSpPr>
          <p:spPr>
            <a:xfrm>
              <a:off x="1874837" y="3248025"/>
              <a:ext cx="746125" cy="211137"/>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871" name="Google Shape;871;p89"/>
            <p:cNvCxnSpPr/>
            <p:nvPr/>
          </p:nvCxnSpPr>
          <p:spPr>
            <a:xfrm rot="10800000">
              <a:off x="1477962" y="3354387"/>
              <a:ext cx="396875" cy="0"/>
            </a:xfrm>
            <a:prstGeom prst="straightConnector1">
              <a:avLst/>
            </a:prstGeom>
            <a:noFill/>
            <a:ln cap="rnd" cmpd="sng" w="9525">
              <a:solidFill>
                <a:schemeClr val="dk1"/>
              </a:solidFill>
              <a:prstDash val="solid"/>
              <a:miter lim="8000"/>
              <a:headEnd len="sm" w="sm" type="none"/>
              <a:tailEnd len="sm" w="sm" type="none"/>
            </a:ln>
          </p:spPr>
        </p:cxnSp>
      </p:grpSp>
      <p:grpSp>
        <p:nvGrpSpPr>
          <p:cNvPr id="872" name="Google Shape;872;p89"/>
          <p:cNvGrpSpPr/>
          <p:nvPr/>
        </p:nvGrpSpPr>
        <p:grpSpPr>
          <a:xfrm>
            <a:off x="838200" y="5229225"/>
            <a:ext cx="1142999" cy="241300"/>
            <a:chOff x="838200" y="5224462"/>
            <a:chExt cx="1142999" cy="241300"/>
          </a:xfrm>
        </p:grpSpPr>
        <p:sp>
          <p:nvSpPr>
            <p:cNvPr id="873" name="Google Shape;873;p89"/>
            <p:cNvSpPr txBox="1"/>
            <p:nvPr/>
          </p:nvSpPr>
          <p:spPr>
            <a:xfrm>
              <a:off x="838200" y="5224462"/>
              <a:ext cx="639762" cy="24130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Font typeface="Times New Roman"/>
                <a:buNone/>
              </a:pPr>
              <a:r>
                <a:rPr b="0" i="0" lang="en-US" sz="1400" u="none" cap="none" strike="noStrike">
                  <a:solidFill>
                    <a:schemeClr val="dk1"/>
                  </a:solidFill>
                  <a:latin typeface="Times New Roman"/>
                  <a:ea typeface="Times New Roman"/>
                  <a:cs typeface="Times New Roman"/>
                  <a:sym typeface="Times New Roman"/>
                </a:rPr>
                <a:t>E</a:t>
              </a:r>
              <a:r>
                <a:rPr b="0" baseline="-25000" i="0" lang="en-US" sz="1400" u="none" cap="none" strike="noStrike">
                  <a:solidFill>
                    <a:schemeClr val="dk1"/>
                  </a:solidFill>
                  <a:latin typeface="Times New Roman"/>
                  <a:ea typeface="Times New Roman"/>
                  <a:cs typeface="Times New Roman"/>
                  <a:sym typeface="Times New Roman"/>
                </a:rPr>
                <a:t>1</a:t>
              </a:r>
              <a:endParaRPr/>
            </a:p>
          </p:txBody>
        </p:sp>
        <p:cxnSp>
          <p:nvCxnSpPr>
            <p:cNvPr id="874" name="Google Shape;874;p89"/>
            <p:cNvCxnSpPr/>
            <p:nvPr/>
          </p:nvCxnSpPr>
          <p:spPr>
            <a:xfrm>
              <a:off x="1493837" y="5351462"/>
              <a:ext cx="487362" cy="0"/>
            </a:xfrm>
            <a:prstGeom prst="straightConnector1">
              <a:avLst/>
            </a:prstGeom>
            <a:noFill/>
            <a:ln cap="rnd" cmpd="sng" w="9525">
              <a:solidFill>
                <a:schemeClr val="dk1"/>
              </a:solidFill>
              <a:prstDash val="solid"/>
              <a:miter lim="8000"/>
              <a:headEnd len="sm" w="sm" type="none"/>
              <a:tailEnd len="sm" w="sm" type="none"/>
            </a:ln>
          </p:spPr>
        </p:cxnSp>
      </p:grpSp>
      <p:sp>
        <p:nvSpPr>
          <p:cNvPr id="875" name="Google Shape;875;p89"/>
          <p:cNvSpPr txBox="1"/>
          <p:nvPr/>
        </p:nvSpPr>
        <p:spPr>
          <a:xfrm>
            <a:off x="1971675" y="5222875"/>
            <a:ext cx="285750" cy="27463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lt1"/>
              </a:buClr>
              <a:buFont typeface="Times New Roman"/>
              <a:buNone/>
            </a:pPr>
            <a:r>
              <a:rPr b="0" i="0" lang="en-US" sz="1200" u="none" cap="none" strike="noStrike">
                <a:solidFill>
                  <a:schemeClr val="dk1"/>
                </a:solidFill>
                <a:latin typeface="Times New Roman"/>
                <a:ea typeface="Times New Roman"/>
                <a:cs typeface="Times New Roman"/>
                <a:sym typeface="Times New Roman"/>
              </a:rPr>
              <a:t>R</a:t>
            </a:r>
            <a:endParaRPr b="0" i="0" sz="1800" u="none" cap="none" strike="noStrike">
              <a:solidFill>
                <a:schemeClr val="lt1"/>
              </a:solidFill>
              <a:latin typeface="Times New Roman"/>
              <a:ea typeface="Times New Roman"/>
              <a:cs typeface="Times New Roman"/>
              <a:sym typeface="Times New Roman"/>
            </a:endParaRPr>
          </a:p>
        </p:txBody>
      </p:sp>
      <p:cxnSp>
        <p:nvCxnSpPr>
          <p:cNvPr id="876" name="Google Shape;876;p89"/>
          <p:cNvCxnSpPr/>
          <p:nvPr/>
        </p:nvCxnSpPr>
        <p:spPr>
          <a:xfrm>
            <a:off x="2252662" y="5322887"/>
            <a:ext cx="1176337" cy="0"/>
          </a:xfrm>
          <a:prstGeom prst="straightConnector1">
            <a:avLst/>
          </a:prstGeom>
          <a:noFill/>
          <a:ln cap="rnd" cmpd="sng" w="9525">
            <a:solidFill>
              <a:schemeClr val="dk1"/>
            </a:solidFill>
            <a:prstDash val="solid"/>
            <a:miter lim="8000"/>
            <a:headEnd len="sm" w="sm" type="none"/>
            <a:tailEnd len="sm" w="sm" type="none"/>
          </a:ln>
        </p:spPr>
      </p:cxnSp>
      <p:cxnSp>
        <p:nvCxnSpPr>
          <p:cNvPr id="877" name="Google Shape;877;p89"/>
          <p:cNvCxnSpPr/>
          <p:nvPr/>
        </p:nvCxnSpPr>
        <p:spPr>
          <a:xfrm>
            <a:off x="2292350" y="5368925"/>
            <a:ext cx="1136650" cy="0"/>
          </a:xfrm>
          <a:prstGeom prst="straightConnector1">
            <a:avLst/>
          </a:prstGeom>
          <a:noFill/>
          <a:ln cap="rnd" cmpd="sng" w="9525">
            <a:solidFill>
              <a:schemeClr val="dk1"/>
            </a:solidFill>
            <a:prstDash val="solid"/>
            <a:miter lim="8000"/>
            <a:headEnd len="sm" w="sm" type="none"/>
            <a:tailEnd len="sm" w="sm" type="none"/>
          </a:ln>
        </p:spPr>
      </p:cxnSp>
      <p:sp>
        <p:nvSpPr>
          <p:cNvPr id="878" name="Google Shape;878;p89"/>
          <p:cNvSpPr txBox="1"/>
          <p:nvPr/>
        </p:nvSpPr>
        <p:spPr>
          <a:xfrm>
            <a:off x="3429000" y="5229225"/>
            <a:ext cx="639762" cy="24130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E</a:t>
            </a:r>
            <a:r>
              <a:rPr b="0" baseline="-25000" i="0" lang="en-US" sz="1400" u="none" cap="none" strike="noStrike">
                <a:solidFill>
                  <a:schemeClr val="dk1"/>
                </a:solidFill>
                <a:latin typeface="Times New Roman"/>
                <a:ea typeface="Times New Roman"/>
                <a:cs typeface="Times New Roman"/>
                <a:sym typeface="Times New Roman"/>
              </a:rPr>
              <a:t>2</a:t>
            </a:r>
            <a:endParaRPr b="0" i="0" sz="1800" u="none" cap="none" strike="noStrike">
              <a:solidFill>
                <a:schemeClr val="lt1"/>
              </a:solidFill>
              <a:latin typeface="Times New Roman"/>
              <a:ea typeface="Times New Roman"/>
              <a:cs typeface="Times New Roman"/>
              <a:sym typeface="Times New Roman"/>
            </a:endParaRPr>
          </a:p>
        </p:txBody>
      </p:sp>
      <p:sp>
        <p:nvSpPr>
          <p:cNvPr id="879" name="Google Shape;879;p89"/>
          <p:cNvSpPr txBox="1"/>
          <p:nvPr/>
        </p:nvSpPr>
        <p:spPr>
          <a:xfrm>
            <a:off x="838200" y="5654675"/>
            <a:ext cx="639762" cy="24130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E</a:t>
            </a:r>
            <a:r>
              <a:rPr b="0" baseline="-25000" i="0" lang="en-US" sz="1400" u="none" cap="none" strike="noStrike">
                <a:solidFill>
                  <a:schemeClr val="dk1"/>
                </a:solidFill>
                <a:latin typeface="Times New Roman"/>
                <a:ea typeface="Times New Roman"/>
                <a:cs typeface="Times New Roman"/>
                <a:sym typeface="Times New Roman"/>
              </a:rPr>
              <a:t>1</a:t>
            </a:r>
            <a:endParaRPr b="0" i="0" sz="1800" u="none" cap="none" strike="noStrike">
              <a:solidFill>
                <a:schemeClr val="lt1"/>
              </a:solidFill>
              <a:latin typeface="Times New Roman"/>
              <a:ea typeface="Times New Roman"/>
              <a:cs typeface="Times New Roman"/>
              <a:sym typeface="Times New Roman"/>
            </a:endParaRPr>
          </a:p>
        </p:txBody>
      </p:sp>
      <p:cxnSp>
        <p:nvCxnSpPr>
          <p:cNvPr id="880" name="Google Shape;880;p89"/>
          <p:cNvCxnSpPr/>
          <p:nvPr/>
        </p:nvCxnSpPr>
        <p:spPr>
          <a:xfrm>
            <a:off x="1493837" y="5781675"/>
            <a:ext cx="487362" cy="0"/>
          </a:xfrm>
          <a:prstGeom prst="straightConnector1">
            <a:avLst/>
          </a:prstGeom>
          <a:noFill/>
          <a:ln cap="rnd" cmpd="sng" w="9525">
            <a:solidFill>
              <a:schemeClr val="dk1"/>
            </a:solidFill>
            <a:prstDash val="solid"/>
            <a:miter lim="8000"/>
            <a:headEnd len="sm" w="sm" type="none"/>
            <a:tailEnd len="sm" w="sm" type="none"/>
          </a:ln>
        </p:spPr>
      </p:cxnSp>
      <p:sp>
        <p:nvSpPr>
          <p:cNvPr id="881" name="Google Shape;881;p89"/>
          <p:cNvSpPr txBox="1"/>
          <p:nvPr/>
        </p:nvSpPr>
        <p:spPr>
          <a:xfrm rot="8100000">
            <a:off x="2038350" y="5653087"/>
            <a:ext cx="254000" cy="25400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82" name="Google Shape;882;p89"/>
          <p:cNvSpPr txBox="1"/>
          <p:nvPr/>
        </p:nvSpPr>
        <p:spPr>
          <a:xfrm>
            <a:off x="2032000" y="5649912"/>
            <a:ext cx="285750" cy="27463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lt1"/>
              </a:buClr>
              <a:buFont typeface="Times New Roman"/>
              <a:buNone/>
            </a:pPr>
            <a:r>
              <a:rPr b="0" i="0" lang="en-US" sz="1200" u="none" cap="none" strike="noStrike">
                <a:solidFill>
                  <a:schemeClr val="dk1"/>
                </a:solidFill>
                <a:latin typeface="Times New Roman"/>
                <a:ea typeface="Times New Roman"/>
                <a:cs typeface="Times New Roman"/>
                <a:sym typeface="Times New Roman"/>
              </a:rPr>
              <a:t>R</a:t>
            </a:r>
            <a:endParaRPr b="0" i="0" sz="1800" u="none" cap="none" strike="noStrike">
              <a:solidFill>
                <a:schemeClr val="lt1"/>
              </a:solidFill>
              <a:latin typeface="Times New Roman"/>
              <a:ea typeface="Times New Roman"/>
              <a:cs typeface="Times New Roman"/>
              <a:sym typeface="Times New Roman"/>
            </a:endParaRPr>
          </a:p>
        </p:txBody>
      </p:sp>
      <p:cxnSp>
        <p:nvCxnSpPr>
          <p:cNvPr id="883" name="Google Shape;883;p89"/>
          <p:cNvCxnSpPr/>
          <p:nvPr/>
        </p:nvCxnSpPr>
        <p:spPr>
          <a:xfrm>
            <a:off x="2362200" y="5784850"/>
            <a:ext cx="731837" cy="0"/>
          </a:xfrm>
          <a:prstGeom prst="straightConnector1">
            <a:avLst/>
          </a:prstGeom>
          <a:noFill/>
          <a:ln cap="rnd" cmpd="sng" w="9525">
            <a:solidFill>
              <a:schemeClr val="dk1"/>
            </a:solidFill>
            <a:prstDash val="solid"/>
            <a:miter lim="8000"/>
            <a:headEnd len="sm" w="sm" type="none"/>
            <a:tailEnd len="sm" w="sm" type="none"/>
          </a:ln>
        </p:spPr>
      </p:cxnSp>
      <p:sp>
        <p:nvSpPr>
          <p:cNvPr id="884" name="Google Shape;884;p89"/>
          <p:cNvSpPr txBox="1"/>
          <p:nvPr/>
        </p:nvSpPr>
        <p:spPr>
          <a:xfrm>
            <a:off x="3094037" y="5665787"/>
            <a:ext cx="639762" cy="24130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E</a:t>
            </a:r>
            <a:r>
              <a:rPr b="0" baseline="-25000" i="0" lang="en-US" sz="1400" u="none" cap="none" strike="noStrike">
                <a:solidFill>
                  <a:schemeClr val="dk1"/>
                </a:solidFill>
                <a:latin typeface="Times New Roman"/>
                <a:ea typeface="Times New Roman"/>
                <a:cs typeface="Times New Roman"/>
                <a:sym typeface="Times New Roman"/>
              </a:rPr>
              <a:t>2</a:t>
            </a:r>
            <a:endParaRPr b="0" i="0" sz="1800" u="none" cap="none" strike="noStrike">
              <a:solidFill>
                <a:schemeClr val="lt1"/>
              </a:solidFill>
              <a:latin typeface="Times New Roman"/>
              <a:ea typeface="Times New Roman"/>
              <a:cs typeface="Times New Roman"/>
              <a:sym typeface="Times New Roman"/>
            </a:endParaRPr>
          </a:p>
        </p:txBody>
      </p:sp>
      <p:cxnSp>
        <p:nvCxnSpPr>
          <p:cNvPr id="885" name="Google Shape;885;p89"/>
          <p:cNvCxnSpPr/>
          <p:nvPr/>
        </p:nvCxnSpPr>
        <p:spPr>
          <a:xfrm>
            <a:off x="1493837" y="6257925"/>
            <a:ext cx="487362" cy="0"/>
          </a:xfrm>
          <a:prstGeom prst="straightConnector1">
            <a:avLst/>
          </a:prstGeom>
          <a:noFill/>
          <a:ln cap="rnd" cmpd="sng" w="9525">
            <a:solidFill>
              <a:schemeClr val="dk1"/>
            </a:solidFill>
            <a:prstDash val="solid"/>
            <a:miter lim="8000"/>
            <a:headEnd len="sm" w="sm" type="none"/>
            <a:tailEnd len="sm" w="sm" type="none"/>
          </a:ln>
        </p:spPr>
      </p:cxnSp>
      <p:sp>
        <p:nvSpPr>
          <p:cNvPr id="886" name="Google Shape;886;p89"/>
          <p:cNvSpPr txBox="1"/>
          <p:nvPr/>
        </p:nvSpPr>
        <p:spPr>
          <a:xfrm rot="8100000">
            <a:off x="2038350" y="6129337"/>
            <a:ext cx="254000" cy="25400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87" name="Google Shape;887;p89"/>
          <p:cNvSpPr txBox="1"/>
          <p:nvPr/>
        </p:nvSpPr>
        <p:spPr>
          <a:xfrm>
            <a:off x="2032000" y="6126162"/>
            <a:ext cx="285750" cy="27463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lt1"/>
              </a:buClr>
              <a:buFont typeface="Times New Roman"/>
              <a:buNone/>
            </a:pPr>
            <a:r>
              <a:rPr b="0" i="0" lang="en-US" sz="1200" u="none" cap="none" strike="noStrike">
                <a:solidFill>
                  <a:schemeClr val="dk1"/>
                </a:solidFill>
                <a:latin typeface="Times New Roman"/>
                <a:ea typeface="Times New Roman"/>
                <a:cs typeface="Times New Roman"/>
                <a:sym typeface="Times New Roman"/>
              </a:rPr>
              <a:t>R</a:t>
            </a:r>
            <a:endParaRPr b="0" i="0" sz="1800" u="none" cap="none" strike="noStrike">
              <a:solidFill>
                <a:schemeClr val="lt1"/>
              </a:solidFill>
              <a:latin typeface="Times New Roman"/>
              <a:ea typeface="Times New Roman"/>
              <a:cs typeface="Times New Roman"/>
              <a:sym typeface="Times New Roman"/>
            </a:endParaRPr>
          </a:p>
        </p:txBody>
      </p:sp>
      <p:cxnSp>
        <p:nvCxnSpPr>
          <p:cNvPr id="888" name="Google Shape;888;p89"/>
          <p:cNvCxnSpPr/>
          <p:nvPr/>
        </p:nvCxnSpPr>
        <p:spPr>
          <a:xfrm>
            <a:off x="2362200" y="6261100"/>
            <a:ext cx="731837" cy="0"/>
          </a:xfrm>
          <a:prstGeom prst="straightConnector1">
            <a:avLst/>
          </a:prstGeom>
          <a:noFill/>
          <a:ln cap="rnd" cmpd="sng" w="9525">
            <a:solidFill>
              <a:schemeClr val="dk1"/>
            </a:solidFill>
            <a:prstDash val="solid"/>
            <a:miter lim="8000"/>
            <a:headEnd len="sm" w="sm" type="none"/>
            <a:tailEnd len="sm" w="sm" type="none"/>
          </a:ln>
        </p:spPr>
      </p:cxnSp>
      <p:sp>
        <p:nvSpPr>
          <p:cNvPr id="889" name="Google Shape;889;p89"/>
          <p:cNvSpPr txBox="1"/>
          <p:nvPr/>
        </p:nvSpPr>
        <p:spPr>
          <a:xfrm>
            <a:off x="2286000" y="6035675"/>
            <a:ext cx="825500"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200" u="none" cap="none" strike="noStrike">
                <a:solidFill>
                  <a:schemeClr val="dk1"/>
                </a:solidFill>
                <a:latin typeface="Times New Roman"/>
                <a:ea typeface="Times New Roman"/>
                <a:cs typeface="Times New Roman"/>
                <a:sym typeface="Times New Roman"/>
              </a:rPr>
              <a:t>(min,max)</a:t>
            </a:r>
            <a:endParaRPr b="0" i="0" sz="1800" u="none" cap="none" strike="noStrike">
              <a:solidFill>
                <a:schemeClr val="lt1"/>
              </a:solidFill>
              <a:latin typeface="Times New Roman"/>
              <a:ea typeface="Times New Roman"/>
              <a:cs typeface="Times New Roman"/>
              <a:sym typeface="Times New Roman"/>
            </a:endParaRPr>
          </a:p>
        </p:txBody>
      </p:sp>
      <p:sp>
        <p:nvSpPr>
          <p:cNvPr id="890" name="Google Shape;890;p89"/>
          <p:cNvSpPr txBox="1"/>
          <p:nvPr/>
        </p:nvSpPr>
        <p:spPr>
          <a:xfrm>
            <a:off x="3094037" y="6142037"/>
            <a:ext cx="639762" cy="24130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400" u="none" cap="none" strike="noStrike">
                <a:solidFill>
                  <a:schemeClr val="dk1"/>
                </a:solidFill>
                <a:latin typeface="Times New Roman"/>
                <a:ea typeface="Times New Roman"/>
                <a:cs typeface="Times New Roman"/>
                <a:sym typeface="Times New Roman"/>
              </a:rPr>
              <a:t>E</a:t>
            </a:r>
            <a:endParaRPr b="0" i="0" sz="1800" u="none" cap="none" strike="noStrike">
              <a:solidFill>
                <a:schemeClr val="lt1"/>
              </a:solidFill>
              <a:latin typeface="Times New Roman"/>
              <a:ea typeface="Times New Roman"/>
              <a:cs typeface="Times New Roman"/>
              <a:sym typeface="Times New Roman"/>
            </a:endParaRPr>
          </a:p>
        </p:txBody>
      </p:sp>
      <p:grpSp>
        <p:nvGrpSpPr>
          <p:cNvPr id="891" name="Google Shape;891;p89"/>
          <p:cNvGrpSpPr/>
          <p:nvPr/>
        </p:nvGrpSpPr>
        <p:grpSpPr>
          <a:xfrm>
            <a:off x="2552700" y="4318000"/>
            <a:ext cx="990600" cy="346075"/>
            <a:chOff x="0" y="2476500"/>
            <a:chExt cx="1905000" cy="666750"/>
          </a:xfrm>
        </p:grpSpPr>
        <p:sp>
          <p:nvSpPr>
            <p:cNvPr id="892" name="Google Shape;892;p89"/>
            <p:cNvSpPr/>
            <p:nvPr/>
          </p:nvSpPr>
          <p:spPr>
            <a:xfrm>
              <a:off x="0" y="2476500"/>
              <a:ext cx="457200" cy="26670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93" name="Google Shape;893;p89"/>
            <p:cNvSpPr/>
            <p:nvPr/>
          </p:nvSpPr>
          <p:spPr>
            <a:xfrm>
              <a:off x="628650" y="2476500"/>
              <a:ext cx="457200" cy="26670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94" name="Google Shape;894;p89"/>
            <p:cNvSpPr/>
            <p:nvPr/>
          </p:nvSpPr>
          <p:spPr>
            <a:xfrm>
              <a:off x="1447800" y="2476500"/>
              <a:ext cx="457200" cy="26670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95" name="Google Shape;895;p89"/>
            <p:cNvSpPr/>
            <p:nvPr/>
          </p:nvSpPr>
          <p:spPr>
            <a:xfrm>
              <a:off x="819150" y="2876550"/>
              <a:ext cx="457200" cy="26670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896" name="Google Shape;896;p89"/>
            <p:cNvCxnSpPr/>
            <p:nvPr/>
          </p:nvCxnSpPr>
          <p:spPr>
            <a:xfrm rot="10800000">
              <a:off x="419100" y="3009900"/>
              <a:ext cx="419100" cy="0"/>
            </a:xfrm>
            <a:prstGeom prst="straightConnector1">
              <a:avLst/>
            </a:prstGeom>
            <a:noFill/>
            <a:ln cap="rnd" cmpd="sng" w="9525">
              <a:solidFill>
                <a:schemeClr val="dk1"/>
              </a:solidFill>
              <a:prstDash val="solid"/>
              <a:miter lim="8000"/>
              <a:headEnd len="sm" w="sm" type="none"/>
              <a:tailEnd len="sm" w="sm" type="none"/>
            </a:ln>
          </p:spPr>
        </p:cxnSp>
        <p:cxnSp>
          <p:nvCxnSpPr>
            <p:cNvPr id="897" name="Google Shape;897;p89"/>
            <p:cNvCxnSpPr/>
            <p:nvPr/>
          </p:nvCxnSpPr>
          <p:spPr>
            <a:xfrm>
              <a:off x="457200" y="2647950"/>
              <a:ext cx="419100" cy="274637"/>
            </a:xfrm>
            <a:prstGeom prst="straightConnector1">
              <a:avLst/>
            </a:prstGeom>
            <a:noFill/>
            <a:ln cap="rnd" cmpd="sng" w="9525">
              <a:solidFill>
                <a:schemeClr val="dk1"/>
              </a:solidFill>
              <a:prstDash val="solid"/>
              <a:miter lim="8000"/>
              <a:headEnd len="sm" w="sm" type="none"/>
              <a:tailEnd len="sm" w="sm" type="none"/>
            </a:ln>
          </p:spPr>
        </p:cxnSp>
        <p:cxnSp>
          <p:nvCxnSpPr>
            <p:cNvPr id="898" name="Google Shape;898;p89"/>
            <p:cNvCxnSpPr/>
            <p:nvPr/>
          </p:nvCxnSpPr>
          <p:spPr>
            <a:xfrm>
              <a:off x="838200" y="2725737"/>
              <a:ext cx="133350" cy="169862"/>
            </a:xfrm>
            <a:prstGeom prst="straightConnector1">
              <a:avLst/>
            </a:prstGeom>
            <a:noFill/>
            <a:ln cap="rnd" cmpd="sng" w="9525">
              <a:solidFill>
                <a:schemeClr val="dk1"/>
              </a:solidFill>
              <a:prstDash val="solid"/>
              <a:miter lim="8000"/>
              <a:headEnd len="sm" w="sm" type="none"/>
              <a:tailEnd len="sm" w="sm" type="none"/>
            </a:ln>
          </p:spPr>
        </p:cxnSp>
        <p:cxnSp>
          <p:nvCxnSpPr>
            <p:cNvPr id="899" name="Google Shape;899;p89"/>
            <p:cNvCxnSpPr/>
            <p:nvPr/>
          </p:nvCxnSpPr>
          <p:spPr>
            <a:xfrm flipH="1" rot="10800000">
              <a:off x="1257300" y="2743200"/>
              <a:ext cx="361950" cy="209550"/>
            </a:xfrm>
            <a:prstGeom prst="straightConnector1">
              <a:avLst/>
            </a:prstGeom>
            <a:noFill/>
            <a:ln cap="rnd" cmpd="sng" w="9525">
              <a:solidFill>
                <a:schemeClr val="dk1"/>
              </a:solidFill>
              <a:prstDash val="solid"/>
              <a:miter lim="8000"/>
              <a:headEnd len="sm" w="sm" type="none"/>
              <a:tailEnd len="sm" w="sm" type="none"/>
            </a:ln>
          </p:spPr>
        </p:cxnSp>
        <p:cxnSp>
          <p:nvCxnSpPr>
            <p:cNvPr id="900" name="Google Shape;900;p89"/>
            <p:cNvCxnSpPr/>
            <p:nvPr/>
          </p:nvCxnSpPr>
          <p:spPr>
            <a:xfrm>
              <a:off x="1143000" y="2609850"/>
              <a:ext cx="285750" cy="0"/>
            </a:xfrm>
            <a:prstGeom prst="straightConnector1">
              <a:avLst/>
            </a:prstGeom>
            <a:noFill/>
            <a:ln cap="rnd" cmpd="sng" w="9525">
              <a:solidFill>
                <a:schemeClr val="dk1"/>
              </a:solidFill>
              <a:prstDash val="solid"/>
              <a:miter lim="8000"/>
              <a:headEnd len="sm" w="sm" type="none"/>
              <a:tailEnd len="sm" w="sm" type="none"/>
            </a:ln>
          </p:spPr>
        </p:cxnSp>
      </p:grpSp>
      <p:sp>
        <p:nvSpPr>
          <p:cNvPr id="901" name="Google Shape;901;p89"/>
          <p:cNvSpPr txBox="1"/>
          <p:nvPr/>
        </p:nvSpPr>
        <p:spPr>
          <a:xfrm>
            <a:off x="2268537" y="5559425"/>
            <a:ext cx="293687" cy="27463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lt1"/>
              </a:buClr>
              <a:buFont typeface="Times New Roman"/>
              <a:buNone/>
            </a:pPr>
            <a:r>
              <a:rPr b="0" i="0" lang="en-US" sz="1200" u="none" cap="none" strike="noStrike">
                <a:solidFill>
                  <a:schemeClr val="dk1"/>
                </a:solidFill>
                <a:latin typeface="Times New Roman"/>
                <a:ea typeface="Times New Roman"/>
                <a:cs typeface="Times New Roman"/>
                <a:sym typeface="Times New Roman"/>
              </a:rPr>
              <a:t>N</a:t>
            </a:r>
            <a:endParaRPr b="0" i="0" sz="1800" u="none" cap="none" strike="noStrike">
              <a:solidFill>
                <a:schemeClr val="lt1"/>
              </a:solidFill>
              <a:latin typeface="Times New Roman"/>
              <a:ea typeface="Times New Roman"/>
              <a:cs typeface="Times New Roman"/>
              <a:sym typeface="Times New Roman"/>
            </a:endParaRPr>
          </a:p>
        </p:txBody>
      </p:sp>
      <p:sp>
        <p:nvSpPr>
          <p:cNvPr id="902" name="Google Shape;902;p89"/>
          <p:cNvSpPr txBox="1"/>
          <p:nvPr/>
        </p:nvSpPr>
        <p:spPr>
          <a:xfrm rot="8100000">
            <a:off x="1998662" y="5227637"/>
            <a:ext cx="254000" cy="25400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p8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9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909" name="Google Shape;909;p90"/>
          <p:cNvSpPr txBox="1"/>
          <p:nvPr>
            <p:ph type="title"/>
          </p:nvPr>
        </p:nvSpPr>
        <p:spPr>
          <a:xfrm>
            <a:off x="579437" y="152400"/>
            <a:ext cx="820261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33399"/>
              </a:buClr>
              <a:buFont typeface="Arial"/>
              <a:buNone/>
            </a:pPr>
            <a:r>
              <a:rPr b="1" i="0" lang="en-US" sz="2800" u="none" cap="small" strike="noStrike">
                <a:solidFill>
                  <a:srgbClr val="333399"/>
                </a:solidFill>
                <a:latin typeface="Arial"/>
                <a:ea typeface="Arial"/>
                <a:cs typeface="Arial"/>
                <a:sym typeface="Arial"/>
              </a:rPr>
              <a:t>ER DIAGRAM – Entity Types are:</a:t>
            </a:r>
            <a:br>
              <a:rPr b="1" i="0" lang="en-US" sz="2800" u="none" cap="small" strike="noStrike">
                <a:solidFill>
                  <a:srgbClr val="333399"/>
                </a:solidFill>
                <a:latin typeface="Arial"/>
                <a:ea typeface="Arial"/>
                <a:cs typeface="Arial"/>
                <a:sym typeface="Arial"/>
              </a:rPr>
            </a:br>
            <a:r>
              <a:rPr b="1" i="0" lang="en-US" sz="2400" u="none" cap="small" strike="noStrike">
                <a:solidFill>
                  <a:srgbClr val="333399"/>
                </a:solidFill>
                <a:latin typeface="Arial"/>
                <a:ea typeface="Arial"/>
                <a:cs typeface="Arial"/>
                <a:sym typeface="Arial"/>
              </a:rPr>
              <a:t>EMPLOYEE, DEPARTMENT, PROJECT, DEPENDENT</a:t>
            </a:r>
            <a:endParaRPr b="1" i="0" sz="4000" u="none" cap="small" strike="noStrike">
              <a:solidFill>
                <a:srgbClr val="333399"/>
              </a:solidFill>
              <a:latin typeface="Arial"/>
              <a:ea typeface="Arial"/>
              <a:cs typeface="Arial"/>
              <a:sym typeface="Arial"/>
            </a:endParaRPr>
          </a:p>
        </p:txBody>
      </p:sp>
      <p:pic>
        <p:nvPicPr>
          <p:cNvPr id="910" name="Google Shape;910;p90"/>
          <p:cNvPicPr preferRelativeResize="0"/>
          <p:nvPr/>
        </p:nvPicPr>
        <p:blipFill>
          <a:blip r:embed="rId3">
            <a:alphaModFix/>
          </a:blip>
          <a:stretch>
            <a:fillRect/>
          </a:stretch>
        </p:blipFill>
        <p:spPr>
          <a:xfrm>
            <a:off x="1587500" y="1304925"/>
            <a:ext cx="6167437" cy="5324475"/>
          </a:xfrm>
          <a:prstGeom prst="rect">
            <a:avLst/>
          </a:prstGeom>
          <a:noFill/>
          <a:ln>
            <a:noFill/>
          </a:ln>
        </p:spPr>
      </p:pic>
      <p:sp>
        <p:nvSpPr>
          <p:cNvPr id="911" name="Google Shape;911;p9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9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917" name="Google Shape;917;p91"/>
          <p:cNvSpPr txBox="1"/>
          <p:nvPr>
            <p:ph type="title"/>
          </p:nvPr>
        </p:nvSpPr>
        <p:spPr>
          <a:xfrm>
            <a:off x="250825" y="303212"/>
            <a:ext cx="8534400" cy="8429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Relationships and Relationship Types</a:t>
            </a:r>
            <a:endParaRPr b="1" i="0" sz="4000" u="none" cap="small" strike="noStrike">
              <a:solidFill>
                <a:srgbClr val="333399"/>
              </a:solidFill>
              <a:latin typeface="Arial"/>
              <a:ea typeface="Arial"/>
              <a:cs typeface="Arial"/>
              <a:sym typeface="Arial"/>
            </a:endParaRPr>
          </a:p>
        </p:txBody>
      </p:sp>
      <p:sp>
        <p:nvSpPr>
          <p:cNvPr id="918" name="Google Shape;918;p91"/>
          <p:cNvSpPr txBox="1"/>
          <p:nvPr>
            <p:ph idx="1" type="body"/>
          </p:nvPr>
        </p:nvSpPr>
        <p:spPr>
          <a:xfrm>
            <a:off x="685800" y="1389062"/>
            <a:ext cx="8099425" cy="47831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 relationship relates two or more distinct entities with a specific meaning.</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 For example, EMPLOYEE John Smith works on the ProductX PROJECT or EMPLOYEE Franklin Wong manages the Research DEPARTMENT.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More than one relationship type can exist with the same participating entity types.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200"/>
              <a:buFont typeface="Times New Roman"/>
              <a:buChar char="●"/>
            </a:pPr>
            <a:r>
              <a:rPr b="0" i="0" lang="en-US" sz="2000" u="none" cap="none" strike="noStrike">
                <a:solidFill>
                  <a:schemeClr val="dk1"/>
                </a:solidFill>
                <a:latin typeface="Times New Roman"/>
                <a:ea typeface="Times New Roman"/>
                <a:cs typeface="Times New Roman"/>
                <a:sym typeface="Times New Roman"/>
              </a:rPr>
              <a:t>For example, MANAGES and WORKS_FOR are distinct relationships between EMPLOYEE and DEPARTMENT, but with different meanings and different relationship instances.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 degree of a relationship type is the number of participating entity types. Both MANAGES and WORKS_ON are binary relationships.</a:t>
            </a:r>
            <a:endParaRPr b="0" i="0" sz="2000" u="none" cap="none" strike="noStrike">
              <a:solidFill>
                <a:schemeClr val="dk1"/>
              </a:solidFill>
              <a:latin typeface="Times New Roman"/>
              <a:ea typeface="Times New Roman"/>
              <a:cs typeface="Times New Roman"/>
              <a:sym typeface="Times New Roman"/>
            </a:endParaRPr>
          </a:p>
        </p:txBody>
      </p:sp>
      <p:sp>
        <p:nvSpPr>
          <p:cNvPr id="919" name="Google Shape;919;p9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9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925" name="Google Shape;925;p92"/>
          <p:cNvSpPr txBox="1"/>
          <p:nvPr>
            <p:ph type="title"/>
          </p:nvPr>
        </p:nvSpPr>
        <p:spPr>
          <a:xfrm>
            <a:off x="369887" y="114300"/>
            <a:ext cx="841216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33399"/>
              </a:buClr>
              <a:buFont typeface="Arial"/>
              <a:buNone/>
            </a:pPr>
            <a:r>
              <a:rPr b="1" i="0" lang="en-US" sz="2800" u="none" cap="small" strike="noStrike">
                <a:solidFill>
                  <a:srgbClr val="333399"/>
                </a:solidFill>
                <a:latin typeface="Arial"/>
                <a:ea typeface="Arial"/>
                <a:cs typeface="Arial"/>
                <a:sym typeface="Arial"/>
              </a:rPr>
              <a:t>ER DIAGRAM – Relationship Types are:</a:t>
            </a:r>
            <a:br>
              <a:rPr b="1" i="0" lang="en-US" sz="2800" u="none" cap="small" strike="noStrike">
                <a:solidFill>
                  <a:srgbClr val="333399"/>
                </a:solidFill>
                <a:latin typeface="Arial"/>
                <a:ea typeface="Arial"/>
                <a:cs typeface="Arial"/>
                <a:sym typeface="Arial"/>
              </a:rPr>
            </a:br>
            <a:r>
              <a:rPr b="1" i="0" lang="en-US" sz="2400" u="none" cap="small" strike="noStrike">
                <a:solidFill>
                  <a:srgbClr val="333399"/>
                </a:solidFill>
                <a:latin typeface="Arial"/>
                <a:ea typeface="Arial"/>
                <a:cs typeface="Arial"/>
                <a:sym typeface="Arial"/>
              </a:rPr>
              <a:t>WORKS_FOR, MANAGES, WORKS_ON, CONTROLS,</a:t>
            </a:r>
            <a:br>
              <a:rPr b="1" i="0" lang="en-US" sz="2400" u="none" cap="small" strike="noStrike">
                <a:solidFill>
                  <a:srgbClr val="333399"/>
                </a:solidFill>
                <a:latin typeface="Arial"/>
                <a:ea typeface="Arial"/>
                <a:cs typeface="Arial"/>
                <a:sym typeface="Arial"/>
              </a:rPr>
            </a:br>
            <a:r>
              <a:rPr b="1" i="0" lang="en-US" sz="2400" u="none" cap="small" strike="noStrike">
                <a:solidFill>
                  <a:srgbClr val="333399"/>
                </a:solidFill>
                <a:latin typeface="Arial"/>
                <a:ea typeface="Arial"/>
                <a:cs typeface="Arial"/>
                <a:sym typeface="Arial"/>
              </a:rPr>
              <a:t>SUPERVISION, DEPENDENTS_OF</a:t>
            </a:r>
            <a:endParaRPr b="1" i="0" sz="4000" u="none" cap="small" strike="noStrike">
              <a:solidFill>
                <a:srgbClr val="333399"/>
              </a:solidFill>
              <a:latin typeface="Arial"/>
              <a:ea typeface="Arial"/>
              <a:cs typeface="Arial"/>
              <a:sym typeface="Arial"/>
            </a:endParaRPr>
          </a:p>
        </p:txBody>
      </p:sp>
      <p:pic>
        <p:nvPicPr>
          <p:cNvPr id="926" name="Google Shape;926;p92"/>
          <p:cNvPicPr preferRelativeResize="0"/>
          <p:nvPr/>
        </p:nvPicPr>
        <p:blipFill>
          <a:blip r:embed="rId3">
            <a:alphaModFix/>
          </a:blip>
          <a:stretch>
            <a:fillRect/>
          </a:stretch>
        </p:blipFill>
        <p:spPr>
          <a:xfrm>
            <a:off x="1349375" y="1211262"/>
            <a:ext cx="6234112" cy="5380037"/>
          </a:xfrm>
          <a:prstGeom prst="rect">
            <a:avLst/>
          </a:prstGeom>
          <a:noFill/>
          <a:ln>
            <a:noFill/>
          </a:ln>
        </p:spPr>
      </p:pic>
      <p:sp>
        <p:nvSpPr>
          <p:cNvPr id="927" name="Google Shape;927;p9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9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933" name="Google Shape;933;p93"/>
          <p:cNvSpPr txBox="1"/>
          <p:nvPr>
            <p:ph type="title"/>
          </p:nvPr>
        </p:nvSpPr>
        <p:spPr>
          <a:xfrm>
            <a:off x="685800" y="241300"/>
            <a:ext cx="7772400" cy="515937"/>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Weak Entity Types</a:t>
            </a:r>
            <a:endParaRPr b="1" i="0" sz="4000" u="none" cap="small" strike="noStrike">
              <a:solidFill>
                <a:srgbClr val="333399"/>
              </a:solidFill>
              <a:latin typeface="Arial"/>
              <a:ea typeface="Arial"/>
              <a:cs typeface="Arial"/>
              <a:sym typeface="Arial"/>
            </a:endParaRPr>
          </a:p>
        </p:txBody>
      </p:sp>
      <p:sp>
        <p:nvSpPr>
          <p:cNvPr id="934" name="Google Shape;934;p93"/>
          <p:cNvSpPr txBox="1"/>
          <p:nvPr>
            <p:ph idx="1" type="body"/>
          </p:nvPr>
        </p:nvSpPr>
        <p:spPr>
          <a:xfrm>
            <a:off x="476250" y="1082675"/>
            <a:ext cx="7981950" cy="5356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An entity that does not have a key attribute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 weak entity must participate in an identifying relationship type with an owner or identifying entity type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Entities are identified by the combination of:</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 particular entity they are related to in the identifying entity type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 partial key of the weak entity type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Example: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2150"/>
              <a:buFont typeface="Times New Roman"/>
              <a:buChar char="●"/>
            </a:pPr>
            <a:r>
              <a:rPr b="0" i="0" lang="en-US" sz="2400" u="none" cap="none" strike="noStrike">
                <a:solidFill>
                  <a:schemeClr val="dk1"/>
                </a:solidFill>
                <a:latin typeface="Times New Roman"/>
                <a:ea typeface="Times New Roman"/>
                <a:cs typeface="Times New Roman"/>
                <a:sym typeface="Times New Roman"/>
              </a:rPr>
              <a:t> DEPENDENT is a weak entity type with EMPLOYEE as its identifying entity type via the identifying relationship type DEPENDENT_OF</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2150"/>
              <a:buFont typeface="Times New Roman"/>
              <a:buChar char="●"/>
            </a:pPr>
            <a:r>
              <a:rPr b="0" i="0" lang="en-US" sz="2400" u="none" cap="none" strike="noStrike">
                <a:solidFill>
                  <a:schemeClr val="dk1"/>
                </a:solidFill>
                <a:latin typeface="Times New Roman"/>
                <a:ea typeface="Times New Roman"/>
                <a:cs typeface="Times New Roman"/>
                <a:sym typeface="Times New Roman"/>
              </a:rPr>
              <a:t>a DEPENDENT entity is identified by the dependent’s </a:t>
            </a:r>
            <a:r>
              <a:rPr b="0" i="0" lang="en-US" sz="2400" u="sng" cap="none" strike="noStrike">
                <a:solidFill>
                  <a:schemeClr val="dk1"/>
                </a:solidFill>
                <a:latin typeface="Times New Roman"/>
                <a:ea typeface="Times New Roman"/>
                <a:cs typeface="Times New Roman"/>
                <a:sym typeface="Times New Roman"/>
              </a:rPr>
              <a:t>name</a:t>
            </a:r>
            <a:r>
              <a:rPr b="0" i="0" lang="en-US" sz="2400" u="none" cap="none" strike="noStrike">
                <a:solidFill>
                  <a:schemeClr val="dk1"/>
                </a:solidFill>
                <a:latin typeface="Times New Roman"/>
                <a:ea typeface="Times New Roman"/>
                <a:cs typeface="Times New Roman"/>
                <a:sym typeface="Times New Roman"/>
              </a:rPr>
              <a:t> </a:t>
            </a:r>
            <a:r>
              <a:rPr b="0" i="1" lang="en-US" sz="2400" u="none" cap="none" strike="noStrike">
                <a:solidFill>
                  <a:schemeClr val="dk1"/>
                </a:solidFill>
                <a:latin typeface="Times New Roman"/>
                <a:ea typeface="Times New Roman"/>
                <a:cs typeface="Times New Roman"/>
                <a:sym typeface="Times New Roman"/>
              </a:rPr>
              <a:t>and</a:t>
            </a:r>
            <a:r>
              <a:rPr b="0" i="0" lang="en-US" sz="2400" u="none" cap="none" strike="noStrike">
                <a:solidFill>
                  <a:schemeClr val="dk1"/>
                </a:solidFill>
                <a:latin typeface="Times New Roman"/>
                <a:ea typeface="Times New Roman"/>
                <a:cs typeface="Times New Roman"/>
                <a:sym typeface="Times New Roman"/>
              </a:rPr>
              <a:t> the specific EMPLOYEE </a:t>
            </a:r>
            <a:r>
              <a:rPr b="0" i="0" lang="en-US" sz="2400" u="sng" cap="none" strike="noStrike">
                <a:solidFill>
                  <a:schemeClr val="dk1"/>
                </a:solidFill>
                <a:latin typeface="Times New Roman"/>
                <a:ea typeface="Times New Roman"/>
                <a:cs typeface="Times New Roman"/>
                <a:sym typeface="Times New Roman"/>
              </a:rPr>
              <a:t>SSN</a:t>
            </a:r>
            <a:r>
              <a:rPr b="0" i="0" lang="en-US" sz="2400" u="none" cap="none" strike="noStrike">
                <a:solidFill>
                  <a:schemeClr val="dk1"/>
                </a:solidFill>
                <a:latin typeface="Times New Roman"/>
                <a:ea typeface="Times New Roman"/>
                <a:cs typeface="Times New Roman"/>
                <a:sym typeface="Times New Roman"/>
              </a:rPr>
              <a:t> that the dependent is related to</a:t>
            </a:r>
            <a:endParaRPr b="0" i="0" sz="1800" u="none" cap="none" strike="noStrike">
              <a:solidFill>
                <a:schemeClr val="dk1"/>
              </a:solidFill>
              <a:latin typeface="Times New Roman"/>
              <a:ea typeface="Times New Roman"/>
              <a:cs typeface="Times New Roman"/>
              <a:sym typeface="Times New Roman"/>
            </a:endParaRPr>
          </a:p>
        </p:txBody>
      </p:sp>
      <p:sp>
        <p:nvSpPr>
          <p:cNvPr id="935" name="Google Shape;935;p9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9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941" name="Google Shape;941;p94"/>
          <p:cNvSpPr txBox="1"/>
          <p:nvPr>
            <p:ph type="title"/>
          </p:nvPr>
        </p:nvSpPr>
        <p:spPr>
          <a:xfrm>
            <a:off x="712787" y="171450"/>
            <a:ext cx="774541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33399"/>
              </a:buClr>
              <a:buFont typeface="Arial"/>
              <a:buNone/>
            </a:pPr>
            <a:r>
              <a:rPr b="1" i="0" lang="en-US" sz="2800" u="none" cap="small" strike="noStrike">
                <a:solidFill>
                  <a:srgbClr val="333399"/>
                </a:solidFill>
                <a:latin typeface="Arial"/>
                <a:ea typeface="Arial"/>
                <a:cs typeface="Arial"/>
                <a:sym typeface="Arial"/>
              </a:rPr>
              <a:t>Weak Entity Type is: </a:t>
            </a:r>
            <a:r>
              <a:rPr b="1" i="0" lang="en-US" sz="2400" u="none" cap="small" strike="noStrike">
                <a:solidFill>
                  <a:srgbClr val="333399"/>
                </a:solidFill>
                <a:latin typeface="Arial"/>
                <a:ea typeface="Arial"/>
                <a:cs typeface="Arial"/>
                <a:sym typeface="Arial"/>
              </a:rPr>
              <a:t>DEPENDENT</a:t>
            </a:r>
            <a:br>
              <a:rPr b="1" i="0" lang="en-US" sz="2400" u="none" cap="small" strike="noStrike">
                <a:solidFill>
                  <a:srgbClr val="333399"/>
                </a:solidFill>
                <a:latin typeface="Arial"/>
                <a:ea typeface="Arial"/>
                <a:cs typeface="Arial"/>
                <a:sym typeface="Arial"/>
              </a:rPr>
            </a:br>
            <a:r>
              <a:rPr b="1" i="0" lang="en-US" sz="2800" u="none" cap="small" strike="noStrike">
                <a:solidFill>
                  <a:srgbClr val="333399"/>
                </a:solidFill>
                <a:latin typeface="Arial"/>
                <a:ea typeface="Arial"/>
                <a:cs typeface="Arial"/>
                <a:sym typeface="Arial"/>
              </a:rPr>
              <a:t>Identifying Relationship is: </a:t>
            </a:r>
            <a:r>
              <a:rPr b="1" i="0" lang="en-US" sz="2400" u="none" cap="small" strike="noStrike">
                <a:solidFill>
                  <a:srgbClr val="333399"/>
                </a:solidFill>
                <a:latin typeface="Arial"/>
                <a:ea typeface="Arial"/>
                <a:cs typeface="Arial"/>
                <a:sym typeface="Arial"/>
              </a:rPr>
              <a:t>DEPENDENTS_OF</a:t>
            </a:r>
            <a:endParaRPr b="1" i="0" sz="4000" u="none" cap="small" strike="noStrike">
              <a:solidFill>
                <a:srgbClr val="333399"/>
              </a:solidFill>
              <a:latin typeface="Arial"/>
              <a:ea typeface="Arial"/>
              <a:cs typeface="Arial"/>
              <a:sym typeface="Arial"/>
            </a:endParaRPr>
          </a:p>
        </p:txBody>
      </p:sp>
      <p:pic>
        <p:nvPicPr>
          <p:cNvPr id="942" name="Google Shape;942;p94"/>
          <p:cNvPicPr preferRelativeResize="0"/>
          <p:nvPr/>
        </p:nvPicPr>
        <p:blipFill>
          <a:blip r:embed="rId3">
            <a:alphaModFix/>
          </a:blip>
          <a:stretch>
            <a:fillRect/>
          </a:stretch>
        </p:blipFill>
        <p:spPr>
          <a:xfrm>
            <a:off x="1558925" y="1184275"/>
            <a:ext cx="6176962" cy="5330825"/>
          </a:xfrm>
          <a:prstGeom prst="rect">
            <a:avLst/>
          </a:prstGeom>
          <a:noFill/>
          <a:ln>
            <a:noFill/>
          </a:ln>
        </p:spPr>
      </p:pic>
      <p:sp>
        <p:nvSpPr>
          <p:cNvPr id="943" name="Google Shape;943;p9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9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949" name="Google Shape;949;p95"/>
          <p:cNvSpPr txBox="1"/>
          <p:nvPr>
            <p:ph type="title"/>
          </p:nvPr>
        </p:nvSpPr>
        <p:spPr>
          <a:xfrm>
            <a:off x="685800" y="438150"/>
            <a:ext cx="7772400" cy="7969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Constraints on Relationships</a:t>
            </a:r>
            <a:endParaRPr b="1" i="0" sz="4000" u="none" cap="small" strike="noStrike">
              <a:solidFill>
                <a:srgbClr val="333399"/>
              </a:solidFill>
              <a:latin typeface="Arial"/>
              <a:ea typeface="Arial"/>
              <a:cs typeface="Arial"/>
              <a:sym typeface="Arial"/>
            </a:endParaRPr>
          </a:p>
        </p:txBody>
      </p:sp>
      <p:sp>
        <p:nvSpPr>
          <p:cNvPr id="950" name="Google Shape;950;p95"/>
          <p:cNvSpPr txBox="1"/>
          <p:nvPr>
            <p:ph idx="1" type="body"/>
          </p:nvPr>
        </p:nvSpPr>
        <p:spPr>
          <a:xfrm>
            <a:off x="342900" y="1444625"/>
            <a:ext cx="851535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Constraints on Relationship Types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50"/>
              <a:buFont typeface="Times New Roman"/>
              <a:buChar char="●"/>
            </a:pPr>
            <a:r>
              <a:rPr b="0" i="0" lang="en-US" sz="2900" u="none" cap="none" strike="noStrike">
                <a:solidFill>
                  <a:schemeClr val="dk1"/>
                </a:solidFill>
                <a:latin typeface="Times New Roman"/>
                <a:ea typeface="Times New Roman"/>
                <a:cs typeface="Times New Roman"/>
                <a:sym typeface="Times New Roman"/>
              </a:rPr>
              <a:t> Maximum Cardinality (also called cardinality ratio)</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500"/>
              <a:buFont typeface="Times New Roman"/>
              <a:buChar char="●"/>
            </a:pPr>
            <a:r>
              <a:rPr b="0" i="0" lang="en-US" sz="2500" u="none" cap="none" strike="noStrike">
                <a:solidFill>
                  <a:schemeClr val="dk1"/>
                </a:solidFill>
                <a:latin typeface="Times New Roman"/>
                <a:ea typeface="Times New Roman"/>
                <a:cs typeface="Times New Roman"/>
                <a:sym typeface="Times New Roman"/>
              </a:rPr>
              <a:t>   One-to-one (1:1)</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500"/>
              <a:buFont typeface="Times New Roman"/>
              <a:buChar char="●"/>
            </a:pPr>
            <a:r>
              <a:rPr b="0" i="0" lang="en-US" sz="2500" u="none" cap="none" strike="noStrike">
                <a:solidFill>
                  <a:schemeClr val="dk1"/>
                </a:solidFill>
                <a:latin typeface="Times New Roman"/>
                <a:ea typeface="Times New Roman"/>
                <a:cs typeface="Times New Roman"/>
                <a:sym typeface="Times New Roman"/>
              </a:rPr>
              <a:t>   One-to-many (1:N) or Many-to-one (N:1)</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500"/>
              <a:buFont typeface="Times New Roman"/>
              <a:buChar char="●"/>
            </a:pPr>
            <a:r>
              <a:rPr b="0" i="0" lang="en-US" sz="2500" u="none" cap="none" strike="noStrike">
                <a:solidFill>
                  <a:schemeClr val="dk1"/>
                </a:solidFill>
                <a:latin typeface="Times New Roman"/>
                <a:ea typeface="Times New Roman"/>
                <a:cs typeface="Times New Roman"/>
                <a:sym typeface="Times New Roman"/>
              </a:rPr>
              <a:t>   Many-to-many (M:N) </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750"/>
              <a:buFont typeface="Times New Roman"/>
              <a:buChar char="●"/>
            </a:pPr>
            <a:r>
              <a:rPr b="0" i="0" lang="en-US" sz="2900" u="none" cap="none" strike="noStrike">
                <a:solidFill>
                  <a:schemeClr val="dk1"/>
                </a:solidFill>
                <a:latin typeface="Times New Roman"/>
                <a:ea typeface="Times New Roman"/>
                <a:cs typeface="Times New Roman"/>
                <a:sym typeface="Times New Roman"/>
              </a:rPr>
              <a:t>Minimum Cardinality (also called participation constraint)</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500"/>
              <a:buFont typeface="Times New Roman"/>
              <a:buChar char="●"/>
            </a:pPr>
            <a:r>
              <a:rPr b="0" i="0" lang="en-US" sz="2500" u="none" cap="none" strike="noStrike">
                <a:solidFill>
                  <a:schemeClr val="dk1"/>
                </a:solidFill>
                <a:latin typeface="Times New Roman"/>
                <a:ea typeface="Times New Roman"/>
                <a:cs typeface="Times New Roman"/>
                <a:sym typeface="Times New Roman"/>
              </a:rPr>
              <a:t>    zero (optional participation)</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lnSpc>
                <a:spcPct val="90000"/>
              </a:lnSpc>
              <a:spcBef>
                <a:spcPts val="0"/>
              </a:spcBef>
              <a:spcAft>
                <a:spcPts val="0"/>
              </a:spcAft>
              <a:buClr>
                <a:srgbClr val="FF0000"/>
              </a:buClr>
              <a:buSzPts val="1500"/>
              <a:buFont typeface="Times New Roman"/>
              <a:buChar char="●"/>
            </a:pPr>
            <a:r>
              <a:rPr b="0" i="0" lang="en-US" sz="2500" u="none" cap="none" strike="noStrike">
                <a:solidFill>
                  <a:schemeClr val="dk1"/>
                </a:solidFill>
                <a:latin typeface="Times New Roman"/>
                <a:ea typeface="Times New Roman"/>
                <a:cs typeface="Times New Roman"/>
                <a:sym typeface="Times New Roman"/>
              </a:rPr>
              <a:t>    one or more (mandatory participation)</a:t>
            </a:r>
            <a:endParaRPr b="0" i="0" sz="1600" u="none" cap="none" strike="noStrike">
              <a:solidFill>
                <a:schemeClr val="dk1"/>
              </a:solidFill>
              <a:latin typeface="Times New Roman"/>
              <a:ea typeface="Times New Roman"/>
              <a:cs typeface="Times New Roman"/>
              <a:sym typeface="Times New Roman"/>
            </a:endParaRPr>
          </a:p>
        </p:txBody>
      </p:sp>
      <p:sp>
        <p:nvSpPr>
          <p:cNvPr id="951" name="Google Shape;951;p9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9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cxnSp>
        <p:nvCxnSpPr>
          <p:cNvPr id="957" name="Google Shape;957;p96"/>
          <p:cNvCxnSpPr/>
          <p:nvPr/>
        </p:nvCxnSpPr>
        <p:spPr>
          <a:xfrm flipH="1" rot="10800000">
            <a:off x="1524000" y="2136775"/>
            <a:ext cx="2971800" cy="247650"/>
          </a:xfrm>
          <a:prstGeom prst="straightConnector1">
            <a:avLst/>
          </a:prstGeom>
          <a:noFill/>
          <a:ln cap="rnd" cmpd="sng" w="9525">
            <a:solidFill>
              <a:schemeClr val="dk1"/>
            </a:solidFill>
            <a:prstDash val="solid"/>
            <a:miter lim="8000"/>
            <a:headEnd len="sm" w="sm" type="none"/>
            <a:tailEnd len="sm" w="sm" type="none"/>
          </a:ln>
        </p:spPr>
      </p:cxnSp>
      <p:cxnSp>
        <p:nvCxnSpPr>
          <p:cNvPr id="958" name="Google Shape;958;p96"/>
          <p:cNvCxnSpPr/>
          <p:nvPr/>
        </p:nvCxnSpPr>
        <p:spPr>
          <a:xfrm flipH="1" rot="10800000">
            <a:off x="1524000" y="2765425"/>
            <a:ext cx="2914650" cy="76200"/>
          </a:xfrm>
          <a:prstGeom prst="straightConnector1">
            <a:avLst/>
          </a:prstGeom>
          <a:noFill/>
          <a:ln cap="rnd" cmpd="sng" w="9525">
            <a:solidFill>
              <a:schemeClr val="dk1"/>
            </a:solidFill>
            <a:prstDash val="solid"/>
            <a:miter lim="8000"/>
            <a:headEnd len="sm" w="sm" type="none"/>
            <a:tailEnd len="sm" w="sm" type="none"/>
          </a:ln>
        </p:spPr>
      </p:cxnSp>
      <p:cxnSp>
        <p:nvCxnSpPr>
          <p:cNvPr id="959" name="Google Shape;959;p96"/>
          <p:cNvCxnSpPr/>
          <p:nvPr/>
        </p:nvCxnSpPr>
        <p:spPr>
          <a:xfrm flipH="1" rot="10800000">
            <a:off x="1543050" y="3317875"/>
            <a:ext cx="2857500" cy="38100"/>
          </a:xfrm>
          <a:prstGeom prst="straightConnector1">
            <a:avLst/>
          </a:prstGeom>
          <a:noFill/>
          <a:ln cap="rnd" cmpd="sng" w="9525">
            <a:solidFill>
              <a:schemeClr val="dk1"/>
            </a:solidFill>
            <a:prstDash val="solid"/>
            <a:miter lim="8000"/>
            <a:headEnd len="sm" w="sm" type="none"/>
            <a:tailEnd len="sm" w="sm" type="none"/>
          </a:ln>
        </p:spPr>
      </p:cxnSp>
      <p:cxnSp>
        <p:nvCxnSpPr>
          <p:cNvPr id="960" name="Google Shape;960;p96"/>
          <p:cNvCxnSpPr/>
          <p:nvPr/>
        </p:nvCxnSpPr>
        <p:spPr>
          <a:xfrm>
            <a:off x="1543050" y="3832225"/>
            <a:ext cx="2914650" cy="76200"/>
          </a:xfrm>
          <a:prstGeom prst="straightConnector1">
            <a:avLst/>
          </a:prstGeom>
          <a:noFill/>
          <a:ln cap="rnd" cmpd="sng" w="9525">
            <a:solidFill>
              <a:schemeClr val="dk1"/>
            </a:solidFill>
            <a:prstDash val="solid"/>
            <a:miter lim="8000"/>
            <a:headEnd len="sm" w="sm" type="none"/>
            <a:tailEnd len="sm" w="sm" type="none"/>
          </a:ln>
        </p:spPr>
      </p:cxnSp>
      <p:cxnSp>
        <p:nvCxnSpPr>
          <p:cNvPr id="961" name="Google Shape;961;p96"/>
          <p:cNvCxnSpPr/>
          <p:nvPr/>
        </p:nvCxnSpPr>
        <p:spPr>
          <a:xfrm>
            <a:off x="1543050" y="4308475"/>
            <a:ext cx="2876550" cy="152400"/>
          </a:xfrm>
          <a:prstGeom prst="straightConnector1">
            <a:avLst/>
          </a:prstGeom>
          <a:noFill/>
          <a:ln cap="rnd" cmpd="sng" w="9525">
            <a:solidFill>
              <a:schemeClr val="dk1"/>
            </a:solidFill>
            <a:prstDash val="solid"/>
            <a:miter lim="8000"/>
            <a:headEnd len="sm" w="sm" type="none"/>
            <a:tailEnd len="sm" w="sm" type="none"/>
          </a:ln>
        </p:spPr>
      </p:cxnSp>
      <p:cxnSp>
        <p:nvCxnSpPr>
          <p:cNvPr id="962" name="Google Shape;962;p96"/>
          <p:cNvCxnSpPr/>
          <p:nvPr/>
        </p:nvCxnSpPr>
        <p:spPr>
          <a:xfrm>
            <a:off x="1524000" y="4803775"/>
            <a:ext cx="2933700" cy="247650"/>
          </a:xfrm>
          <a:prstGeom prst="straightConnector1">
            <a:avLst/>
          </a:prstGeom>
          <a:noFill/>
          <a:ln cap="rnd" cmpd="sng" w="9525">
            <a:solidFill>
              <a:schemeClr val="dk1"/>
            </a:solidFill>
            <a:prstDash val="solid"/>
            <a:miter lim="8000"/>
            <a:headEnd len="sm" w="sm" type="none"/>
            <a:tailEnd len="sm" w="sm" type="none"/>
          </a:ln>
        </p:spPr>
      </p:cxnSp>
      <p:cxnSp>
        <p:nvCxnSpPr>
          <p:cNvPr id="963" name="Google Shape;963;p96"/>
          <p:cNvCxnSpPr/>
          <p:nvPr/>
        </p:nvCxnSpPr>
        <p:spPr>
          <a:xfrm>
            <a:off x="1543050" y="5318125"/>
            <a:ext cx="2895600" cy="323850"/>
          </a:xfrm>
          <a:prstGeom prst="straightConnector1">
            <a:avLst/>
          </a:prstGeom>
          <a:noFill/>
          <a:ln cap="rnd" cmpd="sng" w="9525">
            <a:solidFill>
              <a:schemeClr val="dk1"/>
            </a:solidFill>
            <a:prstDash val="solid"/>
            <a:miter lim="8000"/>
            <a:headEnd len="sm" w="sm" type="none"/>
            <a:tailEnd len="sm" w="sm" type="none"/>
          </a:ln>
        </p:spPr>
      </p:cxnSp>
      <p:cxnSp>
        <p:nvCxnSpPr>
          <p:cNvPr id="964" name="Google Shape;964;p96"/>
          <p:cNvCxnSpPr/>
          <p:nvPr/>
        </p:nvCxnSpPr>
        <p:spPr>
          <a:xfrm>
            <a:off x="4552950" y="2136775"/>
            <a:ext cx="2895600" cy="228600"/>
          </a:xfrm>
          <a:prstGeom prst="straightConnector1">
            <a:avLst/>
          </a:prstGeom>
          <a:noFill/>
          <a:ln cap="rnd" cmpd="sng" w="9525">
            <a:solidFill>
              <a:schemeClr val="dk1"/>
            </a:solidFill>
            <a:prstDash val="solid"/>
            <a:miter lim="8000"/>
            <a:headEnd len="sm" w="sm" type="none"/>
            <a:tailEnd len="sm" w="sm" type="none"/>
          </a:ln>
        </p:spPr>
      </p:cxnSp>
      <p:cxnSp>
        <p:nvCxnSpPr>
          <p:cNvPr id="965" name="Google Shape;965;p96"/>
          <p:cNvCxnSpPr/>
          <p:nvPr/>
        </p:nvCxnSpPr>
        <p:spPr>
          <a:xfrm>
            <a:off x="4572000" y="2746375"/>
            <a:ext cx="2838450" cy="533400"/>
          </a:xfrm>
          <a:prstGeom prst="straightConnector1">
            <a:avLst/>
          </a:prstGeom>
          <a:noFill/>
          <a:ln cap="rnd" cmpd="sng" w="9525">
            <a:solidFill>
              <a:schemeClr val="dk1"/>
            </a:solidFill>
            <a:prstDash val="solid"/>
            <a:miter lim="8000"/>
            <a:headEnd len="sm" w="sm" type="none"/>
            <a:tailEnd len="sm" w="sm" type="none"/>
          </a:ln>
        </p:spPr>
      </p:cxnSp>
      <p:cxnSp>
        <p:nvCxnSpPr>
          <p:cNvPr id="966" name="Google Shape;966;p96"/>
          <p:cNvCxnSpPr/>
          <p:nvPr/>
        </p:nvCxnSpPr>
        <p:spPr>
          <a:xfrm flipH="1" rot="10800000">
            <a:off x="4552950" y="2365375"/>
            <a:ext cx="2857500" cy="952500"/>
          </a:xfrm>
          <a:prstGeom prst="straightConnector1">
            <a:avLst/>
          </a:prstGeom>
          <a:noFill/>
          <a:ln cap="rnd" cmpd="sng" w="9525">
            <a:solidFill>
              <a:schemeClr val="dk1"/>
            </a:solidFill>
            <a:prstDash val="solid"/>
            <a:miter lim="8000"/>
            <a:headEnd len="sm" w="sm" type="none"/>
            <a:tailEnd len="sm" w="sm" type="none"/>
          </a:ln>
        </p:spPr>
      </p:cxnSp>
      <p:cxnSp>
        <p:nvCxnSpPr>
          <p:cNvPr id="967" name="Google Shape;967;p96"/>
          <p:cNvCxnSpPr/>
          <p:nvPr/>
        </p:nvCxnSpPr>
        <p:spPr>
          <a:xfrm flipH="1" rot="10800000">
            <a:off x="4591050" y="3298825"/>
            <a:ext cx="2800350" cy="590550"/>
          </a:xfrm>
          <a:prstGeom prst="straightConnector1">
            <a:avLst/>
          </a:prstGeom>
          <a:noFill/>
          <a:ln cap="rnd" cmpd="sng" w="9525">
            <a:solidFill>
              <a:schemeClr val="dk1"/>
            </a:solidFill>
            <a:prstDash val="solid"/>
            <a:miter lim="8000"/>
            <a:headEnd len="sm" w="sm" type="none"/>
            <a:tailEnd len="sm" w="sm" type="none"/>
          </a:ln>
        </p:spPr>
      </p:cxnSp>
      <p:cxnSp>
        <p:nvCxnSpPr>
          <p:cNvPr id="968" name="Google Shape;968;p96"/>
          <p:cNvCxnSpPr/>
          <p:nvPr/>
        </p:nvCxnSpPr>
        <p:spPr>
          <a:xfrm flipH="1" rot="10800000">
            <a:off x="4552950" y="4194175"/>
            <a:ext cx="2819400" cy="285750"/>
          </a:xfrm>
          <a:prstGeom prst="straightConnector1">
            <a:avLst/>
          </a:prstGeom>
          <a:noFill/>
          <a:ln cap="rnd" cmpd="sng" w="9525">
            <a:solidFill>
              <a:schemeClr val="dk1"/>
            </a:solidFill>
            <a:prstDash val="solid"/>
            <a:miter lim="8000"/>
            <a:headEnd len="sm" w="sm" type="none"/>
            <a:tailEnd len="sm" w="sm" type="none"/>
          </a:ln>
        </p:spPr>
      </p:cxnSp>
      <p:cxnSp>
        <p:nvCxnSpPr>
          <p:cNvPr id="969" name="Google Shape;969;p96"/>
          <p:cNvCxnSpPr/>
          <p:nvPr/>
        </p:nvCxnSpPr>
        <p:spPr>
          <a:xfrm flipH="1" rot="10800000">
            <a:off x="4552950" y="4194175"/>
            <a:ext cx="2838450" cy="1447800"/>
          </a:xfrm>
          <a:prstGeom prst="straightConnector1">
            <a:avLst/>
          </a:prstGeom>
          <a:noFill/>
          <a:ln cap="rnd" cmpd="sng" w="9525">
            <a:solidFill>
              <a:schemeClr val="dk1"/>
            </a:solidFill>
            <a:prstDash val="solid"/>
            <a:miter lim="8000"/>
            <a:headEnd len="sm" w="sm" type="none"/>
            <a:tailEnd len="sm" w="sm" type="none"/>
          </a:ln>
        </p:spPr>
      </p:cxnSp>
      <p:sp>
        <p:nvSpPr>
          <p:cNvPr id="970" name="Google Shape;970;p96"/>
          <p:cNvSpPr txBox="1"/>
          <p:nvPr>
            <p:ph idx="4294967295" type="title"/>
          </p:nvPr>
        </p:nvSpPr>
        <p:spPr>
          <a:xfrm>
            <a:off x="0" y="325437"/>
            <a:ext cx="9144000" cy="533400"/>
          </a:xfrm>
          <a:prstGeom prst="rect">
            <a:avLst/>
          </a:prstGeom>
          <a:noFill/>
          <a:ln>
            <a:noFill/>
          </a:ln>
        </p:spPr>
        <p:txBody>
          <a:bodyPr anchorCtr="0" anchor="ctr" bIns="45700" lIns="91425" spcFirstLastPara="1" rIns="91425" wrap="square" tIns="0">
            <a:noAutofit/>
          </a:bodyPr>
          <a:lstStyle/>
          <a:p>
            <a:pPr indent="0" lvl="0" marL="0" marR="0" rtl="0" algn="ctr">
              <a:spcBef>
                <a:spcPts val="0"/>
              </a:spcBef>
              <a:spcAft>
                <a:spcPts val="0"/>
              </a:spcAft>
              <a:buClr>
                <a:srgbClr val="333399"/>
              </a:buClr>
              <a:buFont typeface="Arial"/>
              <a:buNone/>
            </a:pPr>
            <a:r>
              <a:rPr b="1" i="0" lang="en-US" sz="3200" u="none" cap="none" strike="noStrike">
                <a:solidFill>
                  <a:srgbClr val="333399"/>
                </a:solidFill>
                <a:latin typeface="Arial"/>
                <a:ea typeface="Arial"/>
                <a:cs typeface="Arial"/>
                <a:sym typeface="Arial"/>
              </a:rPr>
              <a:t>Many-to-one (N:1) RELATIONSHIP</a:t>
            </a:r>
            <a:endParaRPr b="0" i="0" sz="4400" u="none" cap="none" strike="noStrike">
              <a:solidFill>
                <a:srgbClr val="333399"/>
              </a:solidFill>
              <a:latin typeface="Arial"/>
              <a:ea typeface="Arial"/>
              <a:cs typeface="Arial"/>
              <a:sym typeface="Arial"/>
            </a:endParaRPr>
          </a:p>
        </p:txBody>
      </p:sp>
      <p:sp>
        <p:nvSpPr>
          <p:cNvPr id="971" name="Google Shape;971;p96"/>
          <p:cNvSpPr txBox="1"/>
          <p:nvPr/>
        </p:nvSpPr>
        <p:spPr>
          <a:xfrm>
            <a:off x="4381500" y="2047875"/>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72" name="Google Shape;972;p96"/>
          <p:cNvSpPr txBox="1"/>
          <p:nvPr/>
        </p:nvSpPr>
        <p:spPr>
          <a:xfrm>
            <a:off x="4381500" y="2638425"/>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73" name="Google Shape;973;p96"/>
          <p:cNvSpPr txBox="1"/>
          <p:nvPr/>
        </p:nvSpPr>
        <p:spPr>
          <a:xfrm>
            <a:off x="4381500" y="3209925"/>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74" name="Google Shape;974;p96"/>
          <p:cNvSpPr txBox="1"/>
          <p:nvPr/>
        </p:nvSpPr>
        <p:spPr>
          <a:xfrm>
            <a:off x="4381500" y="3800475"/>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75" name="Google Shape;975;p96"/>
          <p:cNvSpPr txBox="1"/>
          <p:nvPr/>
        </p:nvSpPr>
        <p:spPr>
          <a:xfrm>
            <a:off x="4381500" y="4371975"/>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76" name="Google Shape;976;p96"/>
          <p:cNvSpPr txBox="1"/>
          <p:nvPr/>
        </p:nvSpPr>
        <p:spPr>
          <a:xfrm>
            <a:off x="4381500" y="4962525"/>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77" name="Google Shape;977;p96"/>
          <p:cNvSpPr txBox="1"/>
          <p:nvPr/>
        </p:nvSpPr>
        <p:spPr>
          <a:xfrm>
            <a:off x="4381500" y="5534025"/>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78" name="Google Shape;978;p96"/>
          <p:cNvSpPr/>
          <p:nvPr/>
        </p:nvSpPr>
        <p:spPr>
          <a:xfrm>
            <a:off x="466725" y="1546225"/>
            <a:ext cx="1943100" cy="3981450"/>
          </a:xfrm>
          <a:prstGeom prst="ellipse">
            <a:avLst/>
          </a:prstGeom>
          <a:noFill/>
          <a:ln cap="rnd" cmpd="sng" w="9525">
            <a:solidFill>
              <a:schemeClr val="dk1"/>
            </a:solidFill>
            <a:prstDash val="solid"/>
            <a:miter lim="8000"/>
            <a:headEnd len="sm" w="sm" type="none"/>
            <a:tailEnd len="sm" w="sm" type="none"/>
          </a:ln>
        </p:spPr>
        <p:txBody>
          <a:bodyPr anchorCtr="0" anchor="t" bIns="0" lIns="91425" spcFirstLastPara="1" rIns="91425" wrap="square" tIns="0">
            <a:noAutofit/>
          </a:bodyPr>
          <a:lstStyle/>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1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2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3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4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5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6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60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7  </a:t>
            </a:r>
            <a:endParaRPr b="0" i="0" sz="1800" u="none" cap="none" strike="noStrike">
              <a:solidFill>
                <a:schemeClr val="lt1"/>
              </a:solidFill>
              <a:latin typeface="Times New Roman"/>
              <a:ea typeface="Times New Roman"/>
              <a:cs typeface="Times New Roman"/>
              <a:sym typeface="Times New Roman"/>
            </a:endParaRPr>
          </a:p>
        </p:txBody>
      </p:sp>
      <p:sp>
        <p:nvSpPr>
          <p:cNvPr id="979" name="Google Shape;979;p96"/>
          <p:cNvSpPr txBox="1"/>
          <p:nvPr/>
        </p:nvSpPr>
        <p:spPr>
          <a:xfrm>
            <a:off x="466725" y="1054100"/>
            <a:ext cx="180975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lt1"/>
              </a:solidFill>
              <a:latin typeface="Times New Roman"/>
              <a:ea typeface="Times New Roman"/>
              <a:cs typeface="Times New Roman"/>
              <a:sym typeface="Times New Roman"/>
            </a:endParaRPr>
          </a:p>
        </p:txBody>
      </p:sp>
      <p:sp>
        <p:nvSpPr>
          <p:cNvPr id="980" name="Google Shape;980;p96"/>
          <p:cNvSpPr/>
          <p:nvPr/>
        </p:nvSpPr>
        <p:spPr>
          <a:xfrm>
            <a:off x="3505200" y="1546225"/>
            <a:ext cx="1943100" cy="4724400"/>
          </a:xfrm>
          <a:prstGeom prst="ellipse">
            <a:avLst/>
          </a:prstGeom>
          <a:noFill/>
          <a:ln cap="rnd" cmpd="sng" w="9525">
            <a:solidFill>
              <a:schemeClr val="dk1"/>
            </a:solidFill>
            <a:prstDash val="solid"/>
            <a:miter lim="8000"/>
            <a:headEnd len="sm" w="sm" type="none"/>
            <a:tailEnd len="sm" w="sm" type="none"/>
          </a:ln>
        </p:spPr>
        <p:txBody>
          <a:bodyPr anchorCtr="0" anchor="t" bIns="3657600" lIns="91425" spcFirstLastPara="1" rIns="91425" wrap="square" tIns="0">
            <a:noAutofit/>
          </a:bodyPr>
          <a:lstStyle/>
          <a:p>
            <a:pPr indent="0" lvl="0" marL="0" marR="0" rtl="0" algn="ctr">
              <a:spcBef>
                <a:spcPts val="8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1</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10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2</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10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10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4</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10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5</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10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6</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1000"/>
              </a:spcBef>
              <a:spcAft>
                <a:spcPts val="100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7</a:t>
            </a:r>
            <a:endParaRPr b="0" i="0" sz="1800" u="none" cap="none" strike="noStrike">
              <a:solidFill>
                <a:schemeClr val="lt1"/>
              </a:solidFill>
              <a:latin typeface="Times New Roman"/>
              <a:ea typeface="Times New Roman"/>
              <a:cs typeface="Times New Roman"/>
              <a:sym typeface="Times New Roman"/>
            </a:endParaRPr>
          </a:p>
        </p:txBody>
      </p:sp>
      <p:sp>
        <p:nvSpPr>
          <p:cNvPr id="981" name="Google Shape;981;p96"/>
          <p:cNvSpPr txBox="1"/>
          <p:nvPr/>
        </p:nvSpPr>
        <p:spPr>
          <a:xfrm>
            <a:off x="3460750" y="1054100"/>
            <a:ext cx="2032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WORKS_FOR</a:t>
            </a:r>
            <a:endParaRPr b="0" i="0" sz="1800" u="none" cap="none" strike="noStrike">
              <a:solidFill>
                <a:schemeClr val="lt1"/>
              </a:solidFill>
              <a:latin typeface="Times New Roman"/>
              <a:ea typeface="Times New Roman"/>
              <a:cs typeface="Times New Roman"/>
              <a:sym typeface="Times New Roman"/>
            </a:endParaRPr>
          </a:p>
        </p:txBody>
      </p:sp>
      <p:sp>
        <p:nvSpPr>
          <p:cNvPr id="982" name="Google Shape;982;p96"/>
          <p:cNvSpPr/>
          <p:nvPr/>
        </p:nvSpPr>
        <p:spPr>
          <a:xfrm>
            <a:off x="6553200" y="1546225"/>
            <a:ext cx="1943100" cy="3981450"/>
          </a:xfrm>
          <a:prstGeom prst="ellipse">
            <a:avLst/>
          </a:prstGeom>
          <a:noFill/>
          <a:ln cap="rnd" cmpd="sng" w="9525">
            <a:solidFill>
              <a:schemeClr val="dk1"/>
            </a:solidFill>
            <a:prstDash val="solid"/>
            <a:miter lim="8000"/>
            <a:headEnd len="sm" w="sm" type="none"/>
            <a:tailEnd len="sm" w="sm" type="none"/>
          </a:ln>
        </p:spPr>
        <p:txBody>
          <a:bodyPr anchorCtr="0" anchor="t" bIns="0" lIns="91425" spcFirstLastPara="1" rIns="91425" wrap="square" tIns="0">
            <a:noAutofit/>
          </a:bodyPr>
          <a:lstStyle/>
          <a:p>
            <a:pPr indent="0" lvl="0" marL="0" marR="0" rtl="0" algn="ctr">
              <a:spcBef>
                <a:spcPts val="2000"/>
              </a:spcBef>
              <a:spcAft>
                <a:spcPts val="0"/>
              </a:spcAft>
              <a:buClr>
                <a:schemeClr val="lt1"/>
              </a:buClr>
              <a:buFont typeface="Times New Roman"/>
              <a:buNone/>
            </a:pPr>
            <a:r>
              <a:rPr b="0" baseline="-25000" i="0" lang="en-US" sz="2000" u="none" cap="none" strike="noStrike">
                <a:solidFill>
                  <a:schemeClr val="dk1"/>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 d</a:t>
            </a:r>
            <a:r>
              <a:rPr b="0" baseline="-25000" i="0" lang="en-US" sz="2000" u="none" cap="none" strike="noStrike">
                <a:solidFill>
                  <a:schemeClr val="dk1"/>
                </a:solidFill>
                <a:latin typeface="Times New Roman"/>
                <a:ea typeface="Times New Roman"/>
                <a:cs typeface="Times New Roman"/>
                <a:sym typeface="Times New Roman"/>
              </a:rPr>
              <a:t>1</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2000"/>
              </a:spcBef>
              <a:spcAft>
                <a:spcPts val="0"/>
              </a:spcAft>
              <a:buClr>
                <a:schemeClr val="lt1"/>
              </a:buClr>
              <a:buFont typeface="Times New Roman"/>
              <a:buNone/>
            </a:pPr>
            <a:r>
              <a:rPr b="0" baseline="-25000" i="0" lang="en-US" sz="2000" u="none" cap="none" strike="noStrike">
                <a:solidFill>
                  <a:schemeClr val="dk1"/>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 d</a:t>
            </a:r>
            <a:r>
              <a:rPr b="0" baseline="-25000" i="0" lang="en-US" sz="2000" u="none" cap="none" strike="noStrike">
                <a:solidFill>
                  <a:schemeClr val="dk1"/>
                </a:solidFill>
                <a:latin typeface="Times New Roman"/>
                <a:ea typeface="Times New Roman"/>
                <a:cs typeface="Times New Roman"/>
                <a:sym typeface="Times New Roman"/>
              </a:rPr>
              <a:t>2</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2000"/>
              </a:spcBef>
              <a:spcAft>
                <a:spcPts val="2000"/>
              </a:spcAft>
              <a:buClr>
                <a:schemeClr val="lt1"/>
              </a:buClr>
              <a:buFont typeface="Times New Roman"/>
              <a:buNone/>
            </a:pPr>
            <a:r>
              <a:rPr b="0" baseline="-25000" i="0" lang="en-US" sz="2000" u="none" cap="none" strike="noStrike">
                <a:solidFill>
                  <a:schemeClr val="dk1"/>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 d</a:t>
            </a:r>
            <a:r>
              <a:rPr b="0" baseline="-25000" i="0" lang="en-US" sz="20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lt1"/>
              </a:solidFill>
              <a:latin typeface="Times New Roman"/>
              <a:ea typeface="Times New Roman"/>
              <a:cs typeface="Times New Roman"/>
              <a:sym typeface="Times New Roman"/>
            </a:endParaRPr>
          </a:p>
        </p:txBody>
      </p:sp>
      <p:sp>
        <p:nvSpPr>
          <p:cNvPr id="983" name="Google Shape;983;p96"/>
          <p:cNvSpPr txBox="1"/>
          <p:nvPr/>
        </p:nvSpPr>
        <p:spPr>
          <a:xfrm>
            <a:off x="6413500" y="1054100"/>
            <a:ext cx="2233612"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DEPARTMENT</a:t>
            </a:r>
            <a:endParaRPr b="0" i="0" sz="1800" u="none" cap="none" strike="noStrike">
              <a:solidFill>
                <a:schemeClr val="lt1"/>
              </a:solidFill>
              <a:latin typeface="Times New Roman"/>
              <a:ea typeface="Times New Roman"/>
              <a:cs typeface="Times New Roman"/>
              <a:sym typeface="Times New Roman"/>
            </a:endParaRPr>
          </a:p>
        </p:txBody>
      </p:sp>
      <p:cxnSp>
        <p:nvCxnSpPr>
          <p:cNvPr id="984" name="Google Shape;984;p96"/>
          <p:cNvCxnSpPr/>
          <p:nvPr/>
        </p:nvCxnSpPr>
        <p:spPr>
          <a:xfrm flipH="1" rot="10800000">
            <a:off x="4572000" y="2347912"/>
            <a:ext cx="2838450" cy="2686050"/>
          </a:xfrm>
          <a:prstGeom prst="straightConnector1">
            <a:avLst/>
          </a:prstGeom>
          <a:noFill/>
          <a:ln cap="rnd" cmpd="sng" w="9525">
            <a:solidFill>
              <a:schemeClr val="dk1"/>
            </a:solidFill>
            <a:prstDash val="solid"/>
            <a:miter lim="8000"/>
            <a:headEnd len="sm" w="sm" type="none"/>
            <a:tailEnd len="sm" w="sm" type="none"/>
          </a:ln>
        </p:spPr>
      </p:cxnSp>
      <p:sp>
        <p:nvSpPr>
          <p:cNvPr id="985" name="Google Shape;985;p9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38" name="Google Shape;138;p25"/>
          <p:cNvSpPr txBox="1"/>
          <p:nvPr>
            <p:ph type="title"/>
          </p:nvPr>
        </p:nvSpPr>
        <p:spPr>
          <a:xfrm>
            <a:off x="685800" y="381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Example of a Database</a:t>
            </a:r>
            <a:endParaRPr b="1" i="0" sz="4000" u="none" cap="small" strike="noStrike">
              <a:solidFill>
                <a:srgbClr val="333399"/>
              </a:solidFill>
              <a:latin typeface="Arial"/>
              <a:ea typeface="Arial"/>
              <a:cs typeface="Arial"/>
              <a:sym typeface="Arial"/>
            </a:endParaRPr>
          </a:p>
        </p:txBody>
      </p:sp>
      <p:sp>
        <p:nvSpPr>
          <p:cNvPr id="139" name="Google Shape;139;p25"/>
          <p:cNvSpPr txBox="1"/>
          <p:nvPr>
            <p:ph idx="1" type="body"/>
          </p:nvPr>
        </p:nvSpPr>
        <p:spPr>
          <a:xfrm>
            <a:off x="685800" y="1181100"/>
            <a:ext cx="7772400" cy="207645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database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relations (or tables)</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attributes</a:t>
            </a:r>
            <a:endParaRPr b="0" i="0" sz="16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tuples (or records)</a:t>
            </a:r>
            <a:endParaRPr b="0" i="0" sz="1600" u="none" cap="none" strike="noStrike">
              <a:solidFill>
                <a:schemeClr val="dk1"/>
              </a:solidFill>
              <a:latin typeface="Times New Roman"/>
              <a:ea typeface="Times New Roman"/>
              <a:cs typeface="Times New Roman"/>
              <a:sym typeface="Times New Roman"/>
            </a:endParaRPr>
          </a:p>
        </p:txBody>
      </p:sp>
      <p:pic>
        <p:nvPicPr>
          <p:cNvPr id="140" name="Google Shape;140;p25"/>
          <p:cNvPicPr preferRelativeResize="0"/>
          <p:nvPr/>
        </p:nvPicPr>
        <p:blipFill>
          <a:blip r:embed="rId3">
            <a:alphaModFix/>
          </a:blip>
          <a:stretch>
            <a:fillRect/>
          </a:stretch>
        </p:blipFill>
        <p:spPr>
          <a:xfrm>
            <a:off x="174625" y="3627437"/>
            <a:ext cx="8785225" cy="2303462"/>
          </a:xfrm>
          <a:prstGeom prst="rect">
            <a:avLst/>
          </a:prstGeom>
          <a:noFill/>
          <a:ln>
            <a:noFill/>
          </a:ln>
        </p:spPr>
      </p:pic>
      <p:sp>
        <p:nvSpPr>
          <p:cNvPr id="141" name="Google Shape;141;p2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9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cxnSp>
        <p:nvCxnSpPr>
          <p:cNvPr id="991" name="Google Shape;991;p97"/>
          <p:cNvCxnSpPr/>
          <p:nvPr/>
        </p:nvCxnSpPr>
        <p:spPr>
          <a:xfrm flipH="1" rot="10800000">
            <a:off x="1524000" y="2219325"/>
            <a:ext cx="2971800" cy="247650"/>
          </a:xfrm>
          <a:prstGeom prst="straightConnector1">
            <a:avLst/>
          </a:prstGeom>
          <a:noFill/>
          <a:ln cap="rnd" cmpd="sng" w="9525">
            <a:solidFill>
              <a:schemeClr val="dk1"/>
            </a:solidFill>
            <a:prstDash val="solid"/>
            <a:miter lim="8000"/>
            <a:headEnd len="sm" w="sm" type="none"/>
            <a:tailEnd len="sm" w="sm" type="none"/>
          </a:ln>
        </p:spPr>
      </p:cxnSp>
      <p:cxnSp>
        <p:nvCxnSpPr>
          <p:cNvPr id="992" name="Google Shape;992;p97"/>
          <p:cNvCxnSpPr/>
          <p:nvPr/>
        </p:nvCxnSpPr>
        <p:spPr>
          <a:xfrm flipH="1" rot="10800000">
            <a:off x="1524000" y="2847975"/>
            <a:ext cx="2914650" cy="76200"/>
          </a:xfrm>
          <a:prstGeom prst="straightConnector1">
            <a:avLst/>
          </a:prstGeom>
          <a:noFill/>
          <a:ln cap="rnd" cmpd="sng" w="9525">
            <a:solidFill>
              <a:schemeClr val="dk1"/>
            </a:solidFill>
            <a:prstDash val="solid"/>
            <a:miter lim="8000"/>
            <a:headEnd len="sm" w="sm" type="none"/>
            <a:tailEnd len="sm" w="sm" type="none"/>
          </a:ln>
        </p:spPr>
      </p:cxnSp>
      <p:cxnSp>
        <p:nvCxnSpPr>
          <p:cNvPr id="993" name="Google Shape;993;p97"/>
          <p:cNvCxnSpPr/>
          <p:nvPr/>
        </p:nvCxnSpPr>
        <p:spPr>
          <a:xfrm flipH="1" rot="10800000">
            <a:off x="1543050" y="3400425"/>
            <a:ext cx="2857500" cy="38100"/>
          </a:xfrm>
          <a:prstGeom prst="straightConnector1">
            <a:avLst/>
          </a:prstGeom>
          <a:noFill/>
          <a:ln cap="rnd" cmpd="sng" w="9525">
            <a:solidFill>
              <a:schemeClr val="dk1"/>
            </a:solidFill>
            <a:prstDash val="solid"/>
            <a:miter lim="8000"/>
            <a:headEnd len="sm" w="sm" type="none"/>
            <a:tailEnd len="sm" w="sm" type="none"/>
          </a:ln>
        </p:spPr>
      </p:cxnSp>
      <p:cxnSp>
        <p:nvCxnSpPr>
          <p:cNvPr id="994" name="Google Shape;994;p97"/>
          <p:cNvCxnSpPr/>
          <p:nvPr/>
        </p:nvCxnSpPr>
        <p:spPr>
          <a:xfrm>
            <a:off x="1543050" y="3914775"/>
            <a:ext cx="2914650" cy="76200"/>
          </a:xfrm>
          <a:prstGeom prst="straightConnector1">
            <a:avLst/>
          </a:prstGeom>
          <a:noFill/>
          <a:ln cap="rnd" cmpd="sng" w="9525">
            <a:solidFill>
              <a:schemeClr val="dk1"/>
            </a:solidFill>
            <a:prstDash val="solid"/>
            <a:miter lim="8000"/>
            <a:headEnd len="sm" w="sm" type="none"/>
            <a:tailEnd len="sm" w="sm" type="none"/>
          </a:ln>
        </p:spPr>
      </p:cxnSp>
      <p:cxnSp>
        <p:nvCxnSpPr>
          <p:cNvPr id="995" name="Google Shape;995;p97"/>
          <p:cNvCxnSpPr/>
          <p:nvPr/>
        </p:nvCxnSpPr>
        <p:spPr>
          <a:xfrm>
            <a:off x="1543050" y="4391025"/>
            <a:ext cx="2876550" cy="152400"/>
          </a:xfrm>
          <a:prstGeom prst="straightConnector1">
            <a:avLst/>
          </a:prstGeom>
          <a:noFill/>
          <a:ln cap="rnd" cmpd="sng" w="9525">
            <a:solidFill>
              <a:schemeClr val="dk1"/>
            </a:solidFill>
            <a:prstDash val="solid"/>
            <a:miter lim="8000"/>
            <a:headEnd len="sm" w="sm" type="none"/>
            <a:tailEnd len="sm" w="sm" type="none"/>
          </a:ln>
        </p:spPr>
      </p:cxnSp>
      <p:cxnSp>
        <p:nvCxnSpPr>
          <p:cNvPr id="996" name="Google Shape;996;p97"/>
          <p:cNvCxnSpPr/>
          <p:nvPr/>
        </p:nvCxnSpPr>
        <p:spPr>
          <a:xfrm>
            <a:off x="1524000" y="4886325"/>
            <a:ext cx="2933700" cy="247650"/>
          </a:xfrm>
          <a:prstGeom prst="straightConnector1">
            <a:avLst/>
          </a:prstGeom>
          <a:noFill/>
          <a:ln cap="rnd" cmpd="sng" w="9525">
            <a:solidFill>
              <a:schemeClr val="dk1"/>
            </a:solidFill>
            <a:prstDash val="solid"/>
            <a:miter lim="8000"/>
            <a:headEnd len="sm" w="sm" type="none"/>
            <a:tailEnd len="sm" w="sm" type="none"/>
          </a:ln>
        </p:spPr>
      </p:cxnSp>
      <p:cxnSp>
        <p:nvCxnSpPr>
          <p:cNvPr id="997" name="Google Shape;997;p97"/>
          <p:cNvCxnSpPr/>
          <p:nvPr/>
        </p:nvCxnSpPr>
        <p:spPr>
          <a:xfrm>
            <a:off x="1543050" y="5400675"/>
            <a:ext cx="2895600" cy="323850"/>
          </a:xfrm>
          <a:prstGeom prst="straightConnector1">
            <a:avLst/>
          </a:prstGeom>
          <a:noFill/>
          <a:ln cap="rnd" cmpd="sng" w="9525">
            <a:solidFill>
              <a:schemeClr val="dk1"/>
            </a:solidFill>
            <a:prstDash val="solid"/>
            <a:miter lim="8000"/>
            <a:headEnd len="sm" w="sm" type="none"/>
            <a:tailEnd len="sm" w="sm" type="none"/>
          </a:ln>
        </p:spPr>
      </p:cxnSp>
      <p:cxnSp>
        <p:nvCxnSpPr>
          <p:cNvPr id="998" name="Google Shape;998;p97"/>
          <p:cNvCxnSpPr/>
          <p:nvPr/>
        </p:nvCxnSpPr>
        <p:spPr>
          <a:xfrm>
            <a:off x="4552950" y="2219325"/>
            <a:ext cx="2895600" cy="228600"/>
          </a:xfrm>
          <a:prstGeom prst="straightConnector1">
            <a:avLst/>
          </a:prstGeom>
          <a:noFill/>
          <a:ln cap="rnd" cmpd="sng" w="9525">
            <a:solidFill>
              <a:schemeClr val="dk1"/>
            </a:solidFill>
            <a:prstDash val="solid"/>
            <a:miter lim="8000"/>
            <a:headEnd len="sm" w="sm" type="none"/>
            <a:tailEnd len="sm" w="sm" type="none"/>
          </a:ln>
        </p:spPr>
      </p:cxnSp>
      <p:cxnSp>
        <p:nvCxnSpPr>
          <p:cNvPr id="999" name="Google Shape;999;p97"/>
          <p:cNvCxnSpPr/>
          <p:nvPr/>
        </p:nvCxnSpPr>
        <p:spPr>
          <a:xfrm>
            <a:off x="4572000" y="2828925"/>
            <a:ext cx="2838450" cy="533400"/>
          </a:xfrm>
          <a:prstGeom prst="straightConnector1">
            <a:avLst/>
          </a:prstGeom>
          <a:noFill/>
          <a:ln cap="rnd" cmpd="sng" w="9525">
            <a:solidFill>
              <a:schemeClr val="dk1"/>
            </a:solidFill>
            <a:prstDash val="solid"/>
            <a:miter lim="8000"/>
            <a:headEnd len="sm" w="sm" type="none"/>
            <a:tailEnd len="sm" w="sm" type="none"/>
          </a:ln>
        </p:spPr>
      </p:cxnSp>
      <p:cxnSp>
        <p:nvCxnSpPr>
          <p:cNvPr id="1000" name="Google Shape;1000;p97"/>
          <p:cNvCxnSpPr/>
          <p:nvPr/>
        </p:nvCxnSpPr>
        <p:spPr>
          <a:xfrm flipH="1" rot="10800000">
            <a:off x="4552950" y="2447925"/>
            <a:ext cx="2857500" cy="952500"/>
          </a:xfrm>
          <a:prstGeom prst="straightConnector1">
            <a:avLst/>
          </a:prstGeom>
          <a:noFill/>
          <a:ln cap="rnd" cmpd="sng" w="9525">
            <a:solidFill>
              <a:schemeClr val="dk1"/>
            </a:solidFill>
            <a:prstDash val="solid"/>
            <a:miter lim="8000"/>
            <a:headEnd len="sm" w="sm" type="none"/>
            <a:tailEnd len="sm" w="sm" type="none"/>
          </a:ln>
        </p:spPr>
      </p:cxnSp>
      <p:cxnSp>
        <p:nvCxnSpPr>
          <p:cNvPr id="1001" name="Google Shape;1001;p97"/>
          <p:cNvCxnSpPr/>
          <p:nvPr/>
        </p:nvCxnSpPr>
        <p:spPr>
          <a:xfrm flipH="1" rot="10800000">
            <a:off x="4591050" y="3381375"/>
            <a:ext cx="2800350" cy="590550"/>
          </a:xfrm>
          <a:prstGeom prst="straightConnector1">
            <a:avLst/>
          </a:prstGeom>
          <a:noFill/>
          <a:ln cap="rnd" cmpd="sng" w="9525">
            <a:solidFill>
              <a:schemeClr val="dk1"/>
            </a:solidFill>
            <a:prstDash val="solid"/>
            <a:miter lim="8000"/>
            <a:headEnd len="sm" w="sm" type="none"/>
            <a:tailEnd len="sm" w="sm" type="none"/>
          </a:ln>
        </p:spPr>
      </p:cxnSp>
      <p:cxnSp>
        <p:nvCxnSpPr>
          <p:cNvPr id="1002" name="Google Shape;1002;p97"/>
          <p:cNvCxnSpPr/>
          <p:nvPr/>
        </p:nvCxnSpPr>
        <p:spPr>
          <a:xfrm flipH="1" rot="10800000">
            <a:off x="4552950" y="4276725"/>
            <a:ext cx="2819400" cy="285750"/>
          </a:xfrm>
          <a:prstGeom prst="straightConnector1">
            <a:avLst/>
          </a:prstGeom>
          <a:noFill/>
          <a:ln cap="rnd" cmpd="sng" w="9525">
            <a:solidFill>
              <a:schemeClr val="dk1"/>
            </a:solidFill>
            <a:prstDash val="solid"/>
            <a:miter lim="8000"/>
            <a:headEnd len="sm" w="sm" type="none"/>
            <a:tailEnd len="sm" w="sm" type="none"/>
          </a:ln>
        </p:spPr>
      </p:cxnSp>
      <p:cxnSp>
        <p:nvCxnSpPr>
          <p:cNvPr id="1003" name="Google Shape;1003;p97"/>
          <p:cNvCxnSpPr/>
          <p:nvPr/>
        </p:nvCxnSpPr>
        <p:spPr>
          <a:xfrm flipH="1" rot="10800000">
            <a:off x="4552950" y="4276725"/>
            <a:ext cx="2838450" cy="1447800"/>
          </a:xfrm>
          <a:prstGeom prst="straightConnector1">
            <a:avLst/>
          </a:prstGeom>
          <a:noFill/>
          <a:ln cap="rnd" cmpd="sng" w="9525">
            <a:solidFill>
              <a:schemeClr val="dk1"/>
            </a:solidFill>
            <a:prstDash val="solid"/>
            <a:miter lim="8000"/>
            <a:headEnd len="sm" w="sm" type="none"/>
            <a:tailEnd len="sm" w="sm" type="none"/>
          </a:ln>
        </p:spPr>
      </p:cxnSp>
      <p:cxnSp>
        <p:nvCxnSpPr>
          <p:cNvPr id="1004" name="Google Shape;1004;p97"/>
          <p:cNvCxnSpPr/>
          <p:nvPr/>
        </p:nvCxnSpPr>
        <p:spPr>
          <a:xfrm flipH="1" rot="10800000">
            <a:off x="4572000" y="2447925"/>
            <a:ext cx="2838450" cy="2686050"/>
          </a:xfrm>
          <a:prstGeom prst="straightConnector1">
            <a:avLst/>
          </a:prstGeom>
          <a:noFill/>
          <a:ln cap="rnd" cmpd="sng" w="9525">
            <a:solidFill>
              <a:schemeClr val="dk1"/>
            </a:solidFill>
            <a:prstDash val="solid"/>
            <a:miter lim="8000"/>
            <a:headEnd len="sm" w="sm" type="none"/>
            <a:tailEnd len="sm" w="sm" type="none"/>
          </a:ln>
        </p:spPr>
      </p:cxnSp>
      <p:cxnSp>
        <p:nvCxnSpPr>
          <p:cNvPr id="1005" name="Google Shape;1005;p97"/>
          <p:cNvCxnSpPr/>
          <p:nvPr/>
        </p:nvCxnSpPr>
        <p:spPr>
          <a:xfrm>
            <a:off x="1524000" y="2924175"/>
            <a:ext cx="2895600" cy="3071812"/>
          </a:xfrm>
          <a:prstGeom prst="straightConnector1">
            <a:avLst/>
          </a:prstGeom>
          <a:noFill/>
          <a:ln cap="rnd" cmpd="sng" w="9525">
            <a:solidFill>
              <a:schemeClr val="dk1"/>
            </a:solidFill>
            <a:prstDash val="solid"/>
            <a:miter lim="8000"/>
            <a:headEnd len="sm" w="sm" type="none"/>
            <a:tailEnd len="sm" w="sm" type="none"/>
          </a:ln>
        </p:spPr>
      </p:cxnSp>
      <p:cxnSp>
        <p:nvCxnSpPr>
          <p:cNvPr id="1006" name="Google Shape;1006;p97"/>
          <p:cNvCxnSpPr/>
          <p:nvPr/>
        </p:nvCxnSpPr>
        <p:spPr>
          <a:xfrm flipH="1" rot="10800000">
            <a:off x="4572000" y="4276725"/>
            <a:ext cx="2838450" cy="1719262"/>
          </a:xfrm>
          <a:prstGeom prst="straightConnector1">
            <a:avLst/>
          </a:prstGeom>
          <a:noFill/>
          <a:ln cap="rnd" cmpd="sng" w="9525">
            <a:solidFill>
              <a:schemeClr val="dk1"/>
            </a:solidFill>
            <a:prstDash val="solid"/>
            <a:miter lim="8000"/>
            <a:headEnd len="sm" w="sm" type="none"/>
            <a:tailEnd len="sm" w="sm" type="none"/>
          </a:ln>
        </p:spPr>
      </p:cxnSp>
      <p:cxnSp>
        <p:nvCxnSpPr>
          <p:cNvPr id="1007" name="Google Shape;1007;p97"/>
          <p:cNvCxnSpPr/>
          <p:nvPr/>
        </p:nvCxnSpPr>
        <p:spPr>
          <a:xfrm flipH="1" rot="10800000">
            <a:off x="1504950" y="1866900"/>
            <a:ext cx="2876550" cy="3533775"/>
          </a:xfrm>
          <a:prstGeom prst="straightConnector1">
            <a:avLst/>
          </a:prstGeom>
          <a:noFill/>
          <a:ln cap="rnd" cmpd="sng" w="9525">
            <a:solidFill>
              <a:schemeClr val="dk1"/>
            </a:solidFill>
            <a:prstDash val="solid"/>
            <a:miter lim="8000"/>
            <a:headEnd len="sm" w="sm" type="none"/>
            <a:tailEnd len="sm" w="sm" type="none"/>
          </a:ln>
        </p:spPr>
      </p:cxnSp>
      <p:cxnSp>
        <p:nvCxnSpPr>
          <p:cNvPr id="1008" name="Google Shape;1008;p97"/>
          <p:cNvCxnSpPr/>
          <p:nvPr/>
        </p:nvCxnSpPr>
        <p:spPr>
          <a:xfrm>
            <a:off x="4572000" y="1685925"/>
            <a:ext cx="2800350" cy="762000"/>
          </a:xfrm>
          <a:prstGeom prst="straightConnector1">
            <a:avLst/>
          </a:prstGeom>
          <a:noFill/>
          <a:ln cap="rnd" cmpd="sng" w="9525">
            <a:solidFill>
              <a:schemeClr val="dk1"/>
            </a:solidFill>
            <a:prstDash val="solid"/>
            <a:miter lim="8000"/>
            <a:headEnd len="sm" w="sm" type="none"/>
            <a:tailEnd len="sm" w="sm" type="none"/>
          </a:ln>
        </p:spPr>
      </p:cxnSp>
      <p:sp>
        <p:nvSpPr>
          <p:cNvPr id="1009" name="Google Shape;1009;p97"/>
          <p:cNvSpPr txBox="1"/>
          <p:nvPr>
            <p:ph idx="4294967295" type="title"/>
          </p:nvPr>
        </p:nvSpPr>
        <p:spPr>
          <a:xfrm>
            <a:off x="296862" y="85725"/>
            <a:ext cx="84963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2800" u="none" cap="none" strike="noStrike">
                <a:solidFill>
                  <a:srgbClr val="333399"/>
                </a:solidFill>
                <a:latin typeface="Arial"/>
                <a:ea typeface="Arial"/>
                <a:cs typeface="Arial"/>
                <a:sym typeface="Arial"/>
              </a:rPr>
              <a:t>Many-to-many (M:N) RELATIONSHIP</a:t>
            </a:r>
            <a:endParaRPr b="0" i="0" sz="4400" u="none" cap="none" strike="noStrike">
              <a:solidFill>
                <a:srgbClr val="333399"/>
              </a:solidFill>
              <a:latin typeface="Arial"/>
              <a:ea typeface="Arial"/>
              <a:cs typeface="Arial"/>
              <a:sym typeface="Arial"/>
            </a:endParaRPr>
          </a:p>
        </p:txBody>
      </p:sp>
      <p:sp>
        <p:nvSpPr>
          <p:cNvPr id="1010" name="Google Shape;1010;p97"/>
          <p:cNvSpPr txBox="1"/>
          <p:nvPr/>
        </p:nvSpPr>
        <p:spPr>
          <a:xfrm>
            <a:off x="685800" y="1965325"/>
            <a:ext cx="8099425"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p97"/>
          <p:cNvSpPr/>
          <p:nvPr/>
        </p:nvSpPr>
        <p:spPr>
          <a:xfrm>
            <a:off x="400050" y="1628775"/>
            <a:ext cx="1943100" cy="3981450"/>
          </a:xfrm>
          <a:prstGeom prst="ellipse">
            <a:avLst/>
          </a:prstGeom>
          <a:noFill/>
          <a:ln cap="rnd" cmpd="sng" w="9525">
            <a:solidFill>
              <a:schemeClr val="dk1"/>
            </a:solidFill>
            <a:prstDash val="solid"/>
            <a:miter lim="8000"/>
            <a:headEnd len="sm" w="sm" type="none"/>
            <a:tailEnd len="sm" w="sm" type="none"/>
          </a:ln>
        </p:spPr>
        <p:txBody>
          <a:bodyPr anchorCtr="0" anchor="t" bIns="0" lIns="91425" spcFirstLastPara="1" rIns="91425" wrap="square" tIns="0">
            <a:noAutofit/>
          </a:bodyPr>
          <a:lstStyle/>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1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2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3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4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5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6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60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7  </a:t>
            </a:r>
            <a:endParaRPr b="0" i="0" sz="1800" u="none" cap="none" strike="noStrike">
              <a:solidFill>
                <a:schemeClr val="lt1"/>
              </a:solidFill>
              <a:latin typeface="Times New Roman"/>
              <a:ea typeface="Times New Roman"/>
              <a:cs typeface="Times New Roman"/>
              <a:sym typeface="Times New Roman"/>
            </a:endParaRPr>
          </a:p>
        </p:txBody>
      </p:sp>
      <p:sp>
        <p:nvSpPr>
          <p:cNvPr id="1012" name="Google Shape;1012;p97"/>
          <p:cNvSpPr/>
          <p:nvPr/>
        </p:nvSpPr>
        <p:spPr>
          <a:xfrm>
            <a:off x="3505200" y="1628775"/>
            <a:ext cx="1943100" cy="4724400"/>
          </a:xfrm>
          <a:prstGeom prst="ellipse">
            <a:avLst/>
          </a:prstGeom>
          <a:noFill/>
          <a:ln cap="rnd" cmpd="sng" w="9525">
            <a:solidFill>
              <a:schemeClr val="dk1"/>
            </a:solidFill>
            <a:prstDash val="solid"/>
            <a:miter lim="8000"/>
            <a:headEnd len="sm" w="sm" type="none"/>
            <a:tailEnd len="sm" w="sm" type="none"/>
          </a:ln>
        </p:spPr>
        <p:txBody>
          <a:bodyPr anchorCtr="0" anchor="t" bIns="3657600" lIns="91425" spcFirstLastPara="1" rIns="91425" wrap="square" tIns="0">
            <a:noAutofit/>
          </a:bodyPr>
          <a:lstStyle/>
          <a:p>
            <a:pPr indent="0" lvl="0" marL="0" marR="0" rtl="0" algn="ctr">
              <a:spcBef>
                <a:spcPts val="8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1</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10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2</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10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10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4</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10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5</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10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6</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1000"/>
              </a:spcBef>
              <a:spcAft>
                <a:spcPts val="100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7</a:t>
            </a:r>
            <a:endParaRPr b="0" i="0" sz="1800" u="none" cap="none" strike="noStrike">
              <a:solidFill>
                <a:schemeClr val="lt1"/>
              </a:solidFill>
              <a:latin typeface="Times New Roman"/>
              <a:ea typeface="Times New Roman"/>
              <a:cs typeface="Times New Roman"/>
              <a:sym typeface="Times New Roman"/>
            </a:endParaRPr>
          </a:p>
        </p:txBody>
      </p:sp>
      <p:sp>
        <p:nvSpPr>
          <p:cNvPr id="1013" name="Google Shape;1013;p97"/>
          <p:cNvSpPr/>
          <p:nvPr/>
        </p:nvSpPr>
        <p:spPr>
          <a:xfrm>
            <a:off x="6553200" y="1628775"/>
            <a:ext cx="1943100" cy="3981450"/>
          </a:xfrm>
          <a:prstGeom prst="ellipse">
            <a:avLst/>
          </a:prstGeom>
          <a:noFill/>
          <a:ln cap="rnd" cmpd="sng" w="9525">
            <a:solidFill>
              <a:schemeClr val="dk1"/>
            </a:solidFill>
            <a:prstDash val="solid"/>
            <a:miter lim="8000"/>
            <a:headEnd len="sm" w="sm" type="none"/>
            <a:tailEnd len="sm" w="sm" type="none"/>
          </a:ln>
        </p:spPr>
        <p:txBody>
          <a:bodyPr anchorCtr="0" anchor="t" bIns="0" lIns="91425" spcFirstLastPara="1" rIns="91425" wrap="square" tIns="0">
            <a:noAutofit/>
          </a:bodyPr>
          <a:lstStyle/>
          <a:p>
            <a:pPr indent="0" lvl="0" marL="0" marR="0" rtl="0" algn="ctr">
              <a:spcBef>
                <a:spcPts val="2000"/>
              </a:spcBef>
              <a:spcAft>
                <a:spcPts val="0"/>
              </a:spcAft>
              <a:buClr>
                <a:schemeClr val="lt1"/>
              </a:buClr>
              <a:buFont typeface="Times New Roman"/>
              <a:buNone/>
            </a:pPr>
            <a:r>
              <a:rPr b="0" baseline="-25000" i="0" lang="en-US" sz="2000" u="none" cap="none" strike="noStrike">
                <a:solidFill>
                  <a:schemeClr val="dk1"/>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 p</a:t>
            </a:r>
            <a:r>
              <a:rPr b="0" baseline="-25000" i="0" lang="en-US" sz="2000" u="none" cap="none" strike="noStrike">
                <a:solidFill>
                  <a:schemeClr val="dk1"/>
                </a:solidFill>
                <a:latin typeface="Times New Roman"/>
                <a:ea typeface="Times New Roman"/>
                <a:cs typeface="Times New Roman"/>
                <a:sym typeface="Times New Roman"/>
              </a:rPr>
              <a:t>1</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2000"/>
              </a:spcBef>
              <a:spcAft>
                <a:spcPts val="0"/>
              </a:spcAft>
              <a:buClr>
                <a:schemeClr val="lt1"/>
              </a:buClr>
              <a:buFont typeface="Times New Roman"/>
              <a:buNone/>
            </a:pPr>
            <a:r>
              <a:rPr b="0" baseline="-25000" i="0" lang="en-US" sz="2000" u="none" cap="none" strike="noStrike">
                <a:solidFill>
                  <a:schemeClr val="dk1"/>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 p</a:t>
            </a:r>
            <a:r>
              <a:rPr b="0" baseline="-25000" i="0" lang="en-US" sz="2000" u="none" cap="none" strike="noStrike">
                <a:solidFill>
                  <a:schemeClr val="dk1"/>
                </a:solidFill>
                <a:latin typeface="Times New Roman"/>
                <a:ea typeface="Times New Roman"/>
                <a:cs typeface="Times New Roman"/>
                <a:sym typeface="Times New Roman"/>
              </a:rPr>
              <a:t>2</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2000"/>
              </a:spcBef>
              <a:spcAft>
                <a:spcPts val="2000"/>
              </a:spcAft>
              <a:buClr>
                <a:schemeClr val="lt1"/>
              </a:buClr>
              <a:buFont typeface="Times New Roman"/>
              <a:buNone/>
            </a:pPr>
            <a:r>
              <a:rPr b="0" baseline="-25000" i="0" lang="en-US" sz="2000" u="none" cap="none" strike="noStrike">
                <a:solidFill>
                  <a:schemeClr val="dk1"/>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 p</a:t>
            </a:r>
            <a:r>
              <a:rPr b="0" baseline="-25000" i="0" lang="en-US" sz="20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lt1"/>
              </a:solidFill>
              <a:latin typeface="Times New Roman"/>
              <a:ea typeface="Times New Roman"/>
              <a:cs typeface="Times New Roman"/>
              <a:sym typeface="Times New Roman"/>
            </a:endParaRPr>
          </a:p>
        </p:txBody>
      </p:sp>
      <p:sp>
        <p:nvSpPr>
          <p:cNvPr id="1014" name="Google Shape;1014;p97"/>
          <p:cNvSpPr txBox="1"/>
          <p:nvPr/>
        </p:nvSpPr>
        <p:spPr>
          <a:xfrm>
            <a:off x="4381500" y="2147887"/>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15" name="Google Shape;1015;p97"/>
          <p:cNvSpPr txBox="1"/>
          <p:nvPr/>
        </p:nvSpPr>
        <p:spPr>
          <a:xfrm>
            <a:off x="4381500" y="2738437"/>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16" name="Google Shape;1016;p97"/>
          <p:cNvSpPr txBox="1"/>
          <p:nvPr/>
        </p:nvSpPr>
        <p:spPr>
          <a:xfrm>
            <a:off x="4381500" y="3309937"/>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17" name="Google Shape;1017;p97"/>
          <p:cNvSpPr txBox="1"/>
          <p:nvPr/>
        </p:nvSpPr>
        <p:spPr>
          <a:xfrm>
            <a:off x="4381500" y="3900487"/>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18" name="Google Shape;1018;p97"/>
          <p:cNvSpPr txBox="1"/>
          <p:nvPr/>
        </p:nvSpPr>
        <p:spPr>
          <a:xfrm>
            <a:off x="4381500" y="4471987"/>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19" name="Google Shape;1019;p97"/>
          <p:cNvSpPr txBox="1"/>
          <p:nvPr/>
        </p:nvSpPr>
        <p:spPr>
          <a:xfrm>
            <a:off x="4381500" y="5133975"/>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20" name="Google Shape;1020;p97"/>
          <p:cNvSpPr txBox="1"/>
          <p:nvPr/>
        </p:nvSpPr>
        <p:spPr>
          <a:xfrm>
            <a:off x="4381500" y="5634037"/>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021" name="Google Shape;1021;p97"/>
          <p:cNvCxnSpPr/>
          <p:nvPr/>
        </p:nvCxnSpPr>
        <p:spPr>
          <a:xfrm>
            <a:off x="4591050" y="4471987"/>
            <a:ext cx="0" cy="0"/>
          </a:xfrm>
          <a:prstGeom prst="straightConnector1">
            <a:avLst/>
          </a:prstGeom>
          <a:noFill/>
          <a:ln cap="rnd" cmpd="sng" w="9525">
            <a:solidFill>
              <a:schemeClr val="dk1"/>
            </a:solidFill>
            <a:prstDash val="solid"/>
            <a:miter lim="8000"/>
            <a:headEnd len="sm" w="sm" type="none"/>
            <a:tailEnd len="sm" w="sm" type="none"/>
          </a:ln>
        </p:spPr>
      </p:cxnSp>
      <p:sp>
        <p:nvSpPr>
          <p:cNvPr id="1022" name="Google Shape;1022;p97"/>
          <p:cNvSpPr txBox="1"/>
          <p:nvPr/>
        </p:nvSpPr>
        <p:spPr>
          <a:xfrm>
            <a:off x="4400550" y="5995987"/>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23" name="Google Shape;1023;p97"/>
          <p:cNvSpPr txBox="1"/>
          <p:nvPr/>
        </p:nvSpPr>
        <p:spPr>
          <a:xfrm>
            <a:off x="4089400" y="5724525"/>
            <a:ext cx="5207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10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8</a:t>
            </a:r>
            <a:endParaRPr b="0" i="0" sz="1800" u="none" cap="none" strike="noStrike">
              <a:solidFill>
                <a:schemeClr val="lt1"/>
              </a:solidFill>
              <a:latin typeface="Times New Roman"/>
              <a:ea typeface="Times New Roman"/>
              <a:cs typeface="Times New Roman"/>
              <a:sym typeface="Times New Roman"/>
            </a:endParaRPr>
          </a:p>
        </p:txBody>
      </p:sp>
      <p:sp>
        <p:nvSpPr>
          <p:cNvPr id="1024" name="Google Shape;1024;p97"/>
          <p:cNvSpPr txBox="1"/>
          <p:nvPr/>
        </p:nvSpPr>
        <p:spPr>
          <a:xfrm>
            <a:off x="4381500" y="1866900"/>
            <a:ext cx="446087"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5" name="Google Shape;1025;p97"/>
          <p:cNvSpPr txBox="1"/>
          <p:nvPr/>
        </p:nvSpPr>
        <p:spPr>
          <a:xfrm>
            <a:off x="4060825" y="1624012"/>
            <a:ext cx="5207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10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9</a:t>
            </a:r>
            <a:endParaRPr b="0" i="0" sz="1800" u="none" cap="none" strike="noStrike">
              <a:solidFill>
                <a:schemeClr val="lt1"/>
              </a:solidFill>
              <a:latin typeface="Times New Roman"/>
              <a:ea typeface="Times New Roman"/>
              <a:cs typeface="Times New Roman"/>
              <a:sym typeface="Times New Roman"/>
            </a:endParaRPr>
          </a:p>
        </p:txBody>
      </p:sp>
      <p:sp>
        <p:nvSpPr>
          <p:cNvPr id="1026" name="Google Shape;1026;p97"/>
          <p:cNvSpPr txBox="1"/>
          <p:nvPr/>
        </p:nvSpPr>
        <p:spPr>
          <a:xfrm>
            <a:off x="4343400" y="1685925"/>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27" name="Google Shape;1027;p97"/>
          <p:cNvSpPr txBox="1"/>
          <p:nvPr/>
        </p:nvSpPr>
        <p:spPr>
          <a:xfrm>
            <a:off x="466725" y="1111250"/>
            <a:ext cx="180975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lt1"/>
              </a:solidFill>
              <a:latin typeface="Times New Roman"/>
              <a:ea typeface="Times New Roman"/>
              <a:cs typeface="Times New Roman"/>
              <a:sym typeface="Times New Roman"/>
            </a:endParaRPr>
          </a:p>
        </p:txBody>
      </p:sp>
      <p:sp>
        <p:nvSpPr>
          <p:cNvPr id="1028" name="Google Shape;1028;p97"/>
          <p:cNvSpPr txBox="1"/>
          <p:nvPr/>
        </p:nvSpPr>
        <p:spPr>
          <a:xfrm>
            <a:off x="3536950" y="1111250"/>
            <a:ext cx="187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WORKS_ON</a:t>
            </a:r>
            <a:endParaRPr b="0" i="0" sz="1800" u="none" cap="none" strike="noStrike">
              <a:solidFill>
                <a:schemeClr val="lt1"/>
              </a:solidFill>
              <a:latin typeface="Times New Roman"/>
              <a:ea typeface="Times New Roman"/>
              <a:cs typeface="Times New Roman"/>
              <a:sym typeface="Times New Roman"/>
            </a:endParaRPr>
          </a:p>
        </p:txBody>
      </p:sp>
      <p:sp>
        <p:nvSpPr>
          <p:cNvPr id="1029" name="Google Shape;1029;p97"/>
          <p:cNvSpPr txBox="1"/>
          <p:nvPr/>
        </p:nvSpPr>
        <p:spPr>
          <a:xfrm>
            <a:off x="6797675" y="1111250"/>
            <a:ext cx="1471612"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PROJECT</a:t>
            </a:r>
            <a:endParaRPr b="0" i="0" sz="1800" u="none" cap="none" strike="noStrike">
              <a:solidFill>
                <a:schemeClr val="lt1"/>
              </a:solidFill>
              <a:latin typeface="Times New Roman"/>
              <a:ea typeface="Times New Roman"/>
              <a:cs typeface="Times New Roman"/>
              <a:sym typeface="Times New Roman"/>
            </a:endParaRPr>
          </a:p>
        </p:txBody>
      </p:sp>
      <p:sp>
        <p:nvSpPr>
          <p:cNvPr id="1030" name="Google Shape;1030;p9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9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036" name="Google Shape;1036;p98"/>
          <p:cNvSpPr txBox="1"/>
          <p:nvPr>
            <p:ph type="title"/>
          </p:nvPr>
        </p:nvSpPr>
        <p:spPr>
          <a:xfrm>
            <a:off x="250825" y="303212"/>
            <a:ext cx="8534400" cy="8429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Recursive Relationship Types</a:t>
            </a:r>
            <a:endParaRPr b="1" i="0" sz="4000" u="none" cap="small" strike="noStrike">
              <a:solidFill>
                <a:srgbClr val="333399"/>
              </a:solidFill>
              <a:latin typeface="Arial"/>
              <a:ea typeface="Arial"/>
              <a:cs typeface="Arial"/>
              <a:sym typeface="Arial"/>
            </a:endParaRPr>
          </a:p>
        </p:txBody>
      </p:sp>
      <p:sp>
        <p:nvSpPr>
          <p:cNvPr id="1037" name="Google Shape;1037;p98"/>
          <p:cNvSpPr txBox="1"/>
          <p:nvPr>
            <p:ph idx="1" type="body"/>
          </p:nvPr>
        </p:nvSpPr>
        <p:spPr>
          <a:xfrm>
            <a:off x="685800" y="1389062"/>
            <a:ext cx="8099425" cy="4725987"/>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We can also have a </a:t>
            </a:r>
            <a:r>
              <a:rPr b="1" i="0" lang="en-US" sz="2800" u="none" cap="none" strike="noStrike">
                <a:solidFill>
                  <a:schemeClr val="dk1"/>
                </a:solidFill>
                <a:latin typeface="Times New Roman"/>
                <a:ea typeface="Times New Roman"/>
                <a:cs typeface="Times New Roman"/>
                <a:sym typeface="Times New Roman"/>
              </a:rPr>
              <a:t>recursive</a:t>
            </a:r>
            <a:r>
              <a:rPr b="0" i="0" lang="en-US" sz="2800" u="none" cap="none" strike="noStrike">
                <a:solidFill>
                  <a:schemeClr val="dk1"/>
                </a:solidFill>
                <a:latin typeface="Times New Roman"/>
                <a:ea typeface="Times New Roman"/>
                <a:cs typeface="Times New Roman"/>
                <a:sym typeface="Times New Roman"/>
              </a:rPr>
              <a:t> relationship type.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Both participations are same entity type in different roles.</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For example, SUPERVISION relationships between EMPLOYEE (in role of supervisor or boss) and (another) EMPLOYEE (in role of subordinate or worker).</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In following figure, first role participation labeled with 1 and second role participation labeled with 2.</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In ER diagram, need to display role names to distinguish participations.</a:t>
            </a:r>
            <a:endParaRPr b="0" i="0" sz="2000" u="none" cap="none" strike="noStrike">
              <a:solidFill>
                <a:schemeClr val="dk1"/>
              </a:solidFill>
              <a:latin typeface="Times New Roman"/>
              <a:ea typeface="Times New Roman"/>
              <a:cs typeface="Times New Roman"/>
              <a:sym typeface="Times New Roman"/>
            </a:endParaRPr>
          </a:p>
        </p:txBody>
      </p:sp>
      <p:sp>
        <p:nvSpPr>
          <p:cNvPr id="1038" name="Google Shape;1038;p9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99"/>
          <p:cNvSpPr txBox="1"/>
          <p:nvPr/>
        </p:nvSpPr>
        <p:spPr>
          <a:xfrm>
            <a:off x="7377112" y="6643687"/>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cxnSp>
        <p:nvCxnSpPr>
          <p:cNvPr id="1044" name="Google Shape;1044;p99"/>
          <p:cNvCxnSpPr/>
          <p:nvPr/>
        </p:nvCxnSpPr>
        <p:spPr>
          <a:xfrm>
            <a:off x="4718050" y="2816225"/>
            <a:ext cx="1892300" cy="412750"/>
          </a:xfrm>
          <a:prstGeom prst="straightConnector1">
            <a:avLst/>
          </a:prstGeom>
          <a:noFill/>
          <a:ln cap="rnd" cmpd="sng" w="9525">
            <a:solidFill>
              <a:schemeClr val="dk1"/>
            </a:solidFill>
            <a:prstDash val="solid"/>
            <a:miter lim="8000"/>
            <a:headEnd len="sm" w="sm" type="none"/>
            <a:tailEnd len="sm" w="sm" type="none"/>
          </a:ln>
        </p:spPr>
      </p:cxnSp>
      <p:cxnSp>
        <p:nvCxnSpPr>
          <p:cNvPr id="1045" name="Google Shape;1045;p99"/>
          <p:cNvCxnSpPr/>
          <p:nvPr/>
        </p:nvCxnSpPr>
        <p:spPr>
          <a:xfrm>
            <a:off x="5049837" y="3354387"/>
            <a:ext cx="1541462" cy="541337"/>
          </a:xfrm>
          <a:prstGeom prst="straightConnector1">
            <a:avLst/>
          </a:prstGeom>
          <a:noFill/>
          <a:ln cap="rnd" cmpd="sng" w="9525">
            <a:solidFill>
              <a:schemeClr val="dk1"/>
            </a:solidFill>
            <a:prstDash val="solid"/>
            <a:miter lim="8000"/>
            <a:headEnd len="sm" w="sm" type="none"/>
            <a:tailEnd len="sm" w="sm" type="none"/>
          </a:ln>
        </p:spPr>
      </p:cxnSp>
      <p:cxnSp>
        <p:nvCxnSpPr>
          <p:cNvPr id="1046" name="Google Shape;1046;p99"/>
          <p:cNvCxnSpPr/>
          <p:nvPr/>
        </p:nvCxnSpPr>
        <p:spPr>
          <a:xfrm>
            <a:off x="5295900" y="3141662"/>
            <a:ext cx="1331912" cy="92075"/>
          </a:xfrm>
          <a:prstGeom prst="straightConnector1">
            <a:avLst/>
          </a:prstGeom>
          <a:noFill/>
          <a:ln cap="rnd" cmpd="sng" w="9525">
            <a:solidFill>
              <a:schemeClr val="dk1"/>
            </a:solidFill>
            <a:prstDash val="solid"/>
            <a:miter lim="8000"/>
            <a:headEnd len="sm" w="sm" type="none"/>
            <a:tailEnd len="sm" w="sm" type="none"/>
          </a:ln>
        </p:spPr>
      </p:cxnSp>
      <p:cxnSp>
        <p:nvCxnSpPr>
          <p:cNvPr id="1047" name="Google Shape;1047;p99"/>
          <p:cNvCxnSpPr/>
          <p:nvPr/>
        </p:nvCxnSpPr>
        <p:spPr>
          <a:xfrm>
            <a:off x="4286250" y="3598862"/>
            <a:ext cx="2266950" cy="285750"/>
          </a:xfrm>
          <a:prstGeom prst="straightConnector1">
            <a:avLst/>
          </a:prstGeom>
          <a:noFill/>
          <a:ln cap="rnd" cmpd="sng" w="9525">
            <a:solidFill>
              <a:schemeClr val="dk1"/>
            </a:solidFill>
            <a:prstDash val="solid"/>
            <a:miter lim="8000"/>
            <a:headEnd len="sm" w="sm" type="none"/>
            <a:tailEnd len="sm" w="sm" type="none"/>
          </a:ln>
        </p:spPr>
      </p:cxnSp>
      <p:cxnSp>
        <p:nvCxnSpPr>
          <p:cNvPr id="1048" name="Google Shape;1048;p99"/>
          <p:cNvCxnSpPr/>
          <p:nvPr/>
        </p:nvCxnSpPr>
        <p:spPr>
          <a:xfrm>
            <a:off x="4914900" y="4298950"/>
            <a:ext cx="1809750" cy="290512"/>
          </a:xfrm>
          <a:prstGeom prst="straightConnector1">
            <a:avLst/>
          </a:prstGeom>
          <a:noFill/>
          <a:ln cap="rnd" cmpd="sng" w="9525">
            <a:solidFill>
              <a:schemeClr val="dk1"/>
            </a:solidFill>
            <a:prstDash val="solid"/>
            <a:miter lim="8000"/>
            <a:headEnd len="sm" w="sm" type="none"/>
            <a:tailEnd len="sm" w="sm" type="none"/>
          </a:ln>
        </p:spPr>
      </p:cxnSp>
      <p:cxnSp>
        <p:nvCxnSpPr>
          <p:cNvPr id="1049" name="Google Shape;1049;p99"/>
          <p:cNvCxnSpPr/>
          <p:nvPr/>
        </p:nvCxnSpPr>
        <p:spPr>
          <a:xfrm>
            <a:off x="5033962" y="4751387"/>
            <a:ext cx="1557337" cy="485775"/>
          </a:xfrm>
          <a:prstGeom prst="straightConnector1">
            <a:avLst/>
          </a:prstGeom>
          <a:noFill/>
          <a:ln cap="rnd" cmpd="sng" w="9525">
            <a:solidFill>
              <a:schemeClr val="dk1"/>
            </a:solidFill>
            <a:prstDash val="solid"/>
            <a:miter lim="8000"/>
            <a:headEnd len="sm" w="sm" type="none"/>
            <a:tailEnd len="sm" w="sm" type="none"/>
          </a:ln>
        </p:spPr>
      </p:cxnSp>
      <p:cxnSp>
        <p:nvCxnSpPr>
          <p:cNvPr id="1050" name="Google Shape;1050;p99"/>
          <p:cNvCxnSpPr/>
          <p:nvPr/>
        </p:nvCxnSpPr>
        <p:spPr>
          <a:xfrm>
            <a:off x="5262562" y="5256212"/>
            <a:ext cx="1347787" cy="649287"/>
          </a:xfrm>
          <a:prstGeom prst="straightConnector1">
            <a:avLst/>
          </a:prstGeom>
          <a:noFill/>
          <a:ln cap="rnd" cmpd="sng" w="9525">
            <a:solidFill>
              <a:schemeClr val="dk1"/>
            </a:solidFill>
            <a:prstDash val="solid"/>
            <a:miter lim="8000"/>
            <a:headEnd len="sm" w="sm" type="none"/>
            <a:tailEnd len="sm" w="sm" type="none"/>
          </a:ln>
        </p:spPr>
      </p:cxnSp>
      <p:cxnSp>
        <p:nvCxnSpPr>
          <p:cNvPr id="1051" name="Google Shape;1051;p99"/>
          <p:cNvCxnSpPr/>
          <p:nvPr/>
        </p:nvCxnSpPr>
        <p:spPr>
          <a:xfrm>
            <a:off x="5372100" y="4495800"/>
            <a:ext cx="1238250" cy="74612"/>
          </a:xfrm>
          <a:prstGeom prst="straightConnector1">
            <a:avLst/>
          </a:prstGeom>
          <a:noFill/>
          <a:ln cap="rnd" cmpd="sng" w="9525">
            <a:solidFill>
              <a:schemeClr val="dk1"/>
            </a:solidFill>
            <a:prstDash val="solid"/>
            <a:miter lim="8000"/>
            <a:headEnd len="sm" w="sm" type="none"/>
            <a:tailEnd len="sm" w="sm" type="none"/>
          </a:ln>
        </p:spPr>
      </p:cxnSp>
      <p:cxnSp>
        <p:nvCxnSpPr>
          <p:cNvPr id="1052" name="Google Shape;1052;p99"/>
          <p:cNvCxnSpPr/>
          <p:nvPr/>
        </p:nvCxnSpPr>
        <p:spPr>
          <a:xfrm>
            <a:off x="4267200" y="5038725"/>
            <a:ext cx="2343150" cy="192087"/>
          </a:xfrm>
          <a:prstGeom prst="straightConnector1">
            <a:avLst/>
          </a:prstGeom>
          <a:noFill/>
          <a:ln cap="rnd" cmpd="sng" w="9525">
            <a:solidFill>
              <a:schemeClr val="dk1"/>
            </a:solidFill>
            <a:prstDash val="solid"/>
            <a:miter lim="8000"/>
            <a:headEnd len="sm" w="sm" type="none"/>
            <a:tailEnd len="sm" w="sm" type="none"/>
          </a:ln>
        </p:spPr>
      </p:cxnSp>
      <p:cxnSp>
        <p:nvCxnSpPr>
          <p:cNvPr id="1053" name="Google Shape;1053;p99"/>
          <p:cNvCxnSpPr/>
          <p:nvPr/>
        </p:nvCxnSpPr>
        <p:spPr>
          <a:xfrm>
            <a:off x="5451475" y="5776912"/>
            <a:ext cx="1139825" cy="147637"/>
          </a:xfrm>
          <a:prstGeom prst="straightConnector1">
            <a:avLst/>
          </a:prstGeom>
          <a:noFill/>
          <a:ln cap="rnd" cmpd="sng" w="9525">
            <a:solidFill>
              <a:schemeClr val="dk1"/>
            </a:solidFill>
            <a:prstDash val="solid"/>
            <a:miter lim="8000"/>
            <a:headEnd len="sm" w="sm" type="none"/>
            <a:tailEnd len="sm" w="sm" type="none"/>
          </a:ln>
        </p:spPr>
      </p:cxnSp>
      <p:cxnSp>
        <p:nvCxnSpPr>
          <p:cNvPr id="1054" name="Google Shape;1054;p99"/>
          <p:cNvCxnSpPr/>
          <p:nvPr/>
        </p:nvCxnSpPr>
        <p:spPr>
          <a:xfrm flipH="1" rot="10800000">
            <a:off x="3729037" y="2646362"/>
            <a:ext cx="2843212" cy="1257300"/>
          </a:xfrm>
          <a:prstGeom prst="straightConnector1">
            <a:avLst/>
          </a:prstGeom>
          <a:noFill/>
          <a:ln cap="rnd" cmpd="sng" w="9525">
            <a:solidFill>
              <a:schemeClr val="dk1"/>
            </a:solidFill>
            <a:prstDash val="solid"/>
            <a:miter lim="8000"/>
            <a:headEnd len="sm" w="sm" type="none"/>
            <a:tailEnd len="sm" w="sm" type="none"/>
          </a:ln>
        </p:spPr>
      </p:cxnSp>
      <p:sp>
        <p:nvSpPr>
          <p:cNvPr id="1055" name="Google Shape;1055;p99"/>
          <p:cNvSpPr txBox="1"/>
          <p:nvPr>
            <p:ph idx="4294967295" type="title"/>
          </p:nvPr>
        </p:nvSpPr>
        <p:spPr>
          <a:xfrm>
            <a:off x="69850" y="111125"/>
            <a:ext cx="8821737" cy="1052512"/>
          </a:xfrm>
          <a:prstGeom prst="rect">
            <a:avLst/>
          </a:prstGeom>
          <a:noFill/>
          <a:ln>
            <a:noFill/>
          </a:ln>
        </p:spPr>
        <p:txBody>
          <a:bodyPr anchorCtr="0" anchor="ctr" bIns="45700" lIns="91425" spcFirstLastPara="1" rIns="91425" wrap="square" tIns="0">
            <a:noAutofit/>
          </a:bodyPr>
          <a:lstStyle/>
          <a:p>
            <a:pPr indent="0" lvl="0" marL="0" marR="0" rtl="0" algn="ctr">
              <a:spcBef>
                <a:spcPts val="0"/>
              </a:spcBef>
              <a:spcAft>
                <a:spcPts val="0"/>
              </a:spcAft>
              <a:buClr>
                <a:srgbClr val="333399"/>
              </a:buClr>
              <a:buFont typeface="Arial"/>
              <a:buNone/>
            </a:pPr>
            <a:r>
              <a:rPr b="1" i="0" lang="en-US" sz="3300" u="none" cap="none" strike="noStrike">
                <a:solidFill>
                  <a:srgbClr val="333399"/>
                </a:solidFill>
                <a:latin typeface="Arial"/>
                <a:ea typeface="Arial"/>
                <a:cs typeface="Arial"/>
                <a:sym typeface="Arial"/>
              </a:rPr>
              <a:t>A RECURSIVE RELATIONSHIP </a:t>
            </a:r>
            <a:br>
              <a:rPr b="1" i="0" lang="en-US" sz="3300" u="none" cap="none" strike="noStrike">
                <a:solidFill>
                  <a:srgbClr val="333399"/>
                </a:solidFill>
                <a:latin typeface="Arial"/>
                <a:ea typeface="Arial"/>
                <a:cs typeface="Arial"/>
                <a:sym typeface="Arial"/>
              </a:rPr>
            </a:br>
            <a:r>
              <a:rPr b="1" i="0" lang="en-US" sz="3300" u="none" cap="none" strike="noStrike">
                <a:solidFill>
                  <a:srgbClr val="333399"/>
                </a:solidFill>
                <a:latin typeface="Arial"/>
                <a:ea typeface="Arial"/>
                <a:cs typeface="Arial"/>
                <a:sym typeface="Arial"/>
              </a:rPr>
              <a:t>SUPERVISION</a:t>
            </a:r>
            <a:endParaRPr b="0" i="0" sz="4400" u="none" cap="none" strike="noStrike">
              <a:solidFill>
                <a:srgbClr val="333399"/>
              </a:solidFill>
              <a:latin typeface="Arial"/>
              <a:ea typeface="Arial"/>
              <a:cs typeface="Arial"/>
              <a:sym typeface="Arial"/>
            </a:endParaRPr>
          </a:p>
        </p:txBody>
      </p:sp>
      <p:sp>
        <p:nvSpPr>
          <p:cNvPr id="1056" name="Google Shape;1056;p99"/>
          <p:cNvSpPr/>
          <p:nvPr/>
        </p:nvSpPr>
        <p:spPr>
          <a:xfrm>
            <a:off x="1295400" y="1636712"/>
            <a:ext cx="1943100" cy="3981450"/>
          </a:xfrm>
          <a:prstGeom prst="ellipse">
            <a:avLst/>
          </a:prstGeom>
          <a:noFill/>
          <a:ln cap="rnd" cmpd="sng" w="9525">
            <a:solidFill>
              <a:schemeClr val="dk1"/>
            </a:solidFill>
            <a:prstDash val="solid"/>
            <a:miter lim="8000"/>
            <a:headEnd len="sm" w="sm" type="none"/>
            <a:tailEnd len="sm" w="sm" type="none"/>
          </a:ln>
        </p:spPr>
        <p:txBody>
          <a:bodyPr anchorCtr="0" anchor="t" bIns="1828800" lIns="91425" spcFirstLastPara="1" rIns="91425" wrap="square" tIns="0">
            <a:noAutofit/>
          </a:bodyPr>
          <a:lstStyle/>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1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2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3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4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5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6  </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600"/>
              </a:spcBef>
              <a:spcAft>
                <a:spcPts val="60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e</a:t>
            </a:r>
            <a:r>
              <a:rPr b="0" baseline="-25000" i="0" lang="en-US" sz="2000" u="none" cap="none" strike="noStrike">
                <a:solidFill>
                  <a:schemeClr val="dk1"/>
                </a:solidFill>
                <a:latin typeface="Times New Roman"/>
                <a:ea typeface="Times New Roman"/>
                <a:cs typeface="Times New Roman"/>
                <a:sym typeface="Times New Roman"/>
              </a:rPr>
              <a:t>7  </a:t>
            </a:r>
            <a:endParaRPr b="0" i="0" sz="1800" u="none" cap="none" strike="noStrike">
              <a:solidFill>
                <a:schemeClr val="lt1"/>
              </a:solidFill>
              <a:latin typeface="Times New Roman"/>
              <a:ea typeface="Times New Roman"/>
              <a:cs typeface="Times New Roman"/>
              <a:sym typeface="Times New Roman"/>
            </a:endParaRPr>
          </a:p>
        </p:txBody>
      </p:sp>
      <p:sp>
        <p:nvSpPr>
          <p:cNvPr id="1057" name="Google Shape;1057;p99"/>
          <p:cNvSpPr txBox="1"/>
          <p:nvPr/>
        </p:nvSpPr>
        <p:spPr>
          <a:xfrm>
            <a:off x="1347787" y="1217612"/>
            <a:ext cx="180975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EMPLOYEE</a:t>
            </a:r>
            <a:endParaRPr b="0" i="0" sz="1800" u="none" cap="none" strike="noStrike">
              <a:solidFill>
                <a:schemeClr val="lt1"/>
              </a:solidFill>
              <a:latin typeface="Times New Roman"/>
              <a:ea typeface="Times New Roman"/>
              <a:cs typeface="Times New Roman"/>
              <a:sym typeface="Times New Roman"/>
            </a:endParaRPr>
          </a:p>
        </p:txBody>
      </p:sp>
      <p:sp>
        <p:nvSpPr>
          <p:cNvPr id="1058" name="Google Shape;1058;p99"/>
          <p:cNvSpPr/>
          <p:nvPr/>
        </p:nvSpPr>
        <p:spPr>
          <a:xfrm>
            <a:off x="5676900" y="1884362"/>
            <a:ext cx="1943100" cy="4724400"/>
          </a:xfrm>
          <a:prstGeom prst="ellipse">
            <a:avLst/>
          </a:prstGeom>
          <a:noFill/>
          <a:ln cap="rnd" cmpd="sng" w="9525">
            <a:solidFill>
              <a:schemeClr val="dk1"/>
            </a:solidFill>
            <a:prstDash val="solid"/>
            <a:miter lim="8000"/>
            <a:headEnd len="sm" w="sm" type="none"/>
            <a:tailEnd len="sm" w="sm" type="none"/>
          </a:ln>
        </p:spPr>
        <p:txBody>
          <a:bodyPr anchorCtr="0" anchor="t" bIns="3200400" lIns="91425" spcFirstLastPara="1" rIns="91425" wrap="square" tIns="0">
            <a:noAutofit/>
          </a:bodyPr>
          <a:lstStyle/>
          <a:p>
            <a:pPr indent="0" lvl="0" marL="0" marR="0" rtl="0" algn="ctr">
              <a:spcBef>
                <a:spcPts val="12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1</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12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2</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12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12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4</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120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5</a:t>
            </a:r>
            <a:endParaRPr b="0" i="0" sz="1800" u="none" cap="none" strike="noStrike">
              <a:solidFill>
                <a:schemeClr val="lt1"/>
              </a:solidFill>
              <a:latin typeface="Times New Roman"/>
              <a:ea typeface="Times New Roman"/>
              <a:cs typeface="Times New Roman"/>
              <a:sym typeface="Times New Roman"/>
            </a:endParaRPr>
          </a:p>
          <a:p>
            <a:pPr indent="0" lvl="0" marL="0" marR="0" rtl="0" algn="ctr">
              <a:spcBef>
                <a:spcPts val="1200"/>
              </a:spcBef>
              <a:spcAft>
                <a:spcPts val="120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r</a:t>
            </a:r>
            <a:r>
              <a:rPr b="0" baseline="-25000" i="0" lang="en-US" sz="2000" u="none" cap="none" strike="noStrike">
                <a:solidFill>
                  <a:schemeClr val="dk1"/>
                </a:solidFill>
                <a:latin typeface="Times New Roman"/>
                <a:ea typeface="Times New Roman"/>
                <a:cs typeface="Times New Roman"/>
                <a:sym typeface="Times New Roman"/>
              </a:rPr>
              <a:t>6</a:t>
            </a:r>
            <a:endParaRPr b="0" i="0" sz="1800" u="none" cap="none" strike="noStrike">
              <a:solidFill>
                <a:schemeClr val="lt1"/>
              </a:solidFill>
              <a:latin typeface="Times New Roman"/>
              <a:ea typeface="Times New Roman"/>
              <a:cs typeface="Times New Roman"/>
              <a:sym typeface="Times New Roman"/>
            </a:endParaRPr>
          </a:p>
        </p:txBody>
      </p:sp>
      <p:sp>
        <p:nvSpPr>
          <p:cNvPr id="1059" name="Google Shape;1059;p99"/>
          <p:cNvSpPr txBox="1"/>
          <p:nvPr/>
        </p:nvSpPr>
        <p:spPr>
          <a:xfrm>
            <a:off x="5568950" y="1392237"/>
            <a:ext cx="2168525"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SUPERVISION</a:t>
            </a:r>
            <a:endParaRPr b="0" i="0" sz="1800" u="none" cap="none" strike="noStrike">
              <a:solidFill>
                <a:schemeClr val="lt1"/>
              </a:solidFill>
              <a:latin typeface="Times New Roman"/>
              <a:ea typeface="Times New Roman"/>
              <a:cs typeface="Times New Roman"/>
              <a:sym typeface="Times New Roman"/>
            </a:endParaRPr>
          </a:p>
        </p:txBody>
      </p:sp>
      <p:sp>
        <p:nvSpPr>
          <p:cNvPr id="1060" name="Google Shape;1060;p99"/>
          <p:cNvSpPr txBox="1"/>
          <p:nvPr/>
        </p:nvSpPr>
        <p:spPr>
          <a:xfrm>
            <a:off x="6553200" y="2460625"/>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61" name="Google Shape;1061;p99"/>
          <p:cNvSpPr txBox="1"/>
          <p:nvPr/>
        </p:nvSpPr>
        <p:spPr>
          <a:xfrm>
            <a:off x="6553200" y="3146425"/>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62" name="Google Shape;1062;p99"/>
          <p:cNvSpPr txBox="1"/>
          <p:nvPr/>
        </p:nvSpPr>
        <p:spPr>
          <a:xfrm>
            <a:off x="6553200" y="3789362"/>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63" name="Google Shape;1063;p99"/>
          <p:cNvSpPr txBox="1"/>
          <p:nvPr/>
        </p:nvSpPr>
        <p:spPr>
          <a:xfrm>
            <a:off x="6553200" y="4460875"/>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64" name="Google Shape;1064;p99"/>
          <p:cNvSpPr txBox="1"/>
          <p:nvPr/>
        </p:nvSpPr>
        <p:spPr>
          <a:xfrm>
            <a:off x="6553200" y="5113337"/>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65" name="Google Shape;1065;p99"/>
          <p:cNvSpPr txBox="1"/>
          <p:nvPr/>
        </p:nvSpPr>
        <p:spPr>
          <a:xfrm>
            <a:off x="6553200" y="5818187"/>
            <a:ext cx="209550" cy="180975"/>
          </a:xfrm>
          <a:prstGeom prst="rect">
            <a:avLst/>
          </a:pr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066" name="Google Shape;1066;p99"/>
          <p:cNvCxnSpPr/>
          <p:nvPr/>
        </p:nvCxnSpPr>
        <p:spPr>
          <a:xfrm>
            <a:off x="2438400" y="2913062"/>
            <a:ext cx="2646362" cy="244475"/>
          </a:xfrm>
          <a:prstGeom prst="straightConnector1">
            <a:avLst/>
          </a:prstGeom>
          <a:noFill/>
          <a:ln cap="rnd" cmpd="sng" w="9525">
            <a:solidFill>
              <a:schemeClr val="dk1"/>
            </a:solidFill>
            <a:prstDash val="solid"/>
            <a:miter lim="8000"/>
            <a:headEnd len="sm" w="sm" type="none"/>
            <a:tailEnd len="sm" w="sm" type="none"/>
          </a:ln>
        </p:spPr>
      </p:cxnSp>
      <p:cxnSp>
        <p:nvCxnSpPr>
          <p:cNvPr id="1067" name="Google Shape;1067;p99"/>
          <p:cNvCxnSpPr/>
          <p:nvPr/>
        </p:nvCxnSpPr>
        <p:spPr>
          <a:xfrm>
            <a:off x="4737100" y="2492375"/>
            <a:ext cx="1835150" cy="50800"/>
          </a:xfrm>
          <a:prstGeom prst="straightConnector1">
            <a:avLst/>
          </a:prstGeom>
          <a:noFill/>
          <a:ln cap="rnd" cmpd="sng" w="9525">
            <a:solidFill>
              <a:schemeClr val="dk1"/>
            </a:solidFill>
            <a:prstDash val="solid"/>
            <a:miter lim="8000"/>
            <a:headEnd len="sm" w="sm" type="none"/>
            <a:tailEnd len="sm" w="sm" type="none"/>
          </a:ln>
        </p:spPr>
      </p:cxnSp>
      <p:sp>
        <p:nvSpPr>
          <p:cNvPr id="1068" name="Google Shape;1068;p99"/>
          <p:cNvSpPr txBox="1"/>
          <p:nvPr/>
        </p:nvSpPr>
        <p:spPr>
          <a:xfrm>
            <a:off x="4422775" y="2298700"/>
            <a:ext cx="3111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b="0" i="0" sz="1800" u="none" cap="none" strike="noStrike">
              <a:solidFill>
                <a:schemeClr val="lt1"/>
              </a:solidFill>
              <a:latin typeface="Times New Roman"/>
              <a:ea typeface="Times New Roman"/>
              <a:cs typeface="Times New Roman"/>
              <a:sym typeface="Times New Roman"/>
            </a:endParaRPr>
          </a:p>
        </p:txBody>
      </p:sp>
      <p:cxnSp>
        <p:nvCxnSpPr>
          <p:cNvPr id="1069" name="Google Shape;1069;p99"/>
          <p:cNvCxnSpPr/>
          <p:nvPr/>
        </p:nvCxnSpPr>
        <p:spPr>
          <a:xfrm>
            <a:off x="2476500" y="2455862"/>
            <a:ext cx="1979612" cy="320675"/>
          </a:xfrm>
          <a:prstGeom prst="straightConnector1">
            <a:avLst/>
          </a:prstGeom>
          <a:noFill/>
          <a:ln cap="rnd" cmpd="sng" w="9525">
            <a:solidFill>
              <a:schemeClr val="dk1"/>
            </a:solidFill>
            <a:prstDash val="solid"/>
            <a:miter lim="8000"/>
            <a:headEnd len="sm" w="sm" type="none"/>
            <a:tailEnd len="sm" w="sm" type="none"/>
          </a:ln>
        </p:spPr>
      </p:cxnSp>
      <p:sp>
        <p:nvSpPr>
          <p:cNvPr id="1070" name="Google Shape;1070;p99"/>
          <p:cNvSpPr txBox="1"/>
          <p:nvPr/>
        </p:nvSpPr>
        <p:spPr>
          <a:xfrm>
            <a:off x="4460875" y="2584450"/>
            <a:ext cx="3111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b="0" i="0" sz="1800" u="none" cap="none" strike="noStrike">
              <a:solidFill>
                <a:schemeClr val="lt1"/>
              </a:solidFill>
              <a:latin typeface="Times New Roman"/>
              <a:ea typeface="Times New Roman"/>
              <a:cs typeface="Times New Roman"/>
              <a:sym typeface="Times New Roman"/>
            </a:endParaRPr>
          </a:p>
        </p:txBody>
      </p:sp>
      <p:cxnSp>
        <p:nvCxnSpPr>
          <p:cNvPr id="1071" name="Google Shape;1071;p99"/>
          <p:cNvCxnSpPr/>
          <p:nvPr/>
        </p:nvCxnSpPr>
        <p:spPr>
          <a:xfrm>
            <a:off x="2400300" y="2455862"/>
            <a:ext cx="2359025" cy="776287"/>
          </a:xfrm>
          <a:prstGeom prst="straightConnector1">
            <a:avLst/>
          </a:prstGeom>
          <a:noFill/>
          <a:ln cap="rnd" cmpd="sng" w="9525">
            <a:solidFill>
              <a:schemeClr val="dk1"/>
            </a:solidFill>
            <a:prstDash val="solid"/>
            <a:miter lim="8000"/>
            <a:headEnd len="sm" w="sm" type="none"/>
            <a:tailEnd len="sm" w="sm" type="none"/>
          </a:ln>
        </p:spPr>
      </p:cxnSp>
      <p:sp>
        <p:nvSpPr>
          <p:cNvPr id="1072" name="Google Shape;1072;p99"/>
          <p:cNvSpPr txBox="1"/>
          <p:nvPr/>
        </p:nvSpPr>
        <p:spPr>
          <a:xfrm>
            <a:off x="4745037" y="3082925"/>
            <a:ext cx="3111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b="0" i="0" sz="1800" u="none" cap="none" strike="noStrike">
              <a:solidFill>
                <a:schemeClr val="lt1"/>
              </a:solidFill>
              <a:latin typeface="Times New Roman"/>
              <a:ea typeface="Times New Roman"/>
              <a:cs typeface="Times New Roman"/>
              <a:sym typeface="Times New Roman"/>
            </a:endParaRPr>
          </a:p>
        </p:txBody>
      </p:sp>
      <p:sp>
        <p:nvSpPr>
          <p:cNvPr id="1073" name="Google Shape;1073;p99"/>
          <p:cNvSpPr txBox="1"/>
          <p:nvPr/>
        </p:nvSpPr>
        <p:spPr>
          <a:xfrm>
            <a:off x="5051425" y="2946400"/>
            <a:ext cx="3111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b="0" i="0" sz="1800" u="none" cap="none" strike="noStrike">
              <a:solidFill>
                <a:schemeClr val="lt1"/>
              </a:solidFill>
              <a:latin typeface="Times New Roman"/>
              <a:ea typeface="Times New Roman"/>
              <a:cs typeface="Times New Roman"/>
              <a:sym typeface="Times New Roman"/>
            </a:endParaRPr>
          </a:p>
        </p:txBody>
      </p:sp>
      <p:cxnSp>
        <p:nvCxnSpPr>
          <p:cNvPr id="1074" name="Google Shape;1074;p99"/>
          <p:cNvCxnSpPr/>
          <p:nvPr/>
        </p:nvCxnSpPr>
        <p:spPr>
          <a:xfrm>
            <a:off x="2451100" y="2416175"/>
            <a:ext cx="1987550" cy="69850"/>
          </a:xfrm>
          <a:prstGeom prst="straightConnector1">
            <a:avLst/>
          </a:prstGeom>
          <a:noFill/>
          <a:ln cap="rnd" cmpd="sng" w="9525">
            <a:solidFill>
              <a:schemeClr val="dk1"/>
            </a:solidFill>
            <a:prstDash val="solid"/>
            <a:miter lim="8000"/>
            <a:headEnd len="sm" w="sm" type="none"/>
            <a:tailEnd len="sm" w="sm" type="none"/>
          </a:ln>
        </p:spPr>
      </p:cxnSp>
      <p:cxnSp>
        <p:nvCxnSpPr>
          <p:cNvPr id="1075" name="Google Shape;1075;p99"/>
          <p:cNvCxnSpPr/>
          <p:nvPr/>
        </p:nvCxnSpPr>
        <p:spPr>
          <a:xfrm>
            <a:off x="2400300" y="3408362"/>
            <a:ext cx="1638300" cy="171450"/>
          </a:xfrm>
          <a:prstGeom prst="straightConnector1">
            <a:avLst/>
          </a:prstGeom>
          <a:noFill/>
          <a:ln cap="rnd" cmpd="sng" w="9525">
            <a:solidFill>
              <a:schemeClr val="dk1"/>
            </a:solidFill>
            <a:prstDash val="solid"/>
            <a:miter lim="8000"/>
            <a:headEnd len="sm" w="sm" type="none"/>
            <a:tailEnd len="sm" w="sm" type="none"/>
          </a:ln>
        </p:spPr>
      </p:cxnSp>
      <p:cxnSp>
        <p:nvCxnSpPr>
          <p:cNvPr id="1076" name="Google Shape;1076;p99"/>
          <p:cNvCxnSpPr/>
          <p:nvPr/>
        </p:nvCxnSpPr>
        <p:spPr>
          <a:xfrm>
            <a:off x="2476500" y="3903662"/>
            <a:ext cx="2133600" cy="342900"/>
          </a:xfrm>
          <a:prstGeom prst="straightConnector1">
            <a:avLst/>
          </a:prstGeom>
          <a:noFill/>
          <a:ln cap="rnd" cmpd="sng" w="9525">
            <a:solidFill>
              <a:schemeClr val="dk1"/>
            </a:solidFill>
            <a:prstDash val="solid"/>
            <a:miter lim="8000"/>
            <a:headEnd len="sm" w="sm" type="none"/>
            <a:tailEnd len="sm" w="sm" type="none"/>
          </a:ln>
        </p:spPr>
      </p:cxnSp>
      <p:sp>
        <p:nvSpPr>
          <p:cNvPr id="1077" name="Google Shape;1077;p99"/>
          <p:cNvSpPr txBox="1"/>
          <p:nvPr/>
        </p:nvSpPr>
        <p:spPr>
          <a:xfrm>
            <a:off x="4611687" y="4073525"/>
            <a:ext cx="3111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b="0" i="0" sz="1800" u="none" cap="none" strike="noStrike">
              <a:solidFill>
                <a:schemeClr val="lt1"/>
              </a:solidFill>
              <a:latin typeface="Times New Roman"/>
              <a:ea typeface="Times New Roman"/>
              <a:cs typeface="Times New Roman"/>
              <a:sym typeface="Times New Roman"/>
            </a:endParaRPr>
          </a:p>
        </p:txBody>
      </p:sp>
      <p:cxnSp>
        <p:nvCxnSpPr>
          <p:cNvPr id="1078" name="Google Shape;1078;p99"/>
          <p:cNvCxnSpPr/>
          <p:nvPr/>
        </p:nvCxnSpPr>
        <p:spPr>
          <a:xfrm>
            <a:off x="2419350" y="3922712"/>
            <a:ext cx="2381250" cy="742950"/>
          </a:xfrm>
          <a:prstGeom prst="straightConnector1">
            <a:avLst/>
          </a:prstGeom>
          <a:noFill/>
          <a:ln cap="rnd" cmpd="sng" w="9525">
            <a:solidFill>
              <a:schemeClr val="dk1"/>
            </a:solidFill>
            <a:prstDash val="solid"/>
            <a:miter lim="8000"/>
            <a:headEnd len="sm" w="sm" type="none"/>
            <a:tailEnd len="sm" w="sm" type="none"/>
          </a:ln>
        </p:spPr>
      </p:cxnSp>
      <p:sp>
        <p:nvSpPr>
          <p:cNvPr id="1079" name="Google Shape;1079;p99"/>
          <p:cNvSpPr txBox="1"/>
          <p:nvPr/>
        </p:nvSpPr>
        <p:spPr>
          <a:xfrm>
            <a:off x="4764087" y="4492625"/>
            <a:ext cx="3111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b="0" i="0" sz="1800" u="none" cap="none" strike="noStrike">
              <a:solidFill>
                <a:schemeClr val="lt1"/>
              </a:solidFill>
              <a:latin typeface="Times New Roman"/>
              <a:ea typeface="Times New Roman"/>
              <a:cs typeface="Times New Roman"/>
              <a:sym typeface="Times New Roman"/>
            </a:endParaRPr>
          </a:p>
        </p:txBody>
      </p:sp>
      <p:cxnSp>
        <p:nvCxnSpPr>
          <p:cNvPr id="1080" name="Google Shape;1080;p99"/>
          <p:cNvCxnSpPr/>
          <p:nvPr/>
        </p:nvCxnSpPr>
        <p:spPr>
          <a:xfrm>
            <a:off x="2438400" y="3922712"/>
            <a:ext cx="2533650" cy="1220787"/>
          </a:xfrm>
          <a:prstGeom prst="straightConnector1">
            <a:avLst/>
          </a:prstGeom>
          <a:noFill/>
          <a:ln cap="rnd" cmpd="sng" w="9525">
            <a:solidFill>
              <a:schemeClr val="dk1"/>
            </a:solidFill>
            <a:prstDash val="solid"/>
            <a:miter lim="8000"/>
            <a:headEnd len="sm" w="sm" type="none"/>
            <a:tailEnd len="sm" w="sm" type="none"/>
          </a:ln>
        </p:spPr>
      </p:cxnSp>
      <p:sp>
        <p:nvSpPr>
          <p:cNvPr id="1081" name="Google Shape;1081;p99"/>
          <p:cNvSpPr txBox="1"/>
          <p:nvPr/>
        </p:nvSpPr>
        <p:spPr>
          <a:xfrm>
            <a:off x="4954587" y="5026025"/>
            <a:ext cx="3111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b="0" i="0" sz="1800" u="none" cap="none" strike="noStrike">
              <a:solidFill>
                <a:schemeClr val="lt1"/>
              </a:solidFill>
              <a:latin typeface="Times New Roman"/>
              <a:ea typeface="Times New Roman"/>
              <a:cs typeface="Times New Roman"/>
              <a:sym typeface="Times New Roman"/>
            </a:endParaRPr>
          </a:p>
        </p:txBody>
      </p:sp>
      <p:cxnSp>
        <p:nvCxnSpPr>
          <p:cNvPr id="1082" name="Google Shape;1082;p99"/>
          <p:cNvCxnSpPr/>
          <p:nvPr/>
        </p:nvCxnSpPr>
        <p:spPr>
          <a:xfrm flipH="1" rot="10800000">
            <a:off x="2457450" y="4017962"/>
            <a:ext cx="990600" cy="361950"/>
          </a:xfrm>
          <a:prstGeom prst="straightConnector1">
            <a:avLst/>
          </a:prstGeom>
          <a:noFill/>
          <a:ln cap="rnd" cmpd="sng" w="9525">
            <a:solidFill>
              <a:schemeClr val="dk1"/>
            </a:solidFill>
            <a:prstDash val="solid"/>
            <a:miter lim="8000"/>
            <a:headEnd len="sm" w="sm" type="none"/>
            <a:tailEnd len="sm" w="sm" type="none"/>
          </a:ln>
        </p:spPr>
      </p:cxnSp>
      <p:sp>
        <p:nvSpPr>
          <p:cNvPr id="1083" name="Google Shape;1083;p99"/>
          <p:cNvSpPr txBox="1"/>
          <p:nvPr/>
        </p:nvSpPr>
        <p:spPr>
          <a:xfrm>
            <a:off x="3449637" y="3749675"/>
            <a:ext cx="3111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b="0" i="0" sz="1800" u="none" cap="none" strike="noStrike">
              <a:solidFill>
                <a:schemeClr val="lt1"/>
              </a:solidFill>
              <a:latin typeface="Times New Roman"/>
              <a:ea typeface="Times New Roman"/>
              <a:cs typeface="Times New Roman"/>
              <a:sym typeface="Times New Roman"/>
            </a:endParaRPr>
          </a:p>
        </p:txBody>
      </p:sp>
      <p:sp>
        <p:nvSpPr>
          <p:cNvPr id="1084" name="Google Shape;1084;p99"/>
          <p:cNvSpPr txBox="1"/>
          <p:nvPr/>
        </p:nvSpPr>
        <p:spPr>
          <a:xfrm>
            <a:off x="4021137" y="3387725"/>
            <a:ext cx="3111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b="0" i="0" sz="1800" u="none" cap="none" strike="noStrike">
              <a:solidFill>
                <a:schemeClr val="lt1"/>
              </a:solidFill>
              <a:latin typeface="Times New Roman"/>
              <a:ea typeface="Times New Roman"/>
              <a:cs typeface="Times New Roman"/>
              <a:sym typeface="Times New Roman"/>
            </a:endParaRPr>
          </a:p>
        </p:txBody>
      </p:sp>
      <p:cxnSp>
        <p:nvCxnSpPr>
          <p:cNvPr id="1085" name="Google Shape;1085;p99"/>
          <p:cNvCxnSpPr/>
          <p:nvPr/>
        </p:nvCxnSpPr>
        <p:spPr>
          <a:xfrm>
            <a:off x="2419350" y="4379912"/>
            <a:ext cx="2762250" cy="123825"/>
          </a:xfrm>
          <a:prstGeom prst="straightConnector1">
            <a:avLst/>
          </a:prstGeom>
          <a:noFill/>
          <a:ln cap="rnd" cmpd="sng" w="9525">
            <a:solidFill>
              <a:schemeClr val="dk1"/>
            </a:solidFill>
            <a:prstDash val="solid"/>
            <a:miter lim="8000"/>
            <a:headEnd len="sm" w="sm" type="none"/>
            <a:tailEnd len="sm" w="sm" type="none"/>
          </a:ln>
        </p:spPr>
      </p:cxnSp>
      <p:sp>
        <p:nvSpPr>
          <p:cNvPr id="1086" name="Google Shape;1086;p99"/>
          <p:cNvSpPr txBox="1"/>
          <p:nvPr/>
        </p:nvSpPr>
        <p:spPr>
          <a:xfrm>
            <a:off x="5124450" y="4302125"/>
            <a:ext cx="3111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b="0" i="0" sz="1800" u="none" cap="none" strike="noStrike">
              <a:solidFill>
                <a:schemeClr val="lt1"/>
              </a:solidFill>
              <a:latin typeface="Times New Roman"/>
              <a:ea typeface="Times New Roman"/>
              <a:cs typeface="Times New Roman"/>
              <a:sym typeface="Times New Roman"/>
            </a:endParaRPr>
          </a:p>
        </p:txBody>
      </p:sp>
      <p:cxnSp>
        <p:nvCxnSpPr>
          <p:cNvPr id="1087" name="Google Shape;1087;p99"/>
          <p:cNvCxnSpPr/>
          <p:nvPr/>
        </p:nvCxnSpPr>
        <p:spPr>
          <a:xfrm>
            <a:off x="2419350" y="4875212"/>
            <a:ext cx="1543050" cy="127000"/>
          </a:xfrm>
          <a:prstGeom prst="straightConnector1">
            <a:avLst/>
          </a:prstGeom>
          <a:noFill/>
          <a:ln cap="rnd" cmpd="sng" w="9525">
            <a:solidFill>
              <a:schemeClr val="dk1"/>
            </a:solidFill>
            <a:prstDash val="solid"/>
            <a:miter lim="8000"/>
            <a:headEnd len="sm" w="sm" type="none"/>
            <a:tailEnd len="sm" w="sm" type="none"/>
          </a:ln>
        </p:spPr>
      </p:cxnSp>
      <p:sp>
        <p:nvSpPr>
          <p:cNvPr id="1088" name="Google Shape;1088;p99"/>
          <p:cNvSpPr txBox="1"/>
          <p:nvPr/>
        </p:nvSpPr>
        <p:spPr>
          <a:xfrm>
            <a:off x="3963987" y="4816475"/>
            <a:ext cx="3111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b="0" i="0" sz="1800" u="none" cap="none" strike="noStrike">
              <a:solidFill>
                <a:schemeClr val="lt1"/>
              </a:solidFill>
              <a:latin typeface="Times New Roman"/>
              <a:ea typeface="Times New Roman"/>
              <a:cs typeface="Times New Roman"/>
              <a:sym typeface="Times New Roman"/>
            </a:endParaRPr>
          </a:p>
        </p:txBody>
      </p:sp>
      <p:cxnSp>
        <p:nvCxnSpPr>
          <p:cNvPr id="1089" name="Google Shape;1089;p99"/>
          <p:cNvCxnSpPr/>
          <p:nvPr/>
        </p:nvCxnSpPr>
        <p:spPr>
          <a:xfrm>
            <a:off x="2438400" y="5389562"/>
            <a:ext cx="2800350" cy="363537"/>
          </a:xfrm>
          <a:prstGeom prst="straightConnector1">
            <a:avLst/>
          </a:prstGeom>
          <a:noFill/>
          <a:ln cap="rnd" cmpd="sng" w="9525">
            <a:solidFill>
              <a:schemeClr val="dk1"/>
            </a:solidFill>
            <a:prstDash val="solid"/>
            <a:miter lim="8000"/>
            <a:headEnd len="sm" w="sm" type="none"/>
            <a:tailEnd len="sm" w="sm" type="none"/>
          </a:ln>
        </p:spPr>
      </p:cxnSp>
      <p:sp>
        <p:nvSpPr>
          <p:cNvPr id="1090" name="Google Shape;1090;p99"/>
          <p:cNvSpPr txBox="1"/>
          <p:nvPr/>
        </p:nvSpPr>
        <p:spPr>
          <a:xfrm>
            <a:off x="5202237" y="5540375"/>
            <a:ext cx="3111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b="0" i="0" sz="1800" u="none" cap="none" strike="noStrike">
              <a:solidFill>
                <a:schemeClr val="lt1"/>
              </a:solidFill>
              <a:latin typeface="Times New Roman"/>
              <a:ea typeface="Times New Roman"/>
              <a:cs typeface="Times New Roman"/>
              <a:sym typeface="Times New Roman"/>
            </a:endParaRPr>
          </a:p>
        </p:txBody>
      </p:sp>
      <p:sp>
        <p:nvSpPr>
          <p:cNvPr id="1091" name="Google Shape;1091;p9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0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097" name="Google Shape;1097;p100"/>
          <p:cNvSpPr txBox="1"/>
          <p:nvPr>
            <p:ph type="title"/>
          </p:nvPr>
        </p:nvSpPr>
        <p:spPr>
          <a:xfrm>
            <a:off x="598487" y="266700"/>
            <a:ext cx="780256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33399"/>
              </a:buClr>
              <a:buFont typeface="Arial"/>
              <a:buNone/>
            </a:pPr>
            <a:r>
              <a:rPr b="1" i="0" lang="en-US" sz="2800" u="none" cap="small" strike="noStrike">
                <a:solidFill>
                  <a:srgbClr val="333399"/>
                </a:solidFill>
                <a:latin typeface="Arial"/>
                <a:ea typeface="Arial"/>
                <a:cs typeface="Arial"/>
                <a:sym typeface="Arial"/>
              </a:rPr>
              <a:t>Recursive Relationship Type is: </a:t>
            </a:r>
            <a:r>
              <a:rPr b="1" i="0" lang="en-US" sz="2400" u="none" cap="small" strike="noStrike">
                <a:solidFill>
                  <a:srgbClr val="333399"/>
                </a:solidFill>
                <a:latin typeface="Arial"/>
                <a:ea typeface="Arial"/>
                <a:cs typeface="Arial"/>
                <a:sym typeface="Arial"/>
              </a:rPr>
              <a:t>SUPERVISION</a:t>
            </a:r>
            <a:br>
              <a:rPr b="1" i="0" lang="en-US" sz="2400" u="none" cap="small" strike="noStrike">
                <a:solidFill>
                  <a:srgbClr val="333399"/>
                </a:solidFill>
                <a:latin typeface="Arial"/>
                <a:ea typeface="Arial"/>
                <a:cs typeface="Arial"/>
                <a:sym typeface="Arial"/>
              </a:rPr>
            </a:br>
            <a:r>
              <a:rPr b="1" i="0" lang="en-US" sz="2800" u="none" cap="small" strike="noStrike">
                <a:solidFill>
                  <a:srgbClr val="333399"/>
                </a:solidFill>
                <a:latin typeface="Arial"/>
                <a:ea typeface="Arial"/>
                <a:cs typeface="Arial"/>
                <a:sym typeface="Arial"/>
              </a:rPr>
              <a:t>(participation role names are shown)</a:t>
            </a:r>
            <a:endParaRPr b="1" i="0" sz="4000" u="none" cap="small" strike="noStrike">
              <a:solidFill>
                <a:srgbClr val="333399"/>
              </a:solidFill>
              <a:latin typeface="Arial"/>
              <a:ea typeface="Arial"/>
              <a:cs typeface="Arial"/>
              <a:sym typeface="Arial"/>
            </a:endParaRPr>
          </a:p>
        </p:txBody>
      </p:sp>
      <p:pic>
        <p:nvPicPr>
          <p:cNvPr id="1098" name="Google Shape;1098;p100"/>
          <p:cNvPicPr preferRelativeResize="0"/>
          <p:nvPr/>
        </p:nvPicPr>
        <p:blipFill>
          <a:blip r:embed="rId3">
            <a:alphaModFix/>
          </a:blip>
          <a:stretch>
            <a:fillRect/>
          </a:stretch>
        </p:blipFill>
        <p:spPr>
          <a:xfrm>
            <a:off x="1311275" y="1222375"/>
            <a:ext cx="6386512" cy="5513387"/>
          </a:xfrm>
          <a:prstGeom prst="rect">
            <a:avLst/>
          </a:prstGeom>
          <a:noFill/>
          <a:ln>
            <a:noFill/>
          </a:ln>
        </p:spPr>
      </p:pic>
      <p:sp>
        <p:nvSpPr>
          <p:cNvPr id="1099" name="Google Shape;1099;p10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01"/>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105" name="Google Shape;1105;p101"/>
          <p:cNvSpPr txBox="1"/>
          <p:nvPr>
            <p:ph type="title"/>
          </p:nvPr>
        </p:nvSpPr>
        <p:spPr>
          <a:xfrm>
            <a:off x="285750" y="282575"/>
            <a:ext cx="8372475"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Attributes of Relationship types</a:t>
            </a:r>
            <a:endParaRPr b="1" i="0" sz="4000" u="none" cap="small" strike="noStrike">
              <a:solidFill>
                <a:srgbClr val="333399"/>
              </a:solidFill>
              <a:latin typeface="Arial"/>
              <a:ea typeface="Arial"/>
              <a:cs typeface="Arial"/>
              <a:sym typeface="Arial"/>
            </a:endParaRPr>
          </a:p>
        </p:txBody>
      </p:sp>
      <p:sp>
        <p:nvSpPr>
          <p:cNvPr id="1106" name="Google Shape;1106;p101"/>
          <p:cNvSpPr txBox="1"/>
          <p:nvPr>
            <p:ph idx="1" type="body"/>
          </p:nvPr>
        </p:nvSpPr>
        <p:spPr>
          <a:xfrm>
            <a:off x="336550" y="1554162"/>
            <a:ext cx="8469312" cy="4114800"/>
          </a:xfrm>
          <a:prstGeom prst="rect">
            <a:avLst/>
          </a:prstGeom>
          <a:noFill/>
          <a:ln>
            <a:noFill/>
          </a:ln>
        </p:spPr>
        <p:txBody>
          <a:bodyPr anchorCtr="0" anchor="t" bIns="45700" lIns="91425" spcFirstLastPara="1" rIns="91425" wrap="square" tIns="45700">
            <a:noAutofit/>
          </a:bodyPr>
          <a:lstStyle/>
          <a:p>
            <a:pPr indent="0" lvl="0" marL="0" marR="0" rtl="0" algn="l">
              <a:spcBef>
                <a:spcPts val="400"/>
              </a:spcBef>
              <a:spcAft>
                <a:spcPts val="0"/>
              </a:spcAft>
              <a:buClr>
                <a:srgbClr val="FF0000"/>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A relationship type can have attributes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for example, HoursPerWeek of WORKS_ON;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its value for each relationship instance describes the number of hours per week that an EMPLOYEE works on a PROJECT.</a:t>
            </a:r>
            <a:endParaRPr b="0" i="0" sz="1800" u="none" cap="none" strike="noStrike">
              <a:solidFill>
                <a:schemeClr val="dk1"/>
              </a:solidFill>
              <a:latin typeface="Times New Roman"/>
              <a:ea typeface="Times New Roman"/>
              <a:cs typeface="Times New Roman"/>
              <a:sym typeface="Times New Roman"/>
            </a:endParaRPr>
          </a:p>
        </p:txBody>
      </p:sp>
      <p:sp>
        <p:nvSpPr>
          <p:cNvPr id="1107" name="Google Shape;1107;p101"/>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0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113" name="Google Shape;1113;p102"/>
          <p:cNvSpPr txBox="1"/>
          <p:nvPr>
            <p:ph type="title"/>
          </p:nvPr>
        </p:nvSpPr>
        <p:spPr>
          <a:xfrm>
            <a:off x="1265237" y="171450"/>
            <a:ext cx="717391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33399"/>
              </a:buClr>
              <a:buFont typeface="Arial"/>
              <a:buNone/>
            </a:pPr>
            <a:r>
              <a:rPr b="1" i="0" lang="en-US" sz="2800" u="none" cap="small" strike="noStrike">
                <a:solidFill>
                  <a:srgbClr val="333399"/>
                </a:solidFill>
                <a:latin typeface="Arial"/>
                <a:ea typeface="Arial"/>
                <a:cs typeface="Arial"/>
                <a:sym typeface="Arial"/>
              </a:rPr>
              <a:t>Attribute of a Relationship Type is: </a:t>
            </a:r>
            <a:br>
              <a:rPr b="1" i="0" lang="en-US" sz="2800" u="none" cap="small" strike="noStrike">
                <a:solidFill>
                  <a:srgbClr val="333399"/>
                </a:solidFill>
                <a:latin typeface="Arial"/>
                <a:ea typeface="Arial"/>
                <a:cs typeface="Arial"/>
                <a:sym typeface="Arial"/>
              </a:rPr>
            </a:br>
            <a:r>
              <a:rPr b="1" i="0" lang="en-US" sz="2800" u="none" cap="small" strike="noStrike">
                <a:solidFill>
                  <a:srgbClr val="333399"/>
                </a:solidFill>
                <a:latin typeface="Arial"/>
                <a:ea typeface="Arial"/>
                <a:cs typeface="Arial"/>
                <a:sym typeface="Arial"/>
              </a:rPr>
              <a:t>Hours of WORKS_ON</a:t>
            </a:r>
            <a:endParaRPr b="1" i="0" sz="4000" u="none" cap="small" strike="noStrike">
              <a:solidFill>
                <a:srgbClr val="333399"/>
              </a:solidFill>
              <a:latin typeface="Arial"/>
              <a:ea typeface="Arial"/>
              <a:cs typeface="Arial"/>
              <a:sym typeface="Arial"/>
            </a:endParaRPr>
          </a:p>
        </p:txBody>
      </p:sp>
      <p:pic>
        <p:nvPicPr>
          <p:cNvPr id="1114" name="Google Shape;1114;p102"/>
          <p:cNvPicPr preferRelativeResize="0"/>
          <p:nvPr/>
        </p:nvPicPr>
        <p:blipFill>
          <a:blip r:embed="rId3">
            <a:alphaModFix/>
          </a:blip>
          <a:stretch>
            <a:fillRect/>
          </a:stretch>
        </p:blipFill>
        <p:spPr>
          <a:xfrm>
            <a:off x="1111250" y="1149350"/>
            <a:ext cx="6281737" cy="5422900"/>
          </a:xfrm>
          <a:prstGeom prst="rect">
            <a:avLst/>
          </a:prstGeom>
          <a:noFill/>
          <a:ln>
            <a:noFill/>
          </a:ln>
        </p:spPr>
      </p:pic>
      <p:sp>
        <p:nvSpPr>
          <p:cNvPr id="1115" name="Google Shape;1115;p10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10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121" name="Google Shape;1121;p103"/>
          <p:cNvSpPr txBox="1"/>
          <p:nvPr>
            <p:ph type="title"/>
          </p:nvPr>
        </p:nvSpPr>
        <p:spPr>
          <a:xfrm>
            <a:off x="712787" y="381000"/>
            <a:ext cx="80772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Structural Constraints on Relationships</a:t>
            </a:r>
            <a:endParaRPr b="1" i="0" sz="4000" u="none" cap="small" strike="noStrike">
              <a:solidFill>
                <a:srgbClr val="333399"/>
              </a:solidFill>
              <a:latin typeface="Arial"/>
              <a:ea typeface="Arial"/>
              <a:cs typeface="Arial"/>
              <a:sym typeface="Arial"/>
            </a:endParaRPr>
          </a:p>
        </p:txBody>
      </p:sp>
      <p:sp>
        <p:nvSpPr>
          <p:cNvPr id="1122" name="Google Shape;1122;p103"/>
          <p:cNvSpPr txBox="1"/>
          <p:nvPr>
            <p:ph idx="1" type="body"/>
          </p:nvPr>
        </p:nvSpPr>
        <p:spPr>
          <a:xfrm>
            <a:off x="361950" y="1873250"/>
            <a:ext cx="809625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960"/>
              </a:spcBef>
              <a:spcAft>
                <a:spcPts val="0"/>
              </a:spcAft>
              <a:buClr>
                <a:srgbClr val="FF0000"/>
              </a:buClr>
              <a:buSzPts val="1350"/>
              <a:buFont typeface="Times New Roman"/>
              <a:buChar char="●"/>
            </a:pPr>
            <a:r>
              <a:rPr b="1" i="0" lang="en-US" sz="3200" u="none" cap="none" strike="noStrike">
                <a:solidFill>
                  <a:schemeClr val="dk1"/>
                </a:solidFill>
                <a:latin typeface="Times New Roman"/>
                <a:ea typeface="Times New Roman"/>
                <a:cs typeface="Times New Roman"/>
                <a:sym typeface="Times New Roman"/>
              </a:rPr>
              <a:t>Cardinality ratio</a:t>
            </a:r>
            <a:r>
              <a:rPr b="0" i="0" lang="en-US" sz="3200" u="none" cap="none" strike="noStrike">
                <a:solidFill>
                  <a:schemeClr val="dk1"/>
                </a:solidFill>
                <a:latin typeface="Times New Roman"/>
                <a:ea typeface="Times New Roman"/>
                <a:cs typeface="Times New Roman"/>
                <a:sym typeface="Times New Roman"/>
              </a:rPr>
              <a:t> (of a binary relationship): 1:1, 1:N, N:1, or M:N</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200"/>
              <a:buFont typeface="Times New Roman"/>
              <a:buChar char="●"/>
            </a:pPr>
            <a:r>
              <a:rPr b="0" i="0" lang="en-US" sz="2800" u="none" cap="none" strike="noStrike">
                <a:solidFill>
                  <a:schemeClr val="dk1"/>
                </a:solidFill>
                <a:latin typeface="Times New Roman"/>
                <a:ea typeface="Times New Roman"/>
                <a:cs typeface="Times New Roman"/>
                <a:sym typeface="Times New Roman"/>
              </a:rPr>
              <a:t>shown by placing appropriate number on the link</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350"/>
              <a:buFont typeface="Times New Roman"/>
              <a:buChar char="●"/>
            </a:pPr>
            <a:r>
              <a:rPr b="1" i="0" lang="en-US" sz="3200" u="none" cap="none" strike="noStrike">
                <a:solidFill>
                  <a:schemeClr val="dk1"/>
                </a:solidFill>
                <a:latin typeface="Times New Roman"/>
                <a:ea typeface="Times New Roman"/>
                <a:cs typeface="Times New Roman"/>
                <a:sym typeface="Times New Roman"/>
              </a:rPr>
              <a:t>Participation constraint</a:t>
            </a:r>
            <a:r>
              <a:rPr b="0" i="0" lang="en-US" sz="3200" u="none" cap="none" strike="noStrike">
                <a:solidFill>
                  <a:schemeClr val="dk1"/>
                </a:solidFill>
                <a:latin typeface="Times New Roman"/>
                <a:ea typeface="Times New Roman"/>
                <a:cs typeface="Times New Roman"/>
                <a:sym typeface="Times New Roman"/>
              </a:rPr>
              <a:t> (on each participating entity type): total or partial.</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200"/>
              <a:buFont typeface="Times New Roman"/>
              <a:buChar char="●"/>
            </a:pPr>
            <a:r>
              <a:rPr b="0" i="0" lang="en-US" sz="2800" u="none" cap="none" strike="noStrike">
                <a:solidFill>
                  <a:schemeClr val="dk1"/>
                </a:solidFill>
                <a:latin typeface="Times New Roman"/>
                <a:ea typeface="Times New Roman"/>
                <a:cs typeface="Times New Roman"/>
                <a:sym typeface="Times New Roman"/>
              </a:rPr>
              <a:t>shown by double lining the link</a:t>
            </a:r>
            <a:endParaRPr b="0" i="0" sz="1800" u="none" cap="none" strike="noStrike">
              <a:solidFill>
                <a:schemeClr val="dk1"/>
              </a:solidFill>
              <a:latin typeface="Times New Roman"/>
              <a:ea typeface="Times New Roman"/>
              <a:cs typeface="Times New Roman"/>
              <a:sym typeface="Times New Roman"/>
            </a:endParaRPr>
          </a:p>
        </p:txBody>
      </p:sp>
      <p:sp>
        <p:nvSpPr>
          <p:cNvPr id="1123" name="Google Shape;1123;p10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10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129" name="Google Shape;1129;p104"/>
          <p:cNvSpPr txBox="1"/>
          <p:nvPr>
            <p:ph type="title"/>
          </p:nvPr>
        </p:nvSpPr>
        <p:spPr>
          <a:xfrm>
            <a:off x="581025" y="201612"/>
            <a:ext cx="8423275" cy="839787"/>
          </a:xfrm>
          <a:prstGeom prst="rect">
            <a:avLst/>
          </a:prstGeom>
          <a:noFill/>
          <a:ln>
            <a:noFill/>
          </a:ln>
        </p:spPr>
        <p:txBody>
          <a:bodyPr anchorCtr="0" anchor="ctr" bIns="45700" lIns="91425" spcFirstLastPara="1" rIns="91425" wrap="square" tIns="0">
            <a:noAutofit/>
          </a:bodyPr>
          <a:lstStyle/>
          <a:p>
            <a:pPr indent="0" lvl="0" marL="0" marR="0" rtl="0" algn="ctr">
              <a:spcBef>
                <a:spcPts val="0"/>
              </a:spcBef>
              <a:spcAft>
                <a:spcPts val="0"/>
              </a:spcAft>
              <a:buClr>
                <a:srgbClr val="333399"/>
              </a:buClr>
              <a:buFont typeface="Arial"/>
              <a:buNone/>
            </a:pPr>
            <a:r>
              <a:rPr b="1" i="0" lang="en-US" sz="2600" u="sng" cap="small" strike="noStrike">
                <a:solidFill>
                  <a:srgbClr val="333399"/>
                </a:solidFill>
                <a:latin typeface="Arial"/>
                <a:ea typeface="Arial"/>
                <a:cs typeface="Arial"/>
                <a:sym typeface="Arial"/>
              </a:rPr>
              <a:t>Alternative (min, max) notation for relationship structural constraints:</a:t>
            </a:r>
            <a:endParaRPr b="1" i="0" sz="4000" u="none" cap="small" strike="noStrike">
              <a:solidFill>
                <a:srgbClr val="333399"/>
              </a:solidFill>
              <a:latin typeface="Arial"/>
              <a:ea typeface="Arial"/>
              <a:cs typeface="Arial"/>
              <a:sym typeface="Arial"/>
            </a:endParaRPr>
          </a:p>
        </p:txBody>
      </p:sp>
      <p:sp>
        <p:nvSpPr>
          <p:cNvPr id="1130" name="Google Shape;1130;p104"/>
          <p:cNvSpPr txBox="1"/>
          <p:nvPr>
            <p:ph idx="1" type="body"/>
          </p:nvPr>
        </p:nvSpPr>
        <p:spPr>
          <a:xfrm>
            <a:off x="100012" y="1309687"/>
            <a:ext cx="8904287" cy="5141912"/>
          </a:xfrm>
          <a:prstGeom prst="rect">
            <a:avLst/>
          </a:prstGeom>
          <a:noFill/>
          <a:ln>
            <a:noFill/>
          </a:ln>
        </p:spPr>
        <p:txBody>
          <a:bodyPr anchorCtr="0" anchor="t" bIns="45700" lIns="91425" spcFirstLastPara="1" rIns="91425" wrap="square" tIns="45700">
            <a:noAutofit/>
          </a:bodyPr>
          <a:lstStyle/>
          <a:p>
            <a:pPr indent="222250" lvl="0" marL="171450" marR="0" rtl="0" algn="l">
              <a:spcBef>
                <a:spcPts val="210"/>
              </a:spcBef>
              <a:spcAft>
                <a:spcPts val="0"/>
              </a:spcAft>
              <a:buClr>
                <a:srgbClr val="FF0000"/>
              </a:buClr>
              <a:buSzPts val="900"/>
              <a:buFont typeface="Times New Roman"/>
              <a:buChar char="●"/>
            </a:pPr>
            <a:r>
              <a:rPr b="0" i="0" lang="en-US" sz="2100" u="none" cap="none" strike="noStrike">
                <a:solidFill>
                  <a:schemeClr val="dk1"/>
                </a:solidFill>
                <a:latin typeface="Times New Roman"/>
                <a:ea typeface="Times New Roman"/>
                <a:cs typeface="Times New Roman"/>
                <a:sym typeface="Times New Roman"/>
              </a:rPr>
              <a:t>Specified on </a:t>
            </a:r>
            <a:r>
              <a:rPr b="0" i="1" lang="en-US" sz="2100" u="none" cap="none" strike="noStrike">
                <a:solidFill>
                  <a:schemeClr val="dk1"/>
                </a:solidFill>
                <a:latin typeface="Times New Roman"/>
                <a:ea typeface="Times New Roman"/>
                <a:cs typeface="Times New Roman"/>
                <a:sym typeface="Times New Roman"/>
              </a:rPr>
              <a:t>each participation</a:t>
            </a:r>
            <a:r>
              <a:rPr b="0" i="0" lang="en-US" sz="2100" u="none" cap="none" strike="noStrike">
                <a:solidFill>
                  <a:schemeClr val="dk1"/>
                </a:solidFill>
                <a:latin typeface="Times New Roman"/>
                <a:ea typeface="Times New Roman"/>
                <a:cs typeface="Times New Roman"/>
                <a:sym typeface="Times New Roman"/>
              </a:rPr>
              <a:t> of an entity type E in a relationship type R</a:t>
            </a:r>
            <a:endParaRPr b="0" i="0" sz="2000" u="none" cap="none" strike="noStrike">
              <a:solidFill>
                <a:schemeClr val="dk1"/>
              </a:solidFill>
              <a:latin typeface="Times New Roman"/>
              <a:ea typeface="Times New Roman"/>
              <a:cs typeface="Times New Roman"/>
              <a:sym typeface="Times New Roman"/>
            </a:endParaRPr>
          </a:p>
          <a:p>
            <a:pPr indent="222250" lvl="0" marL="171450" marR="0" rtl="0" algn="l">
              <a:spcBef>
                <a:spcPts val="0"/>
              </a:spcBef>
              <a:spcAft>
                <a:spcPts val="0"/>
              </a:spcAft>
              <a:buClr>
                <a:srgbClr val="FF0000"/>
              </a:buClr>
              <a:buSzPts val="900"/>
              <a:buFont typeface="Times New Roman"/>
              <a:buChar char="●"/>
            </a:pPr>
            <a:r>
              <a:rPr b="0" i="0" lang="en-US" sz="2100" u="none" cap="none" strike="noStrike">
                <a:solidFill>
                  <a:schemeClr val="dk1"/>
                </a:solidFill>
                <a:latin typeface="Times New Roman"/>
                <a:ea typeface="Times New Roman"/>
                <a:cs typeface="Times New Roman"/>
                <a:sym typeface="Times New Roman"/>
              </a:rPr>
              <a:t>Specifies that each entity e in E participates in </a:t>
            </a:r>
            <a:r>
              <a:rPr b="0" i="1" lang="en-US" sz="2100" u="none" cap="none" strike="noStrike">
                <a:solidFill>
                  <a:schemeClr val="dk1"/>
                </a:solidFill>
                <a:latin typeface="Times New Roman"/>
                <a:ea typeface="Times New Roman"/>
                <a:cs typeface="Times New Roman"/>
                <a:sym typeface="Times New Roman"/>
              </a:rPr>
              <a:t>at least</a:t>
            </a:r>
            <a:r>
              <a:rPr b="0" i="0" lang="en-US" sz="2100" u="none" cap="none" strike="noStrike">
                <a:solidFill>
                  <a:schemeClr val="dk1"/>
                </a:solidFill>
                <a:latin typeface="Times New Roman"/>
                <a:ea typeface="Times New Roman"/>
                <a:cs typeface="Times New Roman"/>
                <a:sym typeface="Times New Roman"/>
              </a:rPr>
              <a:t> min and </a:t>
            </a:r>
            <a:r>
              <a:rPr b="0" i="1" lang="en-US" sz="2100" u="none" cap="none" strike="noStrike">
                <a:solidFill>
                  <a:schemeClr val="dk1"/>
                </a:solidFill>
                <a:latin typeface="Times New Roman"/>
                <a:ea typeface="Times New Roman"/>
                <a:cs typeface="Times New Roman"/>
                <a:sym typeface="Times New Roman"/>
              </a:rPr>
              <a:t>at most</a:t>
            </a:r>
            <a:r>
              <a:rPr b="0" i="0" lang="en-US" sz="2100" u="none" cap="none" strike="noStrike">
                <a:solidFill>
                  <a:schemeClr val="dk1"/>
                </a:solidFill>
                <a:latin typeface="Times New Roman"/>
                <a:ea typeface="Times New Roman"/>
                <a:cs typeface="Times New Roman"/>
                <a:sym typeface="Times New Roman"/>
              </a:rPr>
              <a:t> max relationship instances in R</a:t>
            </a:r>
            <a:endParaRPr b="0" i="0" sz="2000" u="none" cap="none" strike="noStrike">
              <a:solidFill>
                <a:schemeClr val="dk1"/>
              </a:solidFill>
              <a:latin typeface="Times New Roman"/>
              <a:ea typeface="Times New Roman"/>
              <a:cs typeface="Times New Roman"/>
              <a:sym typeface="Times New Roman"/>
            </a:endParaRPr>
          </a:p>
          <a:p>
            <a:pPr indent="222250" lvl="0" marL="171450" marR="0" rtl="0" algn="l">
              <a:spcBef>
                <a:spcPts val="0"/>
              </a:spcBef>
              <a:spcAft>
                <a:spcPts val="0"/>
              </a:spcAft>
              <a:buClr>
                <a:srgbClr val="FF0000"/>
              </a:buClr>
              <a:buSzPts val="900"/>
              <a:buFont typeface="Times New Roman"/>
              <a:buChar char="●"/>
            </a:pPr>
            <a:r>
              <a:rPr b="0" i="0" lang="en-US" sz="2100" u="none" cap="none" strike="noStrike">
                <a:solidFill>
                  <a:schemeClr val="dk1"/>
                </a:solidFill>
                <a:latin typeface="Times New Roman"/>
                <a:ea typeface="Times New Roman"/>
                <a:cs typeface="Times New Roman"/>
                <a:sym typeface="Times New Roman"/>
              </a:rPr>
              <a:t>Default(no constraint): min=0, max=n</a:t>
            </a:r>
            <a:endParaRPr b="0" i="0" sz="2000" u="none" cap="none" strike="noStrike">
              <a:solidFill>
                <a:schemeClr val="dk1"/>
              </a:solidFill>
              <a:latin typeface="Times New Roman"/>
              <a:ea typeface="Times New Roman"/>
              <a:cs typeface="Times New Roman"/>
              <a:sym typeface="Times New Roman"/>
            </a:endParaRPr>
          </a:p>
          <a:p>
            <a:pPr indent="222250" lvl="0" marL="171450" marR="0" rtl="0" algn="l">
              <a:spcBef>
                <a:spcPts val="0"/>
              </a:spcBef>
              <a:spcAft>
                <a:spcPts val="0"/>
              </a:spcAft>
              <a:buClr>
                <a:srgbClr val="FF0000"/>
              </a:buClr>
              <a:buSzPts val="900"/>
              <a:buFont typeface="Times New Roman"/>
              <a:buChar char="●"/>
            </a:pPr>
            <a:r>
              <a:rPr b="0" i="0" lang="en-US" sz="2100" u="none" cap="none" strike="noStrike">
                <a:solidFill>
                  <a:schemeClr val="dk1"/>
                </a:solidFill>
                <a:latin typeface="Times New Roman"/>
                <a:ea typeface="Times New Roman"/>
                <a:cs typeface="Times New Roman"/>
                <a:sym typeface="Times New Roman"/>
              </a:rPr>
              <a:t>Must have min≤max, min≥0, max ≥1</a:t>
            </a:r>
            <a:endParaRPr b="0" i="0" sz="2000" u="none" cap="none" strike="noStrike">
              <a:solidFill>
                <a:schemeClr val="dk1"/>
              </a:solidFill>
              <a:latin typeface="Times New Roman"/>
              <a:ea typeface="Times New Roman"/>
              <a:cs typeface="Times New Roman"/>
              <a:sym typeface="Times New Roman"/>
            </a:endParaRPr>
          </a:p>
          <a:p>
            <a:pPr indent="222250" lvl="0" marL="171450" marR="0" rtl="0" algn="l">
              <a:spcBef>
                <a:spcPts val="210"/>
              </a:spcBef>
              <a:spcAft>
                <a:spcPts val="0"/>
              </a:spcAft>
              <a:buClr>
                <a:srgbClr val="FF0000"/>
              </a:buClr>
              <a:buFont typeface="Times New Roman"/>
              <a:buNone/>
            </a:pPr>
            <a:r>
              <a:rPr b="0" i="0" lang="en-US" sz="2100" u="sng" cap="none" strike="noStrike">
                <a:solidFill>
                  <a:schemeClr val="dk1"/>
                </a:solidFill>
                <a:latin typeface="Times New Roman"/>
                <a:ea typeface="Times New Roman"/>
                <a:cs typeface="Times New Roman"/>
                <a:sym typeface="Times New Roman"/>
              </a:rPr>
              <a:t>Examples:</a:t>
            </a:r>
            <a:endParaRPr b="0" i="0" sz="2000" u="none" cap="none" strike="noStrike">
              <a:solidFill>
                <a:schemeClr val="dk1"/>
              </a:solidFill>
              <a:latin typeface="Times New Roman"/>
              <a:ea typeface="Times New Roman"/>
              <a:cs typeface="Times New Roman"/>
              <a:sym typeface="Times New Roman"/>
            </a:endParaRPr>
          </a:p>
          <a:p>
            <a:pPr indent="222250" lvl="0" marL="171450" marR="0" rtl="0" algn="l">
              <a:spcBef>
                <a:spcPts val="210"/>
              </a:spcBef>
              <a:spcAft>
                <a:spcPts val="0"/>
              </a:spcAft>
              <a:buClr>
                <a:srgbClr val="FF0000"/>
              </a:buClr>
              <a:buSzPts val="900"/>
              <a:buFont typeface="Times New Roman"/>
              <a:buChar char="●"/>
            </a:pPr>
            <a:r>
              <a:rPr b="0" i="0" lang="en-US" sz="2100" u="none" cap="none" strike="noStrike">
                <a:solidFill>
                  <a:schemeClr val="dk1"/>
                </a:solidFill>
                <a:latin typeface="Times New Roman"/>
                <a:ea typeface="Times New Roman"/>
                <a:cs typeface="Times New Roman"/>
                <a:sym typeface="Times New Roman"/>
              </a:rPr>
              <a:t>A department has </a:t>
            </a:r>
            <a:r>
              <a:rPr b="0" i="1" lang="en-US" sz="2100" u="none" cap="none" strike="noStrike">
                <a:solidFill>
                  <a:schemeClr val="dk1"/>
                </a:solidFill>
                <a:latin typeface="Times New Roman"/>
                <a:ea typeface="Times New Roman"/>
                <a:cs typeface="Times New Roman"/>
                <a:sym typeface="Times New Roman"/>
              </a:rPr>
              <a:t>exactly one</a:t>
            </a:r>
            <a:r>
              <a:rPr b="0" i="0" lang="en-US" sz="2100" u="none" cap="none" strike="noStrike">
                <a:solidFill>
                  <a:schemeClr val="dk1"/>
                </a:solidFill>
                <a:latin typeface="Times New Roman"/>
                <a:ea typeface="Times New Roman"/>
                <a:cs typeface="Times New Roman"/>
                <a:sym typeface="Times New Roman"/>
              </a:rPr>
              <a:t> manager and an employee can manage </a:t>
            </a:r>
            <a:r>
              <a:rPr b="0" i="1" lang="en-US" sz="2100" u="none" cap="none" strike="noStrike">
                <a:solidFill>
                  <a:schemeClr val="dk1"/>
                </a:solidFill>
                <a:latin typeface="Times New Roman"/>
                <a:ea typeface="Times New Roman"/>
                <a:cs typeface="Times New Roman"/>
                <a:sym typeface="Times New Roman"/>
              </a:rPr>
              <a:t>at most one</a:t>
            </a:r>
            <a:r>
              <a:rPr b="0" i="0" lang="en-US" sz="2100" u="none" cap="none" strike="noStrike">
                <a:solidFill>
                  <a:schemeClr val="dk1"/>
                </a:solidFill>
                <a:latin typeface="Times New Roman"/>
                <a:ea typeface="Times New Roman"/>
                <a:cs typeface="Times New Roman"/>
                <a:sym typeface="Times New Roman"/>
              </a:rPr>
              <a:t> department.</a:t>
            </a:r>
            <a:endParaRPr b="0" i="0" sz="2000" u="none" cap="none" strike="noStrike">
              <a:solidFill>
                <a:schemeClr val="dk1"/>
              </a:solidFill>
              <a:latin typeface="Times New Roman"/>
              <a:ea typeface="Times New Roman"/>
              <a:cs typeface="Times New Roman"/>
              <a:sym typeface="Times New Roman"/>
            </a:endParaRPr>
          </a:p>
          <a:p>
            <a:pPr indent="285750" lvl="1" marL="857250" marR="0" rtl="0" algn="l">
              <a:spcBef>
                <a:spcPts val="0"/>
              </a:spcBef>
              <a:spcAft>
                <a:spcPts val="0"/>
              </a:spcAft>
              <a:buClr>
                <a:schemeClr val="lt1"/>
              </a:buClr>
              <a:buSzPts val="850"/>
              <a:buFont typeface="Times New Roman"/>
              <a:buChar char="●"/>
            </a:pPr>
            <a:r>
              <a:rPr b="0" i="0" lang="en-US" sz="2000" u="none" cap="none" strike="noStrike">
                <a:solidFill>
                  <a:schemeClr val="dk1"/>
                </a:solidFill>
                <a:latin typeface="Times New Roman"/>
                <a:ea typeface="Times New Roman"/>
                <a:cs typeface="Times New Roman"/>
                <a:sym typeface="Times New Roman"/>
              </a:rPr>
              <a:t>Specify (0,1) for participation of EMPLOYEE in MANAGES</a:t>
            </a:r>
            <a:endParaRPr b="0" i="0" sz="1800" u="none" cap="none" strike="noStrike">
              <a:solidFill>
                <a:schemeClr val="dk1"/>
              </a:solidFill>
              <a:latin typeface="Times New Roman"/>
              <a:ea typeface="Times New Roman"/>
              <a:cs typeface="Times New Roman"/>
              <a:sym typeface="Times New Roman"/>
            </a:endParaRPr>
          </a:p>
          <a:p>
            <a:pPr indent="285750" lvl="1" marL="857250" marR="0" rtl="0" algn="l">
              <a:spcBef>
                <a:spcPts val="0"/>
              </a:spcBef>
              <a:spcAft>
                <a:spcPts val="0"/>
              </a:spcAft>
              <a:buClr>
                <a:schemeClr val="lt1"/>
              </a:buClr>
              <a:buSzPts val="850"/>
              <a:buFont typeface="Times New Roman"/>
              <a:buChar char="●"/>
            </a:pPr>
            <a:r>
              <a:rPr b="0" i="0" lang="en-US" sz="2000" u="none" cap="none" strike="noStrike">
                <a:solidFill>
                  <a:schemeClr val="dk1"/>
                </a:solidFill>
                <a:latin typeface="Times New Roman"/>
                <a:ea typeface="Times New Roman"/>
                <a:cs typeface="Times New Roman"/>
                <a:sym typeface="Times New Roman"/>
              </a:rPr>
              <a:t>Specify (1,1) for participation of DEPARTMENT in MANAGES</a:t>
            </a:r>
            <a:endParaRPr b="0" i="0" sz="1800" u="none" cap="none" strike="noStrike">
              <a:solidFill>
                <a:schemeClr val="dk1"/>
              </a:solidFill>
              <a:latin typeface="Times New Roman"/>
              <a:ea typeface="Times New Roman"/>
              <a:cs typeface="Times New Roman"/>
              <a:sym typeface="Times New Roman"/>
            </a:endParaRPr>
          </a:p>
          <a:p>
            <a:pPr indent="222250" lvl="0" marL="171450" marR="0" rtl="0" algn="l">
              <a:spcBef>
                <a:spcPts val="0"/>
              </a:spcBef>
              <a:spcAft>
                <a:spcPts val="0"/>
              </a:spcAft>
              <a:buClr>
                <a:srgbClr val="FF0000"/>
              </a:buClr>
              <a:buSzPts val="900"/>
              <a:buFont typeface="Times New Roman"/>
              <a:buChar char="●"/>
            </a:pPr>
            <a:r>
              <a:rPr b="0" i="0" lang="en-US" sz="2100" u="none" cap="none" strike="noStrike">
                <a:solidFill>
                  <a:schemeClr val="dk1"/>
                </a:solidFill>
                <a:latin typeface="Times New Roman"/>
                <a:ea typeface="Times New Roman"/>
                <a:cs typeface="Times New Roman"/>
                <a:sym typeface="Times New Roman"/>
              </a:rPr>
              <a:t>An employee can work for </a:t>
            </a:r>
            <a:r>
              <a:rPr b="0" i="1" lang="en-US" sz="2100" u="none" cap="none" strike="noStrike">
                <a:solidFill>
                  <a:schemeClr val="dk1"/>
                </a:solidFill>
                <a:latin typeface="Times New Roman"/>
                <a:ea typeface="Times New Roman"/>
                <a:cs typeface="Times New Roman"/>
                <a:sym typeface="Times New Roman"/>
              </a:rPr>
              <a:t>exactly one</a:t>
            </a:r>
            <a:r>
              <a:rPr b="0" i="0" lang="en-US" sz="2100" u="none" cap="none" strike="noStrike">
                <a:solidFill>
                  <a:schemeClr val="dk1"/>
                </a:solidFill>
                <a:latin typeface="Times New Roman"/>
                <a:ea typeface="Times New Roman"/>
                <a:cs typeface="Times New Roman"/>
                <a:sym typeface="Times New Roman"/>
              </a:rPr>
              <a:t> department but a department can have </a:t>
            </a:r>
            <a:r>
              <a:rPr b="0" i="1" lang="en-US" sz="2100" u="none" cap="none" strike="noStrike">
                <a:solidFill>
                  <a:schemeClr val="dk1"/>
                </a:solidFill>
                <a:latin typeface="Times New Roman"/>
                <a:ea typeface="Times New Roman"/>
                <a:cs typeface="Times New Roman"/>
                <a:sym typeface="Times New Roman"/>
              </a:rPr>
              <a:t>any number of employees</a:t>
            </a:r>
            <a:r>
              <a:rPr b="0" i="0" lang="en-US" sz="21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285750" lvl="1" marL="857250" marR="0" rtl="0" algn="l">
              <a:spcBef>
                <a:spcPts val="0"/>
              </a:spcBef>
              <a:spcAft>
                <a:spcPts val="0"/>
              </a:spcAft>
              <a:buClr>
                <a:schemeClr val="lt1"/>
              </a:buClr>
              <a:buSzPts val="850"/>
              <a:buFont typeface="Times New Roman"/>
              <a:buChar char="●"/>
            </a:pPr>
            <a:r>
              <a:rPr b="0" i="0" lang="en-US" sz="2000" u="none" cap="none" strike="noStrike">
                <a:solidFill>
                  <a:schemeClr val="dk1"/>
                </a:solidFill>
                <a:latin typeface="Times New Roman"/>
                <a:ea typeface="Times New Roman"/>
                <a:cs typeface="Times New Roman"/>
                <a:sym typeface="Times New Roman"/>
              </a:rPr>
              <a:t>Specify (1,1) for participation of EMPLOYEE in WORKS_FOR</a:t>
            </a:r>
            <a:endParaRPr b="0" i="0" sz="1800" u="none" cap="none" strike="noStrike">
              <a:solidFill>
                <a:schemeClr val="dk1"/>
              </a:solidFill>
              <a:latin typeface="Times New Roman"/>
              <a:ea typeface="Times New Roman"/>
              <a:cs typeface="Times New Roman"/>
              <a:sym typeface="Times New Roman"/>
            </a:endParaRPr>
          </a:p>
          <a:p>
            <a:pPr indent="285750" lvl="1" marL="857250" marR="0" rtl="0" algn="l">
              <a:spcBef>
                <a:spcPts val="0"/>
              </a:spcBef>
              <a:spcAft>
                <a:spcPts val="0"/>
              </a:spcAft>
              <a:buClr>
                <a:schemeClr val="lt1"/>
              </a:buClr>
              <a:buSzPts val="850"/>
              <a:buFont typeface="Times New Roman"/>
              <a:buChar char="●"/>
            </a:pPr>
            <a:r>
              <a:rPr b="0" i="0" lang="en-US" sz="2000" u="none" cap="none" strike="noStrike">
                <a:solidFill>
                  <a:schemeClr val="dk1"/>
                </a:solidFill>
                <a:latin typeface="Times New Roman"/>
                <a:ea typeface="Times New Roman"/>
                <a:cs typeface="Times New Roman"/>
                <a:sym typeface="Times New Roman"/>
              </a:rPr>
              <a:t>Specify (0,N) for participation of DEPARTMENT in WORKS_FOR</a:t>
            </a:r>
            <a:endParaRPr b="0" i="0" sz="1800" u="none" cap="none" strike="noStrike">
              <a:solidFill>
                <a:schemeClr val="dk1"/>
              </a:solidFill>
              <a:latin typeface="Times New Roman"/>
              <a:ea typeface="Times New Roman"/>
              <a:cs typeface="Times New Roman"/>
              <a:sym typeface="Times New Roman"/>
            </a:endParaRPr>
          </a:p>
        </p:txBody>
      </p:sp>
      <p:sp>
        <p:nvSpPr>
          <p:cNvPr id="1131" name="Google Shape;1131;p10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10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137" name="Google Shape;1137;p105"/>
          <p:cNvSpPr txBox="1"/>
          <p:nvPr/>
        </p:nvSpPr>
        <p:spPr>
          <a:xfrm>
            <a:off x="1000125" y="758825"/>
            <a:ext cx="7772400" cy="11430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Clr>
                <a:schemeClr val="lt1"/>
              </a:buClr>
              <a:buFont typeface="Arial"/>
              <a:buNone/>
            </a:pPr>
            <a:r>
              <a:rPr b="0" i="0" lang="en-US" sz="4000" u="none" cap="none" strike="noStrike">
                <a:solidFill>
                  <a:srgbClr val="333399"/>
                </a:solidFill>
                <a:latin typeface="Arial"/>
                <a:ea typeface="Arial"/>
                <a:cs typeface="Arial"/>
                <a:sym typeface="Arial"/>
              </a:rPr>
              <a:t>The (min,max) notation relationship constraints</a:t>
            </a:r>
            <a:endParaRPr b="0" i="0" sz="1800" u="none" cap="none" strike="noStrike">
              <a:solidFill>
                <a:schemeClr val="lt1"/>
              </a:solidFill>
              <a:latin typeface="Times New Roman"/>
              <a:ea typeface="Times New Roman"/>
              <a:cs typeface="Times New Roman"/>
              <a:sym typeface="Times New Roman"/>
            </a:endParaRPr>
          </a:p>
        </p:txBody>
      </p:sp>
      <p:sp>
        <p:nvSpPr>
          <p:cNvPr id="1138" name="Google Shape;1138;p105"/>
          <p:cNvSpPr txBox="1"/>
          <p:nvPr/>
        </p:nvSpPr>
        <p:spPr>
          <a:xfrm>
            <a:off x="661987" y="2478087"/>
            <a:ext cx="2163762" cy="914400"/>
          </a:xfrm>
          <a:prstGeom prst="rect">
            <a:avLst/>
          </a:prstGeom>
          <a:solidFill>
            <a:srgbClr val="0099FF"/>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39" name="Google Shape;1139;p105"/>
          <p:cNvSpPr txBox="1"/>
          <p:nvPr/>
        </p:nvSpPr>
        <p:spPr>
          <a:xfrm>
            <a:off x="6456362" y="2478087"/>
            <a:ext cx="2001837" cy="914400"/>
          </a:xfrm>
          <a:prstGeom prst="rect">
            <a:avLst/>
          </a:prstGeom>
          <a:solidFill>
            <a:srgbClr val="0099FF"/>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40" name="Google Shape;1140;p105"/>
          <p:cNvSpPr/>
          <p:nvPr/>
        </p:nvSpPr>
        <p:spPr>
          <a:xfrm>
            <a:off x="1112837" y="2667000"/>
            <a:ext cx="1249362" cy="439737"/>
          </a:xfrm>
          <a:prstGeom prst="rect">
            <a:avLst/>
          </a:prstGeom>
          <a:solidFill>
            <a:srgbClr val="FFFFFF"/>
          </a:solidFill>
          <a:ln cap="rnd"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1" name="Google Shape;1141;p105"/>
          <p:cNvSpPr/>
          <p:nvPr/>
        </p:nvSpPr>
        <p:spPr>
          <a:xfrm>
            <a:off x="6888162" y="2754312"/>
            <a:ext cx="1235075" cy="323850"/>
          </a:xfrm>
          <a:prstGeom prst="rect">
            <a:avLst/>
          </a:prstGeom>
          <a:solidFill>
            <a:srgbClr val="FFFFFF"/>
          </a:solid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2" name="Google Shape;1142;p105"/>
          <p:cNvSpPr/>
          <p:nvPr/>
        </p:nvSpPr>
        <p:spPr>
          <a:xfrm>
            <a:off x="3836987" y="2363787"/>
            <a:ext cx="1527175" cy="1306512"/>
          </a:xfrm>
          <a:prstGeom prst="diamond">
            <a:avLst/>
          </a:prstGeom>
          <a:solidFill>
            <a:srgbClr val="0099FF"/>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43" name="Google Shape;1143;p105"/>
          <p:cNvSpPr/>
          <p:nvPr/>
        </p:nvSpPr>
        <p:spPr>
          <a:xfrm>
            <a:off x="4176712" y="2778125"/>
            <a:ext cx="914400" cy="419100"/>
          </a:xfrm>
          <a:prstGeom prst="rect">
            <a:avLst/>
          </a:prstGeom>
          <a:solidFill>
            <a:srgbClr val="FFFFFF"/>
          </a:solid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1144" name="Google Shape;1144;p105"/>
          <p:cNvCxnSpPr/>
          <p:nvPr/>
        </p:nvCxnSpPr>
        <p:spPr>
          <a:xfrm>
            <a:off x="2825750" y="2990850"/>
            <a:ext cx="1054100" cy="0"/>
          </a:xfrm>
          <a:prstGeom prst="straightConnector1">
            <a:avLst/>
          </a:prstGeom>
          <a:noFill/>
          <a:ln cap="rnd" cmpd="sng" w="9525">
            <a:solidFill>
              <a:schemeClr val="dk1"/>
            </a:solidFill>
            <a:prstDash val="solid"/>
            <a:miter lim="8000"/>
            <a:headEnd len="sm" w="sm" type="none"/>
            <a:tailEnd len="sm" w="sm" type="none"/>
          </a:ln>
        </p:spPr>
      </p:cxnSp>
      <p:cxnSp>
        <p:nvCxnSpPr>
          <p:cNvPr id="1145" name="Google Shape;1145;p105"/>
          <p:cNvCxnSpPr/>
          <p:nvPr/>
        </p:nvCxnSpPr>
        <p:spPr>
          <a:xfrm>
            <a:off x="5364162" y="2990850"/>
            <a:ext cx="1044575" cy="0"/>
          </a:xfrm>
          <a:prstGeom prst="straightConnector1">
            <a:avLst/>
          </a:prstGeom>
          <a:noFill/>
          <a:ln cap="rnd" cmpd="sng" w="9525">
            <a:solidFill>
              <a:schemeClr val="dk1"/>
            </a:solidFill>
            <a:prstDash val="solid"/>
            <a:miter lim="8000"/>
            <a:headEnd len="sm" w="sm" type="none"/>
            <a:tailEnd len="sm" w="sm" type="none"/>
          </a:ln>
        </p:spPr>
      </p:cxnSp>
      <p:sp>
        <p:nvSpPr>
          <p:cNvPr id="1146" name="Google Shape;1146;p105"/>
          <p:cNvSpPr txBox="1"/>
          <p:nvPr/>
        </p:nvSpPr>
        <p:spPr>
          <a:xfrm>
            <a:off x="941387" y="5392737"/>
            <a:ext cx="7275512" cy="396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7" name="Google Shape;1147;p105"/>
          <p:cNvSpPr txBox="1"/>
          <p:nvPr/>
        </p:nvSpPr>
        <p:spPr>
          <a:xfrm>
            <a:off x="5538787" y="2533650"/>
            <a:ext cx="10922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120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(1,1)</a:t>
            </a:r>
            <a:endParaRPr b="0" i="0" sz="1800" u="none" cap="none" strike="noStrike">
              <a:solidFill>
                <a:schemeClr val="lt1"/>
              </a:solidFill>
              <a:latin typeface="Times New Roman"/>
              <a:ea typeface="Times New Roman"/>
              <a:cs typeface="Times New Roman"/>
              <a:sym typeface="Times New Roman"/>
            </a:endParaRPr>
          </a:p>
        </p:txBody>
      </p:sp>
      <p:sp>
        <p:nvSpPr>
          <p:cNvPr id="1148" name="Google Shape;1148;p105"/>
          <p:cNvSpPr txBox="1"/>
          <p:nvPr/>
        </p:nvSpPr>
        <p:spPr>
          <a:xfrm>
            <a:off x="3070225" y="2478087"/>
            <a:ext cx="976312" cy="457200"/>
          </a:xfrm>
          <a:prstGeom prst="rect">
            <a:avLst/>
          </a:prstGeom>
          <a:noFill/>
          <a:ln>
            <a:noFill/>
          </a:ln>
        </p:spPr>
        <p:txBody>
          <a:bodyPr anchorCtr="0" anchor="t" bIns="45700" lIns="91425" spcFirstLastPara="1" rIns="91425" wrap="square" tIns="45700">
            <a:noAutofit/>
          </a:bodyPr>
          <a:lstStyle/>
          <a:p>
            <a:pPr indent="0" lvl="0" marL="0" marR="0" rtl="0" algn="l">
              <a:spcBef>
                <a:spcPts val="120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(0,1)</a:t>
            </a:r>
            <a:endParaRPr b="0" i="0" sz="1800" u="none" cap="none" strike="noStrike">
              <a:solidFill>
                <a:schemeClr val="lt1"/>
              </a:solidFill>
              <a:latin typeface="Times New Roman"/>
              <a:ea typeface="Times New Roman"/>
              <a:cs typeface="Times New Roman"/>
              <a:sym typeface="Times New Roman"/>
            </a:endParaRPr>
          </a:p>
        </p:txBody>
      </p:sp>
      <p:sp>
        <p:nvSpPr>
          <p:cNvPr id="1149" name="Google Shape;1149;p105"/>
          <p:cNvSpPr txBox="1"/>
          <p:nvPr/>
        </p:nvSpPr>
        <p:spPr>
          <a:xfrm>
            <a:off x="657225" y="4287837"/>
            <a:ext cx="2163762" cy="914400"/>
          </a:xfrm>
          <a:prstGeom prst="rect">
            <a:avLst/>
          </a:prstGeom>
          <a:solidFill>
            <a:srgbClr val="0099FF"/>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50" name="Google Shape;1150;p105"/>
          <p:cNvSpPr txBox="1"/>
          <p:nvPr/>
        </p:nvSpPr>
        <p:spPr>
          <a:xfrm>
            <a:off x="6486525" y="4270375"/>
            <a:ext cx="2001837" cy="914400"/>
          </a:xfrm>
          <a:prstGeom prst="rect">
            <a:avLst/>
          </a:prstGeom>
          <a:solidFill>
            <a:srgbClr val="0099FF"/>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51" name="Google Shape;1151;p105"/>
          <p:cNvSpPr/>
          <p:nvPr/>
        </p:nvSpPr>
        <p:spPr>
          <a:xfrm>
            <a:off x="1108075" y="4476750"/>
            <a:ext cx="1249362" cy="439737"/>
          </a:xfrm>
          <a:prstGeom prst="rect">
            <a:avLst/>
          </a:prstGeom>
          <a:solidFill>
            <a:srgbClr val="FFFFFF"/>
          </a:solid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2" name="Google Shape;1152;p105"/>
          <p:cNvSpPr/>
          <p:nvPr/>
        </p:nvSpPr>
        <p:spPr>
          <a:xfrm>
            <a:off x="6918325" y="4546600"/>
            <a:ext cx="1235075" cy="323850"/>
          </a:xfrm>
          <a:prstGeom prst="rect">
            <a:avLst/>
          </a:prstGeom>
          <a:solidFill>
            <a:srgbClr val="FFFFFF"/>
          </a:solid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3" name="Google Shape;1153;p105"/>
          <p:cNvSpPr/>
          <p:nvPr/>
        </p:nvSpPr>
        <p:spPr>
          <a:xfrm>
            <a:off x="3867150" y="4173537"/>
            <a:ext cx="1527175" cy="1306512"/>
          </a:xfrm>
          <a:prstGeom prst="diamond">
            <a:avLst/>
          </a:prstGeom>
          <a:solidFill>
            <a:srgbClr val="0099FF"/>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54" name="Google Shape;1154;p105"/>
          <p:cNvSpPr/>
          <p:nvPr/>
        </p:nvSpPr>
        <p:spPr>
          <a:xfrm>
            <a:off x="4189412" y="4622800"/>
            <a:ext cx="914400" cy="419100"/>
          </a:xfrm>
          <a:prstGeom prst="rect">
            <a:avLst/>
          </a:prstGeom>
          <a:solidFill>
            <a:srgbClr val="FFFFFF"/>
          </a:solid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1155" name="Google Shape;1155;p105"/>
          <p:cNvCxnSpPr/>
          <p:nvPr/>
        </p:nvCxnSpPr>
        <p:spPr>
          <a:xfrm>
            <a:off x="2813050" y="4800600"/>
            <a:ext cx="1054100" cy="0"/>
          </a:xfrm>
          <a:prstGeom prst="straightConnector1">
            <a:avLst/>
          </a:prstGeom>
          <a:noFill/>
          <a:ln cap="rnd" cmpd="sng" w="9525">
            <a:solidFill>
              <a:schemeClr val="dk1"/>
            </a:solidFill>
            <a:prstDash val="solid"/>
            <a:miter lim="8000"/>
            <a:headEnd len="sm" w="sm" type="none"/>
            <a:tailEnd len="sm" w="sm" type="none"/>
          </a:ln>
        </p:spPr>
      </p:cxnSp>
      <p:cxnSp>
        <p:nvCxnSpPr>
          <p:cNvPr id="1156" name="Google Shape;1156;p105"/>
          <p:cNvCxnSpPr/>
          <p:nvPr/>
        </p:nvCxnSpPr>
        <p:spPr>
          <a:xfrm>
            <a:off x="5411787" y="4800600"/>
            <a:ext cx="1044575" cy="0"/>
          </a:xfrm>
          <a:prstGeom prst="straightConnector1">
            <a:avLst/>
          </a:prstGeom>
          <a:noFill/>
          <a:ln cap="rnd" cmpd="sng" w="9525">
            <a:solidFill>
              <a:schemeClr val="dk1"/>
            </a:solidFill>
            <a:prstDash val="solid"/>
            <a:miter lim="8000"/>
            <a:headEnd len="sm" w="sm" type="none"/>
            <a:tailEnd len="sm" w="sm" type="none"/>
          </a:ln>
        </p:spPr>
      </p:cxnSp>
      <p:sp>
        <p:nvSpPr>
          <p:cNvPr id="1157" name="Google Shape;1157;p105"/>
          <p:cNvSpPr txBox="1"/>
          <p:nvPr/>
        </p:nvSpPr>
        <p:spPr>
          <a:xfrm>
            <a:off x="5516562" y="4343400"/>
            <a:ext cx="10922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120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(0,N)</a:t>
            </a:r>
            <a:endParaRPr b="0" i="0" sz="1800" u="none" cap="none" strike="noStrike">
              <a:solidFill>
                <a:schemeClr val="lt1"/>
              </a:solidFill>
              <a:latin typeface="Times New Roman"/>
              <a:ea typeface="Times New Roman"/>
              <a:cs typeface="Times New Roman"/>
              <a:sym typeface="Times New Roman"/>
            </a:endParaRPr>
          </a:p>
        </p:txBody>
      </p:sp>
      <p:sp>
        <p:nvSpPr>
          <p:cNvPr id="1158" name="Google Shape;1158;p105"/>
          <p:cNvSpPr txBox="1"/>
          <p:nvPr/>
        </p:nvSpPr>
        <p:spPr>
          <a:xfrm>
            <a:off x="3082925" y="4287837"/>
            <a:ext cx="1068387" cy="457200"/>
          </a:xfrm>
          <a:prstGeom prst="rect">
            <a:avLst/>
          </a:prstGeom>
          <a:noFill/>
          <a:ln>
            <a:noFill/>
          </a:ln>
        </p:spPr>
        <p:txBody>
          <a:bodyPr anchorCtr="0" anchor="t" bIns="45700" lIns="91425" spcFirstLastPara="1" rIns="91425" wrap="square" tIns="45700">
            <a:noAutofit/>
          </a:bodyPr>
          <a:lstStyle/>
          <a:p>
            <a:pPr indent="0" lvl="0" marL="0" marR="0" rtl="0" algn="l">
              <a:spcBef>
                <a:spcPts val="1200"/>
              </a:spcBef>
              <a:spcAft>
                <a:spcPts val="0"/>
              </a:spcAft>
              <a:buClr>
                <a:schemeClr val="lt1"/>
              </a:buClr>
              <a:buFont typeface="Times New Roman"/>
              <a:buNone/>
            </a:pPr>
            <a:r>
              <a:rPr b="0" i="0" lang="en-US" sz="2400" u="none" cap="none" strike="noStrike">
                <a:solidFill>
                  <a:schemeClr val="dk1"/>
                </a:solidFill>
                <a:latin typeface="Times New Roman"/>
                <a:ea typeface="Times New Roman"/>
                <a:cs typeface="Times New Roman"/>
                <a:sym typeface="Times New Roman"/>
              </a:rPr>
              <a:t>(1,1)</a:t>
            </a:r>
            <a:endParaRPr b="0" i="0" sz="1800" u="none" cap="none" strike="noStrike">
              <a:solidFill>
                <a:schemeClr val="lt1"/>
              </a:solidFill>
              <a:latin typeface="Times New Roman"/>
              <a:ea typeface="Times New Roman"/>
              <a:cs typeface="Times New Roman"/>
              <a:sym typeface="Times New Roman"/>
            </a:endParaRPr>
          </a:p>
        </p:txBody>
      </p:sp>
      <p:sp>
        <p:nvSpPr>
          <p:cNvPr id="1159" name="Google Shape;1159;p10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0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165" name="Google Shape;1165;p106"/>
          <p:cNvSpPr txBox="1"/>
          <p:nvPr>
            <p:ph type="title"/>
          </p:nvPr>
        </p:nvSpPr>
        <p:spPr>
          <a:xfrm>
            <a:off x="250825" y="303212"/>
            <a:ext cx="8534400" cy="8429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Times New Roman"/>
              <a:buNone/>
            </a:pPr>
            <a:r>
              <a:rPr b="1" i="0" lang="en-US" sz="4000" u="none" cap="small" strike="noStrike">
                <a:solidFill>
                  <a:srgbClr val="333399"/>
                </a:solidFill>
                <a:latin typeface="Times New Roman"/>
                <a:ea typeface="Times New Roman"/>
                <a:cs typeface="Times New Roman"/>
                <a:sym typeface="Times New Roman"/>
              </a:rPr>
              <a:t>COMPANY ER Diagram</a:t>
            </a:r>
            <a:br>
              <a:rPr b="1" i="0" lang="en-US" sz="4000" u="none" cap="small" strike="noStrike">
                <a:solidFill>
                  <a:srgbClr val="333399"/>
                </a:solidFill>
                <a:latin typeface="Times New Roman"/>
                <a:ea typeface="Times New Roman"/>
                <a:cs typeface="Times New Roman"/>
                <a:sym typeface="Times New Roman"/>
              </a:rPr>
            </a:br>
            <a:r>
              <a:rPr b="1" i="0" lang="en-US" sz="4000" u="none" cap="small" strike="noStrike">
                <a:solidFill>
                  <a:srgbClr val="333399"/>
                </a:solidFill>
                <a:latin typeface="Times New Roman"/>
                <a:ea typeface="Times New Roman"/>
                <a:cs typeface="Times New Roman"/>
                <a:sym typeface="Times New Roman"/>
              </a:rPr>
              <a:t> using (min, max) notation</a:t>
            </a:r>
            <a:endParaRPr b="1" i="0" sz="4000" u="none" cap="small" strike="noStrike">
              <a:solidFill>
                <a:srgbClr val="333399"/>
              </a:solidFill>
              <a:latin typeface="Arial"/>
              <a:ea typeface="Arial"/>
              <a:cs typeface="Arial"/>
              <a:sym typeface="Arial"/>
            </a:endParaRPr>
          </a:p>
        </p:txBody>
      </p:sp>
      <p:pic>
        <p:nvPicPr>
          <p:cNvPr id="1166" name="Google Shape;1166;p106"/>
          <p:cNvPicPr preferRelativeResize="0"/>
          <p:nvPr/>
        </p:nvPicPr>
        <p:blipFill>
          <a:blip r:embed="rId3">
            <a:alphaModFix/>
          </a:blip>
          <a:stretch>
            <a:fillRect/>
          </a:stretch>
        </p:blipFill>
        <p:spPr>
          <a:xfrm>
            <a:off x="552450" y="1463675"/>
            <a:ext cx="8232775" cy="4860925"/>
          </a:xfrm>
          <a:prstGeom prst="rect">
            <a:avLst/>
          </a:prstGeom>
          <a:noFill/>
          <a:ln>
            <a:noFill/>
          </a:ln>
        </p:spPr>
      </p:pic>
      <p:sp>
        <p:nvSpPr>
          <p:cNvPr id="1167" name="Google Shape;1167;p10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47" name="Google Shape;147;p26"/>
          <p:cNvSpPr txBox="1"/>
          <p:nvPr>
            <p:ph type="title"/>
          </p:nvPr>
        </p:nvSpPr>
        <p:spPr>
          <a:xfrm>
            <a:off x="685800" y="51435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Typical DBMS Functionality</a:t>
            </a:r>
            <a:endParaRPr b="1" i="0" sz="4000" u="none" cap="small" strike="noStrike">
              <a:solidFill>
                <a:srgbClr val="333399"/>
              </a:solidFill>
              <a:latin typeface="Arial"/>
              <a:ea typeface="Arial"/>
              <a:cs typeface="Arial"/>
              <a:sym typeface="Arial"/>
            </a:endParaRPr>
          </a:p>
        </p:txBody>
      </p:sp>
      <p:sp>
        <p:nvSpPr>
          <p:cNvPr id="148" name="Google Shape;148;p26"/>
          <p:cNvSpPr txBox="1"/>
          <p:nvPr>
            <p:ph idx="1" type="body"/>
          </p:nvPr>
        </p:nvSpPr>
        <p:spPr>
          <a:xfrm>
            <a:off x="685800" y="188595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56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Define a database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 in terms of structures, data types and constraints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Construct the database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on a secondary storage medium</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Manipulating the database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querying, generating reports, insertions, deletions and modifications to its content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700"/>
              <a:buFont typeface="Times New Roman"/>
              <a:buChar char="●"/>
            </a:pPr>
            <a:r>
              <a:rPr b="0" i="0" lang="en-US" sz="2800" u="none" cap="none" strike="noStrike">
                <a:solidFill>
                  <a:srgbClr val="000000"/>
                </a:solidFill>
                <a:latin typeface="Times New Roman"/>
                <a:ea typeface="Times New Roman"/>
                <a:cs typeface="Times New Roman"/>
                <a:sym typeface="Times New Roman"/>
              </a:rPr>
              <a:t>Concurrent processing and sharing by a set of users and programs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rgbClr val="000000"/>
                </a:solidFill>
                <a:latin typeface="Times New Roman"/>
                <a:ea typeface="Times New Roman"/>
                <a:cs typeface="Times New Roman"/>
                <a:sym typeface="Times New Roman"/>
              </a:rPr>
              <a:t>keeping all data valid and consistent</a:t>
            </a:r>
            <a:endParaRPr b="0" i="0" sz="1800" u="none" cap="none" strike="noStrike">
              <a:solidFill>
                <a:schemeClr val="dk1"/>
              </a:solidFill>
              <a:latin typeface="Times New Roman"/>
              <a:ea typeface="Times New Roman"/>
              <a:cs typeface="Times New Roman"/>
              <a:sym typeface="Times New Roman"/>
            </a:endParaRPr>
          </a:p>
        </p:txBody>
      </p:sp>
      <p:sp>
        <p:nvSpPr>
          <p:cNvPr id="149" name="Google Shape;149;p2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107"/>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176" name="Google Shape;1176;p107"/>
          <p:cNvSpPr txBox="1"/>
          <p:nvPr>
            <p:ph type="title"/>
          </p:nvPr>
        </p:nvSpPr>
        <p:spPr>
          <a:xfrm>
            <a:off x="427037" y="209550"/>
            <a:ext cx="8488362" cy="6477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200" u="none" cap="small" strike="noStrike">
                <a:solidFill>
                  <a:srgbClr val="333399"/>
                </a:solidFill>
                <a:latin typeface="Arial"/>
                <a:ea typeface="Arial"/>
                <a:cs typeface="Arial"/>
                <a:sym typeface="Arial"/>
              </a:rPr>
              <a:t>The COMPANY conceptual scheme in UML</a:t>
            </a:r>
            <a:endParaRPr b="1" i="0" sz="4000" u="none" cap="small" strike="noStrike">
              <a:solidFill>
                <a:srgbClr val="333399"/>
              </a:solidFill>
              <a:latin typeface="Arial"/>
              <a:ea typeface="Arial"/>
              <a:cs typeface="Arial"/>
              <a:sym typeface="Arial"/>
            </a:endParaRPr>
          </a:p>
        </p:txBody>
      </p:sp>
      <p:pic>
        <p:nvPicPr>
          <p:cNvPr id="1177" name="Google Shape;1177;p107"/>
          <p:cNvPicPr preferRelativeResize="0"/>
          <p:nvPr/>
        </p:nvPicPr>
        <p:blipFill>
          <a:blip r:embed="rId3">
            <a:alphaModFix/>
          </a:blip>
          <a:stretch>
            <a:fillRect/>
          </a:stretch>
        </p:blipFill>
        <p:spPr>
          <a:xfrm>
            <a:off x="257175" y="1203325"/>
            <a:ext cx="8696325" cy="4854575"/>
          </a:xfrm>
          <a:prstGeom prst="rect">
            <a:avLst/>
          </a:prstGeom>
          <a:noFill/>
          <a:ln>
            <a:noFill/>
          </a:ln>
        </p:spPr>
      </p:pic>
      <p:sp>
        <p:nvSpPr>
          <p:cNvPr id="1178" name="Google Shape;1178;p107"/>
          <p:cNvSpPr txBox="1"/>
          <p:nvPr/>
        </p:nvSpPr>
        <p:spPr>
          <a:xfrm>
            <a:off x="6251575" y="5829300"/>
            <a:ext cx="2209800" cy="915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1800" u="none" cap="none" strike="noStrike">
                <a:solidFill>
                  <a:schemeClr val="hlink"/>
                </a:solidFill>
                <a:latin typeface="Times New Roman"/>
                <a:ea typeface="Times New Roman"/>
                <a:cs typeface="Times New Roman"/>
                <a:sym typeface="Times New Roman"/>
              </a:rPr>
              <a:t>Association Class</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hlink"/>
                </a:solidFill>
                <a:latin typeface="Times New Roman"/>
                <a:ea typeface="Times New Roman"/>
                <a:cs typeface="Times New Roman"/>
                <a:sym typeface="Times New Roman"/>
              </a:rPr>
              <a:t>Reflexive Association</a:t>
            </a:r>
            <a:endParaRPr b="0" i="0" sz="18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lt1"/>
              </a:buClr>
              <a:buFont typeface="Times New Roman"/>
              <a:buNone/>
            </a:pPr>
            <a:r>
              <a:rPr b="0" i="0" lang="en-US" sz="1800" u="none" cap="none" strike="noStrike">
                <a:solidFill>
                  <a:schemeClr val="hlink"/>
                </a:solidFill>
                <a:latin typeface="Times New Roman"/>
                <a:ea typeface="Times New Roman"/>
                <a:cs typeface="Times New Roman"/>
                <a:sym typeface="Times New Roman"/>
              </a:rPr>
              <a:t>Qualified Association</a:t>
            </a:r>
            <a:endParaRPr b="0" i="0" sz="1800" u="none" cap="none" strike="noStrike">
              <a:solidFill>
                <a:schemeClr val="lt1"/>
              </a:solidFill>
              <a:latin typeface="Times New Roman"/>
              <a:ea typeface="Times New Roman"/>
              <a:cs typeface="Times New Roman"/>
              <a:sym typeface="Times New Roman"/>
            </a:endParaRPr>
          </a:p>
        </p:txBody>
      </p:sp>
      <p:sp>
        <p:nvSpPr>
          <p:cNvPr id="1179" name="Google Shape;1179;p107"/>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108"/>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185" name="Google Shape;1185;p108"/>
          <p:cNvSpPr txBox="1"/>
          <p:nvPr>
            <p:ph type="title"/>
          </p:nvPr>
        </p:nvSpPr>
        <p:spPr>
          <a:xfrm>
            <a:off x="688975" y="633412"/>
            <a:ext cx="7772400" cy="655637"/>
          </a:xfrm>
          <a:prstGeom prst="rect">
            <a:avLst/>
          </a:prstGeom>
          <a:noFill/>
          <a:ln>
            <a:noFill/>
          </a:ln>
        </p:spPr>
        <p:txBody>
          <a:bodyPr anchorCtr="0" anchor="ctr" bIns="45700" lIns="91425" spcFirstLastPara="1" rIns="91425" wrap="square" tIns="0">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Relationships of Higher Degree</a:t>
            </a:r>
            <a:endParaRPr b="1" i="0" sz="4000" u="none" cap="small" strike="noStrike">
              <a:solidFill>
                <a:srgbClr val="333399"/>
              </a:solidFill>
              <a:latin typeface="Arial"/>
              <a:ea typeface="Arial"/>
              <a:cs typeface="Arial"/>
              <a:sym typeface="Arial"/>
            </a:endParaRPr>
          </a:p>
        </p:txBody>
      </p:sp>
      <p:sp>
        <p:nvSpPr>
          <p:cNvPr id="1186" name="Google Shape;1186;p108"/>
          <p:cNvSpPr txBox="1"/>
          <p:nvPr>
            <p:ph idx="1" type="body"/>
          </p:nvPr>
        </p:nvSpPr>
        <p:spPr>
          <a:xfrm>
            <a:off x="266700" y="1533525"/>
            <a:ext cx="8686800" cy="1373187"/>
          </a:xfrm>
          <a:prstGeom prst="rect">
            <a:avLst/>
          </a:prstGeom>
          <a:noFill/>
          <a:ln>
            <a:noFill/>
          </a:ln>
        </p:spPr>
        <p:txBody>
          <a:bodyPr anchorCtr="0" anchor="t" bIns="45700" lIns="91425" spcFirstLastPara="1" rIns="91425" wrap="square" tIns="45700">
            <a:noAutofit/>
          </a:bodyPr>
          <a:lstStyle/>
          <a:p>
            <a:pPr indent="279400" lvl="0" marL="0" marR="0" rtl="0" algn="l">
              <a:spcBef>
                <a:spcPts val="0"/>
              </a:spcBef>
              <a:spcAft>
                <a:spcPts val="0"/>
              </a:spcAft>
              <a:buClr>
                <a:srgbClr val="FF0000"/>
              </a:buClr>
              <a:buSzPts val="1200"/>
              <a:buFont typeface="Times New Roman"/>
              <a:buChar char="●"/>
            </a:pPr>
            <a:r>
              <a:rPr b="0" i="0" lang="en-US" sz="2800" u="none" cap="none" strike="noStrike">
                <a:solidFill>
                  <a:schemeClr val="dk1"/>
                </a:solidFill>
                <a:latin typeface="Times New Roman"/>
                <a:ea typeface="Times New Roman"/>
                <a:cs typeface="Times New Roman"/>
                <a:sym typeface="Times New Roman"/>
              </a:rPr>
              <a:t>Relationship types of degree 2 are called </a:t>
            </a:r>
            <a:r>
              <a:rPr b="1" i="0" lang="en-US" sz="2800" u="none" cap="none" strike="noStrike">
                <a:solidFill>
                  <a:schemeClr val="dk1"/>
                </a:solidFill>
                <a:latin typeface="Times New Roman"/>
                <a:ea typeface="Times New Roman"/>
                <a:cs typeface="Times New Roman"/>
                <a:sym typeface="Times New Roman"/>
              </a:rPr>
              <a:t>binary</a:t>
            </a:r>
            <a:endParaRPr b="0" i="0" sz="2000" u="none" cap="none" strike="noStrike">
              <a:solidFill>
                <a:schemeClr val="dk1"/>
              </a:solidFill>
              <a:latin typeface="Times New Roman"/>
              <a:ea typeface="Times New Roman"/>
              <a:cs typeface="Times New Roman"/>
              <a:sym typeface="Times New Roman"/>
            </a:endParaRPr>
          </a:p>
          <a:p>
            <a:pPr indent="279400" lvl="0" marL="0" marR="0" rtl="0" algn="l">
              <a:spcBef>
                <a:spcPts val="0"/>
              </a:spcBef>
              <a:spcAft>
                <a:spcPts val="0"/>
              </a:spcAft>
              <a:buClr>
                <a:srgbClr val="FF0000"/>
              </a:buClr>
              <a:buSzPts val="1200"/>
              <a:buFont typeface="Times New Roman"/>
              <a:buChar char="●"/>
            </a:pPr>
            <a:r>
              <a:rPr b="0" i="0" lang="en-US" sz="2800" u="none" cap="none" strike="noStrike">
                <a:solidFill>
                  <a:schemeClr val="dk1"/>
                </a:solidFill>
                <a:latin typeface="Times New Roman"/>
                <a:ea typeface="Times New Roman"/>
                <a:cs typeface="Times New Roman"/>
                <a:sym typeface="Times New Roman"/>
              </a:rPr>
              <a:t>Relationship types of degree 3 are called </a:t>
            </a:r>
            <a:r>
              <a:rPr b="1" i="0" lang="en-US" sz="2800" u="none" cap="none" strike="noStrike">
                <a:solidFill>
                  <a:schemeClr val="dk1"/>
                </a:solidFill>
                <a:latin typeface="Times New Roman"/>
                <a:ea typeface="Times New Roman"/>
                <a:cs typeface="Times New Roman"/>
                <a:sym typeface="Times New Roman"/>
              </a:rPr>
              <a:t>ternary</a:t>
            </a:r>
            <a:r>
              <a:rPr b="0" i="0" lang="en-US" sz="2800" u="none" cap="none" strike="noStrike">
                <a:solidFill>
                  <a:schemeClr val="dk1"/>
                </a:solidFill>
                <a:latin typeface="Times New Roman"/>
                <a:ea typeface="Times New Roman"/>
                <a:cs typeface="Times New Roman"/>
                <a:sym typeface="Times New Roman"/>
              </a:rPr>
              <a:t> and of degree n are called </a:t>
            </a:r>
            <a:r>
              <a:rPr b="1" i="0" lang="en-US" sz="2800" u="none" cap="none" strike="noStrike">
                <a:solidFill>
                  <a:schemeClr val="dk1"/>
                </a:solidFill>
                <a:latin typeface="Times New Roman"/>
                <a:ea typeface="Times New Roman"/>
                <a:cs typeface="Times New Roman"/>
                <a:sym typeface="Times New Roman"/>
              </a:rPr>
              <a:t>n-ary</a:t>
            </a:r>
            <a:endParaRPr b="0" i="0" sz="2000" u="none" cap="none" strike="noStrike">
              <a:solidFill>
                <a:schemeClr val="dk1"/>
              </a:solidFill>
              <a:latin typeface="Times New Roman"/>
              <a:ea typeface="Times New Roman"/>
              <a:cs typeface="Times New Roman"/>
              <a:sym typeface="Times New Roman"/>
            </a:endParaRPr>
          </a:p>
        </p:txBody>
      </p:sp>
      <p:sp>
        <p:nvSpPr>
          <p:cNvPr id="1187" name="Google Shape;1187;p108"/>
          <p:cNvSpPr txBox="1"/>
          <p:nvPr/>
        </p:nvSpPr>
        <p:spPr>
          <a:xfrm>
            <a:off x="1905000" y="4114800"/>
            <a:ext cx="1066800" cy="4381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Supplier</a:t>
            </a:r>
            <a:endParaRPr b="0" i="0" sz="1800" u="none" cap="none" strike="noStrike">
              <a:solidFill>
                <a:schemeClr val="lt1"/>
              </a:solidFill>
              <a:latin typeface="Times New Roman"/>
              <a:ea typeface="Times New Roman"/>
              <a:cs typeface="Times New Roman"/>
              <a:sym typeface="Times New Roman"/>
            </a:endParaRPr>
          </a:p>
        </p:txBody>
      </p:sp>
      <p:sp>
        <p:nvSpPr>
          <p:cNvPr id="1188" name="Google Shape;1188;p108"/>
          <p:cNvSpPr txBox="1"/>
          <p:nvPr/>
        </p:nvSpPr>
        <p:spPr>
          <a:xfrm>
            <a:off x="5930900" y="4114800"/>
            <a:ext cx="1003300" cy="4381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Project</a:t>
            </a:r>
            <a:endParaRPr b="0" i="0" sz="1800" u="none" cap="none" strike="noStrike">
              <a:solidFill>
                <a:schemeClr val="lt1"/>
              </a:solidFill>
              <a:latin typeface="Times New Roman"/>
              <a:ea typeface="Times New Roman"/>
              <a:cs typeface="Times New Roman"/>
              <a:sym typeface="Times New Roman"/>
            </a:endParaRPr>
          </a:p>
        </p:txBody>
      </p:sp>
      <p:sp>
        <p:nvSpPr>
          <p:cNvPr id="1189" name="Google Shape;1189;p108"/>
          <p:cNvSpPr txBox="1"/>
          <p:nvPr/>
        </p:nvSpPr>
        <p:spPr>
          <a:xfrm>
            <a:off x="4003675" y="5302250"/>
            <a:ext cx="835025" cy="4381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Part</a:t>
            </a:r>
            <a:endParaRPr b="0" i="0" sz="1800" u="none" cap="none" strike="noStrike">
              <a:solidFill>
                <a:schemeClr val="lt1"/>
              </a:solidFill>
              <a:latin typeface="Times New Roman"/>
              <a:ea typeface="Times New Roman"/>
              <a:cs typeface="Times New Roman"/>
              <a:sym typeface="Times New Roman"/>
            </a:endParaRPr>
          </a:p>
        </p:txBody>
      </p:sp>
      <p:sp>
        <p:nvSpPr>
          <p:cNvPr id="1190" name="Google Shape;1190;p108"/>
          <p:cNvSpPr/>
          <p:nvPr/>
        </p:nvSpPr>
        <p:spPr>
          <a:xfrm>
            <a:off x="3794125" y="4114800"/>
            <a:ext cx="1314450" cy="438150"/>
          </a:xfrm>
          <a:prstGeom prst="diamond">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Supply</a:t>
            </a:r>
            <a:endParaRPr b="0" i="0" sz="1800" u="none" cap="none" strike="noStrike">
              <a:solidFill>
                <a:schemeClr val="lt1"/>
              </a:solidFill>
              <a:latin typeface="Times New Roman"/>
              <a:ea typeface="Times New Roman"/>
              <a:cs typeface="Times New Roman"/>
              <a:sym typeface="Times New Roman"/>
            </a:endParaRPr>
          </a:p>
        </p:txBody>
      </p:sp>
      <p:cxnSp>
        <p:nvCxnSpPr>
          <p:cNvPr id="1191" name="Google Shape;1191;p108"/>
          <p:cNvCxnSpPr/>
          <p:nvPr/>
        </p:nvCxnSpPr>
        <p:spPr>
          <a:xfrm>
            <a:off x="2971800" y="4305300"/>
            <a:ext cx="822325" cy="0"/>
          </a:xfrm>
          <a:prstGeom prst="straightConnector1">
            <a:avLst/>
          </a:prstGeom>
          <a:noFill/>
          <a:ln cap="rnd" cmpd="sng" w="9525">
            <a:solidFill>
              <a:schemeClr val="dk1"/>
            </a:solidFill>
            <a:prstDash val="solid"/>
            <a:miter lim="8000"/>
            <a:headEnd len="sm" w="sm" type="none"/>
            <a:tailEnd len="sm" w="sm" type="none"/>
          </a:ln>
        </p:spPr>
      </p:cxnSp>
      <p:cxnSp>
        <p:nvCxnSpPr>
          <p:cNvPr id="1192" name="Google Shape;1192;p108"/>
          <p:cNvCxnSpPr/>
          <p:nvPr/>
        </p:nvCxnSpPr>
        <p:spPr>
          <a:xfrm>
            <a:off x="5108575" y="4305300"/>
            <a:ext cx="822325" cy="0"/>
          </a:xfrm>
          <a:prstGeom prst="straightConnector1">
            <a:avLst/>
          </a:prstGeom>
          <a:noFill/>
          <a:ln cap="rnd" cmpd="sng" w="9525">
            <a:solidFill>
              <a:schemeClr val="dk1"/>
            </a:solidFill>
            <a:prstDash val="solid"/>
            <a:miter lim="8000"/>
            <a:headEnd len="sm" w="sm" type="none"/>
            <a:tailEnd len="sm" w="sm" type="none"/>
          </a:ln>
        </p:spPr>
      </p:cxnSp>
      <p:cxnSp>
        <p:nvCxnSpPr>
          <p:cNvPr id="1193" name="Google Shape;1193;p108"/>
          <p:cNvCxnSpPr/>
          <p:nvPr/>
        </p:nvCxnSpPr>
        <p:spPr>
          <a:xfrm>
            <a:off x="4438650" y="4552950"/>
            <a:ext cx="0" cy="749300"/>
          </a:xfrm>
          <a:prstGeom prst="straightConnector1">
            <a:avLst/>
          </a:prstGeom>
          <a:noFill/>
          <a:ln cap="rnd" cmpd="sng" w="9525">
            <a:solidFill>
              <a:schemeClr val="dk1"/>
            </a:solidFill>
            <a:prstDash val="solid"/>
            <a:miter lim="8000"/>
            <a:headEnd len="sm" w="sm" type="none"/>
            <a:tailEnd len="sm" w="sm" type="none"/>
          </a:ln>
        </p:spPr>
      </p:cxnSp>
      <p:sp>
        <p:nvSpPr>
          <p:cNvPr id="1194" name="Google Shape;1194;p108"/>
          <p:cNvSpPr/>
          <p:nvPr/>
        </p:nvSpPr>
        <p:spPr>
          <a:xfrm>
            <a:off x="1905000" y="4838700"/>
            <a:ext cx="1066800" cy="46355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sng" cap="none" strike="noStrike">
                <a:solidFill>
                  <a:schemeClr val="dk1"/>
                </a:solidFill>
                <a:latin typeface="Times New Roman"/>
                <a:ea typeface="Times New Roman"/>
                <a:cs typeface="Times New Roman"/>
                <a:sym typeface="Times New Roman"/>
              </a:rPr>
              <a:t>SName</a:t>
            </a:r>
            <a:endParaRPr b="0" i="0" sz="1800" u="none" cap="none" strike="noStrike">
              <a:solidFill>
                <a:schemeClr val="lt1"/>
              </a:solidFill>
              <a:latin typeface="Times New Roman"/>
              <a:ea typeface="Times New Roman"/>
              <a:cs typeface="Times New Roman"/>
              <a:sym typeface="Times New Roman"/>
            </a:endParaRPr>
          </a:p>
        </p:txBody>
      </p:sp>
      <p:sp>
        <p:nvSpPr>
          <p:cNvPr id="1195" name="Google Shape;1195;p108"/>
          <p:cNvSpPr/>
          <p:nvPr/>
        </p:nvSpPr>
        <p:spPr>
          <a:xfrm>
            <a:off x="5930900" y="4838700"/>
            <a:ext cx="1066800" cy="46355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sng" cap="none" strike="noStrike">
                <a:solidFill>
                  <a:schemeClr val="dk1"/>
                </a:solidFill>
                <a:latin typeface="Times New Roman"/>
                <a:ea typeface="Times New Roman"/>
                <a:cs typeface="Times New Roman"/>
                <a:sym typeface="Times New Roman"/>
              </a:rPr>
              <a:t>PName</a:t>
            </a:r>
            <a:endParaRPr b="0" i="0" sz="1800" u="none" cap="none" strike="noStrike">
              <a:solidFill>
                <a:schemeClr val="lt1"/>
              </a:solidFill>
              <a:latin typeface="Times New Roman"/>
              <a:ea typeface="Times New Roman"/>
              <a:cs typeface="Times New Roman"/>
              <a:sym typeface="Times New Roman"/>
            </a:endParaRPr>
          </a:p>
        </p:txBody>
      </p:sp>
      <p:sp>
        <p:nvSpPr>
          <p:cNvPr id="1196" name="Google Shape;1196;p108"/>
          <p:cNvSpPr/>
          <p:nvPr/>
        </p:nvSpPr>
        <p:spPr>
          <a:xfrm>
            <a:off x="4575175" y="3332162"/>
            <a:ext cx="1066800" cy="46355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Quantity</a:t>
            </a:r>
            <a:endParaRPr b="0" i="0" sz="1800" u="none" cap="none" strike="noStrike">
              <a:solidFill>
                <a:schemeClr val="lt1"/>
              </a:solidFill>
              <a:latin typeface="Times New Roman"/>
              <a:ea typeface="Times New Roman"/>
              <a:cs typeface="Times New Roman"/>
              <a:sym typeface="Times New Roman"/>
            </a:endParaRPr>
          </a:p>
        </p:txBody>
      </p:sp>
      <p:sp>
        <p:nvSpPr>
          <p:cNvPr id="1197" name="Google Shape;1197;p108"/>
          <p:cNvSpPr/>
          <p:nvPr/>
        </p:nvSpPr>
        <p:spPr>
          <a:xfrm>
            <a:off x="5080000" y="5518150"/>
            <a:ext cx="1066800" cy="46355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sng" cap="none" strike="noStrike">
                <a:solidFill>
                  <a:schemeClr val="dk1"/>
                </a:solidFill>
                <a:latin typeface="Times New Roman"/>
                <a:ea typeface="Times New Roman"/>
                <a:cs typeface="Times New Roman"/>
                <a:sym typeface="Times New Roman"/>
              </a:rPr>
              <a:t>PartNo</a:t>
            </a:r>
            <a:endParaRPr b="0" i="0" sz="1800" u="none" cap="none" strike="noStrike">
              <a:solidFill>
                <a:schemeClr val="lt1"/>
              </a:solidFill>
              <a:latin typeface="Times New Roman"/>
              <a:ea typeface="Times New Roman"/>
              <a:cs typeface="Times New Roman"/>
              <a:sym typeface="Times New Roman"/>
            </a:endParaRPr>
          </a:p>
        </p:txBody>
      </p:sp>
      <p:cxnSp>
        <p:nvCxnSpPr>
          <p:cNvPr id="1198" name="Google Shape;1198;p108"/>
          <p:cNvCxnSpPr/>
          <p:nvPr/>
        </p:nvCxnSpPr>
        <p:spPr>
          <a:xfrm flipH="1">
            <a:off x="2400300" y="4552950"/>
            <a:ext cx="19050" cy="285750"/>
          </a:xfrm>
          <a:prstGeom prst="straightConnector1">
            <a:avLst/>
          </a:prstGeom>
          <a:noFill/>
          <a:ln cap="rnd" cmpd="sng" w="9525">
            <a:solidFill>
              <a:schemeClr val="dk1"/>
            </a:solidFill>
            <a:prstDash val="solid"/>
            <a:miter lim="8000"/>
            <a:headEnd len="sm" w="sm" type="none"/>
            <a:tailEnd len="sm" w="sm" type="none"/>
          </a:ln>
        </p:spPr>
      </p:cxnSp>
      <p:cxnSp>
        <p:nvCxnSpPr>
          <p:cNvPr id="1199" name="Google Shape;1199;p108"/>
          <p:cNvCxnSpPr/>
          <p:nvPr/>
        </p:nvCxnSpPr>
        <p:spPr>
          <a:xfrm>
            <a:off x="6515100" y="4552950"/>
            <a:ext cx="0" cy="285750"/>
          </a:xfrm>
          <a:prstGeom prst="straightConnector1">
            <a:avLst/>
          </a:prstGeom>
          <a:noFill/>
          <a:ln cap="rnd" cmpd="sng" w="9525">
            <a:solidFill>
              <a:schemeClr val="dk1"/>
            </a:solidFill>
            <a:prstDash val="solid"/>
            <a:miter lim="8000"/>
            <a:headEnd len="sm" w="sm" type="none"/>
            <a:tailEnd len="sm" w="sm" type="none"/>
          </a:ln>
        </p:spPr>
      </p:cxnSp>
      <p:cxnSp>
        <p:nvCxnSpPr>
          <p:cNvPr id="1200" name="Google Shape;1200;p108"/>
          <p:cNvCxnSpPr/>
          <p:nvPr/>
        </p:nvCxnSpPr>
        <p:spPr>
          <a:xfrm>
            <a:off x="4838700" y="5518150"/>
            <a:ext cx="269875" cy="222250"/>
          </a:xfrm>
          <a:prstGeom prst="straightConnector1">
            <a:avLst/>
          </a:prstGeom>
          <a:noFill/>
          <a:ln cap="rnd" cmpd="sng" w="9525">
            <a:solidFill>
              <a:schemeClr val="dk1"/>
            </a:solidFill>
            <a:prstDash val="solid"/>
            <a:miter lim="8000"/>
            <a:headEnd len="sm" w="sm" type="none"/>
            <a:tailEnd len="sm" w="sm" type="none"/>
          </a:ln>
        </p:spPr>
      </p:cxnSp>
      <p:cxnSp>
        <p:nvCxnSpPr>
          <p:cNvPr id="1201" name="Google Shape;1201;p108"/>
          <p:cNvCxnSpPr/>
          <p:nvPr/>
        </p:nvCxnSpPr>
        <p:spPr>
          <a:xfrm flipH="1" rot="10800000">
            <a:off x="4575175" y="3795712"/>
            <a:ext cx="263525" cy="319087"/>
          </a:xfrm>
          <a:prstGeom prst="straightConnector1">
            <a:avLst/>
          </a:prstGeom>
          <a:noFill/>
          <a:ln cap="rnd" cmpd="sng" w="9525">
            <a:solidFill>
              <a:schemeClr val="dk1"/>
            </a:solidFill>
            <a:prstDash val="solid"/>
            <a:miter lim="8000"/>
            <a:headEnd len="sm" w="sm" type="none"/>
            <a:tailEnd len="sm" w="sm" type="none"/>
          </a:ln>
        </p:spPr>
      </p:cxnSp>
      <p:sp>
        <p:nvSpPr>
          <p:cNvPr id="1202" name="Google Shape;1202;p108"/>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109"/>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208" name="Google Shape;1208;p109"/>
          <p:cNvSpPr txBox="1"/>
          <p:nvPr>
            <p:ph idx="1" type="body"/>
          </p:nvPr>
        </p:nvSpPr>
        <p:spPr>
          <a:xfrm>
            <a:off x="419100" y="323850"/>
            <a:ext cx="8591550" cy="1028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In general, an n-ary relationship </a:t>
            </a:r>
            <a:r>
              <a:rPr b="0" i="1" lang="en-US" sz="3200" u="none" cap="none" strike="noStrike">
                <a:solidFill>
                  <a:schemeClr val="dk1"/>
                </a:solidFill>
                <a:latin typeface="Times New Roman"/>
                <a:ea typeface="Times New Roman"/>
                <a:cs typeface="Times New Roman"/>
                <a:sym typeface="Times New Roman"/>
              </a:rPr>
              <a:t>is not </a:t>
            </a:r>
            <a:r>
              <a:rPr b="0" i="0" lang="en-US" sz="3200" u="none" cap="none" strike="noStrike">
                <a:solidFill>
                  <a:schemeClr val="dk1"/>
                </a:solidFill>
                <a:latin typeface="Times New Roman"/>
                <a:ea typeface="Times New Roman"/>
                <a:cs typeface="Times New Roman"/>
                <a:sym typeface="Times New Roman"/>
              </a:rPr>
              <a:t>equivalent to n binary relationships</a:t>
            </a:r>
            <a:endParaRPr b="0" i="0" sz="2000" u="none" cap="none" strike="noStrike">
              <a:solidFill>
                <a:schemeClr val="dk1"/>
              </a:solidFill>
              <a:latin typeface="Times New Roman"/>
              <a:ea typeface="Times New Roman"/>
              <a:cs typeface="Times New Roman"/>
              <a:sym typeface="Times New Roman"/>
            </a:endParaRPr>
          </a:p>
        </p:txBody>
      </p:sp>
      <p:sp>
        <p:nvSpPr>
          <p:cNvPr id="1209" name="Google Shape;1209;p109"/>
          <p:cNvSpPr txBox="1"/>
          <p:nvPr/>
        </p:nvSpPr>
        <p:spPr>
          <a:xfrm>
            <a:off x="2165350" y="2047875"/>
            <a:ext cx="1066800" cy="4381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Supplier</a:t>
            </a:r>
            <a:endParaRPr b="0" i="0" sz="1800" u="none" cap="none" strike="noStrike">
              <a:solidFill>
                <a:schemeClr val="lt1"/>
              </a:solidFill>
              <a:latin typeface="Times New Roman"/>
              <a:ea typeface="Times New Roman"/>
              <a:cs typeface="Times New Roman"/>
              <a:sym typeface="Times New Roman"/>
            </a:endParaRPr>
          </a:p>
        </p:txBody>
      </p:sp>
      <p:sp>
        <p:nvSpPr>
          <p:cNvPr id="1210" name="Google Shape;1210;p109"/>
          <p:cNvSpPr txBox="1"/>
          <p:nvPr/>
        </p:nvSpPr>
        <p:spPr>
          <a:xfrm>
            <a:off x="6191250" y="2047875"/>
            <a:ext cx="1003300" cy="4381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Project</a:t>
            </a:r>
            <a:endParaRPr b="0" i="0" sz="1800" u="none" cap="none" strike="noStrike">
              <a:solidFill>
                <a:schemeClr val="lt1"/>
              </a:solidFill>
              <a:latin typeface="Times New Roman"/>
              <a:ea typeface="Times New Roman"/>
              <a:cs typeface="Times New Roman"/>
              <a:sym typeface="Times New Roman"/>
            </a:endParaRPr>
          </a:p>
        </p:txBody>
      </p:sp>
      <p:sp>
        <p:nvSpPr>
          <p:cNvPr id="1211" name="Google Shape;1211;p109"/>
          <p:cNvSpPr txBox="1"/>
          <p:nvPr/>
        </p:nvSpPr>
        <p:spPr>
          <a:xfrm>
            <a:off x="4264025" y="3235325"/>
            <a:ext cx="835025" cy="4381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Part</a:t>
            </a:r>
            <a:endParaRPr b="0" i="0" sz="1800" u="none" cap="none" strike="noStrike">
              <a:solidFill>
                <a:schemeClr val="lt1"/>
              </a:solidFill>
              <a:latin typeface="Times New Roman"/>
              <a:ea typeface="Times New Roman"/>
              <a:cs typeface="Times New Roman"/>
              <a:sym typeface="Times New Roman"/>
            </a:endParaRPr>
          </a:p>
        </p:txBody>
      </p:sp>
      <p:sp>
        <p:nvSpPr>
          <p:cNvPr id="1212" name="Google Shape;1212;p109"/>
          <p:cNvSpPr/>
          <p:nvPr/>
        </p:nvSpPr>
        <p:spPr>
          <a:xfrm>
            <a:off x="4054475" y="2047875"/>
            <a:ext cx="1314450" cy="438150"/>
          </a:xfrm>
          <a:prstGeom prst="diamond">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Supply</a:t>
            </a:r>
            <a:endParaRPr b="0" i="0" sz="1800" u="none" cap="none" strike="noStrike">
              <a:solidFill>
                <a:schemeClr val="lt1"/>
              </a:solidFill>
              <a:latin typeface="Times New Roman"/>
              <a:ea typeface="Times New Roman"/>
              <a:cs typeface="Times New Roman"/>
              <a:sym typeface="Times New Roman"/>
            </a:endParaRPr>
          </a:p>
        </p:txBody>
      </p:sp>
      <p:cxnSp>
        <p:nvCxnSpPr>
          <p:cNvPr id="1213" name="Google Shape;1213;p109"/>
          <p:cNvCxnSpPr/>
          <p:nvPr/>
        </p:nvCxnSpPr>
        <p:spPr>
          <a:xfrm>
            <a:off x="3232150" y="2238375"/>
            <a:ext cx="822325" cy="0"/>
          </a:xfrm>
          <a:prstGeom prst="straightConnector1">
            <a:avLst/>
          </a:prstGeom>
          <a:noFill/>
          <a:ln cap="rnd" cmpd="sng" w="9525">
            <a:solidFill>
              <a:schemeClr val="dk1"/>
            </a:solidFill>
            <a:prstDash val="solid"/>
            <a:miter lim="8000"/>
            <a:headEnd len="sm" w="sm" type="none"/>
            <a:tailEnd len="sm" w="sm" type="none"/>
          </a:ln>
        </p:spPr>
      </p:cxnSp>
      <p:cxnSp>
        <p:nvCxnSpPr>
          <p:cNvPr id="1214" name="Google Shape;1214;p109"/>
          <p:cNvCxnSpPr/>
          <p:nvPr/>
        </p:nvCxnSpPr>
        <p:spPr>
          <a:xfrm>
            <a:off x="5368925" y="2238375"/>
            <a:ext cx="822325" cy="0"/>
          </a:xfrm>
          <a:prstGeom prst="straightConnector1">
            <a:avLst/>
          </a:prstGeom>
          <a:noFill/>
          <a:ln cap="rnd" cmpd="sng" w="9525">
            <a:solidFill>
              <a:schemeClr val="dk1"/>
            </a:solidFill>
            <a:prstDash val="solid"/>
            <a:miter lim="8000"/>
            <a:headEnd len="sm" w="sm" type="none"/>
            <a:tailEnd len="sm" w="sm" type="none"/>
          </a:ln>
        </p:spPr>
      </p:cxnSp>
      <p:cxnSp>
        <p:nvCxnSpPr>
          <p:cNvPr id="1215" name="Google Shape;1215;p109"/>
          <p:cNvCxnSpPr/>
          <p:nvPr/>
        </p:nvCxnSpPr>
        <p:spPr>
          <a:xfrm>
            <a:off x="4699000" y="2486025"/>
            <a:ext cx="0" cy="749300"/>
          </a:xfrm>
          <a:prstGeom prst="straightConnector1">
            <a:avLst/>
          </a:prstGeom>
          <a:noFill/>
          <a:ln cap="rnd" cmpd="sng" w="9525">
            <a:solidFill>
              <a:schemeClr val="dk1"/>
            </a:solidFill>
            <a:prstDash val="solid"/>
            <a:miter lim="8000"/>
            <a:headEnd len="sm" w="sm" type="none"/>
            <a:tailEnd len="sm" w="sm" type="none"/>
          </a:ln>
        </p:spPr>
      </p:cxnSp>
      <p:sp>
        <p:nvSpPr>
          <p:cNvPr id="1216" name="Google Shape;1216;p109"/>
          <p:cNvSpPr/>
          <p:nvPr/>
        </p:nvSpPr>
        <p:spPr>
          <a:xfrm>
            <a:off x="2165350" y="2771775"/>
            <a:ext cx="1066800" cy="46355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sng" cap="none" strike="noStrike">
                <a:solidFill>
                  <a:schemeClr val="dk1"/>
                </a:solidFill>
                <a:latin typeface="Times New Roman"/>
                <a:ea typeface="Times New Roman"/>
                <a:cs typeface="Times New Roman"/>
                <a:sym typeface="Times New Roman"/>
              </a:rPr>
              <a:t>SName</a:t>
            </a:r>
            <a:endParaRPr b="0" i="0" sz="1800" u="none" cap="none" strike="noStrike">
              <a:solidFill>
                <a:schemeClr val="lt1"/>
              </a:solidFill>
              <a:latin typeface="Times New Roman"/>
              <a:ea typeface="Times New Roman"/>
              <a:cs typeface="Times New Roman"/>
              <a:sym typeface="Times New Roman"/>
            </a:endParaRPr>
          </a:p>
        </p:txBody>
      </p:sp>
      <p:sp>
        <p:nvSpPr>
          <p:cNvPr id="1217" name="Google Shape;1217;p109"/>
          <p:cNvSpPr/>
          <p:nvPr/>
        </p:nvSpPr>
        <p:spPr>
          <a:xfrm>
            <a:off x="6191250" y="2771775"/>
            <a:ext cx="1066800" cy="46355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sng" cap="none" strike="noStrike">
                <a:solidFill>
                  <a:schemeClr val="dk1"/>
                </a:solidFill>
                <a:latin typeface="Times New Roman"/>
                <a:ea typeface="Times New Roman"/>
                <a:cs typeface="Times New Roman"/>
                <a:sym typeface="Times New Roman"/>
              </a:rPr>
              <a:t>PName</a:t>
            </a:r>
            <a:endParaRPr b="0" i="0" sz="1800" u="none" cap="none" strike="noStrike">
              <a:solidFill>
                <a:schemeClr val="lt1"/>
              </a:solidFill>
              <a:latin typeface="Times New Roman"/>
              <a:ea typeface="Times New Roman"/>
              <a:cs typeface="Times New Roman"/>
              <a:sym typeface="Times New Roman"/>
            </a:endParaRPr>
          </a:p>
        </p:txBody>
      </p:sp>
      <p:sp>
        <p:nvSpPr>
          <p:cNvPr id="1218" name="Google Shape;1218;p109"/>
          <p:cNvSpPr/>
          <p:nvPr/>
        </p:nvSpPr>
        <p:spPr>
          <a:xfrm>
            <a:off x="4835525" y="1265237"/>
            <a:ext cx="1066800" cy="46355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Quantity</a:t>
            </a:r>
            <a:endParaRPr b="0" i="0" sz="1800" u="none" cap="none" strike="noStrike">
              <a:solidFill>
                <a:schemeClr val="lt1"/>
              </a:solidFill>
              <a:latin typeface="Times New Roman"/>
              <a:ea typeface="Times New Roman"/>
              <a:cs typeface="Times New Roman"/>
              <a:sym typeface="Times New Roman"/>
            </a:endParaRPr>
          </a:p>
        </p:txBody>
      </p:sp>
      <p:sp>
        <p:nvSpPr>
          <p:cNvPr id="1219" name="Google Shape;1219;p109"/>
          <p:cNvSpPr/>
          <p:nvPr/>
        </p:nvSpPr>
        <p:spPr>
          <a:xfrm>
            <a:off x="5340350" y="3451225"/>
            <a:ext cx="1066800" cy="463550"/>
          </a:xfrm>
          <a:prstGeom prst="ellipse">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sng" cap="none" strike="noStrike">
                <a:solidFill>
                  <a:schemeClr val="dk1"/>
                </a:solidFill>
                <a:latin typeface="Times New Roman"/>
                <a:ea typeface="Times New Roman"/>
                <a:cs typeface="Times New Roman"/>
                <a:sym typeface="Times New Roman"/>
              </a:rPr>
              <a:t>PartNo</a:t>
            </a:r>
            <a:endParaRPr b="0" i="0" sz="1800" u="none" cap="none" strike="noStrike">
              <a:solidFill>
                <a:schemeClr val="lt1"/>
              </a:solidFill>
              <a:latin typeface="Times New Roman"/>
              <a:ea typeface="Times New Roman"/>
              <a:cs typeface="Times New Roman"/>
              <a:sym typeface="Times New Roman"/>
            </a:endParaRPr>
          </a:p>
        </p:txBody>
      </p:sp>
      <p:cxnSp>
        <p:nvCxnSpPr>
          <p:cNvPr id="1220" name="Google Shape;1220;p109"/>
          <p:cNvCxnSpPr/>
          <p:nvPr/>
        </p:nvCxnSpPr>
        <p:spPr>
          <a:xfrm flipH="1">
            <a:off x="2660650" y="2486025"/>
            <a:ext cx="19050" cy="285750"/>
          </a:xfrm>
          <a:prstGeom prst="straightConnector1">
            <a:avLst/>
          </a:prstGeom>
          <a:noFill/>
          <a:ln cap="rnd" cmpd="sng" w="9525">
            <a:solidFill>
              <a:schemeClr val="dk1"/>
            </a:solidFill>
            <a:prstDash val="solid"/>
            <a:miter lim="8000"/>
            <a:headEnd len="sm" w="sm" type="none"/>
            <a:tailEnd len="sm" w="sm" type="none"/>
          </a:ln>
        </p:spPr>
      </p:cxnSp>
      <p:cxnSp>
        <p:nvCxnSpPr>
          <p:cNvPr id="1221" name="Google Shape;1221;p109"/>
          <p:cNvCxnSpPr/>
          <p:nvPr/>
        </p:nvCxnSpPr>
        <p:spPr>
          <a:xfrm>
            <a:off x="6775450" y="2486025"/>
            <a:ext cx="0" cy="285750"/>
          </a:xfrm>
          <a:prstGeom prst="straightConnector1">
            <a:avLst/>
          </a:prstGeom>
          <a:noFill/>
          <a:ln cap="rnd" cmpd="sng" w="9525">
            <a:solidFill>
              <a:schemeClr val="dk1"/>
            </a:solidFill>
            <a:prstDash val="solid"/>
            <a:miter lim="8000"/>
            <a:headEnd len="sm" w="sm" type="none"/>
            <a:tailEnd len="sm" w="sm" type="none"/>
          </a:ln>
        </p:spPr>
      </p:cxnSp>
      <p:cxnSp>
        <p:nvCxnSpPr>
          <p:cNvPr id="1222" name="Google Shape;1222;p109"/>
          <p:cNvCxnSpPr/>
          <p:nvPr/>
        </p:nvCxnSpPr>
        <p:spPr>
          <a:xfrm>
            <a:off x="5099050" y="3451225"/>
            <a:ext cx="269875" cy="222250"/>
          </a:xfrm>
          <a:prstGeom prst="straightConnector1">
            <a:avLst/>
          </a:prstGeom>
          <a:noFill/>
          <a:ln cap="rnd" cmpd="sng" w="9525">
            <a:solidFill>
              <a:schemeClr val="dk1"/>
            </a:solidFill>
            <a:prstDash val="solid"/>
            <a:miter lim="8000"/>
            <a:headEnd len="sm" w="sm" type="none"/>
            <a:tailEnd len="sm" w="sm" type="none"/>
          </a:ln>
        </p:spPr>
      </p:cxnSp>
      <p:cxnSp>
        <p:nvCxnSpPr>
          <p:cNvPr id="1223" name="Google Shape;1223;p109"/>
          <p:cNvCxnSpPr/>
          <p:nvPr/>
        </p:nvCxnSpPr>
        <p:spPr>
          <a:xfrm flipH="1" rot="10800000">
            <a:off x="4835525" y="1728787"/>
            <a:ext cx="263525" cy="319087"/>
          </a:xfrm>
          <a:prstGeom prst="straightConnector1">
            <a:avLst/>
          </a:prstGeom>
          <a:noFill/>
          <a:ln cap="rnd" cmpd="sng" w="9525">
            <a:solidFill>
              <a:schemeClr val="dk1"/>
            </a:solidFill>
            <a:prstDash val="solid"/>
            <a:miter lim="8000"/>
            <a:headEnd len="sm" w="sm" type="none"/>
            <a:tailEnd len="sm" w="sm" type="none"/>
          </a:ln>
        </p:spPr>
      </p:cxnSp>
      <p:sp>
        <p:nvSpPr>
          <p:cNvPr id="1224" name="Google Shape;1224;p109"/>
          <p:cNvSpPr txBox="1"/>
          <p:nvPr/>
        </p:nvSpPr>
        <p:spPr>
          <a:xfrm>
            <a:off x="2254250" y="4614862"/>
            <a:ext cx="1066800" cy="4381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Supplier</a:t>
            </a:r>
            <a:endParaRPr b="0" i="0" sz="1800" u="none" cap="none" strike="noStrike">
              <a:solidFill>
                <a:schemeClr val="lt1"/>
              </a:solidFill>
              <a:latin typeface="Times New Roman"/>
              <a:ea typeface="Times New Roman"/>
              <a:cs typeface="Times New Roman"/>
              <a:sym typeface="Times New Roman"/>
            </a:endParaRPr>
          </a:p>
        </p:txBody>
      </p:sp>
      <p:sp>
        <p:nvSpPr>
          <p:cNvPr id="1225" name="Google Shape;1225;p109"/>
          <p:cNvSpPr txBox="1"/>
          <p:nvPr/>
        </p:nvSpPr>
        <p:spPr>
          <a:xfrm>
            <a:off x="6280150" y="4614862"/>
            <a:ext cx="1003300" cy="4381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Project</a:t>
            </a:r>
            <a:endParaRPr b="0" i="0" sz="1800" u="none" cap="none" strike="noStrike">
              <a:solidFill>
                <a:schemeClr val="lt1"/>
              </a:solidFill>
              <a:latin typeface="Times New Roman"/>
              <a:ea typeface="Times New Roman"/>
              <a:cs typeface="Times New Roman"/>
              <a:sym typeface="Times New Roman"/>
            </a:endParaRPr>
          </a:p>
        </p:txBody>
      </p:sp>
      <p:sp>
        <p:nvSpPr>
          <p:cNvPr id="1226" name="Google Shape;1226;p109"/>
          <p:cNvSpPr txBox="1"/>
          <p:nvPr/>
        </p:nvSpPr>
        <p:spPr>
          <a:xfrm>
            <a:off x="4352925" y="5802312"/>
            <a:ext cx="835025" cy="438150"/>
          </a:xfrm>
          <a:prstGeom prst="rect">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Part</a:t>
            </a:r>
            <a:endParaRPr b="0" i="0" sz="1800" u="none" cap="none" strike="noStrike">
              <a:solidFill>
                <a:schemeClr val="lt1"/>
              </a:solidFill>
              <a:latin typeface="Times New Roman"/>
              <a:ea typeface="Times New Roman"/>
              <a:cs typeface="Times New Roman"/>
              <a:sym typeface="Times New Roman"/>
            </a:endParaRPr>
          </a:p>
        </p:txBody>
      </p:sp>
      <p:sp>
        <p:nvSpPr>
          <p:cNvPr id="1227" name="Google Shape;1227;p109"/>
          <p:cNvSpPr/>
          <p:nvPr/>
        </p:nvSpPr>
        <p:spPr>
          <a:xfrm>
            <a:off x="4143375" y="4614862"/>
            <a:ext cx="1314450" cy="438150"/>
          </a:xfrm>
          <a:prstGeom prst="diamond">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Supply</a:t>
            </a:r>
            <a:endParaRPr b="0" i="0" sz="1800" u="none" cap="none" strike="noStrike">
              <a:solidFill>
                <a:schemeClr val="lt1"/>
              </a:solidFill>
              <a:latin typeface="Times New Roman"/>
              <a:ea typeface="Times New Roman"/>
              <a:cs typeface="Times New Roman"/>
              <a:sym typeface="Times New Roman"/>
            </a:endParaRPr>
          </a:p>
        </p:txBody>
      </p:sp>
      <p:cxnSp>
        <p:nvCxnSpPr>
          <p:cNvPr id="1228" name="Google Shape;1228;p109"/>
          <p:cNvCxnSpPr/>
          <p:nvPr/>
        </p:nvCxnSpPr>
        <p:spPr>
          <a:xfrm>
            <a:off x="3321050" y="4805362"/>
            <a:ext cx="822325" cy="0"/>
          </a:xfrm>
          <a:prstGeom prst="straightConnector1">
            <a:avLst/>
          </a:prstGeom>
          <a:noFill/>
          <a:ln cap="rnd" cmpd="sng" w="9525">
            <a:solidFill>
              <a:schemeClr val="dk1"/>
            </a:solidFill>
            <a:prstDash val="solid"/>
            <a:miter lim="8000"/>
            <a:headEnd len="sm" w="sm" type="none"/>
            <a:tailEnd len="sm" w="sm" type="none"/>
          </a:ln>
        </p:spPr>
      </p:cxnSp>
      <p:cxnSp>
        <p:nvCxnSpPr>
          <p:cNvPr id="1229" name="Google Shape;1229;p109"/>
          <p:cNvCxnSpPr/>
          <p:nvPr/>
        </p:nvCxnSpPr>
        <p:spPr>
          <a:xfrm>
            <a:off x="5457825" y="4805362"/>
            <a:ext cx="822325" cy="0"/>
          </a:xfrm>
          <a:prstGeom prst="straightConnector1">
            <a:avLst/>
          </a:prstGeom>
          <a:noFill/>
          <a:ln cap="rnd" cmpd="sng" w="9525">
            <a:solidFill>
              <a:schemeClr val="dk1"/>
            </a:solidFill>
            <a:prstDash val="solid"/>
            <a:miter lim="8000"/>
            <a:headEnd len="sm" w="sm" type="none"/>
            <a:tailEnd len="sm" w="sm" type="none"/>
          </a:ln>
        </p:spPr>
      </p:cxnSp>
      <p:sp>
        <p:nvSpPr>
          <p:cNvPr id="1230" name="Google Shape;1230;p109"/>
          <p:cNvSpPr/>
          <p:nvPr/>
        </p:nvSpPr>
        <p:spPr>
          <a:xfrm>
            <a:off x="2511425" y="5583237"/>
            <a:ext cx="1314450" cy="438150"/>
          </a:xfrm>
          <a:prstGeom prst="diamond">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Offer</a:t>
            </a:r>
            <a:endParaRPr b="0" i="0" sz="1800" u="none" cap="none" strike="noStrike">
              <a:solidFill>
                <a:schemeClr val="lt1"/>
              </a:solidFill>
              <a:latin typeface="Times New Roman"/>
              <a:ea typeface="Times New Roman"/>
              <a:cs typeface="Times New Roman"/>
              <a:sym typeface="Times New Roman"/>
            </a:endParaRPr>
          </a:p>
        </p:txBody>
      </p:sp>
      <p:sp>
        <p:nvSpPr>
          <p:cNvPr id="1231" name="Google Shape;1231;p109"/>
          <p:cNvSpPr/>
          <p:nvPr/>
        </p:nvSpPr>
        <p:spPr>
          <a:xfrm>
            <a:off x="5673725" y="5583237"/>
            <a:ext cx="1314450" cy="438150"/>
          </a:xfrm>
          <a:prstGeom prst="diamond">
            <a:avLst/>
          </a:pr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Times New Roman"/>
              <a:buNone/>
            </a:pPr>
            <a:r>
              <a:rPr b="0" i="0" lang="en-US" sz="1800" u="none" cap="none" strike="noStrike">
                <a:solidFill>
                  <a:schemeClr val="dk1"/>
                </a:solidFill>
                <a:latin typeface="Times New Roman"/>
                <a:ea typeface="Times New Roman"/>
                <a:cs typeface="Times New Roman"/>
                <a:sym typeface="Times New Roman"/>
              </a:rPr>
              <a:t>Use</a:t>
            </a:r>
            <a:endParaRPr b="0" i="0" sz="1800" u="none" cap="none" strike="noStrike">
              <a:solidFill>
                <a:schemeClr val="lt1"/>
              </a:solidFill>
              <a:latin typeface="Times New Roman"/>
              <a:ea typeface="Times New Roman"/>
              <a:cs typeface="Times New Roman"/>
              <a:sym typeface="Times New Roman"/>
            </a:endParaRPr>
          </a:p>
        </p:txBody>
      </p:sp>
      <p:cxnSp>
        <p:nvCxnSpPr>
          <p:cNvPr id="1232" name="Google Shape;1232;p109"/>
          <p:cNvCxnSpPr/>
          <p:nvPr/>
        </p:nvCxnSpPr>
        <p:spPr>
          <a:xfrm>
            <a:off x="2511425" y="5053012"/>
            <a:ext cx="415925" cy="625475"/>
          </a:xfrm>
          <a:prstGeom prst="straightConnector1">
            <a:avLst/>
          </a:prstGeom>
          <a:noFill/>
          <a:ln cap="rnd" cmpd="sng" w="9525">
            <a:solidFill>
              <a:schemeClr val="dk1"/>
            </a:solidFill>
            <a:prstDash val="solid"/>
            <a:miter lim="8000"/>
            <a:headEnd len="sm" w="sm" type="none"/>
            <a:tailEnd len="sm" w="sm" type="none"/>
          </a:ln>
        </p:spPr>
      </p:cxnSp>
      <p:cxnSp>
        <p:nvCxnSpPr>
          <p:cNvPr id="1233" name="Google Shape;1233;p109"/>
          <p:cNvCxnSpPr/>
          <p:nvPr/>
        </p:nvCxnSpPr>
        <p:spPr>
          <a:xfrm>
            <a:off x="3416300" y="5926137"/>
            <a:ext cx="936625" cy="95250"/>
          </a:xfrm>
          <a:prstGeom prst="straightConnector1">
            <a:avLst/>
          </a:prstGeom>
          <a:noFill/>
          <a:ln cap="rnd" cmpd="sng" w="9525">
            <a:solidFill>
              <a:schemeClr val="dk1"/>
            </a:solidFill>
            <a:prstDash val="solid"/>
            <a:miter lim="8000"/>
            <a:headEnd len="sm" w="sm" type="none"/>
            <a:tailEnd len="sm" w="sm" type="none"/>
          </a:ln>
        </p:spPr>
      </p:cxnSp>
      <p:cxnSp>
        <p:nvCxnSpPr>
          <p:cNvPr id="1234" name="Google Shape;1234;p109"/>
          <p:cNvCxnSpPr/>
          <p:nvPr/>
        </p:nvCxnSpPr>
        <p:spPr>
          <a:xfrm flipH="1">
            <a:off x="6648450" y="5067300"/>
            <a:ext cx="190500" cy="628650"/>
          </a:xfrm>
          <a:prstGeom prst="straightConnector1">
            <a:avLst/>
          </a:prstGeom>
          <a:noFill/>
          <a:ln cap="rnd" cmpd="sng" w="9525">
            <a:solidFill>
              <a:schemeClr val="dk1"/>
            </a:solidFill>
            <a:prstDash val="solid"/>
            <a:miter lim="8000"/>
            <a:headEnd len="sm" w="sm" type="none"/>
            <a:tailEnd len="sm" w="sm" type="none"/>
          </a:ln>
        </p:spPr>
      </p:cxnSp>
      <p:cxnSp>
        <p:nvCxnSpPr>
          <p:cNvPr id="1235" name="Google Shape;1235;p109"/>
          <p:cNvCxnSpPr/>
          <p:nvPr/>
        </p:nvCxnSpPr>
        <p:spPr>
          <a:xfrm flipH="1" rot="10800000">
            <a:off x="5181600" y="5943600"/>
            <a:ext cx="838200" cy="114300"/>
          </a:xfrm>
          <a:prstGeom prst="straightConnector1">
            <a:avLst/>
          </a:prstGeom>
          <a:noFill/>
          <a:ln cap="rnd" cmpd="sng" w="9525">
            <a:solidFill>
              <a:schemeClr val="dk1"/>
            </a:solidFill>
            <a:prstDash val="solid"/>
            <a:miter lim="8000"/>
            <a:headEnd len="sm" w="sm" type="none"/>
            <a:tailEnd len="sm" w="sm" type="none"/>
          </a:ln>
        </p:spPr>
      </p:cxnSp>
      <p:sp>
        <p:nvSpPr>
          <p:cNvPr id="1236" name="Google Shape;1236;p109"/>
          <p:cNvSpPr txBox="1"/>
          <p:nvPr/>
        </p:nvSpPr>
        <p:spPr>
          <a:xfrm>
            <a:off x="993775" y="4679950"/>
            <a:ext cx="519112" cy="8239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237" name="Google Shape;1237;p109"/>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110"/>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246" name="Google Shape;1246;p110"/>
          <p:cNvSpPr txBox="1"/>
          <p:nvPr>
            <p:ph type="title"/>
          </p:nvPr>
        </p:nvSpPr>
        <p:spPr>
          <a:xfrm>
            <a:off x="741362" y="498475"/>
            <a:ext cx="7772400" cy="76676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400" u="none" cap="small" strike="noStrike">
                <a:solidFill>
                  <a:srgbClr val="333399"/>
                </a:solidFill>
                <a:latin typeface="Arial"/>
                <a:ea typeface="Arial"/>
                <a:cs typeface="Arial"/>
                <a:sym typeface="Arial"/>
              </a:rPr>
              <a:t>PROBLEM with ER notation</a:t>
            </a:r>
            <a:endParaRPr b="1" i="0" sz="4000" u="none" cap="small" strike="noStrike">
              <a:solidFill>
                <a:srgbClr val="333399"/>
              </a:solidFill>
              <a:latin typeface="Arial"/>
              <a:ea typeface="Arial"/>
              <a:cs typeface="Arial"/>
              <a:sym typeface="Arial"/>
            </a:endParaRPr>
          </a:p>
        </p:txBody>
      </p:sp>
      <p:sp>
        <p:nvSpPr>
          <p:cNvPr id="1247" name="Google Shape;1247;p11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the entity relationship model in its original form did not support the specialization/ generalization abstractions</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Extended Entity-Relationship (EER) Model</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Incorporates Set-subset relationships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Incorporates Specialization/Generalization Hierarchies</a:t>
            </a:r>
            <a:endParaRPr b="0" i="0" sz="1800" u="none" cap="none" strike="noStrike">
              <a:solidFill>
                <a:schemeClr val="dk1"/>
              </a:solidFill>
              <a:latin typeface="Times New Roman"/>
              <a:ea typeface="Times New Roman"/>
              <a:cs typeface="Times New Roman"/>
              <a:sym typeface="Times New Roman"/>
            </a:endParaRPr>
          </a:p>
        </p:txBody>
      </p:sp>
      <p:sp>
        <p:nvSpPr>
          <p:cNvPr id="1248" name="Google Shape;1248;p110"/>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111"/>
          <p:cNvSpPr txBox="1"/>
          <p:nvPr/>
        </p:nvSpPr>
        <p:spPr>
          <a:xfrm>
            <a:off x="0" y="0"/>
            <a:ext cx="9144000" cy="6865937"/>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57" name="Google Shape;1257;p111"/>
          <p:cNvSpPr txBox="1"/>
          <p:nvPr>
            <p:ph type="ctrTitle"/>
          </p:nvPr>
        </p:nvSpPr>
        <p:spPr>
          <a:xfrm>
            <a:off x="704850" y="2119312"/>
            <a:ext cx="7772400" cy="32131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0" i="0" lang="en-US" sz="4800" u="none" cap="none" strike="noStrike">
                <a:solidFill>
                  <a:srgbClr val="333399"/>
                </a:solidFill>
                <a:latin typeface="Arial"/>
                <a:ea typeface="Arial"/>
                <a:cs typeface="Arial"/>
                <a:sym typeface="Arial"/>
              </a:rPr>
              <a:t>Chapter 7</a:t>
            </a:r>
            <a:br>
              <a:rPr b="0" i="0" lang="en-US" sz="4800" u="none" cap="none" strike="noStrike">
                <a:solidFill>
                  <a:srgbClr val="333399"/>
                </a:solidFill>
                <a:latin typeface="Arial"/>
                <a:ea typeface="Arial"/>
                <a:cs typeface="Arial"/>
                <a:sym typeface="Arial"/>
              </a:rPr>
            </a:br>
            <a:br>
              <a:rPr b="0" i="0" lang="en-US" sz="4800" u="none" cap="none" strike="noStrike">
                <a:solidFill>
                  <a:srgbClr val="333399"/>
                </a:solidFill>
                <a:latin typeface="Arial"/>
                <a:ea typeface="Arial"/>
                <a:cs typeface="Arial"/>
                <a:sym typeface="Arial"/>
              </a:rPr>
            </a:br>
            <a:r>
              <a:rPr b="1" i="0" lang="en-US" sz="4800" u="none" cap="none" strike="noStrike">
                <a:solidFill>
                  <a:srgbClr val="333399"/>
                </a:solidFill>
                <a:latin typeface="Arial"/>
                <a:ea typeface="Arial"/>
                <a:cs typeface="Arial"/>
                <a:sym typeface="Arial"/>
              </a:rPr>
              <a:t> Conceptual data modeling using entities and relationships </a:t>
            </a:r>
            <a:br>
              <a:rPr b="1" i="0" lang="en-US" sz="4800" u="none" cap="none" strike="noStrike">
                <a:solidFill>
                  <a:srgbClr val="333399"/>
                </a:solidFill>
                <a:latin typeface="Arial"/>
                <a:ea typeface="Arial"/>
                <a:cs typeface="Arial"/>
                <a:sym typeface="Arial"/>
              </a:rPr>
            </a:br>
            <a:r>
              <a:rPr b="0" i="0" lang="en-US" sz="4800" u="none" cap="none" strike="noStrike">
                <a:solidFill>
                  <a:srgbClr val="333399"/>
                </a:solidFill>
                <a:latin typeface="Arial"/>
                <a:ea typeface="Arial"/>
                <a:cs typeface="Arial"/>
                <a:sym typeface="Arial"/>
              </a:rPr>
              <a:t>(Enhanced ER Model)</a:t>
            </a:r>
            <a:endParaRPr b="0" i="0" sz="4800" u="none" cap="none" strike="noStrike">
              <a:solidFill>
                <a:srgbClr val="333399"/>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112"/>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263" name="Google Shape;1263;p112"/>
          <p:cNvSpPr txBox="1"/>
          <p:nvPr>
            <p:ph type="title"/>
          </p:nvPr>
        </p:nvSpPr>
        <p:spPr>
          <a:xfrm>
            <a:off x="304800" y="228600"/>
            <a:ext cx="83820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Enhanced-ER (EER) Model</a:t>
            </a:r>
            <a:endParaRPr b="1" i="0" sz="4000" u="none" cap="small" strike="noStrike">
              <a:solidFill>
                <a:srgbClr val="333399"/>
              </a:solidFill>
              <a:latin typeface="Arial"/>
              <a:ea typeface="Arial"/>
              <a:cs typeface="Arial"/>
              <a:sym typeface="Arial"/>
            </a:endParaRPr>
          </a:p>
        </p:txBody>
      </p:sp>
      <p:sp>
        <p:nvSpPr>
          <p:cNvPr id="1264" name="Google Shape;1264;p112"/>
          <p:cNvSpPr txBox="1"/>
          <p:nvPr>
            <p:ph idx="1" type="body"/>
          </p:nvPr>
        </p:nvSpPr>
        <p:spPr>
          <a:xfrm>
            <a:off x="685800" y="1600200"/>
            <a:ext cx="7620000" cy="44958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Includes all modeling concepts of basic ER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Additional concepts: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subclasses/superclasses, specialization/ generalization, categories, attribute inheritance</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It is used to model applications more completely and accurately if needed</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900"/>
              <a:buFont typeface="Times New Roman"/>
              <a:buChar char="●"/>
            </a:pPr>
            <a:r>
              <a:rPr b="0" i="0" lang="en-US" sz="3200" u="none" cap="none" strike="noStrike">
                <a:solidFill>
                  <a:schemeClr val="dk1"/>
                </a:solidFill>
                <a:latin typeface="Times New Roman"/>
                <a:ea typeface="Times New Roman"/>
                <a:cs typeface="Times New Roman"/>
                <a:sym typeface="Times New Roman"/>
              </a:rPr>
              <a:t>It includes some object-oriented concepts, such as inheritance </a:t>
            </a:r>
            <a:endParaRPr b="0" i="0" sz="2000" u="none" cap="none" strike="noStrike">
              <a:solidFill>
                <a:schemeClr val="dk1"/>
              </a:solidFill>
              <a:latin typeface="Times New Roman"/>
              <a:ea typeface="Times New Roman"/>
              <a:cs typeface="Times New Roman"/>
              <a:sym typeface="Times New Roman"/>
            </a:endParaRPr>
          </a:p>
        </p:txBody>
      </p:sp>
      <p:sp>
        <p:nvSpPr>
          <p:cNvPr id="1265" name="Google Shape;1265;p112"/>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113"/>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271" name="Google Shape;1271;p113"/>
          <p:cNvSpPr txBox="1"/>
          <p:nvPr>
            <p:ph type="title"/>
          </p:nvPr>
        </p:nvSpPr>
        <p:spPr>
          <a:xfrm>
            <a:off x="1295400" y="228600"/>
            <a:ext cx="7173912"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Subclasses and Superclasses </a:t>
            </a:r>
            <a:endParaRPr b="1" i="0" sz="4000" u="none" cap="small" strike="noStrike">
              <a:solidFill>
                <a:srgbClr val="333399"/>
              </a:solidFill>
              <a:latin typeface="Arial"/>
              <a:ea typeface="Arial"/>
              <a:cs typeface="Arial"/>
              <a:sym typeface="Arial"/>
            </a:endParaRPr>
          </a:p>
        </p:txBody>
      </p:sp>
      <p:sp>
        <p:nvSpPr>
          <p:cNvPr id="1272" name="Google Shape;1272;p113"/>
          <p:cNvSpPr txBox="1"/>
          <p:nvPr>
            <p:ph idx="1" type="body"/>
          </p:nvPr>
        </p:nvSpPr>
        <p:spPr>
          <a:xfrm>
            <a:off x="304800" y="1219200"/>
            <a:ext cx="8534400" cy="5105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An entity type may have additional meaningful subgroupings of its entities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Example: EMPLOYEE may be further grouped into SECRETARY, ENGINEER, MANAGER, TECHNICIAN, SALARIED_EMPLOYEE, HOURLY_EMPLOYEE,…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Each of these groupings is a subset of EMPLOYEE entities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Each is called a subclass of EMPLOYEE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9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EMPLOYEE is the superclass for each of these subclasses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These are called superclass/subclass relationships.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Example: EMPLOYEE/SECRETARY, EMPLOYEE/TECHNICIAN</a:t>
            </a:r>
            <a:endParaRPr b="0" i="0" sz="2000" u="none" cap="none" strike="noStrike">
              <a:solidFill>
                <a:schemeClr val="dk1"/>
              </a:solidFill>
              <a:latin typeface="Times New Roman"/>
              <a:ea typeface="Times New Roman"/>
              <a:cs typeface="Times New Roman"/>
              <a:sym typeface="Times New Roman"/>
            </a:endParaRPr>
          </a:p>
        </p:txBody>
      </p:sp>
      <p:sp>
        <p:nvSpPr>
          <p:cNvPr id="1273" name="Google Shape;1273;p113"/>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114"/>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279" name="Google Shape;1279;p114"/>
          <p:cNvSpPr txBox="1"/>
          <p:nvPr>
            <p:ph type="title"/>
          </p:nvPr>
        </p:nvSpPr>
        <p:spPr>
          <a:xfrm>
            <a:off x="685800" y="228600"/>
            <a:ext cx="8001000" cy="9906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3600" u="none" cap="small" strike="noStrike">
                <a:solidFill>
                  <a:srgbClr val="333399"/>
                </a:solidFill>
                <a:latin typeface="Arial"/>
                <a:ea typeface="Arial"/>
                <a:cs typeface="Arial"/>
                <a:sym typeface="Arial"/>
              </a:rPr>
              <a:t>Subclasses and Superclasses (cont.)</a:t>
            </a:r>
            <a:endParaRPr b="1" i="0" sz="4000" u="none" cap="small" strike="noStrike">
              <a:solidFill>
                <a:srgbClr val="333399"/>
              </a:solidFill>
              <a:latin typeface="Arial"/>
              <a:ea typeface="Arial"/>
              <a:cs typeface="Arial"/>
              <a:sym typeface="Arial"/>
            </a:endParaRPr>
          </a:p>
        </p:txBody>
      </p:sp>
      <p:sp>
        <p:nvSpPr>
          <p:cNvPr id="1280" name="Google Shape;1280;p114"/>
          <p:cNvSpPr txBox="1"/>
          <p:nvPr>
            <p:ph idx="1" type="body"/>
          </p:nvPr>
        </p:nvSpPr>
        <p:spPr>
          <a:xfrm>
            <a:off x="381000" y="1219200"/>
            <a:ext cx="8458200" cy="5257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These are also called IS-A relationships (SECRETARY IS-A EMPLOYEE, TECHNICIAN IS-A EMPLOYEE,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Note: An entity that is member of a subclass represents the same real-world entity as some member of the superclass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 Subclass member is the same entity in a distinct specific role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An entity cannot exist in the database merely by being a member of a subclass; it must also be a member of the superclass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 member of the superclass can be optionally included as a member of any number of its subclasses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Example: A salaried employee who is also an engineer belongs to the two subclasses ENGINEER and SALARIED_EMPLOYEE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It is not necessary that every entity in a superclass be a member of some subclass</a:t>
            </a:r>
            <a:endParaRPr b="0" i="0" sz="1800" u="none" cap="none" strike="noStrike">
              <a:solidFill>
                <a:schemeClr val="dk1"/>
              </a:solidFill>
              <a:latin typeface="Times New Roman"/>
              <a:ea typeface="Times New Roman"/>
              <a:cs typeface="Times New Roman"/>
              <a:sym typeface="Times New Roman"/>
            </a:endParaRPr>
          </a:p>
        </p:txBody>
      </p:sp>
      <p:sp>
        <p:nvSpPr>
          <p:cNvPr id="1281" name="Google Shape;1281;p114"/>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115"/>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287" name="Google Shape;1287;p115"/>
          <p:cNvSpPr txBox="1"/>
          <p:nvPr>
            <p:ph type="title"/>
          </p:nvPr>
        </p:nvSpPr>
        <p:spPr>
          <a:xfrm>
            <a:off x="609600" y="609600"/>
            <a:ext cx="815340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Attribute Inheritance in Superclass /Subclass Relationships </a:t>
            </a:r>
            <a:endParaRPr b="1" i="0" sz="4000" u="none" cap="small" strike="noStrike">
              <a:solidFill>
                <a:srgbClr val="333399"/>
              </a:solidFill>
              <a:latin typeface="Arial"/>
              <a:ea typeface="Arial"/>
              <a:cs typeface="Arial"/>
              <a:sym typeface="Arial"/>
            </a:endParaRPr>
          </a:p>
        </p:txBody>
      </p:sp>
      <p:sp>
        <p:nvSpPr>
          <p:cNvPr id="1288" name="Google Shape;1288;p11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An entity that is member of a subclass </a:t>
            </a:r>
            <a:r>
              <a:rPr b="0" i="1" lang="en-US" sz="2800" u="none" cap="none" strike="noStrike">
                <a:solidFill>
                  <a:schemeClr val="dk1"/>
                </a:solidFill>
                <a:latin typeface="Times New Roman"/>
                <a:ea typeface="Times New Roman"/>
                <a:cs typeface="Times New Roman"/>
                <a:sym typeface="Times New Roman"/>
              </a:rPr>
              <a:t>inherits</a:t>
            </a:r>
            <a:r>
              <a:rPr b="0" i="0" lang="en-US" sz="2800" u="none" cap="none" strike="noStrike">
                <a:solidFill>
                  <a:schemeClr val="dk1"/>
                </a:solidFill>
                <a:latin typeface="Times New Roman"/>
                <a:ea typeface="Times New Roman"/>
                <a:cs typeface="Times New Roman"/>
                <a:sym typeface="Times New Roman"/>
              </a:rPr>
              <a:t> all attributes of the entity as a member of the superclass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1700"/>
              <a:buFont typeface="Times New Roman"/>
              <a:buChar char="●"/>
            </a:pPr>
            <a:r>
              <a:rPr b="0" i="0" lang="en-US" sz="2800" u="none" cap="none" strike="noStrike">
                <a:solidFill>
                  <a:schemeClr val="dk1"/>
                </a:solidFill>
                <a:latin typeface="Times New Roman"/>
                <a:ea typeface="Times New Roman"/>
                <a:cs typeface="Times New Roman"/>
                <a:sym typeface="Times New Roman"/>
              </a:rPr>
              <a:t>It also inherits all relationships</a:t>
            </a:r>
            <a:endParaRPr b="0" i="0" sz="2000" u="none" cap="none" strike="noStrike">
              <a:solidFill>
                <a:schemeClr val="dk1"/>
              </a:solidFill>
              <a:latin typeface="Times New Roman"/>
              <a:ea typeface="Times New Roman"/>
              <a:cs typeface="Times New Roman"/>
              <a:sym typeface="Times New Roman"/>
            </a:endParaRPr>
          </a:p>
        </p:txBody>
      </p:sp>
      <p:sp>
        <p:nvSpPr>
          <p:cNvPr id="1289" name="Google Shape;1289;p115"/>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116"/>
          <p:cNvSpPr txBox="1"/>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Clr>
                <a:schemeClr val="lt1"/>
              </a:buClr>
              <a:buFont typeface="Times New Roman"/>
              <a:buNone/>
            </a:pPr>
            <a:r>
              <a:rPr b="1" i="0" lang="en-US" sz="16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1295" name="Google Shape;1295;p116"/>
          <p:cNvSpPr txBox="1"/>
          <p:nvPr>
            <p:ph type="title"/>
          </p:nvPr>
        </p:nvSpPr>
        <p:spPr>
          <a:xfrm>
            <a:off x="1219200" y="228600"/>
            <a:ext cx="7173912" cy="762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rgbClr val="333399"/>
              </a:buClr>
              <a:buFont typeface="Arial"/>
              <a:buNone/>
            </a:pPr>
            <a:r>
              <a:rPr b="1" i="0" lang="en-US" sz="4000" u="none" cap="small" strike="noStrike">
                <a:solidFill>
                  <a:srgbClr val="333399"/>
                </a:solidFill>
                <a:latin typeface="Arial"/>
                <a:ea typeface="Arial"/>
                <a:cs typeface="Arial"/>
                <a:sym typeface="Arial"/>
              </a:rPr>
              <a:t>Specialization</a:t>
            </a:r>
            <a:endParaRPr b="1" i="0" sz="4000" u="none" cap="small" strike="noStrike">
              <a:solidFill>
                <a:srgbClr val="333399"/>
              </a:solidFill>
              <a:latin typeface="Arial"/>
              <a:ea typeface="Arial"/>
              <a:cs typeface="Arial"/>
              <a:sym typeface="Arial"/>
            </a:endParaRPr>
          </a:p>
        </p:txBody>
      </p:sp>
      <p:sp>
        <p:nvSpPr>
          <p:cNvPr id="1296" name="Google Shape;1296;p116"/>
          <p:cNvSpPr txBox="1"/>
          <p:nvPr>
            <p:ph idx="1" type="body"/>
          </p:nvPr>
        </p:nvSpPr>
        <p:spPr>
          <a:xfrm>
            <a:off x="381000" y="1143000"/>
            <a:ext cx="8458200" cy="5334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8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is the process of defining a set of subclasses of a superclass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 set of subclasses is based upon some distinguishing characteristics of the entities in the superclass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Example: {SECRETARY, ENGINEER, TECHNICIAN} is a specialization of EMPLOYEE based upon </a:t>
            </a:r>
            <a:r>
              <a:rPr b="0" i="1" lang="en-US" sz="2400" u="none" cap="none" strike="noStrike">
                <a:solidFill>
                  <a:schemeClr val="dk1"/>
                </a:solidFill>
                <a:latin typeface="Times New Roman"/>
                <a:ea typeface="Times New Roman"/>
                <a:cs typeface="Times New Roman"/>
                <a:sym typeface="Times New Roman"/>
              </a:rPr>
              <a:t>job type</a:t>
            </a:r>
            <a:r>
              <a:rPr b="0" i="0" lang="en-US" sz="24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May have several specializations of the same superclass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Example: Another specialization of EMPLOYEE based in </a:t>
            </a:r>
            <a:r>
              <a:rPr b="0" i="1" lang="en-US" sz="2400" u="none" cap="none" strike="noStrike">
                <a:solidFill>
                  <a:schemeClr val="dk1"/>
                </a:solidFill>
                <a:latin typeface="Times New Roman"/>
                <a:ea typeface="Times New Roman"/>
                <a:cs typeface="Times New Roman"/>
                <a:sym typeface="Times New Roman"/>
              </a:rPr>
              <a:t>method of pay</a:t>
            </a:r>
            <a:r>
              <a:rPr b="0" i="0" lang="en-US" sz="2400" u="none" cap="none" strike="noStrike">
                <a:solidFill>
                  <a:schemeClr val="dk1"/>
                </a:solidFill>
                <a:latin typeface="Times New Roman"/>
                <a:ea typeface="Times New Roman"/>
                <a:cs typeface="Times New Roman"/>
                <a:sym typeface="Times New Roman"/>
              </a:rPr>
              <a:t> is {SALARIED_EMPLOYEE, HOURLY_EMPLOYEE}.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Superclass/subclass relationships and specialization can be diagrammatically represented in EER diagrams</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Attributes of a subclass are called specific attributes. For example, TypingSpeed of SECRETARY</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80000"/>
              </a:lnSpc>
              <a:spcBef>
                <a:spcPts val="0"/>
              </a:spcBef>
              <a:spcAft>
                <a:spcPts val="0"/>
              </a:spcAft>
              <a:buClr>
                <a:srgbClr val="FF0000"/>
              </a:buClr>
              <a:buSzPts val="1450"/>
              <a:buFont typeface="Times New Roman"/>
              <a:buChar char="●"/>
            </a:pPr>
            <a:r>
              <a:rPr b="0" i="0" lang="en-US" sz="2400" u="none" cap="none" strike="noStrike">
                <a:solidFill>
                  <a:schemeClr val="dk1"/>
                </a:solidFill>
                <a:latin typeface="Times New Roman"/>
                <a:ea typeface="Times New Roman"/>
                <a:cs typeface="Times New Roman"/>
                <a:sym typeface="Times New Roman"/>
              </a:rPr>
              <a:t>The subclass can participate in specific relationship types. For example, BELONGS_TO of HOURLY_EMPLOYEE</a:t>
            </a:r>
            <a:endParaRPr b="0" i="0" sz="1800" u="none" cap="none" strike="noStrike">
              <a:solidFill>
                <a:schemeClr val="dk1"/>
              </a:solidFill>
              <a:latin typeface="Times New Roman"/>
              <a:ea typeface="Times New Roman"/>
              <a:cs typeface="Times New Roman"/>
              <a:sym typeface="Times New Roman"/>
            </a:endParaRPr>
          </a:p>
        </p:txBody>
      </p:sp>
      <p:sp>
        <p:nvSpPr>
          <p:cNvPr id="1297" name="Google Shape;1297;p116"/>
          <p:cNvSpPr txBox="1"/>
          <p:nvPr>
            <p:ph idx="4294967295" type="sldNum"/>
          </p:nvPr>
        </p:nvSpPr>
        <p:spPr>
          <a:xfrm>
            <a:off x="7377112" y="6454775"/>
            <a:ext cx="1681162" cy="3190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elmasri_navathe_pptemplate 1">
      <a:dk1>
        <a:srgbClr val="FFFFFF"/>
      </a:dk1>
      <a:lt1>
        <a:srgbClr val="3366CC"/>
      </a:lt1>
      <a:dk2>
        <a:srgbClr val="FFCC66"/>
      </a:dk2>
      <a:lt2>
        <a:srgbClr val="000000"/>
      </a:lt2>
      <a:accent1>
        <a:srgbClr val="00FFFF"/>
      </a:accent1>
      <a:accent2>
        <a:srgbClr val="3366FF"/>
      </a:accent2>
      <a:accent3>
        <a:srgbClr val="3366CC"/>
      </a:accent3>
      <a:accent4>
        <a:srgbClr val="00FFFF"/>
      </a:accent4>
      <a:accent5>
        <a:srgbClr val="3366FF"/>
      </a:accent5>
      <a:accent6>
        <a:srgbClr val="3366CC"/>
      </a:accent6>
      <a:hlink>
        <a:srgbClr val="FF0033"/>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1_elmasri_navathe_pptemplate 1">
      <a:dk1>
        <a:srgbClr val="FFFFFF"/>
      </a:dk1>
      <a:lt1>
        <a:srgbClr val="3366CC"/>
      </a:lt1>
      <a:dk2>
        <a:srgbClr val="FFCC66"/>
      </a:dk2>
      <a:lt2>
        <a:srgbClr val="000000"/>
      </a:lt2>
      <a:accent1>
        <a:srgbClr val="00FFFF"/>
      </a:accent1>
      <a:accent2>
        <a:srgbClr val="3366FF"/>
      </a:accent2>
      <a:accent3>
        <a:srgbClr val="3366CC"/>
      </a:accent3>
      <a:accent4>
        <a:srgbClr val="00FFFF"/>
      </a:accent4>
      <a:accent5>
        <a:srgbClr val="3366FF"/>
      </a:accent5>
      <a:accent6>
        <a:srgbClr val="3366CC"/>
      </a:accent6>
      <a:hlink>
        <a:srgbClr val="FF0033"/>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