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4f3708d5a8_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4f3708d5a8_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4f3708d5a8_6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4f3708d5a8_6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4f3708d5a8_6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4f3708d5a8_6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f3708d5a8_6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4f3708d5a8_6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4f3708d5a8_7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4f3708d5a8_7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4f3708d5a8_7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4f3708d5a8_7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4f3bd5c37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4f3bd5c37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f3708d5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f3708d5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f3708d5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f3708d5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f3708d5a8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f3708d5a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f3708d5a8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f3708d5a8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4f3708d5a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4f3708d5a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4f3708d5a8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4f3708d5a8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4f3708d5a8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4f3708d5a8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4f3708d5a8_4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4f3708d5a8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www.geeksforgeeks.org/stages-of-the-agile-sdlc-software-development-lifecycle/" TargetMode="External"/><Relationship Id="rId4" Type="http://schemas.openxmlformats.org/officeDocument/2006/relationships/hyperlink" Target="https://www.youtube.com/watch?v=5RocT_OdQcA&amp;t=173s" TargetMode="External"/><Relationship Id="rId5" Type="http://schemas.openxmlformats.org/officeDocument/2006/relationships/hyperlink" Target="https://apmg-international.com/article/product-owner" TargetMode="External"/><Relationship Id="rId6" Type="http://schemas.openxmlformats.org/officeDocument/2006/relationships/hyperlink" Target="https://www.codecademy.com/resources/blog/what-is-the-waterfall-mode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Agile</a:t>
            </a:r>
            <a:endParaRPr/>
          </a:p>
          <a:p>
            <a:pPr indent="0" lvl="0" marL="0" rtl="0" algn="ctr">
              <a:spcBef>
                <a:spcPts val="0"/>
              </a:spcBef>
              <a:spcAft>
                <a:spcPts val="0"/>
              </a:spcAft>
              <a:buNone/>
            </a:pPr>
            <a:r>
              <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3: Iteration</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Now that </a:t>
            </a:r>
            <a:r>
              <a:rPr lang="en"/>
              <a:t>personnel</a:t>
            </a:r>
            <a:r>
              <a:rPr lang="en"/>
              <a:t> and resources have been assigned it’s time to begin producing product.</a:t>
            </a:r>
            <a:endParaRPr/>
          </a:p>
          <a:p>
            <a:pPr indent="-342900" lvl="0" marL="457200" rtl="0" algn="l">
              <a:spcBef>
                <a:spcPts val="0"/>
              </a:spcBef>
              <a:spcAft>
                <a:spcPts val="0"/>
              </a:spcAft>
              <a:buSzPts val="1800"/>
              <a:buChar char="●"/>
            </a:pPr>
            <a:r>
              <a:rPr lang="en"/>
              <a:t>The development team are given goals to achieve based on the user stories provided and set about doing them in the </a:t>
            </a:r>
            <a:r>
              <a:rPr lang="en"/>
              <a:t>simplest</a:t>
            </a:r>
            <a:r>
              <a:rPr lang="en"/>
              <a:t> way possible. Agile emphasizes that developers should only try to achieve the bare minimum necessary here to prevent any accidental waste of time and manpower. Technical documentation also gets produced in this phase while to code is fresh so it can easily be referenced later if there’s need to come back to 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4: Testing</a:t>
            </a:r>
            <a:endParaRPr/>
          </a:p>
        </p:txBody>
      </p:sp>
      <p:sp>
        <p:nvSpPr>
          <p:cNvPr id="115" name="Google Shape;115;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design worked out and now you’re moving forward with it.</a:t>
            </a:r>
            <a:endParaRPr/>
          </a:p>
          <a:p>
            <a:pPr indent="-342900" lvl="0" marL="457200" rtl="0" algn="l">
              <a:spcBef>
                <a:spcPts val="0"/>
              </a:spcBef>
              <a:spcAft>
                <a:spcPts val="0"/>
              </a:spcAft>
              <a:buSzPts val="1800"/>
              <a:buChar char="●"/>
            </a:pPr>
            <a:r>
              <a:rPr lang="en"/>
              <a:t>This is where the bug fixing primarily takes place, your code may have worked but there may still be issues that have slid under the radar or the code could simply be cleaned up to work better or otherwise be made simpler. A product will be tested for any outliers in this stage.</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5: Production</a:t>
            </a:r>
            <a:endParaRPr/>
          </a:p>
        </p:txBody>
      </p:sp>
      <p:sp>
        <p:nvSpPr>
          <p:cNvPr id="121" name="Google Shape;121;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product had been fine-tuned and the bugs squashed, it’s time to launch what you’ve created.</a:t>
            </a:r>
            <a:endParaRPr/>
          </a:p>
          <a:p>
            <a:pPr indent="-342900" lvl="0" marL="457200" rtl="0" algn="l">
              <a:spcBef>
                <a:spcPts val="0"/>
              </a:spcBef>
              <a:spcAft>
                <a:spcPts val="0"/>
              </a:spcAft>
              <a:buSzPts val="1800"/>
              <a:buChar char="●"/>
            </a:pPr>
            <a:r>
              <a:rPr lang="en"/>
              <a:t>This is the stage where your program gets uploaded and is considered fit for implementation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6: Review</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Your product has launched and the reviews are in! Time to go look at them.</a:t>
            </a:r>
            <a:endParaRPr/>
          </a:p>
          <a:p>
            <a:pPr indent="-342900" lvl="0" marL="457200" rtl="0" algn="l">
              <a:spcBef>
                <a:spcPts val="0"/>
              </a:spcBef>
              <a:spcAft>
                <a:spcPts val="0"/>
              </a:spcAft>
              <a:buSzPts val="1800"/>
              <a:buChar char="●"/>
            </a:pPr>
            <a:r>
              <a:rPr lang="en"/>
              <a:t>This stage is marked by feedback, from the customers who have been exposed to your product to the team who had a hand in developing it in the first place.</a:t>
            </a:r>
            <a:endParaRPr/>
          </a:p>
          <a:p>
            <a:pPr indent="-317500" lvl="1" marL="914400" rtl="0" algn="l">
              <a:spcBef>
                <a:spcPts val="0"/>
              </a:spcBef>
              <a:spcAft>
                <a:spcPts val="0"/>
              </a:spcAft>
              <a:buSzPts val="1400"/>
              <a:buChar char="○"/>
            </a:pPr>
            <a:r>
              <a:rPr lang="en"/>
              <a:t>The team should take this opportunity to see what worked and what did not in their process, this should be treated as an opportunity to refine what worked and scrap what didn’t.</a:t>
            </a:r>
            <a:endParaRPr/>
          </a:p>
          <a:p>
            <a:pPr indent="-342900" lvl="0" marL="457200" rtl="0" algn="l">
              <a:spcBef>
                <a:spcPts val="0"/>
              </a:spcBef>
              <a:spcAft>
                <a:spcPts val="0"/>
              </a:spcAft>
              <a:buSzPts val="1800"/>
              <a:buChar char="●"/>
            </a:pPr>
            <a:r>
              <a:rPr lang="en"/>
              <a:t>This is where </a:t>
            </a:r>
            <a:r>
              <a:rPr lang="en"/>
              <a:t>maintenance</a:t>
            </a:r>
            <a:r>
              <a:rPr lang="en"/>
              <a:t> also occurs, just because you released your product does not mean you are necessarily done with it.</a:t>
            </a:r>
            <a:endParaRPr/>
          </a:p>
          <a:p>
            <a:pPr indent="-317500" lvl="1" marL="914400" rtl="0" algn="l">
              <a:spcBef>
                <a:spcPts val="0"/>
              </a:spcBef>
              <a:spcAft>
                <a:spcPts val="0"/>
              </a:spcAft>
              <a:buSzPts val="1400"/>
              <a:buChar char="○"/>
            </a:pPr>
            <a:r>
              <a:rPr lang="en"/>
              <a:t>An example of which could be further bug fixing, especially prevalent for </a:t>
            </a:r>
            <a:r>
              <a:rPr lang="en"/>
              <a:t>further</a:t>
            </a:r>
            <a:r>
              <a:rPr lang="en"/>
              <a:t> additions to the project if new features are requested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Waterfall</a:t>
            </a:r>
            <a:endParaRPr/>
          </a:p>
        </p:txBody>
      </p:sp>
      <p:sp>
        <p:nvSpPr>
          <p:cNvPr id="133" name="Google Shape;133;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Waterfall is characterized by</a:t>
            </a:r>
            <a:r>
              <a:rPr lang="en"/>
              <a:t> much </a:t>
            </a:r>
            <a:r>
              <a:rPr lang="en"/>
              <a:t>strict</a:t>
            </a:r>
            <a:r>
              <a:rPr lang="en"/>
              <a:t>er</a:t>
            </a:r>
            <a:r>
              <a:rPr lang="en"/>
              <a:t> criteria</a:t>
            </a:r>
            <a:endParaRPr/>
          </a:p>
          <a:p>
            <a:pPr indent="-317500" lvl="1" marL="914400" rtl="0" algn="l">
              <a:spcBef>
                <a:spcPts val="0"/>
              </a:spcBef>
              <a:spcAft>
                <a:spcPts val="0"/>
              </a:spcAft>
              <a:buSzPts val="1400"/>
              <a:buChar char="○"/>
            </a:pPr>
            <a:r>
              <a:rPr lang="en"/>
              <a:t>Almost every element of it is fixed, there is very little wiggle room:</a:t>
            </a:r>
            <a:endParaRPr/>
          </a:p>
          <a:p>
            <a:pPr indent="-317500" lvl="2" marL="1371600" rtl="0" algn="l">
              <a:spcBef>
                <a:spcPts val="0"/>
              </a:spcBef>
              <a:spcAft>
                <a:spcPts val="0"/>
              </a:spcAft>
              <a:buSzPts val="1400"/>
              <a:buChar char="■"/>
            </a:pPr>
            <a:r>
              <a:rPr lang="en"/>
              <a:t>Your budget is a fixed amount</a:t>
            </a:r>
            <a:endParaRPr/>
          </a:p>
          <a:p>
            <a:pPr indent="-317500" lvl="2" marL="1371600" rtl="0" algn="l">
              <a:spcBef>
                <a:spcPts val="0"/>
              </a:spcBef>
              <a:spcAft>
                <a:spcPts val="0"/>
              </a:spcAft>
              <a:buSzPts val="1400"/>
              <a:buChar char="■"/>
            </a:pPr>
            <a:r>
              <a:rPr lang="en"/>
              <a:t>Your scope is a fixed amount</a:t>
            </a:r>
            <a:endParaRPr/>
          </a:p>
          <a:p>
            <a:pPr indent="-317500" lvl="2" marL="1371600" rtl="0" algn="l">
              <a:spcBef>
                <a:spcPts val="0"/>
              </a:spcBef>
              <a:spcAft>
                <a:spcPts val="0"/>
              </a:spcAft>
              <a:buSzPts val="1400"/>
              <a:buChar char="■"/>
            </a:pPr>
            <a:r>
              <a:rPr lang="en"/>
              <a:t>Your on a fixed time limit</a:t>
            </a:r>
            <a:endParaRPr/>
          </a:p>
          <a:p>
            <a:pPr indent="-317500" lvl="1" marL="914400" rtl="0" algn="l">
              <a:spcBef>
                <a:spcPts val="0"/>
              </a:spcBef>
              <a:spcAft>
                <a:spcPts val="0"/>
              </a:spcAft>
              <a:buSzPts val="1400"/>
              <a:buChar char="○"/>
            </a:pPr>
            <a:r>
              <a:rPr lang="en"/>
              <a:t>Customers are given a very limited window of opportunity to discuss their wants and needs with the development team, this often results in them asking for everything they could potentially want and bloating the project with features that may </a:t>
            </a:r>
            <a:r>
              <a:rPr lang="en"/>
              <a:t>ultimately</a:t>
            </a:r>
            <a:r>
              <a:rPr lang="en"/>
              <a:t> prove unwarranted. This is due to not meeting with the customer regularly as you </a:t>
            </a:r>
            <a:r>
              <a:rPr lang="en"/>
              <a:t>would</a:t>
            </a:r>
            <a:r>
              <a:rPr lang="en"/>
              <a:t> in a scrum model.</a:t>
            </a:r>
            <a:endParaRPr/>
          </a:p>
          <a:p>
            <a:pPr indent="-342900" lvl="0" marL="457200" rtl="0" algn="l">
              <a:spcBef>
                <a:spcPts val="0"/>
              </a:spcBef>
              <a:spcAft>
                <a:spcPts val="0"/>
              </a:spcAft>
              <a:buSzPts val="1800"/>
              <a:buChar char="●"/>
            </a:pPr>
            <a:r>
              <a:rPr lang="en"/>
              <a:t>It’s rigidness is further highlighted in </a:t>
            </a:r>
            <a:r>
              <a:rPr lang="en"/>
              <a:t>OeLean’s </a:t>
            </a:r>
            <a:r>
              <a:rPr lang="en"/>
              <a:t>video “Agile vs Waterfall: Choosing Your Methodology” which highlights this by comparing it against Agile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Waterfall Versus Agile</a:t>
            </a:r>
            <a:endParaRPr/>
          </a:p>
        </p:txBody>
      </p:sp>
      <p:sp>
        <p:nvSpPr>
          <p:cNvPr id="139" name="Google Shape;139;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Waterfall is better if:</a:t>
            </a:r>
            <a:endParaRPr/>
          </a:p>
          <a:p>
            <a:pPr indent="-317500" lvl="1" marL="914400" rtl="0" algn="l">
              <a:spcBef>
                <a:spcPts val="0"/>
              </a:spcBef>
              <a:spcAft>
                <a:spcPts val="0"/>
              </a:spcAft>
              <a:buSzPts val="1400"/>
              <a:buChar char="○"/>
            </a:pPr>
            <a:r>
              <a:rPr lang="en"/>
              <a:t>The project is VERY clear with expectations already more or less set in stone.</a:t>
            </a:r>
            <a:endParaRPr/>
          </a:p>
          <a:p>
            <a:pPr indent="-317500" lvl="2" marL="1371600" rtl="0" algn="l">
              <a:spcBef>
                <a:spcPts val="0"/>
              </a:spcBef>
              <a:spcAft>
                <a:spcPts val="0"/>
              </a:spcAft>
              <a:buSzPts val="1400"/>
              <a:buChar char="■"/>
            </a:pPr>
            <a:r>
              <a:rPr lang="en"/>
              <a:t>For example, building regulations. You </a:t>
            </a:r>
            <a:r>
              <a:rPr lang="en"/>
              <a:t>already</a:t>
            </a:r>
            <a:r>
              <a:rPr lang="en"/>
              <a:t> know what material is allowed, where you are allowed to build, and what regulations you must follow.</a:t>
            </a:r>
            <a:endParaRPr/>
          </a:p>
          <a:p>
            <a:pPr indent="-317500" lvl="2" marL="1371600" rtl="0" algn="l">
              <a:spcBef>
                <a:spcPts val="0"/>
              </a:spcBef>
              <a:spcAft>
                <a:spcPts val="0"/>
              </a:spcAft>
              <a:buSzPts val="1400"/>
              <a:buChar char="■"/>
            </a:pPr>
            <a:r>
              <a:rPr lang="en"/>
              <a:t>According to codecademy’s “What is the Waterfall Model?”, it excels in situations where the job is relatively straightforward and there is minimal room for error</a:t>
            </a:r>
            <a:endParaRPr/>
          </a:p>
          <a:p>
            <a:pPr indent="-342900" lvl="0" marL="457200" rtl="0" algn="l">
              <a:spcBef>
                <a:spcPts val="0"/>
              </a:spcBef>
              <a:spcAft>
                <a:spcPts val="0"/>
              </a:spcAft>
              <a:buSzPts val="1800"/>
              <a:buChar char="●"/>
            </a:pPr>
            <a:r>
              <a:rPr lang="en"/>
              <a:t>Agile is better if:</a:t>
            </a:r>
            <a:endParaRPr/>
          </a:p>
          <a:p>
            <a:pPr indent="-317500" lvl="1" marL="914400" rtl="0" algn="l">
              <a:spcBef>
                <a:spcPts val="0"/>
              </a:spcBef>
              <a:spcAft>
                <a:spcPts val="0"/>
              </a:spcAft>
              <a:buSzPts val="1400"/>
              <a:buChar char="○"/>
            </a:pPr>
            <a:r>
              <a:rPr lang="en"/>
              <a:t>You don’t have exact data on what you want in your product.</a:t>
            </a:r>
            <a:endParaRPr/>
          </a:p>
          <a:p>
            <a:pPr indent="-317500" lvl="2" marL="1371600" rtl="0" algn="l">
              <a:spcBef>
                <a:spcPts val="0"/>
              </a:spcBef>
              <a:spcAft>
                <a:spcPts val="0"/>
              </a:spcAft>
              <a:buSzPts val="1400"/>
              <a:buChar char="■"/>
            </a:pPr>
            <a:r>
              <a:rPr lang="en"/>
              <a:t>For example, </a:t>
            </a:r>
            <a:r>
              <a:rPr lang="en"/>
              <a:t>video game</a:t>
            </a:r>
            <a:r>
              <a:rPr lang="en"/>
              <a:t> development, you don’t know what trends are going to be popular in a year or two and you don’t always know what about your game is even fun until you do some experimenting. Then </a:t>
            </a:r>
            <a:r>
              <a:rPr lang="en"/>
              <a:t>you</a:t>
            </a:r>
            <a:r>
              <a:rPr lang="en"/>
              <a:t> actually have to do something to make it stand out from the rest of the competition.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45" name="Google Shape;145;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100" u="sng">
                <a:solidFill>
                  <a:schemeClr val="hlink"/>
                </a:solidFill>
                <a:hlinkClick r:id="rId3"/>
              </a:rPr>
              <a:t>Stages of the Agile SDLC (Software Development Lifecycle) | GeeksforGeeks</a:t>
            </a:r>
            <a:r>
              <a:rPr lang="en"/>
              <a:t> 15 April, 2025</a:t>
            </a:r>
            <a:endParaRPr/>
          </a:p>
          <a:p>
            <a:pPr indent="-342900" lvl="0" marL="457200" rtl="0" algn="l">
              <a:spcBef>
                <a:spcPts val="0"/>
              </a:spcBef>
              <a:spcAft>
                <a:spcPts val="0"/>
              </a:spcAft>
              <a:buSzPts val="1800"/>
              <a:buChar char="●"/>
            </a:pPr>
            <a:r>
              <a:rPr lang="en" sz="1100" u="sng">
                <a:solidFill>
                  <a:schemeClr val="hlink"/>
                </a:solidFill>
                <a:hlinkClick r:id="rId4"/>
              </a:rPr>
              <a:t>Agile vs Waterfall: Choosing Your Methodology</a:t>
            </a:r>
            <a:r>
              <a:rPr lang="en"/>
              <a:t> 8 March, 2020</a:t>
            </a:r>
            <a:endParaRPr/>
          </a:p>
          <a:p>
            <a:pPr indent="-342900" lvl="0" marL="457200" rtl="0" algn="l">
              <a:spcBef>
                <a:spcPts val="0"/>
              </a:spcBef>
              <a:spcAft>
                <a:spcPts val="0"/>
              </a:spcAft>
              <a:buSzPts val="1800"/>
              <a:buChar char="●"/>
            </a:pPr>
            <a:r>
              <a:rPr lang="en" sz="1100" u="sng">
                <a:solidFill>
                  <a:schemeClr val="hlink"/>
                </a:solidFill>
                <a:hlinkClick r:id="rId5"/>
              </a:rPr>
              <a:t>Product Owner | APMG International</a:t>
            </a:r>
            <a:r>
              <a:rPr lang="en"/>
              <a:t> 09 April, 2025</a:t>
            </a:r>
            <a:endParaRPr/>
          </a:p>
          <a:p>
            <a:pPr indent="-342900" lvl="0" marL="457200" rtl="0" algn="l">
              <a:spcBef>
                <a:spcPts val="0"/>
              </a:spcBef>
              <a:spcAft>
                <a:spcPts val="0"/>
              </a:spcAft>
              <a:buSzPts val="1800"/>
              <a:buChar char="●"/>
            </a:pPr>
            <a:r>
              <a:rPr lang="en" sz="1100" u="sng">
                <a:solidFill>
                  <a:schemeClr val="hlink"/>
                </a:solidFill>
                <a:hlinkClick r:id="rId6"/>
              </a:rPr>
              <a:t>What Is The Waterfall Model for Software Development?</a:t>
            </a:r>
            <a:r>
              <a:rPr lang="en"/>
              <a:t> 07 June, 2024</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lnSpc>
                <a:spcPct val="144827"/>
              </a:lnSpc>
              <a:spcBef>
                <a:spcPts val="0"/>
              </a:spcBef>
              <a:spcAft>
                <a:spcPts val="0"/>
              </a:spcAft>
              <a:buClr>
                <a:schemeClr val="dk1"/>
              </a:buClr>
              <a:buSzPct val="75862"/>
              <a:buFont typeface="Arial"/>
              <a:buNone/>
            </a:pPr>
            <a:r>
              <a:rPr lang="en" sz="1450">
                <a:solidFill>
                  <a:srgbClr val="565A5C"/>
                </a:solidFill>
                <a:highlight>
                  <a:srgbClr val="FFFFFF"/>
                </a:highlight>
              </a:rPr>
              <a:t>Agile Presentation</a:t>
            </a:r>
            <a:br>
              <a:rPr lang="en" sz="1450">
                <a:solidFill>
                  <a:srgbClr val="565A5C"/>
                </a:solidFill>
                <a:highlight>
                  <a:srgbClr val="FFFFFF"/>
                </a:highlight>
              </a:rPr>
            </a:br>
            <a:r>
              <a:rPr lang="en" sz="1450">
                <a:solidFill>
                  <a:srgbClr val="565A5C"/>
                </a:solidFill>
                <a:highlight>
                  <a:srgbClr val="FFFFFF"/>
                </a:highlight>
              </a:rPr>
              <a:t>Finally, you have been asked to put together a PowerPoint presentation for the leadership at your company. You will start by explaining the key facets of the Scrum-Agile approach. You will also contrast the waterfall and Agile development approaches to help your leadership make an informed decision. You must use properly cited sources to support your points. In your presentation, Address each of the following points:</a:t>
            </a:r>
            <a:endParaRPr sz="1450">
              <a:solidFill>
                <a:srgbClr val="565A5C"/>
              </a:solidFill>
              <a:highlight>
                <a:srgbClr val="FFFFFF"/>
              </a:highlight>
            </a:endParaRPr>
          </a:p>
          <a:p>
            <a:pPr indent="-293052" lvl="0" marL="558800" rtl="0" algn="l">
              <a:lnSpc>
                <a:spcPct val="144827"/>
              </a:lnSpc>
              <a:spcBef>
                <a:spcPts val="1200"/>
              </a:spcBef>
              <a:spcAft>
                <a:spcPts val="0"/>
              </a:spcAft>
              <a:buClr>
                <a:srgbClr val="565A5C"/>
              </a:buClr>
              <a:buSzPct val="100000"/>
              <a:buChar char="●"/>
            </a:pPr>
            <a:r>
              <a:rPr lang="en" sz="1450">
                <a:solidFill>
                  <a:srgbClr val="565A5C"/>
                </a:solidFill>
                <a:highlight>
                  <a:srgbClr val="FFFFFF"/>
                </a:highlight>
              </a:rPr>
              <a:t>Explaining Agile Roles: Explain the various roles on a Scrum-Agile Team by identifying each role and describing its importance.</a:t>
            </a:r>
            <a:endParaRPr sz="1450">
              <a:solidFill>
                <a:srgbClr val="565A5C"/>
              </a:solidFill>
              <a:highlight>
                <a:srgbClr val="FFFFFF"/>
              </a:highlight>
            </a:endParaRPr>
          </a:p>
          <a:p>
            <a:pPr indent="-293052" lvl="0" marL="558800" rtl="0" algn="l">
              <a:lnSpc>
                <a:spcPct val="144827"/>
              </a:lnSpc>
              <a:spcBef>
                <a:spcPts val="0"/>
              </a:spcBef>
              <a:spcAft>
                <a:spcPts val="0"/>
              </a:spcAft>
              <a:buClr>
                <a:srgbClr val="565A5C"/>
              </a:buClr>
              <a:buSzPct val="100000"/>
              <a:buChar char="●"/>
            </a:pPr>
            <a:r>
              <a:rPr lang="en" sz="1450">
                <a:solidFill>
                  <a:srgbClr val="565A5C"/>
                </a:solidFill>
                <a:highlight>
                  <a:srgbClr val="FFFFFF"/>
                </a:highlight>
              </a:rPr>
              <a:t>Explaining Agile Phases: Explain how the various phases of the SDLC work in an Agile approach. Identify each phase and describe its importance.</a:t>
            </a:r>
            <a:endParaRPr sz="1450">
              <a:solidFill>
                <a:srgbClr val="565A5C"/>
              </a:solidFill>
              <a:highlight>
                <a:srgbClr val="FFFFFF"/>
              </a:highlight>
            </a:endParaRPr>
          </a:p>
          <a:p>
            <a:pPr indent="-293052" lvl="0" marL="558800" rtl="0" algn="l">
              <a:lnSpc>
                <a:spcPct val="144827"/>
              </a:lnSpc>
              <a:spcBef>
                <a:spcPts val="0"/>
              </a:spcBef>
              <a:spcAft>
                <a:spcPts val="0"/>
              </a:spcAft>
              <a:buClr>
                <a:srgbClr val="565A5C"/>
              </a:buClr>
              <a:buSzPct val="100000"/>
              <a:buChar char="●"/>
            </a:pPr>
            <a:r>
              <a:rPr lang="en" sz="1450">
                <a:solidFill>
                  <a:srgbClr val="565A5C"/>
                </a:solidFill>
                <a:highlight>
                  <a:srgbClr val="FFFFFF"/>
                </a:highlight>
              </a:rPr>
              <a:t>Describing Waterfall Model: Describe how the process would have been different in a waterfall development approach rather than the Agile approach you used. For instance, you might discuss how a particular problem in development would have proceeded differently.</a:t>
            </a:r>
            <a:endParaRPr sz="1450">
              <a:solidFill>
                <a:srgbClr val="565A5C"/>
              </a:solidFill>
              <a:highlight>
                <a:srgbClr val="FFFFFF"/>
              </a:highlight>
            </a:endParaRPr>
          </a:p>
          <a:p>
            <a:pPr indent="-293052" lvl="0" marL="558800" rtl="0" algn="l">
              <a:lnSpc>
                <a:spcPct val="144827"/>
              </a:lnSpc>
              <a:spcBef>
                <a:spcPts val="0"/>
              </a:spcBef>
              <a:spcAft>
                <a:spcPts val="0"/>
              </a:spcAft>
              <a:buClr>
                <a:srgbClr val="565A5C"/>
              </a:buClr>
              <a:buSzPct val="100000"/>
              <a:buChar char="●"/>
            </a:pPr>
            <a:r>
              <a:rPr lang="en" sz="1450">
                <a:solidFill>
                  <a:srgbClr val="565A5C"/>
                </a:solidFill>
                <a:highlight>
                  <a:srgbClr val="FFFFFF"/>
                </a:highlight>
              </a:rPr>
              <a:t>Waterfall or Agile Approach: Explain the factors to consider when choosing a waterfall or Agile approach, using your course experience to back up your explanation.</a:t>
            </a:r>
            <a:endParaRPr sz="1450">
              <a:solidFill>
                <a:srgbClr val="565A5C"/>
              </a:solidFill>
              <a:highlight>
                <a:srgbClr val="FFFFFF"/>
              </a:highlight>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Project Owner</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According to </a:t>
            </a:r>
            <a:r>
              <a:rPr lang="en"/>
              <a:t>APMG International</a:t>
            </a:r>
            <a:r>
              <a:rPr lang="en"/>
              <a:t>, The product owner is in charge of keeping the backlog constantly updated to suit the businesses needs and desires</a:t>
            </a:r>
            <a:endParaRPr/>
          </a:p>
          <a:p>
            <a:pPr indent="-317500" lvl="1" marL="914400" rtl="0" algn="l">
              <a:spcBef>
                <a:spcPts val="0"/>
              </a:spcBef>
              <a:spcAft>
                <a:spcPts val="0"/>
              </a:spcAft>
              <a:buSzPts val="1400"/>
              <a:buChar char="○"/>
            </a:pPr>
            <a:r>
              <a:rPr lang="en" sz="1800"/>
              <a:t>Communicates and updates desired features as needed</a:t>
            </a:r>
            <a:endParaRPr/>
          </a:p>
          <a:p>
            <a:pPr indent="-317500" lvl="1" marL="914400" rtl="0" algn="l">
              <a:spcBef>
                <a:spcPts val="0"/>
              </a:spcBef>
              <a:spcAft>
                <a:spcPts val="0"/>
              </a:spcAft>
              <a:buSzPts val="1400"/>
              <a:buChar char="○"/>
            </a:pPr>
            <a:r>
              <a:rPr lang="en"/>
              <a:t>T</a:t>
            </a:r>
            <a:r>
              <a:rPr lang="en"/>
              <a:t>he </a:t>
            </a:r>
            <a:r>
              <a:rPr lang="en"/>
              <a:t>representative</a:t>
            </a:r>
            <a:r>
              <a:rPr lang="en"/>
              <a:t> of the hiring business and </a:t>
            </a:r>
            <a:r>
              <a:rPr lang="en"/>
              <a:t>shareholders</a:t>
            </a:r>
            <a:endParaRPr/>
          </a:p>
          <a:p>
            <a:pPr indent="-317500" lvl="1" marL="914400" rtl="0" algn="l">
              <a:spcBef>
                <a:spcPts val="0"/>
              </a:spcBef>
              <a:spcAft>
                <a:spcPts val="0"/>
              </a:spcAft>
              <a:buSzPts val="1400"/>
              <a:buChar char="○"/>
            </a:pPr>
            <a:r>
              <a:rPr lang="en"/>
              <a:t>Expected to maximize returns on investment toward the development team through prioritization of work and maintaining clear communication</a:t>
            </a:r>
            <a:endParaRPr/>
          </a:p>
          <a:p>
            <a:pPr indent="-342900" lvl="0" marL="457200" rtl="0" algn="l">
              <a:spcBef>
                <a:spcPts val="0"/>
              </a:spcBef>
              <a:spcAft>
                <a:spcPts val="0"/>
              </a:spcAft>
              <a:buSzPts val="1800"/>
              <a:buChar char="●"/>
            </a:pPr>
            <a:r>
              <a:rPr lang="en"/>
              <a:t>Works with Scrum Master to make effective user stories and sorts stories based on importance in relation to desired product behavior</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Scrum Master</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Organizes the Scrum activities of the team</a:t>
            </a:r>
            <a:endParaRPr/>
          </a:p>
          <a:p>
            <a:pPr indent="-317500" lvl="1" marL="914400" rtl="0" algn="l">
              <a:spcBef>
                <a:spcPts val="0"/>
              </a:spcBef>
              <a:spcAft>
                <a:spcPts val="0"/>
              </a:spcAft>
              <a:buSzPts val="1400"/>
              <a:buChar char="○"/>
            </a:pPr>
            <a:r>
              <a:rPr lang="en"/>
              <a:t>Examples include:</a:t>
            </a:r>
            <a:endParaRPr/>
          </a:p>
          <a:p>
            <a:pPr indent="-317500" lvl="2" marL="1371600" rtl="0" algn="l">
              <a:spcBef>
                <a:spcPts val="0"/>
              </a:spcBef>
              <a:spcAft>
                <a:spcPts val="0"/>
              </a:spcAft>
              <a:buSzPts val="1400"/>
              <a:buChar char="■"/>
            </a:pPr>
            <a:r>
              <a:rPr lang="en"/>
              <a:t>Sprint planning</a:t>
            </a:r>
            <a:endParaRPr/>
          </a:p>
          <a:p>
            <a:pPr indent="-317500" lvl="2" marL="1371600" rtl="0" algn="l">
              <a:spcBef>
                <a:spcPts val="0"/>
              </a:spcBef>
              <a:spcAft>
                <a:spcPts val="0"/>
              </a:spcAft>
              <a:buSzPts val="1400"/>
              <a:buChar char="■"/>
            </a:pPr>
            <a:r>
              <a:rPr lang="en"/>
              <a:t>Daily Stand Up</a:t>
            </a:r>
            <a:endParaRPr/>
          </a:p>
          <a:p>
            <a:pPr indent="-317500" lvl="2" marL="1371600" rtl="0" algn="l">
              <a:spcBef>
                <a:spcPts val="0"/>
              </a:spcBef>
              <a:spcAft>
                <a:spcPts val="0"/>
              </a:spcAft>
              <a:buSzPts val="1400"/>
              <a:buChar char="■"/>
            </a:pPr>
            <a:r>
              <a:rPr lang="en"/>
              <a:t>Sprint review</a:t>
            </a:r>
            <a:endParaRPr/>
          </a:p>
          <a:p>
            <a:pPr indent="-317500" lvl="2" marL="1371600" rtl="0" algn="l">
              <a:spcBef>
                <a:spcPts val="0"/>
              </a:spcBef>
              <a:spcAft>
                <a:spcPts val="0"/>
              </a:spcAft>
              <a:buSzPts val="1400"/>
              <a:buChar char="■"/>
            </a:pPr>
            <a:r>
              <a:rPr lang="en"/>
              <a:t>Sprint retrospective</a:t>
            </a:r>
            <a:endParaRPr/>
          </a:p>
          <a:p>
            <a:pPr indent="-342900" lvl="0" marL="457200" rtl="0" algn="l">
              <a:spcBef>
                <a:spcPts val="0"/>
              </a:spcBef>
              <a:spcAft>
                <a:spcPts val="0"/>
              </a:spcAft>
              <a:buSzPts val="1800"/>
              <a:buChar char="●"/>
            </a:pPr>
            <a:r>
              <a:rPr lang="en"/>
              <a:t>A coach who helps the team to develop proper scrum habits and helps the team understand the why of the behavior</a:t>
            </a:r>
            <a:endParaRPr/>
          </a:p>
          <a:p>
            <a:pPr indent="-342900" lvl="0" marL="457200" rtl="0" algn="l">
              <a:spcBef>
                <a:spcPts val="0"/>
              </a:spcBef>
              <a:spcAft>
                <a:spcPts val="0"/>
              </a:spcAft>
              <a:buSzPts val="1800"/>
              <a:buChar char="●"/>
            </a:pPr>
            <a:r>
              <a:rPr lang="en"/>
              <a:t>Prioritizes</a:t>
            </a:r>
            <a:r>
              <a:rPr lang="en"/>
              <a:t> the growth of the team, encourages team to work with </a:t>
            </a:r>
            <a:r>
              <a:rPr lang="en"/>
              <a:t>each other</a:t>
            </a:r>
            <a:r>
              <a:rPr lang="en"/>
              <a:t> and allows the team room to </a:t>
            </a:r>
            <a:r>
              <a:rPr lang="en"/>
              <a:t>grow</a:t>
            </a:r>
            <a:r>
              <a:rPr lang="en"/>
              <a:t>. Steps in as a coach if needed but otherwise stays out of developer work.</a:t>
            </a:r>
            <a:endParaRPr/>
          </a:p>
          <a:p>
            <a:pPr indent="-342900" lvl="0" marL="457200" rtl="0" algn="l">
              <a:spcBef>
                <a:spcPts val="0"/>
              </a:spcBef>
              <a:spcAft>
                <a:spcPts val="0"/>
              </a:spcAft>
              <a:buSzPts val="1800"/>
              <a:buChar char="●"/>
            </a:pPr>
            <a:r>
              <a:rPr lang="en"/>
              <a:t>IS NOT A MANAGER, serves the team but does not manage them.</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Developer</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Responsible for estimation and development of projects</a:t>
            </a:r>
            <a:endParaRPr/>
          </a:p>
          <a:p>
            <a:pPr indent="-317500" lvl="1" marL="914400" rtl="0" algn="l">
              <a:spcBef>
                <a:spcPts val="0"/>
              </a:spcBef>
              <a:spcAft>
                <a:spcPts val="0"/>
              </a:spcAft>
              <a:buSzPts val="1400"/>
              <a:buChar char="○"/>
            </a:pPr>
            <a:r>
              <a:rPr lang="en"/>
              <a:t>Developers have a </a:t>
            </a:r>
            <a:r>
              <a:rPr lang="en"/>
              <a:t>variety</a:t>
            </a:r>
            <a:r>
              <a:rPr lang="en"/>
              <a:t> of tools to measure work length and progress:</a:t>
            </a:r>
            <a:endParaRPr/>
          </a:p>
          <a:p>
            <a:pPr indent="-317500" lvl="2" marL="1371600" rtl="0" algn="l">
              <a:spcBef>
                <a:spcPts val="0"/>
              </a:spcBef>
              <a:spcAft>
                <a:spcPts val="0"/>
              </a:spcAft>
              <a:buSzPts val="1400"/>
              <a:buChar char="■"/>
            </a:pPr>
            <a:r>
              <a:rPr lang="en"/>
              <a:t>Kanban boards allow the team to passively track features progress in development</a:t>
            </a:r>
            <a:endParaRPr/>
          </a:p>
          <a:p>
            <a:pPr indent="-317500" lvl="2" marL="1371600" rtl="0" algn="l">
              <a:spcBef>
                <a:spcPts val="0"/>
              </a:spcBef>
              <a:spcAft>
                <a:spcPts val="0"/>
              </a:spcAft>
              <a:buSzPts val="1400"/>
              <a:buChar char="■"/>
            </a:pPr>
            <a:r>
              <a:rPr lang="en"/>
              <a:t>Burn Charts give a projection of expected and actual progress to know if work is on track</a:t>
            </a:r>
            <a:endParaRPr/>
          </a:p>
          <a:p>
            <a:pPr indent="-317500" lvl="2" marL="1371600" rtl="0" algn="l">
              <a:spcBef>
                <a:spcPts val="0"/>
              </a:spcBef>
              <a:spcAft>
                <a:spcPts val="0"/>
              </a:spcAft>
              <a:buSzPts val="1400"/>
              <a:buChar char="■"/>
            </a:pPr>
            <a:r>
              <a:rPr lang="en"/>
              <a:t>Planning Poker allows the team to discuss expected difficulties and ensure a team wide understanding</a:t>
            </a:r>
            <a:endParaRPr/>
          </a:p>
          <a:p>
            <a:pPr indent="-317500" lvl="1" marL="914400" rtl="0" algn="l">
              <a:spcBef>
                <a:spcPts val="0"/>
              </a:spcBef>
              <a:spcAft>
                <a:spcPts val="0"/>
              </a:spcAft>
              <a:buSzPts val="1400"/>
              <a:buChar char="○"/>
            </a:pPr>
            <a:r>
              <a:rPr lang="en"/>
              <a:t>Developers also have work practices:</a:t>
            </a:r>
            <a:endParaRPr/>
          </a:p>
          <a:p>
            <a:pPr indent="-317500" lvl="2" marL="1371600" rtl="0" algn="l">
              <a:spcBef>
                <a:spcPts val="0"/>
              </a:spcBef>
              <a:spcAft>
                <a:spcPts val="0"/>
              </a:spcAft>
              <a:buSzPts val="1400"/>
              <a:buChar char="■"/>
            </a:pPr>
            <a:r>
              <a:rPr lang="en"/>
              <a:t>Pair Programming, two developers work on the same problem side-by-side. One developer works on and </a:t>
            </a:r>
            <a:r>
              <a:rPr lang="en"/>
              <a:t>designs</a:t>
            </a:r>
            <a:r>
              <a:rPr lang="en"/>
              <a:t> the product while the other considers what should be done next and what might complicate that. Just as well, the other developer checks to see if the implementing developer is making the most effective developments of the product. The pair take turns to keep both parties aware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Tester</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tester sets tests to see if the product matches with expectations</a:t>
            </a:r>
            <a:endParaRPr/>
          </a:p>
          <a:p>
            <a:pPr indent="-317500" lvl="1" marL="914400" rtl="0" algn="l">
              <a:spcBef>
                <a:spcPts val="0"/>
              </a:spcBef>
              <a:spcAft>
                <a:spcPts val="0"/>
              </a:spcAft>
              <a:buSzPts val="1400"/>
              <a:buChar char="○"/>
            </a:pPr>
            <a:r>
              <a:rPr lang="en"/>
              <a:t>This is usually done in the form of expected inputs and outputs</a:t>
            </a:r>
            <a:endParaRPr/>
          </a:p>
          <a:p>
            <a:pPr indent="-317500" lvl="1" marL="914400" rtl="0" algn="l">
              <a:spcBef>
                <a:spcPts val="0"/>
              </a:spcBef>
              <a:spcAft>
                <a:spcPts val="0"/>
              </a:spcAft>
              <a:buSzPts val="1400"/>
              <a:buChar char="○"/>
            </a:pPr>
            <a:r>
              <a:rPr lang="en"/>
              <a:t>Testers write their tests based on user stories that have been selected form the product backlog based upon their priority</a:t>
            </a:r>
            <a:endParaRPr/>
          </a:p>
          <a:p>
            <a:pPr indent="-317500" lvl="2" marL="1371600" rtl="0" algn="l">
              <a:spcBef>
                <a:spcPts val="0"/>
              </a:spcBef>
              <a:spcAft>
                <a:spcPts val="0"/>
              </a:spcAft>
              <a:buSzPts val="1400"/>
              <a:buChar char="■"/>
            </a:pPr>
            <a:r>
              <a:rPr lang="en"/>
              <a:t>By this same token they are also in charge of altering their tests as circumstances and requirements change so that the testing criteria remains an accurate reflection of what the Product Owner wants at that moment in time.</a:t>
            </a:r>
            <a:endParaRPr/>
          </a:p>
          <a:p>
            <a:pPr indent="-317500" lvl="2" marL="1371600" rtl="0" algn="l">
              <a:spcBef>
                <a:spcPts val="0"/>
              </a:spcBef>
              <a:spcAft>
                <a:spcPts val="0"/>
              </a:spcAft>
              <a:buSzPts val="1400"/>
              <a:buChar char="■"/>
            </a:pPr>
            <a:r>
              <a:rPr lang="en"/>
              <a:t>Test Driven Development is about developing in accordance with the testing criteria as you develop which minimizes the amount of bugs/errors/oversights that may occur during development by always running code through a circuit of tests. Testers write tests for the developers work to conform to and provide feedback on how the developers work behaves.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Agile Cycle</a:t>
            </a: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According to GeeksforGeeks “Stages of the Agile SDLC (Software Development Lifecycle)”, The Agile Cycle is made up of several phases:</a:t>
            </a:r>
            <a:endParaRPr/>
          </a:p>
          <a:p>
            <a:pPr indent="0" lvl="0" marL="0" rtl="0" algn="l">
              <a:spcBef>
                <a:spcPts val="1200"/>
              </a:spcBef>
              <a:spcAft>
                <a:spcPts val="0"/>
              </a:spcAft>
              <a:buNone/>
            </a:pPr>
            <a:r>
              <a:rPr lang="en"/>
              <a:t>Concept</a:t>
            </a:r>
            <a:endParaRPr/>
          </a:p>
          <a:p>
            <a:pPr indent="0" lvl="0" marL="0" rtl="0" algn="l">
              <a:spcBef>
                <a:spcPts val="1200"/>
              </a:spcBef>
              <a:spcAft>
                <a:spcPts val="0"/>
              </a:spcAft>
              <a:buNone/>
            </a:pPr>
            <a:r>
              <a:rPr lang="en"/>
              <a:t>Inception</a:t>
            </a:r>
            <a:endParaRPr/>
          </a:p>
          <a:p>
            <a:pPr indent="0" lvl="0" marL="0" rtl="0" algn="l">
              <a:spcBef>
                <a:spcPts val="1200"/>
              </a:spcBef>
              <a:spcAft>
                <a:spcPts val="0"/>
              </a:spcAft>
              <a:buNone/>
            </a:pPr>
            <a:r>
              <a:rPr lang="en"/>
              <a:t>Iteration</a:t>
            </a:r>
            <a:endParaRPr/>
          </a:p>
          <a:p>
            <a:pPr indent="0" lvl="0" marL="0" rtl="0" algn="l">
              <a:spcBef>
                <a:spcPts val="1200"/>
              </a:spcBef>
              <a:spcAft>
                <a:spcPts val="0"/>
              </a:spcAft>
              <a:buNone/>
            </a:pPr>
            <a:r>
              <a:rPr lang="en"/>
              <a:t>Testing</a:t>
            </a:r>
            <a:endParaRPr/>
          </a:p>
          <a:p>
            <a:pPr indent="0" lvl="0" marL="0" rtl="0" algn="l">
              <a:spcBef>
                <a:spcPts val="1200"/>
              </a:spcBef>
              <a:spcAft>
                <a:spcPts val="0"/>
              </a:spcAft>
              <a:buNone/>
            </a:pPr>
            <a:r>
              <a:rPr lang="en"/>
              <a:t>Production</a:t>
            </a:r>
            <a:endParaRPr/>
          </a:p>
          <a:p>
            <a:pPr indent="0" lvl="0" marL="0" rtl="0" algn="l">
              <a:spcBef>
                <a:spcPts val="1200"/>
              </a:spcBef>
              <a:spcAft>
                <a:spcPts val="1200"/>
              </a:spcAft>
              <a:buNone/>
            </a:pPr>
            <a:r>
              <a:rPr lang="en"/>
              <a:t>Review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1: Concept</a:t>
            </a:r>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Stakeholders and product owners cooperate to establish what it is that they want to develop, how long that might take, and if it’s even possible in the first place.</a:t>
            </a:r>
            <a:endParaRPr/>
          </a:p>
          <a:p>
            <a:pPr indent="-317500" lvl="1" marL="914400" rtl="0" algn="l">
              <a:spcBef>
                <a:spcPts val="0"/>
              </a:spcBef>
              <a:spcAft>
                <a:spcPts val="0"/>
              </a:spcAft>
              <a:buSzPts val="1400"/>
              <a:buChar char="○"/>
            </a:pPr>
            <a:r>
              <a:rPr lang="en"/>
              <a:t>They examine what might be required for the project both in terms of time and resources.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Stage 2: Inception</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products parameters have been set and the project gets greenlit, now the company needs to assign people and resources where they need to go.</a:t>
            </a:r>
            <a:endParaRPr/>
          </a:p>
          <a:p>
            <a:pPr indent="-342900" lvl="0" marL="457200" rtl="0" algn="l">
              <a:spcBef>
                <a:spcPts val="0"/>
              </a:spcBef>
              <a:spcAft>
                <a:spcPts val="0"/>
              </a:spcAft>
              <a:buSzPts val="1800"/>
              <a:buChar char="●"/>
            </a:pPr>
            <a:r>
              <a:rPr lang="en"/>
              <a:t>The techniques and templates that will be used are established here</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