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8" r:id="rId10"/>
    <p:sldId id="267"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21" autoAdjust="0"/>
    <p:restoredTop sz="94660"/>
  </p:normalViewPr>
  <p:slideViewPr>
    <p:cSldViewPr snapToGrid="0">
      <p:cViewPr>
        <p:scale>
          <a:sx n="75" d="100"/>
          <a:sy n="75" d="100"/>
        </p:scale>
        <p:origin x="120" y="3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113264B-C31F-4109-82E3-8D53CD0628D7}" type="datetimeFigureOut">
              <a:rPr lang="en-IN" smtClean="0"/>
              <a:pPr/>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24DD97-42F5-4305-AF8A-7EDFB280B7F1}" type="slidenum">
              <a:rPr lang="en-IN" smtClean="0"/>
              <a:pPr/>
              <a:t>‹#›</a:t>
            </a:fld>
            <a:endParaRPr lang="en-IN"/>
          </a:p>
        </p:txBody>
      </p:sp>
    </p:spTree>
    <p:extLst>
      <p:ext uri="{BB962C8B-B14F-4D97-AF65-F5344CB8AC3E}">
        <p14:creationId xmlns:p14="http://schemas.microsoft.com/office/powerpoint/2010/main" val="219722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113264B-C31F-4109-82E3-8D53CD0628D7}" type="datetimeFigureOut">
              <a:rPr lang="en-IN" smtClean="0"/>
              <a:pPr/>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24DD97-42F5-4305-AF8A-7EDFB280B7F1}" type="slidenum">
              <a:rPr lang="en-IN" smtClean="0"/>
              <a:pPr/>
              <a:t>‹#›</a:t>
            </a:fld>
            <a:endParaRPr lang="en-IN"/>
          </a:p>
        </p:txBody>
      </p:sp>
    </p:spTree>
    <p:extLst>
      <p:ext uri="{BB962C8B-B14F-4D97-AF65-F5344CB8AC3E}">
        <p14:creationId xmlns:p14="http://schemas.microsoft.com/office/powerpoint/2010/main" val="436305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113264B-C31F-4109-82E3-8D53CD0628D7}" type="datetimeFigureOut">
              <a:rPr lang="en-IN" smtClean="0"/>
              <a:pPr/>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24DD97-42F5-4305-AF8A-7EDFB280B7F1}" type="slidenum">
              <a:rPr lang="en-IN" smtClean="0"/>
              <a:pPr/>
              <a:t>‹#›</a:t>
            </a:fld>
            <a:endParaRPr lang="en-IN"/>
          </a:p>
        </p:txBody>
      </p:sp>
    </p:spTree>
    <p:extLst>
      <p:ext uri="{BB962C8B-B14F-4D97-AF65-F5344CB8AC3E}">
        <p14:creationId xmlns:p14="http://schemas.microsoft.com/office/powerpoint/2010/main" val="3659967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113264B-C31F-4109-82E3-8D53CD0628D7}" type="datetimeFigureOut">
              <a:rPr lang="en-IN" smtClean="0"/>
              <a:pPr/>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24DD97-42F5-4305-AF8A-7EDFB280B7F1}" type="slidenum">
              <a:rPr lang="en-IN" smtClean="0"/>
              <a:pPr/>
              <a:t>‹#›</a:t>
            </a:fld>
            <a:endParaRPr lang="en-IN"/>
          </a:p>
        </p:txBody>
      </p:sp>
    </p:spTree>
    <p:extLst>
      <p:ext uri="{BB962C8B-B14F-4D97-AF65-F5344CB8AC3E}">
        <p14:creationId xmlns:p14="http://schemas.microsoft.com/office/powerpoint/2010/main" val="3263561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13264B-C31F-4109-82E3-8D53CD0628D7}" type="datetimeFigureOut">
              <a:rPr lang="en-IN" smtClean="0"/>
              <a:pPr/>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24DD97-42F5-4305-AF8A-7EDFB280B7F1}" type="slidenum">
              <a:rPr lang="en-IN" smtClean="0"/>
              <a:pPr/>
              <a:t>‹#›</a:t>
            </a:fld>
            <a:endParaRPr lang="en-IN"/>
          </a:p>
        </p:txBody>
      </p:sp>
    </p:spTree>
    <p:extLst>
      <p:ext uri="{BB962C8B-B14F-4D97-AF65-F5344CB8AC3E}">
        <p14:creationId xmlns:p14="http://schemas.microsoft.com/office/powerpoint/2010/main" val="16822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113264B-C31F-4109-82E3-8D53CD0628D7}" type="datetimeFigureOut">
              <a:rPr lang="en-IN" smtClean="0"/>
              <a:pPr/>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24DD97-42F5-4305-AF8A-7EDFB280B7F1}" type="slidenum">
              <a:rPr lang="en-IN" smtClean="0"/>
              <a:pPr/>
              <a:t>‹#›</a:t>
            </a:fld>
            <a:endParaRPr lang="en-IN"/>
          </a:p>
        </p:txBody>
      </p:sp>
    </p:spTree>
    <p:extLst>
      <p:ext uri="{BB962C8B-B14F-4D97-AF65-F5344CB8AC3E}">
        <p14:creationId xmlns:p14="http://schemas.microsoft.com/office/powerpoint/2010/main" val="4111634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113264B-C31F-4109-82E3-8D53CD0628D7}" type="datetimeFigureOut">
              <a:rPr lang="en-IN" smtClean="0"/>
              <a:pPr/>
              <a:t>12-05-2023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24DD97-42F5-4305-AF8A-7EDFB280B7F1}" type="slidenum">
              <a:rPr lang="en-IN" smtClean="0"/>
              <a:pPr/>
              <a:t>‹#›</a:t>
            </a:fld>
            <a:endParaRPr lang="en-IN"/>
          </a:p>
        </p:txBody>
      </p:sp>
    </p:spTree>
    <p:extLst>
      <p:ext uri="{BB962C8B-B14F-4D97-AF65-F5344CB8AC3E}">
        <p14:creationId xmlns:p14="http://schemas.microsoft.com/office/powerpoint/2010/main" val="3684269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113264B-C31F-4109-82E3-8D53CD0628D7}" type="datetimeFigureOut">
              <a:rPr lang="en-IN" smtClean="0"/>
              <a:pPr/>
              <a:t>12-05-2023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24DD97-42F5-4305-AF8A-7EDFB280B7F1}" type="slidenum">
              <a:rPr lang="en-IN" smtClean="0"/>
              <a:pPr/>
              <a:t>‹#›</a:t>
            </a:fld>
            <a:endParaRPr lang="en-IN"/>
          </a:p>
        </p:txBody>
      </p:sp>
    </p:spTree>
    <p:extLst>
      <p:ext uri="{BB962C8B-B14F-4D97-AF65-F5344CB8AC3E}">
        <p14:creationId xmlns:p14="http://schemas.microsoft.com/office/powerpoint/2010/main" val="173355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13264B-C31F-4109-82E3-8D53CD0628D7}" type="datetimeFigureOut">
              <a:rPr lang="en-IN" smtClean="0"/>
              <a:pPr/>
              <a:t>12-05-2023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24DD97-42F5-4305-AF8A-7EDFB280B7F1}" type="slidenum">
              <a:rPr lang="en-IN" smtClean="0"/>
              <a:pPr/>
              <a:t>‹#›</a:t>
            </a:fld>
            <a:endParaRPr lang="en-IN"/>
          </a:p>
        </p:txBody>
      </p:sp>
    </p:spTree>
    <p:extLst>
      <p:ext uri="{BB962C8B-B14F-4D97-AF65-F5344CB8AC3E}">
        <p14:creationId xmlns:p14="http://schemas.microsoft.com/office/powerpoint/2010/main" val="4161711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13264B-C31F-4109-82E3-8D53CD0628D7}" type="datetimeFigureOut">
              <a:rPr lang="en-IN" smtClean="0"/>
              <a:pPr/>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24DD97-42F5-4305-AF8A-7EDFB280B7F1}" type="slidenum">
              <a:rPr lang="en-IN" smtClean="0"/>
              <a:pPr/>
              <a:t>‹#›</a:t>
            </a:fld>
            <a:endParaRPr lang="en-IN"/>
          </a:p>
        </p:txBody>
      </p:sp>
    </p:spTree>
    <p:extLst>
      <p:ext uri="{BB962C8B-B14F-4D97-AF65-F5344CB8AC3E}">
        <p14:creationId xmlns:p14="http://schemas.microsoft.com/office/powerpoint/2010/main" val="3198025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13264B-C31F-4109-82E3-8D53CD0628D7}" type="datetimeFigureOut">
              <a:rPr lang="en-IN" smtClean="0"/>
              <a:pPr/>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24DD97-42F5-4305-AF8A-7EDFB280B7F1}" type="slidenum">
              <a:rPr lang="en-IN" smtClean="0"/>
              <a:pPr/>
              <a:t>‹#›</a:t>
            </a:fld>
            <a:endParaRPr lang="en-IN"/>
          </a:p>
        </p:txBody>
      </p:sp>
    </p:spTree>
    <p:extLst>
      <p:ext uri="{BB962C8B-B14F-4D97-AF65-F5344CB8AC3E}">
        <p14:creationId xmlns:p14="http://schemas.microsoft.com/office/powerpoint/2010/main" val="3601173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13264B-C31F-4109-82E3-8D53CD0628D7}" type="datetimeFigureOut">
              <a:rPr lang="en-IN" smtClean="0"/>
              <a:pPr/>
              <a:t>12-05-2023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24DD97-42F5-4305-AF8A-7EDFB280B7F1}" type="slidenum">
              <a:rPr lang="en-IN" smtClean="0"/>
              <a:pPr/>
              <a:t>‹#›</a:t>
            </a:fld>
            <a:endParaRPr lang="en-IN"/>
          </a:p>
        </p:txBody>
      </p:sp>
    </p:spTree>
    <p:extLst>
      <p:ext uri="{BB962C8B-B14F-4D97-AF65-F5344CB8AC3E}">
        <p14:creationId xmlns:p14="http://schemas.microsoft.com/office/powerpoint/2010/main" val="27862303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F5627B7A-EE1D-57C9-FF08-6F022C4EBC82}"/>
              </a:ext>
            </a:extLst>
          </p:cNvPr>
          <p:cNvSpPr txBox="1"/>
          <p:nvPr/>
        </p:nvSpPr>
        <p:spPr>
          <a:xfrm>
            <a:off x="600075" y="834118"/>
            <a:ext cx="10991850" cy="6278642"/>
          </a:xfrm>
          <a:prstGeom prst="rect">
            <a:avLst/>
          </a:prstGeom>
          <a:noFill/>
        </p:spPr>
        <p:txBody>
          <a:bodyPr wrap="square" rtlCol="0">
            <a:spAutoFit/>
          </a:bodyPr>
          <a:lstStyle/>
          <a:p>
            <a:r>
              <a:rPr lang="en-IN" sz="3200" i="1" dirty="0">
                <a:solidFill>
                  <a:schemeClr val="tx1">
                    <a:lumMod val="95000"/>
                    <a:lumOff val="5000"/>
                  </a:schemeClr>
                </a:solidFill>
              </a:rPr>
              <a:t>COURSE :  </a:t>
            </a:r>
            <a:r>
              <a:rPr lang="en-IN" sz="3200" dirty="0">
                <a:solidFill>
                  <a:schemeClr val="tx1">
                    <a:lumMod val="95000"/>
                    <a:lumOff val="5000"/>
                  </a:schemeClr>
                </a:solidFill>
              </a:rPr>
              <a:t>OBJECT ORIENTED PROGRAMMING LANGUAGE</a:t>
            </a:r>
          </a:p>
          <a:p>
            <a:endParaRPr lang="en-IN" sz="3200" dirty="0">
              <a:solidFill>
                <a:schemeClr val="tx1">
                  <a:lumMod val="95000"/>
                  <a:lumOff val="5000"/>
                </a:schemeClr>
              </a:solidFill>
            </a:endParaRPr>
          </a:p>
          <a:p>
            <a:r>
              <a:rPr lang="en-IN" sz="3200" i="1" dirty="0">
                <a:solidFill>
                  <a:schemeClr val="tx1">
                    <a:lumMod val="95000"/>
                    <a:lumOff val="5000"/>
                  </a:schemeClr>
                </a:solidFill>
              </a:rPr>
              <a:t>COURSE COORDINATOR </a:t>
            </a:r>
            <a:r>
              <a:rPr lang="en-IN" sz="3200" dirty="0">
                <a:solidFill>
                  <a:schemeClr val="tx1">
                    <a:lumMod val="95000"/>
                    <a:lumOff val="5000"/>
                  </a:schemeClr>
                </a:solidFill>
              </a:rPr>
              <a:t>: N.VENKATA RAMANA SIR</a:t>
            </a:r>
          </a:p>
          <a:p>
            <a:endParaRPr lang="en-IN" sz="3200" dirty="0">
              <a:solidFill>
                <a:schemeClr val="tx1">
                  <a:lumMod val="95000"/>
                  <a:lumOff val="5000"/>
                </a:schemeClr>
              </a:solidFill>
            </a:endParaRPr>
          </a:p>
          <a:p>
            <a:r>
              <a:rPr lang="en-IN" sz="3200" i="1" dirty="0">
                <a:solidFill>
                  <a:schemeClr val="tx1">
                    <a:lumMod val="95000"/>
                    <a:lumOff val="5000"/>
                  </a:schemeClr>
                </a:solidFill>
              </a:rPr>
              <a:t>TITLE OF THE PROJECT </a:t>
            </a:r>
            <a:r>
              <a:rPr lang="en-IN" sz="3200" dirty="0">
                <a:solidFill>
                  <a:schemeClr val="tx1">
                    <a:lumMod val="95000"/>
                    <a:lumOff val="5000"/>
                  </a:schemeClr>
                </a:solidFill>
              </a:rPr>
              <a:t>: RESERVATION MANAGEMENT SYSTEM</a:t>
            </a:r>
          </a:p>
          <a:p>
            <a:endParaRPr lang="en-IN" sz="3200" dirty="0">
              <a:solidFill>
                <a:schemeClr val="tx1">
                  <a:lumMod val="95000"/>
                  <a:lumOff val="5000"/>
                </a:schemeClr>
              </a:solidFill>
            </a:endParaRPr>
          </a:p>
          <a:p>
            <a:r>
              <a:rPr lang="en-IN" sz="3200" i="1" dirty="0">
                <a:solidFill>
                  <a:schemeClr val="tx1">
                    <a:lumMod val="95000"/>
                    <a:lumOff val="5000"/>
                  </a:schemeClr>
                </a:solidFill>
              </a:rPr>
              <a:t>LIST OF DEVELOPERS </a:t>
            </a:r>
            <a:r>
              <a:rPr lang="en-IN" sz="3200" dirty="0">
                <a:solidFill>
                  <a:schemeClr val="tx1">
                    <a:lumMod val="95000"/>
                    <a:lumOff val="5000"/>
                  </a:schemeClr>
                </a:solidFill>
              </a:rPr>
              <a:t>: A.SOMINI</a:t>
            </a:r>
          </a:p>
          <a:p>
            <a:r>
              <a:rPr lang="en-IN" sz="3200" dirty="0">
                <a:solidFill>
                  <a:schemeClr val="tx1">
                    <a:lumMod val="95000"/>
                    <a:lumOff val="5000"/>
                  </a:schemeClr>
                </a:solidFill>
              </a:rPr>
              <a:t>                                        C.LOUKYA</a:t>
            </a:r>
          </a:p>
          <a:p>
            <a:r>
              <a:rPr lang="en-IN" sz="3200" dirty="0">
                <a:solidFill>
                  <a:schemeClr val="tx1">
                    <a:lumMod val="95000"/>
                    <a:lumOff val="5000"/>
                  </a:schemeClr>
                </a:solidFill>
              </a:rPr>
              <a:t>                                        A.HARSHA VARDHINI</a:t>
            </a:r>
          </a:p>
          <a:p>
            <a:r>
              <a:rPr lang="en-IN" sz="3200" dirty="0">
                <a:solidFill>
                  <a:schemeClr val="tx1">
                    <a:lumMod val="95000"/>
                    <a:lumOff val="5000"/>
                  </a:schemeClr>
                </a:solidFill>
              </a:rPr>
              <a:t>                                        K.VARSHA</a:t>
            </a:r>
          </a:p>
          <a:p>
            <a:r>
              <a:rPr lang="en-IN" sz="3200" dirty="0">
                <a:solidFill>
                  <a:schemeClr val="tx1">
                    <a:lumMod val="95000"/>
                    <a:lumOff val="5000"/>
                  </a:schemeClr>
                </a:solidFill>
              </a:rPr>
              <a:t>                                        I.VYSHNAVI</a:t>
            </a:r>
          </a:p>
          <a:p>
            <a:endParaRPr lang="en-IN" sz="3200" dirty="0">
              <a:solidFill>
                <a:schemeClr val="bg2"/>
              </a:solidFill>
            </a:endParaRPr>
          </a:p>
          <a:p>
            <a:endParaRPr lang="en-IN" dirty="0">
              <a:solidFill>
                <a:schemeClr val="bg2"/>
              </a:solidFill>
            </a:endParaRPr>
          </a:p>
        </p:txBody>
      </p:sp>
    </p:spTree>
    <p:extLst>
      <p:ext uri="{BB962C8B-B14F-4D97-AF65-F5344CB8AC3E}">
        <p14:creationId xmlns:p14="http://schemas.microsoft.com/office/powerpoint/2010/main" val="2659678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7DEB852A-B3E3-BD91-D188-6CB1884114A9}"/>
              </a:ext>
            </a:extLst>
          </p:cNvPr>
          <p:cNvSpPr txBox="1"/>
          <p:nvPr/>
        </p:nvSpPr>
        <p:spPr>
          <a:xfrm>
            <a:off x="534185" y="414779"/>
            <a:ext cx="11359299" cy="5740033"/>
          </a:xfrm>
          <a:prstGeom prst="rect">
            <a:avLst/>
          </a:prstGeom>
          <a:noFill/>
        </p:spPr>
        <p:txBody>
          <a:bodyPr wrap="square" rtlCol="0">
            <a:spAutoFit/>
          </a:bodyPr>
          <a:lstStyle/>
          <a:p>
            <a:r>
              <a:rPr lang="en-IN" sz="2800" dirty="0"/>
              <a:t>QUESTION AND ANSWERS:</a:t>
            </a:r>
          </a:p>
          <a:p>
            <a:endParaRPr lang="en-IN" sz="1100" dirty="0"/>
          </a:p>
          <a:p>
            <a:pPr marL="342900" indent="-342900">
              <a:buFont typeface="Wingdings" panose="05000000000000000000" pitchFamily="2" charset="2"/>
              <a:buChar char="Ø"/>
            </a:pPr>
            <a:r>
              <a:rPr lang="en-IN" sz="2400" dirty="0">
                <a:solidFill>
                  <a:srgbClr val="FF0000"/>
                </a:solidFill>
              </a:rPr>
              <a:t>What is a Reservation Management System?</a:t>
            </a:r>
          </a:p>
          <a:p>
            <a:pPr marL="342900" indent="-342900">
              <a:buFont typeface="Arial" panose="020B0604020202020204" pitchFamily="34" charset="0"/>
              <a:buChar cha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It is a cloud-based tool to help you manage your property’s operations and bookings to securely collect and store your details.</a:t>
            </a:r>
          </a:p>
          <a:p>
            <a:pPr marL="342900" indent="-342900">
              <a:buFont typeface="Arial" panose="020B0604020202020204" pitchFamily="34" charset="0"/>
              <a:buChar cha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Serving as a centralized management system, a reservation management system allows you to keep track of everything in one place. </a:t>
            </a:r>
          </a:p>
          <a:p>
            <a:pPr marL="342900" indent="-342900">
              <a:buFont typeface="Arial" panose="020B0604020202020204" pitchFamily="34" charset="0"/>
              <a:buChar cha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You can manage your rates with the click of a button, improve guest satisfaction through automated communication, track profitability through detailed reporting, and more!</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Ø"/>
            </a:pPr>
            <a:r>
              <a:rPr lang="en-US" sz="2400" dirty="0">
                <a:solidFill>
                  <a:srgbClr val="FF0000"/>
                </a:solidFill>
              </a:rPr>
              <a:t>Why should we use a Reservation Management System?</a:t>
            </a:r>
          </a:p>
          <a:p>
            <a:pPr marL="342900" indent="-342900">
              <a:buFont typeface="Arial" panose="020B0604020202020204" pitchFamily="34" charset="0"/>
              <a:buChar char="•"/>
            </a:pPr>
            <a:r>
              <a:rPr lang="en-US" sz="2000" dirty="0">
                <a:latin typeface="Bahnschrift" panose="020B0502040204020203" pitchFamily="34" charset="0"/>
              </a:rPr>
              <a:t>Simply put, the right reservation system can save your money, and improve your guests’ experience.</a:t>
            </a:r>
          </a:p>
          <a:p>
            <a:pPr marL="342900" indent="-342900">
              <a:buFont typeface="Arial" panose="020B0604020202020204" pitchFamily="34" charset="0"/>
              <a:buChar char="•"/>
            </a:pPr>
            <a:r>
              <a:rPr lang="en-US" sz="2000" dirty="0">
                <a:latin typeface="Bahnschrift" panose="020B0502040204020203" pitchFamily="34" charset="0"/>
              </a:rPr>
              <a:t>Reservation systems aim to simplify your day-to-day operations so you can spend more time focusing on what really matters.</a:t>
            </a:r>
          </a:p>
          <a:p>
            <a:pPr marL="342900" indent="-342900">
              <a:buFont typeface="Arial" panose="020B0604020202020204" pitchFamily="34" charset="0"/>
              <a:buChar char="•"/>
            </a:pPr>
            <a:r>
              <a:rPr lang="en-US" sz="2000" dirty="0">
                <a:latin typeface="Bahnschrift" panose="020B0502040204020203" pitchFamily="34" charset="0"/>
              </a:rPr>
              <a:t>By implementing a robust reservation system, you can increase efficiency by automating a huge portion of daily operations and conveniently streamlining a number of processes, including the guest’s online booking journey.</a:t>
            </a:r>
            <a:endParaRPr lang="en-IN" sz="2000" dirty="0">
              <a:latin typeface="Bahnschrift" panose="020B0502040204020203" pitchFamily="34" charset="0"/>
            </a:endParaRPr>
          </a:p>
        </p:txBody>
      </p:sp>
    </p:spTree>
    <p:extLst>
      <p:ext uri="{BB962C8B-B14F-4D97-AF65-F5344CB8AC3E}">
        <p14:creationId xmlns:p14="http://schemas.microsoft.com/office/powerpoint/2010/main" val="1080611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extBox 3">
            <a:extLst>
              <a:ext uri="{FF2B5EF4-FFF2-40B4-BE49-F238E27FC236}">
                <a16:creationId xmlns:a16="http://schemas.microsoft.com/office/drawing/2014/main" xmlns="" id="{305E537E-880A-CF0F-4FA6-F97E6D42C42A}"/>
              </a:ext>
            </a:extLst>
          </p:cNvPr>
          <p:cNvSpPr txBox="1"/>
          <p:nvPr/>
        </p:nvSpPr>
        <p:spPr>
          <a:xfrm>
            <a:off x="380768" y="506271"/>
            <a:ext cx="11038788" cy="5948313"/>
          </a:xfrm>
          <a:prstGeom prst="rect">
            <a:avLst/>
          </a:prstGeom>
          <a:noFill/>
        </p:spPr>
        <p:txBody>
          <a:bodyPr wrap="square" rtlCol="0">
            <a:spAutoFit/>
          </a:bodyPr>
          <a:lstStyle/>
          <a:p>
            <a:endParaRPr lang="en-IN"/>
          </a:p>
        </p:txBody>
      </p:sp>
      <p:sp>
        <p:nvSpPr>
          <p:cNvPr id="5" name="TextBox 4"/>
          <p:cNvSpPr txBox="1"/>
          <p:nvPr/>
        </p:nvSpPr>
        <p:spPr>
          <a:xfrm>
            <a:off x="191146" y="1225857"/>
            <a:ext cx="11809708" cy="1631216"/>
          </a:xfrm>
          <a:prstGeom prst="rect">
            <a:avLst/>
          </a:prstGeom>
          <a:noFill/>
        </p:spPr>
        <p:txBody>
          <a:bodyPr wrap="square" rtlCol="0">
            <a:spAutoFit/>
          </a:bodyPr>
          <a:lstStyle/>
          <a:p>
            <a:r>
              <a:rPr lang="en-US" sz="2000" dirty="0" smtClean="0">
                <a:solidFill>
                  <a:schemeClr val="tx1">
                    <a:lumMod val="95000"/>
                    <a:lumOff val="5000"/>
                  </a:schemeClr>
                </a:solidFill>
                <a:latin typeface="Arial Rounded MT Bold" pitchFamily="34" charset="0"/>
              </a:rPr>
              <a:t>What are the roles of reservation manager?</a:t>
            </a:r>
          </a:p>
          <a:p>
            <a:endParaRPr lang="en-US" sz="2000" dirty="0">
              <a:solidFill>
                <a:schemeClr val="tx1">
                  <a:lumMod val="95000"/>
                  <a:lumOff val="5000"/>
                </a:schemeClr>
              </a:solidFill>
              <a:latin typeface="Arial Rounded MT Bold" pitchFamily="34" charset="0"/>
            </a:endParaRPr>
          </a:p>
          <a:p>
            <a:pPr marL="342900" indent="-342900">
              <a:buFont typeface="Arial" panose="020B0604020202020204" pitchFamily="34" charset="0"/>
              <a:buChar char="•"/>
            </a:pPr>
            <a:r>
              <a:rPr lang="en-US" sz="2000" dirty="0" smtClean="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The reservation department handles all reservation requests for accommodation, interacts with the customers and constantly monitors the room status and the reservation status. The role of reservation department is not limited to making reservation.</a:t>
            </a:r>
            <a:endParaRPr lang="en-US" sz="2000"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 name="TextBox 5"/>
          <p:cNvSpPr txBox="1"/>
          <p:nvPr/>
        </p:nvSpPr>
        <p:spPr>
          <a:xfrm>
            <a:off x="168932" y="3528247"/>
            <a:ext cx="11693471" cy="1938992"/>
          </a:xfrm>
          <a:prstGeom prst="rect">
            <a:avLst/>
          </a:prstGeom>
          <a:noFill/>
        </p:spPr>
        <p:txBody>
          <a:bodyPr wrap="square" rtlCol="0">
            <a:spAutoFit/>
          </a:bodyPr>
          <a:lstStyle/>
          <a:p>
            <a:r>
              <a:rPr lang="en-US" sz="2000" dirty="0" smtClean="0">
                <a:solidFill>
                  <a:schemeClr val="tx1">
                    <a:lumMod val="95000"/>
                    <a:lumOff val="5000"/>
                  </a:schemeClr>
                </a:solidFill>
                <a:latin typeface="Arial Rounded MT Bold" pitchFamily="34" charset="0"/>
              </a:rPr>
              <a:t>What do you conclude from this project?</a:t>
            </a:r>
          </a:p>
          <a:p>
            <a:endParaRPr lang="en-US" sz="2000" dirty="0" smtClean="0">
              <a:solidFill>
                <a:schemeClr val="tx1">
                  <a:lumMod val="95000"/>
                  <a:lumOff val="5000"/>
                </a:schemeClr>
              </a:solidFill>
              <a:latin typeface="Arial Rounded MT Bold" pitchFamily="34" charset="0"/>
            </a:endParaRPr>
          </a:p>
          <a:p>
            <a:pPr marL="342900" indent="-342900">
              <a:buFont typeface="Arial" panose="020B0604020202020204" pitchFamily="34" charset="0"/>
              <a:buChar char="•"/>
            </a:pPr>
            <a:r>
              <a:rPr lang="en-US" sz="2000" dirty="0" smtClean="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It reduces the scope of manual error and conveniently maintains any modifications, cancellations in the reservations. It not only provides flight details but also but also creates a platform to book tickets, cancels or modifies ticket timings or dates and even informs about the number of people on board</a:t>
            </a:r>
            <a:endParaRPr lang="en-US" sz="2000" dirty="0">
              <a:solidFill>
                <a:schemeClr val="tx1">
                  <a:lumMod val="95000"/>
                  <a:lumOff val="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971226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6"/>
          <p:cNvSpPr/>
          <p:nvPr/>
        </p:nvSpPr>
        <p:spPr>
          <a:xfrm>
            <a:off x="0" y="0"/>
            <a:ext cx="12192000" cy="68580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7657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TextBox 4">
            <a:extLst>
              <a:ext uri="{FF2B5EF4-FFF2-40B4-BE49-F238E27FC236}">
                <a16:creationId xmlns:a16="http://schemas.microsoft.com/office/drawing/2014/main" xmlns="" id="{454A107E-FB4E-E2A4-0071-C898ACA57F64}"/>
              </a:ext>
            </a:extLst>
          </p:cNvPr>
          <p:cNvSpPr txBox="1"/>
          <p:nvPr/>
        </p:nvSpPr>
        <p:spPr>
          <a:xfrm rot="10800000" flipH="1" flipV="1">
            <a:off x="454196" y="229984"/>
            <a:ext cx="11115675" cy="6017032"/>
          </a:xfrm>
          <a:prstGeom prst="rect">
            <a:avLst/>
          </a:prstGeom>
          <a:noFill/>
        </p:spPr>
        <p:txBody>
          <a:bodyPr wrap="square" rtlCol="0">
            <a:spAutoFit/>
          </a:bodyPr>
          <a:lstStyle/>
          <a:p>
            <a:r>
              <a:rPr lang="en-US" sz="2800" i="1" dirty="0">
                <a:solidFill>
                  <a:schemeClr val="tx1">
                    <a:lumMod val="95000"/>
                    <a:lumOff val="5000"/>
                  </a:schemeClr>
                </a:solidFill>
                <a:latin typeface="Arial Rounded MT Bold" panose="020F0704030504030204" pitchFamily="34" charset="0"/>
              </a:rPr>
              <a:t>BRIEF ON </a:t>
            </a:r>
            <a:r>
              <a:rPr lang="en-US" sz="2800" i="1" dirty="0" smtClean="0">
                <a:solidFill>
                  <a:schemeClr val="tx1">
                    <a:lumMod val="95000"/>
                    <a:lumOff val="5000"/>
                  </a:schemeClr>
                </a:solidFill>
                <a:latin typeface="Arial Rounded MT Bold" panose="020F0704030504030204" pitchFamily="34" charset="0"/>
              </a:rPr>
              <a:t>PROJECT</a:t>
            </a:r>
          </a:p>
          <a:p>
            <a:endParaRPr lang="en-US" sz="900" i="1" dirty="0">
              <a:solidFill>
                <a:schemeClr val="tx1">
                  <a:lumMod val="95000"/>
                  <a:lumOff val="5000"/>
                </a:schemeClr>
              </a:solidFill>
              <a:latin typeface="Arial Rounded MT Bold" panose="020F0704030504030204" pitchFamily="34" charset="0"/>
            </a:endParaRPr>
          </a:p>
          <a:p>
            <a:pPr marL="342900" indent="-342900">
              <a:lnSpc>
                <a:spcPct val="150000"/>
              </a:lnSpc>
              <a:buFont typeface="Wingdings" panose="05000000000000000000" pitchFamily="2" charset="2"/>
              <a:buChar char="§"/>
            </a:pPr>
            <a:r>
              <a:rPr lang="en-US" sz="2000" b="0" i="0" dirty="0">
                <a:solidFill>
                  <a:schemeClr val="tx1">
                    <a:lumMod val="95000"/>
                    <a:lumOff val="5000"/>
                  </a:schemeClr>
                </a:solidFill>
                <a:effectLst/>
                <a:latin typeface="Source Sans Pro" panose="020B0503030403020204" pitchFamily="34" charset="0"/>
              </a:rPr>
              <a:t>Reservation Management System using Java.</a:t>
            </a:r>
          </a:p>
          <a:p>
            <a:pPr marL="342900" indent="-342900">
              <a:lnSpc>
                <a:spcPct val="150000"/>
              </a:lnSpc>
              <a:buFont typeface="Wingdings" panose="05000000000000000000" pitchFamily="2" charset="2"/>
              <a:buChar char="§"/>
            </a:pPr>
            <a:r>
              <a:rPr lang="en-US" sz="2000" b="0" i="0" dirty="0">
                <a:solidFill>
                  <a:schemeClr val="tx1">
                    <a:lumMod val="95000"/>
                    <a:lumOff val="5000"/>
                  </a:schemeClr>
                </a:solidFill>
                <a:effectLst/>
                <a:latin typeface="Source Sans Pro" panose="020B0503030403020204" pitchFamily="34" charset="0"/>
              </a:rPr>
              <a:t> </a:t>
            </a:r>
            <a:r>
              <a:rPr lang="en-US" sz="2000" dirty="0">
                <a:solidFill>
                  <a:schemeClr val="tx1">
                    <a:lumMod val="95000"/>
                    <a:lumOff val="5000"/>
                  </a:schemeClr>
                </a:solidFill>
                <a:latin typeface="Source Sans Pro" panose="020B0503030403020204" pitchFamily="34" charset="0"/>
              </a:rPr>
              <a:t>In t</a:t>
            </a:r>
            <a:r>
              <a:rPr lang="en-US" sz="2000" b="0" i="0" dirty="0">
                <a:solidFill>
                  <a:schemeClr val="tx1">
                    <a:lumMod val="95000"/>
                    <a:lumOff val="5000"/>
                  </a:schemeClr>
                </a:solidFill>
                <a:effectLst/>
                <a:latin typeface="Source Sans Pro" panose="020B0503030403020204" pitchFamily="34" charset="0"/>
              </a:rPr>
              <a:t>his system allows you to make reservations for guests in online mode.</a:t>
            </a:r>
          </a:p>
          <a:p>
            <a:pPr marL="342900" indent="-342900">
              <a:lnSpc>
                <a:spcPct val="150000"/>
              </a:lnSpc>
              <a:buFont typeface="Wingdings" panose="05000000000000000000" pitchFamily="2" charset="2"/>
              <a:buChar char="§"/>
            </a:pPr>
            <a:r>
              <a:rPr lang="en-US" sz="2000" b="0" i="0" dirty="0">
                <a:solidFill>
                  <a:schemeClr val="tx1">
                    <a:lumMod val="95000"/>
                    <a:lumOff val="5000"/>
                  </a:schemeClr>
                </a:solidFill>
                <a:effectLst/>
                <a:latin typeface="Source Sans Pro" panose="020B0503030403020204" pitchFamily="34" charset="0"/>
              </a:rPr>
              <a:t> Online reservation systems have become increasingly popular in recent years, as more and more businesses look to streamline their booking process and provide a more convenient experience for their customers. </a:t>
            </a:r>
          </a:p>
          <a:p>
            <a:pPr marL="342900" indent="-342900">
              <a:lnSpc>
                <a:spcPct val="150000"/>
              </a:lnSpc>
              <a:buFont typeface="Wingdings" panose="05000000000000000000" pitchFamily="2" charset="2"/>
              <a:buChar char="§"/>
            </a:pPr>
            <a:r>
              <a:rPr lang="en-US" sz="2000" b="0" i="0" dirty="0">
                <a:solidFill>
                  <a:schemeClr val="tx1">
                    <a:lumMod val="95000"/>
                    <a:lumOff val="5000"/>
                  </a:schemeClr>
                </a:solidFill>
                <a:effectLst/>
                <a:latin typeface="Source Sans Pro" panose="020B0503030403020204" pitchFamily="34" charset="0"/>
              </a:rPr>
              <a:t>In this blog, we will discuss how to build an online reservation system using Java. </a:t>
            </a:r>
          </a:p>
          <a:p>
            <a:pPr marL="342900" indent="-342900">
              <a:lnSpc>
                <a:spcPct val="150000"/>
              </a:lnSpc>
              <a:buFont typeface="Wingdings" panose="05000000000000000000" pitchFamily="2" charset="2"/>
              <a:buChar char="§"/>
            </a:pPr>
            <a:r>
              <a:rPr lang="en-US" sz="2000" b="0" i="0" dirty="0">
                <a:solidFill>
                  <a:schemeClr val="tx1">
                    <a:lumMod val="95000"/>
                    <a:lumOff val="5000"/>
                  </a:schemeClr>
                </a:solidFill>
                <a:effectLst/>
                <a:latin typeface="Source Sans Pro" panose="020B0503030403020204" pitchFamily="34" charset="0"/>
              </a:rPr>
              <a:t>The online reservation system we will build will be a simple console-based application that allows users to make, view, and cancel reservations. </a:t>
            </a:r>
          </a:p>
          <a:p>
            <a:pPr marL="342900" indent="-342900">
              <a:lnSpc>
                <a:spcPct val="150000"/>
              </a:lnSpc>
              <a:buFont typeface="Wingdings" panose="05000000000000000000" pitchFamily="2" charset="2"/>
              <a:buChar char="§"/>
            </a:pPr>
            <a:r>
              <a:rPr lang="en-US" sz="2000" b="0" i="0" dirty="0">
                <a:solidFill>
                  <a:schemeClr val="tx1">
                    <a:lumMod val="95000"/>
                    <a:lumOff val="5000"/>
                  </a:schemeClr>
                </a:solidFill>
                <a:effectLst/>
                <a:latin typeface="Source Sans Pro" panose="020B0503030403020204" pitchFamily="34" charset="0"/>
              </a:rPr>
              <a:t>For businesses, online reservation systems offer a number of benefits, including increased efficiency, reduced workload, improved customer experience, and the ability to manage and monitor reservations in real-time.</a:t>
            </a:r>
            <a:endParaRPr lang="en-US" sz="2000" i="1" dirty="0">
              <a:solidFill>
                <a:schemeClr val="tx1">
                  <a:lumMod val="95000"/>
                  <a:lumOff val="5000"/>
                </a:schemeClr>
              </a:solidFill>
            </a:endParaRPr>
          </a:p>
          <a:p>
            <a:endParaRPr lang="en-IN" dirty="0"/>
          </a:p>
        </p:txBody>
      </p:sp>
    </p:spTree>
    <p:extLst>
      <p:ext uri="{BB962C8B-B14F-4D97-AF65-F5344CB8AC3E}">
        <p14:creationId xmlns:p14="http://schemas.microsoft.com/office/powerpoint/2010/main" val="476969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492F6D87-C33D-B7D0-DC7B-FC37316A880A}"/>
              </a:ext>
            </a:extLst>
          </p:cNvPr>
          <p:cNvSpPr txBox="1"/>
          <p:nvPr/>
        </p:nvSpPr>
        <p:spPr>
          <a:xfrm>
            <a:off x="96934" y="155962"/>
            <a:ext cx="10982325" cy="6617196"/>
          </a:xfrm>
          <a:prstGeom prst="rect">
            <a:avLst/>
          </a:prstGeom>
          <a:noFill/>
        </p:spPr>
        <p:txBody>
          <a:bodyPr wrap="square" rtlCol="0">
            <a:spAutoFit/>
          </a:bodyPr>
          <a:lstStyle/>
          <a:p>
            <a:r>
              <a:rPr lang="en-US" sz="2800" i="1" dirty="0">
                <a:solidFill>
                  <a:srgbClr val="C00000"/>
                </a:solidFill>
                <a:latin typeface="Arial Black" panose="020B0A04020102020204" pitchFamily="34" charset="0"/>
                <a:cs typeface="AngsanaUPC" panose="020B0502040204020203" pitchFamily="18" charset="-34"/>
              </a:rPr>
              <a:t>FEATURES OF PROJECT:</a:t>
            </a:r>
          </a:p>
          <a:p>
            <a:endParaRPr lang="en-US" sz="1800" i="1" dirty="0">
              <a:latin typeface="+mj-lt"/>
              <a:cs typeface="AngsanaUPC" panose="020B0502040204020203" pitchFamily="18" charset="-34"/>
            </a:endParaRPr>
          </a:p>
          <a:p>
            <a:pPr marL="285750" indent="-285750">
              <a:buFont typeface="Wingdings" panose="05000000000000000000" pitchFamily="2" charset="2"/>
              <a:buChar char="§"/>
            </a:pPr>
            <a:r>
              <a:rPr lang="en-US" sz="2400" dirty="0">
                <a:latin typeface="+mj-lt"/>
                <a:cs typeface="AngsanaUPC" panose="020B0502040204020203" pitchFamily="18" charset="-34"/>
              </a:rPr>
              <a:t> In this project we are going to maintain a small </a:t>
            </a:r>
            <a:r>
              <a:rPr lang="en-US" sz="2400" i="1" dirty="0">
                <a:latin typeface="+mj-lt"/>
                <a:cs typeface="AngsanaUPC" panose="020B0502040204020203" pitchFamily="18" charset="-34"/>
              </a:rPr>
              <a:t>RESERVATION MANAGEMENT  RECORD</a:t>
            </a:r>
            <a:r>
              <a:rPr lang="en-IN" sz="2400" i="1" dirty="0">
                <a:latin typeface="+mj-lt"/>
                <a:cs typeface="AngsanaUPC" panose="020B0502040204020203" pitchFamily="18" charset="-34"/>
              </a:rPr>
              <a:t> by using java language.</a:t>
            </a:r>
          </a:p>
          <a:p>
            <a:pPr marL="285750" indent="-285750">
              <a:buFont typeface="Wingdings" panose="05000000000000000000" pitchFamily="2" charset="2"/>
              <a:buChar char="§"/>
            </a:pPr>
            <a:r>
              <a:rPr lang="en-IN" sz="2400" i="1" dirty="0">
                <a:latin typeface="+mj-lt"/>
                <a:cs typeface="AngsanaUPC" panose="020B0502040204020203" pitchFamily="18" charset="-34"/>
              </a:rPr>
              <a:t>In this we can allow </a:t>
            </a:r>
            <a:r>
              <a:rPr lang="en-US" sz="2400" i="1" dirty="0">
                <a:latin typeface="+mj-lt"/>
                <a:cs typeface="AngsanaUPC" panose="020B0502040204020203" pitchFamily="18" charset="-34"/>
              </a:rPr>
              <a:t>users to make reservations   for available resources, modify or cancel  their reservations , confirmation or payment processing and Sends automated notifications and remainders to users about their reservations .</a:t>
            </a:r>
          </a:p>
          <a:p>
            <a:pPr marL="285750" indent="-285750">
              <a:buFont typeface="Wingdings" panose="05000000000000000000" pitchFamily="2" charset="2"/>
              <a:buChar char="§"/>
            </a:pPr>
            <a:r>
              <a:rPr lang="en-US" sz="2400" i="1" dirty="0">
                <a:latin typeface="+mj-lt"/>
                <a:cs typeface="AngsanaUPC" panose="020B0502040204020203" pitchFamily="18" charset="-34"/>
              </a:rPr>
              <a:t>It Provides support for multiple languages and currencies to cater to diverse user requirements .                       </a:t>
            </a:r>
          </a:p>
          <a:p>
            <a:pPr marL="285750" indent="-285750">
              <a:buFont typeface="Wingdings" panose="05000000000000000000" pitchFamily="2" charset="2"/>
              <a:buChar char="§"/>
            </a:pPr>
            <a:r>
              <a:rPr lang="en-US" sz="2400" i="1" dirty="0">
                <a:latin typeface="+mj-lt"/>
                <a:cs typeface="AngsanaUPC" panose="020B0502040204020203" pitchFamily="18" charset="-34"/>
              </a:rPr>
              <a:t> Allows administrators to manage resources or services, such as </a:t>
            </a:r>
          </a:p>
          <a:p>
            <a:pPr marL="457200" indent="-457200">
              <a:buFont typeface="+mj-lt"/>
              <a:buAutoNum type="arabicPeriod"/>
            </a:pPr>
            <a:r>
              <a:rPr lang="en-US" sz="2400" i="1" dirty="0">
                <a:latin typeface="+mj-lt"/>
                <a:cs typeface="AngsanaUPC" panose="020B0502040204020203" pitchFamily="18" charset="-34"/>
              </a:rPr>
              <a:t>Adding,         </a:t>
            </a:r>
          </a:p>
          <a:p>
            <a:pPr marL="457200" indent="-457200">
              <a:buFont typeface="+mj-lt"/>
              <a:buAutoNum type="arabicPeriod"/>
            </a:pPr>
            <a:r>
              <a:rPr lang="en-US" sz="2400" i="1" dirty="0">
                <a:latin typeface="+mj-lt"/>
                <a:cs typeface="AngsanaUPC" panose="020B0502040204020203" pitchFamily="18" charset="-34"/>
              </a:rPr>
              <a:t>Updating or </a:t>
            </a:r>
          </a:p>
          <a:p>
            <a:pPr marL="457200" indent="-457200">
              <a:buFont typeface="+mj-lt"/>
              <a:buAutoNum type="arabicPeriod"/>
            </a:pPr>
            <a:r>
              <a:rPr lang="en-US" sz="2400" i="1" dirty="0">
                <a:latin typeface="+mj-lt"/>
                <a:cs typeface="AngsanaUPC" panose="020B0502040204020203" pitchFamily="18" charset="-34"/>
              </a:rPr>
              <a:t>Deleting resources,</a:t>
            </a:r>
          </a:p>
          <a:p>
            <a:pPr marL="457200" indent="-457200">
              <a:buFont typeface="+mj-lt"/>
              <a:buAutoNum type="arabicPeriod"/>
            </a:pPr>
            <a:r>
              <a:rPr lang="en-US" sz="2400" i="1" dirty="0">
                <a:latin typeface="+mj-lt"/>
                <a:cs typeface="AngsanaUPC" panose="020B0502040204020203" pitchFamily="18" charset="-34"/>
              </a:rPr>
              <a:t>Setting availability  and </a:t>
            </a:r>
          </a:p>
          <a:p>
            <a:pPr marL="457200" indent="-457200">
              <a:buFont typeface="+mj-lt"/>
              <a:buAutoNum type="arabicPeriod"/>
            </a:pPr>
            <a:r>
              <a:rPr lang="en-US" sz="2400" i="1" dirty="0">
                <a:latin typeface="+mj-lt"/>
                <a:cs typeface="AngsanaUPC" panose="020B0502040204020203" pitchFamily="18" charset="-34"/>
              </a:rPr>
              <a:t>Managing pricing.</a:t>
            </a:r>
          </a:p>
          <a:p>
            <a:pPr marL="285750" indent="-285750">
              <a:buFont typeface="Wingdings" panose="05000000000000000000" pitchFamily="2" charset="2"/>
              <a:buChar char="§"/>
            </a:pPr>
            <a:r>
              <a:rPr lang="en-US" sz="2400" i="1" dirty="0">
                <a:latin typeface="+mj-lt"/>
                <a:cs typeface="AngsanaUPC" panose="020B0502040204020203" pitchFamily="18" charset="-34"/>
              </a:rPr>
              <a:t> It may include features such as email notifications, SMS alerts, and in-app notifications.</a:t>
            </a:r>
          </a:p>
          <a:p>
            <a:r>
              <a:rPr lang="en-US" sz="1800" i="1" dirty="0"/>
              <a:t> </a:t>
            </a:r>
            <a:endParaRPr lang="en-IN" dirty="0"/>
          </a:p>
        </p:txBody>
      </p:sp>
    </p:spTree>
    <p:extLst>
      <p:ext uri="{BB962C8B-B14F-4D97-AF65-F5344CB8AC3E}">
        <p14:creationId xmlns:p14="http://schemas.microsoft.com/office/powerpoint/2010/main" val="1212613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descr="Diagram&#10;&#10;Description automatically generated">
            <a:extLst>
              <a:ext uri="{FF2B5EF4-FFF2-40B4-BE49-F238E27FC236}">
                <a16:creationId xmlns:a16="http://schemas.microsoft.com/office/drawing/2014/main" xmlns="" id="{B4C867A1-F459-113D-7300-D10A35832E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5050" y="204787"/>
            <a:ext cx="7581900" cy="6448425"/>
          </a:xfrm>
          <a:prstGeom prst="rect">
            <a:avLst/>
          </a:prstGeom>
        </p:spPr>
      </p:pic>
    </p:spTree>
    <p:extLst>
      <p:ext uri="{BB962C8B-B14F-4D97-AF65-F5344CB8AC3E}">
        <p14:creationId xmlns:p14="http://schemas.microsoft.com/office/powerpoint/2010/main" val="3239917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extBox 3">
            <a:extLst>
              <a:ext uri="{FF2B5EF4-FFF2-40B4-BE49-F238E27FC236}">
                <a16:creationId xmlns:a16="http://schemas.microsoft.com/office/drawing/2014/main" xmlns="" id="{A4F14CAD-DBA4-746A-EEDD-8A57016A82F5}"/>
              </a:ext>
            </a:extLst>
          </p:cNvPr>
          <p:cNvSpPr txBox="1"/>
          <p:nvPr/>
        </p:nvSpPr>
        <p:spPr>
          <a:xfrm>
            <a:off x="666750" y="571500"/>
            <a:ext cx="10925175" cy="6401753"/>
          </a:xfrm>
          <a:prstGeom prst="rect">
            <a:avLst/>
          </a:prstGeom>
          <a:noFill/>
        </p:spPr>
        <p:txBody>
          <a:bodyPr wrap="square" rtlCol="0">
            <a:spAutoFit/>
          </a:bodyPr>
          <a:lstStyle/>
          <a:p>
            <a:r>
              <a:rPr lang="en-IN" sz="2800" dirty="0" smtClean="0">
                <a:solidFill>
                  <a:schemeClr val="bg2">
                    <a:lumMod val="10000"/>
                  </a:schemeClr>
                </a:solidFill>
              </a:rPr>
              <a:t>LIST OF CLASSES USED IN THIS PROJECT:</a:t>
            </a:r>
          </a:p>
          <a:p>
            <a:endParaRPr lang="en-IN" sz="2400" dirty="0" smtClean="0">
              <a:solidFill>
                <a:schemeClr val="bg2">
                  <a:lumMod val="10000"/>
                </a:schemeClr>
              </a:solidFill>
            </a:endParaRPr>
          </a:p>
          <a:p>
            <a:pPr marL="342900" indent="-342900">
              <a:buFont typeface="Courier New" panose="02070309020205020404" pitchFamily="49" charset="0"/>
              <a:buChar char="o"/>
            </a:pPr>
            <a:r>
              <a:rPr lang="en-IN" sz="2400" dirty="0" smtClean="0">
                <a:solidFill>
                  <a:schemeClr val="bg2">
                    <a:lumMod val="10000"/>
                  </a:schemeClr>
                </a:solidFill>
              </a:rPr>
              <a:t>Reservation</a:t>
            </a:r>
          </a:p>
          <a:p>
            <a:pPr marL="342900" indent="-342900">
              <a:buFont typeface="Courier New" panose="02070309020205020404" pitchFamily="49" charset="0"/>
              <a:buChar char="o"/>
            </a:pPr>
            <a:r>
              <a:rPr lang="en-IN" sz="2400" dirty="0" smtClean="0">
                <a:solidFill>
                  <a:schemeClr val="bg2">
                    <a:lumMod val="10000"/>
                  </a:schemeClr>
                </a:solidFill>
              </a:rPr>
              <a:t>Reservation Manager</a:t>
            </a:r>
          </a:p>
          <a:p>
            <a:pPr marL="342900" indent="-342900">
              <a:buFont typeface="Courier New" panose="02070309020205020404" pitchFamily="49" charset="0"/>
              <a:buChar char="o"/>
            </a:pPr>
            <a:r>
              <a:rPr lang="en-IN" sz="2400" dirty="0" smtClean="0">
                <a:solidFill>
                  <a:schemeClr val="bg2">
                    <a:lumMod val="10000"/>
                  </a:schemeClr>
                </a:solidFill>
              </a:rPr>
              <a:t>Reservation Management System</a:t>
            </a:r>
          </a:p>
          <a:p>
            <a:endParaRPr lang="en-IN" sz="2400" dirty="0" smtClean="0">
              <a:solidFill>
                <a:schemeClr val="bg2">
                  <a:lumMod val="10000"/>
                </a:schemeClr>
              </a:solidFill>
            </a:endParaRPr>
          </a:p>
          <a:p>
            <a:r>
              <a:rPr lang="en-IN" sz="2800" dirty="0" smtClean="0">
                <a:solidFill>
                  <a:schemeClr val="bg2">
                    <a:lumMod val="10000"/>
                  </a:schemeClr>
                </a:solidFill>
              </a:rPr>
              <a:t>LIST OF METHODS USED IN THIS PROJECT:</a:t>
            </a:r>
          </a:p>
          <a:p>
            <a:endParaRPr lang="en-IN" sz="2400" dirty="0">
              <a:solidFill>
                <a:schemeClr val="bg2">
                  <a:lumMod val="10000"/>
                </a:schemeClr>
              </a:solidFill>
            </a:endParaRPr>
          </a:p>
          <a:p>
            <a:pPr marL="342900" indent="-342900">
              <a:buFont typeface="Courier New" panose="02070309020205020404" pitchFamily="49" charset="0"/>
              <a:buChar char="o"/>
            </a:pPr>
            <a:r>
              <a:rPr lang="en-IN" sz="2400" dirty="0">
                <a:solidFill>
                  <a:schemeClr val="bg2">
                    <a:lumMod val="10000"/>
                  </a:schemeClr>
                </a:solidFill>
              </a:rPr>
              <a:t>get </a:t>
            </a:r>
            <a:r>
              <a:rPr lang="en-IN" sz="2400" dirty="0" err="1">
                <a:solidFill>
                  <a:schemeClr val="bg2">
                    <a:lumMod val="10000"/>
                  </a:schemeClr>
                </a:solidFill>
              </a:rPr>
              <a:t>ReservationId</a:t>
            </a:r>
            <a:r>
              <a:rPr lang="en-IN" sz="2400" dirty="0">
                <a:solidFill>
                  <a:schemeClr val="bg2">
                    <a:lumMod val="10000"/>
                  </a:schemeClr>
                </a:solidFill>
              </a:rPr>
              <a:t>()</a:t>
            </a:r>
          </a:p>
          <a:p>
            <a:pPr marL="342900" indent="-342900">
              <a:buFont typeface="Courier New" panose="02070309020205020404" pitchFamily="49" charset="0"/>
              <a:buChar char="o"/>
            </a:pPr>
            <a:r>
              <a:rPr lang="en-IN" sz="2400" dirty="0">
                <a:solidFill>
                  <a:schemeClr val="bg2">
                    <a:lumMod val="10000"/>
                  </a:schemeClr>
                </a:solidFill>
              </a:rPr>
              <a:t>get </a:t>
            </a:r>
            <a:r>
              <a:rPr lang="en-IN" sz="2400" dirty="0" err="1">
                <a:solidFill>
                  <a:schemeClr val="bg2">
                    <a:lumMod val="10000"/>
                  </a:schemeClr>
                </a:solidFill>
              </a:rPr>
              <a:t>PassengerName</a:t>
            </a:r>
            <a:r>
              <a:rPr lang="en-IN" sz="2400" dirty="0">
                <a:solidFill>
                  <a:schemeClr val="bg2">
                    <a:lumMod val="10000"/>
                  </a:schemeClr>
                </a:solidFill>
              </a:rPr>
              <a:t>()</a:t>
            </a:r>
          </a:p>
          <a:p>
            <a:pPr marL="342900" indent="-342900">
              <a:buFont typeface="Courier New" panose="02070309020205020404" pitchFamily="49" charset="0"/>
              <a:buChar char="o"/>
            </a:pPr>
            <a:r>
              <a:rPr lang="en-IN" sz="2400" dirty="0">
                <a:solidFill>
                  <a:schemeClr val="bg2">
                    <a:lumMod val="10000"/>
                  </a:schemeClr>
                </a:solidFill>
              </a:rPr>
              <a:t>get </a:t>
            </a:r>
            <a:r>
              <a:rPr lang="en-IN" sz="2400" dirty="0" err="1">
                <a:solidFill>
                  <a:schemeClr val="bg2">
                    <a:lumMod val="10000"/>
                  </a:schemeClr>
                </a:solidFill>
              </a:rPr>
              <a:t>FlightNumber</a:t>
            </a:r>
            <a:r>
              <a:rPr lang="en-IN" sz="2400" dirty="0">
                <a:solidFill>
                  <a:schemeClr val="bg2">
                    <a:lumMod val="10000"/>
                  </a:schemeClr>
                </a:solidFill>
              </a:rPr>
              <a:t>()</a:t>
            </a:r>
          </a:p>
          <a:p>
            <a:pPr marL="342900" indent="-342900">
              <a:buFont typeface="Courier New" panose="02070309020205020404" pitchFamily="49" charset="0"/>
              <a:buChar char="o"/>
            </a:pPr>
            <a:r>
              <a:rPr lang="en-IN" sz="2400" dirty="0">
                <a:solidFill>
                  <a:schemeClr val="bg2">
                    <a:lumMod val="10000"/>
                  </a:schemeClr>
                </a:solidFill>
              </a:rPr>
              <a:t>get </a:t>
            </a:r>
            <a:r>
              <a:rPr lang="en-IN" sz="2400" dirty="0" err="1">
                <a:solidFill>
                  <a:schemeClr val="bg2">
                    <a:lumMod val="10000"/>
                  </a:schemeClr>
                </a:solidFill>
              </a:rPr>
              <a:t>SeatNumber</a:t>
            </a:r>
            <a:r>
              <a:rPr lang="en-IN" sz="2400" dirty="0">
                <a:solidFill>
                  <a:schemeClr val="bg2">
                    <a:lumMod val="10000"/>
                  </a:schemeClr>
                </a:solidFill>
              </a:rPr>
              <a:t>()</a:t>
            </a:r>
          </a:p>
          <a:p>
            <a:pPr marL="342900" indent="-342900">
              <a:buFont typeface="Courier New" panose="02070309020205020404" pitchFamily="49" charset="0"/>
              <a:buChar char="o"/>
            </a:pPr>
            <a:r>
              <a:rPr lang="en-IN" sz="2400" dirty="0" smtClean="0">
                <a:solidFill>
                  <a:schemeClr val="bg2">
                    <a:lumMod val="10000"/>
                  </a:schemeClr>
                </a:solidFill>
              </a:rPr>
              <a:t>Confirm Reservation()</a:t>
            </a:r>
          </a:p>
          <a:p>
            <a:pPr marL="342900" indent="-342900">
              <a:buFont typeface="Courier New" panose="02070309020205020404" pitchFamily="49" charset="0"/>
              <a:buChar char="o"/>
            </a:pPr>
            <a:r>
              <a:rPr lang="en-IN" sz="2400" dirty="0" smtClean="0">
                <a:solidFill>
                  <a:schemeClr val="bg2">
                    <a:lumMod val="10000"/>
                  </a:schemeClr>
                </a:solidFill>
              </a:rPr>
              <a:t>Cancel </a:t>
            </a:r>
            <a:r>
              <a:rPr lang="en-IN" sz="2400" dirty="0">
                <a:solidFill>
                  <a:schemeClr val="bg2">
                    <a:lumMod val="10000"/>
                  </a:schemeClr>
                </a:solidFill>
              </a:rPr>
              <a:t>Reservation()</a:t>
            </a:r>
          </a:p>
          <a:p>
            <a:pPr marL="342900" indent="-342900">
              <a:buFont typeface="Courier New" panose="02070309020205020404" pitchFamily="49" charset="0"/>
              <a:buChar char="o"/>
            </a:pPr>
            <a:r>
              <a:rPr lang="en-IN" sz="2400" dirty="0">
                <a:solidFill>
                  <a:schemeClr val="bg2">
                    <a:lumMod val="10000"/>
                  </a:schemeClr>
                </a:solidFill>
              </a:rPr>
              <a:t>Reservation Manager</a:t>
            </a:r>
            <a:r>
              <a:rPr lang="en-IN" sz="2400" dirty="0" smtClean="0">
                <a:solidFill>
                  <a:schemeClr val="bg2">
                    <a:lumMod val="10000"/>
                  </a:schemeClr>
                </a:solidFill>
              </a:rPr>
              <a:t>()</a:t>
            </a:r>
          </a:p>
          <a:p>
            <a:pPr marL="342900" indent="-342900">
              <a:buFont typeface="Courier New" panose="02070309020205020404" pitchFamily="49" charset="0"/>
              <a:buChar char="o"/>
            </a:pPr>
            <a:r>
              <a:rPr lang="en-IN" sz="2400" dirty="0" smtClean="0">
                <a:solidFill>
                  <a:schemeClr val="bg2">
                    <a:lumMod val="10000"/>
                  </a:schemeClr>
                </a:solidFill>
              </a:rPr>
              <a:t>Add reservation()</a:t>
            </a:r>
            <a:endParaRPr lang="en-IN" sz="2400" dirty="0">
              <a:solidFill>
                <a:schemeClr val="bg2">
                  <a:lumMod val="10000"/>
                </a:schemeClr>
              </a:solidFill>
            </a:endParaRPr>
          </a:p>
          <a:p>
            <a:endParaRPr lang="en-IN" dirty="0"/>
          </a:p>
        </p:txBody>
      </p:sp>
    </p:spTree>
    <p:extLst>
      <p:ext uri="{BB962C8B-B14F-4D97-AF65-F5344CB8AC3E}">
        <p14:creationId xmlns:p14="http://schemas.microsoft.com/office/powerpoint/2010/main" val="2329680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a:extLst>
              <a:ext uri="{FF2B5EF4-FFF2-40B4-BE49-F238E27FC236}">
                <a16:creationId xmlns:a16="http://schemas.microsoft.com/office/drawing/2014/main" xmlns="" id="{1C498D9E-4B56-5440-8B81-086838FE3937}"/>
              </a:ext>
            </a:extLst>
          </p:cNvPr>
          <p:cNvPicPr>
            <a:picLocks noChangeAspect="1"/>
          </p:cNvPicPr>
          <p:nvPr/>
        </p:nvPicPr>
        <p:blipFill rotWithShape="1">
          <a:blip r:embed="rId2">
            <a:extLst>
              <a:ext uri="{28A0092B-C50C-407E-A947-70E740481C1C}">
                <a14:useLocalDpi xmlns:a14="http://schemas.microsoft.com/office/drawing/2010/main" val="0"/>
              </a:ext>
            </a:extLst>
          </a:blip>
          <a:srcRect t="4944" b="20070"/>
          <a:stretch/>
        </p:blipFill>
        <p:spPr>
          <a:xfrm>
            <a:off x="20" y="1282"/>
            <a:ext cx="12191980" cy="6856718"/>
          </a:xfrm>
          <a:prstGeom prst="rect">
            <a:avLst/>
          </a:prstGeom>
        </p:spPr>
      </p:pic>
      <p:pic>
        <p:nvPicPr>
          <p:cNvPr id="5" name="Picture 4" descr="A picture containing chart&#10;&#10;Description automatically generated">
            <a:extLst>
              <a:ext uri="{FF2B5EF4-FFF2-40B4-BE49-F238E27FC236}">
                <a16:creationId xmlns:a16="http://schemas.microsoft.com/office/drawing/2014/main" xmlns="" id="{20E3054B-0AF9-0117-9DB7-088E35E28A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733" y="104775"/>
            <a:ext cx="11994204" cy="6655948"/>
          </a:xfrm>
          <a:prstGeom prst="rect">
            <a:avLst/>
          </a:prstGeom>
        </p:spPr>
      </p:pic>
    </p:spTree>
    <p:extLst>
      <p:ext uri="{BB962C8B-B14F-4D97-AF65-F5344CB8AC3E}">
        <p14:creationId xmlns:p14="http://schemas.microsoft.com/office/powerpoint/2010/main" val="386384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extBox 3">
            <a:extLst>
              <a:ext uri="{FF2B5EF4-FFF2-40B4-BE49-F238E27FC236}">
                <a16:creationId xmlns:a16="http://schemas.microsoft.com/office/drawing/2014/main" xmlns="" id="{1BFC9A9F-FC87-A6BB-46F4-A27977861F99}"/>
              </a:ext>
            </a:extLst>
          </p:cNvPr>
          <p:cNvSpPr txBox="1"/>
          <p:nvPr/>
        </p:nvSpPr>
        <p:spPr>
          <a:xfrm>
            <a:off x="270588" y="258901"/>
            <a:ext cx="11290041" cy="6340197"/>
          </a:xfrm>
          <a:prstGeom prst="rect">
            <a:avLst/>
          </a:prstGeom>
          <a:noFill/>
        </p:spPr>
        <p:txBody>
          <a:bodyPr wrap="square" rtlCol="0">
            <a:spAutoFit/>
          </a:bodyPr>
          <a:lstStyle/>
          <a:p>
            <a:r>
              <a:rPr lang="en-IN" sz="2800" dirty="0">
                <a:solidFill>
                  <a:srgbClr val="FF0000"/>
                </a:solidFill>
              </a:rPr>
              <a:t>INTERFACES OF JAVA ON RESERVATION MANAGEMENT SYSTEM:</a:t>
            </a:r>
          </a:p>
          <a:p>
            <a:pPr marL="342900" indent="-342900">
              <a:buFont typeface="Arial" panose="020B0604020202020204" pitchFamily="34" charset="0"/>
              <a:buChar char="•"/>
            </a:pPr>
            <a:r>
              <a:rPr lang="en-US" sz="2000" dirty="0">
                <a:solidFill>
                  <a:schemeClr val="tx1">
                    <a:lumMod val="95000"/>
                    <a:lumOff val="5000"/>
                  </a:schemeClr>
                </a:solidFill>
              </a:rPr>
              <a:t>Airline reservation System is a computerized system used to store and retrieve information and conduct transactions related to air travel. </a:t>
            </a:r>
          </a:p>
          <a:p>
            <a:pPr marL="342900" indent="-342900">
              <a:buFont typeface="Arial" panose="020B0604020202020204" pitchFamily="34" charset="0"/>
              <a:buChar char="•"/>
            </a:pPr>
            <a:r>
              <a:rPr lang="en-US" sz="2000" dirty="0">
                <a:solidFill>
                  <a:schemeClr val="tx1">
                    <a:lumMod val="95000"/>
                    <a:lumOff val="5000"/>
                  </a:schemeClr>
                </a:solidFill>
              </a:rPr>
              <a:t>The project is aimed at exposing the relevance and importance of Airline Reservation Systems. </a:t>
            </a:r>
          </a:p>
          <a:p>
            <a:pPr marL="342900" indent="-342900">
              <a:buFont typeface="Arial" panose="020B0604020202020204" pitchFamily="34" charset="0"/>
              <a:buChar char="•"/>
            </a:pPr>
            <a:r>
              <a:rPr lang="en-US" sz="2000" dirty="0">
                <a:solidFill>
                  <a:schemeClr val="tx1">
                    <a:lumMod val="95000"/>
                    <a:lumOff val="5000"/>
                  </a:schemeClr>
                </a:solidFill>
              </a:rPr>
              <a:t>It is projected </a:t>
            </a:r>
            <a:r>
              <a:rPr lang="en-US" sz="2000" dirty="0" err="1">
                <a:solidFill>
                  <a:schemeClr val="tx1">
                    <a:lumMod val="95000"/>
                    <a:lumOff val="5000"/>
                  </a:schemeClr>
                </a:solidFill>
              </a:rPr>
              <a:t>towardsenhancing</a:t>
            </a:r>
            <a:r>
              <a:rPr lang="en-US" sz="2000" dirty="0">
                <a:solidFill>
                  <a:schemeClr val="tx1">
                    <a:lumMod val="95000"/>
                    <a:lumOff val="5000"/>
                  </a:schemeClr>
                </a:solidFill>
              </a:rPr>
              <a:t> the relationship between customers and airline agencies through the use of ARSs, and thereby making it convenient for the customers to book the flights as when they require such that they can utilize this software to make reservations.</a:t>
            </a:r>
          </a:p>
          <a:p>
            <a:pPr marL="342900" indent="-342900">
              <a:buFont typeface="Arial" panose="020B0604020202020204" pitchFamily="34" charset="0"/>
              <a:buChar char="•"/>
            </a:pPr>
            <a:r>
              <a:rPr lang="en-US" sz="2000" dirty="0">
                <a:solidFill>
                  <a:schemeClr val="tx1">
                    <a:lumMod val="95000"/>
                    <a:lumOff val="5000"/>
                  </a:schemeClr>
                </a:solidFill>
              </a:rPr>
              <a:t>This software has two parts.</a:t>
            </a:r>
          </a:p>
          <a:p>
            <a:pPr marL="342900" indent="-342900">
              <a:buFont typeface="Arial" panose="020B0604020202020204" pitchFamily="34" charset="0"/>
              <a:buChar char="•"/>
            </a:pPr>
            <a:r>
              <a:rPr lang="en-US" sz="2000" dirty="0">
                <a:solidFill>
                  <a:schemeClr val="tx1">
                    <a:lumMod val="95000"/>
                    <a:lumOff val="5000"/>
                  </a:schemeClr>
                </a:solidFill>
              </a:rPr>
              <a:t>             First is user part and the administrator part.</a:t>
            </a:r>
          </a:p>
          <a:p>
            <a:pPr marL="342900" indent="-342900">
              <a:buFont typeface="Arial" panose="020B0604020202020204" pitchFamily="34" charset="0"/>
              <a:buChar char="•"/>
            </a:pPr>
            <a:r>
              <a:rPr lang="en-US" sz="2000" dirty="0">
                <a:solidFill>
                  <a:schemeClr val="tx1">
                    <a:lumMod val="95000"/>
                    <a:lumOff val="5000"/>
                  </a:schemeClr>
                </a:solidFill>
              </a:rPr>
              <a:t>             User part is used as a front end and administrator is the back end.</a:t>
            </a:r>
          </a:p>
          <a:p>
            <a:pPr marL="342900" indent="-342900">
              <a:buFont typeface="Arial" panose="020B0604020202020204" pitchFamily="34" charset="0"/>
              <a:buChar char="•"/>
            </a:pPr>
            <a:r>
              <a:rPr lang="en-US" sz="2000" dirty="0">
                <a:solidFill>
                  <a:schemeClr val="tx1">
                    <a:lumMod val="95000"/>
                    <a:lumOff val="5000"/>
                  </a:schemeClr>
                </a:solidFill>
              </a:rPr>
              <a:t> Administrator is used by airline authority.</a:t>
            </a:r>
          </a:p>
          <a:p>
            <a:pPr marL="342900" indent="-342900">
              <a:buFont typeface="Arial" panose="020B0604020202020204" pitchFamily="34" charset="0"/>
              <a:buChar char="•"/>
            </a:pPr>
            <a:r>
              <a:rPr lang="en-US" sz="2000" dirty="0">
                <a:solidFill>
                  <a:schemeClr val="tx1">
                    <a:lumMod val="95000"/>
                    <a:lumOff val="5000"/>
                  </a:schemeClr>
                </a:solidFill>
              </a:rPr>
              <a:t>It will allow the customers to access database and allow new customers to sign up for online access.</a:t>
            </a:r>
          </a:p>
          <a:p>
            <a:pPr marL="342900" indent="-342900">
              <a:buFont typeface="Arial" panose="020B0604020202020204" pitchFamily="34" charset="0"/>
              <a:buChar char="•"/>
            </a:pPr>
            <a:r>
              <a:rPr lang="en-US" sz="2000" dirty="0">
                <a:solidFill>
                  <a:schemeClr val="tx1">
                    <a:lumMod val="95000"/>
                    <a:lumOff val="5000"/>
                  </a:schemeClr>
                </a:solidFill>
              </a:rPr>
              <a:t>The system allows the airline passenger to search for flights that are available between the two travel cities, namely the “Departure city” and “Arrival city” for a particular departure and arrival dates.</a:t>
            </a:r>
          </a:p>
          <a:p>
            <a:pPr marL="342900" indent="-342900">
              <a:buFont typeface="Arial" panose="020B0604020202020204" pitchFamily="34" charset="0"/>
              <a:buChar char="•"/>
            </a:pPr>
            <a:r>
              <a:rPr lang="en-US" sz="2000" dirty="0">
                <a:solidFill>
                  <a:schemeClr val="tx1">
                    <a:lumMod val="95000"/>
                    <a:lumOff val="5000"/>
                  </a:schemeClr>
                </a:solidFill>
              </a:rPr>
              <a:t> The system displays all the flight’s details such as flight no, name, price and duration of journey </a:t>
            </a:r>
            <a:r>
              <a:rPr lang="en-US" sz="2000" dirty="0" err="1">
                <a:solidFill>
                  <a:schemeClr val="tx1">
                    <a:lumMod val="95000"/>
                    <a:lumOff val="5000"/>
                  </a:schemeClr>
                </a:solidFill>
              </a:rPr>
              <a:t>etc.After</a:t>
            </a:r>
            <a:r>
              <a:rPr lang="en-US" sz="2000" dirty="0">
                <a:solidFill>
                  <a:schemeClr val="tx1">
                    <a:lumMod val="95000"/>
                    <a:lumOff val="5000"/>
                  </a:schemeClr>
                </a:solidFill>
              </a:rPr>
              <a:t> search the system display list of available flights and allows customer to choose a particular flight.</a:t>
            </a:r>
          </a:p>
          <a:p>
            <a:pPr marL="342900" indent="-342900">
              <a:buFont typeface="Arial" panose="020B0604020202020204" pitchFamily="34" charset="0"/>
              <a:buChar char="•"/>
            </a:pPr>
            <a:r>
              <a:rPr lang="en-US" sz="2000" dirty="0">
                <a:solidFill>
                  <a:schemeClr val="tx1">
                    <a:lumMod val="95000"/>
                    <a:lumOff val="5000"/>
                  </a:schemeClr>
                </a:solidFill>
              </a:rPr>
              <a:t> Then the system checks for the availability of seats on the flight. </a:t>
            </a:r>
          </a:p>
          <a:p>
            <a:pPr marL="342900" indent="-342900">
              <a:buFont typeface="Arial" panose="020B0604020202020204" pitchFamily="34" charset="0"/>
              <a:buChar char="•"/>
            </a:pPr>
            <a:r>
              <a:rPr lang="en-US" sz="2000" dirty="0">
                <a:solidFill>
                  <a:schemeClr val="tx1">
                    <a:lumMod val="95000"/>
                    <a:lumOff val="5000"/>
                  </a:schemeClr>
                </a:solidFill>
              </a:rPr>
              <a:t>If the seats are available then the system allows the pa</a:t>
            </a:r>
            <a:r>
              <a:rPr lang="en-US" dirty="0">
                <a:solidFill>
                  <a:schemeClr val="tx1">
                    <a:lumMod val="95000"/>
                    <a:lumOff val="5000"/>
                  </a:schemeClr>
                </a:solidFill>
              </a:rPr>
              <a:t>ssenger to book a seat. </a:t>
            </a:r>
          </a:p>
          <a:p>
            <a:pPr marL="285750" indent="-285750">
              <a:buFont typeface="Arial" panose="020B0604020202020204" pitchFamily="34" charset="0"/>
              <a:buChar char="•"/>
            </a:pPr>
            <a:r>
              <a:rPr lang="en-US" dirty="0">
                <a:solidFill>
                  <a:schemeClr val="tx1">
                    <a:lumMod val="95000"/>
                    <a:lumOff val="5000"/>
                  </a:schemeClr>
                </a:solidFill>
              </a:rPr>
              <a:t>  Otherwise it asks the user to choose another flight.</a:t>
            </a:r>
            <a:endParaRPr lang="en-IN" dirty="0">
              <a:solidFill>
                <a:schemeClr val="tx1">
                  <a:lumMod val="95000"/>
                  <a:lumOff val="5000"/>
                </a:schemeClr>
              </a:solidFill>
            </a:endParaRPr>
          </a:p>
        </p:txBody>
      </p:sp>
    </p:spTree>
    <p:extLst>
      <p:ext uri="{BB962C8B-B14F-4D97-AF65-F5344CB8AC3E}">
        <p14:creationId xmlns:p14="http://schemas.microsoft.com/office/powerpoint/2010/main" val="1984838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24" y="0"/>
            <a:ext cx="1218895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extBox 1"/>
          <p:cNvSpPr txBox="1"/>
          <p:nvPr/>
        </p:nvSpPr>
        <p:spPr>
          <a:xfrm>
            <a:off x="411480" y="71120"/>
            <a:ext cx="11369040" cy="7294305"/>
          </a:xfrm>
          <a:prstGeom prst="rect">
            <a:avLst/>
          </a:prstGeom>
          <a:noFill/>
        </p:spPr>
        <p:txBody>
          <a:bodyPr wrap="square" rtlCol="0">
            <a:spAutoFit/>
          </a:bodyPr>
          <a:lstStyle/>
          <a:p>
            <a:r>
              <a:rPr lang="en-IN" sz="3600" i="1" dirty="0" smtClean="0">
                <a:solidFill>
                  <a:srgbClr val="FF0000"/>
                </a:solidFill>
              </a:rPr>
              <a:t>ROLES AND RESPONSIBILITIES</a:t>
            </a:r>
            <a:endParaRPr lang="en-US" dirty="0" smtClean="0"/>
          </a:p>
          <a:p>
            <a:endParaRPr lang="en-IN" sz="800" dirty="0"/>
          </a:p>
          <a:p>
            <a:r>
              <a:rPr lang="en-US" sz="3600" i="1" dirty="0" err="1"/>
              <a:t>A.Somini</a:t>
            </a:r>
            <a:r>
              <a:rPr lang="en-US" sz="3600" i="1" dirty="0"/>
              <a:t> :</a:t>
            </a:r>
            <a:r>
              <a:rPr lang="en-US" sz="2800" dirty="0"/>
              <a:t> </a:t>
            </a:r>
            <a:endParaRPr lang="en-US" sz="2800" dirty="0" smtClean="0"/>
          </a:p>
          <a:p>
            <a:r>
              <a:rPr lang="en-US" sz="2800" dirty="0" smtClean="0"/>
              <a:t>Guiding </a:t>
            </a:r>
            <a:r>
              <a:rPr lang="en-US" sz="2800" dirty="0"/>
              <a:t>the team </a:t>
            </a:r>
            <a:r>
              <a:rPr lang="en-US" sz="2800" dirty="0" smtClean="0"/>
              <a:t>members</a:t>
            </a:r>
          </a:p>
          <a:p>
            <a:pPr marL="285750" indent="-285750">
              <a:buFont typeface="Arial" panose="020B0604020202020204" pitchFamily="34" charset="0"/>
              <a:buChar char="•"/>
            </a:pPr>
            <a:r>
              <a:rPr lang="en-US" sz="2800" dirty="0" smtClean="0"/>
              <a:t> </a:t>
            </a:r>
            <a:r>
              <a:rPr lang="en-US" sz="2800" dirty="0"/>
              <a:t>Determine what needs to get done </a:t>
            </a:r>
            <a:endParaRPr lang="en-US" sz="2800" dirty="0" smtClean="0"/>
          </a:p>
          <a:p>
            <a:pPr marL="285750" indent="-285750">
              <a:buFont typeface="Arial" panose="020B0604020202020204" pitchFamily="34" charset="0"/>
              <a:buChar char="•"/>
            </a:pPr>
            <a:r>
              <a:rPr lang="en-US" sz="2800" dirty="0" smtClean="0"/>
              <a:t>Meet </a:t>
            </a:r>
            <a:r>
              <a:rPr lang="en-US" sz="2800" dirty="0"/>
              <a:t>to discuss priorities on an ongoing </a:t>
            </a:r>
            <a:r>
              <a:rPr lang="en-US" sz="2800" dirty="0" smtClean="0"/>
              <a:t>basis</a:t>
            </a:r>
          </a:p>
          <a:p>
            <a:pPr marL="285750" indent="-285750">
              <a:buFont typeface="Arial" panose="020B0604020202020204" pitchFamily="34" charset="0"/>
              <a:buChar char="•"/>
            </a:pPr>
            <a:r>
              <a:rPr lang="en-US" sz="2800" dirty="0"/>
              <a:t>Understand your team’s </a:t>
            </a:r>
            <a:r>
              <a:rPr lang="en-US" sz="2800" dirty="0" smtClean="0"/>
              <a:t>strengths</a:t>
            </a:r>
            <a:endParaRPr lang="en-US" sz="2800" dirty="0"/>
          </a:p>
          <a:p>
            <a:r>
              <a:rPr lang="en-US" sz="3600" i="1" dirty="0" err="1"/>
              <a:t>C.Loukya</a:t>
            </a:r>
            <a:r>
              <a:rPr lang="en-US" sz="3600" i="1" dirty="0"/>
              <a:t>: </a:t>
            </a:r>
          </a:p>
          <a:p>
            <a:pPr marL="457200" indent="-457200">
              <a:buFont typeface="Arial" panose="020B0604020202020204" pitchFamily="34" charset="0"/>
              <a:buChar char="•"/>
            </a:pPr>
            <a:r>
              <a:rPr lang="en-US" sz="2800" dirty="0"/>
              <a:t>selecting the information they need to solve problems or complete tasks</a:t>
            </a:r>
            <a:r>
              <a:rPr lang="en-US" sz="2800" dirty="0" smtClean="0"/>
              <a:t>.</a:t>
            </a:r>
          </a:p>
          <a:p>
            <a:pPr marL="457200" indent="-457200">
              <a:buFont typeface="Arial" panose="020B0604020202020204" pitchFamily="34" charset="0"/>
              <a:buChar char="•"/>
            </a:pPr>
            <a:r>
              <a:rPr lang="en-US" sz="2800" dirty="0" smtClean="0"/>
              <a:t>break </a:t>
            </a:r>
            <a:r>
              <a:rPr lang="en-US" sz="2800" dirty="0"/>
              <a:t>down tasks into steps and put information in </a:t>
            </a:r>
            <a:r>
              <a:rPr lang="en-US" sz="2800" dirty="0" smtClean="0"/>
              <a:t>order, </a:t>
            </a:r>
          </a:p>
          <a:p>
            <a:pPr marL="457200" indent="-457200">
              <a:buFont typeface="Arial" panose="020B0604020202020204" pitchFamily="34" charset="0"/>
              <a:buChar char="•"/>
            </a:pPr>
            <a:r>
              <a:rPr lang="en-US" sz="2800" dirty="0" smtClean="0"/>
              <a:t>Find approach to  </a:t>
            </a:r>
            <a:r>
              <a:rPr lang="en-US" sz="2800" dirty="0"/>
              <a:t>the problem from another direction.</a:t>
            </a:r>
            <a:endParaRPr lang="en-US" sz="2800" dirty="0"/>
          </a:p>
          <a:p>
            <a:r>
              <a:rPr lang="en-US" sz="3600" i="1" dirty="0" err="1"/>
              <a:t>A.Harsha</a:t>
            </a:r>
            <a:r>
              <a:rPr lang="en-US" sz="3600" i="1" dirty="0"/>
              <a:t> </a:t>
            </a:r>
            <a:r>
              <a:rPr lang="en-US" sz="3600" i="1" dirty="0" err="1"/>
              <a:t>Vardhini</a:t>
            </a:r>
            <a:r>
              <a:rPr lang="en-US" sz="3600" i="1" dirty="0"/>
              <a:t>: </a:t>
            </a:r>
            <a:endParaRPr lang="en-US" sz="3600" i="1" dirty="0" smtClean="0"/>
          </a:p>
          <a:p>
            <a:pPr marL="457200" indent="-457200">
              <a:buFont typeface="Arial" panose="020B0604020202020204" pitchFamily="34" charset="0"/>
              <a:buChar char="•"/>
            </a:pPr>
            <a:r>
              <a:rPr lang="en-US" sz="2800" dirty="0"/>
              <a:t>D</a:t>
            </a:r>
            <a:r>
              <a:rPr lang="en-US" sz="2800" dirty="0" smtClean="0"/>
              <a:t>eal </a:t>
            </a:r>
            <a:r>
              <a:rPr lang="en-US" sz="2800" dirty="0"/>
              <a:t>well with distractions </a:t>
            </a:r>
            <a:r>
              <a:rPr lang="en-US" sz="2800" dirty="0" smtClean="0"/>
              <a:t> </a:t>
            </a:r>
            <a:r>
              <a:rPr lang="en-US" sz="2800" dirty="0"/>
              <a:t>focused </a:t>
            </a:r>
            <a:r>
              <a:rPr lang="en-US" sz="2800" dirty="0" smtClean="0"/>
              <a:t>. </a:t>
            </a:r>
            <a:endParaRPr lang="en-US" sz="2800" dirty="0"/>
          </a:p>
          <a:p>
            <a:pPr marL="457200" indent="-457200">
              <a:buFont typeface="Arial" panose="020B0604020202020204" pitchFamily="34" charset="0"/>
              <a:buChar char="•"/>
            </a:pPr>
            <a:r>
              <a:rPr lang="en-US" sz="2800" dirty="0"/>
              <a:t>F</a:t>
            </a:r>
            <a:r>
              <a:rPr lang="en-US" sz="2800" dirty="0" smtClean="0"/>
              <a:t>ind </a:t>
            </a:r>
            <a:r>
              <a:rPr lang="en-US" sz="2800" dirty="0"/>
              <a:t>information and are proactive about doing so. </a:t>
            </a:r>
            <a:endParaRPr lang="en-US" sz="2800" dirty="0"/>
          </a:p>
          <a:p>
            <a:pPr marL="457200" indent="-457200">
              <a:buFont typeface="Arial" panose="020B0604020202020204" pitchFamily="34" charset="0"/>
              <a:buChar char="•"/>
            </a:pPr>
            <a:r>
              <a:rPr lang="en-US" sz="2800" dirty="0"/>
              <a:t>T</a:t>
            </a:r>
            <a:r>
              <a:rPr lang="en-US" sz="2800" dirty="0" smtClean="0"/>
              <a:t>ask </a:t>
            </a:r>
            <a:r>
              <a:rPr lang="en-US" sz="2800" dirty="0"/>
              <a:t>oriented and ask for advice or input when they are stuck on </a:t>
            </a:r>
            <a:r>
              <a:rPr lang="en-US" sz="2800" dirty="0" smtClean="0"/>
              <a:t>problem</a:t>
            </a:r>
            <a:r>
              <a:rPr lang="en-US" sz="2800" dirty="0"/>
              <a:t>.</a:t>
            </a:r>
            <a:r>
              <a:rPr lang="en-US" sz="2800" dirty="0" smtClean="0"/>
              <a:t> </a:t>
            </a:r>
            <a:endParaRPr lang="en-US" sz="28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585261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8000" b="-68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 name="TextBox 2"/>
          <p:cNvSpPr txBox="1"/>
          <p:nvPr/>
        </p:nvSpPr>
        <p:spPr>
          <a:xfrm>
            <a:off x="320040" y="558800"/>
            <a:ext cx="11551920" cy="5509200"/>
          </a:xfrm>
          <a:prstGeom prst="rect">
            <a:avLst/>
          </a:prstGeom>
          <a:noFill/>
        </p:spPr>
        <p:txBody>
          <a:bodyPr wrap="square" rtlCol="0">
            <a:spAutoFit/>
          </a:bodyPr>
          <a:lstStyle/>
          <a:p>
            <a:r>
              <a:rPr lang="en-US" sz="3600" dirty="0" smtClean="0"/>
              <a:t>  </a:t>
            </a:r>
            <a:r>
              <a:rPr lang="en-US" sz="3600" dirty="0" err="1" smtClean="0"/>
              <a:t>K.Varsha</a:t>
            </a:r>
            <a:r>
              <a:rPr lang="en-US" sz="3600" dirty="0"/>
              <a:t>: </a:t>
            </a:r>
            <a:endParaRPr lang="en-US" sz="3600" dirty="0" smtClean="0"/>
          </a:p>
          <a:p>
            <a:pPr marL="342900" indent="-342900">
              <a:buFont typeface="Arial" panose="020B0604020202020204" pitchFamily="34" charset="0"/>
              <a:buChar char="•"/>
            </a:pPr>
            <a:endParaRPr lang="en-US" sz="800" dirty="0"/>
          </a:p>
          <a:p>
            <a:pPr marL="342900" indent="-342900">
              <a:buFont typeface="Arial" panose="020B0604020202020204" pitchFamily="34" charset="0"/>
              <a:buChar char="•"/>
            </a:pPr>
            <a:r>
              <a:rPr lang="en-US" sz="2400" dirty="0"/>
              <a:t>work well with other people and listen to their suggestions. </a:t>
            </a:r>
            <a:endParaRPr lang="en-US" sz="2400" dirty="0" smtClean="0"/>
          </a:p>
          <a:p>
            <a:pPr marL="342900" indent="-342900">
              <a:buFont typeface="Arial" panose="020B0604020202020204" pitchFamily="34" charset="0"/>
              <a:buChar char="•"/>
            </a:pPr>
            <a:r>
              <a:rPr lang="en-US" sz="2400" dirty="0" smtClean="0"/>
              <a:t> </a:t>
            </a:r>
            <a:r>
              <a:rPr lang="en-US" sz="2400" dirty="0"/>
              <a:t>like to check that they have understood problems, and suggest different ways of solving them in a </a:t>
            </a:r>
            <a:r>
              <a:rPr lang="en-US" sz="2400" dirty="0" smtClean="0"/>
              <a:t>team.</a:t>
            </a:r>
          </a:p>
          <a:p>
            <a:pPr marL="342900" indent="-342900">
              <a:buFont typeface="Arial" panose="020B0604020202020204" pitchFamily="34" charset="0"/>
              <a:buChar char="•"/>
            </a:pPr>
            <a:r>
              <a:rPr lang="en-US" sz="2400" dirty="0" smtClean="0"/>
              <a:t> </a:t>
            </a:r>
            <a:r>
              <a:rPr lang="en-US" sz="2400" dirty="0"/>
              <a:t>They can follow instructions to get tasks done and see how these contribute to overall team </a:t>
            </a:r>
            <a:r>
              <a:rPr lang="en-US" sz="2400" dirty="0" smtClean="0"/>
              <a:t>goals.</a:t>
            </a:r>
          </a:p>
          <a:p>
            <a:r>
              <a:rPr lang="en-US" sz="3600" dirty="0" smtClean="0"/>
              <a:t>  </a:t>
            </a:r>
            <a:r>
              <a:rPr lang="en-US" sz="3600" dirty="0" err="1" smtClean="0"/>
              <a:t>I.Vyshnavi</a:t>
            </a:r>
            <a:endParaRPr lang="en-US" sz="3600" dirty="0"/>
          </a:p>
          <a:p>
            <a:pPr marL="342900" indent="-342900">
              <a:buFont typeface="Arial" panose="020B0604020202020204" pitchFamily="34" charset="0"/>
              <a:buChar char="•"/>
            </a:pPr>
            <a:endParaRPr lang="en-US" sz="800" dirty="0" smtClean="0"/>
          </a:p>
          <a:p>
            <a:pPr marL="342900" indent="-342900">
              <a:buFont typeface="Arial" panose="020B0604020202020204" pitchFamily="34" charset="0"/>
              <a:buChar char="•"/>
            </a:pPr>
            <a:r>
              <a:rPr lang="en-US" sz="2400" dirty="0"/>
              <a:t>The planner plans the time commitments of the </a:t>
            </a:r>
            <a:r>
              <a:rPr lang="en-US" sz="2400" dirty="0" smtClean="0"/>
              <a:t>team and </a:t>
            </a:r>
            <a:r>
              <a:rPr lang="en-US" sz="2400" dirty="0"/>
              <a:t>makes sure it is aligned with the needs of customers</a:t>
            </a:r>
            <a:r>
              <a:rPr lang="en-US" sz="2400" dirty="0" smtClean="0"/>
              <a:t>.</a:t>
            </a:r>
          </a:p>
          <a:p>
            <a:pPr marL="342900" indent="-342900">
              <a:buFont typeface="Arial" panose="020B0604020202020204" pitchFamily="34" charset="0"/>
              <a:buChar char="•"/>
            </a:pPr>
            <a:r>
              <a:rPr lang="en-US" sz="2400" dirty="0"/>
              <a:t>advises the team of upcoming plans and any anticipated changes</a:t>
            </a:r>
            <a:r>
              <a:rPr lang="en-US" sz="2400" dirty="0" smtClean="0"/>
              <a:t>.</a:t>
            </a:r>
          </a:p>
          <a:p>
            <a:pPr marL="342900" indent="-342900">
              <a:buFont typeface="Arial" panose="020B0604020202020204" pitchFamily="34" charset="0"/>
              <a:buChar char="•"/>
            </a:pPr>
            <a:r>
              <a:rPr lang="en-US" sz="2400" dirty="0" smtClean="0"/>
              <a:t>monitors </a:t>
            </a:r>
            <a:r>
              <a:rPr lang="en-US" sz="2400" dirty="0"/>
              <a:t>team productivity. </a:t>
            </a:r>
            <a:endParaRPr lang="en-US" sz="2400" dirty="0" smtClean="0"/>
          </a:p>
          <a:p>
            <a:pPr marL="342900" indent="-342900">
              <a:buFont typeface="Arial" panose="020B0604020202020204" pitchFamily="34" charset="0"/>
              <a:buChar char="•"/>
            </a:pPr>
            <a:r>
              <a:rPr lang="en-US" sz="2400" dirty="0" smtClean="0"/>
              <a:t>This </a:t>
            </a:r>
            <a:r>
              <a:rPr lang="en-US" sz="2400" dirty="0"/>
              <a:t>includes summaries of work delivered, and reports </a:t>
            </a:r>
            <a:r>
              <a:rPr lang="en-US" sz="2400" dirty="0" smtClean="0"/>
              <a:t>.</a:t>
            </a:r>
            <a:r>
              <a:rPr lang="en-US" sz="2400" dirty="0"/>
              <a:t> </a:t>
            </a:r>
            <a:endParaRPr lang="en-US" sz="2400" dirty="0"/>
          </a:p>
          <a:p>
            <a:pPr marL="342900" indent="-342900">
              <a:buFont typeface="Arial" panose="020B0604020202020204" pitchFamily="34" charset="0"/>
              <a:buChar char="•"/>
            </a:pPr>
            <a:endParaRPr lang="en-IN" sz="2400" dirty="0"/>
          </a:p>
        </p:txBody>
      </p:sp>
    </p:spTree>
    <p:extLst>
      <p:ext uri="{BB962C8B-B14F-4D97-AF65-F5344CB8AC3E}">
        <p14:creationId xmlns:p14="http://schemas.microsoft.com/office/powerpoint/2010/main" val="39476361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264</TotalTime>
  <Words>916</Words>
  <Application>Microsoft Office PowerPoint</Application>
  <PresentationFormat>Widescreen</PresentationFormat>
  <Paragraphs>105</Paragraphs>
  <Slides>12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Arial Unicode MS</vt:lpstr>
      <vt:lpstr>AngsanaUPC</vt:lpstr>
      <vt:lpstr>Arial</vt:lpstr>
      <vt:lpstr>Arial Black</vt:lpstr>
      <vt:lpstr>Arial Rounded MT Bold</vt:lpstr>
      <vt:lpstr>Bahnschrift</vt:lpstr>
      <vt:lpstr>Calibri</vt:lpstr>
      <vt:lpstr>Calibri Light</vt:lpstr>
      <vt:lpstr>Courier New</vt:lpstr>
      <vt:lpstr>Source Sans Pro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Srujitha Chinnu</dc:creator>
  <cp:lastModifiedBy>Microsoft account</cp:lastModifiedBy>
  <cp:revision>17</cp:revision>
  <dcterms:created xsi:type="dcterms:W3CDTF">2023-04-27T14:55:39Z</dcterms:created>
  <dcterms:modified xsi:type="dcterms:W3CDTF">2023-05-12T06:27:50Z</dcterms:modified>
</cp:coreProperties>
</file>