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1" d="100"/>
          <a:sy n="81" d="100"/>
        </p:scale>
        <p:origin x="-30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1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68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8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41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8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9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5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7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3711" y="809905"/>
            <a:ext cx="11300178" cy="25414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Chủ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4: </a:t>
            </a:r>
            <a:r>
              <a:rPr lang="en-US" b="1" dirty="0" err="1">
                <a:solidFill>
                  <a:srgbClr val="FF0000"/>
                </a:solidFill>
              </a:rPr>
              <a:t>Phân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mô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hồi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tuyến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PISA</a:t>
            </a:r>
            <a:endParaRPr lang="en-US" sz="2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2" algn="l"/>
            <a:r>
              <a:rPr lang="en-US" sz="2400" dirty="0">
                <a:solidFill>
                  <a:srgbClr val="0432FF"/>
                </a:solidFill>
              </a:rPr>
              <a:t>GV </a:t>
            </a:r>
            <a:r>
              <a:rPr lang="en-US" sz="2400" dirty="0" err="1">
                <a:solidFill>
                  <a:srgbClr val="0432FF"/>
                </a:solidFill>
              </a:rPr>
              <a:t>hướng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dẫn</a:t>
            </a:r>
            <a:r>
              <a:rPr lang="en-US" sz="2400" dirty="0">
                <a:solidFill>
                  <a:srgbClr val="0432FF"/>
                </a:solidFill>
              </a:rPr>
              <a:t>: </a:t>
            </a:r>
            <a:r>
              <a:rPr lang="en-US" sz="2400" dirty="0" err="1">
                <a:solidFill>
                  <a:srgbClr val="0432FF"/>
                </a:solidFill>
              </a:rPr>
              <a:t>Thầy</a:t>
            </a:r>
            <a:r>
              <a:rPr lang="en-US" sz="2400" dirty="0">
                <a:solidFill>
                  <a:srgbClr val="0432FF"/>
                </a:solidFill>
              </a:rPr>
              <a:t> ĐẶNG XUÂN CƯƠNG</a:t>
            </a:r>
            <a:endParaRPr lang="vi-VN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1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83" y="636142"/>
            <a:ext cx="8911687" cy="128089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2" y="1407841"/>
            <a:ext cx="8915400" cy="3777622"/>
          </a:xfrm>
        </p:spPr>
        <p:txBody>
          <a:bodyPr>
            <a:noAutofit/>
          </a:bodyPr>
          <a:lstStyle/>
          <a:p>
            <a:pPr latinLnBrk="1"/>
            <a:r>
              <a:rPr lang="en-US" sz="2400" dirty="0"/>
              <a:t>mean(</a:t>
            </a:r>
            <a:r>
              <a:rPr lang="en-US" sz="2400" dirty="0" err="1"/>
              <a:t>pisa$Khoahoc</a:t>
            </a:r>
            <a:r>
              <a:rPr lang="en-US" sz="2400" dirty="0"/>
              <a:t>) </a:t>
            </a:r>
            <a:endParaRPr lang="vi-VN" sz="2400" dirty="0"/>
          </a:p>
          <a:p>
            <a:pPr latinLnBrk="1"/>
            <a:r>
              <a:rPr lang="en-US" sz="2400" dirty="0"/>
              <a:t>## [1] 521.912</a:t>
            </a:r>
            <a:endParaRPr lang="vi-VN" sz="2400" dirty="0"/>
          </a:p>
          <a:p>
            <a:pPr latinLnBrk="1"/>
            <a:r>
              <a:rPr lang="en-US" sz="2400" dirty="0"/>
              <a:t>median(</a:t>
            </a:r>
            <a:r>
              <a:rPr lang="en-US" sz="2400" dirty="0" err="1"/>
              <a:t>pisa$Khoahoc</a:t>
            </a:r>
            <a:r>
              <a:rPr lang="en-US" sz="2400" dirty="0"/>
              <a:t>) </a:t>
            </a:r>
            <a:endParaRPr lang="vi-VN" sz="2400" dirty="0"/>
          </a:p>
          <a:p>
            <a:pPr latinLnBrk="1"/>
            <a:r>
              <a:rPr lang="en-US" sz="2400" dirty="0"/>
              <a:t>## [1] 521.1875</a:t>
            </a:r>
            <a:endParaRPr lang="vi-VN" sz="2400" dirty="0"/>
          </a:p>
          <a:p>
            <a:pPr latinLnBrk="1"/>
            <a:r>
              <a:rPr lang="en-US" sz="2400" dirty="0" err="1"/>
              <a:t>var</a:t>
            </a:r>
            <a:r>
              <a:rPr lang="en-US" sz="2400" dirty="0"/>
              <a:t>(</a:t>
            </a:r>
            <a:r>
              <a:rPr lang="en-US" sz="2400" dirty="0" err="1"/>
              <a:t>pisa$Khoahoc</a:t>
            </a:r>
            <a:r>
              <a:rPr lang="en-US" sz="2400" dirty="0"/>
              <a:t>) </a:t>
            </a:r>
            <a:endParaRPr lang="vi-VN" sz="2400" dirty="0"/>
          </a:p>
          <a:p>
            <a:pPr latinLnBrk="1"/>
            <a:r>
              <a:rPr lang="en-US" sz="2400" dirty="0"/>
              <a:t>## [1] 5220.419</a:t>
            </a:r>
            <a:endParaRPr lang="vi-VN" sz="2400" dirty="0"/>
          </a:p>
          <a:p>
            <a:pPr latinLnBrk="1"/>
            <a:r>
              <a:rPr lang="en-US" sz="2400" dirty="0" err="1"/>
              <a:t>sd</a:t>
            </a:r>
            <a:r>
              <a:rPr lang="en-US" sz="2400" dirty="0"/>
              <a:t>(</a:t>
            </a:r>
            <a:r>
              <a:rPr lang="en-US" sz="2400" dirty="0" err="1"/>
              <a:t>pisa$Khoahoc</a:t>
            </a:r>
            <a:r>
              <a:rPr lang="en-US" sz="2400" dirty="0"/>
              <a:t>) </a:t>
            </a:r>
            <a:endParaRPr lang="vi-VN" sz="2400" dirty="0"/>
          </a:p>
          <a:p>
            <a:pPr latinLnBrk="1"/>
            <a:r>
              <a:rPr lang="en-US" sz="2400" dirty="0"/>
              <a:t>## [1] 72.25247</a:t>
            </a:r>
            <a:endParaRPr lang="vi-VN" sz="2400" dirty="0"/>
          </a:p>
          <a:p>
            <a:pPr latinLnBrk="1"/>
            <a:r>
              <a:rPr lang="en-US" sz="2400" dirty="0"/>
              <a:t>summary(</a:t>
            </a:r>
            <a:r>
              <a:rPr lang="en-US" sz="2400" dirty="0" err="1"/>
              <a:t>pisa$Khoahoc</a:t>
            </a:r>
            <a:r>
              <a:rPr lang="en-US" sz="2400" dirty="0"/>
              <a:t>)</a:t>
            </a:r>
            <a:endParaRPr lang="vi-VN" sz="2400" dirty="0"/>
          </a:p>
          <a:p>
            <a:pPr latinLnBrk="1"/>
            <a:r>
              <a:rPr lang="en-US" sz="2400" dirty="0"/>
              <a:t>##    Min. 1st Qu.  Median    Mean 3rd Qu.    Max. </a:t>
            </a:r>
            <a:br>
              <a:rPr lang="en-US" sz="2400" dirty="0"/>
            </a:br>
            <a:r>
              <a:rPr lang="en-US" sz="2400" dirty="0"/>
              <a:t>##   305.1   470.1   521.2   521.9   570.0   767.9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2038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48173"/>
            <a:ext cx="8911687" cy="128089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443" y="1435769"/>
            <a:ext cx="10106378" cy="3777622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lường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khoa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-2,115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99, do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lường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khoa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lai</a:t>
            </a:r>
            <a:r>
              <a:rPr lang="en-US" sz="2400" dirty="0"/>
              <a:t>.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,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…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lường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.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lai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494.24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76,52.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297,3,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719,3 </a:t>
            </a:r>
          </a:p>
          <a:p>
            <a:pPr algn="just"/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Khoa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521,9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72,25;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305, 1;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767,9.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5411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63" y="647344"/>
            <a:ext cx="9603275" cy="104923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Vẽ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đồ</a:t>
            </a:r>
            <a:r>
              <a:rPr lang="en-US" b="1" dirty="0">
                <a:solidFill>
                  <a:srgbClr val="FF0000"/>
                </a:solidFill>
              </a:rPr>
              <a:t>:  </a:t>
            </a:r>
            <a:r>
              <a:rPr lang="en-US" b="1" dirty="0" err="1">
                <a:solidFill>
                  <a:srgbClr val="FF0000"/>
                </a:solidFill>
              </a:rPr>
              <a:t>toán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763" y="1244154"/>
            <a:ext cx="9603275" cy="3450613"/>
          </a:xfrm>
        </p:spPr>
        <p:txBody>
          <a:bodyPr/>
          <a:lstStyle/>
          <a:p>
            <a:r>
              <a:rPr lang="en-US" dirty="0"/>
              <a:t>library(ggplot2)</a:t>
            </a:r>
            <a:br>
              <a:rPr lang="en-US" dirty="0"/>
            </a:b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pisa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Toan</a:t>
            </a:r>
            <a:r>
              <a:rPr lang="en-US" dirty="0"/>
              <a:t>))+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=2, fill="blue", bins=30)</a:t>
            </a:r>
            <a:endParaRPr lang="vi-VN" dirty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45" y="2293389"/>
            <a:ext cx="7822050" cy="42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32" y="591537"/>
            <a:ext cx="9603275" cy="104923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Phần</a:t>
            </a:r>
            <a:r>
              <a:rPr lang="en-US" b="1" dirty="0" smtClean="0">
                <a:solidFill>
                  <a:srgbClr val="FF0000"/>
                </a:solidFill>
              </a:rPr>
              <a:t> 3. </a:t>
            </a:r>
            <a:r>
              <a:rPr lang="en-US" b="1" dirty="0" err="1" smtClean="0">
                <a:solidFill>
                  <a:srgbClr val="FF0000"/>
                </a:solidFill>
              </a:rPr>
              <a:t>Vẽ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đồ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281" y="1334465"/>
            <a:ext cx="9603275" cy="345061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pisa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Khoahoc</a:t>
            </a:r>
            <a:r>
              <a:rPr lang="en-US" dirty="0"/>
              <a:t>))+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=2, fill="blue", bins=30)</a:t>
            </a:r>
            <a:endParaRPr lang="vi-VN" dirty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29" y="1917700"/>
            <a:ext cx="5795081" cy="4636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1070" y="3215211"/>
            <a:ext cx="3917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0432FF"/>
                </a:solidFill>
              </a:rPr>
              <a:t>Nhận</a:t>
            </a:r>
            <a:r>
              <a:rPr lang="en-US" sz="2400" b="1" i="1" dirty="0">
                <a:solidFill>
                  <a:srgbClr val="0432FF"/>
                </a:solidFill>
              </a:rPr>
              <a:t> </a:t>
            </a:r>
            <a:r>
              <a:rPr lang="en-US" sz="2400" b="1" i="1" dirty="0" err="1">
                <a:solidFill>
                  <a:srgbClr val="0432FF"/>
                </a:solidFill>
              </a:rPr>
              <a:t>xét</a:t>
            </a:r>
            <a:r>
              <a:rPr lang="en-US" sz="2400" b="1" i="1" dirty="0">
                <a:solidFill>
                  <a:srgbClr val="0432FF"/>
                </a:solidFill>
              </a:rPr>
              <a:t>: </a:t>
            </a:r>
            <a:r>
              <a:rPr lang="en-US" sz="2400" dirty="0">
                <a:solidFill>
                  <a:srgbClr val="0432FF"/>
                </a:solidFill>
              </a:rPr>
              <a:t>ta </a:t>
            </a:r>
            <a:r>
              <a:rPr lang="en-US" sz="2400" dirty="0" err="1">
                <a:solidFill>
                  <a:srgbClr val="0432FF"/>
                </a:solidFill>
              </a:rPr>
              <a:t>thấy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dữ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liệu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có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cỡ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mẫu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tương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đối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lớn</a:t>
            </a:r>
            <a:r>
              <a:rPr lang="en-US" sz="2400" dirty="0">
                <a:solidFill>
                  <a:srgbClr val="0432FF"/>
                </a:solidFill>
              </a:rPr>
              <a:t>, </a:t>
            </a:r>
            <a:r>
              <a:rPr lang="en-US" sz="2400" dirty="0" err="1">
                <a:solidFill>
                  <a:srgbClr val="0432FF"/>
                </a:solidFill>
              </a:rPr>
              <a:t>khá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đối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xứng</a:t>
            </a:r>
            <a:r>
              <a:rPr lang="en-US" sz="2400" dirty="0">
                <a:solidFill>
                  <a:srgbClr val="0432FF"/>
                </a:solidFill>
              </a:rPr>
              <a:t>. </a:t>
            </a:r>
            <a:endParaRPr lang="vi-VN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831" y="175846"/>
            <a:ext cx="9603275" cy="151124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224" y="1278020"/>
            <a:ext cx="10383187" cy="3450613"/>
          </a:xfrm>
        </p:spPr>
        <p:txBody>
          <a:bodyPr>
            <a:noAutofit/>
          </a:bodyPr>
          <a:lstStyle/>
          <a:p>
            <a:r>
              <a:rPr lang="en-US" sz="2000" dirty="0" err="1"/>
              <a:t>coreTK</a:t>
            </a:r>
            <a:r>
              <a:rPr lang="en-US" sz="2000" dirty="0"/>
              <a:t>&lt;-</a:t>
            </a:r>
            <a:r>
              <a:rPr lang="en-US" sz="2000" dirty="0" err="1"/>
              <a:t>cor.test</a:t>
            </a:r>
            <a:r>
              <a:rPr lang="en-US" sz="2000" dirty="0"/>
              <a:t>(</a:t>
            </a:r>
            <a:r>
              <a:rPr lang="en-US" sz="2000" dirty="0" err="1"/>
              <a:t>pisa$Toan</a:t>
            </a:r>
            <a:r>
              <a:rPr lang="en-US" sz="2000" dirty="0"/>
              <a:t>, </a:t>
            </a:r>
            <a:r>
              <a:rPr lang="en-US" sz="2000" dirty="0" err="1"/>
              <a:t>pisa$Khoahoc</a:t>
            </a:r>
            <a:r>
              <a:rPr lang="en-US" sz="2000" dirty="0"/>
              <a:t>, method = "</a:t>
            </a:r>
            <a:r>
              <a:rPr lang="en-US" sz="2000" dirty="0" err="1"/>
              <a:t>pearson</a:t>
            </a:r>
            <a:r>
              <a:rPr lang="en-US" sz="2000" dirty="0"/>
              <a:t>")</a:t>
            </a:r>
            <a:br>
              <a:rPr lang="en-US" sz="2000" dirty="0"/>
            </a:br>
            <a:r>
              <a:rPr lang="en-US" sz="2000" dirty="0" err="1"/>
              <a:t>coreTK</a:t>
            </a:r>
            <a:endParaRPr lang="vi-VN" sz="2000" dirty="0"/>
          </a:p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##  Pearson's product-moment correlation</a:t>
            </a:r>
            <a:br>
              <a:rPr lang="en-US" sz="2000" dirty="0"/>
            </a:br>
            <a:r>
              <a:rPr lang="en-US" sz="2000" dirty="0"/>
              <a:t>## </a:t>
            </a:r>
            <a:br>
              <a:rPr lang="en-US" sz="2000" dirty="0"/>
            </a:br>
            <a:r>
              <a:rPr lang="en-US" sz="2000" dirty="0"/>
              <a:t>## data:  </a:t>
            </a:r>
            <a:r>
              <a:rPr lang="en-US" sz="2000" dirty="0" err="1"/>
              <a:t>pisa$Toan</a:t>
            </a:r>
            <a:r>
              <a:rPr lang="en-US" sz="2000" dirty="0"/>
              <a:t> and </a:t>
            </a:r>
            <a:r>
              <a:rPr lang="en-US" sz="2000" dirty="0" err="1"/>
              <a:t>pisa$Khoahoc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## t = 42.861, </a:t>
            </a:r>
            <a:r>
              <a:rPr lang="en-US" sz="2000" dirty="0" err="1"/>
              <a:t>df</a:t>
            </a:r>
            <a:r>
              <a:rPr lang="en-US" sz="2000" dirty="0"/>
              <a:t> = 572, p-value &lt; 2.2e-16</a:t>
            </a:r>
            <a:br>
              <a:rPr lang="en-US" sz="2000" dirty="0"/>
            </a:br>
            <a:r>
              <a:rPr lang="en-US" sz="2000" dirty="0"/>
              <a:t>## alternative hypothesis: true correlation is not equal to 0</a:t>
            </a:r>
            <a:br>
              <a:rPr lang="en-US" sz="2000" dirty="0"/>
            </a:br>
            <a:r>
              <a:rPr lang="en-US" sz="2000" dirty="0"/>
              <a:t>## 95 percent confidence interval:</a:t>
            </a:r>
            <a:br>
              <a:rPr lang="en-US" sz="2000" dirty="0"/>
            </a:br>
            <a:r>
              <a:rPr lang="en-US" sz="2000" dirty="0"/>
              <a:t>##  0.8523194 0.8913824</a:t>
            </a:r>
            <a:br>
              <a:rPr lang="en-US" sz="2000" dirty="0"/>
            </a:br>
            <a:r>
              <a:rPr lang="en-US" sz="2000" dirty="0"/>
              <a:t>## sample estimates:</a:t>
            </a:r>
            <a:br>
              <a:rPr lang="en-US" sz="2000" dirty="0"/>
            </a:br>
            <a:r>
              <a:rPr lang="en-US" sz="2000" dirty="0"/>
              <a:t>##       </a:t>
            </a:r>
            <a:r>
              <a:rPr lang="en-US" sz="2000" dirty="0" err="1"/>
              <a:t>cor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## 0.8732467</a:t>
            </a:r>
            <a:endParaRPr lang="vi-VN" sz="2000" dirty="0"/>
          </a:p>
          <a:p>
            <a:endParaRPr lang="vi-V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47602" y="5568171"/>
            <a:ext cx="10672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432FF"/>
                </a:solidFill>
              </a:rPr>
              <a:t>Nhận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xét</a:t>
            </a:r>
            <a:r>
              <a:rPr lang="en-US" sz="2000" dirty="0">
                <a:solidFill>
                  <a:srgbClr val="0432FF"/>
                </a:solidFill>
              </a:rPr>
              <a:t>: </a:t>
            </a:r>
            <a:r>
              <a:rPr lang="en-US" sz="2000" dirty="0" err="1">
                <a:solidFill>
                  <a:srgbClr val="0432FF"/>
                </a:solidFill>
              </a:rPr>
              <a:t>Hệ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số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tương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quan</a:t>
            </a:r>
            <a:r>
              <a:rPr lang="en-US" sz="2000" dirty="0">
                <a:solidFill>
                  <a:srgbClr val="0432FF"/>
                </a:solidFill>
              </a:rPr>
              <a:t> R = 0,873 &gt;0,5 </a:t>
            </a:r>
            <a:r>
              <a:rPr lang="en-US" sz="2000" dirty="0" err="1">
                <a:solidFill>
                  <a:srgbClr val="0432FF"/>
                </a:solidFill>
              </a:rPr>
              <a:t>với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khoảng</a:t>
            </a:r>
            <a:r>
              <a:rPr lang="en-US" sz="2000" dirty="0">
                <a:solidFill>
                  <a:srgbClr val="0432FF"/>
                </a:solidFill>
              </a:rPr>
              <a:t> tin </a:t>
            </a:r>
            <a:r>
              <a:rPr lang="en-US" sz="2000" dirty="0" err="1">
                <a:solidFill>
                  <a:srgbClr val="0432FF"/>
                </a:solidFill>
              </a:rPr>
              <a:t>cậy</a:t>
            </a:r>
            <a:r>
              <a:rPr lang="en-US" sz="2000" dirty="0">
                <a:solidFill>
                  <a:srgbClr val="0432FF"/>
                </a:solidFill>
              </a:rPr>
              <a:t> (0,852; 0,891) </a:t>
            </a:r>
            <a:r>
              <a:rPr lang="en-US" sz="2000" dirty="0" err="1">
                <a:solidFill>
                  <a:srgbClr val="0432FF"/>
                </a:solidFill>
              </a:rPr>
              <a:t>nên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giữa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năng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lực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Toán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và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năng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lực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Khoa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học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có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mối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tương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quan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mạnh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và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cùng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chiều</a:t>
            </a:r>
            <a:r>
              <a:rPr lang="en-US" sz="2000" dirty="0">
                <a:solidFill>
                  <a:srgbClr val="0432FF"/>
                </a:solidFill>
              </a:rPr>
              <a:t>, </a:t>
            </a:r>
            <a:r>
              <a:rPr lang="en-US" sz="2000" dirty="0" err="1">
                <a:solidFill>
                  <a:srgbClr val="0432FF"/>
                </a:solidFill>
              </a:rPr>
              <a:t>khi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học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sinh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có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năng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lực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toán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càng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cao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thì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năng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lực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khoa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học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cũng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 smtClean="0">
                <a:solidFill>
                  <a:srgbClr val="0432FF"/>
                </a:solidFill>
              </a:rPr>
              <a:t>cao</a:t>
            </a:r>
            <a:r>
              <a:rPr lang="en-US" sz="2000" dirty="0" smtClean="0">
                <a:solidFill>
                  <a:srgbClr val="0432FF"/>
                </a:solidFill>
              </a:rPr>
              <a:t>.</a:t>
            </a:r>
            <a:endParaRPr lang="vi-VN" sz="2000" dirty="0">
              <a:solidFill>
                <a:srgbClr val="0432FF"/>
              </a:solidFill>
            </a:endParaRPr>
          </a:p>
          <a:p>
            <a:pPr algn="just"/>
            <a:endParaRPr lang="vi-VN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2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099" y="614539"/>
            <a:ext cx="9603275" cy="104923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tương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quan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79" y="1500104"/>
            <a:ext cx="5453858" cy="3450613"/>
          </a:xfrm>
        </p:spPr>
        <p:txBody>
          <a:bodyPr>
            <a:norm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ggpubr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ggscatter</a:t>
            </a:r>
            <a:r>
              <a:rPr lang="en-US" sz="2400" dirty="0"/>
              <a:t>(</a:t>
            </a:r>
            <a:r>
              <a:rPr lang="en-US" sz="2400" dirty="0" err="1"/>
              <a:t>pisa</a:t>
            </a:r>
            <a:r>
              <a:rPr lang="en-US" sz="2400" dirty="0"/>
              <a:t>, x="</a:t>
            </a:r>
            <a:r>
              <a:rPr lang="en-US" sz="2400" dirty="0" err="1"/>
              <a:t>Toan</a:t>
            </a:r>
            <a:r>
              <a:rPr lang="en-US" sz="2400" dirty="0"/>
              <a:t>", y="</a:t>
            </a:r>
            <a:r>
              <a:rPr lang="en-US" sz="2400" dirty="0" err="1"/>
              <a:t>Khoahoc</a:t>
            </a:r>
            <a:r>
              <a:rPr lang="en-US" sz="2400" dirty="0"/>
              <a:t>", </a:t>
            </a:r>
            <a:br>
              <a:rPr lang="en-US" sz="2400" dirty="0"/>
            </a:br>
            <a:r>
              <a:rPr lang="en-US" sz="2400" dirty="0"/>
              <a:t>conf.int=TRUE, </a:t>
            </a:r>
            <a:br>
              <a:rPr lang="en-US" sz="2400" dirty="0"/>
            </a:br>
            <a:r>
              <a:rPr lang="en-US" sz="2400" dirty="0" err="1"/>
              <a:t>cor.coef</a:t>
            </a:r>
            <a:r>
              <a:rPr lang="en-US" sz="2400" dirty="0"/>
              <a:t>=TRUE, </a:t>
            </a:r>
            <a:r>
              <a:rPr lang="en-US" sz="2400" dirty="0" err="1"/>
              <a:t>cor.method</a:t>
            </a:r>
            <a:r>
              <a:rPr lang="en-US" sz="2400" dirty="0"/>
              <a:t>="</a:t>
            </a:r>
            <a:r>
              <a:rPr lang="en-US" sz="2400" dirty="0" err="1"/>
              <a:t>pearson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 err="1"/>
              <a:t>xlab</a:t>
            </a:r>
            <a:r>
              <a:rPr lang="en-US" sz="2400" dirty="0"/>
              <a:t>="NL </a:t>
            </a:r>
            <a:r>
              <a:rPr lang="en-US" sz="2400" dirty="0" err="1"/>
              <a:t>Toan</a:t>
            </a:r>
            <a:r>
              <a:rPr lang="en-US" sz="2400" dirty="0"/>
              <a:t>", </a:t>
            </a:r>
            <a:r>
              <a:rPr lang="en-US" sz="2400" dirty="0" err="1"/>
              <a:t>ylab</a:t>
            </a:r>
            <a:r>
              <a:rPr lang="en-US" sz="2400" dirty="0"/>
              <a:t>="NL </a:t>
            </a:r>
            <a:r>
              <a:rPr lang="en-US" sz="2400" dirty="0" err="1"/>
              <a:t>Khoahoc</a:t>
            </a:r>
            <a:r>
              <a:rPr lang="en-US" sz="2400" dirty="0"/>
              <a:t>")</a:t>
            </a:r>
            <a:endParaRPr lang="vi-VN" sz="2400" dirty="0"/>
          </a:p>
          <a:p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10" y="1406496"/>
            <a:ext cx="5975724" cy="41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37" y="652005"/>
            <a:ext cx="9603275" cy="82386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398" y="1246751"/>
            <a:ext cx="7469587" cy="378675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model&lt;-lm(</a:t>
            </a:r>
            <a:r>
              <a:rPr lang="en-US" sz="1600" dirty="0" err="1"/>
              <a:t>pisa$Khoahoc</a:t>
            </a:r>
            <a:r>
              <a:rPr lang="en-US" sz="1600" dirty="0"/>
              <a:t> ~ </a:t>
            </a:r>
            <a:r>
              <a:rPr lang="en-US" sz="1600" dirty="0" err="1"/>
              <a:t>pisa$Toan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summary(model)</a:t>
            </a:r>
            <a:endParaRPr lang="vi-VN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: ## Call:</a:t>
            </a:r>
            <a:br>
              <a:rPr lang="en-US" sz="1600" dirty="0"/>
            </a:br>
            <a:r>
              <a:rPr lang="en-US" sz="1600" dirty="0"/>
              <a:t>## lm(formula = </a:t>
            </a:r>
            <a:r>
              <a:rPr lang="en-US" sz="1600" dirty="0" err="1"/>
              <a:t>pisa$Khoahoc</a:t>
            </a:r>
            <a:r>
              <a:rPr lang="en-US" sz="1600" dirty="0"/>
              <a:t> ~ </a:t>
            </a:r>
            <a:r>
              <a:rPr lang="en-US" sz="1600" dirty="0" err="1"/>
              <a:t>pisa$Toan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## </a:t>
            </a:r>
            <a:br>
              <a:rPr lang="en-US" sz="1600" dirty="0"/>
            </a:br>
            <a:r>
              <a:rPr lang="en-US" sz="1600" dirty="0"/>
              <a:t>## Residuals:</a:t>
            </a:r>
            <a:br>
              <a:rPr lang="en-US" sz="1600" dirty="0"/>
            </a:br>
            <a:r>
              <a:rPr lang="en-US" sz="1600" dirty="0"/>
              <a:t>##      Min       1Q   Median       3Q      Max </a:t>
            </a:r>
            <a:br>
              <a:rPr lang="en-US" sz="1600" dirty="0"/>
            </a:br>
            <a:r>
              <a:rPr lang="en-US" sz="1600" dirty="0"/>
              <a:t>## -114.557  -24.049    1.205   23.416   86.647 </a:t>
            </a:r>
            <a:br>
              <a:rPr lang="en-US" sz="1600" dirty="0"/>
            </a:br>
            <a:r>
              <a:rPr lang="en-US" sz="1600" dirty="0"/>
              <a:t>## </a:t>
            </a:r>
            <a:br>
              <a:rPr lang="en-US" sz="1600" dirty="0"/>
            </a:br>
            <a:r>
              <a:rPr lang="en-US" sz="1600" dirty="0"/>
              <a:t>## Coefficients:</a:t>
            </a:r>
            <a:br>
              <a:rPr lang="en-US" sz="1600" dirty="0"/>
            </a:br>
            <a:r>
              <a:rPr lang="en-US" sz="1600" dirty="0"/>
              <a:t>##              Estimate Std. Error t value 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  <a:br>
              <a:rPr lang="en-US" sz="1600" dirty="0"/>
            </a:br>
            <a:r>
              <a:rPr lang="en-US" sz="1600" dirty="0"/>
              <a:t>## (Intercept) 114.43831    9.62006   11.90   &lt;2e-16 ***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pisa$Toan</a:t>
            </a:r>
            <a:r>
              <a:rPr lang="en-US" sz="1600" dirty="0"/>
              <a:t>     0.82444    0.01924   42.86   &lt;2e-16 ***</a:t>
            </a:r>
            <a:br>
              <a:rPr lang="en-US" sz="1600" dirty="0"/>
            </a:br>
            <a:r>
              <a:rPr lang="en-US" sz="1600" dirty="0"/>
              <a:t>## ---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  0 '***' 0.001 '**' 0.01 '*' 0.05 '.' 0.1 ' ' 1</a:t>
            </a:r>
            <a:br>
              <a:rPr lang="en-US" sz="1600" dirty="0"/>
            </a:br>
            <a:r>
              <a:rPr lang="en-US" sz="1600" dirty="0"/>
              <a:t>## </a:t>
            </a:r>
            <a:br>
              <a:rPr lang="en-US" sz="1600" dirty="0"/>
            </a:br>
            <a:r>
              <a:rPr lang="en-US" sz="1600" dirty="0"/>
              <a:t>## Residual standard error: 35.24 on 572 degrees of freedom</a:t>
            </a:r>
            <a:br>
              <a:rPr lang="en-US" sz="1600" dirty="0"/>
            </a:br>
            <a:r>
              <a:rPr lang="en-US" sz="1600" dirty="0"/>
              <a:t>## Multiple R-squared:  0.7626, Adjusted R-squared:  0.7621 </a:t>
            </a:r>
            <a:br>
              <a:rPr lang="en-US" sz="1600" dirty="0"/>
            </a:br>
            <a:r>
              <a:rPr lang="en-US" sz="1600" dirty="0"/>
              <a:t>## F-statistic:  1837 on 1 and 572 DF,  p-value: &lt; 2.2e-16</a:t>
            </a:r>
            <a:endParaRPr lang="vi-VN" sz="1600" dirty="0"/>
          </a:p>
          <a:p>
            <a:pPr>
              <a:spcBef>
                <a:spcPts val="0"/>
              </a:spcBef>
            </a:pPr>
            <a:endParaRPr lang="vi-V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1576" y="6019162"/>
            <a:ext cx="1139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432FF"/>
                </a:solidFill>
              </a:rPr>
              <a:t>Mô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hình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hồi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quy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tuyến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tính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có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dạng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như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srgbClr val="0432FF"/>
                </a:solidFill>
              </a:rPr>
              <a:t>sau</a:t>
            </a:r>
            <a:r>
              <a:rPr lang="en-US" sz="2000" dirty="0">
                <a:solidFill>
                  <a:srgbClr val="0432FF"/>
                </a:solidFill>
              </a:rPr>
              <a:t>: </a:t>
            </a:r>
          </a:p>
          <a:p>
            <a:pPr algn="ctr"/>
            <a:r>
              <a:rPr lang="en-US" sz="2000" dirty="0" err="1">
                <a:solidFill>
                  <a:srgbClr val="0432FF"/>
                </a:solidFill>
              </a:rPr>
              <a:t>NLKhoahoc</a:t>
            </a:r>
            <a:r>
              <a:rPr lang="en-US" sz="2000" dirty="0">
                <a:solidFill>
                  <a:srgbClr val="0432FF"/>
                </a:solidFill>
              </a:rPr>
              <a:t> = 114,438 + 0,82444*</a:t>
            </a:r>
            <a:r>
              <a:rPr lang="en-US" sz="2000" dirty="0" err="1">
                <a:solidFill>
                  <a:srgbClr val="0432FF"/>
                </a:solidFill>
              </a:rPr>
              <a:t>NLToan</a:t>
            </a:r>
            <a:r>
              <a:rPr lang="en-US" sz="2000" dirty="0">
                <a:solidFill>
                  <a:srgbClr val="0432FF"/>
                </a:solidFill>
              </a:rPr>
              <a:t> + </a:t>
            </a:r>
            <a:r>
              <a:rPr lang="en-US" sz="2000" dirty="0">
                <a:solidFill>
                  <a:srgbClr val="0432FF"/>
                </a:solidFill>
              </a:rPr>
              <a:t></a:t>
            </a:r>
            <a:endParaRPr lang="vi-VN" sz="2000" dirty="0">
              <a:solidFill>
                <a:srgbClr val="0432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79169" y="1219200"/>
            <a:ext cx="28203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bình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0,7626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nên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biến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lực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giải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thích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76,26%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mức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ảnh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hưởng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đến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lực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khoa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vi-V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8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065" y="740384"/>
            <a:ext cx="10563726" cy="34506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PISA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quốc</a:t>
            </a:r>
            <a:r>
              <a:rPr lang="en-US" sz="2800" dirty="0" smtClean="0"/>
              <a:t> </a:t>
            </a:r>
            <a:r>
              <a:rPr lang="en-US" sz="2800" dirty="0" err="1" smtClean="0"/>
              <a:t>tế</a:t>
            </a:r>
            <a:r>
              <a:rPr lang="en-US" sz="2800" dirty="0" smtClean="0"/>
              <a:t> do OECD </a:t>
            </a:r>
            <a:r>
              <a:rPr lang="en-US" sz="2800" dirty="0" err="1" smtClean="0"/>
              <a:t>tổ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3 </a:t>
            </a:r>
            <a:r>
              <a:rPr lang="en-US" sz="2800" dirty="0" err="1" smtClean="0"/>
              <a:t>năm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nhằm</a:t>
            </a:r>
            <a:r>
              <a:rPr lang="en-US" sz="2800" dirty="0" smtClean="0"/>
              <a:t> </a:t>
            </a:r>
            <a:r>
              <a:rPr lang="en-US" sz="2800" dirty="0" err="1" smtClean="0"/>
              <a:t>đo</a:t>
            </a:r>
            <a:r>
              <a:rPr lang="en-US" sz="2800" dirty="0" smtClean="0"/>
              <a:t> </a:t>
            </a:r>
            <a:r>
              <a:rPr lang="en-US" sz="2800" dirty="0" err="1" smtClean="0"/>
              <a:t>lường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lực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, </a:t>
            </a:r>
            <a:r>
              <a:rPr lang="en-US" sz="2800" dirty="0" err="1" smtClean="0"/>
              <a:t>Khoa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,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/>
              <a:t>Việt</a:t>
            </a:r>
            <a:r>
              <a:rPr lang="en-US" sz="2800" dirty="0"/>
              <a:t> Nam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PISA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2012.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File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VIASM_PISAdata.csv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PISA 2015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Nam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12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574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89660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065" y="740384"/>
            <a:ext cx="10563726" cy="3450613"/>
          </a:xfrm>
        </p:spPr>
        <p:txBody>
          <a:bodyPr>
            <a:normAutofit fontScale="92500" lnSpcReduction="20000"/>
          </a:bodyPr>
          <a:lstStyle/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/>
              <a:t>án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: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Phần</a:t>
            </a:r>
            <a:r>
              <a:rPr lang="en-US" sz="2800" dirty="0"/>
              <a:t> 1.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sz="2800" dirty="0"/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Phần</a:t>
            </a:r>
            <a:r>
              <a:rPr lang="en-US" sz="2800" dirty="0"/>
              <a:t> 2.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Phần</a:t>
            </a:r>
            <a:r>
              <a:rPr lang="en-US" sz="2800" dirty="0"/>
              <a:t> 3.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Phần</a:t>
            </a:r>
            <a:r>
              <a:rPr lang="en-US" sz="2800" dirty="0"/>
              <a:t> 4.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4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12079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DỮ LIỆU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3" y="1703693"/>
            <a:ext cx="10647946" cy="4059433"/>
          </a:xfrm>
        </p:spPr>
        <p:txBody>
          <a:bodyPr>
            <a:noAutofit/>
          </a:bodyPr>
          <a:lstStyle/>
          <a:p>
            <a:r>
              <a:rPr lang="fr-FR" sz="2400" dirty="0" err="1"/>
              <a:t>setwd</a:t>
            </a:r>
            <a:r>
              <a:rPr lang="fr-FR" sz="2400" dirty="0"/>
              <a:t>("D:/TAP HUAN R 2022/DU LIEU PISA/NHOM 4 PISA")</a:t>
            </a:r>
            <a:br>
              <a:rPr lang="fr-FR" sz="2400" dirty="0"/>
            </a:br>
            <a:r>
              <a:rPr lang="fr-FR" sz="2400" dirty="0"/>
              <a:t>pisa&lt;-read.csv("VIASM_PISAdata.csv")</a:t>
            </a:r>
            <a:br>
              <a:rPr lang="fr-FR" sz="2400" dirty="0"/>
            </a:br>
            <a:r>
              <a:rPr lang="fr-FR" sz="2400" dirty="0" err="1"/>
              <a:t>names</a:t>
            </a:r>
            <a:r>
              <a:rPr lang="fr-FR" sz="2400" dirty="0"/>
              <a:t>(pisa)  </a:t>
            </a:r>
            <a:r>
              <a:rPr lang="fr-FR" sz="2400" i="1" dirty="0"/>
              <a:t># </a:t>
            </a:r>
            <a:r>
              <a:rPr lang="fr-FR" sz="2400" i="1" dirty="0" err="1"/>
              <a:t>xem</a:t>
            </a:r>
            <a:r>
              <a:rPr lang="fr-FR" sz="2400" i="1" dirty="0"/>
              <a:t> </a:t>
            </a:r>
            <a:r>
              <a:rPr lang="fr-FR" sz="2400" i="1" dirty="0" err="1"/>
              <a:t>ten</a:t>
            </a:r>
            <a:r>
              <a:rPr lang="fr-FR" sz="2400" i="1" dirty="0"/>
              <a:t> bien</a:t>
            </a:r>
            <a:endParaRPr lang="vi-VN" sz="2400" dirty="0"/>
          </a:p>
          <a:p>
            <a:r>
              <a:rPr lang="en-US" sz="2400" dirty="0" err="1">
                <a:latin typeface="+mj-lt"/>
              </a:rPr>
              <a:t>Kết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quả</a:t>
            </a:r>
            <a:r>
              <a:rPr lang="en-US" sz="2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sz="2400" dirty="0"/>
              <a:t>##  [1] "ID"         "</a:t>
            </a:r>
            <a:r>
              <a:rPr lang="fr-FR" sz="2400" dirty="0" err="1"/>
              <a:t>Gioitinh</a:t>
            </a:r>
            <a:r>
              <a:rPr lang="fr-FR" sz="2400" dirty="0"/>
              <a:t>"   "</a:t>
            </a:r>
            <a:r>
              <a:rPr lang="fr-FR" sz="2400" dirty="0" err="1"/>
              <a:t>Vungmien</a:t>
            </a:r>
            <a:r>
              <a:rPr lang="fr-FR" sz="2400" dirty="0"/>
              <a:t>"   "HungthuKH1" "HungthuKH2"</a:t>
            </a:r>
            <a:br>
              <a:rPr lang="fr-FR" sz="2400" dirty="0"/>
            </a:br>
            <a:r>
              <a:rPr lang="fr-FR" sz="2400" dirty="0"/>
              <a:t>##  [6] "HungthuKH3" "HungthuKH4" "HungthuKH5" "</a:t>
            </a:r>
            <a:r>
              <a:rPr lang="fr-FR" sz="2400" dirty="0" err="1"/>
              <a:t>HotroGV</a:t>
            </a:r>
            <a:r>
              <a:rPr lang="fr-FR" sz="2400" dirty="0"/>
              <a:t>"    "</a:t>
            </a:r>
            <a:r>
              <a:rPr lang="fr-FR" sz="2400" dirty="0" err="1"/>
              <a:t>YeuthichKH</a:t>
            </a:r>
            <a:r>
              <a:rPr lang="fr-FR" sz="2400" dirty="0"/>
              <a:t>"</a:t>
            </a:r>
            <a:br>
              <a:rPr lang="fr-FR" sz="2400" dirty="0"/>
            </a:br>
            <a:r>
              <a:rPr lang="fr-FR" sz="2400" dirty="0"/>
              <a:t>## [11] "</a:t>
            </a:r>
            <a:r>
              <a:rPr lang="fr-FR" sz="2400" dirty="0" err="1"/>
              <a:t>Toan</a:t>
            </a:r>
            <a:r>
              <a:rPr lang="fr-FR" sz="2400" dirty="0"/>
              <a:t>"       "</a:t>
            </a:r>
            <a:r>
              <a:rPr lang="fr-FR" sz="2400" dirty="0" err="1"/>
              <a:t>Khoahoc</a:t>
            </a:r>
            <a:r>
              <a:rPr lang="fr-FR" sz="2400" dirty="0"/>
              <a:t>"</a:t>
            </a:r>
            <a:endParaRPr lang="vi-VN" sz="2400" dirty="0"/>
          </a:p>
          <a:p>
            <a:pPr marL="0" indent="0">
              <a:buNone/>
            </a:pP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50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8" y="602086"/>
            <a:ext cx="11634537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xem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số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dòng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số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cột</a:t>
            </a:r>
            <a:r>
              <a:rPr lang="vi-VN" b="1" i="1" dirty="0">
                <a:solidFill>
                  <a:srgbClr val="FF0000"/>
                </a:solidFill>
              </a:rPr>
              <a:t>, dữ liệu pisa, cấu trúc</a:t>
            </a:r>
            <a:r>
              <a:rPr lang="vi-VN" b="1" dirty="0">
                <a:solidFill>
                  <a:srgbClr val="FF0000"/>
                </a:solidFill>
              </a:rPr>
              <a:t/>
            </a:r>
            <a:br>
              <a:rPr lang="vi-VN" b="1" dirty="0">
                <a:solidFill>
                  <a:srgbClr val="FF0000"/>
                </a:solidFill>
              </a:rPr>
            </a:b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491" y="1248088"/>
            <a:ext cx="9603275" cy="345061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* dim(</a:t>
            </a:r>
            <a:r>
              <a:rPr lang="en-US" dirty="0" err="1"/>
              <a:t>pisa</a:t>
            </a:r>
            <a:r>
              <a:rPr lang="en-US" dirty="0"/>
              <a:t>)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432FF"/>
                </a:solidFill>
              </a:rPr>
              <a:t>Kết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quả</a:t>
            </a:r>
            <a:r>
              <a:rPr lang="en-US" dirty="0">
                <a:solidFill>
                  <a:srgbClr val="0432FF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/>
              <a:t>## [1] 574  12</a:t>
            </a:r>
            <a:endParaRPr lang="vi-VN" dirty="0"/>
          </a:p>
          <a:p>
            <a:pPr marL="0" indent="0">
              <a:lnSpc>
                <a:spcPct val="100000"/>
              </a:lnSpc>
              <a:buNone/>
            </a:pPr>
            <a:r>
              <a:rPr lang="fr-FR" dirty="0"/>
              <a:t>* </a:t>
            </a:r>
            <a:r>
              <a:rPr lang="fr-FR" dirty="0" err="1"/>
              <a:t>View</a:t>
            </a:r>
            <a:r>
              <a:rPr lang="fr-FR" dirty="0"/>
              <a:t>(pisa) </a:t>
            </a:r>
            <a:endParaRPr lang="vi-VN" dirty="0"/>
          </a:p>
          <a:p>
            <a:pPr marL="0" indent="0">
              <a:lnSpc>
                <a:spcPct val="100000"/>
              </a:lnSpc>
              <a:buNone/>
            </a:pPr>
            <a:r>
              <a:rPr lang="fr-FR" dirty="0"/>
              <a:t>* </a:t>
            </a:r>
            <a:r>
              <a:rPr lang="fr-FR" dirty="0" err="1"/>
              <a:t>str</a:t>
            </a:r>
            <a:r>
              <a:rPr lang="fr-FR" dirty="0"/>
              <a:t>(pisa)</a:t>
            </a:r>
            <a:endParaRPr lang="vi-VN" dirty="0"/>
          </a:p>
          <a:p>
            <a:pPr marL="0" indent="0">
              <a:lnSpc>
                <a:spcPct val="100000"/>
              </a:lnSpc>
              <a:buNone/>
            </a:pPr>
            <a:r>
              <a:rPr lang="vi-VN" dirty="0"/>
              <a:t>Kết quả:</a:t>
            </a:r>
          </a:p>
          <a:p>
            <a:pPr marL="0" indent="0">
              <a:lnSpc>
                <a:spcPct val="100000"/>
              </a:lnSpc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63" y="3299358"/>
            <a:ext cx="8121421" cy="33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83" y="722411"/>
            <a:ext cx="10684043" cy="5231735"/>
          </a:xfrm>
        </p:spPr>
        <p:txBody>
          <a:bodyPr>
            <a:noAutofit/>
          </a:bodyPr>
          <a:lstStyle/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/>
              <a:t>12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: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/>
              <a:t>ID: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PISA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Gioitinh</a:t>
            </a:r>
            <a:r>
              <a:rPr lang="en-US" sz="2200" dirty="0"/>
              <a:t>: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giới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(1 </a:t>
            </a:r>
            <a:r>
              <a:rPr lang="en-US" sz="2200" dirty="0" err="1"/>
              <a:t>là</a:t>
            </a:r>
            <a:r>
              <a:rPr lang="en-US" sz="2200" dirty="0"/>
              <a:t> Nam, 2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Nữ</a:t>
            </a:r>
            <a:r>
              <a:rPr lang="en-US" sz="2200" dirty="0"/>
              <a:t>)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Vungmien</a:t>
            </a:r>
            <a:r>
              <a:rPr lang="en-US" sz="2200" dirty="0"/>
              <a:t>: (1: </a:t>
            </a:r>
            <a:r>
              <a:rPr lang="en-US" sz="2200" dirty="0" err="1"/>
              <a:t>miền</a:t>
            </a:r>
            <a:r>
              <a:rPr lang="en-US" sz="2200" dirty="0"/>
              <a:t> </a:t>
            </a:r>
            <a:r>
              <a:rPr lang="en-US" sz="2200" dirty="0" err="1"/>
              <a:t>Bắc</a:t>
            </a:r>
            <a:r>
              <a:rPr lang="en-US" sz="2200" dirty="0"/>
              <a:t>; 2: </a:t>
            </a:r>
            <a:r>
              <a:rPr lang="en-US" sz="2200" dirty="0" err="1"/>
              <a:t>miền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; 3: </a:t>
            </a:r>
            <a:r>
              <a:rPr lang="en-US" sz="2200" dirty="0" err="1"/>
              <a:t>miền</a:t>
            </a:r>
            <a:r>
              <a:rPr lang="en-US" sz="2200" dirty="0"/>
              <a:t> Nam)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Từ</a:t>
            </a:r>
            <a:r>
              <a:rPr lang="en-US" sz="2200" dirty="0"/>
              <a:t> HungthuKH1-HungthuKH5: (1: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ý; 2: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ý; 3: </a:t>
            </a:r>
            <a:r>
              <a:rPr lang="en-US" sz="2200" dirty="0" err="1"/>
              <a:t>Đồng</a:t>
            </a:r>
            <a:r>
              <a:rPr lang="en-US" sz="2200" dirty="0"/>
              <a:t> ý; 4: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ý)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Hứng</a:t>
            </a:r>
            <a:r>
              <a:rPr lang="en-US" sz="2200" dirty="0"/>
              <a:t> </a:t>
            </a:r>
            <a:r>
              <a:rPr lang="en-US" sz="2200" dirty="0" err="1"/>
              <a:t>thú</a:t>
            </a:r>
            <a:r>
              <a:rPr lang="en-US" sz="2200" dirty="0"/>
              <a:t> </a:t>
            </a:r>
            <a:r>
              <a:rPr lang="en-US" sz="2200" dirty="0" err="1"/>
              <a:t>khoa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HotroGV</a:t>
            </a:r>
            <a:r>
              <a:rPr lang="en-US" sz="2200" dirty="0"/>
              <a:t>: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lường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Giáo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môn</a:t>
            </a:r>
            <a:r>
              <a:rPr lang="en-US" sz="2200" dirty="0"/>
              <a:t> </a:t>
            </a:r>
            <a:r>
              <a:rPr lang="en-US" sz="2200" dirty="0" err="1"/>
              <a:t>Khoa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YeuthichKH</a:t>
            </a:r>
            <a:r>
              <a:rPr lang="en-US" sz="2200" dirty="0"/>
              <a:t>: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lường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môn</a:t>
            </a:r>
            <a:r>
              <a:rPr lang="en-US" sz="2200" dirty="0"/>
              <a:t> </a:t>
            </a:r>
            <a:r>
              <a:rPr lang="en-US" sz="2200" dirty="0" err="1"/>
              <a:t>Khoa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Toan</a:t>
            </a:r>
            <a:r>
              <a:rPr lang="en-US" sz="2200" dirty="0"/>
              <a:t>: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lường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lực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</a:p>
          <a:p>
            <a:pPr marL="228600" lvl="0" indent="-228600" defTabSz="914400">
              <a:lnSpc>
                <a:spcPct val="120000"/>
              </a:lnSpc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/>
              <a:t>Khoahoc</a:t>
            </a:r>
            <a:r>
              <a:rPr lang="en-US" sz="2200" dirty="0"/>
              <a:t>: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lường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lực</a:t>
            </a:r>
            <a:r>
              <a:rPr lang="en-US" sz="2200" dirty="0"/>
              <a:t> </a:t>
            </a:r>
            <a:r>
              <a:rPr lang="en-US" sz="2200" dirty="0" err="1"/>
              <a:t>Khoa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endParaRPr lang="vi-VN" sz="2200" dirty="0"/>
          </a:p>
          <a:p>
            <a:pPr algn="just"/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78834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77" y="1347459"/>
            <a:ext cx="10429382" cy="34506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432FF"/>
                </a:solidFill>
              </a:rPr>
              <a:t>Phần</a:t>
            </a:r>
            <a:r>
              <a:rPr lang="en-US" sz="2400" dirty="0">
                <a:solidFill>
                  <a:srgbClr val="0432FF"/>
                </a:solidFill>
              </a:rPr>
              <a:t> 1. </a:t>
            </a:r>
            <a:r>
              <a:rPr lang="en-US" sz="2400" dirty="0" err="1">
                <a:solidFill>
                  <a:srgbClr val="0432FF"/>
                </a:solidFill>
              </a:rPr>
              <a:t>Đặt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một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câu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hỏi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nghiên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cứu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liên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quan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đến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hồi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quy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tuyến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tính</a:t>
            </a:r>
            <a:r>
              <a:rPr lang="en-US" sz="2400" dirty="0">
                <a:solidFill>
                  <a:srgbClr val="0432FF"/>
                </a:solidFill>
              </a:rPr>
              <a:t>:</a:t>
            </a:r>
          </a:p>
          <a:p>
            <a:pPr marL="1341438" indent="-360363" algn="just">
              <a:buNone/>
            </a:pP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1.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?</a:t>
            </a:r>
          </a:p>
          <a:p>
            <a:pPr marL="1341438" indent="-360363" algn="just">
              <a:buNone/>
            </a:pP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2: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? </a:t>
            </a:r>
          </a:p>
          <a:p>
            <a:r>
              <a:rPr lang="en-US" sz="2400" dirty="0" err="1">
                <a:solidFill>
                  <a:srgbClr val="0432FF"/>
                </a:solidFill>
              </a:rPr>
              <a:t>Phần</a:t>
            </a:r>
            <a:r>
              <a:rPr lang="en-US" sz="2400" dirty="0">
                <a:solidFill>
                  <a:srgbClr val="0432FF"/>
                </a:solidFill>
              </a:rPr>
              <a:t> 2. </a:t>
            </a:r>
            <a:r>
              <a:rPr lang="en-US" sz="2400" dirty="0" err="1">
                <a:solidFill>
                  <a:srgbClr val="0432FF"/>
                </a:solidFill>
              </a:rPr>
              <a:t>Phân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tích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thống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kê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mô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tả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với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các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biến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liên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quan</a:t>
            </a:r>
            <a:r>
              <a:rPr lang="en-US" sz="2400" dirty="0">
                <a:solidFill>
                  <a:srgbClr val="0432FF"/>
                </a:solidFill>
              </a:rPr>
              <a:t>.</a:t>
            </a:r>
            <a:endParaRPr lang="vi-VN" sz="2400" dirty="0">
              <a:solidFill>
                <a:srgbClr val="0432FF"/>
              </a:solidFill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25857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69631"/>
            <a:ext cx="8911687" cy="1683495"/>
          </a:xfrm>
        </p:spPr>
        <p:txBody>
          <a:bodyPr/>
          <a:lstStyle/>
          <a:p>
            <a:pPr marL="342900" lvl="0" indent="-342900">
              <a:spcBef>
                <a:spcPts val="1000"/>
              </a:spcBef>
            </a:pP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Phần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2.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Phân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tích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thống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kê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mô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tả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với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các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biến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liên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0432FF"/>
                </a:solidFill>
                <a:ea typeface="+mn-ea"/>
                <a:cs typeface="+mn-cs"/>
              </a:rPr>
              <a:t>quan</a:t>
            </a:r>
            <a:r>
              <a:rPr lang="en-US" sz="2400" dirty="0">
                <a:solidFill>
                  <a:srgbClr val="0432FF"/>
                </a:solidFill>
                <a:ea typeface="+mn-ea"/>
                <a:cs typeface="+mn-cs"/>
              </a:rPr>
              <a:t>.</a:t>
            </a:r>
            <a:r>
              <a:rPr lang="vi-VN" sz="2400" dirty="0">
                <a:solidFill>
                  <a:srgbClr val="0432FF"/>
                </a:solidFill>
                <a:ea typeface="+mn-ea"/>
                <a:cs typeface="+mn-cs"/>
              </a:rPr>
              <a:t/>
            </a:r>
            <a:br>
              <a:rPr lang="vi-VN" sz="2400" dirty="0">
                <a:solidFill>
                  <a:srgbClr val="0432FF"/>
                </a:solidFill>
                <a:ea typeface="+mn-ea"/>
                <a:cs typeface="+mn-cs"/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Yêu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137" y="1423736"/>
            <a:ext cx="9442367" cy="4928937"/>
          </a:xfrm>
        </p:spPr>
        <p:txBody>
          <a:bodyPr>
            <a:noAutofit/>
          </a:bodyPr>
          <a:lstStyle/>
          <a:p>
            <a:pPr latinLnBrk="1"/>
            <a:r>
              <a:rPr lang="en-US" sz="2400" dirty="0"/>
              <a:t>mean(</a:t>
            </a:r>
            <a:r>
              <a:rPr lang="en-US" sz="2400" dirty="0" err="1"/>
              <a:t>pisa$YeuthichKH</a:t>
            </a:r>
            <a:r>
              <a:rPr lang="en-US" sz="2400" dirty="0"/>
              <a:t>) </a:t>
            </a:r>
            <a:r>
              <a:rPr lang="en-US" sz="2400" i="1" dirty="0"/>
              <a:t>#</a:t>
            </a:r>
            <a:r>
              <a:rPr lang="en-US" sz="2400" i="1" dirty="0" err="1"/>
              <a:t>tinh</a:t>
            </a:r>
            <a:r>
              <a:rPr lang="en-US" sz="2400" i="1" dirty="0"/>
              <a:t> </a:t>
            </a:r>
            <a:r>
              <a:rPr lang="en-US" sz="2400" i="1" dirty="0" err="1"/>
              <a:t>trung</a:t>
            </a:r>
            <a:r>
              <a:rPr lang="en-US" sz="2400" i="1" dirty="0"/>
              <a:t> </a:t>
            </a:r>
            <a:r>
              <a:rPr lang="en-US" sz="2400" i="1" dirty="0" err="1"/>
              <a:t>binh</a:t>
            </a:r>
            <a:endParaRPr lang="vi-VN" sz="2400" dirty="0"/>
          </a:p>
          <a:p>
            <a:pPr latinLnBrk="1"/>
            <a:r>
              <a:rPr lang="en-US" sz="2400" dirty="0"/>
              <a:t>## [1] 0.8359861</a:t>
            </a:r>
            <a:endParaRPr lang="vi-VN" sz="2400" dirty="0"/>
          </a:p>
          <a:p>
            <a:pPr latinLnBrk="1"/>
            <a:r>
              <a:rPr lang="en-US" sz="2400" dirty="0"/>
              <a:t>median(</a:t>
            </a:r>
            <a:r>
              <a:rPr lang="en-US" sz="2400" dirty="0" err="1"/>
              <a:t>pisa$YeuthichKH</a:t>
            </a:r>
            <a:r>
              <a:rPr lang="en-US" sz="2400" dirty="0"/>
              <a:t>) </a:t>
            </a:r>
            <a:r>
              <a:rPr lang="en-US" sz="2400" i="1" dirty="0"/>
              <a:t>#</a:t>
            </a:r>
            <a:r>
              <a:rPr lang="en-US" sz="2400" i="1" dirty="0" err="1"/>
              <a:t>tinh</a:t>
            </a:r>
            <a:r>
              <a:rPr lang="en-US" sz="2400" i="1" dirty="0"/>
              <a:t> </a:t>
            </a:r>
            <a:r>
              <a:rPr lang="en-US" sz="2400" i="1" dirty="0" err="1"/>
              <a:t>trung</a:t>
            </a:r>
            <a:r>
              <a:rPr lang="en-US" sz="2400" i="1" dirty="0"/>
              <a:t> vi</a:t>
            </a:r>
            <a:endParaRPr lang="vi-VN" sz="2400" dirty="0"/>
          </a:p>
          <a:p>
            <a:pPr latinLnBrk="1"/>
            <a:r>
              <a:rPr lang="en-US" sz="2400" dirty="0"/>
              <a:t>## [1] 0.509</a:t>
            </a:r>
            <a:endParaRPr lang="vi-VN" sz="2400" dirty="0"/>
          </a:p>
          <a:p>
            <a:pPr latinLnBrk="1"/>
            <a:r>
              <a:rPr lang="en-US" sz="2400" dirty="0" err="1"/>
              <a:t>var</a:t>
            </a:r>
            <a:r>
              <a:rPr lang="en-US" sz="2400" dirty="0"/>
              <a:t>(</a:t>
            </a:r>
            <a:r>
              <a:rPr lang="en-US" sz="2400" dirty="0" err="1"/>
              <a:t>pisa$YeuthichKH</a:t>
            </a:r>
            <a:r>
              <a:rPr lang="en-US" sz="2400" dirty="0"/>
              <a:t>) </a:t>
            </a:r>
            <a:r>
              <a:rPr lang="en-US" sz="2400" i="1" dirty="0"/>
              <a:t>#</a:t>
            </a:r>
            <a:r>
              <a:rPr lang="en-US" sz="2400" i="1" dirty="0" err="1"/>
              <a:t>tinh</a:t>
            </a:r>
            <a:r>
              <a:rPr lang="en-US" sz="2400" i="1" dirty="0"/>
              <a:t> </a:t>
            </a:r>
            <a:r>
              <a:rPr lang="en-US" sz="2400" i="1" dirty="0" err="1"/>
              <a:t>phuong</a:t>
            </a:r>
            <a:r>
              <a:rPr lang="en-US" sz="2400" i="1" dirty="0"/>
              <a:t> </a:t>
            </a:r>
            <a:r>
              <a:rPr lang="en-US" sz="2400" i="1" dirty="0" err="1"/>
              <a:t>sai</a:t>
            </a:r>
            <a:endParaRPr lang="vi-VN" sz="2400" dirty="0"/>
          </a:p>
          <a:p>
            <a:pPr latinLnBrk="1"/>
            <a:r>
              <a:rPr lang="en-US" sz="2400" dirty="0"/>
              <a:t>## [1] 17.44613</a:t>
            </a:r>
            <a:endParaRPr lang="vi-VN" sz="2400" dirty="0"/>
          </a:p>
          <a:p>
            <a:pPr latinLnBrk="1"/>
            <a:r>
              <a:rPr lang="en-US" sz="2400" dirty="0" err="1"/>
              <a:t>sd</a:t>
            </a:r>
            <a:r>
              <a:rPr lang="en-US" sz="2400" dirty="0"/>
              <a:t>(</a:t>
            </a:r>
            <a:r>
              <a:rPr lang="en-US" sz="2400" dirty="0" err="1"/>
              <a:t>pisa$YeuthichKH</a:t>
            </a:r>
            <a:r>
              <a:rPr lang="en-US" sz="2400" dirty="0"/>
              <a:t>) </a:t>
            </a:r>
            <a:r>
              <a:rPr lang="en-US" sz="2400" i="1" dirty="0"/>
              <a:t>#</a:t>
            </a:r>
            <a:r>
              <a:rPr lang="en-US" sz="2400" i="1" dirty="0" err="1"/>
              <a:t>tinh</a:t>
            </a:r>
            <a:r>
              <a:rPr lang="en-US" sz="2400" i="1" dirty="0"/>
              <a:t> do </a:t>
            </a:r>
            <a:r>
              <a:rPr lang="en-US" sz="2400" i="1" dirty="0" err="1"/>
              <a:t>lech</a:t>
            </a:r>
            <a:r>
              <a:rPr lang="en-US" sz="2400" i="1" dirty="0"/>
              <a:t> </a:t>
            </a:r>
            <a:r>
              <a:rPr lang="en-US" sz="2400" i="1" dirty="0" err="1"/>
              <a:t>chuan</a:t>
            </a:r>
            <a:endParaRPr lang="vi-VN" sz="2400" dirty="0"/>
          </a:p>
          <a:p>
            <a:pPr latinLnBrk="1"/>
            <a:r>
              <a:rPr lang="en-US" sz="2400" dirty="0"/>
              <a:t>## [1] 4.176856</a:t>
            </a:r>
            <a:endParaRPr lang="vi-VN" sz="2400" dirty="0"/>
          </a:p>
          <a:p>
            <a:pPr latinLnBrk="1"/>
            <a:r>
              <a:rPr lang="en-US" sz="2400" dirty="0"/>
              <a:t>summary(</a:t>
            </a:r>
            <a:r>
              <a:rPr lang="en-US" sz="2400" dirty="0" err="1"/>
              <a:t>pisa$YeuthichKH</a:t>
            </a:r>
            <a:r>
              <a:rPr lang="en-US" sz="2400" dirty="0"/>
              <a:t>) </a:t>
            </a:r>
            <a:r>
              <a:rPr lang="en-US" sz="2400" i="1" dirty="0"/>
              <a:t>#</a:t>
            </a:r>
            <a:r>
              <a:rPr lang="en-US" sz="2400" i="1" dirty="0" err="1"/>
              <a:t>tinh</a:t>
            </a:r>
            <a:r>
              <a:rPr lang="en-US" sz="2400" i="1" dirty="0"/>
              <a:t> min, max, </a:t>
            </a:r>
            <a:r>
              <a:rPr lang="en-US" sz="2400" i="1" dirty="0" err="1"/>
              <a:t>tu</a:t>
            </a:r>
            <a:r>
              <a:rPr lang="en-US" sz="2400" i="1" dirty="0"/>
              <a:t> phan vi</a:t>
            </a:r>
            <a:endParaRPr lang="vi-VN" sz="2400" dirty="0"/>
          </a:p>
          <a:p>
            <a:pPr latinLnBrk="1"/>
            <a:r>
              <a:rPr lang="en-US" sz="2400" dirty="0"/>
              <a:t>##    Min. 1st Qu.  Median    Mean 3rd Qu.    Max. </a:t>
            </a:r>
            <a:br>
              <a:rPr lang="en-US" sz="2400" dirty="0"/>
            </a:br>
            <a:r>
              <a:rPr lang="en-US" sz="2400" dirty="0"/>
              <a:t>##  -2.115   0.509   0.509   0.836   1.107  99.000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07458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48173"/>
            <a:ext cx="8911687" cy="128089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toán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222" y="1288618"/>
            <a:ext cx="8915400" cy="3777622"/>
          </a:xfrm>
        </p:spPr>
        <p:txBody>
          <a:bodyPr>
            <a:noAutofit/>
          </a:bodyPr>
          <a:lstStyle/>
          <a:p>
            <a:pPr latinLnBrk="1"/>
            <a:r>
              <a:rPr lang="en-US" sz="2400" dirty="0"/>
              <a:t>mean(</a:t>
            </a:r>
            <a:r>
              <a:rPr lang="en-US" sz="2400" dirty="0" err="1"/>
              <a:t>pisa$Toan</a:t>
            </a:r>
            <a:r>
              <a:rPr lang="en-US" sz="2400" dirty="0"/>
              <a:t>) </a:t>
            </a:r>
            <a:endParaRPr lang="vi-VN" sz="2400" dirty="0"/>
          </a:p>
          <a:p>
            <a:pPr latinLnBrk="1"/>
            <a:r>
              <a:rPr lang="en-US" sz="2400" dirty="0"/>
              <a:t>## [1] 494.2434</a:t>
            </a:r>
            <a:endParaRPr lang="vi-VN" sz="2400" dirty="0"/>
          </a:p>
          <a:p>
            <a:pPr latinLnBrk="1"/>
            <a:r>
              <a:rPr lang="en-US" sz="2400" dirty="0"/>
              <a:t>median(</a:t>
            </a:r>
            <a:r>
              <a:rPr lang="en-US" sz="2400" dirty="0" err="1"/>
              <a:t>pisa$Toan</a:t>
            </a:r>
            <a:r>
              <a:rPr lang="en-US" sz="2400" dirty="0"/>
              <a:t>) </a:t>
            </a:r>
            <a:endParaRPr lang="vi-VN" sz="2400" dirty="0"/>
          </a:p>
          <a:p>
            <a:pPr latinLnBrk="1"/>
            <a:r>
              <a:rPr lang="fr-FR" sz="2400" dirty="0"/>
              <a:t>## [1] 493.9675</a:t>
            </a:r>
            <a:endParaRPr lang="vi-VN" sz="2400" dirty="0"/>
          </a:p>
          <a:p>
            <a:pPr latinLnBrk="1"/>
            <a:r>
              <a:rPr lang="fr-FR" sz="2400" dirty="0"/>
              <a:t>var(</a:t>
            </a:r>
            <a:r>
              <a:rPr lang="fr-FR" sz="2400" dirty="0" err="1"/>
              <a:t>pisa$Toan</a:t>
            </a:r>
            <a:r>
              <a:rPr lang="fr-FR" sz="2400" dirty="0"/>
              <a:t>) </a:t>
            </a:r>
            <a:endParaRPr lang="vi-VN" sz="2400" dirty="0"/>
          </a:p>
          <a:p>
            <a:pPr latinLnBrk="1"/>
            <a:r>
              <a:rPr lang="fr-FR" sz="2400" dirty="0"/>
              <a:t>## [1] 5856.819</a:t>
            </a:r>
            <a:endParaRPr lang="vi-VN" sz="2400" dirty="0"/>
          </a:p>
          <a:p>
            <a:pPr latinLnBrk="1"/>
            <a:r>
              <a:rPr lang="fr-FR" sz="2400" dirty="0" err="1"/>
              <a:t>sd</a:t>
            </a:r>
            <a:r>
              <a:rPr lang="fr-FR" sz="2400" dirty="0"/>
              <a:t>(</a:t>
            </a:r>
            <a:r>
              <a:rPr lang="fr-FR" sz="2400" dirty="0" err="1"/>
              <a:t>pisa$Toan</a:t>
            </a:r>
            <a:r>
              <a:rPr lang="fr-FR" sz="2400" dirty="0"/>
              <a:t>) </a:t>
            </a:r>
            <a:endParaRPr lang="vi-VN" sz="2400" dirty="0"/>
          </a:p>
          <a:p>
            <a:pPr latinLnBrk="1"/>
            <a:r>
              <a:rPr lang="en-US" sz="2400" dirty="0"/>
              <a:t>## [1] 76.52986</a:t>
            </a:r>
            <a:endParaRPr lang="vi-VN" sz="2400" dirty="0"/>
          </a:p>
          <a:p>
            <a:pPr latinLnBrk="1"/>
            <a:r>
              <a:rPr lang="en-US" sz="2400" dirty="0"/>
              <a:t>summary(</a:t>
            </a:r>
            <a:r>
              <a:rPr lang="en-US" sz="2400" dirty="0" err="1"/>
              <a:t>pisa$Toan</a:t>
            </a:r>
            <a:r>
              <a:rPr lang="en-US" sz="2400" dirty="0"/>
              <a:t>) </a:t>
            </a:r>
            <a:endParaRPr lang="vi-VN" sz="2400" dirty="0"/>
          </a:p>
          <a:p>
            <a:pPr latinLnBrk="1"/>
            <a:r>
              <a:rPr lang="en-US" sz="2400" dirty="0"/>
              <a:t>##    Min. 1st Qu.  Median    Mean 3rd Qu.    Max. </a:t>
            </a:r>
            <a:br>
              <a:rPr lang="en-US" sz="2400" dirty="0"/>
            </a:br>
            <a:r>
              <a:rPr lang="en-US" sz="2400" dirty="0"/>
              <a:t>##   297.3   441.4   494.0   494.2   547.0   719.3</a:t>
            </a:r>
            <a:endParaRPr lang="vi-VN" sz="2400" dirty="0"/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2385481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{0FDE17FC-8593-3042-8128-27A347B8CFE7}tf10001069</Template>
  <TotalTime>83</TotalTime>
  <Words>984</Words>
  <Application>Microsoft Office PowerPoint</Application>
  <PresentationFormat>Custom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Chủ đề 4: Phân tích mô tả và hồi quy tuyến tính với dữ liệu PISA</vt:lpstr>
      <vt:lpstr>PowerPoint Presentation</vt:lpstr>
      <vt:lpstr>PowerPoint Presentation</vt:lpstr>
      <vt:lpstr>ĐỌC DỮ LIỆU </vt:lpstr>
      <vt:lpstr>xem số dòng, số cột, dữ liệu pisa, cấu trúc </vt:lpstr>
      <vt:lpstr>PowerPoint Presentation</vt:lpstr>
      <vt:lpstr>PowerPoint Presentation</vt:lpstr>
      <vt:lpstr>Phần 2. Phân tích thống kê mô tả với các biến liên quan. Yêu thích kh</vt:lpstr>
      <vt:lpstr>toán</vt:lpstr>
      <vt:lpstr>Khoa học</vt:lpstr>
      <vt:lpstr>Đọc kết quả</vt:lpstr>
      <vt:lpstr>Vẽ biểu đồ:  toán</vt:lpstr>
      <vt:lpstr>Phần 3. Vẽ biểu đồ: khoa học </vt:lpstr>
      <vt:lpstr>Phần 4. Phân tích hồi quy tuyến tính . Tính hệ số tương quan</vt:lpstr>
      <vt:lpstr>Đồ thị biểu thị sự tương quan</vt:lpstr>
      <vt:lpstr>Phương trình đường hồi quy tuyến tính thực nghiệm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4: Phân tích mô tả và hồi quy tuyến tính với dữ liệu PISA</dc:title>
  <dc:creator>My PC</dc:creator>
  <cp:lastModifiedBy>Admin</cp:lastModifiedBy>
  <cp:revision>9</cp:revision>
  <dcterms:created xsi:type="dcterms:W3CDTF">2022-05-29T06:38:59Z</dcterms:created>
  <dcterms:modified xsi:type="dcterms:W3CDTF">2022-05-29T08:45:08Z</dcterms:modified>
</cp:coreProperties>
</file>