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rv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Roboto Condensed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FPG34vqltQsZV5/7JqBbNsF/M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v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Ar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8a7a0eec8_3_7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08a7a0eec8_3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8a7a0eec8_3_7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08a7a0eec8_3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a0eec8_3_6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08a7a0eec8_3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8a7a0eec8_3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08a7a0eec8_3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8a7a0eec8_3_7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08a7a0eec8_3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8a7a0eec8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08a7a0ee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8a7a0eec8_3_7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08a7a0eec8_3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8a7a0eec8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08a7a0eec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8a7a0eec8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08a7a0eec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8a7a0eec8_3_6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08a7a0eec8_3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8a7a0eec8_3_6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08a7a0eec8_3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8a7a0eec8_3_7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08a7a0eec8_3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4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41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1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41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41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41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41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41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41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41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4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4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4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42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4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4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42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42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4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4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4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4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4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4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4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4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2" name="Google Shape;42;p42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3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6" name="Google Shape;46;p4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4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4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4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4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4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4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4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4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4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4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44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68" name="Google Shape;68;p44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4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4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4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4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4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4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4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44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3" name="Google Shape;83;p4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4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5" name="Google Shape;85;p4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4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8" name="Google Shape;88;p4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45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1" name="Google Shape;91;p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2" name="Google Shape;92;p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4" name="Google Shape;94;p45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95" name="Google Shape;95;p4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7" name="Google Shape;97;p45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45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2" name="Google Shape;102;p4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4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4" name="Google Shape;104;p4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4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7" name="Google Shape;107;p4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" name="Google Shape;109;p4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10" name="Google Shape;110;p4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1" name="Google Shape;111;p4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2" name="Google Shape;112;p4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3" name="Google Shape;113;p4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4" name="Google Shape;114;p4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5" name="Google Shape;115;p4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6" name="Google Shape;116;p4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7" name="Google Shape;117;p4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4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19" name="Google Shape;119;p4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2" name="Google Shape;122;p4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Google Shape;123;p4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4" name="Google Shape;124;p4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Google Shape;125;p4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Google Shape;126;p4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7" name="Google Shape;127;p4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Google Shape;128;p4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Google Shape;129;p4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Google Shape;130;p4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4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Google Shape;132;p4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4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Google Shape;135;p4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4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39" name="Google Shape;139;p4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0" name="Google Shape;140;p4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1" name="Google Shape;141;p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4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4" name="Google Shape;144;p4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Google Shape;145;p4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6" name="Google Shape;146;p4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Google Shape;147;p4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Google Shape;148;p4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49" name="Google Shape;149;p4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4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Google Shape;151;p4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Google Shape;152;p4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4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Google Shape;154;p4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4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Google Shape;157;p4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4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0" name="Google Shape;160;p4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4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Google Shape;163;p4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4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65" name="Google Shape;165;p4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68" name="Google Shape;168;p4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4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71" name="Google Shape;171;p4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4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4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4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4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4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4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lax95" TargetMode="External"/><Relationship Id="rId4" Type="http://schemas.openxmlformats.org/officeDocument/2006/relationships/hyperlink" Target="https://github.com/irenepz" TargetMode="External"/><Relationship Id="rId5" Type="http://schemas.openxmlformats.org/officeDocument/2006/relationships/hyperlink" Target="https://github.com/Loumtez" TargetMode="External"/><Relationship Id="rId6" Type="http://schemas.openxmlformats.org/officeDocument/2006/relationships/hyperlink" Target="https://github.com/viorbe20" TargetMode="External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500"/>
              <a:t>DATASOUTH</a:t>
            </a:r>
            <a:endParaRPr sz="6500"/>
          </a:p>
        </p:txBody>
      </p:sp>
      <p:sp>
        <p:nvSpPr>
          <p:cNvPr id="185" name="Google Shape;185;p1"/>
          <p:cNvSpPr txBox="1"/>
          <p:nvPr/>
        </p:nvSpPr>
        <p:spPr>
          <a:xfrm>
            <a:off x="486225" y="4052650"/>
            <a:ext cx="250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Claudia Aldana Bilbao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Irene Pozo Parejo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Lourdes Martínez Martínez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Virginia Ordoño Bernier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8a7a0eec8_3_728"/>
          <p:cNvSpPr txBox="1"/>
          <p:nvPr>
            <p:ph type="title"/>
          </p:nvPr>
        </p:nvSpPr>
        <p:spPr>
          <a:xfrm>
            <a:off x="814275" y="545200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 </a:t>
            </a:r>
            <a:r>
              <a:rPr lang="en" sz="2400"/>
              <a:t>VISUALIZACIÓN DE LAS MÉTRICAS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"/>
          </a:p>
        </p:txBody>
      </p:sp>
      <p:sp>
        <p:nvSpPr>
          <p:cNvPr id="300" name="Google Shape;300;g208a7a0eec8_3_7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1" name="Google Shape;301;g208a7a0eec8_3_728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302" name="Google Shape;302;g208a7a0eec8_3_72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208a7a0eec8_3_72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08a7a0eec8_3_72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08a7a0eec8_3_72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08a7a0eec8_3_72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208a7a0eec8_3_72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208a7a0eec8_3_72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9" name="Google Shape;309;g208a7a0eec8_3_728"/>
          <p:cNvPicPr preferRelativeResize="0"/>
          <p:nvPr/>
        </p:nvPicPr>
        <p:blipFill rotWithShape="1">
          <a:blip r:embed="rId3">
            <a:alphaModFix/>
          </a:blip>
          <a:srcRect b="0" l="1205" r="0" t="0"/>
          <a:stretch/>
        </p:blipFill>
        <p:spPr>
          <a:xfrm>
            <a:off x="389450" y="1954775"/>
            <a:ext cx="84688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8a7a0eec8_3_741"/>
          <p:cNvSpPr txBox="1"/>
          <p:nvPr>
            <p:ph type="title"/>
          </p:nvPr>
        </p:nvSpPr>
        <p:spPr>
          <a:xfrm>
            <a:off x="814275" y="545200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 </a:t>
            </a:r>
            <a:r>
              <a:rPr lang="en" sz="2400"/>
              <a:t>VISUALIZACIÓN DE LAS MÉTRICAS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"/>
          </a:p>
        </p:txBody>
      </p:sp>
      <p:sp>
        <p:nvSpPr>
          <p:cNvPr id="315" name="Google Shape;315;g208a7a0eec8_3_7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g208a7a0eec8_3_741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317" name="Google Shape;317;g208a7a0eec8_3_7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208a7a0eec8_3_7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208a7a0eec8_3_7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208a7a0eec8_3_7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208a7a0eec8_3_7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08a7a0eec8_3_7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208a7a0eec8_3_7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4" name="Google Shape;324;g208a7a0eec8_3_7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1392325"/>
            <a:ext cx="6482238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8a7a0eec8_3_668"/>
          <p:cNvSpPr txBox="1"/>
          <p:nvPr>
            <p:ph type="ctrTitle"/>
          </p:nvPr>
        </p:nvSpPr>
        <p:spPr>
          <a:xfrm>
            <a:off x="463525" y="2936475"/>
            <a:ext cx="40944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PRE-PROCESAMIENTO Y MODELADO</a:t>
            </a:r>
            <a:endParaRPr/>
          </a:p>
        </p:txBody>
      </p:sp>
      <p:sp>
        <p:nvSpPr>
          <p:cNvPr id="330" name="Google Shape;330;g208a7a0eec8_3_66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8a7a0eec8_3_687"/>
          <p:cNvSpPr txBox="1"/>
          <p:nvPr>
            <p:ph type="title"/>
          </p:nvPr>
        </p:nvSpPr>
        <p:spPr>
          <a:xfrm>
            <a:off x="814275" y="545200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 sz="2200"/>
              <a:t>PRE-PROCESAMIENTO Y MODELADO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"/>
          </a:p>
        </p:txBody>
      </p:sp>
      <p:sp>
        <p:nvSpPr>
          <p:cNvPr id="336" name="Google Shape;336;g208a7a0eec8_3_68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g208a7a0eec8_3_687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338" name="Google Shape;338;g208a7a0eec8_3_68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208a7a0eec8_3_68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208a7a0eec8_3_68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208a7a0eec8_3_68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208a7a0eec8_3_68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208a7a0eec8_3_68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208a7a0eec8_3_68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5" name="Google Shape;345;g208a7a0eec8_3_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25" y="1424800"/>
            <a:ext cx="3182136" cy="3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8a7a0eec8_3_754"/>
          <p:cNvSpPr txBox="1"/>
          <p:nvPr>
            <p:ph type="title"/>
          </p:nvPr>
        </p:nvSpPr>
        <p:spPr>
          <a:xfrm>
            <a:off x="814275" y="545200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4. </a:t>
            </a:r>
            <a:r>
              <a:rPr lang="en" sz="2200"/>
              <a:t>PRE-PROCESAMIENTO Y MODELADO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"/>
          </a:p>
        </p:txBody>
      </p:sp>
      <p:sp>
        <p:nvSpPr>
          <p:cNvPr id="351" name="Google Shape;351;g208a7a0eec8_3_75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g208a7a0eec8_3_754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353" name="Google Shape;353;g208a7a0eec8_3_75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208a7a0eec8_3_75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208a7a0eec8_3_75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208a7a0eec8_3_75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08a7a0eec8_3_75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208a7a0eec8_3_75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208a7a0eec8_3_75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" name="Google Shape;360;g208a7a0eec8_3_7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25" y="1580475"/>
            <a:ext cx="2680900" cy="16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08a7a0eec8_3_7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50" y="3354099"/>
            <a:ext cx="2496176" cy="15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08a7a0eec8_3_7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877" y="1389600"/>
            <a:ext cx="2862526" cy="17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08a7a0eec8_3_7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5325" y="3186126"/>
            <a:ext cx="2806162" cy="16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08a7a0eec8_0_42"/>
          <p:cNvSpPr txBox="1"/>
          <p:nvPr>
            <p:ph type="ctrTitle"/>
          </p:nvPr>
        </p:nvSpPr>
        <p:spPr>
          <a:xfrm>
            <a:off x="463525" y="2936475"/>
            <a:ext cx="40944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69" name="Google Shape;369;g208a7a0eec8_0_42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8a7a0eec8_3_76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5. CONCLUSIONES</a:t>
            </a:r>
            <a:endParaRPr/>
          </a:p>
        </p:txBody>
      </p:sp>
      <p:sp>
        <p:nvSpPr>
          <p:cNvPr id="375" name="Google Shape;375;g208a7a0eec8_3_76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g208a7a0eec8_3_767"/>
          <p:cNvSpPr/>
          <p:nvPr/>
        </p:nvSpPr>
        <p:spPr>
          <a:xfrm>
            <a:off x="874500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Suposición inicial</a:t>
            </a:r>
            <a:endParaRPr b="1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Alojamientos más céntricos → precio más elevado.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Política de cancelación, puntuación de las reseñas…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Google Shape;377;g208a7a0eec8_3_767"/>
          <p:cNvSpPr/>
          <p:nvPr/>
        </p:nvSpPr>
        <p:spPr>
          <a:xfrm>
            <a:off x="4655165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Resultados</a:t>
            </a:r>
            <a:endParaRPr b="1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Son necesarias todas las características seleccionadas para poder estimar el precio del inmueble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8" name="Google Shape;378;g208a7a0eec8_3_767"/>
          <p:cNvSpPr/>
          <p:nvPr/>
        </p:nvSpPr>
        <p:spPr>
          <a:xfrm>
            <a:off x="874500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Mejorar el modelo de predicción para ciertos barrios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Mejoras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g208a7a0eec8_3_767"/>
          <p:cNvSpPr/>
          <p:nvPr/>
        </p:nvSpPr>
        <p:spPr>
          <a:xfrm>
            <a:off x="4655165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Puesta en práctica en un entorno próximo a la realidad de los recursos y herramientas aprendidos en el Bootcamp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Aprendizaje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Google Shape;380;g208a7a0eec8_3_767"/>
          <p:cNvSpPr/>
          <p:nvPr/>
        </p:nvSpPr>
        <p:spPr>
          <a:xfrm>
            <a:off x="3462827" y="176348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08a7a0eec8_3_767"/>
          <p:cNvSpPr/>
          <p:nvPr/>
        </p:nvSpPr>
        <p:spPr>
          <a:xfrm rot="5400000">
            <a:off x="3613241" y="176348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08a7a0eec8_3_767"/>
          <p:cNvSpPr/>
          <p:nvPr/>
        </p:nvSpPr>
        <p:spPr>
          <a:xfrm rot="10800000">
            <a:off x="3613241" y="191507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08a7a0eec8_3_767"/>
          <p:cNvSpPr/>
          <p:nvPr/>
        </p:nvSpPr>
        <p:spPr>
          <a:xfrm rot="-5400000">
            <a:off x="3462827" y="191507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08a7a0eec8_3_767"/>
          <p:cNvSpPr/>
          <p:nvPr/>
        </p:nvSpPr>
        <p:spPr>
          <a:xfrm>
            <a:off x="3949795" y="2198648"/>
            <a:ext cx="248408" cy="3891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S</a:t>
            </a:r>
          </a:p>
        </p:txBody>
      </p:sp>
      <p:sp>
        <p:nvSpPr>
          <p:cNvPr id="385" name="Google Shape;385;g208a7a0eec8_3_767"/>
          <p:cNvSpPr/>
          <p:nvPr/>
        </p:nvSpPr>
        <p:spPr>
          <a:xfrm>
            <a:off x="4826384" y="2205311"/>
            <a:ext cx="253739" cy="379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R</a:t>
            </a:r>
          </a:p>
        </p:txBody>
      </p:sp>
      <p:sp>
        <p:nvSpPr>
          <p:cNvPr id="386" name="Google Shape;386;g208a7a0eec8_3_767"/>
          <p:cNvSpPr/>
          <p:nvPr/>
        </p:nvSpPr>
        <p:spPr>
          <a:xfrm>
            <a:off x="3919943" y="3153567"/>
            <a:ext cx="343430" cy="3790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M</a:t>
            </a:r>
          </a:p>
        </p:txBody>
      </p:sp>
      <p:sp>
        <p:nvSpPr>
          <p:cNvPr id="387" name="Google Shape;387;g208a7a0eec8_3_767"/>
          <p:cNvSpPr/>
          <p:nvPr/>
        </p:nvSpPr>
        <p:spPr>
          <a:xfrm>
            <a:off x="4925001" y="3160230"/>
            <a:ext cx="308203" cy="379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A</a:t>
            </a:r>
          </a:p>
        </p:txBody>
      </p:sp>
      <p:grpSp>
        <p:nvGrpSpPr>
          <p:cNvPr id="388" name="Google Shape;388;g208a7a0eec8_3_767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389" name="Google Shape;389;g208a7a0eec8_3_76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208a7a0eec8_3_76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208a7a0eec8_3_76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208a7a0eec8_3_76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208a7a0eec8_3_76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208a7a0eec8_3_76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208a7a0eec8_3_76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8a7a0eec8_0_8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1" name="Google Shape;401;g208a7a0eec8_0_8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g208a7a0eec8_0_86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08a7a0eec8_0_86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g208a7a0eec8_0_86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5" name="Google Shape;405;g208a7a0eec8_0_8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6" name="Google Shape;406;g208a7a0eec8_0_8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7" name="Google Shape;407;g208a7a0eec8_0_86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8" name="Google Shape;408;g208a7a0eec8_0_8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9" name="Google Shape;409;g208a7a0eec8_0_8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0" name="Google Shape;410;g208a7a0eec8_0_86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1" name="Google Shape;411;g208a7a0eec8_0_8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2" name="Google Shape;412;g208a7a0eec8_0_8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3" name="Google Shape;413;g208a7a0eec8_0_86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4" name="Google Shape;414;g208a7a0eec8_0_8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5" name="Google Shape;415;g208a7a0eec8_0_8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6" name="Google Shape;416;g208a7a0eec8_0_86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7" name="Google Shape;417;g208a7a0eec8_0_8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8" name="Google Shape;418;g208a7a0eec8_0_8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9" name="Google Shape;419;g208a7a0eec8_0_86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0" name="Google Shape;420;g208a7a0eec8_0_8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1" name="Google Shape;421;g208a7a0eec8_0_8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22" name="Google Shape;422;g208a7a0eec8_0_86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Etapa general de aprendizaje</a:t>
            </a:r>
            <a:endParaRPr b="0" i="0" sz="9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3" name="Google Shape;423;g208a7a0eec8_0_86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para Big Data</a:t>
            </a:r>
            <a:endParaRPr b="0" i="0" sz="9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4" name="Google Shape;424;g208a7a0eec8_0_86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Exploración y visualización de datos </a:t>
            </a:r>
            <a:endParaRPr b="0" i="0" sz="9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5" name="Google Shape;425;g208a7a0eec8_0_86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Especialización en Big Data</a:t>
            </a:r>
            <a:endParaRPr b="0" i="0" sz="9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6" name="Google Shape;426;g208a7a0eec8_0_86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</a:t>
            </a:r>
            <a:endParaRPr b="0" i="0" sz="9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7" name="Google Shape;427;g208a7a0eec8_0_86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Introducción a R, Data Mining y Business Intelligence</a:t>
            </a:r>
            <a:endParaRPr b="0" i="0" sz="9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8" name="Google Shape;428;g208a7a0eec8_0_86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g208a7a0eec8_0_86"/>
          <p:cNvGrpSpPr/>
          <p:nvPr/>
        </p:nvGrpSpPr>
        <p:grpSpPr>
          <a:xfrm>
            <a:off x="8242789" y="1703401"/>
            <a:ext cx="473400" cy="473400"/>
            <a:chOff x="5842489" y="1703401"/>
            <a:chExt cx="473400" cy="473400"/>
          </a:xfrm>
        </p:grpSpPr>
        <p:sp>
          <p:nvSpPr>
            <p:cNvPr id="430" name="Google Shape;430;g208a7a0eec8_0_8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1" name="Google Shape;431;g208a7a0eec8_0_8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7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32" name="Google Shape;432;g208a7a0eec8_0_86"/>
          <p:cNvSpPr txBox="1"/>
          <p:nvPr/>
        </p:nvSpPr>
        <p:spPr>
          <a:xfrm>
            <a:off x="78363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Proyecto final</a:t>
            </a:r>
            <a:endParaRPr b="0" i="0" sz="9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2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 sz="6000">
                <a:solidFill>
                  <a:schemeClr val="accent5"/>
                </a:solidFill>
              </a:rPr>
              <a:t>¡GRACIAS</a:t>
            </a:r>
            <a:r>
              <a:rPr b="1" i="0" lang="en" sz="6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</a:t>
            </a:r>
            <a:endParaRPr b="1" i="0" sz="60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9" name="Google Shape;439;p2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r>
              <a:rPr b="1" lang="en" sz="2000"/>
              <a:t>¿Alguna pregunta?</a:t>
            </a:r>
            <a:endParaRPr b="1" i="0" sz="20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40" name="Google Shape;440;p2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41" name="Google Shape;441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AUTORAS</a:t>
            </a:r>
            <a:endParaRPr/>
          </a:p>
        </p:txBody>
      </p:sp>
      <p:sp>
        <p:nvSpPr>
          <p:cNvPr id="448" name="Google Shape;448;p24"/>
          <p:cNvSpPr txBox="1"/>
          <p:nvPr>
            <p:ph idx="1" type="body"/>
          </p:nvPr>
        </p:nvSpPr>
        <p:spPr>
          <a:xfrm>
            <a:off x="3671800" y="1868750"/>
            <a:ext cx="37599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https://github.com/clax95</a:t>
            </a:r>
            <a:endParaRPr sz="2000">
              <a:solidFill>
                <a:srgbClr val="3F5378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https://github.com/irenepz</a:t>
            </a:r>
            <a:endParaRPr sz="2000">
              <a:solidFill>
                <a:srgbClr val="3F5378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https://github.com/Loumtez</a:t>
            </a:r>
            <a:endParaRPr sz="2000">
              <a:solidFill>
                <a:srgbClr val="3F5378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https://github.com/viorbe20</a:t>
            </a:r>
            <a:endParaRPr sz="2000">
              <a:solidFill>
                <a:srgbClr val="3F5378"/>
              </a:solidFill>
            </a:endParaRPr>
          </a:p>
        </p:txBody>
      </p:sp>
      <p:sp>
        <p:nvSpPr>
          <p:cNvPr id="449" name="Google Shape;449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309226" y="634068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276" y="2073312"/>
            <a:ext cx="2650849" cy="14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91" name="Google Shape;191;p2"/>
          <p:cNvSpPr txBox="1"/>
          <p:nvPr>
            <p:ph idx="2" type="body"/>
          </p:nvPr>
        </p:nvSpPr>
        <p:spPr>
          <a:xfrm>
            <a:off x="814275" y="1522950"/>
            <a:ext cx="7552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800"/>
              <a:t>Relación </a:t>
            </a:r>
            <a:r>
              <a:rPr b="1" lang="en" sz="1800"/>
              <a:t>entre los alojamientos y su precio en los distintos distritos de la ciudad de Madrid. </a:t>
            </a:r>
            <a:endParaRPr i="1" sz="1600">
              <a:solidFill>
                <a:srgbClr val="3F5378"/>
              </a:solidFill>
            </a:endParaRPr>
          </a:p>
        </p:txBody>
      </p:sp>
      <p:sp>
        <p:nvSpPr>
          <p:cNvPr id="192" name="Google Shape;192;p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"/>
          <p:cNvSpPr txBox="1"/>
          <p:nvPr>
            <p:ph idx="1" type="body"/>
          </p:nvPr>
        </p:nvSpPr>
        <p:spPr>
          <a:xfrm>
            <a:off x="978300" y="2713625"/>
            <a:ext cx="39795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Análisis exploratorio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Arquitectura y validación de los datos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Visualización de las métricas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Preprocesamiento y modelado</a:t>
            </a:r>
            <a:endParaRPr sz="1800"/>
          </a:p>
        </p:txBody>
      </p:sp>
      <p:pic>
        <p:nvPicPr>
          <p:cNvPr id="194" name="Google Shape;19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427" y="2560144"/>
            <a:ext cx="392711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375" y="3514350"/>
            <a:ext cx="713233" cy="71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801" y="3112013"/>
            <a:ext cx="402336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0375" y="4106150"/>
            <a:ext cx="1075840" cy="5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4992" y="3170313"/>
            <a:ext cx="1809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0050" y="2541860"/>
            <a:ext cx="713225" cy="475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79625" y="3075447"/>
            <a:ext cx="713225" cy="4754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02" name="Google Shape;202;p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ctrTitle"/>
          </p:nvPr>
        </p:nvSpPr>
        <p:spPr>
          <a:xfrm>
            <a:off x="463525" y="2936475"/>
            <a:ext cx="51396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ANÁLISIS EXPLORATORIO</a:t>
            </a:r>
            <a:endParaRPr/>
          </a:p>
        </p:txBody>
      </p:sp>
      <p:sp>
        <p:nvSpPr>
          <p:cNvPr id="214" name="Google Shape;214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312475" y="2087625"/>
            <a:ext cx="8678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Definición del dataset → </a:t>
            </a:r>
            <a:r>
              <a:rPr lang="en" sz="1800"/>
              <a:t>Selección de las columnas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Análisis exploratorio → </a:t>
            </a:r>
            <a:r>
              <a:rPr lang="en" sz="1800"/>
              <a:t>Tratamiento de nulos, aplicación de filtros, creación de nuevas columnas, cambio de nombre de las columnas, cambio de divisas ($ a €), detección y tratamiento de outliers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1. ANÁLISIS EXPLORATORIO</a:t>
            </a:r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24" name="Google Shape;224;p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8a7a0eec8_2_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g208a7a0eec8_2_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DEFINICIÓN DEL DATASET</a:t>
            </a:r>
            <a:endParaRPr/>
          </a:p>
        </p:txBody>
      </p:sp>
      <p:grpSp>
        <p:nvGrpSpPr>
          <p:cNvPr id="237" name="Google Shape;237;g208a7a0eec8_2_25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38" name="Google Shape;238;g208a7a0eec8_2_2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08a7a0eec8_2_2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08a7a0eec8_2_2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08a7a0eec8_2_2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08a7a0eec8_2_2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08a7a0eec8_2_2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08a7a0eec8_2_2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Google Shape;245;g208a7a0eec8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12" y="3091238"/>
            <a:ext cx="5621980" cy="197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08a7a0eec8_2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22" y="1546762"/>
            <a:ext cx="4142232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08a7a0eec8_2_25"/>
          <p:cNvSpPr txBox="1"/>
          <p:nvPr/>
        </p:nvSpPr>
        <p:spPr>
          <a:xfrm>
            <a:off x="3507300" y="4743300"/>
            <a:ext cx="10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Precio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g208a7a0eec8_2_25"/>
          <p:cNvSpPr txBox="1"/>
          <p:nvPr/>
        </p:nvSpPr>
        <p:spPr>
          <a:xfrm>
            <a:off x="1714238" y="2767250"/>
            <a:ext cx="10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Fianza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9" name="Google Shape;249;g208a7a0eec8_2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337" y="1546763"/>
            <a:ext cx="414528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08a7a0eec8_2_25"/>
          <p:cNvSpPr txBox="1"/>
          <p:nvPr/>
        </p:nvSpPr>
        <p:spPr>
          <a:xfrm>
            <a:off x="6329713" y="2767250"/>
            <a:ext cx="11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Tasa limpieza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8a7a0eec8_3_656"/>
          <p:cNvSpPr txBox="1"/>
          <p:nvPr>
            <p:ph type="ctrTitle"/>
          </p:nvPr>
        </p:nvSpPr>
        <p:spPr>
          <a:xfrm>
            <a:off x="463525" y="2936475"/>
            <a:ext cx="40944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ARQUITECTURA Y VALIDACIÓN DE LOS DATOS</a:t>
            </a:r>
            <a:endParaRPr/>
          </a:p>
        </p:txBody>
      </p:sp>
      <p:sp>
        <p:nvSpPr>
          <p:cNvPr id="256" name="Google Shape;256;g208a7a0eec8_3_65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2. </a:t>
            </a:r>
            <a:r>
              <a:rPr lang="en"/>
              <a:t>ARQUITECTURA Y VALIDACIÓN DE LOS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"/>
          </a:p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870450" y="1545075"/>
            <a:ext cx="45870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1. Preparación del entorno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2. Conexión y modelado de datos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3. CRUD completo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4. Consultas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4" name="Google Shape;264;p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65" name="Google Shape;265;p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2" name="Google Shape;2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775" y="1682925"/>
            <a:ext cx="1487400" cy="14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529" y="3464857"/>
            <a:ext cx="2753800" cy="4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8a7a0eec8_3_663"/>
          <p:cNvSpPr txBox="1"/>
          <p:nvPr>
            <p:ph type="ctrTitle"/>
          </p:nvPr>
        </p:nvSpPr>
        <p:spPr>
          <a:xfrm>
            <a:off x="463525" y="2936475"/>
            <a:ext cx="40944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VISUALIZACIÓN DE LAS MÉTRICAS</a:t>
            </a:r>
            <a:endParaRPr/>
          </a:p>
        </p:txBody>
      </p:sp>
      <p:sp>
        <p:nvSpPr>
          <p:cNvPr id="279" name="Google Shape;279;g208a7a0eec8_3_66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8a7a0eec8_3_700"/>
          <p:cNvSpPr txBox="1"/>
          <p:nvPr>
            <p:ph type="title"/>
          </p:nvPr>
        </p:nvSpPr>
        <p:spPr>
          <a:xfrm>
            <a:off x="814275" y="545200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 </a:t>
            </a:r>
            <a:r>
              <a:rPr lang="en" sz="2400"/>
              <a:t>VISUALIZACIÓN DE LAS MÉTRICAS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"/>
          </a:p>
        </p:txBody>
      </p:sp>
      <p:sp>
        <p:nvSpPr>
          <p:cNvPr id="285" name="Google Shape;285;g208a7a0eec8_3_70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6" name="Google Shape;286;g208a7a0eec8_3_700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87" name="Google Shape;287;g208a7a0eec8_3_70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208a7a0eec8_3_70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08a7a0eec8_3_70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08a7a0eec8_3_70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08a7a0eec8_3_70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08a7a0eec8_3_70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208a7a0eec8_3_70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g208a7a0eec8_3_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25" y="1365475"/>
            <a:ext cx="6414654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