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8" r:id="rId5"/>
    <p:sldId id="258" r:id="rId6"/>
    <p:sldId id="259" r:id="rId7"/>
    <p:sldId id="261" r:id="rId8"/>
    <p:sldId id="260" r:id="rId9"/>
    <p:sldId id="264" r:id="rId10"/>
    <p:sldId id="280" r:id="rId11"/>
    <p:sldId id="267" r:id="rId12"/>
    <p:sldId id="270" r:id="rId13"/>
    <p:sldId id="281" r:id="rId14"/>
    <p:sldId id="269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  <p:sldId id="284" r:id="rId25"/>
    <p:sldId id="28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D251D-8B62-44FD-B227-439A1E26989A}" v="260" dt="2023-08-31T12:31:49.230"/>
    <p1510:client id="{3ED13DE4-76FB-4B88-AC41-598E732C977A}" v="1522" dt="2023-08-31T13:28:20.099"/>
    <p1510:client id="{4F0C1F29-CDA0-489C-83B5-37577ACF0BC8}" v="1801" dt="2023-08-31T15:59:36.199"/>
    <p1510:client id="{86E653AB-F6C2-4E88-877C-FDDE148E527D}" v="4" dt="2023-08-30T15:13:18.279"/>
    <p1510:client id="{993592F1-230F-4234-A2D0-E7DB01C8EAC2}" v="437" dt="2023-09-01T08:44:38.014"/>
    <p1510:client id="{B005B12D-00BF-4732-B3FD-7BBFEA7F770F}" v="207" dt="2023-09-01T11:59:51.952"/>
    <p1510:client id="{D02B32A5-05FD-41AC-8709-75A672B0F9A9}" v="376" dt="2023-09-01T09:10:06.455"/>
    <p1510:client id="{D2004059-C0C9-424B-A547-D8FD24BE6F98}" v="129" dt="2023-08-31T08:58:45.455"/>
    <p1510:client id="{D5BA8C3E-E407-4F77-A688-74AE34726272}" v="4" dt="2023-08-31T16:12:34.362"/>
    <p1510:client id="{DE3049E2-AB8D-4BF1-8068-CEC2FA7F7ABC}" v="75" dt="2023-08-31T12:15:44.658"/>
    <p1510:client id="{FC5890D7-0037-4287-9A95-DA8A787005EA}" v="66" dt="2023-09-01T12:31:21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82A4B-293C-4D9C-ABC5-77DC53123C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E04174-EFDE-49D1-9257-A434917D8924}">
      <dgm:prSet/>
      <dgm:spPr/>
      <dgm:t>
        <a:bodyPr/>
        <a:lstStyle/>
        <a:p>
          <a:r>
            <a:rPr lang="fr-FR"/>
            <a:t>L'outil PowerBI a été choisi pour réaliser des dashboards synthétiques répondant aux problèmes suivants :</a:t>
          </a:r>
          <a:endParaRPr lang="en-US"/>
        </a:p>
      </dgm:t>
    </dgm:pt>
    <dgm:pt modelId="{547729F5-9863-44A4-A737-1A052A5687FB}" type="parTrans" cxnId="{002F42DA-AF78-4131-92E1-0220A726EE6D}">
      <dgm:prSet/>
      <dgm:spPr/>
      <dgm:t>
        <a:bodyPr/>
        <a:lstStyle/>
        <a:p>
          <a:endParaRPr lang="en-US"/>
        </a:p>
      </dgm:t>
    </dgm:pt>
    <dgm:pt modelId="{7DFD9B68-7ABE-4CC8-93DB-5AECF90A5A3D}" type="sibTrans" cxnId="{002F42DA-AF78-4131-92E1-0220A726EE6D}">
      <dgm:prSet/>
      <dgm:spPr/>
      <dgm:t>
        <a:bodyPr/>
        <a:lstStyle/>
        <a:p>
          <a:endParaRPr lang="en-US"/>
        </a:p>
      </dgm:t>
    </dgm:pt>
    <dgm:pt modelId="{47CF53FC-5ED2-4F71-B939-B419A8C439AC}">
      <dgm:prSet/>
      <dgm:spPr/>
      <dgm:t>
        <a:bodyPr/>
        <a:lstStyle/>
        <a:p>
          <a:r>
            <a:rPr lang="fr-FR"/>
            <a:t>Quelle est la quantité commercialisée des marques GVW par rapport à la même période de l'année précédente par zone géographique ?</a:t>
          </a:r>
          <a:endParaRPr lang="en-US"/>
        </a:p>
      </dgm:t>
    </dgm:pt>
    <dgm:pt modelId="{098FC020-6BC1-4DA9-91DE-561036B2E9DC}" type="parTrans" cxnId="{A38FD2BC-C885-4D43-A1C0-4FE541307EC8}">
      <dgm:prSet/>
      <dgm:spPr/>
      <dgm:t>
        <a:bodyPr/>
        <a:lstStyle/>
        <a:p>
          <a:endParaRPr lang="en-US"/>
        </a:p>
      </dgm:t>
    </dgm:pt>
    <dgm:pt modelId="{04972C5D-404F-4AE0-903D-45765A890AF3}" type="sibTrans" cxnId="{A38FD2BC-C885-4D43-A1C0-4FE541307EC8}">
      <dgm:prSet/>
      <dgm:spPr/>
      <dgm:t>
        <a:bodyPr/>
        <a:lstStyle/>
        <a:p>
          <a:endParaRPr lang="en-US"/>
        </a:p>
      </dgm:t>
    </dgm:pt>
    <dgm:pt modelId="{906046B4-8266-4790-9C50-96567C8BCEFF}">
      <dgm:prSet/>
      <dgm:spPr/>
      <dgm:t>
        <a:bodyPr/>
        <a:lstStyle/>
        <a:p>
          <a:r>
            <a:rPr lang="fr-FR"/>
            <a:t>Quels sont les prix des marques par rapport à ceux des concurrents ?</a:t>
          </a:r>
          <a:endParaRPr lang="en-US"/>
        </a:p>
      </dgm:t>
    </dgm:pt>
    <dgm:pt modelId="{42A35FFD-30E5-4C85-992A-A86CF07344B9}" type="parTrans" cxnId="{B64DE7EF-35FA-4657-B42E-6C76C98ECAD9}">
      <dgm:prSet/>
      <dgm:spPr/>
      <dgm:t>
        <a:bodyPr/>
        <a:lstStyle/>
        <a:p>
          <a:endParaRPr lang="en-US"/>
        </a:p>
      </dgm:t>
    </dgm:pt>
    <dgm:pt modelId="{D8759ACB-AE64-41AD-8E2F-6CCE5AE44DB4}" type="sibTrans" cxnId="{B64DE7EF-35FA-4657-B42E-6C76C98ECAD9}">
      <dgm:prSet/>
      <dgm:spPr/>
      <dgm:t>
        <a:bodyPr/>
        <a:lstStyle/>
        <a:p>
          <a:endParaRPr lang="en-US"/>
        </a:p>
      </dgm:t>
    </dgm:pt>
    <dgm:pt modelId="{5F34C8EF-88E7-43ED-A535-F5A2B8F3C6B6}">
      <dgm:prSet/>
      <dgm:spPr/>
      <dgm:t>
        <a:bodyPr/>
        <a:lstStyle/>
        <a:p>
          <a:r>
            <a:rPr lang="fr-FR"/>
            <a:t>Quelle est la marque/modèle qui se vend le mieux ?</a:t>
          </a:r>
          <a:endParaRPr lang="en-US"/>
        </a:p>
      </dgm:t>
    </dgm:pt>
    <dgm:pt modelId="{D37404AF-C5ED-4EE3-A108-6F710814158A}" type="parTrans" cxnId="{36C542F0-4D1F-46B5-820C-71FDB06589DB}">
      <dgm:prSet/>
      <dgm:spPr/>
      <dgm:t>
        <a:bodyPr/>
        <a:lstStyle/>
        <a:p>
          <a:endParaRPr lang="en-US"/>
        </a:p>
      </dgm:t>
    </dgm:pt>
    <dgm:pt modelId="{5BDF9357-5D45-43CD-B966-682E903B6543}" type="sibTrans" cxnId="{36C542F0-4D1F-46B5-820C-71FDB06589DB}">
      <dgm:prSet/>
      <dgm:spPr/>
      <dgm:t>
        <a:bodyPr/>
        <a:lstStyle/>
        <a:p>
          <a:endParaRPr lang="en-US"/>
        </a:p>
      </dgm:t>
    </dgm:pt>
    <dgm:pt modelId="{F27EFC8C-3D95-44B8-BA1F-7BDC4FEA6A11}">
      <dgm:prSet/>
      <dgm:spPr/>
      <dgm:t>
        <a:bodyPr/>
        <a:lstStyle/>
        <a:p>
          <a:r>
            <a:rPr lang="fr-FR"/>
            <a:t>Quel est le pourcentage des ventes d'un modèle par rapport au total des ventes pour l'année actuelle ?</a:t>
          </a:r>
          <a:endParaRPr lang="en-US"/>
        </a:p>
      </dgm:t>
    </dgm:pt>
    <dgm:pt modelId="{1259BC63-E66C-4F8E-9388-465D56A69184}" type="parTrans" cxnId="{3F607C6D-31E4-461A-BED1-102DDDA8278C}">
      <dgm:prSet/>
      <dgm:spPr/>
      <dgm:t>
        <a:bodyPr/>
        <a:lstStyle/>
        <a:p>
          <a:endParaRPr lang="en-US"/>
        </a:p>
      </dgm:t>
    </dgm:pt>
    <dgm:pt modelId="{CDB95271-9B1D-49B3-B31C-C6EE83282EDB}" type="sibTrans" cxnId="{3F607C6D-31E4-461A-BED1-102DDDA8278C}">
      <dgm:prSet/>
      <dgm:spPr/>
      <dgm:t>
        <a:bodyPr/>
        <a:lstStyle/>
        <a:p>
          <a:endParaRPr lang="en-US"/>
        </a:p>
      </dgm:t>
    </dgm:pt>
    <dgm:pt modelId="{1130B633-02C8-40EE-A0B5-A3884B700B88}">
      <dgm:prSet/>
      <dgm:spPr/>
      <dgm:t>
        <a:bodyPr/>
        <a:lstStyle/>
        <a:p>
          <a:r>
            <a:rPr lang="fr-FR"/>
            <a:t>Quel est le niveau des ventes réelles pour cette période par rapport aux ventes planifiées ?</a:t>
          </a:r>
          <a:endParaRPr lang="en-US"/>
        </a:p>
      </dgm:t>
    </dgm:pt>
    <dgm:pt modelId="{43E1C118-D23F-4CEA-803A-8E592B767251}" type="parTrans" cxnId="{BD37685F-2330-4B34-8357-C309A0223D75}">
      <dgm:prSet/>
      <dgm:spPr/>
      <dgm:t>
        <a:bodyPr/>
        <a:lstStyle/>
        <a:p>
          <a:endParaRPr lang="en-US"/>
        </a:p>
      </dgm:t>
    </dgm:pt>
    <dgm:pt modelId="{AF85A220-D130-4F7F-AC2E-63764DCADCB1}" type="sibTrans" cxnId="{BD37685F-2330-4B34-8357-C309A0223D75}">
      <dgm:prSet/>
      <dgm:spPr/>
      <dgm:t>
        <a:bodyPr/>
        <a:lstStyle/>
        <a:p>
          <a:endParaRPr lang="en-US"/>
        </a:p>
      </dgm:t>
    </dgm:pt>
    <dgm:pt modelId="{ACA998F4-C66D-4CCD-84E7-B14D1D16BE2D}" type="pres">
      <dgm:prSet presAssocID="{A9582A4B-293C-4D9C-ABC5-77DC53123CF2}" presName="linear" presStyleCnt="0">
        <dgm:presLayoutVars>
          <dgm:animLvl val="lvl"/>
          <dgm:resizeHandles val="exact"/>
        </dgm:presLayoutVars>
      </dgm:prSet>
      <dgm:spPr/>
    </dgm:pt>
    <dgm:pt modelId="{A9CD0800-676F-4D3E-BD76-873D9603CC34}" type="pres">
      <dgm:prSet presAssocID="{E6E04174-EFDE-49D1-9257-A434917D892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8ED363F-3B5B-4661-85A1-8F07496BEEA8}" type="pres">
      <dgm:prSet presAssocID="{E6E04174-EFDE-49D1-9257-A434917D892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669DF02-2C35-4863-B7AC-0A2481D6D570}" type="presOf" srcId="{906046B4-8266-4790-9C50-96567C8BCEFF}" destId="{08ED363F-3B5B-4661-85A1-8F07496BEEA8}" srcOrd="0" destOrd="1" presId="urn:microsoft.com/office/officeart/2005/8/layout/vList2"/>
    <dgm:cxn modelId="{D4EA373A-488C-4768-BBF7-FE2B66FB9D87}" type="presOf" srcId="{F27EFC8C-3D95-44B8-BA1F-7BDC4FEA6A11}" destId="{08ED363F-3B5B-4661-85A1-8F07496BEEA8}" srcOrd="0" destOrd="3" presId="urn:microsoft.com/office/officeart/2005/8/layout/vList2"/>
    <dgm:cxn modelId="{BD37685F-2330-4B34-8357-C309A0223D75}" srcId="{E6E04174-EFDE-49D1-9257-A434917D8924}" destId="{1130B633-02C8-40EE-A0B5-A3884B700B88}" srcOrd="4" destOrd="0" parTransId="{43E1C118-D23F-4CEA-803A-8E592B767251}" sibTransId="{AF85A220-D130-4F7F-AC2E-63764DCADCB1}"/>
    <dgm:cxn modelId="{9F91964B-52C8-4484-AEB6-C420920B180A}" type="presOf" srcId="{E6E04174-EFDE-49D1-9257-A434917D8924}" destId="{A9CD0800-676F-4D3E-BD76-873D9603CC34}" srcOrd="0" destOrd="0" presId="urn:microsoft.com/office/officeart/2005/8/layout/vList2"/>
    <dgm:cxn modelId="{3F607C6D-31E4-461A-BED1-102DDDA8278C}" srcId="{E6E04174-EFDE-49D1-9257-A434917D8924}" destId="{F27EFC8C-3D95-44B8-BA1F-7BDC4FEA6A11}" srcOrd="3" destOrd="0" parTransId="{1259BC63-E66C-4F8E-9388-465D56A69184}" sibTransId="{CDB95271-9B1D-49B3-B31C-C6EE83282EDB}"/>
    <dgm:cxn modelId="{766A8953-C7AF-4B73-A38D-34719F20818B}" type="presOf" srcId="{A9582A4B-293C-4D9C-ABC5-77DC53123CF2}" destId="{ACA998F4-C66D-4CCD-84E7-B14D1D16BE2D}" srcOrd="0" destOrd="0" presId="urn:microsoft.com/office/officeart/2005/8/layout/vList2"/>
    <dgm:cxn modelId="{58E31E54-9456-4E02-A0BF-64E94D7507D1}" type="presOf" srcId="{47CF53FC-5ED2-4F71-B939-B419A8C439AC}" destId="{08ED363F-3B5B-4661-85A1-8F07496BEEA8}" srcOrd="0" destOrd="0" presId="urn:microsoft.com/office/officeart/2005/8/layout/vList2"/>
    <dgm:cxn modelId="{A38FD2BC-C885-4D43-A1C0-4FE541307EC8}" srcId="{E6E04174-EFDE-49D1-9257-A434917D8924}" destId="{47CF53FC-5ED2-4F71-B939-B419A8C439AC}" srcOrd="0" destOrd="0" parTransId="{098FC020-6BC1-4DA9-91DE-561036B2E9DC}" sibTransId="{04972C5D-404F-4AE0-903D-45765A890AF3}"/>
    <dgm:cxn modelId="{12F8A7C0-8996-46DB-BDAF-4F9BCB3CAB76}" type="presOf" srcId="{1130B633-02C8-40EE-A0B5-A3884B700B88}" destId="{08ED363F-3B5B-4661-85A1-8F07496BEEA8}" srcOrd="0" destOrd="4" presId="urn:microsoft.com/office/officeart/2005/8/layout/vList2"/>
    <dgm:cxn modelId="{DACC99D8-4D5A-47CE-BF65-F88F556400BB}" type="presOf" srcId="{5F34C8EF-88E7-43ED-A535-F5A2B8F3C6B6}" destId="{08ED363F-3B5B-4661-85A1-8F07496BEEA8}" srcOrd="0" destOrd="2" presId="urn:microsoft.com/office/officeart/2005/8/layout/vList2"/>
    <dgm:cxn modelId="{002F42DA-AF78-4131-92E1-0220A726EE6D}" srcId="{A9582A4B-293C-4D9C-ABC5-77DC53123CF2}" destId="{E6E04174-EFDE-49D1-9257-A434917D8924}" srcOrd="0" destOrd="0" parTransId="{547729F5-9863-44A4-A737-1A052A5687FB}" sibTransId="{7DFD9B68-7ABE-4CC8-93DB-5AECF90A5A3D}"/>
    <dgm:cxn modelId="{B64DE7EF-35FA-4657-B42E-6C76C98ECAD9}" srcId="{E6E04174-EFDE-49D1-9257-A434917D8924}" destId="{906046B4-8266-4790-9C50-96567C8BCEFF}" srcOrd="1" destOrd="0" parTransId="{42A35FFD-30E5-4C85-992A-A86CF07344B9}" sibTransId="{D8759ACB-AE64-41AD-8E2F-6CCE5AE44DB4}"/>
    <dgm:cxn modelId="{36C542F0-4D1F-46B5-820C-71FDB06589DB}" srcId="{E6E04174-EFDE-49D1-9257-A434917D8924}" destId="{5F34C8EF-88E7-43ED-A535-F5A2B8F3C6B6}" srcOrd="2" destOrd="0" parTransId="{D37404AF-C5ED-4EE3-A108-6F710814158A}" sibTransId="{5BDF9357-5D45-43CD-B966-682E903B6543}"/>
    <dgm:cxn modelId="{06A6E91E-D93C-4A75-BD41-1CDB51F20C96}" type="presParOf" srcId="{ACA998F4-C66D-4CCD-84E7-B14D1D16BE2D}" destId="{A9CD0800-676F-4D3E-BD76-873D9603CC34}" srcOrd="0" destOrd="0" presId="urn:microsoft.com/office/officeart/2005/8/layout/vList2"/>
    <dgm:cxn modelId="{45C4EB00-AA11-48F7-9B9E-A6E2E13B76F1}" type="presParOf" srcId="{ACA998F4-C66D-4CCD-84E7-B14D1D16BE2D}" destId="{08ED363F-3B5B-4661-85A1-8F07496BEEA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D0800-676F-4D3E-BD76-873D9603CC34}">
      <dsp:nvSpPr>
        <dsp:cNvPr id="0" name=""/>
        <dsp:cNvSpPr/>
      </dsp:nvSpPr>
      <dsp:spPr>
        <a:xfrm>
          <a:off x="0" y="1899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L'outil PowerBI a été choisi pour réaliser des dashboards synthétiques répondant aux problèmes suivants :</a:t>
          </a:r>
          <a:endParaRPr lang="en-US" sz="3100" kern="1200"/>
        </a:p>
      </dsp:txBody>
      <dsp:txXfrm>
        <a:off x="60199" y="79198"/>
        <a:ext cx="10395202" cy="1112781"/>
      </dsp:txXfrm>
    </dsp:sp>
    <dsp:sp modelId="{08ED363F-3B5B-4661-85A1-8F07496BEEA8}">
      <dsp:nvSpPr>
        <dsp:cNvPr id="0" name=""/>
        <dsp:cNvSpPr/>
      </dsp:nvSpPr>
      <dsp:spPr>
        <a:xfrm>
          <a:off x="0" y="1252179"/>
          <a:ext cx="10515600" cy="30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/>
            <a:t>Quelle est la quantité commercialisée des marques GVW par rapport à la même période de l'année précédente par zone géographique ?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/>
            <a:t>Quels sont les prix des marques par rapport à ceux des concurrents ?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/>
            <a:t>Quelle est la marque/modèle qui se vend le mieux ?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/>
            <a:t>Quel est le pourcentage des ventes d'un modèle par rapport au total des ventes pour l'année actuelle ?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/>
            <a:t>Quel est le niveau des ventes réelles pour cette période par rapport aux ventes planifiées ?</a:t>
          </a:r>
          <a:endParaRPr lang="en-US" sz="2400" kern="1200"/>
        </a:p>
      </dsp:txBody>
      <dsp:txXfrm>
        <a:off x="0" y="1252179"/>
        <a:ext cx="10515600" cy="308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x/s!AsGBzsUPaDyWniSbmXelpDuIlupJ?e=CSZpN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FR" sz="4400" b="1">
                <a:latin typeface="Calibri"/>
                <a:ea typeface="+mj-lt"/>
                <a:cs typeface="+mj-lt"/>
              </a:rPr>
              <a:t>Analyse des ventes des véhicules Groupe VolksWagen (GVW)</a:t>
            </a:r>
            <a:endParaRPr lang="fr-FR" sz="4400" b="1">
              <a:latin typeface="Calibri"/>
              <a:cs typeface="Calibri Light"/>
            </a:endParaRPr>
          </a:p>
        </p:txBody>
      </p:sp>
      <p:pic>
        <p:nvPicPr>
          <p:cNvPr id="4" name="Image 3" descr="Une image contenant logo, symbole, Emblème, Marque&#10;&#10;Description générée automatiquement">
            <a:extLst>
              <a:ext uri="{FF2B5EF4-FFF2-40B4-BE49-F238E27FC236}">
                <a16:creationId xmlns:a16="http://schemas.microsoft.com/office/drawing/2014/main" id="{A6A2F230-08DE-EA94-7116-452CA0A4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531" y="1932722"/>
            <a:ext cx="5304019" cy="32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FBD5D-CB91-0D3D-C72B-54CA6759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Schéma d'architecture</a:t>
            </a:r>
          </a:p>
        </p:txBody>
      </p:sp>
      <p:pic>
        <p:nvPicPr>
          <p:cNvPr id="9" name="Espace réservé du contenu 8" descr="Mécanisme de travail icône linéaire concept. Mécanisme de travail vecteur  ligne signe, symbole, l'illustration Image Vectorielle Stock - Alamy">
            <a:extLst>
              <a:ext uri="{FF2B5EF4-FFF2-40B4-BE49-F238E27FC236}">
                <a16:creationId xmlns:a16="http://schemas.microsoft.com/office/drawing/2014/main" id="{9339AC89-B9A2-7818-A359-24C194B9B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62" b="6897"/>
          <a:stretch/>
        </p:blipFill>
        <p:spPr>
          <a:xfrm>
            <a:off x="3979761" y="4163526"/>
            <a:ext cx="791257" cy="745134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AE81FB-4964-5F2A-D3D5-7894C4D32709}"/>
              </a:ext>
            </a:extLst>
          </p:cNvPr>
          <p:cNvSpPr/>
          <p:nvPr/>
        </p:nvSpPr>
        <p:spPr>
          <a:xfrm>
            <a:off x="835741" y="3220064"/>
            <a:ext cx="2322870" cy="1880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Sources de données importées:</a:t>
            </a:r>
          </a:p>
          <a:p>
            <a:pPr algn="ctr"/>
            <a:r>
              <a:rPr lang="fr-FR">
                <a:cs typeface="Calibri"/>
              </a:rPr>
              <a:t>- Des rapports annuels de VW, BMW, </a:t>
            </a:r>
            <a:r>
              <a:rPr lang="fr-FR" err="1">
                <a:cs typeface="Calibri"/>
              </a:rPr>
              <a:t>Stellantis</a:t>
            </a:r>
            <a:r>
              <a:rPr lang="fr-FR">
                <a:cs typeface="Calibri"/>
              </a:rPr>
              <a:t>, Toyota,</a:t>
            </a:r>
          </a:p>
          <a:p>
            <a:pPr algn="ctr"/>
            <a:r>
              <a:rPr lang="fr-FR">
                <a:cs typeface="Calibri"/>
              </a:rPr>
              <a:t>- Référentiel des prix  </a:t>
            </a:r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C1BD4478-CE02-7DE5-A14C-0AAEC6386206}"/>
              </a:ext>
            </a:extLst>
          </p:cNvPr>
          <p:cNvSpPr/>
          <p:nvPr/>
        </p:nvSpPr>
        <p:spPr>
          <a:xfrm>
            <a:off x="5585678" y="2763211"/>
            <a:ext cx="2160711" cy="227224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Data-</a:t>
            </a:r>
            <a:r>
              <a:rPr lang="fr-FR" err="1">
                <a:cs typeface="Calibri"/>
              </a:rPr>
              <a:t>warehouse</a:t>
            </a:r>
            <a:r>
              <a:rPr lang="fr-FR">
                <a:cs typeface="Calibri"/>
              </a:rPr>
              <a:t> en constellation avec une table de fait par agrégat</a:t>
            </a:r>
            <a:endParaRPr lang="fr-FR">
              <a:ea typeface="Calibri"/>
              <a:cs typeface="Calibri"/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F0860A9-F77D-E9BA-C3D7-2BA9ED7A05FA}"/>
              </a:ext>
            </a:extLst>
          </p:cNvPr>
          <p:cNvSpPr/>
          <p:nvPr/>
        </p:nvSpPr>
        <p:spPr>
          <a:xfrm>
            <a:off x="3269225" y="3834580"/>
            <a:ext cx="2199967" cy="331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58457A-ABAA-2B2D-E08E-D81B15E8542C}"/>
              </a:ext>
            </a:extLst>
          </p:cNvPr>
          <p:cNvSpPr txBox="1"/>
          <p:nvPr/>
        </p:nvSpPr>
        <p:spPr>
          <a:xfrm>
            <a:off x="3306096" y="5100483"/>
            <a:ext cx="20524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cs typeface="Calibri"/>
              </a:rPr>
              <a:t>ETL avec Talend et Python</a:t>
            </a:r>
            <a:endParaRPr lang="fr-FR" b="1"/>
          </a:p>
        </p:txBody>
      </p:sp>
      <p:pic>
        <p:nvPicPr>
          <p:cNvPr id="12" name="Image 11" descr="Création de Tableau de bord | Knewledge : Digital Marketing Agency">
            <a:extLst>
              <a:ext uri="{FF2B5EF4-FFF2-40B4-BE49-F238E27FC236}">
                <a16:creationId xmlns:a16="http://schemas.microsoft.com/office/drawing/2014/main" id="{2FE337D5-237B-14F4-9070-9A40BCBCE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432" y="3073324"/>
            <a:ext cx="2694039" cy="1461062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2113548-2ADB-A3B3-DF88-1B205E1D5B15}"/>
              </a:ext>
            </a:extLst>
          </p:cNvPr>
          <p:cNvSpPr/>
          <p:nvPr/>
        </p:nvSpPr>
        <p:spPr>
          <a:xfrm>
            <a:off x="7804353" y="3834580"/>
            <a:ext cx="1155290" cy="331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3BE6B01-2B42-4A67-B754-88F4C84FD0B9}"/>
              </a:ext>
            </a:extLst>
          </p:cNvPr>
          <p:cNvSpPr txBox="1"/>
          <p:nvPr/>
        </p:nvSpPr>
        <p:spPr>
          <a:xfrm>
            <a:off x="9180869" y="4940708"/>
            <a:ext cx="20524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cs typeface="Calibri"/>
              </a:rPr>
              <a:t>Tableau de bord </a:t>
            </a:r>
            <a:r>
              <a:rPr lang="fr-FR" b="1" err="1">
                <a:cs typeface="Calibri"/>
              </a:rPr>
              <a:t>PowerBI</a:t>
            </a:r>
            <a:endParaRPr lang="fr-FR" b="1" err="1"/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F988C0F4-99AF-214B-920C-196B0B18CA8F}"/>
              </a:ext>
            </a:extLst>
          </p:cNvPr>
          <p:cNvSpPr/>
          <p:nvPr/>
        </p:nvSpPr>
        <p:spPr>
          <a:xfrm>
            <a:off x="3932904" y="2753032"/>
            <a:ext cx="872613" cy="921773"/>
          </a:xfrm>
          <a:prstGeom prst="ca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rgbClr val="000000"/>
                </a:solidFill>
                <a:cs typeface="Calibri"/>
              </a:rPr>
              <a:t>Staging</a:t>
            </a:r>
            <a:r>
              <a:rPr lang="fr-FR">
                <a:solidFill>
                  <a:srgbClr val="000000"/>
                </a:solidFill>
                <a:cs typeface="Calibri"/>
              </a:rPr>
              <a:t> Area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37DAAAA0-9D4D-512A-2D5D-8CB2643C9AC0}"/>
              </a:ext>
            </a:extLst>
          </p:cNvPr>
          <p:cNvSpPr/>
          <p:nvPr/>
        </p:nvSpPr>
        <p:spPr>
          <a:xfrm>
            <a:off x="3281516" y="3220064"/>
            <a:ext cx="417870" cy="233516"/>
          </a:xfrm>
          <a:prstGeom prst="rightArrow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A7E7535-B85F-B5B3-3B43-88D95E4DBBF1}"/>
              </a:ext>
            </a:extLst>
          </p:cNvPr>
          <p:cNvSpPr/>
          <p:nvPr/>
        </p:nvSpPr>
        <p:spPr>
          <a:xfrm>
            <a:off x="5002160" y="3220063"/>
            <a:ext cx="417870" cy="233516"/>
          </a:xfrm>
          <a:prstGeom prst="rightArrow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77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F8B49-BA00-42AA-6E2A-5711967C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ea typeface="Calibri Light"/>
                <a:cs typeface="Calibri Light"/>
              </a:rPr>
              <a:t>Conception du Datawarehouse</a:t>
            </a:r>
            <a:endParaRPr lang="fr-FR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F71B8-9A5D-DE48-69F3-B04D5FC5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>
                <a:ea typeface="Calibri"/>
                <a:cs typeface="Calibri"/>
              </a:rPr>
              <a:t>Etape de </a:t>
            </a:r>
            <a:r>
              <a:rPr lang="fr-FR" err="1">
                <a:ea typeface="Calibri"/>
                <a:cs typeface="Calibri"/>
              </a:rPr>
              <a:t>Staging</a:t>
            </a:r>
            <a:r>
              <a:rPr lang="fr-FR">
                <a:ea typeface="Calibri"/>
                <a:cs typeface="Calibri"/>
              </a:rPr>
              <a:t> area éludée en raison de la faible quantité de données et de leur haut niveau d'agrégation</a:t>
            </a:r>
          </a:p>
          <a:p>
            <a:endParaRPr lang="fr-FR">
              <a:ea typeface="Calibri"/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Conception initiale souhaitée : en étoile</a:t>
            </a:r>
            <a:br>
              <a:rPr lang="fr-FR">
                <a:ea typeface="Calibri"/>
                <a:cs typeface="Calibri"/>
              </a:rPr>
            </a:br>
            <a:r>
              <a:rPr lang="fr-FR">
                <a:ea typeface="Calibri"/>
                <a:cs typeface="Calibri"/>
              </a:rPr>
              <a:t>-&gt; Table de fait : ventes</a:t>
            </a:r>
            <a:br>
              <a:rPr lang="fr-FR">
                <a:ea typeface="Calibri"/>
                <a:cs typeface="Calibri"/>
              </a:rPr>
            </a:br>
            <a:r>
              <a:rPr lang="fr-FR">
                <a:ea typeface="Calibri"/>
                <a:cs typeface="Calibri"/>
              </a:rPr>
              <a:t>-&gt; Tables de dimensions : Année, marque, zone géographique, concurrent</a:t>
            </a:r>
          </a:p>
          <a:p>
            <a:endParaRPr lang="fr-FR">
              <a:ea typeface="Calibri"/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Rejetée pour deux raisons :</a:t>
            </a:r>
            <a:br>
              <a:rPr lang="fr-FR">
                <a:ea typeface="Calibri"/>
                <a:cs typeface="Calibri"/>
              </a:rPr>
            </a:br>
            <a:r>
              <a:rPr lang="fr-FR">
                <a:ea typeface="Calibri"/>
                <a:cs typeface="Calibri"/>
              </a:rPr>
              <a:t>-&gt; Formats de données trop dissemblables entre les concurrents</a:t>
            </a:r>
            <a:br>
              <a:rPr lang="fr-FR">
                <a:ea typeface="Calibri"/>
                <a:cs typeface="Calibri"/>
              </a:rPr>
            </a:br>
            <a:r>
              <a:rPr lang="fr-FR">
                <a:ea typeface="Calibri"/>
                <a:cs typeface="Calibri"/>
              </a:rPr>
              <a:t>-&gt; Données de vente à la fois par marque et zone géographique indisponibles</a:t>
            </a: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15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F8B49-BA00-42AA-6E2A-5711967C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ea typeface="Calibri Light"/>
                <a:cs typeface="Calibri Light"/>
              </a:rPr>
              <a:t>Conception du Datawarehouse</a:t>
            </a:r>
            <a:endParaRPr lang="fr-FR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F71B8-9A5D-DE48-69F3-B04D5FC5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Conception retenue : une constellation par concurrent (et prix à part)</a:t>
            </a:r>
          </a:p>
          <a:p>
            <a:endParaRPr lang="fr-FR">
              <a:ea typeface="Calibri"/>
              <a:cs typeface="Calibri"/>
            </a:endParaRPr>
          </a:p>
        </p:txBody>
      </p:sp>
      <p:pic>
        <p:nvPicPr>
          <p:cNvPr id="4" name="Image 3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52788188-DE84-AD98-A4F8-5BC05CA09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40" y="2432329"/>
            <a:ext cx="11011467" cy="42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diagramme, Plan, capture d’écran&#10;&#10;Description générée automatiquement">
            <a:extLst>
              <a:ext uri="{FF2B5EF4-FFF2-40B4-BE49-F238E27FC236}">
                <a16:creationId xmlns:a16="http://schemas.microsoft.com/office/drawing/2014/main" id="{EBA9CE29-2E01-3642-4491-E1BBB0C02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692" y="104076"/>
            <a:ext cx="8975393" cy="6577509"/>
          </a:xfrm>
        </p:spPr>
      </p:pic>
    </p:spTree>
    <p:extLst>
      <p:ext uri="{BB962C8B-B14F-4D97-AF65-F5344CB8AC3E}">
        <p14:creationId xmlns:p14="http://schemas.microsoft.com/office/powerpoint/2010/main" val="1423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26BFC-2173-663A-603E-3DA57D6D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cs typeface="Calibri Light"/>
              </a:rPr>
              <a:t>Processus ETL</a:t>
            </a:r>
            <a:endParaRPr lang="fr-FR"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84FDA-A624-C8A6-B778-45D7201D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>
                <a:cs typeface="Calibri" panose="020F0502020204030204"/>
              </a:rPr>
              <a:t>Import des données dans MySQL</a:t>
            </a:r>
          </a:p>
          <a:p>
            <a:endParaRPr lang="fr-FR">
              <a:cs typeface="Calibri" panose="020F0502020204030204"/>
            </a:endParaRPr>
          </a:p>
          <a:p>
            <a:r>
              <a:rPr lang="fr-FR">
                <a:cs typeface="Calibri" panose="020F0502020204030204"/>
              </a:rPr>
              <a:t>Impossibilité de session commune sur MySQL Workbench</a:t>
            </a:r>
            <a:br>
              <a:rPr lang="fr-FR">
                <a:cs typeface="Calibri" panose="020F0502020204030204"/>
              </a:rPr>
            </a:br>
            <a:r>
              <a:rPr lang="fr-FR">
                <a:cs typeface="Calibri" panose="020F0502020204030204"/>
              </a:rPr>
              <a:t>-&gt; Séparation des données en deux sous-groupes :</a:t>
            </a:r>
            <a:br>
              <a:rPr lang="fr-FR">
                <a:cs typeface="Calibri" panose="020F0502020204030204"/>
              </a:rPr>
            </a:br>
            <a:r>
              <a:rPr lang="fr-FR">
                <a:cs typeface="Calibri" panose="020F0502020204030204"/>
              </a:rPr>
              <a:t>Volkswagen avec Talend ; BMW et </a:t>
            </a:r>
            <a:r>
              <a:rPr lang="fr-FR" err="1">
                <a:cs typeface="Calibri" panose="020F0502020204030204"/>
              </a:rPr>
              <a:t>Stellantis</a:t>
            </a:r>
            <a:r>
              <a:rPr lang="fr-FR">
                <a:cs typeface="Calibri" panose="020F0502020204030204"/>
              </a:rPr>
              <a:t> avec Python</a:t>
            </a:r>
            <a:br>
              <a:rPr lang="fr-FR">
                <a:cs typeface="Calibri" panose="020F0502020204030204"/>
              </a:rPr>
            </a:br>
            <a:r>
              <a:rPr lang="fr-FR">
                <a:cs typeface="Calibri" panose="020F0502020204030204"/>
              </a:rPr>
              <a:t>-&gt; Puis mise en commun du travail avec export de scripts SQL de création de tables</a:t>
            </a:r>
            <a:endParaRPr lang="fr-FR">
              <a:ea typeface="Calibri"/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  <a:p>
            <a:r>
              <a:rPr lang="fr-FR">
                <a:cs typeface="Calibri" panose="020F0502020204030204"/>
              </a:rPr>
              <a:t>Travail de nettoyage et d'import des données, et gestion des clés étrangères entre tables de fait et de dimensions</a:t>
            </a:r>
            <a:br>
              <a:rPr lang="fr-FR">
                <a:cs typeface="Calibri" panose="020F0502020204030204"/>
              </a:rPr>
            </a:br>
            <a:r>
              <a:rPr lang="fr-FR">
                <a:cs typeface="Calibri" panose="020F0502020204030204"/>
              </a:rPr>
              <a:t>-&gt; Abandon de la base de données Toyota par manque de temps et de données</a:t>
            </a:r>
            <a:endParaRPr lang="fr-FR">
              <a:ea typeface="Calibri"/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  <a:p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7688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42D4A-89B2-C791-9030-568AEB97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cs typeface="Calibri Light"/>
              </a:rPr>
              <a:t>Processus ETL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D4F9A-8E9A-5D1C-32FD-4160AA79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Exemple de table obtenue sur MySQL Workbench</a:t>
            </a:r>
            <a:endParaRPr lang="fr-FR"/>
          </a:p>
        </p:txBody>
      </p:sp>
      <p:pic>
        <p:nvPicPr>
          <p:cNvPr id="6" name="Image 5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EFA4EA01-B538-61C7-356A-9E7B5590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54" y="2351182"/>
            <a:ext cx="7337945" cy="42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4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42E57-7555-DB7B-3A76-63415A65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cs typeface="Calibri Light"/>
              </a:rPr>
              <a:t>Modélisation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C4646C7-FE1A-1ACD-2617-2DCBD0EFAC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12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1324F-4801-03DC-C3B2-DFA2A1A6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cs typeface="Calibri Light"/>
              </a:rPr>
              <a:t>Modélisation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EEF9F-3120-06DC-2A5E-B5D4B978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Répartition du pourcentage de ventes pour chaque marque Volkswagen en 2022 :</a:t>
            </a:r>
          </a:p>
        </p:txBody>
      </p:sp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227395B8-7D07-5643-15E0-FC4BA7E6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11" y="2920457"/>
            <a:ext cx="6212005" cy="34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8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A936C8-E07C-6DBC-804C-140CC657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>
                <a:cs typeface="Calibri Light"/>
              </a:rPr>
              <a:t>Conclusions</a:t>
            </a:r>
            <a:endParaRPr lang="fr-F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DD2B8-DF3F-6A68-B01D-28854EA5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200">
                <a:latin typeface="Calibri"/>
                <a:cs typeface="Calibri"/>
              </a:rPr>
              <a:t>Présence de Volkswagen dans toutes les gammes</a:t>
            </a:r>
            <a:br>
              <a:rPr lang="fr-FR" sz="2200">
                <a:latin typeface="Calibri"/>
                <a:cs typeface="Arial"/>
              </a:rPr>
            </a:br>
            <a:r>
              <a:rPr lang="fr-FR" sz="2200">
                <a:latin typeface="Calibri"/>
                <a:cs typeface="Arial"/>
              </a:rPr>
              <a:t>-&gt; Peut être intéressant d'être agressif sur les prix du segment Citadines, et </a:t>
            </a:r>
            <a:r>
              <a:rPr lang="fr-FR" sz="2200">
                <a:latin typeface="Calibri"/>
                <a:ea typeface="Calibri"/>
                <a:cs typeface="Segoe UI"/>
              </a:rPr>
              <a:t>concurrencer BMW soit avec une gamme plus élevée ou premium</a:t>
            </a:r>
            <a:br>
              <a:rPr lang="fr-FR" sz="2200">
                <a:latin typeface="Calibri"/>
                <a:cs typeface="Arial"/>
              </a:rPr>
            </a:br>
            <a:r>
              <a:rPr lang="fr-FR" sz="2200">
                <a:latin typeface="Calibri"/>
                <a:cs typeface="Arial"/>
              </a:rPr>
              <a:t>-&gt; Positionnement stratégique sur l'électrique pour se démarquer (a</a:t>
            </a:r>
            <a:r>
              <a:rPr lang="fr-FR" sz="2200">
                <a:latin typeface="Calibri"/>
                <a:cs typeface="Calibri"/>
              </a:rPr>
              <a:t>bsence de granularité du prix en fonction du type d'énergie du véhicule pour une analyse fine)</a:t>
            </a:r>
            <a:endParaRPr lang="fr-FR" sz="2200">
              <a:ea typeface="Calibri"/>
              <a:cs typeface="Calibri"/>
            </a:endParaRPr>
          </a:p>
          <a:p>
            <a:pPr marL="0" indent="0">
              <a:buNone/>
            </a:pPr>
            <a:endParaRPr lang="fr-FR" sz="2200">
              <a:latin typeface="Arial"/>
              <a:cs typeface="Arial"/>
            </a:endParaRPr>
          </a:p>
          <a:p>
            <a:endParaRPr lang="fr-FR" sz="2200">
              <a:latin typeface="Arial"/>
              <a:cs typeface="Arial"/>
            </a:endParaRPr>
          </a:p>
          <a:p>
            <a:endParaRPr lang="fr-FR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37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A936C8-E07C-6DBC-804C-140CC657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>
                <a:cs typeface="Calibri Light"/>
              </a:rPr>
              <a:t>Conclusions</a:t>
            </a:r>
            <a:endParaRPr lang="fr-F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DD2B8-DF3F-6A68-B01D-28854EA5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200">
                <a:latin typeface="Calibri"/>
                <a:cs typeface="Arial"/>
              </a:rPr>
              <a:t>Marques les plus vendues (en nombre d'unités)</a:t>
            </a:r>
            <a:br>
              <a:rPr lang="fr-FR" sz="2200">
                <a:latin typeface="Calibri"/>
                <a:cs typeface="Arial"/>
              </a:rPr>
            </a:br>
            <a:r>
              <a:rPr lang="fr-FR" sz="2200">
                <a:latin typeface="Calibri"/>
                <a:cs typeface="Arial"/>
              </a:rPr>
              <a:t>-&gt; Volkswagen, Audi et Skoda</a:t>
            </a:r>
            <a:br>
              <a:rPr lang="fr-FR" sz="2200">
                <a:latin typeface="Calibri"/>
                <a:cs typeface="Arial"/>
              </a:rPr>
            </a:br>
            <a:r>
              <a:rPr lang="fr-FR" sz="2200">
                <a:latin typeface="Calibri"/>
                <a:cs typeface="Arial"/>
              </a:rPr>
              <a:t>-&gt; Porsche représente un pan important des revenus</a:t>
            </a:r>
            <a:endParaRPr lang="fr-FR" sz="2200">
              <a:latin typeface="Calibri"/>
              <a:cs typeface="Calibri"/>
            </a:endParaRPr>
          </a:p>
          <a:p>
            <a:endParaRPr lang="fr-FR" sz="2200">
              <a:latin typeface="Calibri"/>
              <a:cs typeface="Arial"/>
            </a:endParaRPr>
          </a:p>
          <a:p>
            <a:r>
              <a:rPr lang="fr-FR" sz="2200">
                <a:latin typeface="Calibri"/>
                <a:cs typeface="Arial"/>
              </a:rPr>
              <a:t>Image des marques allemandes est très importante, et visiblement pas affectée par le "dieselgate"</a:t>
            </a:r>
            <a:endParaRPr lang="fr-FR" sz="2200">
              <a:latin typeface="Calibri"/>
              <a:ea typeface="Calibri"/>
              <a:cs typeface="Arial"/>
            </a:endParaRPr>
          </a:p>
          <a:p>
            <a:endParaRPr lang="fr-FR" sz="2200">
              <a:latin typeface="Calibri"/>
              <a:cs typeface="Arial"/>
            </a:endParaRPr>
          </a:p>
          <a:p>
            <a:r>
              <a:rPr lang="fr-FR" sz="2200">
                <a:latin typeface="Calibri"/>
                <a:cs typeface="Arial"/>
              </a:rPr>
              <a:t>Porsche représente un gros atout</a:t>
            </a:r>
            <a:br>
              <a:rPr lang="fr-FR" sz="2200">
                <a:latin typeface="Calibri"/>
                <a:cs typeface="Arial"/>
              </a:rPr>
            </a:br>
            <a:r>
              <a:rPr lang="fr-FR" sz="2200">
                <a:latin typeface="Calibri"/>
                <a:cs typeface="Arial"/>
              </a:rPr>
              <a:t>-&gt; Valoriser la marque dans le segment luxe</a:t>
            </a:r>
            <a:endParaRPr lang="fr-FR" sz="2200">
              <a:latin typeface="Calibri"/>
              <a:ea typeface="Calibri"/>
              <a:cs typeface="Arial"/>
            </a:endParaRPr>
          </a:p>
          <a:p>
            <a:endParaRPr lang="fr-FR" sz="2200">
              <a:latin typeface="Arial"/>
              <a:cs typeface="Arial"/>
            </a:endParaRPr>
          </a:p>
          <a:p>
            <a:endParaRPr lang="fr-FR" sz="2200">
              <a:latin typeface="Arial"/>
              <a:cs typeface="Arial"/>
            </a:endParaRPr>
          </a:p>
          <a:p>
            <a:endParaRPr lang="fr-FR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724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CCB324-6C45-7D7A-190A-2A6D11CA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  <a:latin typeface="Calibri Light"/>
                <a:ea typeface="Calibri"/>
                <a:cs typeface="Calibri"/>
              </a:rPr>
              <a:t>Objectifs de l'analyse</a:t>
            </a:r>
            <a:endParaRPr lang="fr-FR" b="1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78B1CC-BFC3-CAF1-786B-0C2B9A91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600">
                <a:ea typeface="Calibri"/>
                <a:cs typeface="Calibri"/>
              </a:rPr>
              <a:t>Comprendre la place du groupe Volkswagen sur le marché ultra-concurrentiel et mondialisé de l’automobile</a:t>
            </a:r>
            <a:endParaRPr lang="fr-FR" sz="2600"/>
          </a:p>
          <a:p>
            <a:r>
              <a:rPr lang="fr-FR" sz="2600">
                <a:ea typeface="Calibri"/>
                <a:cs typeface="Calibri"/>
              </a:rPr>
              <a:t>Saisir le positionnement en termes de gamme de voitures et la stratégie mise en place sur les différents marchés en fonction de leur zone géographique</a:t>
            </a:r>
          </a:p>
          <a:p>
            <a:r>
              <a:rPr lang="fr-FR" sz="2600">
                <a:ea typeface="Calibri"/>
                <a:cs typeface="Calibri"/>
              </a:rPr>
              <a:t>Analyser la répartition des ventes des différents modèles par type d’énergie, et apprécier l’évolution de l’hybride et de l’électrique sur les années récentes</a:t>
            </a:r>
            <a:endParaRPr lang="fr-FR" sz="2600"/>
          </a:p>
          <a:p>
            <a:r>
              <a:rPr lang="fr-FR" sz="2600">
                <a:latin typeface="Calibri"/>
                <a:ea typeface="Calibri"/>
                <a:cs typeface="Arial"/>
              </a:rPr>
              <a:t>Observer le développement du groupe sur un nouveau marché émergent de grande ampleur : la Chine</a:t>
            </a:r>
            <a:endParaRPr lang="fr-FR" sz="2600">
              <a:latin typeface="Calibri"/>
              <a:ea typeface="Calibri"/>
              <a:cs typeface="Calibri"/>
            </a:endParaRPr>
          </a:p>
          <a:p>
            <a:endParaRPr lang="fr-FR" sz="2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770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A936C8-E07C-6DBC-804C-140CC657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>
                <a:cs typeface="Calibri Light"/>
              </a:rPr>
              <a:t>Conclusions</a:t>
            </a:r>
            <a:endParaRPr lang="fr-F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DD2B8-DF3F-6A68-B01D-28854EA5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200">
                <a:latin typeface="Calibri"/>
                <a:cs typeface="Arial"/>
              </a:rPr>
              <a:t>Séparation du marché chinois du reste du monde (co-entreprises)</a:t>
            </a:r>
            <a:br>
              <a:rPr lang="fr-FR" sz="2200">
                <a:latin typeface="Calibri"/>
                <a:cs typeface="Arial"/>
              </a:rPr>
            </a:br>
            <a:r>
              <a:rPr lang="fr-FR" sz="2200">
                <a:latin typeface="Calibri"/>
                <a:cs typeface="Arial"/>
              </a:rPr>
              <a:t>-&gt; Représente 35% des ventes</a:t>
            </a:r>
            <a:br>
              <a:rPr lang="fr-FR" sz="2200">
                <a:latin typeface="Calibri"/>
                <a:cs typeface="Arial"/>
              </a:rPr>
            </a:br>
            <a:r>
              <a:rPr lang="fr-FR" sz="2200">
                <a:latin typeface="Calibri"/>
                <a:cs typeface="Arial"/>
              </a:rPr>
              <a:t>-&gt; Marché crucial, où la présence doit être maintenue</a:t>
            </a:r>
          </a:p>
          <a:p>
            <a:endParaRPr lang="fr-FR" sz="2200">
              <a:latin typeface="Calibri"/>
              <a:cs typeface="Arial"/>
            </a:endParaRPr>
          </a:p>
          <a:p>
            <a:r>
              <a:rPr lang="fr-FR" sz="2200">
                <a:latin typeface="Calibri"/>
                <a:cs typeface="Arial"/>
              </a:rPr>
              <a:t>L'Europe reste une zone très importante (35%), à ne pas négliger</a:t>
            </a:r>
            <a:br>
              <a:rPr lang="fr-FR" sz="2200">
                <a:latin typeface="Calibri"/>
                <a:cs typeface="Arial"/>
              </a:rPr>
            </a:br>
            <a:r>
              <a:rPr lang="fr-FR" sz="2200">
                <a:latin typeface="Calibri"/>
                <a:cs typeface="Arial"/>
              </a:rPr>
              <a:t>-&gt; Une bonne stratégie serait de</a:t>
            </a:r>
            <a:r>
              <a:rPr lang="fr-FR" sz="2200">
                <a:latin typeface="Calibri"/>
                <a:cs typeface="Segoe UI"/>
              </a:rPr>
              <a:t> renforcer l'indépendance de l’Europe vis-à-vis des semi-conducteurs pour glaner des parts de marchés supplémentaires face aux concurrents</a:t>
            </a:r>
            <a:endParaRPr lang="fr-FR" sz="2200">
              <a:latin typeface="Calibri"/>
              <a:cs typeface="Arial"/>
            </a:endParaRPr>
          </a:p>
          <a:p>
            <a:endParaRPr lang="fr-FR" sz="2200">
              <a:latin typeface="Calibri"/>
              <a:ea typeface="Calibri"/>
              <a:cs typeface="Arial"/>
            </a:endParaRPr>
          </a:p>
          <a:p>
            <a:r>
              <a:rPr lang="fr-FR" sz="2200">
                <a:latin typeface="Calibri"/>
                <a:cs typeface="Arial"/>
              </a:rPr>
              <a:t>La présence en Amérique est moins importante</a:t>
            </a:r>
            <a:br>
              <a:rPr lang="fr-FR" sz="2200">
                <a:latin typeface="Calibri"/>
                <a:cs typeface="Arial"/>
              </a:rPr>
            </a:br>
            <a:r>
              <a:rPr lang="fr-FR" sz="2200">
                <a:latin typeface="Calibri"/>
                <a:cs typeface="Arial"/>
              </a:rPr>
              <a:t>-&gt; Peut être développée pour acquérir des parts de marché</a:t>
            </a:r>
            <a:endParaRPr lang="fr-FR" sz="2200">
              <a:latin typeface="Calibri"/>
              <a:ea typeface="Calibri"/>
              <a:cs typeface="Arial"/>
            </a:endParaRPr>
          </a:p>
          <a:p>
            <a:endParaRPr lang="fr-FR" sz="2200">
              <a:latin typeface="Arial"/>
              <a:cs typeface="Arial"/>
            </a:endParaRPr>
          </a:p>
          <a:p>
            <a:endParaRPr lang="fr-FR" sz="2200">
              <a:latin typeface="Arial"/>
              <a:cs typeface="Arial"/>
            </a:endParaRPr>
          </a:p>
          <a:p>
            <a:endParaRPr lang="fr-FR" sz="220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44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36C8-E07C-6DBC-804C-140CC657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cs typeface="Calibri Light"/>
              </a:rPr>
              <a:t>Bilan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DD2B8-DF3F-6A68-B01D-28854EA5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Calibri"/>
                <a:cs typeface="Arial"/>
              </a:rPr>
              <a:t>Travail en DevOps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Ambiance de travail studieuse avec un désir commun d’avancer dans la bonne humeur 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Echanges réguliers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Identification des points de blocages et résolution rapide afin de tous avancer en même temps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Respect des pauses et des horaires fixées, points de synchronisation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Décisions collégiales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Partage des connaissances pour faire avancer l’équipe</a:t>
            </a:r>
            <a:endParaRPr lang="fr-FR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27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EC899-764E-EDAF-0F5F-2234EECC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cs typeface="Calibri Light"/>
              </a:rPr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B1593-1535-AA06-F14D-3B5377FE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Défis relevés</a:t>
            </a:r>
            <a:br>
              <a:rPr lang="fr-FR">
                <a:cs typeface="Calibri"/>
              </a:rPr>
            </a:br>
            <a:r>
              <a:rPr lang="fr-FR">
                <a:cs typeface="Arial"/>
              </a:rPr>
              <a:t>-&gt; Gérer</a:t>
            </a:r>
            <a:r>
              <a:rPr lang="fr-FR">
                <a:latin typeface="Calibri"/>
                <a:cs typeface="Arial"/>
              </a:rPr>
              <a:t> au fur et à mesure du projet les lacunes du jeu de données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Obtenir un Datawarehouse fonctionnel pour la modélisation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S’organiser à distance à cinq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Gérer le niveau d’expérience de chacun sur les outils et partager les connaissances en fonction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Trouver sa place au sein de l'équipe</a:t>
            </a:r>
            <a:endParaRPr lang="fr-FR">
              <a:latin typeface="Calibri"/>
              <a:cs typeface="Calibri"/>
            </a:endParaRP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011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EC899-764E-EDAF-0F5F-2234EECC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cs typeface="Calibri Light"/>
              </a:rPr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B1593-1535-AA06-F14D-3B5377FE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Calibri"/>
                <a:cs typeface="Arial"/>
              </a:rPr>
              <a:t>Acquis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Progrès sur la technique, les outils, le travail de groupe, le travail d’analyse et de synthèse, le cadre de la construction d’un projet collaboratif</a:t>
            </a:r>
            <a:endParaRPr lang="fr-FR">
              <a:latin typeface="Calibri"/>
            </a:endParaRPr>
          </a:p>
          <a:p>
            <a:endParaRPr lang="fr-FR">
              <a:latin typeface="Calibri"/>
              <a:cs typeface="Arial"/>
            </a:endParaRPr>
          </a:p>
          <a:p>
            <a:r>
              <a:rPr lang="fr-FR">
                <a:latin typeface="Calibri"/>
                <a:cs typeface="Arial"/>
              </a:rPr>
              <a:t>Perspectives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Se rapprocher d'un niveau d’exigence professionnel</a:t>
            </a:r>
            <a:br>
              <a:rPr lang="fr-FR">
                <a:latin typeface="Calibri"/>
                <a:cs typeface="Arial"/>
              </a:rPr>
            </a:br>
            <a:r>
              <a:rPr lang="fr-FR">
                <a:latin typeface="Calibri"/>
                <a:cs typeface="Arial"/>
              </a:rPr>
              <a:t>-&gt; Être opérationnel pour un futur employeur </a:t>
            </a:r>
            <a:endParaRPr lang="fr-FR">
              <a:cs typeface="Calibri" panose="020F0502020204030204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09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FC148-56E5-FEC9-37D8-F75707FC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              </a:t>
            </a:r>
            <a:r>
              <a:rPr lang="fr-FR" b="1">
                <a:ea typeface="Calibri Light"/>
                <a:cs typeface="Calibri Light"/>
              </a:rPr>
              <a:t>Merci pour votre attention !</a:t>
            </a:r>
          </a:p>
        </p:txBody>
      </p:sp>
      <p:pic>
        <p:nvPicPr>
          <p:cNvPr id="4" name="Espace réservé du contenu 3" descr="Une image contenant émoticône, smiley, sourire, clipart&#10;&#10;Description générée automatiquement">
            <a:extLst>
              <a:ext uri="{FF2B5EF4-FFF2-40B4-BE49-F238E27FC236}">
                <a16:creationId xmlns:a16="http://schemas.microsoft.com/office/drawing/2014/main" id="{66F60E70-2A5A-4F13-4C80-D77FA5FF9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406" y="1352266"/>
            <a:ext cx="5441830" cy="5037142"/>
          </a:xfrm>
        </p:spPr>
      </p:pic>
    </p:spTree>
    <p:extLst>
      <p:ext uri="{BB962C8B-B14F-4D97-AF65-F5344CB8AC3E}">
        <p14:creationId xmlns:p14="http://schemas.microsoft.com/office/powerpoint/2010/main" val="120926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15C59AD-2C78-15D2-B7BE-98A104C81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23" y="1694061"/>
            <a:ext cx="11658600" cy="28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A7C6C-834E-B0BD-C93F-6E1F5F4A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ea typeface="Calibri Light"/>
                <a:cs typeface="Calibri Light"/>
              </a:rPr>
              <a:t>Etapes initiales du projet</a:t>
            </a:r>
            <a:endParaRPr lang="fr-FR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E0D96-47B4-2784-FD93-2D7D0800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Méthodologie CRISM-DM pour cadrer le projet</a:t>
            </a:r>
            <a:br>
              <a:rPr lang="fr-FR">
                <a:ea typeface="Calibri"/>
                <a:cs typeface="Calibri"/>
              </a:rPr>
            </a:br>
            <a:r>
              <a:rPr lang="fr-FR">
                <a:ea typeface="Calibri"/>
                <a:cs typeface="Calibri"/>
              </a:rPr>
              <a:t>-&gt; </a:t>
            </a:r>
            <a:r>
              <a:rPr lang="fr-FR">
                <a:ea typeface="Calibri"/>
                <a:cs typeface="Calibri"/>
                <a:hlinkClick r:id="rId2"/>
              </a:rPr>
              <a:t>Fichier Excel collaboratif</a:t>
            </a:r>
            <a:r>
              <a:rPr lang="fr-FR">
                <a:ea typeface="Calibri"/>
                <a:cs typeface="Calibri"/>
              </a:rPr>
              <a:t> pour définir les étapes, choisir les outils techniques, répartir le travail et rassembler les sources</a:t>
            </a:r>
            <a:br>
              <a:rPr lang="fr-FR">
                <a:ea typeface="Calibri"/>
                <a:cs typeface="Calibri"/>
              </a:rPr>
            </a:br>
            <a:r>
              <a:rPr lang="fr-FR">
                <a:ea typeface="Calibri"/>
                <a:cs typeface="Calibri"/>
              </a:rPr>
              <a:t>-&gt; Utilisation de Trello pour la gestion du projet (partage des éléments produits, assignation des tâches en cours et réalisées...)</a:t>
            </a:r>
          </a:p>
          <a:p>
            <a:endParaRPr lang="fr-FR">
              <a:ea typeface="Calibri"/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Business </a:t>
            </a:r>
            <a:r>
              <a:rPr lang="fr-FR" err="1">
                <a:ea typeface="Calibri"/>
                <a:cs typeface="Calibri"/>
              </a:rPr>
              <a:t>Understanding</a:t>
            </a:r>
            <a:br>
              <a:rPr lang="fr-FR">
                <a:ea typeface="Calibri"/>
                <a:cs typeface="Calibri"/>
              </a:rPr>
            </a:br>
            <a:r>
              <a:rPr lang="fr-FR">
                <a:ea typeface="Calibri"/>
                <a:cs typeface="Calibri"/>
              </a:rPr>
              <a:t>-&gt; Recherche du contexte métier présenté précédemment</a:t>
            </a: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86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DDAF5-6063-2D10-0D35-8B09761C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ea typeface="Calibri Light"/>
                <a:cs typeface="Calibri Light"/>
              </a:rPr>
              <a:t>Etapes initiales du projet (calendrier des tâches)</a:t>
            </a:r>
            <a:endParaRPr lang="fr-FR"/>
          </a:p>
        </p:txBody>
      </p:sp>
      <p:pic>
        <p:nvPicPr>
          <p:cNvPr id="6" name="Espace réservé du contenu 5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B911B560-EB76-B0BE-D91A-4393361A2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0928"/>
            <a:ext cx="10515600" cy="2320732"/>
          </a:xfrm>
        </p:spPr>
      </p:pic>
    </p:spTree>
    <p:extLst>
      <p:ext uri="{BB962C8B-B14F-4D97-AF65-F5344CB8AC3E}">
        <p14:creationId xmlns:p14="http://schemas.microsoft.com/office/powerpoint/2010/main" val="169478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D901-BF8A-80AE-687D-E398C25E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fr-FR" sz="3200" b="1">
                <a:cs typeface="Calibri Light"/>
              </a:rPr>
              <a:t>Contexte : le marché de l'automobile</a:t>
            </a:r>
            <a:endParaRPr lang="fr-FR" sz="3200"/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DEF57-B1C6-86E6-8D55-621E486F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>
                <a:cs typeface="Calibri"/>
              </a:rPr>
              <a:t>Un marché mondialisé</a:t>
            </a:r>
          </a:p>
          <a:p>
            <a:r>
              <a:rPr lang="fr-FR" sz="2000">
                <a:cs typeface="Calibri"/>
              </a:rPr>
              <a:t>Une concurrence principalement nationale</a:t>
            </a:r>
          </a:p>
          <a:p>
            <a:endParaRPr lang="fr-FR" sz="2000">
              <a:cs typeface="Calibri"/>
            </a:endParaRPr>
          </a:p>
          <a:p>
            <a:r>
              <a:rPr lang="fr-FR" sz="2000">
                <a:cs typeface="Calibri"/>
              </a:rPr>
              <a:t>De grands groupes multinationaux et fusionnés</a:t>
            </a:r>
          </a:p>
          <a:p>
            <a:pPr marL="0" indent="0">
              <a:buNone/>
            </a:pPr>
            <a:r>
              <a:rPr lang="fr-FR" sz="2000">
                <a:cs typeface="Calibri"/>
              </a:rPr>
              <a:t>-&gt; Ex : Toyota, Volkswagen, Renault, Stellantis (FCA-PSA 2021)...</a:t>
            </a:r>
          </a:p>
          <a:p>
            <a:endParaRPr lang="fr-FR" sz="2000">
              <a:cs typeface="Calibri"/>
            </a:endParaRPr>
          </a:p>
        </p:txBody>
      </p:sp>
      <p:pic>
        <p:nvPicPr>
          <p:cNvPr id="18" name="Picture 4" descr="Voitures garées en ligne">
            <a:extLst>
              <a:ext uri="{FF2B5EF4-FFF2-40B4-BE49-F238E27FC236}">
                <a16:creationId xmlns:a16="http://schemas.microsoft.com/office/drawing/2014/main" id="{B13B6F31-B2C1-B5D1-A155-4DFBA7E18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2" r="4205" b="6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8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182E2-C4EB-5215-9FB4-156C370C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cs typeface="Calibri Light"/>
              </a:rPr>
              <a:t>       Le Groupe Volkswagen </a:t>
            </a:r>
            <a:endParaRPr lang="fr-FR" b="1" err="1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4FA364-6A27-256E-BC4A-FC02A0B2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Entreprise fondée en 1937</a:t>
            </a:r>
          </a:p>
          <a:p>
            <a:r>
              <a:rPr lang="fr-FR">
                <a:cs typeface="Calibri"/>
              </a:rPr>
              <a:t>Leader européen de la construction automobile en 2022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-&gt; 24,7% de parts de marché (devant </a:t>
            </a:r>
            <a:r>
              <a:rPr lang="fr-FR" err="1">
                <a:cs typeface="Calibri"/>
              </a:rPr>
              <a:t>Stellantis</a:t>
            </a:r>
            <a:r>
              <a:rPr lang="fr-FR">
                <a:cs typeface="Calibri"/>
              </a:rPr>
              <a:t> et Renault)</a:t>
            </a:r>
            <a:endParaRPr lang="fr-FR" sz="1100">
              <a:cs typeface="Calibri"/>
            </a:endParaRPr>
          </a:p>
          <a:p>
            <a:r>
              <a:rPr lang="fr-FR">
                <a:cs typeface="Calibri"/>
              </a:rPr>
              <a:t>Implantation internationale</a:t>
            </a:r>
          </a:p>
          <a:p>
            <a:r>
              <a:rPr lang="fr-FR">
                <a:cs typeface="Calibri"/>
              </a:rPr>
              <a:t>Constellation de marques sous son giron</a:t>
            </a:r>
          </a:p>
          <a:p>
            <a:endParaRPr lang="fr-FR">
              <a:cs typeface="Calibri"/>
            </a:endParaRPr>
          </a:p>
        </p:txBody>
      </p:sp>
      <p:pic>
        <p:nvPicPr>
          <p:cNvPr id="4" name="Image 3" descr="Volkswaagen Group - Volkswagen AG, Founded year,Brands,Models">
            <a:extLst>
              <a:ext uri="{FF2B5EF4-FFF2-40B4-BE49-F238E27FC236}">
                <a16:creationId xmlns:a16="http://schemas.microsoft.com/office/drawing/2014/main" id="{D1AB9C7F-4E86-FEED-70E2-08B524D3D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877" y="4398755"/>
            <a:ext cx="5495498" cy="2348163"/>
          </a:xfrm>
          <a:prstGeom prst="rect">
            <a:avLst/>
          </a:prstGeom>
        </p:spPr>
      </p:pic>
      <p:pic>
        <p:nvPicPr>
          <p:cNvPr id="6" name="Image 5" descr="Une image contenant symbole, cercle, logo, Graphique&#10;&#10;Description générée automatiquement">
            <a:extLst>
              <a:ext uri="{FF2B5EF4-FFF2-40B4-BE49-F238E27FC236}">
                <a16:creationId xmlns:a16="http://schemas.microsoft.com/office/drawing/2014/main" id="{423328FE-DE6B-3C0B-E845-A3BB8083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76" y="655463"/>
            <a:ext cx="758942" cy="7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0182E2-C4EB-5215-9FB4-156C370C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4200" b="1">
                <a:cs typeface="Calibri Light"/>
              </a:rPr>
              <a:t>Le Groupe Volkswagen (en chiffres) </a:t>
            </a:r>
            <a:endParaRPr lang="fr-FR" sz="4200"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4FA364-6A27-256E-BC4A-FC02A0B2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" sz="2200">
                <a:cs typeface="Calibri"/>
              </a:rPr>
              <a:t>Chiffre d’affaires 2022 : 279,232 milliards €</a:t>
            </a:r>
            <a:endParaRPr lang="fr-FR" sz="2200">
              <a:cs typeface="Calibri"/>
            </a:endParaRPr>
          </a:p>
          <a:p>
            <a:r>
              <a:rPr lang="fr" sz="2200">
                <a:cs typeface="Calibri"/>
              </a:rPr>
              <a:t>Chiffre d’affaires 2021 : 250,200 milliards €</a:t>
            </a:r>
            <a:endParaRPr lang="fr-FR" sz="2200">
              <a:cs typeface="Calibri"/>
            </a:endParaRPr>
          </a:p>
          <a:p>
            <a:endParaRPr lang="fr" sz="2200">
              <a:cs typeface="Calibri"/>
            </a:endParaRPr>
          </a:p>
          <a:p>
            <a:r>
              <a:rPr lang="fr" sz="2200">
                <a:cs typeface="Calibri"/>
              </a:rPr>
              <a:t>Ventes 2022 : 8,481 millions de véhicules</a:t>
            </a:r>
          </a:p>
          <a:p>
            <a:r>
              <a:rPr lang="fr" sz="2200">
                <a:cs typeface="Calibri"/>
              </a:rPr>
              <a:t>Ventes 2021 : 8,576 millions de véhicules</a:t>
            </a:r>
            <a:endParaRPr lang="en-US" sz="2200">
              <a:cs typeface="Calibri"/>
            </a:endParaRPr>
          </a:p>
          <a:p>
            <a:endParaRPr lang="fr" sz="2200">
              <a:cs typeface="Calibri"/>
            </a:endParaRPr>
          </a:p>
          <a:p>
            <a:endParaRPr lang="fr-FR" sz="2200">
              <a:cs typeface="Calibri"/>
            </a:endParaRPr>
          </a:p>
          <a:p>
            <a:endParaRPr lang="fr-FR" sz="2200">
              <a:cs typeface="Calibri"/>
            </a:endParaRPr>
          </a:p>
        </p:txBody>
      </p:sp>
      <p:pic>
        <p:nvPicPr>
          <p:cNvPr id="6" name="Picture 4" descr="Chiffres du marché boursier sur écran digital">
            <a:extLst>
              <a:ext uri="{FF2B5EF4-FFF2-40B4-BE49-F238E27FC236}">
                <a16:creationId xmlns:a16="http://schemas.microsoft.com/office/drawing/2014/main" id="{048148B6-4D1C-9325-1E76-88213F0B4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5" r="7710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Image 4" descr="Une image contenant symbole, cercle, logo, Graphique&#10;&#10;Description générée automatiquement">
            <a:extLst>
              <a:ext uri="{FF2B5EF4-FFF2-40B4-BE49-F238E27FC236}">
                <a16:creationId xmlns:a16="http://schemas.microsoft.com/office/drawing/2014/main" id="{E75A2666-1333-D429-3E86-BAC55B6C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966" y="1636187"/>
            <a:ext cx="707560" cy="70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5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20DFC-AE15-7BBB-561B-E26CF66C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cs typeface="Calibri Light"/>
              </a:rPr>
              <a:t>Enjeux pour le Groupe Volkswagen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263579-27FB-B759-B9C7-0B9B8055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fr-FR">
                <a:cs typeface="Calibri"/>
              </a:rPr>
              <a:t>Offrir de multiples alternatives de mobilité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-&gt; New Auto 2030, rachat d'Europcar</a:t>
            </a: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Le marché chinois</a:t>
            </a: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>
                <a:cs typeface="Calibri"/>
              </a:rPr>
              <a:t>-&gt; Partenariats en 2023, marque </a:t>
            </a:r>
            <a:r>
              <a:rPr lang="fr-FR" err="1">
                <a:cs typeface="Calibri"/>
              </a:rPr>
              <a:t>Jetta</a:t>
            </a:r>
            <a:endParaRPr lang="fr-FR">
              <a:cs typeface="Calibri"/>
            </a:endParaRP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Réduction des émissions de CO2</a:t>
            </a: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>
                <a:cs typeface="Calibri"/>
              </a:rPr>
              <a:t>-&gt; Hybride, électrique</a:t>
            </a: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Maintenir son leadership européen</a:t>
            </a:r>
            <a:endParaRPr lang="fr-FR">
              <a:ea typeface="Calibri"/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Diversification des types de véhicules (camions, bus, machines agricoles)</a:t>
            </a:r>
            <a:br>
              <a:rPr lang="fr-FR">
                <a:cs typeface="Calibri"/>
              </a:rPr>
            </a:br>
            <a:endParaRPr lang="fr-FR">
              <a:ea typeface="Calibri"/>
              <a:cs typeface="Calibri"/>
            </a:endParaRPr>
          </a:p>
        </p:txBody>
      </p:sp>
      <p:pic>
        <p:nvPicPr>
          <p:cNvPr id="5" name="Image 4" descr="Une image contenant symbole, cercle, logo, Graphique&#10;&#10;Description générée automatiquement">
            <a:extLst>
              <a:ext uri="{FF2B5EF4-FFF2-40B4-BE49-F238E27FC236}">
                <a16:creationId xmlns:a16="http://schemas.microsoft.com/office/drawing/2014/main" id="{36526CF1-3066-5E8F-5B2B-3A3EEEE0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949" y="626708"/>
            <a:ext cx="802074" cy="81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5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88BFC-288C-8237-D8DC-26FD8992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ea typeface="Calibri Light"/>
                <a:cs typeface="Calibri Light"/>
              </a:rPr>
              <a:t>Sources de données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80A4D7-5B4E-2BB8-5EDD-E7172104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>
                <a:ea typeface="Calibri"/>
                <a:cs typeface="Calibri"/>
              </a:rPr>
              <a:t>Data </a:t>
            </a:r>
            <a:r>
              <a:rPr lang="fr-FR" err="1">
                <a:ea typeface="Calibri"/>
                <a:cs typeface="Calibri"/>
              </a:rPr>
              <a:t>Understanding</a:t>
            </a:r>
            <a:endParaRPr lang="fr-FR">
              <a:ea typeface="Calibri"/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Rapports annuels Volkswagen et concurrents (BMW, Toyota, </a:t>
            </a:r>
            <a:r>
              <a:rPr lang="fr-FR" err="1">
                <a:ea typeface="Calibri"/>
                <a:cs typeface="Calibri"/>
              </a:rPr>
              <a:t>Stellantis</a:t>
            </a:r>
            <a:r>
              <a:rPr lang="fr-FR">
                <a:ea typeface="Calibri"/>
                <a:cs typeface="Calibri"/>
              </a:rPr>
              <a:t>)</a:t>
            </a:r>
            <a:br>
              <a:rPr lang="fr-FR">
                <a:ea typeface="Calibri"/>
                <a:cs typeface="Calibri"/>
              </a:rPr>
            </a:br>
            <a:r>
              <a:rPr lang="fr-FR">
                <a:ea typeface="Calibri"/>
                <a:cs typeface="Calibri"/>
              </a:rPr>
              <a:t>-&gt; Données de vente par année, marque et zone géographique</a:t>
            </a:r>
            <a:br>
              <a:rPr lang="fr-FR">
                <a:ea typeface="Calibri"/>
                <a:cs typeface="Calibri"/>
              </a:rPr>
            </a:br>
            <a:r>
              <a:rPr lang="fr-FR">
                <a:ea typeface="Calibri"/>
                <a:cs typeface="Calibri"/>
              </a:rPr>
              <a:t>-&gt; Données de vente par modèle indisponibles</a:t>
            </a:r>
            <a:br>
              <a:rPr lang="fr-FR">
                <a:ea typeface="Calibri"/>
                <a:cs typeface="Calibri"/>
              </a:rPr>
            </a:br>
            <a:r>
              <a:rPr lang="fr-FR">
                <a:ea typeface="Calibri"/>
                <a:cs typeface="Calibri"/>
              </a:rPr>
              <a:t>-&gt; Etape de sélection des données utiles et de compréhension du contenu</a:t>
            </a:r>
            <a:endParaRPr lang="fr-FR"/>
          </a:p>
          <a:p>
            <a:endParaRPr lang="fr-FR">
              <a:ea typeface="Calibri"/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Recherche manuelle sur l'Argus des modèles commercialisés (en France) par les groupes mentionnés</a:t>
            </a:r>
            <a:br>
              <a:rPr lang="fr-FR">
                <a:ea typeface="Calibri"/>
                <a:cs typeface="Calibri"/>
              </a:rPr>
            </a:br>
            <a:r>
              <a:rPr lang="fr-FR">
                <a:ea typeface="Calibri"/>
                <a:cs typeface="Calibri"/>
              </a:rPr>
              <a:t>-&gt; Constitution d'une base de données pour comparaison des prix</a:t>
            </a:r>
          </a:p>
        </p:txBody>
      </p:sp>
    </p:spTree>
    <p:extLst>
      <p:ext uri="{BB962C8B-B14F-4D97-AF65-F5344CB8AC3E}">
        <p14:creationId xmlns:p14="http://schemas.microsoft.com/office/powerpoint/2010/main" val="11982526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Analyse des ventes des véhicules Groupe VolksWagen (GVW)</vt:lpstr>
      <vt:lpstr>Objectifs de l'analyse</vt:lpstr>
      <vt:lpstr>Etapes initiales du projet</vt:lpstr>
      <vt:lpstr>Etapes initiales du projet (calendrier des tâches)</vt:lpstr>
      <vt:lpstr>Contexte : le marché de l'automobile</vt:lpstr>
      <vt:lpstr>       Le Groupe Volkswagen </vt:lpstr>
      <vt:lpstr>Le Groupe Volkswagen (en chiffres) </vt:lpstr>
      <vt:lpstr>Enjeux pour le Groupe Volkswagen</vt:lpstr>
      <vt:lpstr>Sources de données</vt:lpstr>
      <vt:lpstr>Schéma d'architecture</vt:lpstr>
      <vt:lpstr>Conception du Datawarehouse</vt:lpstr>
      <vt:lpstr>Conception du Datawarehouse</vt:lpstr>
      <vt:lpstr>Présentation PowerPoint</vt:lpstr>
      <vt:lpstr>Processus ETL</vt:lpstr>
      <vt:lpstr>Processus ETL</vt:lpstr>
      <vt:lpstr>Modélisation</vt:lpstr>
      <vt:lpstr>Modélisation</vt:lpstr>
      <vt:lpstr>Conclusions</vt:lpstr>
      <vt:lpstr>Conclusions</vt:lpstr>
      <vt:lpstr>Conclusions</vt:lpstr>
      <vt:lpstr>Bilan</vt:lpstr>
      <vt:lpstr>Bilan</vt:lpstr>
      <vt:lpstr>Bilan</vt:lpstr>
      <vt:lpstr>              Merci pour votre attention !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4</cp:revision>
  <dcterms:created xsi:type="dcterms:W3CDTF">2023-08-30T15:08:40Z</dcterms:created>
  <dcterms:modified xsi:type="dcterms:W3CDTF">2023-09-06T17:43:42Z</dcterms:modified>
</cp:coreProperties>
</file>