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65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173F"/>
    <a:srgbClr val="DDF1FF"/>
    <a:srgbClr val="C5E8FF"/>
    <a:srgbClr val="A3DAFF"/>
    <a:srgbClr val="76D2D4"/>
    <a:srgbClr val="E6E6E6"/>
    <a:srgbClr val="232323"/>
    <a:srgbClr val="242424"/>
    <a:srgbClr val="FFFFFF"/>
    <a:srgbClr val="F3E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9465DAF-1FF3-4D04-AC01-CB8E8F5CE005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0EAAC00-C24A-4618-AF0D-2C3FC2A5C23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538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AAC00-C24A-4618-AF0D-2C3FC2A5C23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771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AAC00-C24A-4618-AF0D-2C3FC2A5C23B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6050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674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75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82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2597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9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211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902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139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78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8484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556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C7415-EC02-4847-8D9C-21ACAD0DC660}" type="datetimeFigureOut">
              <a:rPr lang="he-IL" smtClean="0"/>
              <a:t>כ"ז/ניסן/תשפ"ה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F71E5-37E3-4E78-A01F-50879B9527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160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C01DAA72-154E-E0BB-BB01-8609AEA703EA}"/>
              </a:ext>
            </a:extLst>
          </p:cNvPr>
          <p:cNvSpPr txBox="1"/>
          <p:nvPr/>
        </p:nvSpPr>
        <p:spPr>
          <a:xfrm>
            <a:off x="2998462" y="754002"/>
            <a:ext cx="9033697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ptos" panose="020B0004020202020204" pitchFamily="34" charset="0"/>
              </a:rPr>
              <a:t>Adolescent Well-Being in the US: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How Life Domains and Economics Interac</a:t>
            </a:r>
            <a:r>
              <a:rPr lang="en-US" sz="4000" b="1" dirty="0">
                <a:latin typeface="Aptos" panose="020B0004020202020204" pitchFamily="34" charset="0"/>
              </a:rPr>
              <a:t>t</a:t>
            </a:r>
            <a:endParaRPr lang="en-US" sz="3600" b="1" dirty="0">
              <a:latin typeface="Aptos" panose="020B0004020202020204" pitchFamily="34" charset="0"/>
            </a:endParaRPr>
          </a:p>
        </p:txBody>
      </p: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AE266CF9-25B3-6D97-1F30-CED2F09DEBD0}"/>
              </a:ext>
            </a:extLst>
          </p:cNvPr>
          <p:cNvCxnSpPr/>
          <p:nvPr/>
        </p:nvCxnSpPr>
        <p:spPr>
          <a:xfrm>
            <a:off x="4592498" y="2261326"/>
            <a:ext cx="58456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58A1B735-9033-7789-A789-C5523867CFB8}"/>
              </a:ext>
            </a:extLst>
          </p:cNvPr>
          <p:cNvSpPr txBox="1"/>
          <p:nvPr/>
        </p:nvSpPr>
        <p:spPr>
          <a:xfrm>
            <a:off x="5210263" y="2494545"/>
            <a:ext cx="4610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Project Proposal</a:t>
            </a:r>
          </a:p>
        </p:txBody>
      </p:sp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B5731587-7AA5-A584-0799-5A8FFED01CC4}"/>
              </a:ext>
            </a:extLst>
          </p:cNvPr>
          <p:cNvCxnSpPr/>
          <p:nvPr/>
        </p:nvCxnSpPr>
        <p:spPr>
          <a:xfrm>
            <a:off x="4592498" y="3436983"/>
            <a:ext cx="58456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9270BB3D-0BEA-72F0-46AB-4C111721839C}"/>
              </a:ext>
            </a:extLst>
          </p:cNvPr>
          <p:cNvSpPr txBox="1"/>
          <p:nvPr/>
        </p:nvSpPr>
        <p:spPr>
          <a:xfrm>
            <a:off x="9108628" y="5791275"/>
            <a:ext cx="277857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latin typeface="Aptos" panose="020B0004020202020204" pitchFamily="34" charset="0"/>
              </a:rPr>
              <a:t>Lour Hakim</a:t>
            </a:r>
          </a:p>
          <a:p>
            <a:pPr algn="ctr"/>
            <a:r>
              <a:rPr lang="en-US" sz="2600" dirty="0">
                <a:latin typeface="Aptos" panose="020B0004020202020204" pitchFamily="34" charset="0"/>
              </a:rPr>
              <a:t>Shahar Rashdi</a:t>
            </a:r>
          </a:p>
        </p:txBody>
      </p:sp>
      <p:sp>
        <p:nvSpPr>
          <p:cNvPr id="13" name="תיבת טקסט 12">
            <a:extLst>
              <a:ext uri="{FF2B5EF4-FFF2-40B4-BE49-F238E27FC236}">
                <a16:creationId xmlns:a16="http://schemas.microsoft.com/office/drawing/2014/main" id="{F0AD0D93-8B0E-5509-A0C6-2233B57823D0}"/>
              </a:ext>
            </a:extLst>
          </p:cNvPr>
          <p:cNvSpPr txBox="1"/>
          <p:nvPr/>
        </p:nvSpPr>
        <p:spPr>
          <a:xfrm>
            <a:off x="5461994" y="3682424"/>
            <a:ext cx="41066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ptos" panose="020B0004020202020204" pitchFamily="34" charset="0"/>
              </a:rPr>
              <a:t>Data Science Lab</a:t>
            </a:r>
          </a:p>
          <a:p>
            <a:pPr algn="ctr"/>
            <a:r>
              <a:rPr lang="en-US" sz="3200" b="1" dirty="0">
                <a:latin typeface="Aptos" panose="020B0004020202020204" pitchFamily="34" charset="0"/>
              </a:rPr>
              <a:t>University of Haifa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0D6CD889-AD00-4507-B524-0E9964BAA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4444"/>
            <a:ext cx="4373556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69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980F098E-C360-97B8-5126-8DA181B1F54F}"/>
              </a:ext>
            </a:extLst>
          </p:cNvPr>
          <p:cNvSpPr txBox="1"/>
          <p:nvPr/>
        </p:nvSpPr>
        <p:spPr>
          <a:xfrm>
            <a:off x="579119" y="1111812"/>
            <a:ext cx="110359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200" dirty="0"/>
              <a:t>This project is situated in the domain of adolescent public health, focusing on risk factors that impact teen well-being in the U.S.</a:t>
            </a:r>
          </a:p>
          <a:p>
            <a:pPr algn="l" rtl="0">
              <a:buNone/>
            </a:pPr>
            <a:endParaRPr lang="en-US" sz="1600" dirty="0"/>
          </a:p>
          <a:p>
            <a:pPr algn="l" rtl="0">
              <a:buNone/>
            </a:pPr>
            <a:r>
              <a:rPr lang="en-US" sz="2200" dirty="0"/>
              <a:t>The CDC’s Youth Risk Behavior Survey (YRBS) collects data from high school students across multiple domains: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E6871EAA-C1F7-05B7-DB98-F7660DC875DD}"/>
              </a:ext>
            </a:extLst>
          </p:cNvPr>
          <p:cNvSpPr txBox="1"/>
          <p:nvPr/>
        </p:nvSpPr>
        <p:spPr>
          <a:xfrm>
            <a:off x="1013098" y="2957598"/>
            <a:ext cx="6096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200" dirty="0"/>
              <a:t>Bullying, violence, and safety</a:t>
            </a:r>
          </a:p>
          <a:p>
            <a:pPr algn="l" rtl="0"/>
            <a:endParaRPr lang="en-US" sz="1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200" dirty="0"/>
              <a:t>Mental health and emotional well-being</a:t>
            </a:r>
          </a:p>
          <a:p>
            <a:pPr algn="l" rtl="0"/>
            <a:endParaRPr lang="en-US" sz="1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200" dirty="0"/>
              <a:t>Sleep, screen time, physical activity, and diet</a:t>
            </a:r>
          </a:p>
          <a:p>
            <a:pPr algn="l" rtl="0"/>
            <a:endParaRPr lang="en-US" sz="1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200" dirty="0"/>
              <a:t>Sexual behaviors and substance use</a:t>
            </a:r>
          </a:p>
          <a:p>
            <a:pPr algn="l" rtl="0"/>
            <a:endParaRPr lang="en-US" sz="10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200" dirty="0"/>
              <a:t>Academic performance and living situations</a:t>
            </a: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52A1C8D2-D374-A9E6-B600-BF41DF766507}"/>
              </a:ext>
            </a:extLst>
          </p:cNvPr>
          <p:cNvSpPr txBox="1"/>
          <p:nvPr/>
        </p:nvSpPr>
        <p:spPr>
          <a:xfrm>
            <a:off x="400593" y="264486"/>
            <a:ext cx="2756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Background: 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16BB076-3561-3C8C-8776-BC64AC23A089}"/>
              </a:ext>
            </a:extLst>
          </p:cNvPr>
          <p:cNvSpPr txBox="1"/>
          <p:nvPr/>
        </p:nvSpPr>
        <p:spPr>
          <a:xfrm>
            <a:off x="579119" y="5615559"/>
            <a:ext cx="1143870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2200" dirty="0"/>
              <a:t>These diverse factors are often interconnected and influence both short- and long-term outcomes for youth.</a:t>
            </a:r>
          </a:p>
        </p:txBody>
      </p:sp>
    </p:spTree>
    <p:extLst>
      <p:ext uri="{BB962C8B-B14F-4D97-AF65-F5344CB8AC3E}">
        <p14:creationId xmlns:p14="http://schemas.microsoft.com/office/powerpoint/2010/main" val="272509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F0DDA33-A279-DE7E-2160-9F560D94F49E}"/>
              </a:ext>
            </a:extLst>
          </p:cNvPr>
          <p:cNvSpPr txBox="1"/>
          <p:nvPr/>
        </p:nvSpPr>
        <p:spPr>
          <a:xfrm>
            <a:off x="2160814" y="4100167"/>
            <a:ext cx="787037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000" b="1" dirty="0"/>
              <a:t>Understanding patterns and associations across these domains is key to identifying at-risk groups and informing effective prevention and intervention strategies.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8819A32-B880-6179-EF72-82BB7803D00B}"/>
              </a:ext>
            </a:extLst>
          </p:cNvPr>
          <p:cNvSpPr txBox="1"/>
          <p:nvPr/>
        </p:nvSpPr>
        <p:spPr>
          <a:xfrm>
            <a:off x="400593" y="253600"/>
            <a:ext cx="2756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Background: 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88FF28B-57B7-EC6D-7D31-685A27D3E357}"/>
              </a:ext>
            </a:extLst>
          </p:cNvPr>
          <p:cNvSpPr txBox="1"/>
          <p:nvPr/>
        </p:nvSpPr>
        <p:spPr>
          <a:xfrm>
            <a:off x="951413" y="1497225"/>
            <a:ext cx="1028917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However, personal and behavioral factors don’t tell the whole story. This project expands the analysis by combining student-level data with state-level economic indicators — including GDP, unemployment rate, and mean household income — to add a broader socioeconomic perspective. By integrating these variables, we aim to better understand how both individual experiences and structural conditions influence youth mental health.</a:t>
            </a:r>
          </a:p>
        </p:txBody>
      </p:sp>
    </p:spTree>
    <p:extLst>
      <p:ext uri="{BB962C8B-B14F-4D97-AF65-F5344CB8AC3E}">
        <p14:creationId xmlns:p14="http://schemas.microsoft.com/office/powerpoint/2010/main" val="237159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D6D7523-7BD2-3CAC-48F0-55E1E7194F7F}"/>
              </a:ext>
            </a:extLst>
          </p:cNvPr>
          <p:cNvSpPr txBox="1"/>
          <p:nvPr/>
        </p:nvSpPr>
        <p:spPr>
          <a:xfrm>
            <a:off x="1086576" y="1306833"/>
            <a:ext cx="10018848" cy="511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Most existing research focuses on single factors like bullying or sleep. But real-life teen experiences involve overlapping risks that are rarely analyzed together.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Socioeconomic indicators like GDP, unemployment and income are commonly used in adult health research but rarely explored in teen mental health studies.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Teens are affected differently depending on who they are and where they live. But studies often ignore how risk patterns vary by living situation, race, or identity.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Large-scale surveys like YRBS are full of untapped potential. But most projects fail to explore complex, multi-factor relationships in the data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4070E46-EC7A-F474-CFFB-198B45C32455}"/>
              </a:ext>
            </a:extLst>
          </p:cNvPr>
          <p:cNvSpPr txBox="1"/>
          <p:nvPr/>
        </p:nvSpPr>
        <p:spPr>
          <a:xfrm>
            <a:off x="400594" y="253600"/>
            <a:ext cx="2016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Problem: 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44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2C3EA-E5A8-D72B-1A06-56CD0E198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5D1DE81-915D-BADD-6291-71468C70DE87}"/>
              </a:ext>
            </a:extLst>
          </p:cNvPr>
          <p:cNvSpPr txBox="1"/>
          <p:nvPr/>
        </p:nvSpPr>
        <p:spPr>
          <a:xfrm>
            <a:off x="4743995" y="253600"/>
            <a:ext cx="42149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Research Questions: 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6" name="מלבן: פינות מעוגלות 15">
            <a:extLst>
              <a:ext uri="{FF2B5EF4-FFF2-40B4-BE49-F238E27FC236}">
                <a16:creationId xmlns:a16="http://schemas.microsoft.com/office/drawing/2014/main" id="{86E0CE2F-4918-0325-F3EF-ACFAA6EF70C8}"/>
              </a:ext>
            </a:extLst>
          </p:cNvPr>
          <p:cNvSpPr/>
          <p:nvPr/>
        </p:nvSpPr>
        <p:spPr>
          <a:xfrm>
            <a:off x="6237514" y="1033834"/>
            <a:ext cx="5138057" cy="1822052"/>
          </a:xfrm>
          <a:prstGeom prst="roundRect">
            <a:avLst/>
          </a:prstGeom>
          <a:solidFill>
            <a:srgbClr val="DDF1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>
                <a:solidFill>
                  <a:schemeClr val="tx1"/>
                </a:solidFill>
              </a:rPr>
              <a:t>1. How accurately can we predict mental health risk among U.S. high school students using a combination of behavioral, demographic, and state-level economic variables?</a:t>
            </a:r>
          </a:p>
        </p:txBody>
      </p:sp>
      <p:sp>
        <p:nvSpPr>
          <p:cNvPr id="18" name="מלבן: פינות מעוגלות 17">
            <a:extLst>
              <a:ext uri="{FF2B5EF4-FFF2-40B4-BE49-F238E27FC236}">
                <a16:creationId xmlns:a16="http://schemas.microsoft.com/office/drawing/2014/main" id="{9DED6035-21F3-F6F5-0C61-513F47DA45F2}"/>
              </a:ext>
            </a:extLst>
          </p:cNvPr>
          <p:cNvSpPr/>
          <p:nvPr/>
        </p:nvSpPr>
        <p:spPr>
          <a:xfrm>
            <a:off x="5970814" y="2989789"/>
            <a:ext cx="4963887" cy="1822052"/>
          </a:xfrm>
          <a:prstGeom prst="roundRect">
            <a:avLst/>
          </a:prstGeom>
          <a:solidFill>
            <a:srgbClr val="DDF1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>
                <a:solidFill>
                  <a:schemeClr val="tx1"/>
                </a:solidFill>
              </a:rPr>
              <a:t>2. How and which behavioral and socioeconomic factors  such as bullying, sleep, household income, and unemployment are associated with reported sadness or suicidal thoughts among U.S. high school students?? 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6B751A3-C0A6-F5D6-11EE-03305B5B8D9A}"/>
              </a:ext>
            </a:extLst>
          </p:cNvPr>
          <p:cNvSpPr/>
          <p:nvPr/>
        </p:nvSpPr>
        <p:spPr>
          <a:xfrm>
            <a:off x="5644243" y="4945744"/>
            <a:ext cx="4963887" cy="1822052"/>
          </a:xfrm>
          <a:prstGeom prst="roundRect">
            <a:avLst/>
          </a:prstGeom>
          <a:solidFill>
            <a:srgbClr val="DDF1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en-US" b="1" dirty="0">
                <a:solidFill>
                  <a:schemeClr val="tx1"/>
                </a:solidFill>
              </a:rPr>
              <a:t>3. How do mental health outcomes vary between students in economically disadvantaged states and those in more affluent states?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720BD0E1-6B3E-9C93-2DEC-A995E26DEE75}"/>
              </a:ext>
            </a:extLst>
          </p:cNvPr>
          <p:cNvSpPr txBox="1"/>
          <p:nvPr/>
        </p:nvSpPr>
        <p:spPr>
          <a:xfrm>
            <a:off x="400594" y="253600"/>
            <a:ext cx="1166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Aim: </a:t>
            </a:r>
            <a:endParaRPr lang="he-IL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DA1D34C-404F-8826-D7C1-8AF33212132A}"/>
              </a:ext>
            </a:extLst>
          </p:cNvPr>
          <p:cNvSpPr txBox="1"/>
          <p:nvPr/>
        </p:nvSpPr>
        <p:spPr>
          <a:xfrm>
            <a:off x="400594" y="1033834"/>
            <a:ext cx="339090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Use student-level YRBS data and state-level economic indicators to analyze and model risk factors for adolescent mental health.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7EFA13B3-CD2C-F000-1772-FBBD732B8112}"/>
              </a:ext>
            </a:extLst>
          </p:cNvPr>
          <p:cNvSpPr txBox="1"/>
          <p:nvPr/>
        </p:nvSpPr>
        <p:spPr>
          <a:xfrm>
            <a:off x="400593" y="3454400"/>
            <a:ext cx="339090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The dependent variable is students’ self-reported mental health, based on responses to questions like: feeling sad or hopeless, suicidal thoughts, or poor mental health days. (Q:26, Q:27, Q:84)</a:t>
            </a:r>
          </a:p>
        </p:txBody>
      </p:sp>
    </p:spTree>
    <p:extLst>
      <p:ext uri="{BB962C8B-B14F-4D97-AF65-F5344CB8AC3E}">
        <p14:creationId xmlns:p14="http://schemas.microsoft.com/office/powerpoint/2010/main" val="412803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3B13BB6-A842-1B44-547F-DF2C8B2BCB9B}"/>
              </a:ext>
            </a:extLst>
          </p:cNvPr>
          <p:cNvSpPr txBox="1"/>
          <p:nvPr/>
        </p:nvSpPr>
        <p:spPr>
          <a:xfrm>
            <a:off x="182879" y="253600"/>
            <a:ext cx="23861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Feasibility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: </a:t>
            </a:r>
            <a:endParaRPr lang="he-IL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BEA4282E-1743-F664-1E25-3236896FE0B0}"/>
              </a:ext>
            </a:extLst>
          </p:cNvPr>
          <p:cNvSpPr txBox="1"/>
          <p:nvPr/>
        </p:nvSpPr>
        <p:spPr>
          <a:xfrm>
            <a:off x="87811" y="1060152"/>
            <a:ext cx="1201637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Data Source: </a:t>
            </a:r>
            <a:br>
              <a:rPr lang="en-US" sz="2000" dirty="0"/>
            </a:br>
            <a:r>
              <a:rPr lang="en-US" sz="2000" dirty="0"/>
              <a:t>- 2023 Youth Risk Behavior Survey (YRBS) — official CDC dataset with over 100 variables on health, behavior, and demographics of U.S. high school students</a:t>
            </a:r>
            <a:br>
              <a:rPr lang="en-US" sz="2000" dirty="0"/>
            </a:br>
            <a:r>
              <a:rPr lang="en-US" sz="2000" dirty="0"/>
              <a:t>- State-Level GDP Data, 2023 – Published by the U.S. Bureau of Economic Analysis</a:t>
            </a:r>
            <a:br>
              <a:rPr lang="en-US" sz="2000" dirty="0"/>
            </a:br>
            <a:r>
              <a:rPr lang="en-US" sz="2000" dirty="0"/>
              <a:t>(merged via state names using the district column)</a:t>
            </a:r>
            <a:br>
              <a:rPr lang="en-US" sz="2000" dirty="0"/>
            </a:br>
            <a:r>
              <a:rPr lang="en-US" sz="2000" dirty="0"/>
              <a:t>- Unemployment Rate and Mean Household Income (2023) – Retrieved from the U.S. Census Bureau’s American Community Survey for 8 U.S. states; merged by state name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b="1" dirty="0"/>
              <a:t>Accessibility: </a:t>
            </a:r>
            <a:r>
              <a:rPr lang="en-US" sz="2000" dirty="0"/>
              <a:t>Freely available online in multiple formats (Access, ASCII, SPSS), with full documentation</a:t>
            </a:r>
          </a:p>
          <a:p>
            <a:pPr algn="l" rtl="0"/>
            <a:endParaRPr lang="en-US" sz="12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b="1" dirty="0"/>
              <a:t>Data Size &amp; Quality: </a:t>
            </a:r>
            <a:r>
              <a:rPr lang="en-US" sz="2000" dirty="0"/>
              <a:t>Large sample size (thousands of students) and rich feature set allow for multivariate analysis and machine learning applications</a:t>
            </a:r>
          </a:p>
          <a:p>
            <a:pPr algn="l" rtl="0"/>
            <a:endParaRPr lang="en-US" sz="12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Planned Methods: </a:t>
            </a:r>
            <a:r>
              <a:rPr lang="en-US" sz="2000" dirty="0"/>
              <a:t>Initial focus on data cleaning and exploratory data analysis (EDA), including visualizations and descriptive statistics, followed by classification models (e.g., logistic regression, decision trees, SVM).</a:t>
            </a:r>
          </a:p>
          <a:p>
            <a:pPr algn="l" rtl="0"/>
            <a:endParaRPr lang="en-US" sz="1200" dirty="0"/>
          </a:p>
          <a:p>
            <a:pPr marL="342900" indent="-342900" algn="l" rtl="0">
              <a:buFont typeface="Wingdings" panose="05000000000000000000" pitchFamily="2" charset="2"/>
              <a:buChar char="§"/>
            </a:pPr>
            <a:r>
              <a:rPr lang="en-US" sz="2000" b="1" dirty="0"/>
              <a:t>Challenges &amp; Risks: 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YRBS includes some missing or inconsistent entries → handled via imputation</a:t>
            </a:r>
            <a:br>
              <a:rPr lang="en-US" sz="2000" dirty="0"/>
            </a:br>
            <a:r>
              <a:rPr lang="en-US" sz="2000" dirty="0"/>
              <a:t>- GDP, unemployment, and income  is a macro-level variable → interpreted cautiously to avoid overgeneralizing</a:t>
            </a:r>
          </a:p>
        </p:txBody>
      </p:sp>
    </p:spTree>
    <p:extLst>
      <p:ext uri="{BB962C8B-B14F-4D97-AF65-F5344CB8AC3E}">
        <p14:creationId xmlns:p14="http://schemas.microsoft.com/office/powerpoint/2010/main" val="193549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Uploaded image">
            <a:extLst>
              <a:ext uri="{FF2B5EF4-FFF2-40B4-BE49-F238E27FC236}">
                <a16:creationId xmlns:a16="http://schemas.microsoft.com/office/drawing/2014/main" id="{C4AB9F9C-10C4-B824-E9E6-5D98F3E0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347" y="995680"/>
            <a:ext cx="10977305" cy="3095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5A20C03-C5FE-D1A3-7483-598157F1584A}"/>
              </a:ext>
            </a:extLst>
          </p:cNvPr>
          <p:cNvSpPr txBox="1"/>
          <p:nvPr/>
        </p:nvSpPr>
        <p:spPr>
          <a:xfrm>
            <a:off x="182879" y="253600"/>
            <a:ext cx="65125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600" b="1" spc="5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A Glimpse into YRBS Dataset</a:t>
            </a:r>
            <a:r>
              <a:rPr lang="en-US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endParaRPr lang="he-IL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tx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22CD54-95F7-48F7-7458-8A5AA9499754}"/>
              </a:ext>
            </a:extLst>
          </p:cNvPr>
          <p:cNvSpPr txBox="1"/>
          <p:nvPr/>
        </p:nvSpPr>
        <p:spPr>
          <a:xfrm>
            <a:off x="985520" y="4821562"/>
            <a:ext cx="8536652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During the past 12 months, have you ever been electronically bullied?</a:t>
            </a:r>
            <a:br>
              <a:rPr lang="en-US" b="1" dirty="0"/>
            </a:br>
            <a:r>
              <a:rPr lang="en-US" dirty="0"/>
              <a:t>(Count being bullied through texting, Instagram, Facebook, or other social media.)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During the past 12 months, how many times were you in a physical fight?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During the past 30 days, on how many days did you smoke cigarettes?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During the past 7 days, how many times did you eat green salad?</a:t>
            </a:r>
            <a:endParaRPr lang="en-US" dirty="0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29F7948-05B7-DA02-76A6-BB216725E122}"/>
              </a:ext>
            </a:extLst>
          </p:cNvPr>
          <p:cNvSpPr txBox="1"/>
          <p:nvPr/>
        </p:nvSpPr>
        <p:spPr>
          <a:xfrm>
            <a:off x="2011680" y="4388409"/>
            <a:ext cx="46837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Example Questions from the YRBS Survey :</a:t>
            </a:r>
          </a:p>
        </p:txBody>
      </p:sp>
    </p:spTree>
    <p:extLst>
      <p:ext uri="{BB962C8B-B14F-4D97-AF65-F5344CB8AC3E}">
        <p14:creationId xmlns:p14="http://schemas.microsoft.com/office/powerpoint/2010/main" val="3404963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533C57A-810F-3D2D-7175-D7A5FFD22CDA}"/>
              </a:ext>
            </a:extLst>
          </p:cNvPr>
          <p:cNvSpPr txBox="1"/>
          <p:nvPr/>
        </p:nvSpPr>
        <p:spPr>
          <a:xfrm>
            <a:off x="3047999" y="5508695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b="1" dirty="0">
                <a:solidFill>
                  <a:srgbClr val="E9173F"/>
                </a:solidFill>
                <a:latin typeface="Aptos" panose="020B0004020202020204" pitchFamily="34" charset="0"/>
              </a:rPr>
              <a:t>We appreciate your time and feedback.</a:t>
            </a:r>
            <a:br>
              <a:rPr lang="en-US" sz="2600" b="1" dirty="0">
                <a:solidFill>
                  <a:srgbClr val="E9173F"/>
                </a:solidFill>
                <a:latin typeface="Aptos" panose="020B0004020202020204" pitchFamily="34" charset="0"/>
              </a:rPr>
            </a:br>
            <a:r>
              <a:rPr lang="en-US" sz="2600" b="1" dirty="0">
                <a:solidFill>
                  <a:srgbClr val="E9173F"/>
                </a:solidFill>
                <a:latin typeface="Aptos" panose="020B0004020202020204" pitchFamily="34" charset="0"/>
              </a:rPr>
              <a:t>We’re happy to answer any questions.</a:t>
            </a: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C624B7C6-E33D-C006-717F-A31463AE9036}"/>
              </a:ext>
            </a:extLst>
          </p:cNvPr>
          <p:cNvSpPr/>
          <p:nvPr/>
        </p:nvSpPr>
        <p:spPr>
          <a:xfrm>
            <a:off x="2741107" y="456753"/>
            <a:ext cx="6709786" cy="17851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000" b="1" cap="none" spc="0" dirty="0">
                <a:ln w="0"/>
                <a:solidFill>
                  <a:srgbClr val="E9173F"/>
                </a:solidFill>
                <a:effectLst>
                  <a:reflection blurRad="6350" stA="53000" endA="300" endPos="35500" dir="5400000" sy="-90000" algn="bl" rotWithShape="0"/>
                </a:effectLst>
                <a:latin typeface="Aptos" panose="020B0004020202020204" pitchFamily="34" charset="0"/>
              </a:rPr>
              <a:t>Thank You</a:t>
            </a:r>
            <a:endParaRPr lang="he-IL" sz="11000" b="1" cap="none" spc="0" dirty="0">
              <a:ln w="0"/>
              <a:solidFill>
                <a:srgbClr val="E9173F"/>
              </a:solidFill>
              <a:effectLst>
                <a:reflection blurRad="6350" stA="53000" endA="300" endPos="35500" dir="5400000" sy="-90000" algn="bl" rotWithShape="0"/>
              </a:effectLst>
              <a:latin typeface="Aptos" panose="020B0004020202020204" pitchFamily="34" charset="0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03DC002-8759-336A-24EF-9C005C27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07" y="2523631"/>
            <a:ext cx="4401185" cy="247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4445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1561</TotalTime>
  <Words>797</Words>
  <Application>Microsoft Office PowerPoint</Application>
  <PresentationFormat>מסך רחב</PresentationFormat>
  <Paragraphs>61</Paragraphs>
  <Slides>8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Lour Hakim</dc:creator>
  <cp:lastModifiedBy>Lour Hakim</cp:lastModifiedBy>
  <cp:revision>10</cp:revision>
  <dcterms:created xsi:type="dcterms:W3CDTF">2025-04-18T14:18:41Z</dcterms:created>
  <dcterms:modified xsi:type="dcterms:W3CDTF">2025-04-25T20:55:40Z</dcterms:modified>
</cp:coreProperties>
</file>