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r Hakim" initials="LH" lastIdx="2" clrIdx="0">
    <p:extLst>
      <p:ext uri="{19B8F6BF-5375-455C-9EA6-DF929625EA0E}">
        <p15:presenceInfo xmlns:p15="http://schemas.microsoft.com/office/powerpoint/2012/main" userId="f89c6869097caf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FB9"/>
    <a:srgbClr val="BFE3D4"/>
    <a:srgbClr val="FFE3B9"/>
    <a:srgbClr val="CDE9DD"/>
    <a:srgbClr val="BFDEE1"/>
    <a:srgbClr val="ABD8DD"/>
    <a:srgbClr val="6BB9C1"/>
    <a:srgbClr val="FFE1EB"/>
    <a:srgbClr val="FFE8C5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0T20:41:12.035" idx="2">
    <p:pos x="767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0T13:23:59.838" idx="1">
    <p:pos x="7670" y="10"/>
    <p:text>This allows us to treat student records as random draws from the broader U.S. adolescent population.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DC3B502-A2E4-490E-ACCF-98AB88BA3615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74BD606-EB36-4A4E-B0B8-112CF5575DE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818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4BD606-EB36-4A4E-B0B8-112CF5575DE2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578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A01BC2-EF7A-602B-6868-40879A840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09FFB90-2969-E142-7C2B-A73D84F2A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2310FAF-BDBB-8B92-4043-FD377789E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2058FF-C2A5-EF00-3628-8CCEF885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5AB45A-E582-E5B4-C05D-9EEA639D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189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85044D-9433-BD5A-F83E-28DC42293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815CC1B-3754-BCED-ACCB-6D237E4AF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DC097C-FAC3-B3D3-FA4A-5BC5071A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AACB71-EC50-C73C-1747-FEDC2EA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965715-15E9-0D3B-3176-9F139BDA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62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3553ACA-6E38-2966-6D47-846275CA1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ACD74D2-5CE6-6193-5D19-99655694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4C9B0B-BA28-E7C5-F731-E43307A9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B1997F0-A903-319E-B6D8-F268F047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D7BCC6-BD2B-730C-9ABC-21A2E098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0040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7ED874-1314-3258-59A1-E1B5CF7F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809716-B040-7449-8CEA-C84B05745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206E8F4-F97A-E7BB-E7CD-47B71722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E963E2E-9BC8-6195-7216-D1F42B86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2E5C9F-0530-B748-7F88-71125BCD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4612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ACAA18C-B457-F2AF-69BE-5F719BD7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F9C448A-9E8D-F6B1-44FC-9E526AE82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9011253-9B57-038D-1AF2-141C11BA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DE400C-0185-DBCD-2A36-2CB5F3FD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ADFFF2-3E0C-6235-4A47-432F3D26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769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3DEAD5-0528-BD1B-E7E2-40926BC1A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27CA84-9DA7-3661-3E60-51DEB5C92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6FF924-CB95-4015-0B7F-B8574DEC6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023BBDA-E3E5-6585-02AF-9D39E325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CAE1FF9-6FD9-4333-52C4-2060C4BA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4E4A1CB-0FAC-C0DB-9135-1C62453D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63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93A8FAC-C158-DC67-CA1E-2DBD76E1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5872BF-2A4F-5057-418B-FA71E67A4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C24C91A-E617-6F81-CD79-CE7DF94B6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BB7A6CA-05A2-7138-B15F-7F11D9E7F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1AD4C3B-99DE-D1C6-D552-A076D71B3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D166218-EB7B-3C1D-DF26-96AAF302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006512D-7DE7-CF8D-F70D-F1300F6B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DA5A9E8-F7C8-ED3F-0F46-9C55534A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748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546D62-029A-48B9-A293-BE3D859C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111F2D7-ACB4-EACF-C4BC-DE7A98D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5F5C26A0-8B6D-2D82-D679-2FA8537D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C4979A7-E2B1-3E12-BD40-E58095BC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092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5AD5A4BB-A8E0-63A6-FB4A-950DF630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7E640C1-09B5-5917-65B1-C4018DF0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80ED698-3984-F752-EB57-F3A74939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5681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09BEB8-7F2D-6B88-B486-119425E7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9D8DDE6-F40E-AC45-44CE-1E35961D2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1FE188E-BCD6-5920-F9C9-738B0B739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1761B9F-FE7D-F421-6FAB-5D18BE49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7531F3-B67B-02E3-D542-362784F5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549A501-08F6-3C32-3CAF-8B711478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444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31A81B-3AC9-326C-E7ED-AF63BB0AE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7C48E59-A29F-8624-2968-02AFDC948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D4E2AB6-75FB-2DE7-3515-1316EC592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1AE3D6-2F8C-EDA1-11DB-7967B302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6932094-3966-8F40-9230-F8D5176D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03A8F5E-970A-9387-733A-173A965C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231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C64C801-7C61-F71E-05DC-512C9DA8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9E087B5-2B43-9910-EF45-B0BB0E93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26576F2-C67A-44F3-0D39-0483D2D42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B4268-D9FF-4DD7-A2B9-780F8EC8FE08}" type="datetimeFigureOut">
              <a:rPr lang="he-IL" smtClean="0"/>
              <a:t>י"ב/אייר/תשפ"ה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8151814-3218-49DA-6894-C24F062FE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0A1D627-6D62-2AA7-4AC2-D616AA89B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1E15-4441-4F97-8B62-5B8F1FE56FA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549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279ACC2-6E63-F3CC-ED14-6AF64F7A7E6A}"/>
              </a:ext>
            </a:extLst>
          </p:cNvPr>
          <p:cNvSpPr txBox="1"/>
          <p:nvPr/>
        </p:nvSpPr>
        <p:spPr>
          <a:xfrm>
            <a:off x="365760" y="448846"/>
            <a:ext cx="5476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Adolescent Well-Being in the US:</a:t>
            </a:r>
            <a:b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</a:br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How Life Domains and Economics Interact</a:t>
            </a: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FC987BA0-270C-AAEE-A021-4AF8948E9BB4}"/>
              </a:ext>
            </a:extLst>
          </p:cNvPr>
          <p:cNvCxnSpPr>
            <a:cxnSpLocks/>
          </p:cNvCxnSpPr>
          <p:nvPr/>
        </p:nvCxnSpPr>
        <p:spPr>
          <a:xfrm>
            <a:off x="463732" y="3175726"/>
            <a:ext cx="5378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605F8A8-28DD-E819-5626-5BBE78719B28}"/>
              </a:ext>
            </a:extLst>
          </p:cNvPr>
          <p:cNvSpPr txBox="1"/>
          <p:nvPr/>
        </p:nvSpPr>
        <p:spPr>
          <a:xfrm>
            <a:off x="-100138" y="5908850"/>
            <a:ext cx="2457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7F84"/>
                </a:solidFill>
                <a:latin typeface="Aptos" panose="020B0004020202020204" pitchFamily="34" charset="0"/>
              </a:rPr>
              <a:t>Lour Hakim</a:t>
            </a:r>
          </a:p>
          <a:p>
            <a:pPr algn="ctr"/>
            <a:r>
              <a:rPr lang="en-US" sz="2400" b="1" dirty="0">
                <a:solidFill>
                  <a:srgbClr val="FF7F84"/>
                </a:solidFill>
                <a:latin typeface="Aptos" panose="020B0004020202020204" pitchFamily="34" charset="0"/>
              </a:rPr>
              <a:t>Shahar Rashdi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339CB32-01A6-715C-10A0-67223CF78E56}"/>
              </a:ext>
            </a:extLst>
          </p:cNvPr>
          <p:cNvSpPr txBox="1"/>
          <p:nvPr/>
        </p:nvSpPr>
        <p:spPr>
          <a:xfrm>
            <a:off x="1012759" y="3400456"/>
            <a:ext cx="4182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Data Processing</a:t>
            </a:r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60799961-8EFF-2715-7A65-F8468F63D571}"/>
              </a:ext>
            </a:extLst>
          </p:cNvPr>
          <p:cNvCxnSpPr>
            <a:cxnSpLocks/>
          </p:cNvCxnSpPr>
          <p:nvPr/>
        </p:nvCxnSpPr>
        <p:spPr>
          <a:xfrm>
            <a:off x="473891" y="4293326"/>
            <a:ext cx="53782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924AE0D3-AF0B-6A69-CCB3-BAF3A1B4D921}"/>
              </a:ext>
            </a:extLst>
          </p:cNvPr>
          <p:cNvSpPr txBox="1"/>
          <p:nvPr/>
        </p:nvSpPr>
        <p:spPr>
          <a:xfrm>
            <a:off x="755518" y="4465662"/>
            <a:ext cx="469672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Data Science Lab</a:t>
            </a:r>
          </a:p>
          <a:p>
            <a:pPr algn="ctr"/>
            <a:r>
              <a:rPr lang="en-US" sz="34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University of Haifa</a:t>
            </a:r>
          </a:p>
        </p:txBody>
      </p:sp>
    </p:spTree>
    <p:extLst>
      <p:ext uri="{BB962C8B-B14F-4D97-AF65-F5344CB8AC3E}">
        <p14:creationId xmlns:p14="http://schemas.microsoft.com/office/powerpoint/2010/main" val="2814622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5C9FA5C-9D81-0A6D-72A4-0BACD8011568}"/>
              </a:ext>
            </a:extLst>
          </p:cNvPr>
          <p:cNvSpPr txBox="1"/>
          <p:nvPr/>
        </p:nvSpPr>
        <p:spPr>
          <a:xfrm>
            <a:off x="369820" y="449356"/>
            <a:ext cx="40741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600" b="1" dirty="0">
                <a:solidFill>
                  <a:srgbClr val="59AFB9"/>
                </a:solidFill>
              </a:rPr>
              <a:t>2. Demographic variables: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35FA22D7-DA8C-3379-AC67-334CE264D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643" y="889658"/>
            <a:ext cx="3054837" cy="2445009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75FD1E2-1FCA-982B-B393-2C904EA6D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289" y="3322804"/>
            <a:ext cx="3054837" cy="3185921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B977317-B048-3272-72AA-04D67CCDE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0" y="2090888"/>
            <a:ext cx="3054837" cy="3676063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1E860BDD-0B97-68FA-AA56-6E7CCF588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605" y="3791560"/>
            <a:ext cx="3106131" cy="283826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25511EEA-DBF3-E873-9FB8-E4BBF222F8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74" y="278883"/>
            <a:ext cx="3106131" cy="259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5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496B868-C735-2802-DDA8-F4C822EB10EF}"/>
              </a:ext>
            </a:extLst>
          </p:cNvPr>
          <p:cNvSpPr txBox="1"/>
          <p:nvPr/>
        </p:nvSpPr>
        <p:spPr>
          <a:xfrm>
            <a:off x="369820" y="449356"/>
            <a:ext cx="40741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600" b="1" dirty="0">
                <a:solidFill>
                  <a:srgbClr val="FFC000"/>
                </a:solidFill>
              </a:rPr>
              <a:t>3. Behavioral variables: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7A6DA84-3652-B786-C552-FCFDFF9D4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20" y="2522436"/>
            <a:ext cx="4901194" cy="3666751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011618C-0799-CD1A-630A-E86C8F2DA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88" y="2522436"/>
            <a:ext cx="4983490" cy="3886208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156E8D77-83DE-C405-A829-881A9D77564E}"/>
              </a:ext>
            </a:extLst>
          </p:cNvPr>
          <p:cNvSpPr txBox="1"/>
          <p:nvPr/>
        </p:nvSpPr>
        <p:spPr>
          <a:xfrm>
            <a:off x="993653" y="1876105"/>
            <a:ext cx="406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b="1" dirty="0"/>
              <a:t>During the past 12 months, have you ever been bullied on school property? </a:t>
            </a:r>
            <a:endParaRPr lang="he-IL" b="1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97CDCBA-E242-067D-D1A6-C51F015A0B7C}"/>
              </a:ext>
            </a:extLst>
          </p:cNvPr>
          <p:cNvSpPr txBox="1"/>
          <p:nvPr/>
        </p:nvSpPr>
        <p:spPr>
          <a:xfrm>
            <a:off x="7431533" y="1876104"/>
            <a:ext cx="396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b="1" dirty="0"/>
              <a:t>During the past 7 days, on how many days did you eat breakfast? 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05486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5FF73C5-47D9-0F96-7D1C-31B469A8A3DD}"/>
              </a:ext>
            </a:extLst>
          </p:cNvPr>
          <p:cNvSpPr txBox="1"/>
          <p:nvPr/>
        </p:nvSpPr>
        <p:spPr>
          <a:xfrm>
            <a:off x="1213100" y="843280"/>
            <a:ext cx="29017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600" b="1" dirty="0">
                <a:solidFill>
                  <a:srgbClr val="FF3399"/>
                </a:solidFill>
              </a:rPr>
              <a:t>4. Health variable: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0B523F0-D5F3-50B9-DD8A-575EFF139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23" y="1997960"/>
            <a:ext cx="5933953" cy="424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09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3EA2B83-7A03-D052-CA3E-F037E61BB446}"/>
              </a:ext>
            </a:extLst>
          </p:cNvPr>
          <p:cNvSpPr txBox="1"/>
          <p:nvPr/>
        </p:nvSpPr>
        <p:spPr>
          <a:xfrm>
            <a:off x="867660" y="782320"/>
            <a:ext cx="455778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600" b="1" dirty="0">
                <a:solidFill>
                  <a:srgbClr val="6BB9C1"/>
                </a:solidFill>
              </a:rPr>
              <a:t>4. Socioeconomic variables: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4DCA341-3D90-BE03-4555-066F2B48F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0" y="2214880"/>
            <a:ext cx="5507782" cy="273304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76E3271C-60EA-720B-09F8-8713EA146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961" y="647303"/>
            <a:ext cx="5507782" cy="273304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0B6825AE-B5E6-676A-8BE9-FC4361007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121" y="3869568"/>
            <a:ext cx="5507782" cy="273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5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12F21410-9CE0-A5BA-7F5B-037A0BD0B618}"/>
              </a:ext>
            </a:extLst>
          </p:cNvPr>
          <p:cNvSpPr txBox="1"/>
          <p:nvPr/>
        </p:nvSpPr>
        <p:spPr>
          <a:xfrm>
            <a:off x="467360" y="448846"/>
            <a:ext cx="5933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Outlier Detection - BMI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2CB036C-8CDE-9461-4536-D1032B93F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39" y="448846"/>
            <a:ext cx="5340061" cy="3529871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A680D93-3512-276E-5410-7B73E8DE3137}"/>
              </a:ext>
            </a:extLst>
          </p:cNvPr>
          <p:cNvSpPr txBox="1"/>
          <p:nvPr/>
        </p:nvSpPr>
        <p:spPr>
          <a:xfrm>
            <a:off x="619760" y="1767776"/>
            <a:ext cx="5262880" cy="286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2200" b="1" dirty="0"/>
              <a:t>Method used: IQR (Interquartile Range)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Q1 ≈ 18.7, Q3 ≈ 26.1 → IQR ≈ 7.4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Outlier thresholds:</a:t>
            </a:r>
          </a:p>
          <a:p>
            <a:pPr lvl="1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Below Q1 − 1.5×IQR → ~7.6</a:t>
            </a:r>
          </a:p>
          <a:p>
            <a:pPr lvl="1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Above Q3 + 1.5×IQR → ~37.2</a:t>
            </a:r>
          </a:p>
          <a:p>
            <a:pPr algn="l" rtl="0">
              <a:lnSpc>
                <a:spcPct val="150000"/>
              </a:lnSpc>
            </a:pPr>
            <a:r>
              <a:rPr lang="en-US" sz="2000" b="1" dirty="0"/>
              <a:t>Outliers = values &lt; 7.6 or &gt; 37.2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F734D3B-9798-A5BE-5358-8A8B9F1F8125}"/>
              </a:ext>
            </a:extLst>
          </p:cNvPr>
          <p:cNvSpPr txBox="1"/>
          <p:nvPr/>
        </p:nvSpPr>
        <p:spPr>
          <a:xfrm>
            <a:off x="5120640" y="4229893"/>
            <a:ext cx="6096000" cy="2399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200" b="1" dirty="0"/>
              <a:t>Results</a:t>
            </a:r>
            <a:r>
              <a:rPr lang="en-US" sz="2000" dirty="0"/>
              <a:t>: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~6.4% of students were flagged as BMI outliers and labeled in a new column: bmi_outlier</a:t>
            </a:r>
          </a:p>
          <a:p>
            <a:pPr algn="l" rtl="0">
              <a:lnSpc>
                <a:spcPct val="150000"/>
              </a:lnSpc>
            </a:pPr>
            <a:r>
              <a:rPr lang="en-US" sz="2000" dirty="0"/>
              <a:t>We explored the relationship between BMI outlier status and suicidal thoughts (q27)</a:t>
            </a:r>
          </a:p>
        </p:txBody>
      </p:sp>
    </p:spTree>
    <p:extLst>
      <p:ext uri="{BB962C8B-B14F-4D97-AF65-F5344CB8AC3E}">
        <p14:creationId xmlns:p14="http://schemas.microsoft.com/office/powerpoint/2010/main" val="61023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5DBA66EB-F5B5-5F80-F435-40C755300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33" y="1426967"/>
            <a:ext cx="7223774" cy="447142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DB4DAA44-D0F3-517B-042F-22EB82EC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591" y="4340801"/>
            <a:ext cx="3277057" cy="838317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1C1E46DD-C78F-1BFB-0FDA-FE2D0446F23B}"/>
              </a:ext>
            </a:extLst>
          </p:cNvPr>
          <p:cNvSpPr txBox="1"/>
          <p:nvPr/>
        </p:nvSpPr>
        <p:spPr>
          <a:xfrm>
            <a:off x="8405088" y="2150795"/>
            <a:ext cx="3464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Students with outlier BMI values show a higher rate of suicidal thoughts (20.6%) compared to those with normal BMI (16.8%).</a:t>
            </a:r>
          </a:p>
        </p:txBody>
      </p:sp>
    </p:spTree>
    <p:extLst>
      <p:ext uri="{BB962C8B-B14F-4D97-AF65-F5344CB8AC3E}">
        <p14:creationId xmlns:p14="http://schemas.microsoft.com/office/powerpoint/2010/main" val="1335011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866CA12-EE4D-C235-D448-306A8BAC7311}"/>
              </a:ext>
            </a:extLst>
          </p:cNvPr>
          <p:cNvSpPr txBox="1"/>
          <p:nvPr/>
        </p:nvSpPr>
        <p:spPr>
          <a:xfrm>
            <a:off x="383893" y="245646"/>
            <a:ext cx="5933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Bivariate Visualizations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6FCF119-FC1A-7BF0-B37C-183C5C840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81" y="542905"/>
            <a:ext cx="4612640" cy="317783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3ABA0185-BA55-B197-6423-1344E0E56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33" y="1051937"/>
            <a:ext cx="6100374" cy="2847485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EEF720B-E8FB-BA1C-BF11-74A7E8E76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20" y="3997827"/>
            <a:ext cx="6434982" cy="27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D789C42B-A019-5DF1-6EB0-20C7ACBE0A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66" y="294640"/>
            <a:ext cx="4731134" cy="3756321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D2F5023-F2BA-C307-2CF7-FCDFD64C6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373" y="3107751"/>
            <a:ext cx="6868160" cy="34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7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8C803A6-DF71-6D48-C3A3-ED0B5824EC2B}"/>
              </a:ext>
            </a:extLst>
          </p:cNvPr>
          <p:cNvSpPr txBox="1"/>
          <p:nvPr/>
        </p:nvSpPr>
        <p:spPr>
          <a:xfrm>
            <a:off x="312772" y="448846"/>
            <a:ext cx="9268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59AFB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Variable Associations - </a:t>
            </a:r>
            <a:r>
              <a:rPr lang="en-US" sz="3600" dirty="0">
                <a:solidFill>
                  <a:srgbClr val="59AFB9"/>
                </a:solidFill>
                <a:latin typeface="Aptos" panose="020B0004020202020204" pitchFamily="34" charset="0"/>
              </a:rPr>
              <a:t>Chi² &amp; Cramer’s V</a:t>
            </a:r>
            <a:endParaRPr lang="he-IL" sz="3600" dirty="0">
              <a:solidFill>
                <a:srgbClr val="59AFB9"/>
              </a:solidFill>
              <a:latin typeface="Aptos" panose="020B000402020202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E0233D9-5460-325C-460D-F9552E1E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2038156"/>
            <a:ext cx="1000264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6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9330E5A1-52CB-E3AF-5FF0-48AB6B08D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139" y="1311752"/>
            <a:ext cx="5207721" cy="5422207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9CBDE12-7E9C-1630-EBE7-CB4FD8A5905C}"/>
              </a:ext>
            </a:extLst>
          </p:cNvPr>
          <p:cNvSpPr txBox="1"/>
          <p:nvPr/>
        </p:nvSpPr>
        <p:spPr>
          <a:xfrm>
            <a:off x="312772" y="448846"/>
            <a:ext cx="92681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59AFB9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Variable Associations - </a:t>
            </a:r>
            <a:r>
              <a:rPr lang="en-US" sz="3600" dirty="0">
                <a:solidFill>
                  <a:srgbClr val="59AFB9"/>
                </a:solidFill>
                <a:latin typeface="Aptos" panose="020B0004020202020204" pitchFamily="34" charset="0"/>
              </a:rPr>
              <a:t>Chi² &amp; Cramer’s V</a:t>
            </a:r>
            <a:endParaRPr lang="he-IL" sz="3600" dirty="0">
              <a:solidFill>
                <a:srgbClr val="59AFB9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58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41B8DCD-37B1-F0E0-CF6D-F6016F1F734C}"/>
              </a:ext>
            </a:extLst>
          </p:cNvPr>
          <p:cNvSpPr txBox="1"/>
          <p:nvPr/>
        </p:nvSpPr>
        <p:spPr>
          <a:xfrm>
            <a:off x="589280" y="4276357"/>
            <a:ext cx="609600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96D"/>
                </a:solidFill>
              </a:rPr>
              <a:t>Key mental health outcomes include:</a:t>
            </a:r>
          </a:p>
          <a:p>
            <a:pPr marL="342900" indent="-342900" algn="l" rtl="0">
              <a:lnSpc>
                <a:spcPct val="150000"/>
              </a:lnSpc>
              <a:buClr>
                <a:srgbClr val="FF096D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96D"/>
                </a:solidFill>
              </a:rPr>
              <a:t>Feeling sad or hopeless (Q26)</a:t>
            </a:r>
          </a:p>
          <a:p>
            <a:pPr marL="342900" indent="-342900" algn="l" rtl="0">
              <a:lnSpc>
                <a:spcPct val="150000"/>
              </a:lnSpc>
              <a:buClr>
                <a:srgbClr val="FF096D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96D"/>
                </a:solidFill>
              </a:rPr>
              <a:t>Suicidal thoughts (Q27)</a:t>
            </a:r>
          </a:p>
          <a:p>
            <a:pPr marL="342900" indent="-342900" algn="l" rtl="0">
              <a:lnSpc>
                <a:spcPct val="150000"/>
              </a:lnSpc>
              <a:buClr>
                <a:srgbClr val="FF096D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96D"/>
                </a:solidFill>
              </a:rPr>
              <a:t>Poor mental health days (Q84)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1545D9B4-E6C9-8BCF-9BAC-A8E8699B7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837" y="2121058"/>
            <a:ext cx="2615883" cy="2615883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849075E7-E527-390B-F95A-FB80E8E5FAA7}"/>
              </a:ext>
            </a:extLst>
          </p:cNvPr>
          <p:cNvSpPr txBox="1"/>
          <p:nvPr/>
        </p:nvSpPr>
        <p:spPr>
          <a:xfrm>
            <a:off x="365760" y="1591012"/>
            <a:ext cx="8168640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96D"/>
                </a:solidFill>
              </a:rPr>
              <a:t>Our project focuses on analyzing mental health risks among U.S. high school students.</a:t>
            </a:r>
          </a:p>
          <a:p>
            <a:pPr algn="l" rtl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FF096D"/>
                </a:solidFill>
              </a:rPr>
              <a:t>We use data from the CDC’s Youth Risk Behavior Survey (YRBS) and combine it with state-level socioeconomic indicators.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BF1271A-BCA8-84C6-2ECD-9E73C1BF33AE}"/>
              </a:ext>
            </a:extLst>
          </p:cNvPr>
          <p:cNvSpPr txBox="1"/>
          <p:nvPr/>
        </p:nvSpPr>
        <p:spPr>
          <a:xfrm>
            <a:off x="365760" y="448846"/>
            <a:ext cx="3677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rgbClr val="FF096D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39448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FA9EB98-754D-BE60-CE79-92745862386E}"/>
              </a:ext>
            </a:extLst>
          </p:cNvPr>
          <p:cNvSpPr txBox="1"/>
          <p:nvPr/>
        </p:nvSpPr>
        <p:spPr>
          <a:xfrm>
            <a:off x="312773" y="448846"/>
            <a:ext cx="72361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Simple Predictive Baselines</a:t>
            </a:r>
            <a:endParaRPr lang="he-IL" sz="3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4D14F13-00F8-9A11-3E72-5DB67E9CE026}"/>
              </a:ext>
            </a:extLst>
          </p:cNvPr>
          <p:cNvSpPr txBox="1"/>
          <p:nvPr/>
        </p:nvSpPr>
        <p:spPr>
          <a:xfrm>
            <a:off x="462280" y="1459915"/>
            <a:ext cx="11267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200" dirty="0"/>
              <a:t>Before building complex models, we implemented simple baselines to evaluate predictive power</a:t>
            </a:r>
          </a:p>
        </p:txBody>
      </p: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81C2D760-2AC6-5D82-746F-AD6CBE287F91}"/>
              </a:ext>
            </a:extLst>
          </p:cNvPr>
          <p:cNvCxnSpPr>
            <a:cxnSpLocks/>
          </p:cNvCxnSpPr>
          <p:nvPr/>
        </p:nvCxnSpPr>
        <p:spPr>
          <a:xfrm>
            <a:off x="5415280" y="1890802"/>
            <a:ext cx="0" cy="476399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D0696D6-9965-ED83-AD23-99217591079E}"/>
              </a:ext>
            </a:extLst>
          </p:cNvPr>
          <p:cNvSpPr txBox="1"/>
          <p:nvPr/>
        </p:nvSpPr>
        <p:spPr>
          <a:xfrm>
            <a:off x="1263102" y="2189107"/>
            <a:ext cx="24587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200" b="1" dirty="0"/>
              <a:t>Constant Baseline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18AD767D-57C5-A7C9-8E64-5B3DCD2CB344}"/>
              </a:ext>
            </a:extLst>
          </p:cNvPr>
          <p:cNvSpPr txBox="1"/>
          <p:nvPr/>
        </p:nvSpPr>
        <p:spPr>
          <a:xfrm>
            <a:off x="7058661" y="2193985"/>
            <a:ext cx="37083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200" b="1" dirty="0"/>
              <a:t>Univariate Logistic Regression</a:t>
            </a:r>
            <a:endParaRPr lang="he-IL" sz="2200" b="1" dirty="0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AB0792E9-7258-6589-0B6B-DEDBA53A9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5506720"/>
            <a:ext cx="4014672" cy="902434"/>
          </a:xfrm>
          <a:prstGeom prst="rect">
            <a:avLst/>
          </a:prstGeom>
        </p:spPr>
      </p:pic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E6D5D7A5-8F76-E0CD-EF98-295146407D08}"/>
              </a:ext>
            </a:extLst>
          </p:cNvPr>
          <p:cNvSpPr txBox="1"/>
          <p:nvPr/>
        </p:nvSpPr>
        <p:spPr>
          <a:xfrm>
            <a:off x="6069552" y="3054332"/>
            <a:ext cx="568661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Predictor: q24 (Bullying)   Target: q26 (Sad or hopeless)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Accuracy: ~65.5%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Successfully detects students with sadness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Shows that bullying alone has predictive value</a:t>
            </a: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B64AD4FA-E61D-1C87-6B2E-AD19709FE911}"/>
              </a:ext>
            </a:extLst>
          </p:cNvPr>
          <p:cNvSpPr txBox="1"/>
          <p:nvPr/>
        </p:nvSpPr>
        <p:spPr>
          <a:xfrm>
            <a:off x="435833" y="3054332"/>
            <a:ext cx="44703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Always predicts the most common class: q26 = 2 (“No sadness”)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Accuracy: ~61.5%, but only because it ignores the minority class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Fails to identify students at risk – predicts “No” for everyone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433E88B-62DD-B37A-ACBE-5BD1FFB9C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018" y="5133367"/>
            <a:ext cx="6247720" cy="159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41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1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3327F8-3FF6-8177-800B-E923CDB3F3A1}"/>
              </a:ext>
            </a:extLst>
          </p:cNvPr>
          <p:cNvSpPr txBox="1"/>
          <p:nvPr/>
        </p:nvSpPr>
        <p:spPr>
          <a:xfrm>
            <a:off x="467360" y="448846"/>
            <a:ext cx="9367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Sparse Logistic Regression </a:t>
            </a:r>
            <a:r>
              <a:rPr lang="en-US" sz="26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(L1 regularization)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E135220-EB66-9941-C235-AA31CB513049}"/>
              </a:ext>
            </a:extLst>
          </p:cNvPr>
          <p:cNvSpPr txBox="1"/>
          <p:nvPr/>
        </p:nvSpPr>
        <p:spPr>
          <a:xfrm>
            <a:off x="355600" y="1918176"/>
            <a:ext cx="5344160" cy="257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  <a:buNone/>
            </a:pPr>
            <a:r>
              <a:rPr lang="en-US" sz="2200" dirty="0"/>
              <a:t>We trained a logistic regression model with L1 regularization to: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Predict sadness (q26)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Perform automatic feature selection by shrinking unimportant coefficients to zero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5830F4E-BDB2-EC0A-6F2B-8064F63E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152" y="1372210"/>
            <a:ext cx="6163535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93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E27B75-649B-0543-DC68-ACAD581F7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378" y="711200"/>
            <a:ext cx="10015243" cy="597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428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7000">
              <a:srgbClr val="FFC5E2"/>
            </a:gs>
            <a:gs pos="48000">
              <a:srgbClr val="FFE3B9"/>
            </a:gs>
            <a:gs pos="10000">
              <a:srgbClr val="BFE3D4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D47DBFCD-6815-5F00-96A1-0796D5123D5E}"/>
              </a:ext>
            </a:extLst>
          </p:cNvPr>
          <p:cNvSpPr/>
          <p:nvPr/>
        </p:nvSpPr>
        <p:spPr>
          <a:xfrm>
            <a:off x="3534241" y="1557635"/>
            <a:ext cx="5123518" cy="147732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000" b="1" cap="none" spc="0" dirty="0">
                <a:ln w="9525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  <a:endParaRPr lang="he-IL" sz="9000" b="1" cap="none" spc="0" dirty="0">
              <a:ln w="9525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9AF77A5-633F-EBB8-192C-21560EDBD69B}"/>
              </a:ext>
            </a:extLst>
          </p:cNvPr>
          <p:cNvSpPr txBox="1"/>
          <p:nvPr/>
        </p:nvSpPr>
        <p:spPr>
          <a:xfrm>
            <a:off x="3048000" y="4549259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ptos" panose="020B0004020202020204" pitchFamily="34" charset="0"/>
              </a:rPr>
              <a:t>We appreciate your time and feedback.</a:t>
            </a:r>
            <a:br>
              <a:rPr lang="en-US" sz="26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ptos" panose="020B0004020202020204" pitchFamily="34" charset="0"/>
              </a:rPr>
            </a:br>
            <a:r>
              <a:rPr lang="en-US" sz="2600" b="1" dirty="0">
                <a:ln w="13462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ptos" panose="020B0004020202020204" pitchFamily="34" charset="0"/>
              </a:rPr>
              <a:t>We’re happy to answer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265846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תמונה 44">
            <a:extLst>
              <a:ext uri="{FF2B5EF4-FFF2-40B4-BE49-F238E27FC236}">
                <a16:creationId xmlns:a16="http://schemas.microsoft.com/office/drawing/2014/main" id="{816275DB-7581-302D-967A-F43601349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5" r="10848"/>
          <a:stretch/>
        </p:blipFill>
        <p:spPr>
          <a:xfrm>
            <a:off x="5648960" y="66789"/>
            <a:ext cx="6543040" cy="6724422"/>
          </a:xfrm>
          <a:prstGeom prst="rect">
            <a:avLst/>
          </a:prstGeom>
        </p:spPr>
      </p:pic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00CD6230-FCD2-3A26-FF47-C3389F87A1EF}"/>
              </a:ext>
            </a:extLst>
          </p:cNvPr>
          <p:cNvSpPr txBox="1"/>
          <p:nvPr/>
        </p:nvSpPr>
        <p:spPr>
          <a:xfrm>
            <a:off x="365760" y="448846"/>
            <a:ext cx="3677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Our Goal</a:t>
            </a:r>
          </a:p>
        </p:txBody>
      </p: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E1A618FB-9444-9303-7D54-4B1E4B0CAF34}"/>
              </a:ext>
            </a:extLst>
          </p:cNvPr>
          <p:cNvSpPr txBox="1"/>
          <p:nvPr/>
        </p:nvSpPr>
        <p:spPr>
          <a:xfrm>
            <a:off x="477520" y="1156732"/>
            <a:ext cx="5029200" cy="3894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200000"/>
              </a:lnSpc>
            </a:pPr>
            <a:r>
              <a:rPr lang="en-US" sz="3200" b="1" dirty="0"/>
              <a:t>is to build predictive models that can highlight risk factors and help inform intervention strategies.</a:t>
            </a:r>
            <a:endParaRPr lang="en-US" sz="3200" b="1" dirty="0">
              <a:solidFill>
                <a:srgbClr val="FFA6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7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DFE2">
            <a:alpha val="8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41CEC7-DB19-2538-7A7C-2F0388AC3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55FDBDF4-D2A8-ADBB-DD50-96FB92925835}"/>
              </a:ext>
            </a:extLst>
          </p:cNvPr>
          <p:cNvSpPr txBox="1"/>
          <p:nvPr/>
        </p:nvSpPr>
        <p:spPr>
          <a:xfrm>
            <a:off x="365760" y="448846"/>
            <a:ext cx="3677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Data Sources:</a:t>
            </a:r>
          </a:p>
        </p:txBody>
      </p:sp>
      <p:sp>
        <p:nvSpPr>
          <p:cNvPr id="23" name="מלבן: פינות מעוגלות 22">
            <a:extLst>
              <a:ext uri="{FF2B5EF4-FFF2-40B4-BE49-F238E27FC236}">
                <a16:creationId xmlns:a16="http://schemas.microsoft.com/office/drawing/2014/main" id="{41CA0447-A047-2D0D-5DDC-A4185742261A}"/>
              </a:ext>
            </a:extLst>
          </p:cNvPr>
          <p:cNvSpPr/>
          <p:nvPr/>
        </p:nvSpPr>
        <p:spPr>
          <a:xfrm>
            <a:off x="1066798" y="1417320"/>
            <a:ext cx="4307841" cy="3610168"/>
          </a:xfrm>
          <a:prstGeom prst="roundRect">
            <a:avLst/>
          </a:prstGeom>
          <a:solidFill>
            <a:srgbClr val="C1E2E5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Youth Risk Behavior Survey (YRBS) 2023 – CDC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Student-level survey data on bullying, violence, sexual behavior, sleep, nutrition, and mental health.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Covers thousands of high school students across U.S. districts.</a:t>
            </a:r>
          </a:p>
        </p:txBody>
      </p:sp>
      <p:sp>
        <p:nvSpPr>
          <p:cNvPr id="24" name="מלבן: פינות מעוגלות 23">
            <a:extLst>
              <a:ext uri="{FF2B5EF4-FFF2-40B4-BE49-F238E27FC236}">
                <a16:creationId xmlns:a16="http://schemas.microsoft.com/office/drawing/2014/main" id="{0EAC7EE3-8A43-AA05-A8F6-D90B5AA7A619}"/>
              </a:ext>
            </a:extLst>
          </p:cNvPr>
          <p:cNvSpPr/>
          <p:nvPr/>
        </p:nvSpPr>
        <p:spPr>
          <a:xfrm>
            <a:off x="6817363" y="1417320"/>
            <a:ext cx="4307841" cy="3610168"/>
          </a:xfrm>
          <a:prstGeom prst="roundRect">
            <a:avLst/>
          </a:prstGeom>
          <a:solidFill>
            <a:srgbClr val="C1E2E5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State-Level Socioeconomic Data (2023):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GDP per state (2023) – U.S. Bureau of Economic Analysis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Unemployment Rate &amp; Mean Household Income (2023) – U.S. Census Bureau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761ADFBF-C43D-2768-2FCC-588D8C93423A}"/>
              </a:ext>
            </a:extLst>
          </p:cNvPr>
          <p:cNvSpPr txBox="1"/>
          <p:nvPr/>
        </p:nvSpPr>
        <p:spPr>
          <a:xfrm>
            <a:off x="1203962" y="5757595"/>
            <a:ext cx="97840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200" b="1" dirty="0"/>
              <a:t>Datasets merged using the district → state mapping from the sitename column.</a:t>
            </a:r>
          </a:p>
        </p:txBody>
      </p:sp>
      <p:pic>
        <p:nvPicPr>
          <p:cNvPr id="29" name="תמונה 28">
            <a:extLst>
              <a:ext uri="{FF2B5EF4-FFF2-40B4-BE49-F238E27FC236}">
                <a16:creationId xmlns:a16="http://schemas.microsoft.com/office/drawing/2014/main" id="{50118068-57E5-6F47-B3B8-2C59CCC62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138" y="434390"/>
            <a:ext cx="722342" cy="72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6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E9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3D5ED4B3-DD09-7175-AE23-F759BFB9C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31" y="2196607"/>
            <a:ext cx="8089138" cy="2730993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CF468868-49C2-7D07-90BC-88ADC5F59C60}"/>
              </a:ext>
            </a:extLst>
          </p:cNvPr>
          <p:cNvSpPr txBox="1"/>
          <p:nvPr/>
        </p:nvSpPr>
        <p:spPr>
          <a:xfrm>
            <a:off x="365760" y="448846"/>
            <a:ext cx="727456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State-Level Economic Data </a:t>
            </a:r>
            <a:r>
              <a:rPr lang="en-US" sz="36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(Merged from 8 Datasets)</a:t>
            </a:r>
          </a:p>
        </p:txBody>
      </p:sp>
    </p:spTree>
    <p:extLst>
      <p:ext uri="{BB962C8B-B14F-4D97-AF65-F5344CB8AC3E}">
        <p14:creationId xmlns:p14="http://schemas.microsoft.com/office/powerpoint/2010/main" val="339348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7000">
              <a:srgbClr val="FFC5E2"/>
            </a:gs>
            <a:gs pos="48000">
              <a:srgbClr val="FFD3E9"/>
            </a:gs>
            <a:gs pos="0">
              <a:srgbClr val="F8F8F8"/>
            </a:gs>
          </a:gsLst>
          <a:lin ang="135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BF57A0-0C54-42C9-03CD-A416E535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אליפסה 2">
            <a:extLst>
              <a:ext uri="{FF2B5EF4-FFF2-40B4-BE49-F238E27FC236}">
                <a16:creationId xmlns:a16="http://schemas.microsoft.com/office/drawing/2014/main" id="{EF0A16D0-EA96-11BC-28C5-EEA60BAF5188}"/>
              </a:ext>
            </a:extLst>
          </p:cNvPr>
          <p:cNvSpPr/>
          <p:nvPr/>
        </p:nvSpPr>
        <p:spPr>
          <a:xfrm>
            <a:off x="2225041" y="1747520"/>
            <a:ext cx="2225040" cy="1188720"/>
          </a:xfrm>
          <a:prstGeom prst="ellipse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>
                <a:solidFill>
                  <a:srgbClr val="FF3399"/>
                </a:solidFill>
              </a:rPr>
              <a:t>Student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6CE328FB-23FF-1031-C922-3A144C3D9E01}"/>
              </a:ext>
            </a:extLst>
          </p:cNvPr>
          <p:cNvCxnSpPr>
            <a:cxnSpLocks/>
          </p:cNvCxnSpPr>
          <p:nvPr/>
        </p:nvCxnSpPr>
        <p:spPr>
          <a:xfrm>
            <a:off x="3337561" y="3017520"/>
            <a:ext cx="0" cy="751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E528E1E2-0C64-6125-9A45-07E9E4BEEDC0}"/>
              </a:ext>
            </a:extLst>
          </p:cNvPr>
          <p:cNvSpPr/>
          <p:nvPr/>
        </p:nvSpPr>
        <p:spPr>
          <a:xfrm>
            <a:off x="2225041" y="3850640"/>
            <a:ext cx="2225040" cy="278384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FF3399"/>
                </a:solidFill>
              </a:rPr>
              <a:t>Sitename (District) </a:t>
            </a:r>
          </a:p>
          <a:p>
            <a:pPr algn="ctr"/>
            <a:r>
              <a:rPr lang="en-US" sz="2000" dirty="0">
                <a:solidFill>
                  <a:srgbClr val="FF3399"/>
                </a:solidFill>
              </a:rPr>
              <a:t>Age</a:t>
            </a:r>
          </a:p>
          <a:p>
            <a:pPr algn="ctr"/>
            <a:r>
              <a:rPr lang="en-US" sz="2000" dirty="0">
                <a:solidFill>
                  <a:srgbClr val="FF3399"/>
                </a:solidFill>
              </a:rPr>
              <a:t>Sex</a:t>
            </a:r>
          </a:p>
          <a:p>
            <a:pPr algn="ctr"/>
            <a:r>
              <a:rPr lang="en-US" sz="2000" dirty="0">
                <a:solidFill>
                  <a:srgbClr val="FF3399"/>
                </a:solidFill>
              </a:rPr>
              <a:t>Race</a:t>
            </a:r>
          </a:p>
          <a:p>
            <a:pPr algn="ctr"/>
            <a:r>
              <a:rPr lang="en-US" sz="2000" dirty="0">
                <a:solidFill>
                  <a:srgbClr val="FF3399"/>
                </a:solidFill>
              </a:rPr>
              <a:t>Bullying at school</a:t>
            </a:r>
          </a:p>
          <a:p>
            <a:pPr algn="ctr"/>
            <a:r>
              <a:rPr lang="en-US" sz="2000" dirty="0">
                <a:solidFill>
                  <a:srgbClr val="FF3399"/>
                </a:solidFill>
              </a:rPr>
              <a:t>Sleep</a:t>
            </a:r>
          </a:p>
          <a:p>
            <a:pPr algn="ctr"/>
            <a:r>
              <a:rPr lang="en-US" sz="2000" dirty="0">
                <a:solidFill>
                  <a:srgbClr val="FF3399"/>
                </a:solidFill>
              </a:rPr>
              <a:t>Grades in school</a:t>
            </a:r>
          </a:p>
          <a:p>
            <a:pPr algn="ctr"/>
            <a:r>
              <a:rPr lang="en-US" sz="2000" dirty="0">
                <a:solidFill>
                  <a:srgbClr val="FF3399"/>
                </a:solidFill>
              </a:rPr>
              <a:t>BMI</a:t>
            </a:r>
          </a:p>
          <a:p>
            <a:pPr algn="ctr"/>
            <a:r>
              <a:rPr lang="en-US" sz="2000" dirty="0">
                <a:solidFill>
                  <a:srgbClr val="FF3399"/>
                </a:solidFill>
              </a:rPr>
              <a:t>Sad or hopeless  </a:t>
            </a:r>
            <a:endParaRPr lang="he-IL" sz="2000" dirty="0">
              <a:solidFill>
                <a:srgbClr val="FF3399"/>
              </a:solidFill>
            </a:endParaRPr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7B9E9442-C436-D7CA-1C98-65B542696330}"/>
              </a:ext>
            </a:extLst>
          </p:cNvPr>
          <p:cNvSpPr/>
          <p:nvPr/>
        </p:nvSpPr>
        <p:spPr>
          <a:xfrm>
            <a:off x="7741920" y="1717040"/>
            <a:ext cx="2225040" cy="1188720"/>
          </a:xfrm>
          <a:prstGeom prst="ellipse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>
                <a:solidFill>
                  <a:srgbClr val="FF3399"/>
                </a:solidFill>
              </a:rPr>
              <a:t>State</a:t>
            </a:r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B034B90B-3EC5-CB7F-6AE4-F5A1123FBA14}"/>
              </a:ext>
            </a:extLst>
          </p:cNvPr>
          <p:cNvCxnSpPr>
            <a:cxnSpLocks/>
          </p:cNvCxnSpPr>
          <p:nvPr/>
        </p:nvCxnSpPr>
        <p:spPr>
          <a:xfrm>
            <a:off x="8854440" y="2987040"/>
            <a:ext cx="0" cy="751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מלבן 14">
            <a:extLst>
              <a:ext uri="{FF2B5EF4-FFF2-40B4-BE49-F238E27FC236}">
                <a16:creationId xmlns:a16="http://schemas.microsoft.com/office/drawing/2014/main" id="{705A7E87-FECC-A332-AB00-C2E2123C48B6}"/>
              </a:ext>
            </a:extLst>
          </p:cNvPr>
          <p:cNvSpPr/>
          <p:nvPr/>
        </p:nvSpPr>
        <p:spPr>
          <a:xfrm>
            <a:off x="7741920" y="3820160"/>
            <a:ext cx="2225040" cy="278384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FF3399"/>
                </a:solidFill>
              </a:rPr>
              <a:t>GDP</a:t>
            </a:r>
          </a:p>
          <a:p>
            <a:pPr algn="ctr"/>
            <a:endParaRPr lang="en-US" sz="1000" dirty="0">
              <a:solidFill>
                <a:srgbClr val="FF3399"/>
              </a:solidFill>
            </a:endParaRPr>
          </a:p>
          <a:p>
            <a:pPr algn="ctr"/>
            <a:r>
              <a:rPr lang="en-US" sz="2000" dirty="0">
                <a:solidFill>
                  <a:srgbClr val="FF3399"/>
                </a:solidFill>
              </a:rPr>
              <a:t>Unemployment rate</a:t>
            </a:r>
          </a:p>
          <a:p>
            <a:pPr algn="ctr"/>
            <a:endParaRPr lang="en-US" sz="1000" dirty="0">
              <a:solidFill>
                <a:srgbClr val="FF3399"/>
              </a:solidFill>
            </a:endParaRPr>
          </a:p>
          <a:p>
            <a:pPr algn="ctr"/>
            <a:r>
              <a:rPr lang="en-US" sz="2000" dirty="0">
                <a:solidFill>
                  <a:srgbClr val="FF3399"/>
                </a:solidFill>
              </a:rPr>
              <a:t>Mean household income</a:t>
            </a:r>
            <a:endParaRPr lang="he-IL" sz="2000" dirty="0">
              <a:solidFill>
                <a:srgbClr val="FF3399"/>
              </a:solidFill>
            </a:endParaRPr>
          </a:p>
        </p:txBody>
      </p:sp>
      <p:sp>
        <p:nvSpPr>
          <p:cNvPr id="16" name="חץ: ימינה 15">
            <a:extLst>
              <a:ext uri="{FF2B5EF4-FFF2-40B4-BE49-F238E27FC236}">
                <a16:creationId xmlns:a16="http://schemas.microsoft.com/office/drawing/2014/main" id="{F0BD541B-DDFA-21A9-0B6A-550A8593C66F}"/>
              </a:ext>
            </a:extLst>
          </p:cNvPr>
          <p:cNvSpPr/>
          <p:nvPr/>
        </p:nvSpPr>
        <p:spPr>
          <a:xfrm>
            <a:off x="4800600" y="2026920"/>
            <a:ext cx="2590800" cy="629920"/>
          </a:xfrm>
          <a:prstGeom prst="rightArrow">
            <a:avLst/>
          </a:prstGeom>
          <a:solidFill>
            <a:srgbClr val="21212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Belongs to</a:t>
            </a:r>
            <a:endParaRPr lang="he-IL" b="1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185937F-BE0F-6967-2F99-9045133149FF}"/>
              </a:ext>
            </a:extLst>
          </p:cNvPr>
          <p:cNvSpPr txBox="1"/>
          <p:nvPr/>
        </p:nvSpPr>
        <p:spPr>
          <a:xfrm>
            <a:off x="365760" y="448846"/>
            <a:ext cx="3677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ER Diagram:</a:t>
            </a: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065B1327-2A7E-5DD4-DF48-CE7C56B9529C}"/>
              </a:ext>
            </a:extLst>
          </p:cNvPr>
          <p:cNvSpPr txBox="1"/>
          <p:nvPr/>
        </p:nvSpPr>
        <p:spPr>
          <a:xfrm>
            <a:off x="5029201" y="2679263"/>
            <a:ext cx="2133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Sitename → State</a:t>
            </a:r>
            <a:endParaRPr lang="he-IL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92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B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AF40F4-F508-55CC-5A91-DBA310861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1DB711D-1265-ECBE-FDD3-8EF226E0FE7C}"/>
              </a:ext>
            </a:extLst>
          </p:cNvPr>
          <p:cNvSpPr txBox="1"/>
          <p:nvPr/>
        </p:nvSpPr>
        <p:spPr>
          <a:xfrm>
            <a:off x="365760" y="448846"/>
            <a:ext cx="78435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Data Curation &amp; Transformation: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2D89B81-6519-C301-191D-26CCC0ED61F9}"/>
              </a:ext>
            </a:extLst>
          </p:cNvPr>
          <p:cNvSpPr txBox="1"/>
          <p:nvPr/>
        </p:nvSpPr>
        <p:spPr>
          <a:xfrm>
            <a:off x="447038" y="2508328"/>
            <a:ext cx="353568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200" b="1" dirty="0"/>
              <a:t>Dropped irrelevant columns, including: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Columns with only 1 or 0 unique values (uninformative or empty)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Identifiers like sitecode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Location metadata not used for prediction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485A2BE-4BF3-CE0F-9836-621DAE5470C7}"/>
              </a:ext>
            </a:extLst>
          </p:cNvPr>
          <p:cNvSpPr txBox="1"/>
          <p:nvPr/>
        </p:nvSpPr>
        <p:spPr>
          <a:xfrm>
            <a:off x="4668519" y="2508328"/>
            <a:ext cx="32410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200" b="1" dirty="0"/>
              <a:t>Missing value strategy: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Rows with &gt;70% missing values were removed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Categorical variables: imputed with -1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Numeric variables: imputed with mean (e.g., </a:t>
            </a:r>
            <a:r>
              <a:rPr lang="en-US" sz="2200" dirty="0" err="1"/>
              <a:t>bmi</a:t>
            </a:r>
            <a:r>
              <a:rPr lang="en-US" sz="2200" dirty="0"/>
              <a:t>)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0FD17C9-585A-B37F-7B15-CC7C7F6EB6EF}"/>
              </a:ext>
            </a:extLst>
          </p:cNvPr>
          <p:cNvSpPr txBox="1"/>
          <p:nvPr/>
        </p:nvSpPr>
        <p:spPr>
          <a:xfrm>
            <a:off x="8595360" y="2508328"/>
            <a:ext cx="28448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200" b="1" dirty="0"/>
              <a:t>Outlier detection: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Used IQR to flag extreme BMI values (~6.4% of sample)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200" dirty="0"/>
              <a:t>Marked but retained outliers for analysis</a:t>
            </a:r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9058E6C5-08AE-4DB4-3225-9BCB26F4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1475651"/>
            <a:ext cx="861150" cy="86115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A18CC542-9BDC-4D0D-DBE5-5DA678FC6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22" y="1481289"/>
            <a:ext cx="1206835" cy="855512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6BDE0B99-CD4F-FF3A-BC14-BF2A7B2FC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185" y="1475651"/>
            <a:ext cx="861150" cy="861150"/>
          </a:xfrm>
          <a:prstGeom prst="rect">
            <a:avLst/>
          </a:prstGeom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53DDF43-2FFF-EAD5-6007-2B4C467A1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70" y="5742336"/>
            <a:ext cx="4058216" cy="485843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2A726831-2CF9-CC18-F1D9-1DFFF547E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340" y="6004310"/>
            <a:ext cx="210531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9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E4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03D437E-BCED-4DA9-89C7-216F60EE38FF}"/>
              </a:ext>
            </a:extLst>
          </p:cNvPr>
          <p:cNvSpPr txBox="1"/>
          <p:nvPr/>
        </p:nvSpPr>
        <p:spPr>
          <a:xfrm>
            <a:off x="365760" y="448846"/>
            <a:ext cx="5171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Statistical View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100B47D-423C-5293-97D1-B09D19FC305A}"/>
              </a:ext>
            </a:extLst>
          </p:cNvPr>
          <p:cNvSpPr txBox="1"/>
          <p:nvPr/>
        </p:nvSpPr>
        <p:spPr>
          <a:xfrm>
            <a:off x="807720" y="1556157"/>
            <a:ext cx="976884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2200" dirty="0"/>
              <a:t>The YRBS is collected through a scientific, structured sampling method: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Schools and classrooms are selected randomly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Students complete the survey anonymously during class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Data is statistically weighted to represent the national high school population</a:t>
            </a:r>
          </a:p>
          <a:p>
            <a:pPr marL="742950" lvl="1" indent="-285750" algn="l" rtl="0">
              <a:buFont typeface="Wingdings" panose="05000000000000000000" pitchFamily="2" charset="2"/>
              <a:buChar char="ü"/>
            </a:pPr>
            <a:endParaRPr lang="en-US" sz="2200" dirty="0"/>
          </a:p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2200" dirty="0"/>
              <a:t>State-level economic data (GDP, unemployment, income) is treated as fixed context, not random.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 algn="l" rtl="0">
              <a:buFont typeface="Courier New" panose="02070309020205020404" pitchFamily="49" charset="0"/>
              <a:buChar char="o"/>
            </a:pPr>
            <a:r>
              <a:rPr lang="en-US" sz="2200" dirty="0"/>
              <a:t>Distributional assumptions: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No assumption of normality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Variables are categorical, numeric or ordinal</a:t>
            </a: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US" sz="2200" dirty="0"/>
              <a:t>Responses are assumed conditionally independent</a:t>
            </a:r>
          </a:p>
          <a:p>
            <a:pPr marL="742950" lvl="1" indent="-285750" algn="l" rtl="0">
              <a:buFont typeface="Wingdings" panose="05000000000000000000" pitchFamily="2" charset="2"/>
              <a:buChar char="ü"/>
            </a:pPr>
            <a:endParaRPr lang="en-US" sz="2200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0928C8F-8527-BAE5-9AB7-92F7665DE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728" y="4765039"/>
            <a:ext cx="1574111" cy="15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4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6AA8B89-4DFE-0F85-BA5C-634DEE2F83EC}"/>
              </a:ext>
            </a:extLst>
          </p:cNvPr>
          <p:cNvSpPr txBox="1"/>
          <p:nvPr/>
        </p:nvSpPr>
        <p:spPr>
          <a:xfrm>
            <a:off x="924560" y="448846"/>
            <a:ext cx="59334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ptos" panose="020B0004020202020204" pitchFamily="34" charset="0"/>
              </a:rPr>
              <a:t>Univariate Distributions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F5E35E8-EE78-0C2B-0C23-AFD24957806B}"/>
              </a:ext>
            </a:extLst>
          </p:cNvPr>
          <p:cNvSpPr txBox="1"/>
          <p:nvPr/>
        </p:nvSpPr>
        <p:spPr>
          <a:xfrm>
            <a:off x="217420" y="1699036"/>
            <a:ext cx="407416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600" b="1" dirty="0">
                <a:solidFill>
                  <a:srgbClr val="D60093"/>
                </a:solidFill>
              </a:rPr>
              <a:t>1. Mental health outcomes: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8B0B5312-953E-03CA-3F53-86ECEF692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0" y="3102477"/>
            <a:ext cx="3537720" cy="337388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2B63A8F8-1836-974C-7E5F-A5B0B9989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140" y="2979579"/>
            <a:ext cx="3537720" cy="3373885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0D21C847-E3FD-F228-8B05-ED4FACBD5F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540" y="2979579"/>
            <a:ext cx="3537720" cy="3722534"/>
          </a:xfrm>
          <a:prstGeom prst="rect">
            <a:avLst/>
          </a:prstGeom>
        </p:spPr>
      </p:pic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2C9EACB8-03B2-E5D5-69A3-CD0FECB01B46}"/>
              </a:ext>
            </a:extLst>
          </p:cNvPr>
          <p:cNvSpPr txBox="1"/>
          <p:nvPr/>
        </p:nvSpPr>
        <p:spPr>
          <a:xfrm>
            <a:off x="1243580" y="2610247"/>
            <a:ext cx="20218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Sad or Hopeless</a:t>
            </a:r>
            <a:endParaRPr lang="he-IL" b="1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001B9A68-7BA2-86E9-DF60-B6362DC5CA36}"/>
              </a:ext>
            </a:extLst>
          </p:cNvPr>
          <p:cNvSpPr txBox="1"/>
          <p:nvPr/>
        </p:nvSpPr>
        <p:spPr>
          <a:xfrm>
            <a:off x="5287260" y="2610247"/>
            <a:ext cx="20218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Considered suicide </a:t>
            </a:r>
            <a:endParaRPr lang="he-IL" b="1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FDE453D8-A43E-2937-304E-20A778B0B52B}"/>
              </a:ext>
            </a:extLst>
          </p:cNvPr>
          <p:cNvSpPr txBox="1"/>
          <p:nvPr/>
        </p:nvSpPr>
        <p:spPr>
          <a:xfrm>
            <a:off x="9493500" y="2610247"/>
            <a:ext cx="20218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b="1" dirty="0"/>
              <a:t>Poor mental health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636256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746</Words>
  <Application>Microsoft Office PowerPoint</Application>
  <PresentationFormat>מסך רחב</PresentationFormat>
  <Paragraphs>110</Paragraphs>
  <Slides>23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Courier New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Lour Hakim</dc:creator>
  <cp:lastModifiedBy>Lour Hakim</cp:lastModifiedBy>
  <cp:revision>7</cp:revision>
  <dcterms:created xsi:type="dcterms:W3CDTF">2025-05-10T02:43:19Z</dcterms:created>
  <dcterms:modified xsi:type="dcterms:W3CDTF">2025-05-10T23:38:31Z</dcterms:modified>
</cp:coreProperties>
</file>